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4" r:id="rId1"/>
  </p:sldMasterIdLst>
  <p:notesMasterIdLst>
    <p:notesMasterId r:id="rId16"/>
  </p:notesMasterIdLst>
  <p:sldIdLst>
    <p:sldId id="257" r:id="rId2"/>
    <p:sldId id="258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24" r:id="rId15"/>
  </p:sldIdLst>
  <p:sldSz cx="8229600" cy="61722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944">
          <p15:clr>
            <a:srgbClr val="A4A3A4"/>
          </p15:clr>
        </p15:guide>
        <p15:guide id="2" pos="259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A7A7"/>
    <a:srgbClr val="D9DC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7806B90-F4B4-4DD5-B165-D0DAAE6AC9AA}">
  <a:tblStyle styleId="{C7806B90-F4B4-4DD5-B165-D0DAAE6AC9AA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BF3E6"/>
          </a:solidFill>
        </a:fill>
      </a:tcStyle>
    </a:wholeTbl>
    <a:band1H>
      <a:tcStyle>
        <a:tcBdr/>
        <a:fill>
          <a:solidFill>
            <a:srgbClr val="D5E6CA"/>
          </a:solidFill>
        </a:fill>
      </a:tcStyle>
    </a:band1H>
    <a:band1V>
      <a:tcStyle>
        <a:tcBdr/>
        <a:fill>
          <a:solidFill>
            <a:srgbClr val="D5E6CA"/>
          </a:solidFill>
        </a:fill>
      </a:tcStyle>
    </a:band1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250" autoAdjust="0"/>
    <p:restoredTop sz="94660"/>
  </p:normalViewPr>
  <p:slideViewPr>
    <p:cSldViewPr>
      <p:cViewPr>
        <p:scale>
          <a:sx n="150" d="100"/>
          <a:sy n="150" d="100"/>
        </p:scale>
        <p:origin x="-1218" y="-72"/>
      </p:cViewPr>
      <p:guideLst>
        <p:guide orient="horz" pos="1944"/>
        <p:guide pos="259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14544701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4" name="Shape 5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606954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3" name="Shape 15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Bias is the average difference between the model’s predictions and the ground-truth (actual) values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Variance is the variability in the model’s predictions depending on its training data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Bias and Variance are typically inversely related.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An example of a high bias and low variance model is a model that always predicts cat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It’s bias is high because it frequently miss classifies the image, but its variance is low because its prediction results do not depend on the training data used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An example of a low bias and high variance model is a model that predicts cat if the image matches pixel-to-pixel with a cat in the training data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It’s bias is low in the training data because it has 100% correct labels, but its variance is high because it’s predictions will differ depending on what images are in the training data</a:t>
            </a:r>
          </a:p>
        </p:txBody>
      </p:sp>
      <p:sp>
        <p:nvSpPr>
          <p:cNvPr id="154" name="Shape 154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11</a:t>
            </a:fld>
            <a:endParaRPr lang="en-US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1" name="Shape 16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Linear Regression is used to predict a continuous value (e.g. predict distance that a paper airplane will fly if given information about its weight, wings, etc)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Decision Trees are flowcharts where each node is an if-then statement.  Often the decision trees are binary where each node has two child nodes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Support Vector Machines are used for classification; they work by finding a hyperplane that separates the data by features into classes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K-Nearest Neighbor is a simple algorithm that predicts the value of an input based on the value of the k-closest training examples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Neural Networks are models that mimic the brain to learn complex non-linear relationships.</a:t>
            </a:r>
          </a:p>
        </p:txBody>
      </p:sp>
      <p:sp>
        <p:nvSpPr>
          <p:cNvPr id="162" name="Shape 162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12</a:t>
            </a:fld>
            <a:endParaRPr lang="en-US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9" name="Shape 16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R="0" lvl="0" algn="l" rtl="0">
              <a:spcBef>
                <a:spcPts val="0"/>
              </a:spcBef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" name="Shape 170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13</a:t>
            </a:fld>
            <a:endParaRPr lang="en-US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3" name="Shape 17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809293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2" name="Shape 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Machine Learning relies on large quantities of data to train computers (OCR and detecting objects in images)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Computers can learn complex tasks that would require immense effort to program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Machine Learning is limited by the availability of examples and computational resources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With sufficient examples and computational power, computers can learn nearly any task 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Models are the core component Machine Learning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A model is a method for using known examples to predict or produce inferences on new data.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Robots are exposed to noisy and dynamic environments, so programming a robot to handle all situations is infeasible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Therefore, engineers often use Machine Learning to teach robots to perform tasks, much like the way human children learn.</a:t>
            </a:r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Supervised Learning is the most common type of machine learning.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An example of supervised learning is classifying emails as SPAM.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The training data is emails that are labeled as SPAM or HAM.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A model is then created that captures the relationship between email contents and the email label.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The model can then predict the category for new emails.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Reinforcement learning is commonly used in robotics because there is usually not labeled data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An example of reinforcement learning is teaching a robot to climb stairs.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The robot is “rewarded” for each step that it ascends, so it learns which actions are beneficial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Unsupervised learning is used in data mining to discover insights about unlabeled data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An example of unsupervised learning is grouping flowers based on their characteristics without knowing the flower species</a:t>
            </a:r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In recent years, Machine Learning has yielded impressive results in diverse disciplines.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There are many mobile apps available that let users take photos of handwritten characters and convert them to digital text.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Most translation software now uses machine learning to understand language translation since there is often not a one-to-one correspondence between words in different languages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Prior to machine learning speech recognition was frustrating and inaccurate, now machine learning enables robust speech recognition on a variety of devices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Consumers applications like Google Photos and Apple Photos automatically group photos by the people or places in them to make searching simple and intuitive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It would be impractical to program a car to handle every situation that could occur, but machine learning has enabled cars to self-driving cars to learn from their experiences</a:t>
            </a:r>
          </a:p>
        </p:txBody>
      </p:sp>
      <p:sp>
        <p:nvSpPr>
          <p:cNvPr id="90" name="Shape 90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7" name="Shape 9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It is impossible to build a successful model if there are no useful features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Ideally features are easy to acquire and are robust to noise and environmental conditions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In many cases, the more features that are available the better; although it can require more time to learn models when there are many features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When designing a robot it is important to consider the benefits and costs associated with features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Laser range-finders are expensive, but the features that they produce (360 degree depth maps) are valuable for navigation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Cameras are less expensive, but it can be computationally expensive to produce depth data from cameras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Combining sensor data is often useful especially since some sensors work better in certain conditions</a:t>
            </a:r>
          </a:p>
        </p:txBody>
      </p:sp>
      <p:sp>
        <p:nvSpPr>
          <p:cNvPr id="98" name="Shape 9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5" name="Shape 10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True positives and true negatives are considered “correct”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False positives and false negatives are “incorrect”.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In statistics, false positives are called type I errors and false negatives are type II errors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These terms are used when referring to single-class classification (e.g. an email is SPAM or not)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For multi-class classification, the number of true positives, true negatives, false positives, and false negatives can be assessed per class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In regression other measurements are used to determine how well the model performs</a:t>
            </a:r>
          </a:p>
        </p:txBody>
      </p:sp>
      <p:sp>
        <p:nvSpPr>
          <p:cNvPr id="106" name="Shape 106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3" name="Shape 11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The final two images in the sequence are true negative and true positives, respectively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The plus sign is an image that is predicted to be a cat; the minus sign is an image that is predicted to be not a cat</a:t>
            </a:r>
          </a:p>
        </p:txBody>
      </p:sp>
      <p:sp>
        <p:nvSpPr>
          <p:cNvPr id="114" name="Shape 114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8" name="Shape 13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Oftentimes, accuracy is mistakenly used as the only metric for the quality of a model.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Unfortunately, using accuracy is misleading when there are very few true positives.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For example consider a dataset with 3 cats and 97 non-cats.  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A model that predicts not-cat for each image would have an accuracy of 97% even though it is obviously not effective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In the cat example, precision is the number of correctly labeled cats divided by the number of times the model predicts cat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In the cat example, recall is the number of correctly labeled cats divided by the number of cat images</a:t>
            </a:r>
          </a:p>
        </p:txBody>
      </p:sp>
      <p:sp>
        <p:nvSpPr>
          <p:cNvPr id="139" name="Shape 139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</a:t>
            </a:fld>
            <a:endParaRPr lang="en-US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45" name="Shape 14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The quality of training data is important for creating a successful machine learning model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Ideally training data should be diverse and closely mimic the properties of the data that the model will be used on.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Test data must not be used to train the model because then it would be impossible to assess the effectiveness of the model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Overfitting is a common problem that happens when a model learns the training examples well, but is unable to generalize to new data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Overfitting can be avoided by using techniques like regularization and cross-validation</a:t>
            </a:r>
          </a:p>
        </p:txBody>
      </p:sp>
      <p:sp>
        <p:nvSpPr>
          <p:cNvPr id="146" name="Shape 146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</a:t>
            </a:fld>
            <a:endParaRPr lang="en-US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69"/>
          <p:cNvSpPr/>
          <p:nvPr userDrawn="1"/>
        </p:nvSpPr>
        <p:spPr>
          <a:xfrm>
            <a:off x="0" y="0"/>
            <a:ext cx="8229600" cy="59796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749" y="2828017"/>
            <a:ext cx="7422103" cy="516166"/>
          </a:xfr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>
            <a:lvl1pPr>
              <a:defRPr lang="en-US">
                <a:solidFill>
                  <a:schemeClr val="lt1"/>
                </a:solidFill>
              </a:defRPr>
            </a:lvl1pPr>
          </a:lstStyle>
          <a:p>
            <a:pPr lvl="0" algn="ctr">
              <a:buSzPct val="25000"/>
            </a:pPr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50146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2798064" y="5740146"/>
            <a:ext cx="2633472" cy="230832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411480" y="5740146"/>
            <a:ext cx="1892808" cy="230832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4/21/2017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5925312" y="5740146"/>
            <a:ext cx="1892808" cy="230832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9013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267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 - Images">
    <p:bg>
      <p:bgPr>
        <a:solidFill>
          <a:schemeClr val="dk2"/>
        </a:soli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Shape 17"/>
          <p:cNvGrpSpPr/>
          <p:nvPr/>
        </p:nvGrpSpPr>
        <p:grpSpPr>
          <a:xfrm>
            <a:off x="0" y="0"/>
            <a:ext cx="8229599" cy="6172199"/>
            <a:chOff x="0" y="0"/>
            <a:chExt cx="10972799" cy="6172199"/>
          </a:xfrm>
        </p:grpSpPr>
        <p:pic>
          <p:nvPicPr>
            <p:cNvPr id="18" name="Shape 18"/>
            <p:cNvPicPr preferRelativeResize="0"/>
            <p:nvPr/>
          </p:nvPicPr>
          <p:blipFill rotWithShape="1">
            <a:blip r:embed="rId2">
              <a:alphaModFix/>
            </a:blip>
            <a:srcRect t="9528" b="9529"/>
            <a:stretch/>
          </p:blipFill>
          <p:spPr>
            <a:xfrm>
              <a:off x="0" y="0"/>
              <a:ext cx="10972799" cy="61721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" name="Shape 19"/>
            <p:cNvSpPr/>
            <p:nvPr/>
          </p:nvSpPr>
          <p:spPr>
            <a:xfrm>
              <a:off x="0" y="0"/>
              <a:ext cx="10972799" cy="6172199"/>
            </a:xfrm>
            <a:prstGeom prst="rect">
              <a:avLst/>
            </a:prstGeom>
            <a:solidFill>
              <a:srgbClr val="191919">
                <a:alpha val="80000"/>
              </a:srgbClr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Font typeface="Arial"/>
                <a:buNone/>
              </a:pPr>
              <a:endParaRPr sz="135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</p:grpSp>
      <p:sp>
        <p:nvSpPr>
          <p:cNvPr id="20" name="Shape 20"/>
          <p:cNvSpPr/>
          <p:nvPr/>
        </p:nvSpPr>
        <p:spPr>
          <a:xfrm rot="10800000" flipH="1">
            <a:off x="0" y="0"/>
            <a:ext cx="8229600" cy="6172199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37000">
                <a:srgbClr val="FFFFFF">
                  <a:alpha val="0"/>
                </a:srgbClr>
              </a:gs>
              <a:gs pos="55000">
                <a:srgbClr val="FFFFFF">
                  <a:alpha val="27843"/>
                </a:srgbClr>
              </a:gs>
              <a:gs pos="76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1" name="Shape 21"/>
          <p:cNvSpPr txBox="1">
            <a:spLocks noGrp="1"/>
          </p:cNvSpPr>
          <p:nvPr>
            <p:ph type="subTitle" idx="1"/>
          </p:nvPr>
        </p:nvSpPr>
        <p:spPr>
          <a:xfrm>
            <a:off x="2037594" y="4798350"/>
            <a:ext cx="5835388" cy="31393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Font typeface="Arial"/>
              <a:buNone/>
              <a:defRPr sz="1600" b="0" i="0" u="none" strike="noStrike" cap="none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2027735" y="4290519"/>
            <a:ext cx="5845247" cy="50783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23" name="Shape 23"/>
          <p:cNvPicPr preferRelativeResize="0"/>
          <p:nvPr/>
        </p:nvPicPr>
        <p:blipFill rotWithShape="1">
          <a:blip r:embed="rId3">
            <a:alphaModFix/>
          </a:blip>
          <a:srcRect l="12327"/>
          <a:stretch/>
        </p:blipFill>
        <p:spPr>
          <a:xfrm>
            <a:off x="0" y="748845"/>
            <a:ext cx="4020260" cy="984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Shape 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85037" y="993505"/>
            <a:ext cx="2684930" cy="495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Shape 2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42838" y="1801524"/>
            <a:ext cx="6886761" cy="7313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Shape 2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136919" y="1918615"/>
            <a:ext cx="2886125" cy="497152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Shape 27"/>
          <p:cNvSpPr/>
          <p:nvPr/>
        </p:nvSpPr>
        <p:spPr>
          <a:xfrm>
            <a:off x="2041423" y="4030296"/>
            <a:ext cx="4114800" cy="26160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100" b="0" i="0" u="none" strike="noStrike" cap="none" dirty="0" smtClean="0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rPr>
              <a:t>DLI Teaching </a:t>
            </a:r>
            <a:r>
              <a:rPr lang="en-US" sz="1100" b="0" i="0" u="none" strike="noStrike" cap="none" dirty="0" smtClean="0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rPr>
              <a:t>Kit</a:t>
            </a:r>
            <a:endParaRPr lang="en-US" sz="1100" b="0" i="0" u="none" strike="noStrike" cap="none" dirty="0">
              <a:solidFill>
                <a:srgbClr val="939A9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18786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, Subtitle, and Conten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83854" y="1948656"/>
            <a:ext cx="7461504" cy="385159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4163" marR="0" lvl="0" indent="-169863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2"/>
          </p:nvPr>
        </p:nvSpPr>
        <p:spPr>
          <a:xfrm>
            <a:off x="373761" y="1229600"/>
            <a:ext cx="7482077" cy="5254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28608" marR="0" lvl="1" indent="-9507" algn="ctr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16737" marR="0" lvl="2" indent="-3936" algn="ctr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59622" marR="0" lvl="3" indent="-3922" algn="ctr" rtl="0">
              <a:spcBef>
                <a:spcPts val="42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16787" marR="0" lvl="4" indent="-7086" algn="ctr" rtl="0">
              <a:spcBef>
                <a:spcPts val="42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165919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, Subtitle, and Conten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83854" y="1333500"/>
            <a:ext cx="7461504" cy="446675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9863" marR="0" lvl="0" indent="-169863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31" name="Shape 31"/>
          <p:cNvSpPr txBox="1">
            <a:spLocks noGrp="1"/>
          </p:cNvSpPr>
          <p:nvPr>
            <p:ph type="body" idx="2"/>
          </p:nvPr>
        </p:nvSpPr>
        <p:spPr>
          <a:xfrm>
            <a:off x="373761" y="731838"/>
            <a:ext cx="7482077" cy="5254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28608" marR="0" lvl="1" indent="-9507" algn="ctr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16737" marR="0" lvl="2" indent="-3936" algn="ctr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59622" marR="0" lvl="3" indent="-3922" algn="ctr" rtl="0">
              <a:spcBef>
                <a:spcPts val="42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16787" marR="0" lvl="4" indent="-7086" algn="ctr" rtl="0">
              <a:spcBef>
                <a:spcPts val="42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629435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47100" y="349950"/>
            <a:ext cx="7422103" cy="51616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74808" y="1332412"/>
            <a:ext cx="7403956" cy="435035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4163" marR="0" lvl="0" indent="-169863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8" name="Shape 8"/>
          <p:cNvSpPr/>
          <p:nvPr/>
        </p:nvSpPr>
        <p:spPr>
          <a:xfrm>
            <a:off x="7178478" y="6000375"/>
            <a:ext cx="819900" cy="171825"/>
          </a:xfrm>
          <a:prstGeom prst="parallelogram">
            <a:avLst>
              <a:gd name="adj" fmla="val 36300"/>
            </a:avLst>
          </a:prstGeom>
          <a:solidFill>
            <a:srgbClr val="57068C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9" name="Shape 9"/>
          <p:cNvSpPr/>
          <p:nvPr/>
        </p:nvSpPr>
        <p:spPr>
          <a:xfrm>
            <a:off x="6394205" y="6000375"/>
            <a:ext cx="819900" cy="171825"/>
          </a:xfrm>
          <a:prstGeom prst="parallelogram">
            <a:avLst>
              <a:gd name="adj" fmla="val 36300"/>
            </a:avLst>
          </a:prstGeom>
          <a:solidFill>
            <a:srgbClr val="76B900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0" name="Shape 10"/>
          <p:cNvPicPr preferRelativeResize="0"/>
          <p:nvPr/>
        </p:nvPicPr>
        <p:blipFill rotWithShape="1">
          <a:blip r:embed="rId8">
            <a:alphaModFix/>
          </a:blip>
          <a:srcRect t="-6317" r="97921" b="17098"/>
          <a:stretch/>
        </p:blipFill>
        <p:spPr>
          <a:xfrm>
            <a:off x="7947899" y="5987803"/>
            <a:ext cx="284058" cy="1903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Shape 11"/>
          <p:cNvPicPr preferRelativeResize="0"/>
          <p:nvPr/>
        </p:nvPicPr>
        <p:blipFill rotWithShape="1">
          <a:blip r:embed="rId9">
            <a:alphaModFix/>
          </a:blip>
          <a:srcRect l="52877" t="1978" b="17094"/>
          <a:stretch/>
        </p:blipFill>
        <p:spPr>
          <a:xfrm>
            <a:off x="0" y="6002008"/>
            <a:ext cx="6433058" cy="172676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Shape 12"/>
          <p:cNvSpPr txBox="1"/>
          <p:nvPr/>
        </p:nvSpPr>
        <p:spPr>
          <a:xfrm>
            <a:off x="478720" y="6035178"/>
            <a:ext cx="240770" cy="9233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5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r>
              <a:rPr lang="en-US" sz="6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  <p:cxnSp>
        <p:nvCxnSpPr>
          <p:cNvPr id="13" name="Shape 13"/>
          <p:cNvCxnSpPr/>
          <p:nvPr/>
        </p:nvCxnSpPr>
        <p:spPr>
          <a:xfrm>
            <a:off x="-8055" y="5991792"/>
            <a:ext cx="8229600" cy="0"/>
          </a:xfrm>
          <a:prstGeom prst="straightConnector1">
            <a:avLst/>
          </a:prstGeom>
          <a:noFill/>
          <a:ln w="158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4" name="Shape 14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6533071" y="6039150"/>
            <a:ext cx="495117" cy="913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Shape 15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7451486" y="6039810"/>
            <a:ext cx="273884" cy="92954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L="284163" marR="0" lvl="0" indent="-284163" algn="l" rtl="0">
        <a:lnSpc>
          <a:spcPct val="100000"/>
        </a:lnSpc>
        <a:spcBef>
          <a:spcPts val="0"/>
        </a:spcBef>
        <a:spcAft>
          <a:spcPts val="0"/>
        </a:spcAft>
        <a:buNone/>
        <a:tabLst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creativecommons.org/licenses/by-nc/4.0/legalcod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981200" y="4762500"/>
            <a:ext cx="5845247" cy="507830"/>
          </a:xfrm>
        </p:spPr>
        <p:txBody>
          <a:bodyPr/>
          <a:lstStyle/>
          <a:p>
            <a:endParaRPr lang="en-US" dirty="0"/>
          </a:p>
          <a:p>
            <a:r>
              <a:rPr lang="en-US" dirty="0" smtClean="0"/>
              <a:t>Lecture 1.2 - Introduction to Machine </a:t>
            </a:r>
            <a:r>
              <a:rPr lang="en-US" dirty="0"/>
              <a:t>Learning</a:t>
            </a:r>
          </a:p>
        </p:txBody>
      </p:sp>
    </p:spTree>
    <p:extLst>
      <p:ext uri="{BB962C8B-B14F-4D97-AF65-F5344CB8AC3E}">
        <p14:creationId xmlns:p14="http://schemas.microsoft.com/office/powerpoint/2010/main" val="16410526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00" cy="930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000" b="0" i="0" u="none" strike="noStrike" cap="none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3000" b="0" i="0" u="none" strike="noStrike" cap="none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/>
              <a:t>Training and Test Data</a:t>
            </a:r>
          </a:p>
        </p:txBody>
      </p:sp>
      <p:sp>
        <p:nvSpPr>
          <p:cNvPr id="149" name="Shape 149"/>
          <p:cNvSpPr txBox="1">
            <a:spLocks noGrp="1"/>
          </p:cNvSpPr>
          <p:nvPr>
            <p:ph type="body" idx="1"/>
          </p:nvPr>
        </p:nvSpPr>
        <p:spPr>
          <a:xfrm>
            <a:off x="383854" y="1948656"/>
            <a:ext cx="7461600" cy="38517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284162" marR="0" lvl="0" indent="-28416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Char char="–"/>
            </a:pPr>
            <a:r>
              <a:rPr lang="en-US"/>
              <a:t>Training Data</a:t>
            </a:r>
          </a:p>
          <a:p>
            <a:pPr marL="630237"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/>
              <a:t>data used to learn a model</a:t>
            </a:r>
          </a:p>
          <a:p>
            <a:pPr marL="284162"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Char char="–"/>
            </a:pPr>
            <a:r>
              <a:rPr lang="en-US"/>
              <a:t>Test Data</a:t>
            </a:r>
          </a:p>
          <a:p>
            <a:pPr marL="630237"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/>
              <a:t>data used to assess the accuracy of model</a:t>
            </a: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284162"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Char char="–"/>
            </a:pPr>
            <a:r>
              <a:rPr lang="en-US"/>
              <a:t>Overfitting</a:t>
            </a:r>
          </a:p>
          <a:p>
            <a:pPr marL="630237"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/>
              <a:t>Model performs well on training data but poorly on test data</a:t>
            </a:r>
          </a:p>
          <a:p>
            <a:pPr marL="284162" marR="0" lvl="0" indent="-284162" algn="l" rtl="0"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None/>
            </a:pPr>
            <a:endParaRPr sz="1800" b="0" i="0" u="none" strike="noStrike" cap="none">
              <a:solidFill>
                <a:srgbClr val="6F6F6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4162" marR="0" lvl="0" indent="-284162" algn="l" rtl="0"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None/>
            </a:pPr>
            <a:endParaRPr sz="1800" b="0" i="0" u="none" strike="noStrike" cap="none">
              <a:solidFill>
                <a:srgbClr val="6F6F6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4162" marR="0" lvl="0" indent="-284162" algn="l" rtl="0"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None/>
            </a:pPr>
            <a:endParaRPr sz="1800" b="0" i="0" u="none" strike="noStrike" cap="none">
              <a:solidFill>
                <a:srgbClr val="6F6F6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-114300" algn="l" rtl="0"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None/>
            </a:pPr>
            <a:endParaRPr sz="1800" b="0" i="0" u="none" strike="noStrike" cap="none">
              <a:solidFill>
                <a:srgbClr val="6F6F6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0" name="Shape 1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55012" y="3743625"/>
            <a:ext cx="3719272" cy="22315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98840577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92332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000" b="0" i="0" u="none" strike="noStrike" cap="none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3000" b="0" i="0" u="none" strike="noStrike" cap="none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/>
              <a:t>Bias and Variance</a:t>
            </a:r>
          </a:p>
        </p:txBody>
      </p:sp>
      <p:sp>
        <p:nvSpPr>
          <p:cNvPr id="157" name="Shape 157"/>
          <p:cNvSpPr txBox="1">
            <a:spLocks noGrp="1"/>
          </p:cNvSpPr>
          <p:nvPr>
            <p:ph type="body" idx="1"/>
          </p:nvPr>
        </p:nvSpPr>
        <p:spPr>
          <a:xfrm>
            <a:off x="383854" y="1948656"/>
            <a:ext cx="7461504" cy="385159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284162" marR="0" lvl="0" indent="-28416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Char char="–"/>
            </a:pPr>
            <a:r>
              <a:rPr lang="en-US"/>
              <a:t>Bias: expected difference between model’s prediction and truth</a:t>
            </a:r>
          </a:p>
          <a:p>
            <a:pPr marL="284162" marR="0" lvl="0" indent="-28416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Char char="–"/>
            </a:pPr>
            <a:r>
              <a:rPr lang="en-US"/>
              <a:t>Variance: how much the model differs among training sets</a:t>
            </a: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284162" marR="0" lvl="0" indent="-28416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Char char="–"/>
            </a:pPr>
            <a:r>
              <a:rPr lang="en-US"/>
              <a:t>Model Scenarios</a:t>
            </a:r>
          </a:p>
          <a:p>
            <a:pPr marL="630237"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/>
              <a:t>High Bias: Model makes inaccurate predictions on training data</a:t>
            </a:r>
          </a:p>
          <a:p>
            <a:pPr marL="630237"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/>
              <a:t>High Variance: Model does not generalize to new datasets</a:t>
            </a:r>
          </a:p>
          <a:p>
            <a:pPr marL="630237"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/>
              <a:t>Low Bias: Model makes accurate predictions on training data</a:t>
            </a:r>
          </a:p>
          <a:p>
            <a:pPr marL="630237"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/>
              <a:t>Low Variance: Model generalizes to new datasets</a:t>
            </a:r>
          </a:p>
        </p:txBody>
      </p:sp>
      <p:sp>
        <p:nvSpPr>
          <p:cNvPr id="158" name="Shape 158"/>
          <p:cNvSpPr txBox="1">
            <a:spLocks noGrp="1"/>
          </p:cNvSpPr>
          <p:nvPr>
            <p:ph type="body" idx="2"/>
          </p:nvPr>
        </p:nvSpPr>
        <p:spPr>
          <a:xfrm>
            <a:off x="373761" y="1229600"/>
            <a:ext cx="7482077" cy="52546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25000"/>
              <a:buFont typeface="Arial"/>
              <a:buNone/>
            </a:pPr>
            <a:endParaRPr sz="2400" b="0" i="0" u="none" strike="noStrike" cap="non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20244890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00" cy="923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000" b="0" i="0" u="none" strike="noStrike" cap="none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3000" b="0" i="0" u="none" strike="noStrike" cap="none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/>
              <a:t>Supervised Learning Algorithms</a:t>
            </a:r>
          </a:p>
        </p:txBody>
      </p:sp>
      <p:sp>
        <p:nvSpPr>
          <p:cNvPr id="165" name="Shape 165"/>
          <p:cNvSpPr txBox="1">
            <a:spLocks noGrp="1"/>
          </p:cNvSpPr>
          <p:nvPr>
            <p:ph type="body" idx="1"/>
          </p:nvPr>
        </p:nvSpPr>
        <p:spPr>
          <a:xfrm>
            <a:off x="383854" y="1948656"/>
            <a:ext cx="7461600" cy="38517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284162" marR="0" lvl="0" indent="-28416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Char char="–"/>
            </a:pPr>
            <a:r>
              <a:rPr lang="en-US"/>
              <a:t>Linear Regression</a:t>
            </a:r>
          </a:p>
          <a:p>
            <a:pPr marL="284162" marR="0" lvl="0" indent="-28416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Char char="–"/>
            </a:pPr>
            <a:r>
              <a:rPr lang="en-US"/>
              <a:t>Decision Trees</a:t>
            </a:r>
          </a:p>
          <a:p>
            <a:pPr marL="284162" marR="0" lvl="0" indent="-28416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Char char="–"/>
            </a:pPr>
            <a:r>
              <a:rPr lang="en-US"/>
              <a:t>Support Vector Machines</a:t>
            </a:r>
          </a:p>
          <a:p>
            <a:pPr marL="284162" marR="0" lvl="0" indent="-28416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Char char="–"/>
            </a:pPr>
            <a:r>
              <a:rPr lang="en-US"/>
              <a:t>K-Nearest Neighbor</a:t>
            </a:r>
          </a:p>
          <a:p>
            <a:pPr marL="284162" marR="0" lvl="0" indent="-28416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Char char="–"/>
            </a:pPr>
            <a:r>
              <a:rPr lang="en-US"/>
              <a:t>Neural Networks</a:t>
            </a:r>
          </a:p>
        </p:txBody>
      </p:sp>
      <p:sp>
        <p:nvSpPr>
          <p:cNvPr id="166" name="Shape 166"/>
          <p:cNvSpPr txBox="1">
            <a:spLocks noGrp="1"/>
          </p:cNvSpPr>
          <p:nvPr>
            <p:ph type="body" idx="2"/>
          </p:nvPr>
        </p:nvSpPr>
        <p:spPr>
          <a:xfrm>
            <a:off x="373761" y="1229600"/>
            <a:ext cx="7482000" cy="525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25000"/>
              <a:buFont typeface="Arial"/>
              <a:buNone/>
            </a:pPr>
            <a:endParaRPr sz="2400" b="0" i="0" u="none" strike="noStrike" cap="non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14412838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00" cy="923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000" b="0" i="0" u="none" strike="noStrike" cap="none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3000" b="0" i="0" u="none" strike="noStrike" cap="none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/>
              <a:t>Supervised Learning Frameworks</a:t>
            </a:r>
          </a:p>
        </p:txBody>
      </p:sp>
      <p:sp>
        <p:nvSpPr>
          <p:cNvPr id="173" name="Shape 173"/>
          <p:cNvSpPr txBox="1">
            <a:spLocks noGrp="1"/>
          </p:cNvSpPr>
          <p:nvPr>
            <p:ph type="body" idx="2"/>
          </p:nvPr>
        </p:nvSpPr>
        <p:spPr>
          <a:xfrm>
            <a:off x="373761" y="1229600"/>
            <a:ext cx="7482000" cy="525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25000"/>
              <a:buFont typeface="Arial"/>
              <a:buNone/>
            </a:pPr>
            <a:endParaRPr sz="2400" b="0" i="0" u="none" strike="noStrike" cap="non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74" name="Shape 174"/>
          <p:cNvGraphicFramePr/>
          <p:nvPr/>
        </p:nvGraphicFramePr>
        <p:xfrm>
          <a:off x="359175" y="1943100"/>
          <a:ext cx="7502025" cy="36919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500675"/>
                <a:gridCol w="2500675"/>
                <a:gridCol w="2500675"/>
              </a:tblGrid>
              <a:tr h="630575">
                <a:tc>
                  <a:txBody>
                    <a:bodyPr/>
                    <a:lstStyle/>
                    <a:p>
                      <a:pPr lvl="0">
                        <a:spcBef>
                          <a:spcPts val="0"/>
                        </a:spcBef>
                        <a:buNone/>
                      </a:pPr>
                      <a:r>
                        <a:rPr lang="en-US" sz="1800" b="1"/>
                        <a:t>Tool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>
                        <a:spcBef>
                          <a:spcPts val="0"/>
                        </a:spcBef>
                        <a:buNone/>
                      </a:pPr>
                      <a:r>
                        <a:rPr lang="en-US" sz="1800" b="1"/>
                        <a:t>Uses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>
                        <a:spcBef>
                          <a:spcPts val="0"/>
                        </a:spcBef>
                        <a:buNone/>
                      </a:pPr>
                      <a:r>
                        <a:rPr lang="en-US" sz="1800" b="1"/>
                        <a:t>Language</a:t>
                      </a:r>
                    </a:p>
                  </a:txBody>
                  <a:tcPr marL="91425" marR="91425" marT="91425" marB="91425"/>
                </a:tc>
              </a:tr>
              <a:tr h="612275">
                <a:tc>
                  <a:txBody>
                    <a:bodyPr/>
                    <a:lstStyle/>
                    <a:p>
                      <a:pPr lvl="0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Scikit-Learn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Classification, Regression, Clustering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Python</a:t>
                      </a:r>
                    </a:p>
                  </a:txBody>
                  <a:tcPr marL="91425" marR="91425" marT="91425" marB="91425"/>
                </a:tc>
              </a:tr>
              <a:tr h="612275">
                <a:tc>
                  <a:txBody>
                    <a:bodyPr/>
                    <a:lstStyle/>
                    <a:p>
                      <a:pPr lvl="0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Spark MLlib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Classification, Regression, Clustering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Scala, R, Java</a:t>
                      </a:r>
                    </a:p>
                  </a:txBody>
                  <a:tcPr marL="91425" marR="91425" marT="91425" marB="91425"/>
                </a:tc>
              </a:tr>
              <a:tr h="612275">
                <a:tc>
                  <a:txBody>
                    <a:bodyPr/>
                    <a:lstStyle/>
                    <a:p>
                      <a:pPr lvl="0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Weka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Classification, Regression, Clustering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Java</a:t>
                      </a:r>
                    </a:p>
                  </a:txBody>
                  <a:tcPr marL="91425" marR="91425" marT="91425" marB="91425"/>
                </a:tc>
              </a:tr>
              <a:tr h="612275">
                <a:tc>
                  <a:txBody>
                    <a:bodyPr/>
                    <a:lstStyle/>
                    <a:p>
                      <a:pPr lvl="0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Caffe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Neural Networks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C++, Python</a:t>
                      </a:r>
                    </a:p>
                  </a:txBody>
                  <a:tcPr marL="91425" marR="91425" marT="91425" marB="91425"/>
                </a:tc>
              </a:tr>
              <a:tr h="612275">
                <a:tc>
                  <a:txBody>
                    <a:bodyPr/>
                    <a:lstStyle/>
                    <a:p>
                      <a:pPr lvl="0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TensorFlow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Neural Networks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Python</a:t>
                      </a:r>
                    </a:p>
                  </a:txBody>
                  <a:tcPr marL="91425" marR="91425" marT="91425" marB="91425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7722623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 txBox="1">
            <a:spLocks noGrp="1"/>
          </p:cNvSpPr>
          <p:nvPr>
            <p:ph type="title"/>
          </p:nvPr>
        </p:nvSpPr>
        <p:spPr>
          <a:xfrm>
            <a:off x="2027735" y="4290519"/>
            <a:ext cx="5845247" cy="50783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000" b="0" i="0" u="none" strike="noStrike" cap="none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806402114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/>
          <p:nvPr/>
        </p:nvSpPr>
        <p:spPr>
          <a:xfrm>
            <a:off x="660400" y="3052153"/>
            <a:ext cx="7006025" cy="50577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25000"/>
              <a:buFont typeface="Arial"/>
              <a:buNone/>
            </a:pPr>
            <a:r>
              <a:rPr lang="en-US"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rPr>
              <a:t>The GPU Teaching Kit is licensed by NVIDIA and New York University under the </a:t>
            </a:r>
          </a:p>
          <a:p>
            <a:pPr marL="0" marR="0" lvl="0" indent="0" algn="ctr" rtl="0">
              <a:lnSpc>
                <a:spcPct val="90000"/>
              </a:lnSpc>
              <a:spcBef>
                <a:spcPts val="180"/>
              </a:spcBef>
              <a:spcAft>
                <a:spcPts val="0"/>
              </a:spcAft>
              <a:buClr>
                <a:srgbClr val="6F6F6F"/>
              </a:buClr>
              <a:buSzPct val="25000"/>
              <a:buFont typeface="Arial"/>
              <a:buNone/>
            </a:pPr>
            <a:r>
              <a:rPr lang="en-US" sz="1400" b="0" i="0" u="sng" strike="noStrike" cap="non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Creative Commons Attribution-NonCommercial 4.0 International License.</a:t>
            </a:r>
          </a:p>
        </p:txBody>
      </p:sp>
      <p:pic>
        <p:nvPicPr>
          <p:cNvPr id="57" name="Shape 5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21785" y="2525817"/>
            <a:ext cx="1083253" cy="37900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3286147" y="4371556"/>
            <a:ext cx="17876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Deck credit: J. Seng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1687663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93102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000" b="0" i="0" u="none" strike="noStrike" cap="none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3000" b="0" i="0" u="none" strike="noStrike" cap="none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/>
              <a:t>Machine Learning</a:t>
            </a:r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>
            <a:off x="383854" y="1948656"/>
            <a:ext cx="7461504" cy="385159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284162" marR="0" lvl="0" indent="-28416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Char char="–"/>
            </a:pPr>
            <a:r>
              <a:rPr lang="en-US"/>
              <a:t>Machine Learning is the ability to teach a computer without explicitly programming it</a:t>
            </a: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284162" marR="0" lvl="0" indent="-28416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Char char="–"/>
            </a:pPr>
            <a:r>
              <a:rPr lang="en-US"/>
              <a:t>Examples are used to train computers to perform tasks that would be difficult to program</a:t>
            </a:r>
          </a:p>
          <a:p>
            <a:pPr marL="284163" marR="0" lvl="0" indent="-284163" algn="l" rtl="0"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None/>
            </a:pPr>
            <a:endParaRPr sz="1800" b="0" i="0" u="none" strike="noStrike" cap="none">
              <a:solidFill>
                <a:srgbClr val="6F6F6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" name="Shape 77"/>
          <p:cNvSpPr txBox="1">
            <a:spLocks noGrp="1"/>
          </p:cNvSpPr>
          <p:nvPr>
            <p:ph type="body" idx="2"/>
          </p:nvPr>
        </p:nvSpPr>
        <p:spPr>
          <a:xfrm>
            <a:off x="373761" y="1229600"/>
            <a:ext cx="7482077" cy="52546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25000"/>
              <a:buFont typeface="Arial"/>
              <a:buNone/>
            </a:pPr>
            <a:endParaRPr sz="2400" b="0" i="0" u="none" strike="noStrike" cap="non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8" name="Shape 7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3850" y="3830050"/>
            <a:ext cx="4079574" cy="1416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Shape 7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59947" y="3532328"/>
            <a:ext cx="3363130" cy="21423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1056939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93102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000" b="0" i="0" u="none" strike="noStrike" cap="none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3000" b="0" i="0" u="none" strike="noStrike" cap="none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/>
              <a:t>Types of Machine Learning</a:t>
            </a:r>
          </a:p>
        </p:txBody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383854" y="1948656"/>
            <a:ext cx="7461504" cy="385159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284163" marR="0" lvl="0" indent="-28416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Char char="–"/>
            </a:pPr>
            <a:r>
              <a:rPr lang="en-US"/>
              <a:t>Supervised Learning</a:t>
            </a:r>
          </a:p>
          <a:p>
            <a:pPr marL="630237" marR="0" lvl="1" indent="-236537" algn="l" rtl="0"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Char char="–"/>
            </a:pPr>
            <a:r>
              <a:rPr lang="en-US"/>
              <a:t>Training data is labeled</a:t>
            </a:r>
          </a:p>
          <a:p>
            <a:pPr marL="630237" marR="0" lvl="1" indent="-236537" algn="l" rtl="0"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Char char="–"/>
            </a:pPr>
            <a:r>
              <a:rPr lang="en-US"/>
              <a:t>Goal is correctly label new data</a:t>
            </a:r>
          </a:p>
          <a:p>
            <a:pPr marL="284162" marR="0" lvl="0" algn="l" rtl="0"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Char char="–"/>
            </a:pPr>
            <a:r>
              <a:rPr lang="en-US"/>
              <a:t>Reinforcement Learning</a:t>
            </a:r>
          </a:p>
          <a:p>
            <a:pPr marL="630237" marR="0" lvl="1" algn="l" rtl="0"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Char char="–"/>
            </a:pPr>
            <a:r>
              <a:rPr lang="en-US"/>
              <a:t>Training data is unlabeled</a:t>
            </a:r>
          </a:p>
          <a:p>
            <a:pPr marL="630237" marR="0" lvl="1" algn="l" rtl="0"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Char char="–"/>
            </a:pPr>
            <a:r>
              <a:rPr lang="en-US"/>
              <a:t>System receives feedback for its actions</a:t>
            </a:r>
          </a:p>
          <a:p>
            <a:pPr marL="630237" marR="0" lvl="1" algn="l" rtl="0"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Char char="–"/>
            </a:pPr>
            <a:r>
              <a:rPr lang="en-US"/>
              <a:t>Goal is to perform better actions</a:t>
            </a:r>
          </a:p>
          <a:p>
            <a:pPr marL="284162" marR="0" lvl="0" algn="l" rtl="0"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Char char="–"/>
            </a:pPr>
            <a:r>
              <a:rPr lang="en-US"/>
              <a:t>Unsupervised Learning</a:t>
            </a:r>
          </a:p>
          <a:p>
            <a:pPr marL="630237" marR="0" lvl="1" algn="l" rtl="0"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Char char="–"/>
            </a:pPr>
            <a:r>
              <a:rPr lang="en-US"/>
              <a:t>Training data is unlabeled</a:t>
            </a:r>
          </a:p>
          <a:p>
            <a:pPr marL="630237" marR="0" lvl="1" algn="l" rtl="0"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Char char="–"/>
            </a:pPr>
            <a:r>
              <a:rPr lang="en-US"/>
              <a:t>Goal is to categorize the observations</a:t>
            </a:r>
          </a:p>
        </p:txBody>
      </p:sp>
    </p:spTree>
    <p:extLst>
      <p:ext uri="{BB962C8B-B14F-4D97-AF65-F5344CB8AC3E}">
        <p14:creationId xmlns:p14="http://schemas.microsoft.com/office/powerpoint/2010/main" val="2925599899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92332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000" b="0" i="0" u="none" strike="noStrike" cap="none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3000" b="0" i="0" u="none" strike="noStrike" cap="none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/>
              <a:t>Applications of Machine Learning</a:t>
            </a:r>
          </a:p>
        </p:txBody>
      </p:sp>
      <p:sp>
        <p:nvSpPr>
          <p:cNvPr id="93" name="Shape 93"/>
          <p:cNvSpPr txBox="1">
            <a:spLocks noGrp="1"/>
          </p:cNvSpPr>
          <p:nvPr>
            <p:ph type="body" idx="1"/>
          </p:nvPr>
        </p:nvSpPr>
        <p:spPr>
          <a:xfrm>
            <a:off x="383854" y="1948656"/>
            <a:ext cx="7461504" cy="385159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284162" marR="0" lvl="0" indent="-28416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Char char="–"/>
            </a:pPr>
            <a:r>
              <a:rPr lang="en-US"/>
              <a:t>Handwriting Recognition</a:t>
            </a:r>
          </a:p>
          <a:p>
            <a:pPr marL="630237"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Char char="–"/>
            </a:pPr>
            <a:r>
              <a:rPr lang="en-US"/>
              <a:t>convert written letters into digital letters</a:t>
            </a:r>
          </a:p>
          <a:p>
            <a:pPr marL="284162" marR="0" lvl="0" indent="-28416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Char char="–"/>
            </a:pPr>
            <a:r>
              <a:rPr lang="en-US"/>
              <a:t>Language Translation</a:t>
            </a:r>
          </a:p>
          <a:p>
            <a:pPr marL="630237"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Char char="–"/>
            </a:pPr>
            <a:r>
              <a:rPr lang="en-US"/>
              <a:t>translate spoken and or written languages (e.g. Google Translate)</a:t>
            </a:r>
          </a:p>
          <a:p>
            <a:pPr marL="284162" marR="0" lvl="0" indent="-28416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Char char="–"/>
            </a:pPr>
            <a:r>
              <a:rPr lang="en-US"/>
              <a:t>Speech Recognition</a:t>
            </a:r>
          </a:p>
          <a:p>
            <a:pPr marL="630237"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Char char="–"/>
            </a:pPr>
            <a:r>
              <a:rPr lang="en-US"/>
              <a:t>convert voice snippets to text (e.g. Siri, Cortana, and Alexa)</a:t>
            </a:r>
          </a:p>
          <a:p>
            <a:pPr marL="284162" marR="0" lvl="0" indent="-28416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Char char="–"/>
            </a:pPr>
            <a:r>
              <a:rPr lang="en-US"/>
              <a:t>Image Classification</a:t>
            </a:r>
          </a:p>
          <a:p>
            <a:pPr marL="630237"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Char char="–"/>
            </a:pPr>
            <a:r>
              <a:rPr lang="en-US"/>
              <a:t>label images with appropriate categories (e.g. Google Photos)</a:t>
            </a:r>
          </a:p>
          <a:p>
            <a:pPr marL="284162" marR="0" lvl="0" indent="-28416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Char char="–"/>
            </a:pPr>
            <a:r>
              <a:rPr lang="en-US"/>
              <a:t>Autonomous Driving</a:t>
            </a:r>
          </a:p>
          <a:p>
            <a:pPr marL="630237"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Char char="–"/>
            </a:pPr>
            <a:r>
              <a:rPr lang="en-US"/>
              <a:t>enable cars to drive</a:t>
            </a:r>
          </a:p>
        </p:txBody>
      </p:sp>
      <p:sp>
        <p:nvSpPr>
          <p:cNvPr id="94" name="Shape 94"/>
          <p:cNvSpPr txBox="1">
            <a:spLocks noGrp="1"/>
          </p:cNvSpPr>
          <p:nvPr>
            <p:ph type="body" idx="2"/>
          </p:nvPr>
        </p:nvSpPr>
        <p:spPr>
          <a:xfrm>
            <a:off x="373761" y="1229600"/>
            <a:ext cx="7482077" cy="52546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25000"/>
              <a:buFont typeface="Arial"/>
              <a:buNone/>
            </a:pPr>
            <a:endParaRPr sz="2400" b="0" i="0" u="none" strike="noStrike" cap="non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83692980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00" cy="923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000" b="0" i="0" u="none" strike="noStrike" cap="none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3000" b="0" i="0" u="none" strike="noStrike" cap="none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/>
              <a:t>Features in Machine Learning</a:t>
            </a:r>
          </a:p>
        </p:txBody>
      </p:sp>
      <p:sp>
        <p:nvSpPr>
          <p:cNvPr id="101" name="Shape 101"/>
          <p:cNvSpPr txBox="1">
            <a:spLocks noGrp="1"/>
          </p:cNvSpPr>
          <p:nvPr>
            <p:ph type="body" idx="1"/>
          </p:nvPr>
        </p:nvSpPr>
        <p:spPr>
          <a:xfrm>
            <a:off x="383854" y="1948656"/>
            <a:ext cx="7461600" cy="38517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284162" marR="0" lvl="0" indent="-28416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Char char="–"/>
            </a:pPr>
            <a:r>
              <a:rPr lang="en-US"/>
              <a:t>Features are the observations that are used to form predictions</a:t>
            </a:r>
          </a:p>
          <a:p>
            <a:pPr marL="630237"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Char char="–"/>
            </a:pPr>
            <a:r>
              <a:rPr lang="en-US"/>
              <a:t>For image classification, the pixels are the features</a:t>
            </a:r>
          </a:p>
          <a:p>
            <a:pPr marL="630237"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Char char="–"/>
            </a:pPr>
            <a:r>
              <a:rPr lang="en-US"/>
              <a:t>For voice recognition, the pitch and volume of the sound samples are the features</a:t>
            </a:r>
          </a:p>
          <a:p>
            <a:pPr marL="630237"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Char char="–"/>
            </a:pPr>
            <a:r>
              <a:rPr lang="en-US"/>
              <a:t>For autonomous cars, data from the cameras, range sensors, and GPS are features</a:t>
            </a: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284162" marR="0" lvl="0" indent="-28416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Char char="–"/>
            </a:pPr>
            <a:r>
              <a:rPr lang="en-US"/>
              <a:t>Extracting relevant features is important for building a model</a:t>
            </a:r>
          </a:p>
          <a:p>
            <a:pPr marL="630237"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Char char="–"/>
            </a:pPr>
            <a:r>
              <a:rPr lang="en-US"/>
              <a:t>Time of day is an irrelevant feature when classifying images</a:t>
            </a:r>
          </a:p>
          <a:p>
            <a:pPr marL="630237"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Char char="–"/>
            </a:pPr>
            <a:r>
              <a:rPr lang="en-US"/>
              <a:t>Time of day is relevant when classifying emails because SPAM often occurs at night</a:t>
            </a: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284162"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Char char="–"/>
            </a:pPr>
            <a:r>
              <a:rPr lang="en-US"/>
              <a:t>Common Types of Features in Robotics</a:t>
            </a:r>
          </a:p>
          <a:p>
            <a:pPr marL="630237"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Char char="–"/>
            </a:pPr>
            <a:r>
              <a:rPr lang="en-US"/>
              <a:t>Pixels (RGB data)</a:t>
            </a:r>
          </a:p>
          <a:p>
            <a:pPr marL="630237"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Char char="–"/>
            </a:pPr>
            <a:r>
              <a:rPr lang="en-US"/>
              <a:t>Depth data (sonar, laser rangefinders)</a:t>
            </a:r>
          </a:p>
          <a:p>
            <a:pPr marL="630237"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Char char="–"/>
            </a:pPr>
            <a:r>
              <a:rPr lang="en-US"/>
              <a:t>Movement (encoder values)</a:t>
            </a:r>
          </a:p>
          <a:p>
            <a:pPr marL="630237"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Char char="–"/>
            </a:pPr>
            <a:r>
              <a:rPr lang="en-US"/>
              <a:t>Orientation or Acceleration (Gyroscope, Accelerometer, Compass)</a:t>
            </a:r>
          </a:p>
        </p:txBody>
      </p:sp>
      <p:sp>
        <p:nvSpPr>
          <p:cNvPr id="102" name="Shape 102"/>
          <p:cNvSpPr txBox="1">
            <a:spLocks noGrp="1"/>
          </p:cNvSpPr>
          <p:nvPr>
            <p:ph type="body" idx="2"/>
          </p:nvPr>
        </p:nvSpPr>
        <p:spPr>
          <a:xfrm>
            <a:off x="373761" y="1229600"/>
            <a:ext cx="7482000" cy="525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25000"/>
              <a:buFont typeface="Arial"/>
              <a:buNone/>
            </a:pPr>
            <a:endParaRPr sz="2400" b="0" i="0" u="none" strike="noStrike" cap="non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06486429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93102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000" b="0" i="0" u="none" strike="noStrike" cap="none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3000" b="0" i="0" u="none" strike="noStrike" cap="none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/>
              <a:t>Measuring Success for Classification</a:t>
            </a:r>
          </a:p>
        </p:txBody>
      </p:sp>
      <p:sp>
        <p:nvSpPr>
          <p:cNvPr id="109" name="Shape 109"/>
          <p:cNvSpPr txBox="1">
            <a:spLocks noGrp="1"/>
          </p:cNvSpPr>
          <p:nvPr>
            <p:ph type="body" idx="1"/>
          </p:nvPr>
        </p:nvSpPr>
        <p:spPr>
          <a:xfrm>
            <a:off x="383854" y="1948656"/>
            <a:ext cx="7461504" cy="385159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284162" marR="0" lvl="0" indent="-28416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Char char="–"/>
            </a:pPr>
            <a:r>
              <a:rPr lang="en-US"/>
              <a:t>True Positive: Correctly identified as relevant</a:t>
            </a:r>
          </a:p>
          <a:p>
            <a:pPr marL="284162" marR="0" lvl="0" indent="-28416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Char char="–"/>
            </a:pPr>
            <a:r>
              <a:rPr lang="en-US"/>
              <a:t>True Negative: Correctly identified as not relevant</a:t>
            </a:r>
          </a:p>
          <a:p>
            <a:pPr marL="284162" marR="0" lvl="0" indent="-28416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Char char="–"/>
            </a:pPr>
            <a:r>
              <a:rPr lang="en-US"/>
              <a:t>False Positive: Incorrectly labeled as relevant</a:t>
            </a:r>
          </a:p>
          <a:p>
            <a:pPr marL="284162" marR="0" lvl="0" indent="-28416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Char char="–"/>
            </a:pPr>
            <a:r>
              <a:rPr lang="en-US"/>
              <a:t>False Negative: Incorrectly labeled as not relevant</a:t>
            </a:r>
          </a:p>
        </p:txBody>
      </p:sp>
      <p:sp>
        <p:nvSpPr>
          <p:cNvPr id="110" name="Shape 110"/>
          <p:cNvSpPr txBox="1">
            <a:spLocks noGrp="1"/>
          </p:cNvSpPr>
          <p:nvPr>
            <p:ph type="body" idx="2"/>
          </p:nvPr>
        </p:nvSpPr>
        <p:spPr>
          <a:xfrm>
            <a:off x="373761" y="1229600"/>
            <a:ext cx="7482077" cy="52546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25000"/>
              <a:buFont typeface="Arial"/>
              <a:buNone/>
            </a:pPr>
            <a:endParaRPr sz="2400" b="0" i="0" u="none" strike="noStrike" cap="non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30371877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00" cy="930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000" b="0" i="0" u="none" strike="noStrike" cap="none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3000" b="0" i="0" u="none" strike="noStrike" cap="none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/>
              <a:t>Example: Identify Cats</a:t>
            </a:r>
          </a:p>
        </p:txBody>
      </p:sp>
      <p:pic>
        <p:nvPicPr>
          <p:cNvPr id="117" name="Shape 1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0675" y="3257187"/>
            <a:ext cx="1153490" cy="11602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Shape 1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78638" y="3275839"/>
            <a:ext cx="1153490" cy="11602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Shape 1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957004" y="3267306"/>
            <a:ext cx="1133254" cy="11399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Shape 12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571534" y="3267297"/>
            <a:ext cx="1139999" cy="11399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Shape 12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177920" y="3275866"/>
            <a:ext cx="1166981" cy="11602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Shape 12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774209" y="3260560"/>
            <a:ext cx="1153490" cy="1153488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Shape 123"/>
          <p:cNvSpPr/>
          <p:nvPr/>
        </p:nvSpPr>
        <p:spPr>
          <a:xfrm>
            <a:off x="1336252" y="2769699"/>
            <a:ext cx="418200" cy="376800"/>
          </a:xfrm>
          <a:prstGeom prst="mathPlus">
            <a:avLst>
              <a:gd name="adj1" fmla="val 23520"/>
            </a:avLst>
          </a:prstGeom>
          <a:solidFill>
            <a:srgbClr val="6AA84F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4" name="Shape 124"/>
          <p:cNvSpPr txBox="1"/>
          <p:nvPr/>
        </p:nvSpPr>
        <p:spPr>
          <a:xfrm>
            <a:off x="0" y="2767075"/>
            <a:ext cx="1048500" cy="376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r">
              <a:spcBef>
                <a:spcPts val="0"/>
              </a:spcBef>
              <a:buNone/>
            </a:pPr>
            <a:r>
              <a:rPr lang="en-US"/>
              <a:t>Prediction:</a:t>
            </a:r>
          </a:p>
        </p:txBody>
      </p:sp>
      <p:sp>
        <p:nvSpPr>
          <p:cNvPr id="125" name="Shape 125"/>
          <p:cNvSpPr txBox="1"/>
          <p:nvPr/>
        </p:nvSpPr>
        <p:spPr>
          <a:xfrm>
            <a:off x="73600" y="3648900"/>
            <a:ext cx="975000" cy="376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r" rtl="0">
              <a:spcBef>
                <a:spcPts val="0"/>
              </a:spcBef>
              <a:buNone/>
            </a:pPr>
            <a:r>
              <a:rPr lang="en-US"/>
              <a:t>Image:</a:t>
            </a:r>
          </a:p>
        </p:txBody>
      </p:sp>
      <p:sp>
        <p:nvSpPr>
          <p:cNvPr id="126" name="Shape 126"/>
          <p:cNvSpPr/>
          <p:nvPr/>
        </p:nvSpPr>
        <p:spPr>
          <a:xfrm>
            <a:off x="7314527" y="2767074"/>
            <a:ext cx="418200" cy="376800"/>
          </a:xfrm>
          <a:prstGeom prst="mathPlus">
            <a:avLst>
              <a:gd name="adj1" fmla="val 23520"/>
            </a:avLst>
          </a:prstGeom>
          <a:solidFill>
            <a:srgbClr val="6AA84F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7" name="Shape 127"/>
          <p:cNvSpPr/>
          <p:nvPr/>
        </p:nvSpPr>
        <p:spPr>
          <a:xfrm>
            <a:off x="2492800" y="2886475"/>
            <a:ext cx="418200" cy="138000"/>
          </a:xfrm>
          <a:prstGeom prst="rect">
            <a:avLst/>
          </a:prstGeom>
          <a:solidFill>
            <a:srgbClr val="CC0000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8" name="Shape 128"/>
          <p:cNvSpPr/>
          <p:nvPr/>
        </p:nvSpPr>
        <p:spPr>
          <a:xfrm>
            <a:off x="3649350" y="2886475"/>
            <a:ext cx="418200" cy="138000"/>
          </a:xfrm>
          <a:prstGeom prst="rect">
            <a:avLst/>
          </a:prstGeom>
          <a:solidFill>
            <a:srgbClr val="CC0000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9" name="Shape 129"/>
          <p:cNvSpPr/>
          <p:nvPr/>
        </p:nvSpPr>
        <p:spPr>
          <a:xfrm>
            <a:off x="6141850" y="2886475"/>
            <a:ext cx="418200" cy="138000"/>
          </a:xfrm>
          <a:prstGeom prst="rect">
            <a:avLst/>
          </a:prstGeom>
          <a:solidFill>
            <a:srgbClr val="CC0000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0" name="Shape 130"/>
          <p:cNvSpPr/>
          <p:nvPr/>
        </p:nvSpPr>
        <p:spPr>
          <a:xfrm>
            <a:off x="4937490" y="2767074"/>
            <a:ext cx="418200" cy="376800"/>
          </a:xfrm>
          <a:prstGeom prst="mathPlus">
            <a:avLst>
              <a:gd name="adj1" fmla="val 23520"/>
            </a:avLst>
          </a:prstGeom>
          <a:solidFill>
            <a:srgbClr val="6AA84F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1" name="Shape 131"/>
          <p:cNvSpPr txBox="1"/>
          <p:nvPr/>
        </p:nvSpPr>
        <p:spPr>
          <a:xfrm>
            <a:off x="1011825" y="4572600"/>
            <a:ext cx="1076100" cy="930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-US" b="1"/>
              <a:t>True</a:t>
            </a:r>
          </a:p>
          <a:p>
            <a:pPr lvl="0" algn="ctr" rtl="0">
              <a:spcBef>
                <a:spcPts val="0"/>
              </a:spcBef>
              <a:buNone/>
            </a:pPr>
            <a:r>
              <a:rPr lang="en-US"/>
              <a:t>Positive</a:t>
            </a:r>
          </a:p>
        </p:txBody>
      </p:sp>
      <p:sp>
        <p:nvSpPr>
          <p:cNvPr id="132" name="Shape 132"/>
          <p:cNvSpPr txBox="1"/>
          <p:nvPr/>
        </p:nvSpPr>
        <p:spPr>
          <a:xfrm>
            <a:off x="2223350" y="4572600"/>
            <a:ext cx="1076100" cy="930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-US" b="1"/>
              <a:t>True</a:t>
            </a:r>
          </a:p>
          <a:p>
            <a:pPr lvl="0" algn="ctr" rtl="0">
              <a:spcBef>
                <a:spcPts val="0"/>
              </a:spcBef>
              <a:buNone/>
            </a:pPr>
            <a:r>
              <a:rPr lang="en-US"/>
              <a:t> Negative</a:t>
            </a:r>
          </a:p>
        </p:txBody>
      </p:sp>
      <p:sp>
        <p:nvSpPr>
          <p:cNvPr id="133" name="Shape 133"/>
          <p:cNvSpPr txBox="1"/>
          <p:nvPr/>
        </p:nvSpPr>
        <p:spPr>
          <a:xfrm>
            <a:off x="3434875" y="4632575"/>
            <a:ext cx="1076100" cy="930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-US"/>
              <a:t>False</a:t>
            </a:r>
          </a:p>
          <a:p>
            <a:pPr lvl="0" algn="ctr" rtl="0">
              <a:spcBef>
                <a:spcPts val="0"/>
              </a:spcBef>
              <a:buNone/>
            </a:pPr>
            <a:r>
              <a:rPr lang="en-US"/>
              <a:t>Negative</a:t>
            </a:r>
          </a:p>
        </p:txBody>
      </p:sp>
      <p:sp>
        <p:nvSpPr>
          <p:cNvPr id="134" name="Shape 134"/>
          <p:cNvSpPr txBox="1"/>
          <p:nvPr/>
        </p:nvSpPr>
        <p:spPr>
          <a:xfrm>
            <a:off x="4603475" y="4632575"/>
            <a:ext cx="1076100" cy="930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-US"/>
              <a:t>False</a:t>
            </a:r>
          </a:p>
          <a:p>
            <a:pPr lvl="0" algn="ctr" rtl="0">
              <a:spcBef>
                <a:spcPts val="0"/>
              </a:spcBef>
              <a:buNone/>
            </a:pPr>
            <a:r>
              <a:rPr lang="en-US"/>
              <a:t>Positive</a:t>
            </a:r>
          </a:p>
        </p:txBody>
      </p:sp>
      <p:sp>
        <p:nvSpPr>
          <p:cNvPr id="135" name="Shape 135"/>
          <p:cNvSpPr txBox="1"/>
          <p:nvPr/>
        </p:nvSpPr>
        <p:spPr>
          <a:xfrm>
            <a:off x="0" y="5695600"/>
            <a:ext cx="3649500" cy="232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2400"/>
              </a:spcBef>
              <a:spcAft>
                <a:spcPts val="600"/>
              </a:spcAft>
              <a:buNone/>
            </a:pPr>
            <a:r>
              <a:rPr lang="en-US" sz="1000">
                <a:highlight>
                  <a:srgbClr val="FFFFFF"/>
                </a:highlight>
              </a:rPr>
              <a:t>Images from the STL-10 dataset</a:t>
            </a:r>
          </a:p>
        </p:txBody>
      </p:sp>
    </p:spTree>
    <p:extLst>
      <p:ext uri="{BB962C8B-B14F-4D97-AF65-F5344CB8AC3E}">
        <p14:creationId xmlns:p14="http://schemas.microsoft.com/office/powerpoint/2010/main" val="2273719301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93102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000" b="0" i="0" u="none" strike="noStrike" cap="none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3000" b="0" i="0" u="none" strike="noStrike" cap="none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/>
              <a:t>Precision, Recall, and Accuracy</a:t>
            </a:r>
          </a:p>
        </p:txBody>
      </p:sp>
      <p:sp>
        <p:nvSpPr>
          <p:cNvPr id="142" name="Shape 142"/>
          <p:cNvSpPr txBox="1">
            <a:spLocks noGrp="1"/>
          </p:cNvSpPr>
          <p:nvPr>
            <p:ph type="body" idx="1"/>
          </p:nvPr>
        </p:nvSpPr>
        <p:spPr>
          <a:xfrm>
            <a:off x="383854" y="1948656"/>
            <a:ext cx="7461504" cy="385159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284162" marR="0" lvl="0" indent="-28416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Char char="–"/>
            </a:pPr>
            <a:r>
              <a:rPr lang="en-US"/>
              <a:t>Precision</a:t>
            </a:r>
          </a:p>
          <a:p>
            <a:pPr marL="630237"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/>
              <a:t>Percentage of positive labels that are correct</a:t>
            </a:r>
          </a:p>
          <a:p>
            <a:pPr marL="630237"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/>
              <a:t>Precision = (# true positives) / (# true positives + # false positives)</a:t>
            </a:r>
          </a:p>
          <a:p>
            <a:pPr marL="284162"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Char char="–"/>
            </a:pPr>
            <a:r>
              <a:rPr lang="en-US"/>
              <a:t>Recall</a:t>
            </a:r>
          </a:p>
          <a:p>
            <a:pPr marL="630237"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/>
              <a:t>Percentage of positive examples that are correctly labeled</a:t>
            </a:r>
          </a:p>
          <a:p>
            <a:pPr marL="630237"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/>
              <a:t>Recall = (# true positives) / (# true positives + # false negatives)</a:t>
            </a:r>
          </a:p>
          <a:p>
            <a:pPr marL="284162"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Char char="–"/>
            </a:pPr>
            <a:r>
              <a:rPr lang="en-US"/>
              <a:t>Accuracy</a:t>
            </a:r>
          </a:p>
          <a:p>
            <a:pPr marL="630237"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/>
              <a:t>Percentage of correct labels</a:t>
            </a:r>
          </a:p>
          <a:p>
            <a:pPr marL="630237"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/>
              <a:t>Accuracy = (# true positives + # true negatives) / (# of samples)</a:t>
            </a:r>
          </a:p>
          <a:p>
            <a:pPr marL="284163" marR="0" lvl="0" indent="-284163" algn="l" rtl="0"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None/>
            </a:pPr>
            <a:endParaRPr sz="1800" b="0" i="0" u="none" strike="noStrike" cap="none">
              <a:solidFill>
                <a:srgbClr val="6F6F6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4163" marR="0" lvl="0" indent="-284163" algn="l" rtl="0"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None/>
            </a:pPr>
            <a:endParaRPr sz="1800" b="0" i="0" u="none" strike="noStrike" cap="none">
              <a:solidFill>
                <a:srgbClr val="6F6F6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4163" marR="0" lvl="0" indent="-284163" algn="l" rtl="0"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None/>
            </a:pPr>
            <a:endParaRPr sz="1800" b="0" i="0" u="none" strike="noStrike" cap="none">
              <a:solidFill>
                <a:srgbClr val="6F6F6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-114300" algn="l" rtl="0"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None/>
            </a:pPr>
            <a:endParaRPr sz="1800" b="0" i="0" u="none" strike="noStrike" cap="none">
              <a:solidFill>
                <a:srgbClr val="6F6F6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00448940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1_Title &amp; Bullet ">
  <a:themeElements>
    <a:clrScheme name="NYC_FINAL">
      <a:dk1>
        <a:srgbClr val="6F6F6F"/>
      </a:dk1>
      <a:lt1>
        <a:srgbClr val="FFFFFF"/>
      </a:lt1>
      <a:dk2>
        <a:srgbClr val="939A90"/>
      </a:dk2>
      <a:lt2>
        <a:srgbClr val="57068C"/>
      </a:lt2>
      <a:accent1>
        <a:srgbClr val="76B900"/>
      </a:accent1>
      <a:accent2>
        <a:srgbClr val="598B00"/>
      </a:accent2>
      <a:accent3>
        <a:srgbClr val="9B16F6"/>
      </a:accent3>
      <a:accent4>
        <a:srgbClr val="57068C"/>
      </a:accent4>
      <a:accent5>
        <a:srgbClr val="E97300"/>
      </a:accent5>
      <a:accent6>
        <a:srgbClr val="008996"/>
      </a:accent6>
      <a:hlink>
        <a:srgbClr val="939A90"/>
      </a:hlink>
      <a:folHlink>
        <a:srgbClr val="76B9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674</TotalTime>
  <Words>1665</Words>
  <Application>Microsoft Office PowerPoint</Application>
  <PresentationFormat>Custom</PresentationFormat>
  <Paragraphs>193</Paragraphs>
  <Slides>14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1_Title &amp; Bullet </vt:lpstr>
      <vt:lpstr> Lecture 1.2 - Introduction to Machine Learning</vt:lpstr>
      <vt:lpstr>PowerPoint Presentation</vt:lpstr>
      <vt:lpstr> Machine Learning</vt:lpstr>
      <vt:lpstr> Types of Machine Learning</vt:lpstr>
      <vt:lpstr> Applications of Machine Learning</vt:lpstr>
      <vt:lpstr> Features in Machine Learning</vt:lpstr>
      <vt:lpstr> Measuring Success for Classification</vt:lpstr>
      <vt:lpstr> Example: Identify Cats</vt:lpstr>
      <vt:lpstr> Precision, Recall, and Accuracy</vt:lpstr>
      <vt:lpstr> Training and Test Data</vt:lpstr>
      <vt:lpstr> Bias and Variance</vt:lpstr>
      <vt:lpstr> Supervised Learning Algorithms</vt:lpstr>
      <vt:lpstr> Supervised Learning Frameworks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Goes Here</dc:title>
  <dc:creator>Joe Bungo</dc:creator>
  <cp:lastModifiedBy>NVIDIA</cp:lastModifiedBy>
  <cp:revision>144</cp:revision>
  <dcterms:modified xsi:type="dcterms:W3CDTF">2017-04-21T14:40:24Z</dcterms:modified>
</cp:coreProperties>
</file>