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image11.jpg" ContentType="image/jpg"/>
  <Override PartName="/ppt/media/image13.jpg" ContentType="image/jpg"/>
  <Override PartName="/ppt/media/image14.jpg" ContentType="image/jpg"/>
  <Override PartName="/ppt/media/image17.jpg" ContentType="image/jpg"/>
  <Override PartName="/ppt/media/image20.jpg" ContentType="image/jpg"/>
  <Override PartName="/ppt/media/image25.jpg" ContentType="image/jpg"/>
  <Override PartName="/ppt/media/image28.jpg" ContentType="image/jpg"/>
  <Override PartName="/ppt/media/image29.jpg" ContentType="image/jpg"/>
  <Override PartName="/ppt/media/image30.jpg" ContentType="image/jpg"/>
  <Override PartName="/ppt/media/image32.jpg" ContentType="image/jpg"/>
  <Override PartName="/ppt/media/image34.jpg" ContentType="image/jpg"/>
  <Override PartName="/ppt/media/image36.jpg" ContentType="image/jpg"/>
  <Override PartName="/ppt/media/image38.jpg" ContentType="image/jpg"/>
  <Override PartName="/ppt/media/image40.jpg" ContentType="image/jpg"/>
  <Override PartName="/ppt/media/image41.jpg" ContentType="image/jpg"/>
  <Override PartName="/ppt/media/image43.jpg" ContentType="image/jpg"/>
  <Override PartName="/ppt/media/image44.jpg" ContentType="image/jpg"/>
  <Override PartName="/ppt/media/image46.jpg" ContentType="image/jpg"/>
  <Override PartName="/ppt/media/image48.jpg" ContentType="image/jpg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4" r:id="rId1"/>
  </p:sldMasterIdLst>
  <p:notesMasterIdLst>
    <p:notesMasterId r:id="rId31"/>
  </p:notesMasterIdLst>
  <p:sldIdLst>
    <p:sldId id="326" r:id="rId2"/>
    <p:sldId id="327" r:id="rId3"/>
    <p:sldId id="328" r:id="rId4"/>
    <p:sldId id="329" r:id="rId5"/>
    <p:sldId id="330" r:id="rId6"/>
    <p:sldId id="331" r:id="rId7"/>
    <p:sldId id="332" r:id="rId8"/>
    <p:sldId id="333" r:id="rId9"/>
    <p:sldId id="334" r:id="rId10"/>
    <p:sldId id="335" r:id="rId11"/>
    <p:sldId id="336" r:id="rId12"/>
    <p:sldId id="337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347" r:id="rId23"/>
    <p:sldId id="348" r:id="rId24"/>
    <p:sldId id="354" r:id="rId25"/>
    <p:sldId id="350" r:id="rId26"/>
    <p:sldId id="351" r:id="rId27"/>
    <p:sldId id="352" r:id="rId28"/>
    <p:sldId id="353" r:id="rId29"/>
    <p:sldId id="324" r:id="rId30"/>
  </p:sldIdLst>
  <p:sldSz cx="8229600" cy="6172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944">
          <p15:clr>
            <a:srgbClr val="A4A3A4"/>
          </p15:clr>
        </p15:guide>
        <p15:guide id="2" pos="259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CD8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7806B90-F4B4-4DD5-B165-D0DAAE6AC9AA}">
  <a:tblStyle styleId="{C7806B90-F4B4-4DD5-B165-D0DAAE6AC9AA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BF3E6"/>
          </a:solidFill>
        </a:fill>
      </a:tcStyle>
    </a:wholeTbl>
    <a:band1H>
      <a:tcStyle>
        <a:tcBdr/>
        <a:fill>
          <a:solidFill>
            <a:srgbClr val="D5E6CA"/>
          </a:solidFill>
        </a:fill>
      </a:tcStyle>
    </a:band1H>
    <a:band1V>
      <a:tcStyle>
        <a:tcBdr/>
        <a:fill>
          <a:solidFill>
            <a:srgbClr val="D5E6CA"/>
          </a:solidFill>
        </a:fill>
      </a:tcStyle>
    </a:band1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6" autoAdjust="0"/>
    <p:restoredTop sz="94660"/>
  </p:normalViewPr>
  <p:slideViewPr>
    <p:cSldViewPr>
      <p:cViewPr>
        <p:scale>
          <a:sx n="159" d="100"/>
          <a:sy n="159" d="100"/>
        </p:scale>
        <p:origin x="-768" y="-18"/>
      </p:cViewPr>
      <p:guideLst>
        <p:guide orient="horz" pos="1944"/>
        <p:guide pos="25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14544701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4" name="Shape 5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29387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3" name="Shape 17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942179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 - Images">
    <p:bg>
      <p:bgPr>
        <a:solidFill>
          <a:schemeClr val="dk2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Shape 17"/>
          <p:cNvGrpSpPr/>
          <p:nvPr/>
        </p:nvGrpSpPr>
        <p:grpSpPr>
          <a:xfrm>
            <a:off x="0" y="0"/>
            <a:ext cx="8229599" cy="6172199"/>
            <a:chOff x="0" y="0"/>
            <a:chExt cx="10972799" cy="6172199"/>
          </a:xfrm>
        </p:grpSpPr>
        <p:pic>
          <p:nvPicPr>
            <p:cNvPr id="18" name="Shape 18"/>
            <p:cNvPicPr preferRelativeResize="0"/>
            <p:nvPr/>
          </p:nvPicPr>
          <p:blipFill rotWithShape="1">
            <a:blip r:embed="rId2">
              <a:alphaModFix/>
            </a:blip>
            <a:srcRect t="9528" b="9529"/>
            <a:stretch/>
          </p:blipFill>
          <p:spPr>
            <a:xfrm>
              <a:off x="0" y="0"/>
              <a:ext cx="10972799" cy="61721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" name="Shape 19"/>
            <p:cNvSpPr/>
            <p:nvPr/>
          </p:nvSpPr>
          <p:spPr>
            <a:xfrm>
              <a:off x="0" y="0"/>
              <a:ext cx="10972799" cy="6172199"/>
            </a:xfrm>
            <a:prstGeom prst="rect">
              <a:avLst/>
            </a:prstGeom>
            <a:solidFill>
              <a:srgbClr val="191919">
                <a:alpha val="80000"/>
              </a:srgb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Font typeface="Arial"/>
                <a:buNone/>
              </a:pPr>
              <a:endParaRPr sz="135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</p:grpSp>
      <p:sp>
        <p:nvSpPr>
          <p:cNvPr id="20" name="Shape 20"/>
          <p:cNvSpPr/>
          <p:nvPr/>
        </p:nvSpPr>
        <p:spPr>
          <a:xfrm rot="10800000" flipH="1">
            <a:off x="0" y="0"/>
            <a:ext cx="8229600" cy="6172199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37000">
                <a:srgbClr val="FFFFFF">
                  <a:alpha val="0"/>
                </a:srgbClr>
              </a:gs>
              <a:gs pos="55000">
                <a:srgbClr val="FFFFFF">
                  <a:alpha val="27843"/>
                </a:srgbClr>
              </a:gs>
              <a:gs pos="76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1" name="Shape 21"/>
          <p:cNvSpPr txBox="1">
            <a:spLocks noGrp="1"/>
          </p:cNvSpPr>
          <p:nvPr>
            <p:ph type="subTitle" idx="1"/>
          </p:nvPr>
        </p:nvSpPr>
        <p:spPr>
          <a:xfrm>
            <a:off x="2037594" y="4798350"/>
            <a:ext cx="5835388" cy="31393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Font typeface="Arial"/>
              <a:buNone/>
              <a:defRPr sz="16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2027735" y="4290519"/>
            <a:ext cx="5845247" cy="50783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23" name="Shape 23"/>
          <p:cNvPicPr preferRelativeResize="0"/>
          <p:nvPr/>
        </p:nvPicPr>
        <p:blipFill rotWithShape="1">
          <a:blip r:embed="rId3">
            <a:alphaModFix/>
          </a:blip>
          <a:srcRect l="12327"/>
          <a:stretch/>
        </p:blipFill>
        <p:spPr>
          <a:xfrm>
            <a:off x="0" y="748845"/>
            <a:ext cx="4020260" cy="984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Shape 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5037" y="993505"/>
            <a:ext cx="2684930" cy="495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Shape 2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42838" y="1801524"/>
            <a:ext cx="6886761" cy="7313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Shape 2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136919" y="1918615"/>
            <a:ext cx="2886125" cy="497152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Shape 27"/>
          <p:cNvSpPr/>
          <p:nvPr/>
        </p:nvSpPr>
        <p:spPr>
          <a:xfrm>
            <a:off x="2041423" y="4030296"/>
            <a:ext cx="4114800" cy="26160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100" b="0" i="0" u="none" strike="noStrike" cap="none" dirty="0" smtClean="0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DLI Teaching</a:t>
            </a:r>
            <a:r>
              <a:rPr lang="en-US" sz="1100" b="0" i="0" u="none" strike="noStrike" cap="none" baseline="0" dirty="0" smtClean="0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0" i="0" u="none" strike="noStrike" cap="none" baseline="0" dirty="0" smtClean="0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Kit</a:t>
            </a:r>
            <a:endParaRPr lang="en-US" sz="1100" b="0" i="0" u="none" strike="noStrike" cap="none" dirty="0">
              <a:solidFill>
                <a:srgbClr val="939A9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, Subtitle, and Conten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83854" y="1333500"/>
            <a:ext cx="7461504" cy="446675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98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31" name="Shape 31"/>
          <p:cNvSpPr txBox="1">
            <a:spLocks noGrp="1"/>
          </p:cNvSpPr>
          <p:nvPr>
            <p:ph type="body" idx="2"/>
          </p:nvPr>
        </p:nvSpPr>
        <p:spPr>
          <a:xfrm>
            <a:off x="373761" y="731838"/>
            <a:ext cx="7482077" cy="5254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28608" marR="0" lvl="1" indent="-9507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16737" marR="0" lvl="2" indent="-3936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59622" marR="0" lvl="3" indent="-3922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16787" marR="0" lvl="4" indent="-7086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69"/>
          <p:cNvSpPr/>
          <p:nvPr userDrawn="1"/>
        </p:nvSpPr>
        <p:spPr>
          <a:xfrm>
            <a:off x="0" y="0"/>
            <a:ext cx="8229600" cy="59796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749" y="2828017"/>
            <a:ext cx="7422103" cy="516166"/>
          </a:xfr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lvl1pPr>
              <a:defRPr lang="en-US">
                <a:solidFill>
                  <a:schemeClr val="lt1"/>
                </a:solidFill>
              </a:defRPr>
            </a:lvl1pPr>
          </a:lstStyle>
          <a:p>
            <a:pPr lvl="0" algn="ctr">
              <a:buSzPct val="25000"/>
            </a:pPr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5014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2798064" y="5740146"/>
            <a:ext cx="2633472" cy="230832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411480" y="5740146"/>
            <a:ext cx="1892808" cy="230832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4/21/2017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5925312" y="5740146"/>
            <a:ext cx="1892808" cy="230832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9013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47100" y="349950"/>
            <a:ext cx="7422103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74808" y="1332412"/>
            <a:ext cx="7403956" cy="435035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41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8" name="Shape 8"/>
          <p:cNvSpPr/>
          <p:nvPr/>
        </p:nvSpPr>
        <p:spPr>
          <a:xfrm>
            <a:off x="7178478" y="6000375"/>
            <a:ext cx="819900" cy="171825"/>
          </a:xfrm>
          <a:prstGeom prst="parallelogram">
            <a:avLst>
              <a:gd name="adj" fmla="val 36300"/>
            </a:avLst>
          </a:prstGeom>
          <a:solidFill>
            <a:srgbClr val="57068C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9" name="Shape 9"/>
          <p:cNvSpPr/>
          <p:nvPr/>
        </p:nvSpPr>
        <p:spPr>
          <a:xfrm>
            <a:off x="6394205" y="6000375"/>
            <a:ext cx="819900" cy="171825"/>
          </a:xfrm>
          <a:prstGeom prst="parallelogram">
            <a:avLst>
              <a:gd name="adj" fmla="val 36300"/>
            </a:avLst>
          </a:prstGeom>
          <a:solidFill>
            <a:srgbClr val="76B900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0" name="Shape 10"/>
          <p:cNvPicPr preferRelativeResize="0"/>
          <p:nvPr/>
        </p:nvPicPr>
        <p:blipFill rotWithShape="1">
          <a:blip r:embed="rId6">
            <a:alphaModFix/>
          </a:blip>
          <a:srcRect t="-6317" r="97921" b="17098"/>
          <a:stretch/>
        </p:blipFill>
        <p:spPr>
          <a:xfrm>
            <a:off x="7947899" y="5987803"/>
            <a:ext cx="284058" cy="1903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Shape 11"/>
          <p:cNvPicPr preferRelativeResize="0"/>
          <p:nvPr/>
        </p:nvPicPr>
        <p:blipFill rotWithShape="1">
          <a:blip r:embed="rId7">
            <a:alphaModFix/>
          </a:blip>
          <a:srcRect l="52877" t="1978" b="17094"/>
          <a:stretch/>
        </p:blipFill>
        <p:spPr>
          <a:xfrm>
            <a:off x="0" y="6002008"/>
            <a:ext cx="6433058" cy="172676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Shape 12"/>
          <p:cNvSpPr txBox="1"/>
          <p:nvPr/>
        </p:nvSpPr>
        <p:spPr>
          <a:xfrm>
            <a:off x="478720" y="6035178"/>
            <a:ext cx="240770" cy="9233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5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r>
              <a:rPr lang="en-US" sz="6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  <p:cxnSp>
        <p:nvCxnSpPr>
          <p:cNvPr id="13" name="Shape 13"/>
          <p:cNvCxnSpPr/>
          <p:nvPr/>
        </p:nvCxnSpPr>
        <p:spPr>
          <a:xfrm>
            <a:off x="-8055" y="5991792"/>
            <a:ext cx="8229600" cy="0"/>
          </a:xfrm>
          <a:prstGeom prst="straightConnector1">
            <a:avLst/>
          </a:prstGeom>
          <a:noFill/>
          <a:ln w="158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4" name="Shape 14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533071" y="6039150"/>
            <a:ext cx="495117" cy="913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Shape 15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7451486" y="6039810"/>
            <a:ext cx="273884" cy="92954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5" r:id="rId3"/>
    <p:sldLayoutId id="2147483656" r:id="rId4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L="284163" marR="0" lvl="0" indent="-284163" algn="l" rtl="0">
        <a:lnSpc>
          <a:spcPct val="100000"/>
        </a:lnSpc>
        <a:spcBef>
          <a:spcPts val="0"/>
        </a:spcBef>
        <a:spcAft>
          <a:spcPts val="0"/>
        </a:spcAft>
        <a:buNone/>
        <a:tabLst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-nc/4.0/legalcod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 smtClean="0"/>
              <a:t>Lecture 2.3 - Deep </a:t>
            </a:r>
            <a:r>
              <a:rPr lang="en-US" dirty="0"/>
              <a:t>Supervised Learning  (modular approach) – Part 2</a:t>
            </a:r>
          </a:p>
        </p:txBody>
      </p:sp>
    </p:spTree>
    <p:extLst>
      <p:ext uri="{BB962C8B-B14F-4D97-AF65-F5344CB8AC3E}">
        <p14:creationId xmlns:p14="http://schemas.microsoft.com/office/powerpoint/2010/main" val="41650873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Radial Basis Function Network </a:t>
            </a:r>
            <a:br>
              <a:rPr lang="en-US" dirty="0"/>
            </a:br>
            <a:r>
              <a:rPr lang="en-US" dirty="0"/>
              <a:t>(RBF Net)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idx="1"/>
          </p:nvPr>
        </p:nvSpPr>
        <p:spPr>
          <a:xfrm>
            <a:off x="4038600" y="1866900"/>
            <a:ext cx="3817238" cy="3933353"/>
          </a:xfrm>
        </p:spPr>
        <p:txBody>
          <a:bodyPr/>
          <a:lstStyle/>
          <a:p>
            <a:r>
              <a:rPr lang="en-US" dirty="0"/>
              <a:t>Linearly combined Gaussian  bumps.</a:t>
            </a:r>
          </a:p>
          <a:p>
            <a:r>
              <a:rPr lang="en-US" dirty="0"/>
              <a:t> </a:t>
            </a:r>
          </a:p>
          <a:p>
            <a:endParaRPr lang="en-US" dirty="0"/>
          </a:p>
          <a:p>
            <a:r>
              <a:rPr lang="en-US" dirty="0"/>
              <a:t>The centers of the bumps can be  initialized with the K-means  algorithm (see below), and  subsequently adjusted with gradient descent.</a:t>
            </a:r>
          </a:p>
          <a:p>
            <a:r>
              <a:rPr lang="en-US" dirty="0"/>
              <a:t>This is a good architecture for re-  </a:t>
            </a:r>
            <a:r>
              <a:rPr lang="en-US" dirty="0" err="1"/>
              <a:t>gression</a:t>
            </a:r>
            <a:r>
              <a:rPr lang="en-US" dirty="0"/>
              <a:t> and function </a:t>
            </a:r>
            <a:r>
              <a:rPr lang="en-US" dirty="0" err="1"/>
              <a:t>approxi</a:t>
            </a:r>
            <a:r>
              <a:rPr lang="en-US" dirty="0"/>
              <a:t>-  </a:t>
            </a:r>
            <a:r>
              <a:rPr lang="en-US" dirty="0" err="1"/>
              <a:t>mation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3" name="object 3"/>
          <p:cNvSpPr/>
          <p:nvPr/>
        </p:nvSpPr>
        <p:spPr>
          <a:xfrm>
            <a:off x="457200" y="1485900"/>
            <a:ext cx="3384597" cy="39587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8543" y="2476500"/>
            <a:ext cx="2397057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455766"/>
      </p:ext>
    </p:extLst>
  </p:cSld>
  <p:clrMapOvr>
    <a:masterClrMapping/>
  </p:clrMapOvr>
  <p:transition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MAP/MLE loss and cross-entropy</a:t>
            </a:r>
          </a:p>
        </p:txBody>
      </p:sp>
      <p:sp>
        <p:nvSpPr>
          <p:cNvPr id="29" name="Text Placeholder 2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Classification (</a:t>
            </a:r>
            <a:r>
              <a:rPr lang="en-US" i="1" dirty="0"/>
              <a:t>y</a:t>
            </a:r>
            <a:r>
              <a:rPr lang="en-US" dirty="0"/>
              <a:t> is scalar and discrete). Let’s denote</a:t>
            </a:r>
          </a:p>
          <a:p>
            <a:r>
              <a:rPr lang="en-US" dirty="0"/>
              <a:t>MAP/MLE loss function: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This loss can be written as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2"/>
          <a:srcRect l="58974" t="2978" r="3846" b="84194"/>
          <a:stretch/>
        </p:blipFill>
        <p:spPr>
          <a:xfrm>
            <a:off x="5943600" y="1316736"/>
            <a:ext cx="2209800" cy="457200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2"/>
          <a:srcRect l="608" t="25656" r="10930" b="55102"/>
          <a:stretch/>
        </p:blipFill>
        <p:spPr>
          <a:xfrm>
            <a:off x="1485900" y="2019300"/>
            <a:ext cx="5257800" cy="68580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2"/>
          <a:srcRect l="1920" t="61747" r="9618" b="19011"/>
          <a:stretch/>
        </p:blipFill>
        <p:spPr>
          <a:xfrm>
            <a:off x="1485706" y="3229419"/>
            <a:ext cx="52578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853679"/>
      </p:ext>
    </p:extLst>
  </p:cSld>
  <p:clrMapOvr>
    <a:masterClrMapping/>
  </p:clrMapOvr>
  <p:transition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 Placeholder 3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Let’s denote				then</a:t>
            </a:r>
            <a:endParaRPr lang="nl-NL" dirty="0">
              <a:latin typeface="+mj-lt"/>
              <a:cs typeface="Times New Roman"/>
            </a:endParaRPr>
          </a:p>
          <a:p>
            <a:endParaRPr lang="nl-NL" dirty="0">
              <a:latin typeface="+mj-lt"/>
              <a:cs typeface="Times New Roman"/>
            </a:endParaRPr>
          </a:p>
          <a:p>
            <a:endParaRPr lang="nl-NL" dirty="0">
              <a:latin typeface="+mj-lt"/>
              <a:cs typeface="Times New Roman"/>
            </a:endParaRPr>
          </a:p>
          <a:p>
            <a:endParaRPr lang="nl-NL" dirty="0">
              <a:latin typeface="+mj-lt"/>
              <a:cs typeface="Times New Roman"/>
            </a:endParaRPr>
          </a:p>
          <a:p>
            <a:endParaRPr lang="nl-NL" dirty="0">
              <a:latin typeface="+mj-lt"/>
              <a:cs typeface="Times New Roman"/>
            </a:endParaRPr>
          </a:p>
          <a:p>
            <a:endParaRPr lang="nl-NL" dirty="0">
              <a:latin typeface="+mj-lt"/>
              <a:cs typeface="Times New Roman"/>
            </a:endParaRPr>
          </a:p>
          <a:p>
            <a:endParaRPr lang="nl-NL" dirty="0">
              <a:latin typeface="+mj-lt"/>
              <a:cs typeface="Times New Roman"/>
            </a:endParaRPr>
          </a:p>
          <a:p>
            <a:endParaRPr lang="nl-NL" dirty="0">
              <a:latin typeface="+mj-lt"/>
              <a:cs typeface="Times New Roman"/>
            </a:endParaRPr>
          </a:p>
          <a:p>
            <a:pPr marL="174625" indent="-174625">
              <a:buNone/>
            </a:pPr>
            <a:r>
              <a:rPr lang="nl-NL" dirty="0">
                <a:latin typeface="+mj-lt"/>
                <a:cs typeface="Times New Roman"/>
              </a:rPr>
              <a:t>	</a:t>
            </a:r>
            <a:r>
              <a:rPr lang="en-US" dirty="0">
                <a:latin typeface="+mj-lt"/>
                <a:cs typeface="Times New Roman"/>
              </a:rPr>
              <a:t>with</a:t>
            </a:r>
            <a:r>
              <a:rPr lang="en-US" spc="-4" dirty="0">
                <a:latin typeface="+mj-lt"/>
                <a:cs typeface="Times New Roman"/>
              </a:rPr>
              <a:t> </a:t>
            </a:r>
            <a:r>
              <a:rPr lang="en-US" i="1" spc="152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000" i="1" spc="228" baseline="-11494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pc="152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i="1" spc="152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2000" i="1" spc="228" baseline="2873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pc="152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pc="-6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pc="96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pc="-6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pc="-76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pc="-1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pc="-13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iff</a:t>
            </a:r>
            <a:r>
              <a:rPr lang="en-US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spc="1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i="1" spc="10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pc="96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pc="-6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spc="127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2000" i="1" spc="190" baseline="2873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pc="127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pc="4" dirty="0">
                <a:latin typeface="+mj-lt"/>
                <a:cs typeface="Times New Roman"/>
              </a:rPr>
              <a:t>and</a:t>
            </a:r>
            <a:r>
              <a:rPr lang="en-US" dirty="0">
                <a:latin typeface="+mj-lt"/>
                <a:cs typeface="Times New Roman"/>
              </a:rPr>
              <a:t> </a:t>
            </a:r>
            <a:r>
              <a:rPr lang="en-US" spc="-76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pc="-110" dirty="0">
                <a:latin typeface="+mj-lt"/>
                <a:cs typeface="Tahoma"/>
              </a:rPr>
              <a:t> </a:t>
            </a:r>
            <a:r>
              <a:rPr lang="en-US" dirty="0">
                <a:latin typeface="+mj-lt"/>
                <a:cs typeface="Times New Roman"/>
              </a:rPr>
              <a:t>otherwise.</a:t>
            </a:r>
          </a:p>
          <a:p>
            <a:pPr>
              <a:spcBef>
                <a:spcPts val="719"/>
              </a:spcBef>
            </a:pPr>
            <a:r>
              <a:rPr lang="en-US" dirty="0">
                <a:latin typeface="+mj-lt"/>
                <a:cs typeface="Times New Roman"/>
              </a:rPr>
              <a:t>example1:</a:t>
            </a:r>
            <a:r>
              <a:rPr lang="en-US" spc="106" dirty="0">
                <a:latin typeface="+mj-lt"/>
                <a:cs typeface="Times New Roman"/>
              </a:rPr>
              <a:t> </a:t>
            </a:r>
            <a:r>
              <a:rPr lang="en-US" i="1" spc="194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i="1" spc="96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pc="96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pc="-5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(0</a:t>
            </a:r>
            <a:r>
              <a:rPr lang="en-US" i="1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i="1" spc="-14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pc="-13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i="1" spc="-13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i="1" spc="-14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pc="-13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i="1" spc="-13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i="1" spc="-14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0)</a:t>
            </a:r>
            <a:r>
              <a:rPr lang="en-US" spc="-1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pc="4" dirty="0">
                <a:latin typeface="+mj-lt"/>
                <a:cs typeface="Times New Roman"/>
              </a:rPr>
              <a:t>and</a:t>
            </a:r>
            <a:r>
              <a:rPr lang="en-US" dirty="0">
                <a:latin typeface="+mj-lt"/>
                <a:cs typeface="Times New Roman"/>
              </a:rPr>
              <a:t> </a:t>
            </a:r>
            <a:r>
              <a:rPr lang="en-US" i="1" spc="59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i="1" spc="-19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pc="93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i="1" spc="93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pc="93" dirty="0"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i="1" spc="93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000" i="1" spc="140" baseline="-11494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i="1" spc="93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i="1" spc="-14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spc="203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i="1" spc="-19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pc="13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pc="-5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pc="96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pc="-5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pc="-8" dirty="0">
                <a:latin typeface="Times New Roman" panose="02020603050405020304" pitchFamily="18" charset="0"/>
                <a:cs typeface="Times New Roman" panose="02020603050405020304" pitchFamily="18" charset="0"/>
              </a:rPr>
              <a:t>(0</a:t>
            </a:r>
            <a:r>
              <a:rPr lang="en-US" i="1" spc="-8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pc="-8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i="1" spc="-8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i="1" spc="-14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pc="-13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i="1" spc="-13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pc="-13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i="1" spc="-13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i="1" spc="-14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pc="-13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i="1" spc="-13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pc="-13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i="1" spc="-13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i="1" spc="-14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pc="-17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i="1" spc="-17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pc="-17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1).</a:t>
            </a:r>
            <a:r>
              <a:rPr lang="en-US" spc="10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+mj-lt"/>
                <a:cs typeface="Times New Roman"/>
              </a:rPr>
              <a:t>with </a:t>
            </a:r>
            <a:r>
              <a:rPr lang="el-GR" i="1" spc="123" dirty="0">
                <a:latin typeface="Times New Roman" panose="02020603050405020304" pitchFamily="18" charset="0"/>
                <a:cs typeface="Times New Roman" panose="02020603050405020304" pitchFamily="18" charset="0"/>
              </a:rPr>
              <a:t>β</a:t>
            </a:r>
            <a:r>
              <a:rPr lang="el-GR" i="1" spc="1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l-GR" spc="96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l-GR" spc="-5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l-GR" spc="-38" dirty="0"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endParaRPr lang="el-G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739">
              <a:spcBef>
                <a:spcPts val="224"/>
              </a:spcBef>
            </a:pPr>
            <a:r>
              <a:rPr lang="en-US" i="1" spc="169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2000" i="1" spc="254" baseline="287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pc="169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i="1" spc="169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i="1" spc="-19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pc="13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pc="-6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pc="96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pc="-6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pc="17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log(1</a:t>
            </a:r>
            <a:r>
              <a:rPr lang="en-US" i="1" spc="17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pc="17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i="1" spc="17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pc="17" dirty="0">
                <a:latin typeface="Times New Roman" panose="02020603050405020304" pitchFamily="18" charset="0"/>
                <a:cs typeface="Times New Roman" panose="02020603050405020304" pitchFamily="18" charset="0"/>
              </a:rPr>
              <a:t>7)</a:t>
            </a:r>
            <a:r>
              <a:rPr lang="en-US" spc="-6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pc="96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pc="-6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i="1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3567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739">
              <a:spcBef>
                <a:spcPts val="719"/>
              </a:spcBef>
            </a:pPr>
            <a:r>
              <a:rPr lang="en-US" dirty="0">
                <a:latin typeface="+mj-lt"/>
                <a:cs typeface="Times New Roman"/>
              </a:rPr>
              <a:t>example2:</a:t>
            </a:r>
            <a:r>
              <a:rPr lang="en-US" spc="106" dirty="0">
                <a:latin typeface="+mj-lt"/>
                <a:cs typeface="Times New Roman"/>
              </a:rPr>
              <a:t> </a:t>
            </a:r>
            <a:r>
              <a:rPr lang="en-US" i="1" spc="194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i="1" spc="96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pc="96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pc="-5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(0</a:t>
            </a:r>
            <a:r>
              <a:rPr lang="en-US" i="1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i="1" spc="-14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pc="-13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i="1" spc="-13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i="1" spc="-14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pc="-13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i="1" spc="-13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i="1" spc="-14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0)</a:t>
            </a:r>
            <a:r>
              <a:rPr lang="en-US" spc="-1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pc="4" dirty="0">
                <a:latin typeface="+mj-lt"/>
                <a:cs typeface="Times New Roman"/>
              </a:rPr>
              <a:t>and</a:t>
            </a:r>
            <a:r>
              <a:rPr lang="en-US" dirty="0">
                <a:latin typeface="+mj-lt"/>
                <a:cs typeface="Times New Roman"/>
              </a:rPr>
              <a:t> </a:t>
            </a:r>
            <a:r>
              <a:rPr lang="en-US" i="1" spc="59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i="1" spc="-19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pc="93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i="1" spc="93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pc="93" dirty="0"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i="1" spc="93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000" i="1" spc="140" baseline="-11494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i="1" spc="93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i="1" spc="-14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spc="203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i="1" spc="-19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pc="13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pc="-5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pc="96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pc="-5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(0</a:t>
            </a:r>
            <a:r>
              <a:rPr lang="en-US" i="1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i="1" spc="-14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pc="-13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i="1" spc="-13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i="1" spc="-14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pc="-13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i="1" spc="-13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i="1" spc="-14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pc="-2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0).</a:t>
            </a:r>
            <a:r>
              <a:rPr lang="en-US" spc="106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+mj-lt"/>
                <a:cs typeface="Times New Roman"/>
              </a:rPr>
              <a:t>with </a:t>
            </a:r>
            <a:r>
              <a:rPr lang="el-GR" i="1" spc="123" dirty="0">
                <a:latin typeface="Times New Roman" panose="02020603050405020304" pitchFamily="18" charset="0"/>
                <a:cs typeface="Times New Roman" panose="02020603050405020304" pitchFamily="18" charset="0"/>
              </a:rPr>
              <a:t>β</a:t>
            </a:r>
            <a:r>
              <a:rPr lang="el-GR" i="1" spc="14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l-GR" spc="96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l-GR" spc="-5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l-GR" spc="-38" dirty="0"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endParaRPr lang="el-G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739">
              <a:spcBef>
                <a:spcPts val="224"/>
              </a:spcBef>
            </a:pPr>
            <a:r>
              <a:rPr lang="en-US" i="1" spc="169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2000" i="1" spc="254" baseline="287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pc="169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i="1" spc="169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i="1" spc="-1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pc="13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pc="-72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pc="96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pc="-72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pc="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log(1</a:t>
            </a:r>
            <a:r>
              <a:rPr lang="en-US" i="1" spc="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pc="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spc="-72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pc="96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pc="-72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pc="-76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Cross-entropy and KL-divergence</a:t>
            </a: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2"/>
          <a:srcRect l="3294" t="29412"/>
          <a:stretch/>
        </p:blipFill>
        <p:spPr>
          <a:xfrm>
            <a:off x="1925869" y="1943100"/>
            <a:ext cx="4474931" cy="1828800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2"/>
          <a:srcRect l="3294" t="2942" r="29641" b="73529"/>
          <a:stretch/>
        </p:blipFill>
        <p:spPr>
          <a:xfrm>
            <a:off x="1925869" y="1257300"/>
            <a:ext cx="3103331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145218"/>
      </p:ext>
    </p:extLst>
  </p:cSld>
  <p:clrMapOvr>
    <a:masterClrMapping/>
  </p:clrMapOvr>
  <p:transition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Cross-entropy and KL-divergence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383854" y="1714500"/>
            <a:ext cx="7461504" cy="4085753"/>
          </a:xfrm>
        </p:spPr>
        <p:txBody>
          <a:bodyPr/>
          <a:lstStyle/>
          <a:p>
            <a:pPr marL="174625" marR="4296">
              <a:lnSpc>
                <a:spcPct val="106600"/>
              </a:lnSpc>
            </a:pPr>
            <a:r>
              <a:rPr lang="en-US" i="1" spc="144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pc="144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i="1" spc="144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spc="13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dirty="0">
                <a:latin typeface="+mj-lt"/>
                <a:cs typeface="Times New Roman"/>
              </a:rPr>
              <a:t>is proportional to </a:t>
            </a:r>
            <a:r>
              <a:rPr lang="en-US" spc="4" dirty="0">
                <a:latin typeface="+mj-lt"/>
                <a:cs typeface="Times New Roman"/>
              </a:rPr>
              <a:t>the </a:t>
            </a:r>
            <a:r>
              <a:rPr lang="en-US" i="1" spc="-8" dirty="0">
                <a:latin typeface="+mj-lt"/>
                <a:cs typeface="Times New Roman"/>
              </a:rPr>
              <a:t>cross-entropy </a:t>
            </a:r>
            <a:r>
              <a:rPr lang="en-US" spc="4" dirty="0">
                <a:latin typeface="+mj-lt"/>
                <a:cs typeface="Times New Roman"/>
              </a:rPr>
              <a:t>between the </a:t>
            </a:r>
            <a:r>
              <a:rPr lang="en-US" dirty="0">
                <a:latin typeface="+mj-lt"/>
                <a:cs typeface="Times New Roman"/>
              </a:rPr>
              <a:t>conditional </a:t>
            </a:r>
            <a:r>
              <a:rPr lang="en-US" spc="-4" dirty="0">
                <a:latin typeface="+mj-lt"/>
                <a:cs typeface="Times New Roman"/>
              </a:rPr>
              <a:t>distribution  </a:t>
            </a:r>
            <a:r>
              <a:rPr lang="en-US" spc="4" dirty="0">
                <a:latin typeface="+mj-lt"/>
                <a:cs typeface="Times New Roman"/>
              </a:rPr>
              <a:t>of</a:t>
            </a:r>
            <a:r>
              <a:rPr lang="en-US" dirty="0">
                <a:latin typeface="+mj-lt"/>
                <a:cs typeface="Times New Roman"/>
              </a:rPr>
              <a:t> </a:t>
            </a:r>
            <a:r>
              <a:rPr lang="en-US" i="1" spc="85" dirty="0">
                <a:latin typeface="+mj-lt"/>
                <a:cs typeface="Times New Roman"/>
              </a:rPr>
              <a:t>y</a:t>
            </a:r>
            <a:r>
              <a:rPr lang="en-US" i="1" spc="68" dirty="0">
                <a:latin typeface="+mj-lt"/>
                <a:cs typeface="Times New Roman"/>
              </a:rPr>
              <a:t> </a:t>
            </a:r>
            <a:r>
              <a:rPr lang="en-US" spc="-13" dirty="0">
                <a:latin typeface="+mj-lt"/>
                <a:cs typeface="Times New Roman"/>
              </a:rPr>
              <a:t>given</a:t>
            </a:r>
            <a:r>
              <a:rPr lang="en-US" dirty="0">
                <a:latin typeface="+mj-lt"/>
                <a:cs typeface="Times New Roman"/>
              </a:rPr>
              <a:t> </a:t>
            </a:r>
            <a:r>
              <a:rPr lang="en-US" spc="4" dirty="0">
                <a:latin typeface="+mj-lt"/>
                <a:cs typeface="Times New Roman"/>
              </a:rPr>
              <a:t>by</a:t>
            </a:r>
            <a:r>
              <a:rPr lang="en-US" dirty="0">
                <a:latin typeface="+mj-lt"/>
                <a:cs typeface="Times New Roman"/>
              </a:rPr>
              <a:t> </a:t>
            </a:r>
            <a:r>
              <a:rPr lang="en-US" spc="4" dirty="0">
                <a:latin typeface="+mj-lt"/>
                <a:cs typeface="Times New Roman"/>
              </a:rPr>
              <a:t>the</a:t>
            </a:r>
            <a:r>
              <a:rPr lang="en-US" dirty="0">
                <a:latin typeface="+mj-lt"/>
                <a:cs typeface="Times New Roman"/>
              </a:rPr>
              <a:t> </a:t>
            </a:r>
            <a:r>
              <a:rPr lang="en-US" spc="4" dirty="0">
                <a:latin typeface="+mj-lt"/>
                <a:cs typeface="Times New Roman"/>
              </a:rPr>
              <a:t>machine</a:t>
            </a:r>
            <a:r>
              <a:rPr lang="en-US" dirty="0">
                <a:latin typeface="+mj-lt"/>
                <a:cs typeface="Times New Roman"/>
              </a:rPr>
              <a:t> </a:t>
            </a:r>
            <a:r>
              <a:rPr lang="en-US" i="1" spc="59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i="1" spc="-19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pc="1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i="1" spc="14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pc="14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i="1" spc="14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000" i="1" spc="209" baseline="2873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i="1" spc="1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i="1" spc="-14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spc="203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i="1" spc="-19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pc="13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pc="-106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pc="4" dirty="0">
                <a:latin typeface="+mj-lt"/>
                <a:cs typeface="Times New Roman"/>
              </a:rPr>
              <a:t>and the</a:t>
            </a:r>
            <a:r>
              <a:rPr lang="en-US" dirty="0">
                <a:latin typeface="+mj-lt"/>
                <a:cs typeface="Times New Roman"/>
              </a:rPr>
              <a:t> </a:t>
            </a:r>
            <a:r>
              <a:rPr lang="en-US" i="1" spc="-8" dirty="0">
                <a:latin typeface="+mj-lt"/>
                <a:cs typeface="Times New Roman"/>
              </a:rPr>
              <a:t>desired</a:t>
            </a:r>
            <a:r>
              <a:rPr lang="en-US" i="1" spc="4" dirty="0">
                <a:latin typeface="+mj-lt"/>
                <a:cs typeface="Times New Roman"/>
              </a:rPr>
              <a:t> </a:t>
            </a:r>
            <a:r>
              <a:rPr lang="en-US" spc="-4" dirty="0">
                <a:latin typeface="+mj-lt"/>
                <a:cs typeface="Times New Roman"/>
              </a:rPr>
              <a:t>distribution</a:t>
            </a:r>
            <a:r>
              <a:rPr lang="en-US" dirty="0">
                <a:latin typeface="+mj-lt"/>
                <a:cs typeface="Times New Roman"/>
              </a:rPr>
              <a:t> </a:t>
            </a:r>
            <a:r>
              <a:rPr lang="en-US" spc="-13" dirty="0">
                <a:latin typeface="+mj-lt"/>
                <a:cs typeface="Times New Roman"/>
              </a:rPr>
              <a:t>over</a:t>
            </a:r>
            <a:r>
              <a:rPr lang="en-US" spc="-17" dirty="0">
                <a:latin typeface="+mj-lt"/>
                <a:cs typeface="Times New Roman"/>
              </a:rPr>
              <a:t> </a:t>
            </a:r>
            <a:r>
              <a:rPr lang="en-US" dirty="0">
                <a:latin typeface="+mj-lt"/>
                <a:cs typeface="Times New Roman"/>
              </a:rPr>
              <a:t>classes  </a:t>
            </a:r>
            <a:r>
              <a:rPr lang="en-US" spc="4" dirty="0">
                <a:latin typeface="+mj-lt"/>
                <a:cs typeface="Times New Roman"/>
              </a:rPr>
              <a:t>for sample </a:t>
            </a:r>
            <a:r>
              <a:rPr lang="en-US" i="1" spc="59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pc="59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i="1" spc="152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000" i="1" spc="228" baseline="-11494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pc="152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i="1" spc="152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2000" i="1" spc="228" baseline="2873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pc="152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pc="4" dirty="0">
                <a:latin typeface="+mj-lt"/>
                <a:cs typeface="Times New Roman"/>
              </a:rPr>
              <a:t>(equal </a:t>
            </a:r>
            <a:r>
              <a:rPr lang="en-US" dirty="0">
                <a:latin typeface="+mj-lt"/>
                <a:cs typeface="Times New Roman"/>
              </a:rPr>
              <a:t>to </a:t>
            </a:r>
            <a:r>
              <a:rPr lang="en-US" spc="4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pc="4" dirty="0">
                <a:latin typeface="+mj-lt"/>
                <a:cs typeface="Times New Roman"/>
              </a:rPr>
              <a:t> for the </a:t>
            </a:r>
            <a:r>
              <a:rPr lang="en-US" dirty="0">
                <a:latin typeface="+mj-lt"/>
                <a:cs typeface="Times New Roman"/>
              </a:rPr>
              <a:t>desired class, </a:t>
            </a:r>
            <a:r>
              <a:rPr lang="en-US" spc="4" dirty="0">
                <a:latin typeface="+mj-lt"/>
                <a:cs typeface="Times New Roman"/>
              </a:rPr>
              <a:t>and </a:t>
            </a:r>
            <a:r>
              <a:rPr lang="en-US" spc="4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pc="4" dirty="0">
                <a:latin typeface="+mj-lt"/>
                <a:cs typeface="Times New Roman"/>
              </a:rPr>
              <a:t> for the </a:t>
            </a:r>
            <a:r>
              <a:rPr lang="en-US" dirty="0">
                <a:latin typeface="+mj-lt"/>
                <a:cs typeface="Times New Roman"/>
              </a:rPr>
              <a:t>other classes).</a:t>
            </a:r>
          </a:p>
          <a:p>
            <a:pPr marL="174625" marR="736703">
              <a:lnSpc>
                <a:spcPct val="101600"/>
              </a:lnSpc>
              <a:spcBef>
                <a:spcPts val="435"/>
              </a:spcBef>
            </a:pPr>
            <a:r>
              <a:rPr lang="en-US" spc="4" dirty="0">
                <a:latin typeface="+mj-lt"/>
                <a:cs typeface="Times New Roman"/>
              </a:rPr>
              <a:t>The </a:t>
            </a:r>
            <a:r>
              <a:rPr lang="en-US" spc="-4" dirty="0">
                <a:latin typeface="+mj-lt"/>
                <a:cs typeface="Times New Roman"/>
              </a:rPr>
              <a:t>cross-entropy </a:t>
            </a:r>
            <a:r>
              <a:rPr lang="en-US" dirty="0">
                <a:latin typeface="+mj-lt"/>
                <a:cs typeface="Times New Roman"/>
              </a:rPr>
              <a:t>also called </a:t>
            </a:r>
            <a:r>
              <a:rPr lang="en-US" i="1" spc="-4" dirty="0" err="1">
                <a:latin typeface="+mj-lt"/>
                <a:cs typeface="Times New Roman"/>
              </a:rPr>
              <a:t>Kullback-Leibler</a:t>
            </a:r>
            <a:r>
              <a:rPr lang="en-US" i="1" spc="-4" dirty="0">
                <a:latin typeface="+mj-lt"/>
                <a:cs typeface="Times New Roman"/>
              </a:rPr>
              <a:t> </a:t>
            </a:r>
            <a:r>
              <a:rPr lang="en-US" i="1" spc="-8" dirty="0">
                <a:latin typeface="+mj-lt"/>
                <a:cs typeface="Times New Roman"/>
              </a:rPr>
              <a:t>divergence </a:t>
            </a:r>
            <a:r>
              <a:rPr lang="en-US" spc="4" dirty="0">
                <a:latin typeface="+mj-lt"/>
                <a:cs typeface="Times New Roman"/>
              </a:rPr>
              <a:t>between </a:t>
            </a:r>
            <a:r>
              <a:rPr lang="en-US" spc="-4" dirty="0">
                <a:latin typeface="+mj-lt"/>
                <a:cs typeface="Times New Roman"/>
              </a:rPr>
              <a:t>two distributions</a:t>
            </a:r>
            <a:r>
              <a:rPr lang="en-US" spc="21" dirty="0">
                <a:latin typeface="+mj-lt"/>
                <a:cs typeface="Times New Roman"/>
              </a:rPr>
              <a:t> </a:t>
            </a:r>
            <a:r>
              <a:rPr lang="en-US" i="1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i="1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pc="-106" dirty="0">
                <a:latin typeface="+mj-lt"/>
                <a:cs typeface="Tahoma"/>
              </a:rPr>
              <a:t> </a:t>
            </a:r>
            <a:r>
              <a:rPr lang="en-US" spc="4" dirty="0">
                <a:latin typeface="+mj-lt"/>
                <a:cs typeface="Times New Roman"/>
              </a:rPr>
              <a:t>and</a:t>
            </a:r>
            <a:r>
              <a:rPr lang="en-US" dirty="0">
                <a:latin typeface="+mj-lt"/>
                <a:cs typeface="Times New Roman"/>
              </a:rPr>
              <a:t> </a:t>
            </a:r>
            <a:r>
              <a:rPr lang="en-US" i="1" spc="59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i="1" spc="-19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pc="72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i="1" spc="72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pc="72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pc="-106" dirty="0">
                <a:latin typeface="+mj-lt"/>
                <a:cs typeface="Tahoma"/>
              </a:rPr>
              <a:t> </a:t>
            </a:r>
            <a:r>
              <a:rPr lang="en-US" dirty="0">
                <a:latin typeface="+mj-lt"/>
                <a:cs typeface="Times New Roman"/>
              </a:rPr>
              <a:t>is </a:t>
            </a:r>
            <a:r>
              <a:rPr lang="en-US" spc="-13" dirty="0">
                <a:latin typeface="+mj-lt"/>
                <a:cs typeface="Times New Roman"/>
              </a:rPr>
              <a:t>defined</a:t>
            </a:r>
            <a:r>
              <a:rPr lang="en-US" spc="4" dirty="0">
                <a:latin typeface="+mj-lt"/>
                <a:cs typeface="Times New Roman"/>
              </a:rPr>
              <a:t> </a:t>
            </a:r>
            <a:r>
              <a:rPr lang="en-US" dirty="0">
                <a:latin typeface="+mj-lt"/>
                <a:cs typeface="Times New Roman"/>
              </a:rPr>
              <a:t>as:</a:t>
            </a:r>
          </a:p>
          <a:p>
            <a:pPr marL="174625" marR="736703">
              <a:lnSpc>
                <a:spcPct val="101600"/>
              </a:lnSpc>
              <a:spcBef>
                <a:spcPts val="435"/>
              </a:spcBef>
            </a:pPr>
            <a:endParaRPr lang="en-US" dirty="0">
              <a:latin typeface="+mj-lt"/>
              <a:cs typeface="Times New Roman"/>
            </a:endParaRPr>
          </a:p>
          <a:p>
            <a:pPr marL="174625" marR="736703">
              <a:lnSpc>
                <a:spcPct val="101600"/>
              </a:lnSpc>
              <a:spcBef>
                <a:spcPts val="435"/>
              </a:spcBef>
            </a:pPr>
            <a:endParaRPr lang="en-US" dirty="0">
              <a:latin typeface="+mj-lt"/>
              <a:cs typeface="Times New Roman"/>
            </a:endParaRPr>
          </a:p>
          <a:p>
            <a:pPr marL="174625" marR="736703">
              <a:lnSpc>
                <a:spcPct val="101600"/>
              </a:lnSpc>
              <a:spcBef>
                <a:spcPts val="435"/>
              </a:spcBef>
            </a:pPr>
            <a:endParaRPr lang="en-US" dirty="0">
              <a:latin typeface="+mj-lt"/>
              <a:cs typeface="Times New Roman"/>
            </a:endParaRPr>
          </a:p>
          <a:p>
            <a:pPr marL="174625"/>
            <a:r>
              <a:rPr lang="en-US" spc="4" dirty="0">
                <a:latin typeface="+mj-lt"/>
                <a:cs typeface="Times New Roman"/>
              </a:rPr>
              <a:t>It </a:t>
            </a:r>
            <a:r>
              <a:rPr lang="en-US" dirty="0">
                <a:latin typeface="+mj-lt"/>
                <a:cs typeface="Times New Roman"/>
              </a:rPr>
              <a:t>measures </a:t>
            </a:r>
            <a:r>
              <a:rPr lang="en-US" spc="4" dirty="0">
                <a:latin typeface="+mj-lt"/>
                <a:cs typeface="Times New Roman"/>
              </a:rPr>
              <a:t>a </a:t>
            </a:r>
            <a:r>
              <a:rPr lang="en-US" spc="-4" dirty="0">
                <a:latin typeface="+mj-lt"/>
                <a:cs typeface="Times New Roman"/>
              </a:rPr>
              <a:t>sort </a:t>
            </a:r>
            <a:r>
              <a:rPr lang="en-US" spc="4" dirty="0">
                <a:latin typeface="+mj-lt"/>
                <a:cs typeface="Times New Roman"/>
              </a:rPr>
              <a:t>of </a:t>
            </a:r>
            <a:r>
              <a:rPr lang="en-US" dirty="0">
                <a:latin typeface="+mj-lt"/>
                <a:cs typeface="Times New Roman"/>
              </a:rPr>
              <a:t>dissimilarity </a:t>
            </a:r>
            <a:r>
              <a:rPr lang="en-US" spc="4" dirty="0">
                <a:latin typeface="+mj-lt"/>
                <a:cs typeface="Times New Roman"/>
              </a:rPr>
              <a:t>between </a:t>
            </a:r>
            <a:r>
              <a:rPr lang="en-US" spc="-4" dirty="0">
                <a:latin typeface="+mj-lt"/>
                <a:cs typeface="Times New Roman"/>
              </a:rPr>
              <a:t>two</a:t>
            </a:r>
            <a:r>
              <a:rPr lang="en-US" spc="-25" dirty="0">
                <a:latin typeface="+mj-lt"/>
                <a:cs typeface="Times New Roman"/>
              </a:rPr>
              <a:t> </a:t>
            </a:r>
            <a:r>
              <a:rPr lang="en-US" spc="4" dirty="0">
                <a:latin typeface="+mj-lt"/>
                <a:cs typeface="Times New Roman"/>
              </a:rPr>
              <a:t>distributions.</a:t>
            </a:r>
            <a:endParaRPr lang="en-US" dirty="0">
              <a:latin typeface="+mj-lt"/>
              <a:cs typeface="Times New Roman"/>
            </a:endParaRPr>
          </a:p>
          <a:p>
            <a:pPr marL="174625" marR="4296">
              <a:lnSpc>
                <a:spcPts val="1987"/>
              </a:lnSpc>
              <a:spcBef>
                <a:spcPts val="681"/>
              </a:spcBef>
            </a:pPr>
            <a:r>
              <a:rPr lang="en-US" spc="4" dirty="0">
                <a:latin typeface="+mj-lt"/>
                <a:cs typeface="Times New Roman"/>
              </a:rPr>
              <a:t>The </a:t>
            </a:r>
            <a:r>
              <a:rPr lang="en-US" spc="-4" dirty="0">
                <a:latin typeface="+mj-lt"/>
                <a:cs typeface="Times New Roman"/>
              </a:rPr>
              <a:t>KL-divergence </a:t>
            </a:r>
            <a:r>
              <a:rPr lang="en-US" dirty="0">
                <a:latin typeface="+mj-lt"/>
                <a:cs typeface="Times New Roman"/>
              </a:rPr>
              <a:t>is </a:t>
            </a:r>
            <a:r>
              <a:rPr lang="en-US" spc="4" dirty="0">
                <a:latin typeface="+mj-lt"/>
                <a:cs typeface="Times New Roman"/>
              </a:rPr>
              <a:t>not a </a:t>
            </a:r>
            <a:r>
              <a:rPr lang="en-US" dirty="0">
                <a:latin typeface="+mj-lt"/>
                <a:cs typeface="Times New Roman"/>
              </a:rPr>
              <a:t>distance, </a:t>
            </a:r>
            <a:r>
              <a:rPr lang="en-US" spc="4" dirty="0">
                <a:latin typeface="+mj-lt"/>
                <a:cs typeface="Times New Roman"/>
              </a:rPr>
              <a:t>because </a:t>
            </a:r>
            <a:r>
              <a:rPr lang="en-US" dirty="0">
                <a:latin typeface="+mj-lt"/>
                <a:cs typeface="Times New Roman"/>
              </a:rPr>
              <a:t>it is </a:t>
            </a:r>
            <a:r>
              <a:rPr lang="en-US" spc="4" dirty="0">
                <a:latin typeface="+mj-lt"/>
                <a:cs typeface="Times New Roman"/>
              </a:rPr>
              <a:t>not </a:t>
            </a:r>
            <a:r>
              <a:rPr lang="en-US" dirty="0">
                <a:latin typeface="+mj-lt"/>
                <a:cs typeface="Times New Roman"/>
              </a:rPr>
              <a:t>symmetric, </a:t>
            </a:r>
            <a:r>
              <a:rPr lang="en-US" spc="4" dirty="0">
                <a:latin typeface="+mj-lt"/>
                <a:cs typeface="Times New Roman"/>
              </a:rPr>
              <a:t>and </a:t>
            </a:r>
            <a:r>
              <a:rPr lang="en-US" dirty="0">
                <a:latin typeface="+mj-lt"/>
                <a:cs typeface="Times New Roman"/>
              </a:rPr>
              <a:t>it </a:t>
            </a:r>
            <a:r>
              <a:rPr lang="en-US" spc="4" dirty="0">
                <a:latin typeface="+mj-lt"/>
                <a:cs typeface="Times New Roman"/>
              </a:rPr>
              <a:t>does not  </a:t>
            </a:r>
            <a:r>
              <a:rPr lang="en-US" dirty="0">
                <a:latin typeface="+mj-lt"/>
                <a:cs typeface="Times New Roman"/>
              </a:rPr>
              <a:t>satisfy </a:t>
            </a:r>
            <a:r>
              <a:rPr lang="en-US" spc="4" dirty="0">
                <a:latin typeface="+mj-lt"/>
                <a:cs typeface="Times New Roman"/>
              </a:rPr>
              <a:t>the </a:t>
            </a:r>
            <a:r>
              <a:rPr lang="en-US" dirty="0">
                <a:latin typeface="+mj-lt"/>
                <a:cs typeface="Times New Roman"/>
              </a:rPr>
              <a:t>triangular</a:t>
            </a:r>
            <a:r>
              <a:rPr lang="en-US" spc="-59" dirty="0">
                <a:latin typeface="+mj-lt"/>
                <a:cs typeface="Times New Roman"/>
              </a:rPr>
              <a:t> </a:t>
            </a:r>
            <a:r>
              <a:rPr lang="en-US" spc="-8" dirty="0">
                <a:latin typeface="+mj-lt"/>
                <a:cs typeface="Times New Roman"/>
              </a:rPr>
              <a:t>inequality.</a:t>
            </a:r>
            <a:endParaRPr lang="en-US" dirty="0">
              <a:latin typeface="+mj-lt"/>
              <a:cs typeface="Times New Roman"/>
            </a:endParaRPr>
          </a:p>
          <a:p>
            <a:pPr marL="10739" marR="736703">
              <a:lnSpc>
                <a:spcPct val="101600"/>
              </a:lnSpc>
              <a:spcBef>
                <a:spcPts val="435"/>
              </a:spcBef>
            </a:pPr>
            <a:endParaRPr lang="en-US" dirty="0">
              <a:latin typeface="+mj-lt"/>
              <a:cs typeface="Times New Roman"/>
            </a:endParaRPr>
          </a:p>
          <a:p>
            <a:endParaRPr lang="en-US" dirty="0">
              <a:latin typeface="+mj-lt"/>
            </a:endParaRP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2"/>
          <a:srcRect b="75555"/>
          <a:stretch/>
        </p:blipFill>
        <p:spPr>
          <a:xfrm>
            <a:off x="1905000" y="878515"/>
            <a:ext cx="4845682" cy="912185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2"/>
          <a:srcRect l="4401" t="72170" r="-4401" b="3385"/>
          <a:stretch/>
        </p:blipFill>
        <p:spPr>
          <a:xfrm>
            <a:off x="1905000" y="3695700"/>
            <a:ext cx="4845682" cy="912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124373"/>
      </p:ext>
    </p:extLst>
  </p:cSld>
  <p:clrMapOvr>
    <a:masterClrMapping/>
  </p:clrMapOvr>
  <p:transition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Multiclass classification and </a:t>
            </a:r>
            <a:br>
              <a:rPr lang="en-US" dirty="0"/>
            </a:br>
            <a:r>
              <a:rPr lang="en-US" dirty="0"/>
              <a:t>KL-divergence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idx="1"/>
          </p:nvPr>
        </p:nvSpPr>
        <p:spPr>
          <a:xfrm>
            <a:off x="2743200" y="1562100"/>
            <a:ext cx="5360162" cy="4238153"/>
          </a:xfrm>
        </p:spPr>
        <p:txBody>
          <a:bodyPr/>
          <a:lstStyle/>
          <a:p>
            <a:pPr marR="529439"/>
            <a:r>
              <a:rPr lang="en-US" spc="4" dirty="0">
                <a:latin typeface="+mj-lt"/>
                <a:cs typeface="Times New Roman"/>
              </a:rPr>
              <a:t>Assume</a:t>
            </a:r>
            <a:r>
              <a:rPr lang="en-US" spc="-4" dirty="0">
                <a:latin typeface="+mj-lt"/>
                <a:cs typeface="Times New Roman"/>
              </a:rPr>
              <a:t> </a:t>
            </a:r>
            <a:r>
              <a:rPr lang="en-US" dirty="0">
                <a:latin typeface="+mj-lt"/>
                <a:cs typeface="Times New Roman"/>
              </a:rPr>
              <a:t>that</a:t>
            </a:r>
            <a:r>
              <a:rPr lang="en-US" spc="-4" dirty="0">
                <a:latin typeface="+mj-lt"/>
                <a:cs typeface="Times New Roman"/>
              </a:rPr>
              <a:t> </a:t>
            </a:r>
            <a:r>
              <a:rPr lang="en-US" spc="4" dirty="0">
                <a:latin typeface="+mj-lt"/>
                <a:cs typeface="Times New Roman"/>
              </a:rPr>
              <a:t>our</a:t>
            </a:r>
            <a:r>
              <a:rPr lang="en-US" spc="-21" dirty="0">
                <a:latin typeface="+mj-lt"/>
                <a:cs typeface="Times New Roman"/>
              </a:rPr>
              <a:t> </a:t>
            </a:r>
            <a:r>
              <a:rPr lang="en-US" dirty="0">
                <a:latin typeface="+mj-lt"/>
                <a:cs typeface="Times New Roman"/>
              </a:rPr>
              <a:t>discriminant</a:t>
            </a:r>
            <a:r>
              <a:rPr lang="en-US" spc="-4" dirty="0">
                <a:latin typeface="+mj-lt"/>
                <a:cs typeface="Times New Roman"/>
              </a:rPr>
              <a:t> </a:t>
            </a:r>
            <a:r>
              <a:rPr lang="en-US" spc="4" dirty="0">
                <a:latin typeface="+mj-lt"/>
                <a:cs typeface="Times New Roman"/>
              </a:rPr>
              <a:t>module</a:t>
            </a:r>
            <a:r>
              <a:rPr lang="en-US" spc="38" dirty="0">
                <a:latin typeface="+mj-lt"/>
                <a:cs typeface="Times New Roman"/>
              </a:rPr>
              <a:t> </a:t>
            </a:r>
            <a:r>
              <a:rPr lang="en-US" i="1" spc="63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i="1" spc="-19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pc="16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i="1" spc="16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X,</a:t>
            </a:r>
            <a:r>
              <a:rPr lang="en-US" i="1" spc="-14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spc="203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i="1" spc="-19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pc="13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pc="13" dirty="0">
                <a:latin typeface="+mj-lt"/>
                <a:cs typeface="Tahoma"/>
              </a:rPr>
              <a:t> </a:t>
            </a:r>
            <a:r>
              <a:rPr lang="en-US" dirty="0">
                <a:latin typeface="+mj-lt"/>
                <a:cs typeface="Times New Roman"/>
              </a:rPr>
              <a:t>produces </a:t>
            </a:r>
            <a:r>
              <a:rPr lang="en-US" spc="4" dirty="0">
                <a:latin typeface="+mj-lt"/>
                <a:cs typeface="Times New Roman"/>
              </a:rPr>
              <a:t>a </a:t>
            </a:r>
            <a:r>
              <a:rPr lang="en-US" spc="-4" dirty="0">
                <a:latin typeface="+mj-lt"/>
                <a:cs typeface="Times New Roman"/>
              </a:rPr>
              <a:t>vector </a:t>
            </a:r>
            <a:r>
              <a:rPr lang="en-US" spc="4" dirty="0">
                <a:latin typeface="+mj-lt"/>
                <a:cs typeface="Times New Roman"/>
              </a:rPr>
              <a:t>of </a:t>
            </a:r>
            <a:r>
              <a:rPr lang="en-US" spc="-4" dirty="0">
                <a:latin typeface="+mj-lt"/>
                <a:cs typeface="Times New Roman"/>
              </a:rPr>
              <a:t>energies, </a:t>
            </a:r>
            <a:r>
              <a:rPr lang="en-US" dirty="0">
                <a:latin typeface="+mj-lt"/>
                <a:cs typeface="Times New Roman"/>
              </a:rPr>
              <a:t>with </a:t>
            </a:r>
            <a:r>
              <a:rPr lang="en-US" spc="4" dirty="0">
                <a:latin typeface="+mj-lt"/>
                <a:cs typeface="Times New Roman"/>
              </a:rPr>
              <a:t>one </a:t>
            </a:r>
            <a:r>
              <a:rPr lang="en-US" spc="-4" dirty="0">
                <a:latin typeface="+mj-lt"/>
                <a:cs typeface="Times New Roman"/>
              </a:rPr>
              <a:t>energy </a:t>
            </a:r>
            <a:r>
              <a:rPr lang="en-US" i="1" spc="203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2000" i="1" spc="304" baseline="-11494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pc="203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i="1" spc="203" dirty="0">
                <a:latin typeface="Times New Roman" panose="02020603050405020304" pitchFamily="18" charset="0"/>
                <a:cs typeface="Times New Roman" panose="02020603050405020304" pitchFamily="18" charset="0"/>
              </a:rPr>
              <a:t>X,</a:t>
            </a:r>
            <a:r>
              <a:rPr lang="en-US" i="1" spc="-14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spc="203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i="1" spc="-19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pc="13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pc="-114" dirty="0">
                <a:latin typeface="+mj-lt"/>
                <a:cs typeface="Tahoma"/>
              </a:rPr>
              <a:t> </a:t>
            </a:r>
            <a:r>
              <a:rPr lang="en-US" spc="4" dirty="0">
                <a:latin typeface="+mj-lt"/>
                <a:cs typeface="Times New Roman"/>
              </a:rPr>
              <a:t>for</a:t>
            </a:r>
            <a:r>
              <a:rPr lang="en-US" spc="-25" dirty="0">
                <a:latin typeface="+mj-lt"/>
                <a:cs typeface="Times New Roman"/>
              </a:rPr>
              <a:t> </a:t>
            </a:r>
            <a:r>
              <a:rPr lang="en-US" dirty="0">
                <a:latin typeface="+mj-lt"/>
                <a:cs typeface="Times New Roman"/>
              </a:rPr>
              <a:t>each</a:t>
            </a:r>
            <a:r>
              <a:rPr lang="en-US" spc="-8" dirty="0">
                <a:latin typeface="+mj-lt"/>
                <a:cs typeface="Times New Roman"/>
              </a:rPr>
              <a:t> </a:t>
            </a:r>
            <a:r>
              <a:rPr lang="en-US" dirty="0">
                <a:latin typeface="+mj-lt"/>
                <a:cs typeface="Times New Roman"/>
              </a:rPr>
              <a:t>class.</a:t>
            </a:r>
          </a:p>
          <a:p>
            <a:pPr marR="204043">
              <a:lnSpc>
                <a:spcPts val="1987"/>
              </a:lnSpc>
              <a:spcBef>
                <a:spcPts val="748"/>
              </a:spcBef>
            </a:pPr>
            <a:r>
              <a:rPr lang="en-US" spc="8" dirty="0">
                <a:latin typeface="+mj-lt"/>
                <a:cs typeface="Times New Roman"/>
              </a:rPr>
              <a:t>A </a:t>
            </a:r>
            <a:r>
              <a:rPr lang="en-US" dirty="0">
                <a:latin typeface="+mj-lt"/>
                <a:cs typeface="Times New Roman"/>
              </a:rPr>
              <a:t>switch </a:t>
            </a:r>
            <a:r>
              <a:rPr lang="en-US" spc="4" dirty="0">
                <a:latin typeface="+mj-lt"/>
                <a:cs typeface="Times New Roman"/>
              </a:rPr>
              <a:t>module </a:t>
            </a:r>
            <a:r>
              <a:rPr lang="en-US" dirty="0">
                <a:latin typeface="+mj-lt"/>
                <a:cs typeface="Times New Roman"/>
              </a:rPr>
              <a:t>selects </a:t>
            </a:r>
            <a:r>
              <a:rPr lang="en-US" spc="4" dirty="0">
                <a:latin typeface="+mj-lt"/>
                <a:cs typeface="Times New Roman"/>
              </a:rPr>
              <a:t>the </a:t>
            </a:r>
            <a:r>
              <a:rPr lang="en-US" dirty="0">
                <a:latin typeface="+mj-lt"/>
                <a:cs typeface="Times New Roman"/>
              </a:rPr>
              <a:t>smallest </a:t>
            </a:r>
            <a:r>
              <a:rPr lang="en-US" i="1" spc="21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2000" i="1" spc="317" baseline="-11494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i="1" spc="317" baseline="-11494" dirty="0">
                <a:latin typeface="+mj-lt"/>
                <a:cs typeface="Times New Roman"/>
              </a:rPr>
              <a:t> </a:t>
            </a:r>
            <a:r>
              <a:rPr lang="en-US" dirty="0">
                <a:latin typeface="+mj-lt"/>
                <a:cs typeface="Times New Roman"/>
              </a:rPr>
              <a:t>to </a:t>
            </a:r>
            <a:r>
              <a:rPr lang="en-US" spc="-4" dirty="0">
                <a:latin typeface="+mj-lt"/>
                <a:cs typeface="Times New Roman"/>
              </a:rPr>
              <a:t>perform </a:t>
            </a:r>
            <a:r>
              <a:rPr lang="en-US" spc="4" dirty="0">
                <a:latin typeface="+mj-lt"/>
                <a:cs typeface="Times New Roman"/>
              </a:rPr>
              <a:t>the</a:t>
            </a:r>
            <a:r>
              <a:rPr lang="en-US" spc="-80" dirty="0">
                <a:latin typeface="+mj-lt"/>
                <a:cs typeface="Times New Roman"/>
              </a:rPr>
              <a:t> </a:t>
            </a:r>
            <a:r>
              <a:rPr lang="en-US" spc="-4" dirty="0">
                <a:latin typeface="+mj-lt"/>
                <a:cs typeface="Times New Roman"/>
              </a:rPr>
              <a:t>classification.</a:t>
            </a:r>
            <a:endParaRPr lang="en-US" dirty="0">
              <a:latin typeface="+mj-lt"/>
              <a:cs typeface="Times New Roman"/>
            </a:endParaRPr>
          </a:p>
          <a:p>
            <a:pPr marR="4296">
              <a:lnSpc>
                <a:spcPct val="92500"/>
              </a:lnSpc>
              <a:spcBef>
                <a:spcPts val="507"/>
              </a:spcBef>
            </a:pPr>
            <a:r>
              <a:rPr lang="en-US" spc="4" dirty="0">
                <a:latin typeface="+mj-lt"/>
                <a:cs typeface="Times New Roman"/>
              </a:rPr>
              <a:t>As </a:t>
            </a:r>
            <a:r>
              <a:rPr lang="en-US" spc="-4" dirty="0">
                <a:latin typeface="+mj-lt"/>
                <a:cs typeface="Times New Roman"/>
              </a:rPr>
              <a:t>shown </a:t>
            </a:r>
            <a:r>
              <a:rPr lang="en-US" spc="-8" dirty="0">
                <a:latin typeface="+mj-lt"/>
                <a:cs typeface="Times New Roman"/>
              </a:rPr>
              <a:t>above, </a:t>
            </a:r>
            <a:r>
              <a:rPr lang="en-US" spc="4" dirty="0">
                <a:latin typeface="+mj-lt"/>
                <a:cs typeface="Times New Roman"/>
              </a:rPr>
              <a:t>the </a:t>
            </a:r>
            <a:r>
              <a:rPr lang="en-US" spc="8" dirty="0">
                <a:latin typeface="+mj-lt"/>
                <a:cs typeface="Times New Roman"/>
              </a:rPr>
              <a:t>MAP/MLE </a:t>
            </a:r>
            <a:r>
              <a:rPr lang="en-US" spc="4" dirty="0">
                <a:latin typeface="+mj-lt"/>
                <a:cs typeface="Times New Roman"/>
              </a:rPr>
              <a:t>loss </a:t>
            </a:r>
            <a:r>
              <a:rPr lang="en-US" spc="-4" dirty="0">
                <a:latin typeface="+mj-lt"/>
                <a:cs typeface="Times New Roman"/>
              </a:rPr>
              <a:t>below </a:t>
            </a:r>
            <a:r>
              <a:rPr lang="en-US" spc="4" dirty="0">
                <a:latin typeface="+mj-lt"/>
                <a:cs typeface="Times New Roman"/>
              </a:rPr>
              <a:t>be </a:t>
            </a:r>
            <a:r>
              <a:rPr lang="en-US" dirty="0">
                <a:latin typeface="+mj-lt"/>
                <a:cs typeface="Times New Roman"/>
              </a:rPr>
              <a:t>seen as </a:t>
            </a:r>
            <a:r>
              <a:rPr lang="en-US" spc="4" dirty="0">
                <a:latin typeface="+mj-lt"/>
                <a:cs typeface="Times New Roman"/>
              </a:rPr>
              <a:t>a </a:t>
            </a:r>
            <a:r>
              <a:rPr lang="en-US" spc="-4" dirty="0">
                <a:latin typeface="+mj-lt"/>
                <a:cs typeface="Times New Roman"/>
              </a:rPr>
              <a:t>KL-divergence </a:t>
            </a:r>
            <a:r>
              <a:rPr lang="en-US" spc="4" dirty="0">
                <a:latin typeface="+mj-lt"/>
                <a:cs typeface="Times New Roman"/>
              </a:rPr>
              <a:t>between the </a:t>
            </a:r>
            <a:r>
              <a:rPr lang="en-US" dirty="0">
                <a:latin typeface="+mj-lt"/>
                <a:cs typeface="Times New Roman"/>
              </a:rPr>
              <a:t>desired </a:t>
            </a:r>
            <a:r>
              <a:rPr lang="en-US" spc="-4" dirty="0">
                <a:latin typeface="+mj-lt"/>
                <a:cs typeface="Times New Roman"/>
              </a:rPr>
              <a:t>distribution  </a:t>
            </a:r>
            <a:r>
              <a:rPr lang="en-US" spc="4" dirty="0">
                <a:latin typeface="+mj-lt"/>
                <a:cs typeface="Times New Roman"/>
              </a:rPr>
              <a:t>for </a:t>
            </a:r>
            <a:r>
              <a:rPr lang="en-US" i="1" spc="72" dirty="0">
                <a:latin typeface="+mj-lt"/>
                <a:cs typeface="Times New Roman"/>
              </a:rPr>
              <a:t>y</a:t>
            </a:r>
            <a:r>
              <a:rPr lang="en-US" spc="72" dirty="0">
                <a:latin typeface="+mj-lt"/>
                <a:cs typeface="Times New Roman"/>
              </a:rPr>
              <a:t>, </a:t>
            </a:r>
            <a:r>
              <a:rPr lang="en-US" spc="4" dirty="0">
                <a:latin typeface="+mj-lt"/>
                <a:cs typeface="Times New Roman"/>
              </a:rPr>
              <a:t>and the </a:t>
            </a:r>
            <a:r>
              <a:rPr lang="en-US" spc="-4" dirty="0">
                <a:latin typeface="+mj-lt"/>
                <a:cs typeface="Times New Roman"/>
              </a:rPr>
              <a:t>distribution </a:t>
            </a:r>
            <a:r>
              <a:rPr lang="en-US" dirty="0">
                <a:latin typeface="+mj-lt"/>
                <a:cs typeface="Times New Roman"/>
              </a:rPr>
              <a:t>produced </a:t>
            </a:r>
            <a:r>
              <a:rPr lang="en-US" spc="4" dirty="0">
                <a:latin typeface="+mj-lt"/>
                <a:cs typeface="Times New Roman"/>
              </a:rPr>
              <a:t>by the</a:t>
            </a:r>
            <a:r>
              <a:rPr lang="en-US" spc="-63" dirty="0">
                <a:latin typeface="+mj-lt"/>
                <a:cs typeface="Times New Roman"/>
              </a:rPr>
              <a:t> </a:t>
            </a:r>
            <a:r>
              <a:rPr lang="en-US" dirty="0">
                <a:latin typeface="+mj-lt"/>
                <a:cs typeface="Times New Roman"/>
              </a:rPr>
              <a:t>machine.</a:t>
            </a:r>
          </a:p>
          <a:p>
            <a:endParaRPr lang="en-US" dirty="0">
              <a:latin typeface="+mj-lt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73761" y="1409700"/>
            <a:ext cx="2236679" cy="39157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5600" y="4165990"/>
            <a:ext cx="5181600" cy="748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693735"/>
      </p:ext>
    </p:extLst>
  </p:cSld>
  <p:clrMapOvr>
    <a:masterClrMapping/>
  </p:clrMapOvr>
  <p:transition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2"/>
          <a:srcRect l="2128" b="51420"/>
          <a:stretch/>
        </p:blipFill>
        <p:spPr>
          <a:xfrm>
            <a:off x="3352800" y="2916752"/>
            <a:ext cx="3505200" cy="838200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body" idx="1"/>
          </p:nvPr>
        </p:nvSpPr>
        <p:spPr>
          <a:xfrm>
            <a:off x="2441642" y="1562100"/>
            <a:ext cx="5559358" cy="4238153"/>
          </a:xfrm>
        </p:spPr>
        <p:txBody>
          <a:bodyPr/>
          <a:lstStyle/>
          <a:p>
            <a:r>
              <a:rPr lang="en-US" dirty="0"/>
              <a:t>The previous machine: discriminant function with one output per class + switch, with MAP/MLE loss</a:t>
            </a:r>
          </a:p>
          <a:p>
            <a:r>
              <a:rPr lang="en-US" dirty="0"/>
              <a:t>It is equivalent to the following machine: discriminant function with one output per class + </a:t>
            </a:r>
            <a:r>
              <a:rPr lang="en-US" dirty="0" err="1"/>
              <a:t>softmax</a:t>
            </a:r>
            <a:r>
              <a:rPr lang="en-US" dirty="0"/>
              <a:t> + switch + log loss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indent="0">
              <a:buNone/>
            </a:pPr>
            <a:r>
              <a:rPr lang="en-US" dirty="0"/>
              <a:t>with				(</a:t>
            </a:r>
            <a:r>
              <a:rPr lang="en-US" dirty="0" err="1"/>
              <a:t>softmax</a:t>
            </a:r>
            <a:r>
              <a:rPr lang="en-US" dirty="0"/>
              <a:t> of the</a:t>
            </a:r>
          </a:p>
          <a:p>
            <a:endParaRPr lang="en-US" dirty="0"/>
          </a:p>
          <a:p>
            <a:r>
              <a:rPr lang="en-US" dirty="0">
                <a:solidFill>
                  <a:schemeClr val="accent1"/>
                </a:solidFill>
              </a:rPr>
              <a:t>Machines can be transformed into various     equivalent forms to factorize the computation in advantageous ways.</a:t>
            </a:r>
          </a:p>
          <a:p>
            <a:endParaRPr lang="en-US"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Multiclass classification and softmax</a:t>
            </a:r>
            <a:endParaRPr lang="en-US" dirty="0"/>
          </a:p>
        </p:txBody>
      </p:sp>
      <p:sp>
        <p:nvSpPr>
          <p:cNvPr id="3" name="object 3"/>
          <p:cNvSpPr/>
          <p:nvPr/>
        </p:nvSpPr>
        <p:spPr>
          <a:xfrm>
            <a:off x="313016" y="1028700"/>
            <a:ext cx="2045028" cy="485059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2"/>
          <a:srcRect l="2401" t="49844" r="12493" b="19242"/>
          <a:stretch/>
        </p:blipFill>
        <p:spPr>
          <a:xfrm>
            <a:off x="3124200" y="3657758"/>
            <a:ext cx="3048000" cy="53340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2"/>
          <a:srcRect t="78128" r="80851" b="3364"/>
          <a:stretch/>
        </p:blipFill>
        <p:spPr>
          <a:xfrm>
            <a:off x="2667000" y="4076700"/>
            <a:ext cx="685800" cy="319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493946"/>
      </p:ext>
    </p:extLst>
  </p:cSld>
  <p:clrMapOvr>
    <a:masterClrMapping/>
  </p:clrMapOvr>
  <p:transition>
    <p:cu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Multiclass classification with a junk category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267404">
              <a:lnSpc>
                <a:spcPts val="1987"/>
              </a:lnSpc>
            </a:pPr>
            <a:r>
              <a:rPr lang="en-US" dirty="0">
                <a:latin typeface="+mj-lt"/>
                <a:cs typeface="Times New Roman"/>
              </a:rPr>
              <a:t>Sometimes, </a:t>
            </a:r>
            <a:r>
              <a:rPr lang="en-US" spc="4" dirty="0">
                <a:latin typeface="+mj-lt"/>
                <a:cs typeface="Times New Roman"/>
              </a:rPr>
              <a:t>one of the </a:t>
            </a:r>
            <a:r>
              <a:rPr lang="en-US" spc="-4" dirty="0">
                <a:latin typeface="+mj-lt"/>
                <a:cs typeface="Times New Roman"/>
              </a:rPr>
              <a:t>categories </a:t>
            </a:r>
            <a:r>
              <a:rPr lang="en-US" dirty="0">
                <a:latin typeface="+mj-lt"/>
                <a:cs typeface="Times New Roman"/>
              </a:rPr>
              <a:t>is </a:t>
            </a:r>
            <a:r>
              <a:rPr lang="en-US" spc="4" dirty="0">
                <a:latin typeface="+mj-lt"/>
                <a:cs typeface="Times New Roman"/>
              </a:rPr>
              <a:t>“none of the </a:t>
            </a:r>
            <a:r>
              <a:rPr lang="en-US" spc="-4" dirty="0">
                <a:latin typeface="+mj-lt"/>
                <a:cs typeface="Times New Roman"/>
              </a:rPr>
              <a:t>above”, </a:t>
            </a:r>
            <a:r>
              <a:rPr lang="en-US" spc="-8" dirty="0">
                <a:latin typeface="+mj-lt"/>
                <a:cs typeface="Times New Roman"/>
              </a:rPr>
              <a:t>how </a:t>
            </a:r>
            <a:r>
              <a:rPr lang="en-US" spc="8" dirty="0">
                <a:latin typeface="+mj-lt"/>
                <a:cs typeface="Times New Roman"/>
              </a:rPr>
              <a:t>can </a:t>
            </a:r>
            <a:r>
              <a:rPr lang="en-US" spc="4" dirty="0">
                <a:latin typeface="+mj-lt"/>
                <a:cs typeface="Times New Roman"/>
              </a:rPr>
              <a:t>we handle </a:t>
            </a:r>
            <a:r>
              <a:rPr lang="en-US" dirty="0">
                <a:latin typeface="+mj-lt"/>
                <a:cs typeface="Times New Roman"/>
              </a:rPr>
              <a:t>that?</a:t>
            </a:r>
          </a:p>
          <a:p>
            <a:pPr marR="4296">
              <a:lnSpc>
                <a:spcPct val="95800"/>
              </a:lnSpc>
              <a:spcBef>
                <a:spcPts val="440"/>
              </a:spcBef>
            </a:pPr>
            <a:r>
              <a:rPr lang="en-US" spc="-63" dirty="0">
                <a:latin typeface="+mj-lt"/>
                <a:cs typeface="Times New Roman"/>
              </a:rPr>
              <a:t>We </a:t>
            </a:r>
            <a:r>
              <a:rPr lang="en-US" spc="4" dirty="0">
                <a:latin typeface="+mj-lt"/>
                <a:cs typeface="Times New Roman"/>
              </a:rPr>
              <a:t>add an </a:t>
            </a:r>
            <a:r>
              <a:rPr lang="en-US" spc="-8" dirty="0">
                <a:latin typeface="+mj-lt"/>
                <a:cs typeface="Times New Roman"/>
              </a:rPr>
              <a:t>extra </a:t>
            </a:r>
            <a:r>
              <a:rPr lang="en-US" spc="-4" dirty="0">
                <a:latin typeface="+mj-lt"/>
                <a:cs typeface="Times New Roman"/>
              </a:rPr>
              <a:t>energy wire </a:t>
            </a:r>
            <a:r>
              <a:rPr lang="en-US" i="1" spc="173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2000" spc="260" baseline="-11494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2000" spc="260" baseline="-11494" dirty="0">
                <a:latin typeface="+mj-lt"/>
                <a:cs typeface="PMingLiU"/>
              </a:rPr>
              <a:t> </a:t>
            </a:r>
            <a:r>
              <a:rPr lang="en-US" spc="4" dirty="0">
                <a:latin typeface="+mj-lt"/>
                <a:cs typeface="Times New Roman"/>
              </a:rPr>
              <a:t>for the “junk” </a:t>
            </a:r>
            <a:r>
              <a:rPr lang="en-US" spc="-4" dirty="0">
                <a:latin typeface="+mj-lt"/>
                <a:cs typeface="Times New Roman"/>
              </a:rPr>
              <a:t>category </a:t>
            </a:r>
            <a:r>
              <a:rPr lang="en-US" spc="4" dirty="0">
                <a:latin typeface="+mj-lt"/>
                <a:cs typeface="Times New Roman"/>
              </a:rPr>
              <a:t>which does not depend on the </a:t>
            </a:r>
            <a:r>
              <a:rPr lang="en-US" dirty="0">
                <a:latin typeface="+mj-lt"/>
                <a:cs typeface="Times New Roman"/>
              </a:rPr>
              <a:t>input. </a:t>
            </a:r>
            <a:r>
              <a:rPr lang="en-US" i="1" spc="173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2000" spc="260" baseline="-11494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2000" spc="260" baseline="-11494" dirty="0">
                <a:latin typeface="+mj-lt"/>
                <a:cs typeface="PMingLiU"/>
              </a:rPr>
              <a:t> </a:t>
            </a:r>
            <a:r>
              <a:rPr lang="en-US" dirty="0">
                <a:latin typeface="+mj-lt"/>
                <a:cs typeface="Times New Roman"/>
              </a:rPr>
              <a:t>can </a:t>
            </a:r>
            <a:r>
              <a:rPr lang="en-US" spc="4" dirty="0">
                <a:latin typeface="+mj-lt"/>
                <a:cs typeface="Times New Roman"/>
              </a:rPr>
              <a:t>be a hand-chosen constant or </a:t>
            </a:r>
            <a:r>
              <a:rPr lang="en-US" dirty="0">
                <a:latin typeface="+mj-lt"/>
                <a:cs typeface="Times New Roman"/>
              </a:rPr>
              <a:t>can </a:t>
            </a:r>
            <a:r>
              <a:rPr lang="en-US" spc="4" dirty="0">
                <a:latin typeface="+mj-lt"/>
                <a:cs typeface="Times New Roman"/>
              </a:rPr>
              <a:t>be equal </a:t>
            </a:r>
            <a:r>
              <a:rPr lang="en-US" dirty="0">
                <a:latin typeface="+mj-lt"/>
                <a:cs typeface="Times New Roman"/>
              </a:rPr>
              <a:t>to </a:t>
            </a:r>
            <a:r>
              <a:rPr lang="en-US" spc="4" dirty="0">
                <a:latin typeface="+mj-lt"/>
                <a:cs typeface="Times New Roman"/>
              </a:rPr>
              <a:t>a </a:t>
            </a:r>
            <a:r>
              <a:rPr lang="en-US" dirty="0">
                <a:latin typeface="+mj-lt"/>
                <a:cs typeface="Times New Roman"/>
              </a:rPr>
              <a:t>trainable  parameter </a:t>
            </a:r>
            <a:r>
              <a:rPr lang="en-US" spc="-17" dirty="0">
                <a:latin typeface="+mj-lt"/>
                <a:cs typeface="Times New Roman"/>
              </a:rPr>
              <a:t>(let’s </a:t>
            </a:r>
            <a:r>
              <a:rPr lang="en-US" dirty="0">
                <a:latin typeface="+mj-lt"/>
                <a:cs typeface="Times New Roman"/>
              </a:rPr>
              <a:t>call it</a:t>
            </a:r>
            <a:r>
              <a:rPr lang="en-US" spc="-4" dirty="0">
                <a:latin typeface="+mj-lt"/>
                <a:cs typeface="Times New Roman"/>
              </a:rPr>
              <a:t> </a:t>
            </a:r>
            <a:r>
              <a:rPr lang="en-US" i="1" spc="76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sz="2000" spc="114" baseline="-11494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pc="76" dirty="0">
                <a:latin typeface="+mj-lt"/>
                <a:cs typeface="Times New Roman"/>
              </a:rPr>
              <a:t>).</a:t>
            </a:r>
            <a:endParaRPr lang="en-US" dirty="0">
              <a:latin typeface="+mj-lt"/>
              <a:cs typeface="Times New Roman"/>
            </a:endParaRPr>
          </a:p>
          <a:p>
            <a:pPr>
              <a:spcBef>
                <a:spcPts val="537"/>
              </a:spcBef>
            </a:pPr>
            <a:r>
              <a:rPr lang="en-US" spc="-8" dirty="0">
                <a:latin typeface="+mj-lt"/>
                <a:cs typeface="Times New Roman"/>
              </a:rPr>
              <a:t>Everything </a:t>
            </a:r>
            <a:r>
              <a:rPr lang="en-US" dirty="0">
                <a:latin typeface="+mj-lt"/>
                <a:cs typeface="Times New Roman"/>
              </a:rPr>
              <a:t>else is </a:t>
            </a:r>
            <a:r>
              <a:rPr lang="en-US" spc="4" dirty="0">
                <a:latin typeface="+mj-lt"/>
                <a:cs typeface="Times New Roman"/>
              </a:rPr>
              <a:t>the</a:t>
            </a:r>
            <a:r>
              <a:rPr lang="en-US" spc="-4" dirty="0">
                <a:latin typeface="+mj-lt"/>
                <a:cs typeface="Times New Roman"/>
              </a:rPr>
              <a:t> </a:t>
            </a:r>
            <a:r>
              <a:rPr lang="en-US" dirty="0">
                <a:latin typeface="+mj-lt"/>
                <a:cs typeface="Times New Roman"/>
              </a:rPr>
              <a:t>same.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2749998"/>
      </p:ext>
    </p:extLst>
  </p:cSld>
  <p:clrMapOvr>
    <a:masterClrMapping/>
  </p:clrMapOvr>
  <p:transition>
    <p:cut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NN-RBF hybrids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810000" y="1333500"/>
            <a:ext cx="4035358" cy="4466753"/>
          </a:xfrm>
        </p:spPr>
        <p:txBody>
          <a:bodyPr/>
          <a:lstStyle/>
          <a:p>
            <a:r>
              <a:rPr lang="en-US" dirty="0"/>
              <a:t>Sigmoid units are generally more  appropriate for low-level feature  extraction.</a:t>
            </a:r>
          </a:p>
          <a:p>
            <a:r>
              <a:rPr lang="en-US" dirty="0"/>
              <a:t>Euclidean/RBF units are generally more  appropriate for final classifications, particularly if there are many classes.</a:t>
            </a:r>
          </a:p>
          <a:p>
            <a:r>
              <a:rPr lang="en-US" dirty="0"/>
              <a:t>Hybrid architecture for multiclass classification: </a:t>
            </a:r>
            <a:r>
              <a:rPr lang="en-US" dirty="0" err="1"/>
              <a:t>sigmoids</a:t>
            </a:r>
            <a:r>
              <a:rPr lang="en-US" dirty="0"/>
              <a:t> below, RBFs on top + soft-max + log loss.</a:t>
            </a:r>
          </a:p>
          <a:p>
            <a:endParaRPr lang="en-US" dirty="0"/>
          </a:p>
        </p:txBody>
      </p:sp>
      <p:sp>
        <p:nvSpPr>
          <p:cNvPr id="3" name="object 3"/>
          <p:cNvSpPr/>
          <p:nvPr/>
        </p:nvSpPr>
        <p:spPr>
          <a:xfrm>
            <a:off x="310267" y="1028700"/>
            <a:ext cx="3194933" cy="42766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36232990"/>
      </p:ext>
    </p:extLst>
  </p:cSld>
  <p:clrMapOvr>
    <a:masterClrMapping/>
  </p:clrMapOvr>
  <p:transition>
    <p:cut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Parameter-space transforms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7617146" cy="4466753"/>
          </a:xfrm>
        </p:spPr>
        <p:txBody>
          <a:bodyPr/>
          <a:lstStyle/>
          <a:p>
            <a:r>
              <a:rPr lang="en-US" dirty="0" err="1"/>
              <a:t>Reparameterizing</a:t>
            </a:r>
            <a:r>
              <a:rPr lang="en-US" dirty="0"/>
              <a:t> the function by transforming the space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3482975"/>
            <a:r>
              <a:rPr lang="fr-FR" dirty="0"/>
              <a:t>Gradient </a:t>
            </a:r>
            <a:r>
              <a:rPr lang="fr-FR" dirty="0" err="1"/>
              <a:t>descent</a:t>
            </a:r>
            <a:r>
              <a:rPr lang="fr-FR" dirty="0"/>
              <a:t> in </a:t>
            </a:r>
            <a:r>
              <a:rPr lang="fr-FR" i="1" dirty="0"/>
              <a:t>U</a:t>
            </a:r>
            <a:r>
              <a:rPr lang="fr-FR" dirty="0"/>
              <a:t> </a:t>
            </a:r>
            <a:r>
              <a:rPr lang="fr-FR" dirty="0" err="1"/>
              <a:t>space</a:t>
            </a:r>
            <a:r>
              <a:rPr lang="fr-FR" dirty="0"/>
              <a:t>:</a:t>
            </a:r>
          </a:p>
          <a:p>
            <a:pPr marL="3482975"/>
            <a:endParaRPr lang="fr-FR" dirty="0"/>
          </a:p>
          <a:p>
            <a:pPr marL="3482975"/>
            <a:endParaRPr lang="en-US" dirty="0"/>
          </a:p>
          <a:p>
            <a:pPr marL="3482975"/>
            <a:r>
              <a:rPr lang="en-US" spc="-8" dirty="0">
                <a:latin typeface="+mj-lt"/>
                <a:cs typeface="Times New Roman"/>
              </a:rPr>
              <a:t>Equivalent </a:t>
            </a:r>
            <a:r>
              <a:rPr lang="en-US" dirty="0">
                <a:latin typeface="+mj-lt"/>
                <a:cs typeface="Times New Roman"/>
              </a:rPr>
              <a:t>to </a:t>
            </a:r>
            <a:r>
              <a:rPr lang="en-US" spc="4" dirty="0">
                <a:latin typeface="+mj-lt"/>
                <a:cs typeface="Times New Roman"/>
              </a:rPr>
              <a:t>the </a:t>
            </a:r>
            <a:r>
              <a:rPr lang="en-US" spc="-4" dirty="0">
                <a:latin typeface="+mj-lt"/>
                <a:cs typeface="Times New Roman"/>
              </a:rPr>
              <a:t>following </a:t>
            </a:r>
            <a:r>
              <a:rPr lang="en-US" dirty="0">
                <a:latin typeface="+mj-lt"/>
                <a:cs typeface="Times New Roman"/>
              </a:rPr>
              <a:t>algorithm in</a:t>
            </a:r>
            <a:r>
              <a:rPr lang="en-US" spc="47" dirty="0">
                <a:latin typeface="+mj-lt"/>
                <a:cs typeface="Times New Roman"/>
              </a:rPr>
              <a:t> </a:t>
            </a:r>
            <a:r>
              <a:rPr lang="en-US" i="1" spc="203" dirty="0">
                <a:latin typeface="+mj-lt"/>
                <a:cs typeface="Times New Roman"/>
              </a:rPr>
              <a:t>W </a:t>
            </a:r>
            <a:r>
              <a:rPr lang="en-US" dirty="0">
                <a:latin typeface="+mj-lt"/>
                <a:cs typeface="Times New Roman"/>
              </a:rPr>
              <a:t>space</a:t>
            </a:r>
            <a:r>
              <a:rPr lang="en-US" i="1" spc="203" dirty="0">
                <a:latin typeface="+mj-lt"/>
                <a:cs typeface="Times New Roman"/>
              </a:rPr>
              <a:t>:</a:t>
            </a:r>
          </a:p>
          <a:p>
            <a:pPr marL="3482975"/>
            <a:endParaRPr lang="en-US" i="1" spc="203" dirty="0">
              <a:latin typeface="+mj-lt"/>
              <a:cs typeface="Times New Roman"/>
            </a:endParaRPr>
          </a:p>
          <a:p>
            <a:pPr marL="3482975"/>
            <a:r>
              <a:rPr lang="en-US" dirty="0">
                <a:latin typeface="+mj-lt"/>
                <a:cs typeface="Times New Roman"/>
              </a:rPr>
              <a:t>Dimensions:</a:t>
            </a:r>
          </a:p>
          <a:p>
            <a:pPr marL="3482975"/>
            <a:endParaRPr lang="en-US" dirty="0"/>
          </a:p>
        </p:txBody>
      </p:sp>
      <p:sp>
        <p:nvSpPr>
          <p:cNvPr id="4" name="object 4"/>
          <p:cNvSpPr/>
          <p:nvPr/>
        </p:nvSpPr>
        <p:spPr>
          <a:xfrm>
            <a:off x="381083" y="2234227"/>
            <a:ext cx="3194933" cy="290927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3"/>
          <a:srcRect t="2186" r="42332" b="86883"/>
          <a:stretch/>
        </p:blipFill>
        <p:spPr>
          <a:xfrm>
            <a:off x="2552700" y="1790700"/>
            <a:ext cx="3124200" cy="38100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3"/>
          <a:srcRect l="25513" t="45910" r="16819" b="43159"/>
          <a:stretch/>
        </p:blipFill>
        <p:spPr>
          <a:xfrm>
            <a:off x="3886200" y="2933700"/>
            <a:ext cx="3124200" cy="38100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3"/>
          <a:srcRect l="37977" t="65672" r="4355" b="23397"/>
          <a:stretch/>
        </p:blipFill>
        <p:spPr>
          <a:xfrm>
            <a:off x="5029200" y="3698860"/>
            <a:ext cx="3124200" cy="38100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3"/>
          <a:srcRect l="46551" t="77509" r="5627" b="11560"/>
          <a:stretch/>
        </p:blipFill>
        <p:spPr>
          <a:xfrm>
            <a:off x="5181600" y="4273520"/>
            <a:ext cx="259080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056738"/>
      </p:ext>
    </p:extLst>
  </p:cSld>
  <p:clrMapOvr>
    <a:masterClrMapping/>
  </p:clrMapOvr>
  <p:transition>
    <p:cut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6103239" cy="516166"/>
          </a:xfrm>
        </p:spPr>
        <p:txBody>
          <a:bodyPr/>
          <a:lstStyle/>
          <a:p>
            <a:r>
              <a:rPr lang="en-US" dirty="0"/>
              <a:t>Parameter-space transforms: weight sharing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idx="1"/>
          </p:nvPr>
        </p:nvSpPr>
        <p:spPr>
          <a:xfrm>
            <a:off x="3352800" y="1895947"/>
            <a:ext cx="4492558" cy="2942753"/>
          </a:xfrm>
        </p:spPr>
        <p:txBody>
          <a:bodyPr/>
          <a:lstStyle/>
          <a:p>
            <a:pPr marL="10739" marR="4296">
              <a:lnSpc>
                <a:spcPts val="1987"/>
              </a:lnSpc>
            </a:pPr>
            <a:r>
              <a:rPr lang="en-US" spc="8" dirty="0">
                <a:latin typeface="+mj-lt"/>
                <a:cs typeface="Times New Roman"/>
              </a:rPr>
              <a:t>A </a:t>
            </a:r>
            <a:r>
              <a:rPr lang="en-US" spc="4" dirty="0">
                <a:latin typeface="+mj-lt"/>
                <a:cs typeface="Times New Roman"/>
              </a:rPr>
              <a:t>single </a:t>
            </a:r>
            <a:r>
              <a:rPr lang="en-US" dirty="0">
                <a:latin typeface="+mj-lt"/>
                <a:cs typeface="Times New Roman"/>
              </a:rPr>
              <a:t>parameter is replicated multiple  times in </a:t>
            </a:r>
            <a:r>
              <a:rPr lang="en-US" spc="4" dirty="0">
                <a:latin typeface="+mj-lt"/>
                <a:cs typeface="Times New Roman"/>
              </a:rPr>
              <a:t>a</a:t>
            </a:r>
            <a:r>
              <a:rPr lang="en-US" spc="-63" dirty="0">
                <a:latin typeface="+mj-lt"/>
                <a:cs typeface="Times New Roman"/>
              </a:rPr>
              <a:t> </a:t>
            </a:r>
            <a:r>
              <a:rPr lang="en-US" spc="4" dirty="0">
                <a:latin typeface="+mj-lt"/>
                <a:cs typeface="Times New Roman"/>
              </a:rPr>
              <a:t>machine</a:t>
            </a:r>
            <a:endParaRPr lang="en-US" dirty="0">
              <a:latin typeface="+mj-lt"/>
              <a:cs typeface="Times New Roman"/>
            </a:endParaRPr>
          </a:p>
          <a:p>
            <a:pPr marL="10739">
              <a:spcBef>
                <a:spcPts val="351"/>
              </a:spcBef>
            </a:pPr>
            <a:r>
              <a:rPr lang="en-US" i="1" spc="13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pc="13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i="1" spc="13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Y,</a:t>
            </a:r>
            <a:r>
              <a:rPr lang="en-US" i="1" spc="-14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spc="237" dirty="0">
                <a:latin typeface="Times New Roman" panose="02020603050405020304" pitchFamily="18" charset="0"/>
                <a:cs typeface="Times New Roman" panose="02020603050405020304" pitchFamily="18" charset="0"/>
              </a:rPr>
              <a:t>X,</a:t>
            </a:r>
            <a:r>
              <a:rPr lang="en-US" i="1" spc="-14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spc="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sz="2000" spc="171" baseline="-11494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i="1" spc="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i="1" spc="-14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spc="5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i="1" spc="-14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spc="5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i="1" spc="-14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spc="5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i="1" spc="-14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spc="5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i="1" spc="-14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spc="127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sz="2000" i="1" spc="190" baseline="-11494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i="1" spc="127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i="1" spc="-14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spc="5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i="1" spc="-14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spc="5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i="1" spc="-14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spc="5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i="1" spc="-152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spc="5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i="1" spc="-14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spc="178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sz="2000" i="1" spc="266" baseline="-11494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en-US" i="1" spc="178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i="1" spc="-14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spc="5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i="1" spc="-14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spc="5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i="1" spc="-14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spc="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pc="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pc="-6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pc="118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739">
              <a:spcBef>
                <a:spcPts val="152"/>
              </a:spcBef>
            </a:pPr>
            <a:r>
              <a:rPr lang="en-US" i="1" spc="13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pc="13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i="1" spc="13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Y,</a:t>
            </a:r>
            <a:r>
              <a:rPr lang="en-US" i="1" spc="-14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spc="237" dirty="0">
                <a:latin typeface="Times New Roman" panose="02020603050405020304" pitchFamily="18" charset="0"/>
                <a:cs typeface="Times New Roman" panose="02020603050405020304" pitchFamily="18" charset="0"/>
              </a:rPr>
              <a:t>X,</a:t>
            </a:r>
            <a:r>
              <a:rPr lang="en-US" i="1" spc="-14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spc="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sz="2000" spc="171" baseline="-11494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i="1" spc="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i="1" spc="-14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spc="5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i="1" spc="-14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spc="5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i="1" spc="-14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spc="5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i="1" spc="-14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spc="5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i="1" spc="-14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spc="16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2000" i="1" spc="240" baseline="-11494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i="1" spc="16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i="1" spc="-14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spc="5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i="1" spc="-14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spc="5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i="1" spc="-14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spc="5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i="1" spc="-152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spc="5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i="1" spc="-14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spc="16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2000" i="1" spc="240" baseline="-11494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i="1" spc="16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i="1" spc="-14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spc="5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i="1" spc="-14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spc="5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i="1" spc="-14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spc="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pc="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0739">
              <a:spcBef>
                <a:spcPts val="152"/>
              </a:spcBef>
            </a:pPr>
            <a:endParaRPr lang="en-US" spc="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739">
              <a:spcBef>
                <a:spcPts val="152"/>
              </a:spcBef>
            </a:pPr>
            <a:r>
              <a:rPr lang="en-US" spc="30" dirty="0">
                <a:latin typeface="+mj-lt"/>
                <a:cs typeface="Times New Roman" panose="02020603050405020304" pitchFamily="18" charset="0"/>
              </a:rPr>
              <a:t>Gradient:</a:t>
            </a:r>
          </a:p>
          <a:p>
            <a:pPr marL="10739">
              <a:spcBef>
                <a:spcPts val="152"/>
              </a:spcBef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i="1" spc="123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sz="2000" i="1" spc="183" baseline="-11494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i="1" spc="183" baseline="-11494" dirty="0">
                <a:latin typeface="+mj-lt"/>
                <a:cs typeface="Times New Roman"/>
              </a:rPr>
              <a:t> </a:t>
            </a:r>
            <a:r>
              <a:rPr lang="en-US" spc="4" dirty="0">
                <a:latin typeface="+mj-lt"/>
                <a:cs typeface="Times New Roman"/>
              </a:rPr>
              <a:t>and </a:t>
            </a:r>
            <a:r>
              <a:rPr lang="en-US" i="1" spc="16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sz="2000" i="1" spc="247" baseline="-11494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en-US" sz="2000" i="1" spc="247" baseline="-11494" dirty="0">
                <a:latin typeface="+mj-lt"/>
                <a:cs typeface="Times New Roman"/>
              </a:rPr>
              <a:t> </a:t>
            </a:r>
            <a:r>
              <a:rPr lang="en-US" spc="-4" dirty="0">
                <a:latin typeface="+mj-lt"/>
                <a:cs typeface="Times New Roman"/>
              </a:rPr>
              <a:t>are </a:t>
            </a:r>
            <a:r>
              <a:rPr lang="en-US" dirty="0">
                <a:latin typeface="+mj-lt"/>
                <a:cs typeface="Times New Roman"/>
              </a:rPr>
              <a:t>tied, </a:t>
            </a:r>
            <a:r>
              <a:rPr lang="en-US" spc="4" dirty="0">
                <a:latin typeface="+mj-lt"/>
                <a:cs typeface="Times New Roman"/>
              </a:rPr>
              <a:t>or </a:t>
            </a:r>
            <a:r>
              <a:rPr lang="en-US" spc="-13" dirty="0">
                <a:latin typeface="+mj-lt"/>
                <a:cs typeface="Times New Roman"/>
              </a:rPr>
              <a:t>equivalently, </a:t>
            </a:r>
            <a:r>
              <a:rPr lang="en-US" i="1" spc="16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2000" i="1" spc="247" baseline="-11494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i="1" spc="247" baseline="-11494" dirty="0">
                <a:latin typeface="+mj-lt"/>
                <a:cs typeface="Times New Roman"/>
              </a:rPr>
              <a:t> </a:t>
            </a:r>
            <a:r>
              <a:rPr lang="en-US" dirty="0">
                <a:latin typeface="+mj-lt"/>
                <a:cs typeface="Times New Roman"/>
              </a:rPr>
              <a:t>is  shared </a:t>
            </a:r>
            <a:r>
              <a:rPr lang="en-US" spc="4" dirty="0">
                <a:latin typeface="+mj-lt"/>
                <a:cs typeface="Times New Roman"/>
              </a:rPr>
              <a:t>between </a:t>
            </a:r>
            <a:r>
              <a:rPr lang="en-US" spc="-4" dirty="0">
                <a:latin typeface="+mj-lt"/>
                <a:cs typeface="Times New Roman"/>
              </a:rPr>
              <a:t>two</a:t>
            </a:r>
            <a:r>
              <a:rPr lang="en-US" spc="-38" dirty="0">
                <a:latin typeface="+mj-lt"/>
                <a:cs typeface="Times New Roman"/>
              </a:rPr>
              <a:t> </a:t>
            </a:r>
            <a:r>
              <a:rPr lang="en-US" dirty="0">
                <a:latin typeface="+mj-lt"/>
                <a:cs typeface="Times New Roman"/>
              </a:rPr>
              <a:t>locations.</a:t>
            </a:r>
          </a:p>
          <a:p>
            <a:endParaRPr lang="en-US" dirty="0">
              <a:latin typeface="+mj-lt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70313" y="1333500"/>
            <a:ext cx="2896889" cy="36265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3267547"/>
            <a:ext cx="2725687" cy="608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168272"/>
      </p:ext>
    </p:extLst>
  </p:cSld>
  <p:clrMapOvr>
    <a:masterClrMapping/>
  </p:clrMapOvr>
  <p:transition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/>
          <p:nvPr/>
        </p:nvSpPr>
        <p:spPr>
          <a:xfrm>
            <a:off x="660400" y="3052153"/>
            <a:ext cx="7006025" cy="50577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r>
              <a:rPr lang="en-US"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rPr>
              <a:t>The GPU Teaching Kit is licensed by NVIDIA and New York University under the 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18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r>
              <a:rPr lang="en-US" sz="1400" b="0" i="0" u="sng" strike="noStrike" cap="non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Creative Commons Attribution-NonCommercial 4.0 International License.</a:t>
            </a:r>
          </a:p>
        </p:txBody>
      </p:sp>
      <p:pic>
        <p:nvPicPr>
          <p:cNvPr id="57" name="Shape 5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21785" y="2525817"/>
            <a:ext cx="1083253" cy="37900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3216414" y="4371556"/>
            <a:ext cx="19271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Deck credit:</a:t>
            </a:r>
            <a:r>
              <a:rPr lang="en-US" dirty="0"/>
              <a:t> </a:t>
            </a:r>
            <a:r>
              <a:rPr lang="en-US" dirty="0" smtClean="0"/>
              <a:t>Y. LeCun</a:t>
            </a:r>
          </a:p>
          <a:p>
            <a:pPr algn="ctr"/>
            <a:r>
              <a:rPr lang="en-US" dirty="0" smtClean="0"/>
              <a:t>MA </a:t>
            </a:r>
            <a:r>
              <a:rPr lang="en-US" dirty="0" err="1" smtClean="0"/>
              <a:t>Ranzato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268780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Parameter sharing between replicas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idx="1"/>
          </p:nvPr>
        </p:nvSpPr>
        <p:spPr>
          <a:xfrm>
            <a:off x="3048000" y="1333500"/>
            <a:ext cx="5181600" cy="4466753"/>
          </a:xfrm>
        </p:spPr>
        <p:txBody>
          <a:bodyPr/>
          <a:lstStyle/>
          <a:p>
            <a:pPr marL="10739" marR="448358">
              <a:lnSpc>
                <a:spcPts val="1987"/>
              </a:lnSpc>
            </a:pPr>
            <a:r>
              <a:rPr lang="en-US" spc="-63" dirty="0">
                <a:latin typeface="+mj-lt"/>
                <a:cs typeface="Times New Roman"/>
              </a:rPr>
              <a:t>We </a:t>
            </a:r>
            <a:r>
              <a:rPr lang="en-US" spc="-13" dirty="0">
                <a:latin typeface="+mj-lt"/>
                <a:cs typeface="Times New Roman"/>
              </a:rPr>
              <a:t>have </a:t>
            </a:r>
            <a:r>
              <a:rPr lang="en-US" dirty="0">
                <a:latin typeface="+mj-lt"/>
                <a:cs typeface="Times New Roman"/>
              </a:rPr>
              <a:t>seen this before: </a:t>
            </a:r>
            <a:r>
              <a:rPr lang="en-US" spc="4" dirty="0">
                <a:latin typeface="+mj-lt"/>
                <a:cs typeface="Times New Roman"/>
              </a:rPr>
              <a:t>a </a:t>
            </a:r>
            <a:r>
              <a:rPr lang="en-US" dirty="0">
                <a:latin typeface="+mj-lt"/>
                <a:cs typeface="Times New Roman"/>
              </a:rPr>
              <a:t>parameter controls  </a:t>
            </a:r>
            <a:r>
              <a:rPr lang="en-US" spc="-13" dirty="0">
                <a:latin typeface="+mj-lt"/>
                <a:cs typeface="Times New Roman"/>
              </a:rPr>
              <a:t>several </a:t>
            </a:r>
            <a:r>
              <a:rPr lang="en-US" dirty="0">
                <a:latin typeface="+mj-lt"/>
                <a:cs typeface="Times New Roman"/>
              </a:rPr>
              <a:t>replicas </a:t>
            </a:r>
            <a:r>
              <a:rPr lang="en-US" spc="4" dirty="0">
                <a:latin typeface="+mj-lt"/>
                <a:cs typeface="Times New Roman"/>
              </a:rPr>
              <a:t>of a</a:t>
            </a:r>
            <a:r>
              <a:rPr lang="en-US" spc="-17" dirty="0">
                <a:latin typeface="+mj-lt"/>
                <a:cs typeface="Times New Roman"/>
              </a:rPr>
              <a:t> </a:t>
            </a:r>
            <a:r>
              <a:rPr lang="en-US" dirty="0">
                <a:latin typeface="+mj-lt"/>
                <a:cs typeface="Times New Roman"/>
              </a:rPr>
              <a:t>machine.</a:t>
            </a:r>
          </a:p>
          <a:p>
            <a:pPr marL="0" indent="0">
              <a:spcBef>
                <a:spcPts val="8"/>
              </a:spcBef>
              <a:buNone/>
            </a:pPr>
            <a:endParaRPr lang="en-US" sz="2000" dirty="0">
              <a:latin typeface="+mj-lt"/>
              <a:cs typeface="Times New Roman"/>
            </a:endParaRPr>
          </a:p>
          <a:p>
            <a:pPr marL="10739"/>
            <a:r>
              <a:rPr lang="en-US" i="1" spc="127" dirty="0">
                <a:latin typeface="Times New Roman"/>
                <a:cs typeface="Times New Roman"/>
              </a:rPr>
              <a:t>E</a:t>
            </a:r>
            <a:r>
              <a:rPr lang="en-US" spc="127" dirty="0">
                <a:latin typeface="Tahoma"/>
                <a:cs typeface="Tahoma"/>
              </a:rPr>
              <a:t>(</a:t>
            </a:r>
            <a:r>
              <a:rPr lang="en-US" i="1" spc="127" dirty="0">
                <a:latin typeface="Times New Roman"/>
                <a:cs typeface="Times New Roman"/>
              </a:rPr>
              <a:t>Y</a:t>
            </a:r>
            <a:r>
              <a:rPr lang="en-US" sz="2000" spc="190" baseline="-11494" dirty="0">
                <a:latin typeface="PMingLiU"/>
                <a:cs typeface="PMingLiU"/>
              </a:rPr>
              <a:t>1</a:t>
            </a:r>
            <a:r>
              <a:rPr lang="en-US" i="1" spc="127" dirty="0">
                <a:latin typeface="Times New Roman"/>
                <a:cs typeface="Times New Roman"/>
              </a:rPr>
              <a:t>,</a:t>
            </a:r>
            <a:r>
              <a:rPr lang="en-US" i="1" spc="-148" dirty="0">
                <a:latin typeface="Times New Roman"/>
                <a:cs typeface="Times New Roman"/>
              </a:rPr>
              <a:t> </a:t>
            </a:r>
            <a:r>
              <a:rPr lang="en-US" i="1" spc="96" dirty="0">
                <a:latin typeface="Times New Roman"/>
                <a:cs typeface="Times New Roman"/>
              </a:rPr>
              <a:t>Y</a:t>
            </a:r>
            <a:r>
              <a:rPr lang="en-US" sz="2000" spc="145" baseline="-11494" dirty="0">
                <a:latin typeface="PMingLiU"/>
                <a:cs typeface="PMingLiU"/>
              </a:rPr>
              <a:t>2</a:t>
            </a:r>
            <a:r>
              <a:rPr lang="en-US" i="1" spc="96" dirty="0">
                <a:latin typeface="Times New Roman"/>
                <a:cs typeface="Times New Roman"/>
              </a:rPr>
              <a:t>,</a:t>
            </a:r>
            <a:r>
              <a:rPr lang="en-US" i="1" spc="-148" dirty="0">
                <a:latin typeface="Times New Roman"/>
                <a:cs typeface="Times New Roman"/>
              </a:rPr>
              <a:t> </a:t>
            </a:r>
            <a:r>
              <a:rPr lang="en-US" i="1" spc="237" dirty="0">
                <a:latin typeface="Times New Roman"/>
                <a:cs typeface="Times New Roman"/>
              </a:rPr>
              <a:t>X,</a:t>
            </a:r>
            <a:r>
              <a:rPr lang="en-US" i="1" spc="-148" dirty="0">
                <a:latin typeface="Times New Roman"/>
                <a:cs typeface="Times New Roman"/>
              </a:rPr>
              <a:t> </a:t>
            </a:r>
            <a:r>
              <a:rPr lang="en-US" i="1" spc="203" dirty="0">
                <a:latin typeface="Times New Roman"/>
                <a:cs typeface="Times New Roman"/>
              </a:rPr>
              <a:t>W</a:t>
            </a:r>
            <a:r>
              <a:rPr lang="en-US" i="1" spc="-194" dirty="0">
                <a:latin typeface="Times New Roman"/>
                <a:cs typeface="Times New Roman"/>
              </a:rPr>
              <a:t> </a:t>
            </a:r>
            <a:r>
              <a:rPr lang="en-US" spc="13" dirty="0">
                <a:latin typeface="Tahoma"/>
                <a:cs typeface="Tahoma"/>
              </a:rPr>
              <a:t>)</a:t>
            </a:r>
            <a:r>
              <a:rPr lang="en-US" spc="-63" dirty="0">
                <a:latin typeface="Tahoma"/>
                <a:cs typeface="Tahoma"/>
              </a:rPr>
              <a:t> </a:t>
            </a:r>
            <a:r>
              <a:rPr lang="en-US" spc="96" dirty="0">
                <a:latin typeface="Tahoma"/>
                <a:cs typeface="Tahoma"/>
              </a:rPr>
              <a:t>=</a:t>
            </a:r>
            <a:r>
              <a:rPr lang="en-US" spc="-63" dirty="0">
                <a:latin typeface="Tahoma"/>
                <a:cs typeface="Tahoma"/>
              </a:rPr>
              <a:t> </a:t>
            </a:r>
            <a:r>
              <a:rPr lang="en-US" i="1" spc="123" dirty="0">
                <a:latin typeface="Times New Roman"/>
                <a:cs typeface="Times New Roman"/>
              </a:rPr>
              <a:t>E</a:t>
            </a:r>
            <a:r>
              <a:rPr lang="en-US" sz="2000" spc="183" baseline="-11494" dirty="0">
                <a:latin typeface="PMingLiU"/>
                <a:cs typeface="PMingLiU"/>
              </a:rPr>
              <a:t>1</a:t>
            </a:r>
            <a:r>
              <a:rPr lang="en-US" spc="123" dirty="0">
                <a:latin typeface="Tahoma"/>
                <a:cs typeface="Tahoma"/>
              </a:rPr>
              <a:t>(</a:t>
            </a:r>
            <a:r>
              <a:rPr lang="en-US" i="1" spc="123" dirty="0">
                <a:latin typeface="Times New Roman"/>
                <a:cs typeface="Times New Roman"/>
              </a:rPr>
              <a:t>Y</a:t>
            </a:r>
            <a:r>
              <a:rPr lang="en-US" sz="2000" spc="183" baseline="-11494" dirty="0">
                <a:latin typeface="PMingLiU"/>
                <a:cs typeface="PMingLiU"/>
              </a:rPr>
              <a:t>1</a:t>
            </a:r>
            <a:r>
              <a:rPr lang="en-US" i="1" spc="123" dirty="0">
                <a:latin typeface="Times New Roman"/>
                <a:cs typeface="Times New Roman"/>
              </a:rPr>
              <a:t>,</a:t>
            </a:r>
            <a:r>
              <a:rPr lang="en-US" i="1" spc="-148" dirty="0">
                <a:latin typeface="Times New Roman"/>
                <a:cs typeface="Times New Roman"/>
              </a:rPr>
              <a:t> </a:t>
            </a:r>
            <a:r>
              <a:rPr lang="en-US" i="1" spc="237" dirty="0">
                <a:latin typeface="Times New Roman"/>
                <a:cs typeface="Times New Roman"/>
              </a:rPr>
              <a:t>X,</a:t>
            </a:r>
            <a:r>
              <a:rPr lang="en-US" i="1" spc="-148" dirty="0">
                <a:latin typeface="Times New Roman"/>
                <a:cs typeface="Times New Roman"/>
              </a:rPr>
              <a:t> </a:t>
            </a:r>
            <a:r>
              <a:rPr lang="en-US" i="1" spc="203" dirty="0">
                <a:latin typeface="Times New Roman"/>
                <a:cs typeface="Times New Roman"/>
              </a:rPr>
              <a:t>W</a:t>
            </a:r>
            <a:r>
              <a:rPr lang="en-US" i="1" spc="-194" dirty="0">
                <a:latin typeface="Times New Roman"/>
                <a:cs typeface="Times New Roman"/>
              </a:rPr>
              <a:t> </a:t>
            </a:r>
            <a:r>
              <a:rPr lang="en-US" spc="106" dirty="0">
                <a:latin typeface="Tahoma"/>
                <a:cs typeface="Tahoma"/>
              </a:rPr>
              <a:t>)+</a:t>
            </a:r>
            <a:r>
              <a:rPr lang="en-US" i="1" spc="106" dirty="0">
                <a:latin typeface="Times New Roman"/>
                <a:cs typeface="Times New Roman"/>
              </a:rPr>
              <a:t>E</a:t>
            </a:r>
            <a:r>
              <a:rPr lang="en-US" sz="2000" spc="158" baseline="-11494" dirty="0">
                <a:latin typeface="PMingLiU"/>
                <a:cs typeface="PMingLiU"/>
              </a:rPr>
              <a:t>1</a:t>
            </a:r>
            <a:r>
              <a:rPr lang="en-US" spc="106" dirty="0">
                <a:latin typeface="Tahoma"/>
                <a:cs typeface="Tahoma"/>
              </a:rPr>
              <a:t>(</a:t>
            </a:r>
            <a:r>
              <a:rPr lang="en-US" i="1" spc="106" dirty="0">
                <a:latin typeface="Times New Roman"/>
                <a:cs typeface="Times New Roman"/>
              </a:rPr>
              <a:t>Y</a:t>
            </a:r>
            <a:r>
              <a:rPr lang="en-US" sz="2000" spc="158" baseline="-11494" dirty="0">
                <a:latin typeface="PMingLiU"/>
                <a:cs typeface="PMingLiU"/>
              </a:rPr>
              <a:t>2</a:t>
            </a:r>
            <a:r>
              <a:rPr lang="en-US" i="1" spc="106" dirty="0">
                <a:latin typeface="Times New Roman"/>
                <a:cs typeface="Times New Roman"/>
              </a:rPr>
              <a:t>,</a:t>
            </a:r>
            <a:r>
              <a:rPr lang="en-US" i="1" spc="-148" dirty="0">
                <a:latin typeface="Times New Roman"/>
                <a:cs typeface="Times New Roman"/>
              </a:rPr>
              <a:t> </a:t>
            </a:r>
            <a:r>
              <a:rPr lang="en-US" i="1" spc="237" dirty="0">
                <a:latin typeface="Times New Roman"/>
                <a:cs typeface="Times New Roman"/>
              </a:rPr>
              <a:t>X,</a:t>
            </a:r>
            <a:r>
              <a:rPr lang="en-US" i="1" spc="-148" dirty="0">
                <a:latin typeface="Times New Roman"/>
                <a:cs typeface="Times New Roman"/>
              </a:rPr>
              <a:t> </a:t>
            </a:r>
            <a:r>
              <a:rPr lang="en-US" i="1" spc="203" dirty="0">
                <a:latin typeface="Times New Roman"/>
                <a:cs typeface="Times New Roman"/>
              </a:rPr>
              <a:t>W</a:t>
            </a:r>
            <a:r>
              <a:rPr lang="en-US" i="1" spc="-194" dirty="0">
                <a:latin typeface="Times New Roman"/>
                <a:cs typeface="Times New Roman"/>
              </a:rPr>
              <a:t> </a:t>
            </a:r>
            <a:r>
              <a:rPr lang="en-US" spc="13" dirty="0">
                <a:latin typeface="Tahoma"/>
                <a:cs typeface="Tahoma"/>
              </a:rPr>
              <a:t>)</a:t>
            </a:r>
          </a:p>
          <a:p>
            <a:pPr marL="10739"/>
            <a:endParaRPr lang="en-US" dirty="0">
              <a:latin typeface="Tahoma"/>
              <a:cs typeface="Tahoma"/>
            </a:endParaRPr>
          </a:p>
          <a:p>
            <a:r>
              <a:rPr lang="en-US" dirty="0">
                <a:latin typeface="+mj-lt"/>
                <a:cs typeface="Times New Roman"/>
              </a:rPr>
              <a:t>Gradient:</a:t>
            </a:r>
          </a:p>
          <a:p>
            <a:endParaRPr lang="en-US" dirty="0">
              <a:latin typeface="Times New Roman"/>
              <a:cs typeface="Times New Roman"/>
            </a:endParaRPr>
          </a:p>
          <a:p>
            <a:endParaRPr lang="en-US" dirty="0">
              <a:latin typeface="Times New Roman"/>
              <a:cs typeface="Times New Roman"/>
            </a:endParaRPr>
          </a:p>
          <a:p>
            <a:r>
              <a:rPr lang="en-US" i="1" spc="203" dirty="0">
                <a:latin typeface="Times New Roman"/>
                <a:cs typeface="Times New Roman"/>
              </a:rPr>
              <a:t>W </a:t>
            </a:r>
            <a:r>
              <a:rPr lang="en-US" dirty="0">
                <a:latin typeface="+mj-lt"/>
                <a:cs typeface="Times New Roman"/>
              </a:rPr>
              <a:t>is shared </a:t>
            </a:r>
            <a:r>
              <a:rPr lang="en-US" spc="4" dirty="0">
                <a:latin typeface="+mj-lt"/>
                <a:cs typeface="Times New Roman"/>
              </a:rPr>
              <a:t>between </a:t>
            </a:r>
            <a:r>
              <a:rPr lang="en-US" spc="-4" dirty="0">
                <a:latin typeface="+mj-lt"/>
                <a:cs typeface="Times New Roman"/>
              </a:rPr>
              <a:t>two </a:t>
            </a:r>
            <a:r>
              <a:rPr lang="en-US" spc="4" dirty="0">
                <a:latin typeface="+mj-lt"/>
                <a:cs typeface="Times New Roman"/>
              </a:rPr>
              <a:t>(or </a:t>
            </a:r>
            <a:r>
              <a:rPr lang="en-US" dirty="0">
                <a:latin typeface="+mj-lt"/>
                <a:cs typeface="Times New Roman"/>
              </a:rPr>
              <a:t>more) instances </a:t>
            </a:r>
            <a:r>
              <a:rPr lang="en-US" spc="4" dirty="0">
                <a:latin typeface="+mj-lt"/>
                <a:cs typeface="Times New Roman"/>
              </a:rPr>
              <a:t>of  the </a:t>
            </a:r>
            <a:r>
              <a:rPr lang="en-US" dirty="0">
                <a:latin typeface="+mj-lt"/>
                <a:cs typeface="Times New Roman"/>
              </a:rPr>
              <a:t>machine: just </a:t>
            </a:r>
            <a:r>
              <a:rPr lang="en-US" spc="4" dirty="0">
                <a:latin typeface="+mj-lt"/>
                <a:cs typeface="Times New Roman"/>
              </a:rPr>
              <a:t>sum up the </a:t>
            </a:r>
            <a:r>
              <a:rPr lang="en-US" dirty="0">
                <a:latin typeface="+mj-lt"/>
                <a:cs typeface="Times New Roman"/>
              </a:rPr>
              <a:t>gradient </a:t>
            </a:r>
            <a:r>
              <a:rPr lang="en-US" spc="-4" dirty="0">
                <a:latin typeface="+mj-lt"/>
                <a:cs typeface="Times New Roman"/>
              </a:rPr>
              <a:t>contribu</a:t>
            </a:r>
            <a:r>
              <a:rPr lang="en-US" dirty="0">
                <a:latin typeface="+mj-lt"/>
                <a:cs typeface="Times New Roman"/>
              </a:rPr>
              <a:t>tions from each</a:t>
            </a:r>
            <a:r>
              <a:rPr lang="en-US" spc="-17" dirty="0">
                <a:latin typeface="+mj-lt"/>
                <a:cs typeface="Times New Roman"/>
              </a:rPr>
              <a:t> </a:t>
            </a:r>
            <a:r>
              <a:rPr lang="en-US" dirty="0">
                <a:latin typeface="+mj-lt"/>
                <a:cs typeface="Times New Roman"/>
              </a:rPr>
              <a:t>instance.</a:t>
            </a:r>
          </a:p>
          <a:p>
            <a:endParaRPr lang="en-US" dirty="0"/>
          </a:p>
        </p:txBody>
      </p:sp>
      <p:sp>
        <p:nvSpPr>
          <p:cNvPr id="3" name="object 3"/>
          <p:cNvSpPr/>
          <p:nvPr/>
        </p:nvSpPr>
        <p:spPr>
          <a:xfrm>
            <a:off x="341011" y="1104900"/>
            <a:ext cx="2554589" cy="40380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3413" y="3238500"/>
            <a:ext cx="4950736" cy="451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897982"/>
      </p:ext>
    </p:extLst>
  </p:cSld>
  <p:clrMapOvr>
    <a:masterClrMapping/>
  </p:clrMapOvr>
  <p:transition>
    <p:cut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Path summation (path integral)</a:t>
            </a:r>
          </a:p>
        </p:txBody>
      </p:sp>
      <p:sp>
        <p:nvSpPr>
          <p:cNvPr id="28" name="Text Placeholder 27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7769546" cy="4466753"/>
          </a:xfrm>
        </p:spPr>
        <p:txBody>
          <a:bodyPr/>
          <a:lstStyle/>
          <a:p>
            <a:pPr marL="0" indent="0">
              <a:buNone/>
            </a:pPr>
            <a:r>
              <a:rPr lang="en-US" spc="4" dirty="0">
                <a:latin typeface="+mj-lt"/>
                <a:cs typeface="Times New Roman"/>
              </a:rPr>
              <a:t>One </a:t>
            </a:r>
            <a:r>
              <a:rPr lang="en-US" spc="-8" dirty="0">
                <a:latin typeface="+mj-lt"/>
                <a:cs typeface="Times New Roman"/>
              </a:rPr>
              <a:t>variable influences </a:t>
            </a:r>
            <a:r>
              <a:rPr lang="en-US" spc="4" dirty="0">
                <a:latin typeface="+mj-lt"/>
                <a:cs typeface="Times New Roman"/>
              </a:rPr>
              <a:t>the output </a:t>
            </a:r>
            <a:r>
              <a:rPr lang="en-US" dirty="0">
                <a:latin typeface="+mj-lt"/>
                <a:cs typeface="Times New Roman"/>
              </a:rPr>
              <a:t>through </a:t>
            </a:r>
            <a:r>
              <a:rPr lang="en-US" spc="-13" dirty="0">
                <a:latin typeface="+mj-lt"/>
                <a:cs typeface="Times New Roman"/>
              </a:rPr>
              <a:t>several</a:t>
            </a:r>
            <a:r>
              <a:rPr lang="en-US" spc="34" dirty="0">
                <a:latin typeface="+mj-lt"/>
                <a:cs typeface="Times New Roman"/>
              </a:rPr>
              <a:t> </a:t>
            </a:r>
            <a:r>
              <a:rPr lang="en-US" dirty="0">
                <a:latin typeface="+mj-lt"/>
                <a:cs typeface="Times New Roman"/>
              </a:rPr>
              <a:t>others</a:t>
            </a:r>
          </a:p>
          <a:p>
            <a:pPr marL="10739"/>
            <a:endParaRPr lang="en-US" i="1" spc="131" dirty="0">
              <a:latin typeface="Times New Roman"/>
              <a:cs typeface="Times New Roman"/>
            </a:endParaRPr>
          </a:p>
          <a:p>
            <a:pPr marL="2855913"/>
            <a:r>
              <a:rPr lang="en-US" i="1" spc="131" dirty="0">
                <a:latin typeface="Times New Roman"/>
                <a:cs typeface="Times New Roman"/>
              </a:rPr>
              <a:t>E</a:t>
            </a:r>
            <a:r>
              <a:rPr lang="en-US" spc="131" dirty="0">
                <a:latin typeface="Tahoma"/>
                <a:cs typeface="Tahoma"/>
              </a:rPr>
              <a:t>(</a:t>
            </a:r>
            <a:r>
              <a:rPr lang="en-US" i="1" spc="131" dirty="0">
                <a:latin typeface="Times New Roman"/>
                <a:cs typeface="Times New Roman"/>
              </a:rPr>
              <a:t>Y,</a:t>
            </a:r>
            <a:r>
              <a:rPr lang="en-US" i="1" spc="-156" dirty="0">
                <a:latin typeface="Times New Roman"/>
                <a:cs typeface="Times New Roman"/>
              </a:rPr>
              <a:t> </a:t>
            </a:r>
            <a:r>
              <a:rPr lang="en-US" i="1" spc="237" dirty="0">
                <a:latin typeface="Times New Roman"/>
                <a:cs typeface="Times New Roman"/>
              </a:rPr>
              <a:t>X,</a:t>
            </a:r>
            <a:r>
              <a:rPr lang="en-US" i="1" spc="-156" dirty="0">
                <a:latin typeface="Times New Roman"/>
                <a:cs typeface="Times New Roman"/>
              </a:rPr>
              <a:t> </a:t>
            </a:r>
            <a:r>
              <a:rPr lang="en-US" i="1" spc="203" dirty="0">
                <a:latin typeface="Times New Roman"/>
                <a:cs typeface="Times New Roman"/>
              </a:rPr>
              <a:t>W</a:t>
            </a:r>
            <a:r>
              <a:rPr lang="en-US" i="1" spc="-207" dirty="0">
                <a:latin typeface="Times New Roman"/>
                <a:cs typeface="Times New Roman"/>
              </a:rPr>
              <a:t> </a:t>
            </a:r>
            <a:r>
              <a:rPr lang="en-US" spc="13" dirty="0">
                <a:latin typeface="Tahoma"/>
                <a:cs typeface="Tahoma"/>
              </a:rPr>
              <a:t>)</a:t>
            </a:r>
            <a:r>
              <a:rPr lang="en-US" spc="-80" dirty="0">
                <a:latin typeface="Tahoma"/>
                <a:cs typeface="Tahoma"/>
              </a:rPr>
              <a:t> </a:t>
            </a:r>
            <a:r>
              <a:rPr lang="en-US" spc="96" dirty="0">
                <a:latin typeface="Tahoma"/>
                <a:cs typeface="Tahoma"/>
              </a:rPr>
              <a:t>=</a:t>
            </a:r>
            <a:br>
              <a:rPr lang="en-US" spc="96" dirty="0">
                <a:latin typeface="Tahoma"/>
                <a:cs typeface="Tahoma"/>
              </a:rPr>
            </a:br>
            <a:r>
              <a:rPr lang="en-US" i="1" spc="131" dirty="0">
                <a:latin typeface="Times New Roman"/>
                <a:cs typeface="Times New Roman"/>
              </a:rPr>
              <a:t>E</a:t>
            </a:r>
            <a:r>
              <a:rPr lang="en-US" spc="131" dirty="0">
                <a:latin typeface="Tahoma"/>
                <a:cs typeface="Tahoma"/>
              </a:rPr>
              <a:t>(</a:t>
            </a:r>
            <a:r>
              <a:rPr lang="en-US" i="1" spc="131" dirty="0">
                <a:latin typeface="Times New Roman"/>
                <a:cs typeface="Times New Roman"/>
              </a:rPr>
              <a:t>Y,</a:t>
            </a:r>
            <a:r>
              <a:rPr lang="en-US" i="1" spc="-144" dirty="0">
                <a:latin typeface="Times New Roman"/>
                <a:cs typeface="Times New Roman"/>
              </a:rPr>
              <a:t> </a:t>
            </a:r>
            <a:r>
              <a:rPr lang="en-US" i="1" spc="148" dirty="0">
                <a:latin typeface="Times New Roman"/>
                <a:cs typeface="Times New Roman"/>
              </a:rPr>
              <a:t>F</a:t>
            </a:r>
            <a:r>
              <a:rPr lang="en-US" sz="2000" spc="222" baseline="-11494" dirty="0">
                <a:latin typeface="PMingLiU"/>
                <a:cs typeface="PMingLiU"/>
              </a:rPr>
              <a:t>1</a:t>
            </a:r>
            <a:r>
              <a:rPr lang="en-US" spc="148" dirty="0">
                <a:latin typeface="Tahoma"/>
                <a:cs typeface="Tahoma"/>
              </a:rPr>
              <a:t>(</a:t>
            </a:r>
            <a:r>
              <a:rPr lang="en-US" i="1" spc="148" dirty="0">
                <a:latin typeface="Times New Roman"/>
                <a:cs typeface="Times New Roman"/>
              </a:rPr>
              <a:t>X,</a:t>
            </a:r>
            <a:r>
              <a:rPr lang="en-US" i="1" spc="-144" dirty="0">
                <a:latin typeface="Times New Roman"/>
                <a:cs typeface="Times New Roman"/>
              </a:rPr>
              <a:t> </a:t>
            </a:r>
            <a:r>
              <a:rPr lang="en-US" i="1" spc="203" dirty="0">
                <a:latin typeface="Times New Roman"/>
                <a:cs typeface="Times New Roman"/>
              </a:rPr>
              <a:t>W</a:t>
            </a:r>
            <a:r>
              <a:rPr lang="en-US" i="1" spc="-190" dirty="0">
                <a:latin typeface="Times New Roman"/>
                <a:cs typeface="Times New Roman"/>
              </a:rPr>
              <a:t> </a:t>
            </a:r>
            <a:r>
              <a:rPr lang="en-US" spc="30" dirty="0">
                <a:latin typeface="Tahoma"/>
                <a:cs typeface="Tahoma"/>
              </a:rPr>
              <a:t>)</a:t>
            </a:r>
            <a:r>
              <a:rPr lang="en-US" i="1" spc="30" dirty="0">
                <a:latin typeface="Times New Roman"/>
                <a:cs typeface="Times New Roman"/>
              </a:rPr>
              <a:t>,</a:t>
            </a:r>
            <a:r>
              <a:rPr lang="en-US" i="1" spc="-144" dirty="0">
                <a:latin typeface="Times New Roman"/>
                <a:cs typeface="Times New Roman"/>
              </a:rPr>
              <a:t> </a:t>
            </a:r>
            <a:r>
              <a:rPr lang="en-US" i="1" spc="148" dirty="0">
                <a:latin typeface="Times New Roman"/>
                <a:cs typeface="Times New Roman"/>
              </a:rPr>
              <a:t>F</a:t>
            </a:r>
            <a:r>
              <a:rPr lang="en-US" sz="2000" spc="222" baseline="-11494" dirty="0">
                <a:latin typeface="PMingLiU"/>
                <a:cs typeface="PMingLiU"/>
              </a:rPr>
              <a:t>2</a:t>
            </a:r>
            <a:r>
              <a:rPr lang="en-US" spc="148" dirty="0">
                <a:latin typeface="Tahoma"/>
                <a:cs typeface="Tahoma"/>
              </a:rPr>
              <a:t>(</a:t>
            </a:r>
            <a:r>
              <a:rPr lang="en-US" i="1" spc="148" dirty="0">
                <a:latin typeface="Times New Roman"/>
                <a:cs typeface="Times New Roman"/>
              </a:rPr>
              <a:t>X,</a:t>
            </a:r>
            <a:r>
              <a:rPr lang="en-US" i="1" spc="-144" dirty="0">
                <a:latin typeface="Times New Roman"/>
                <a:cs typeface="Times New Roman"/>
              </a:rPr>
              <a:t> </a:t>
            </a:r>
            <a:r>
              <a:rPr lang="en-US" i="1" spc="203" dirty="0">
                <a:latin typeface="Times New Roman"/>
                <a:cs typeface="Times New Roman"/>
              </a:rPr>
              <a:t>W</a:t>
            </a:r>
            <a:r>
              <a:rPr lang="en-US" i="1" spc="-190" dirty="0">
                <a:latin typeface="Times New Roman"/>
                <a:cs typeface="Times New Roman"/>
              </a:rPr>
              <a:t> </a:t>
            </a:r>
            <a:r>
              <a:rPr lang="en-US" spc="30" dirty="0">
                <a:latin typeface="Tahoma"/>
                <a:cs typeface="Tahoma"/>
              </a:rPr>
              <a:t>)</a:t>
            </a:r>
            <a:r>
              <a:rPr lang="en-US" i="1" spc="30" dirty="0">
                <a:latin typeface="Times New Roman"/>
                <a:cs typeface="Times New Roman"/>
              </a:rPr>
              <a:t>,</a:t>
            </a:r>
            <a:r>
              <a:rPr lang="en-US" i="1" spc="-144" dirty="0">
                <a:latin typeface="Times New Roman"/>
                <a:cs typeface="Times New Roman"/>
              </a:rPr>
              <a:t> </a:t>
            </a:r>
            <a:r>
              <a:rPr lang="en-US" i="1" spc="148" dirty="0">
                <a:latin typeface="Times New Roman"/>
                <a:cs typeface="Times New Roman"/>
              </a:rPr>
              <a:t>F</a:t>
            </a:r>
            <a:r>
              <a:rPr lang="en-US" sz="2000" spc="222" baseline="-11494" dirty="0">
                <a:latin typeface="PMingLiU"/>
                <a:cs typeface="PMingLiU"/>
              </a:rPr>
              <a:t>3</a:t>
            </a:r>
            <a:r>
              <a:rPr lang="en-US" spc="148" dirty="0">
                <a:latin typeface="Tahoma"/>
                <a:cs typeface="Tahoma"/>
              </a:rPr>
              <a:t>(</a:t>
            </a:r>
            <a:r>
              <a:rPr lang="en-US" i="1" spc="148" dirty="0">
                <a:latin typeface="Times New Roman"/>
                <a:cs typeface="Times New Roman"/>
              </a:rPr>
              <a:t>X,</a:t>
            </a:r>
            <a:r>
              <a:rPr lang="en-US" i="1" spc="-144" dirty="0">
                <a:latin typeface="Times New Roman"/>
                <a:cs typeface="Times New Roman"/>
              </a:rPr>
              <a:t> </a:t>
            </a:r>
            <a:r>
              <a:rPr lang="en-US" i="1" spc="203" dirty="0">
                <a:latin typeface="Times New Roman"/>
                <a:cs typeface="Times New Roman"/>
              </a:rPr>
              <a:t>W</a:t>
            </a:r>
            <a:r>
              <a:rPr lang="en-US" i="1" spc="-190" dirty="0">
                <a:latin typeface="Times New Roman"/>
                <a:cs typeface="Times New Roman"/>
              </a:rPr>
              <a:t> </a:t>
            </a:r>
            <a:r>
              <a:rPr lang="en-US" spc="30" dirty="0">
                <a:latin typeface="Tahoma"/>
                <a:cs typeface="Tahoma"/>
              </a:rPr>
              <a:t>)</a:t>
            </a:r>
            <a:r>
              <a:rPr lang="en-US" i="1" spc="30" dirty="0">
                <a:latin typeface="Times New Roman"/>
                <a:cs typeface="Times New Roman"/>
              </a:rPr>
              <a:t>,</a:t>
            </a:r>
            <a:r>
              <a:rPr lang="en-US" i="1" spc="-144" dirty="0">
                <a:latin typeface="Times New Roman"/>
                <a:cs typeface="Times New Roman"/>
              </a:rPr>
              <a:t> </a:t>
            </a:r>
            <a:r>
              <a:rPr lang="en-US" i="1" spc="-42" dirty="0">
                <a:latin typeface="Times New Roman"/>
                <a:cs typeface="Times New Roman"/>
              </a:rPr>
              <a:t>V</a:t>
            </a:r>
            <a:r>
              <a:rPr lang="en-US" i="1" spc="-51" dirty="0">
                <a:latin typeface="Times New Roman"/>
                <a:cs typeface="Times New Roman"/>
              </a:rPr>
              <a:t> </a:t>
            </a:r>
            <a:r>
              <a:rPr lang="en-US" spc="13" dirty="0">
                <a:latin typeface="Tahoma"/>
                <a:cs typeface="Tahoma"/>
              </a:rPr>
              <a:t>)</a:t>
            </a:r>
          </a:p>
          <a:p>
            <a:pPr marL="2855913"/>
            <a:endParaRPr lang="en-US" dirty="0">
              <a:latin typeface="Tahoma"/>
              <a:cs typeface="Tahoma"/>
            </a:endParaRPr>
          </a:p>
          <a:p>
            <a:pPr marL="2855913"/>
            <a:r>
              <a:rPr lang="en-US" spc="4" dirty="0">
                <a:latin typeface="+mj-lt"/>
                <a:cs typeface="Times New Roman"/>
              </a:rPr>
              <a:t>G</a:t>
            </a:r>
            <a:r>
              <a:rPr lang="en-US" spc="-17" dirty="0">
                <a:latin typeface="+mj-lt"/>
                <a:cs typeface="Times New Roman"/>
              </a:rPr>
              <a:t>r</a:t>
            </a:r>
            <a:r>
              <a:rPr lang="en-US" dirty="0">
                <a:latin typeface="+mj-lt"/>
                <a:cs typeface="Times New Roman"/>
              </a:rPr>
              <a:t>a</a:t>
            </a:r>
            <a:r>
              <a:rPr lang="en-US" spc="4" dirty="0">
                <a:latin typeface="+mj-lt"/>
                <a:cs typeface="Times New Roman"/>
              </a:rPr>
              <a:t>d</a:t>
            </a:r>
            <a:r>
              <a:rPr lang="en-US" spc="-4" dirty="0">
                <a:latin typeface="+mj-lt"/>
                <a:cs typeface="Times New Roman"/>
              </a:rPr>
              <a:t>i</a:t>
            </a:r>
            <a:r>
              <a:rPr lang="en-US" dirty="0">
                <a:latin typeface="+mj-lt"/>
                <a:cs typeface="Times New Roman"/>
              </a:rPr>
              <a:t>e</a:t>
            </a:r>
            <a:r>
              <a:rPr lang="en-US" spc="4" dirty="0">
                <a:latin typeface="+mj-lt"/>
                <a:cs typeface="Times New Roman"/>
              </a:rPr>
              <a:t>n</a:t>
            </a:r>
            <a:r>
              <a:rPr lang="en-US" spc="-4" dirty="0">
                <a:latin typeface="+mj-lt"/>
                <a:cs typeface="Times New Roman"/>
              </a:rPr>
              <a:t>t</a:t>
            </a:r>
            <a:r>
              <a:rPr lang="en-US" dirty="0">
                <a:latin typeface="+mj-lt"/>
                <a:cs typeface="Times New Roman"/>
              </a:rPr>
              <a:t>:</a:t>
            </a:r>
          </a:p>
          <a:p>
            <a:pPr marL="2855913"/>
            <a:endParaRPr lang="en-US" sz="1600" dirty="0">
              <a:latin typeface="+mj-lt"/>
            </a:endParaRPr>
          </a:p>
          <a:p>
            <a:pPr marL="2855913"/>
            <a:r>
              <a:rPr lang="en-US" spc="4" dirty="0">
                <a:latin typeface="+mj-lt"/>
                <a:cs typeface="Times New Roman"/>
              </a:rPr>
              <a:t>G</a:t>
            </a:r>
            <a:r>
              <a:rPr lang="en-US" spc="-17" dirty="0">
                <a:latin typeface="+mj-lt"/>
                <a:cs typeface="Times New Roman"/>
              </a:rPr>
              <a:t>r</a:t>
            </a:r>
            <a:r>
              <a:rPr lang="en-US" dirty="0">
                <a:latin typeface="+mj-lt"/>
                <a:cs typeface="Times New Roman"/>
              </a:rPr>
              <a:t>a</a:t>
            </a:r>
            <a:r>
              <a:rPr lang="en-US" spc="4" dirty="0">
                <a:latin typeface="+mj-lt"/>
                <a:cs typeface="Times New Roman"/>
              </a:rPr>
              <a:t>d</a:t>
            </a:r>
            <a:r>
              <a:rPr lang="en-US" spc="-4" dirty="0">
                <a:latin typeface="+mj-lt"/>
                <a:cs typeface="Times New Roman"/>
              </a:rPr>
              <a:t>i</a:t>
            </a:r>
            <a:r>
              <a:rPr lang="en-US" dirty="0">
                <a:latin typeface="+mj-lt"/>
                <a:cs typeface="Times New Roman"/>
              </a:rPr>
              <a:t>e</a:t>
            </a:r>
            <a:r>
              <a:rPr lang="en-US" spc="4" dirty="0">
                <a:latin typeface="+mj-lt"/>
                <a:cs typeface="Times New Roman"/>
              </a:rPr>
              <a:t>n</a:t>
            </a:r>
            <a:r>
              <a:rPr lang="en-US" spc="-4" dirty="0">
                <a:latin typeface="+mj-lt"/>
                <a:cs typeface="Times New Roman"/>
              </a:rPr>
              <a:t>t</a:t>
            </a:r>
            <a:r>
              <a:rPr lang="en-US" dirty="0">
                <a:latin typeface="+mj-lt"/>
                <a:cs typeface="Times New Roman"/>
              </a:rPr>
              <a:t>:</a:t>
            </a:r>
          </a:p>
          <a:p>
            <a:pPr marL="2855913"/>
            <a:endParaRPr lang="en-US" dirty="0">
              <a:latin typeface="+mj-lt"/>
            </a:endParaRPr>
          </a:p>
          <a:p>
            <a:pPr marL="2855913"/>
            <a:r>
              <a:rPr lang="en-US" spc="-4" dirty="0">
                <a:solidFill>
                  <a:schemeClr val="accent1"/>
                </a:solidFill>
                <a:latin typeface="+mj-lt"/>
                <a:cs typeface="Times New Roman"/>
              </a:rPr>
              <a:t>There </a:t>
            </a:r>
            <a:r>
              <a:rPr lang="en-US" dirty="0">
                <a:solidFill>
                  <a:schemeClr val="accent1"/>
                </a:solidFill>
                <a:latin typeface="+mj-lt"/>
                <a:cs typeface="Times New Roman"/>
              </a:rPr>
              <a:t>is </a:t>
            </a:r>
            <a:r>
              <a:rPr lang="en-US" spc="4" dirty="0">
                <a:solidFill>
                  <a:schemeClr val="accent1"/>
                </a:solidFill>
                <a:latin typeface="+mj-lt"/>
                <a:cs typeface="Times New Roman"/>
              </a:rPr>
              <a:t>no need </a:t>
            </a:r>
            <a:r>
              <a:rPr lang="en-US" dirty="0">
                <a:solidFill>
                  <a:schemeClr val="accent1"/>
                </a:solidFill>
                <a:latin typeface="+mj-lt"/>
                <a:cs typeface="Times New Roman"/>
              </a:rPr>
              <a:t>to implement these </a:t>
            </a:r>
            <a:r>
              <a:rPr lang="en-US" spc="-4" dirty="0">
                <a:solidFill>
                  <a:schemeClr val="accent1"/>
                </a:solidFill>
                <a:latin typeface="+mj-lt"/>
                <a:cs typeface="Times New Roman"/>
              </a:rPr>
              <a:t>rules explicitly</a:t>
            </a:r>
            <a:r>
              <a:rPr lang="en-US" spc="-13" dirty="0">
                <a:solidFill>
                  <a:schemeClr val="accent1"/>
                </a:solidFill>
                <a:latin typeface="+mj-lt"/>
                <a:cs typeface="Times New Roman"/>
              </a:rPr>
              <a:t>. </a:t>
            </a:r>
            <a:r>
              <a:rPr lang="en-US" spc="-4" dirty="0">
                <a:solidFill>
                  <a:schemeClr val="accent1"/>
                </a:solidFill>
                <a:latin typeface="+mj-lt"/>
                <a:cs typeface="Times New Roman"/>
              </a:rPr>
              <a:t>They </a:t>
            </a:r>
            <a:r>
              <a:rPr lang="en-US" spc="4" dirty="0">
                <a:solidFill>
                  <a:schemeClr val="accent1"/>
                </a:solidFill>
                <a:latin typeface="+mj-lt"/>
                <a:cs typeface="Times New Roman"/>
              </a:rPr>
              <a:t>come out </a:t>
            </a:r>
            <a:r>
              <a:rPr lang="en-US" dirty="0">
                <a:solidFill>
                  <a:schemeClr val="accent1"/>
                </a:solidFill>
                <a:latin typeface="+mj-lt"/>
                <a:cs typeface="Times New Roman"/>
              </a:rPr>
              <a:t>naturally </a:t>
            </a:r>
            <a:r>
              <a:rPr lang="en-US" spc="4" dirty="0">
                <a:solidFill>
                  <a:schemeClr val="accent1"/>
                </a:solidFill>
                <a:latin typeface="+mj-lt"/>
                <a:cs typeface="Times New Roman"/>
              </a:rPr>
              <a:t>of the </a:t>
            </a:r>
            <a:r>
              <a:rPr lang="en-US" dirty="0">
                <a:solidFill>
                  <a:schemeClr val="accent1"/>
                </a:solidFill>
                <a:latin typeface="+mj-lt"/>
                <a:cs typeface="Times New Roman"/>
              </a:rPr>
              <a:t>object-oriented</a:t>
            </a:r>
            <a:r>
              <a:rPr lang="en-US" spc="-30" dirty="0">
                <a:solidFill>
                  <a:schemeClr val="accent1"/>
                </a:solidFill>
                <a:latin typeface="+mj-lt"/>
                <a:cs typeface="Times New Roman"/>
              </a:rPr>
              <a:t> </a:t>
            </a:r>
            <a:r>
              <a:rPr lang="en-US" dirty="0">
                <a:solidFill>
                  <a:schemeClr val="accent1"/>
                </a:solidFill>
                <a:latin typeface="+mj-lt"/>
                <a:cs typeface="Times New Roman"/>
              </a:rPr>
              <a:t>implementation.</a:t>
            </a:r>
          </a:p>
          <a:p>
            <a:endParaRPr lang="en-US" dirty="0"/>
          </a:p>
        </p:txBody>
      </p:sp>
      <p:sp>
        <p:nvSpPr>
          <p:cNvPr id="3" name="object 3"/>
          <p:cNvSpPr/>
          <p:nvPr/>
        </p:nvSpPr>
        <p:spPr>
          <a:xfrm>
            <a:off x="457200" y="1841462"/>
            <a:ext cx="2554589" cy="30309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3"/>
          <a:srcRect r="7307"/>
          <a:stretch/>
        </p:blipFill>
        <p:spPr>
          <a:xfrm>
            <a:off x="4267200" y="2857499"/>
            <a:ext cx="3884773" cy="998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037384"/>
      </p:ext>
    </p:extLst>
  </p:cSld>
  <p:clrMapOvr>
    <a:masterClrMapping/>
  </p:clrMapOvr>
  <p:transition>
    <p:cut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Mixtures of experts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idx="1"/>
          </p:nvPr>
        </p:nvSpPr>
        <p:spPr>
          <a:xfrm>
            <a:off x="383854" y="1104900"/>
            <a:ext cx="7845746" cy="4466753"/>
          </a:xfrm>
        </p:spPr>
        <p:txBody>
          <a:bodyPr/>
          <a:lstStyle/>
          <a:p>
            <a:pPr marL="0" marR="31143" indent="0">
              <a:lnSpc>
                <a:spcPts val="1987"/>
              </a:lnSpc>
              <a:buNone/>
            </a:pPr>
            <a:r>
              <a:rPr lang="en-US" dirty="0">
                <a:latin typeface="+mj-lt"/>
                <a:cs typeface="Times New Roman"/>
              </a:rPr>
              <a:t>Sometimes, </a:t>
            </a:r>
            <a:r>
              <a:rPr lang="en-US" spc="4" dirty="0">
                <a:latin typeface="+mj-lt"/>
                <a:cs typeface="Times New Roman"/>
              </a:rPr>
              <a:t>the function </a:t>
            </a:r>
            <a:r>
              <a:rPr lang="en-US" dirty="0">
                <a:latin typeface="+mj-lt"/>
                <a:cs typeface="Times New Roman"/>
              </a:rPr>
              <a:t>to </a:t>
            </a:r>
            <a:r>
              <a:rPr lang="en-US" spc="4" dirty="0">
                <a:latin typeface="+mj-lt"/>
                <a:cs typeface="Times New Roman"/>
              </a:rPr>
              <a:t>be </a:t>
            </a:r>
            <a:r>
              <a:rPr lang="en-US" dirty="0">
                <a:latin typeface="+mj-lt"/>
                <a:cs typeface="Times New Roman"/>
              </a:rPr>
              <a:t>learned is consistent in </a:t>
            </a:r>
            <a:r>
              <a:rPr lang="en-US" spc="4" dirty="0">
                <a:latin typeface="+mj-lt"/>
                <a:cs typeface="Times New Roman"/>
              </a:rPr>
              <a:t>restricted domains </a:t>
            </a:r>
            <a:br>
              <a:rPr lang="en-US" spc="4" dirty="0">
                <a:latin typeface="+mj-lt"/>
                <a:cs typeface="Times New Roman"/>
              </a:rPr>
            </a:br>
            <a:r>
              <a:rPr lang="en-US" spc="4" dirty="0">
                <a:latin typeface="+mj-lt"/>
                <a:cs typeface="Times New Roman"/>
              </a:rPr>
              <a:t>of the input </a:t>
            </a:r>
            <a:r>
              <a:rPr lang="en-US" dirty="0">
                <a:latin typeface="+mj-lt"/>
                <a:cs typeface="Times New Roman"/>
              </a:rPr>
              <a:t>space, </a:t>
            </a:r>
            <a:r>
              <a:rPr lang="en-US" spc="-8" dirty="0">
                <a:latin typeface="+mj-lt"/>
                <a:cs typeface="Times New Roman"/>
              </a:rPr>
              <a:t>but </a:t>
            </a:r>
            <a:r>
              <a:rPr lang="en-US" dirty="0">
                <a:latin typeface="+mj-lt"/>
                <a:cs typeface="Times New Roman"/>
              </a:rPr>
              <a:t>globally inconsistent. </a:t>
            </a:r>
            <a:r>
              <a:rPr lang="en-US" spc="4" dirty="0">
                <a:solidFill>
                  <a:schemeClr val="accent1"/>
                </a:solidFill>
                <a:latin typeface="+mj-lt"/>
                <a:cs typeface="Times New Roman"/>
              </a:rPr>
              <a:t>Example: </a:t>
            </a:r>
            <a:r>
              <a:rPr lang="en-US" spc="-4" dirty="0">
                <a:solidFill>
                  <a:schemeClr val="accent1"/>
                </a:solidFill>
                <a:latin typeface="+mj-lt"/>
                <a:cs typeface="Times New Roman"/>
              </a:rPr>
              <a:t>piecewise </a:t>
            </a:r>
            <a:r>
              <a:rPr lang="en-US" dirty="0">
                <a:solidFill>
                  <a:schemeClr val="accent1"/>
                </a:solidFill>
                <a:latin typeface="+mj-lt"/>
                <a:cs typeface="Times New Roman"/>
              </a:rPr>
              <a:t>linearly separable</a:t>
            </a:r>
            <a:r>
              <a:rPr lang="en-US" spc="288" dirty="0">
                <a:solidFill>
                  <a:schemeClr val="accent1"/>
                </a:solidFill>
                <a:latin typeface="+mj-lt"/>
                <a:cs typeface="Times New Roman"/>
              </a:rPr>
              <a:t> </a:t>
            </a:r>
            <a:r>
              <a:rPr lang="en-US" spc="4" dirty="0">
                <a:solidFill>
                  <a:schemeClr val="accent1"/>
                </a:solidFill>
                <a:latin typeface="+mj-lt"/>
                <a:cs typeface="Times New Roman"/>
              </a:rPr>
              <a:t>function.</a:t>
            </a:r>
            <a:endParaRPr lang="en-US" dirty="0">
              <a:solidFill>
                <a:schemeClr val="accent1"/>
              </a:solidFill>
              <a:latin typeface="+mj-lt"/>
              <a:cs typeface="Times New Roman"/>
            </a:endParaRPr>
          </a:p>
          <a:p>
            <a:pPr marL="2973388" marR="162698" indent="-171450">
              <a:lnSpc>
                <a:spcPts val="1987"/>
              </a:lnSpc>
            </a:pPr>
            <a:r>
              <a:rPr lang="en-US" dirty="0">
                <a:latin typeface="+mj-lt"/>
                <a:cs typeface="Times New Roman"/>
              </a:rPr>
              <a:t>Solution: </a:t>
            </a:r>
            <a:r>
              <a:rPr lang="en-US" spc="4" dirty="0">
                <a:latin typeface="+mj-lt"/>
                <a:cs typeface="Times New Roman"/>
              </a:rPr>
              <a:t>a machine composed of </a:t>
            </a:r>
            <a:r>
              <a:rPr lang="en-US" spc="-13" dirty="0">
                <a:latin typeface="+mj-lt"/>
                <a:cs typeface="Times New Roman"/>
              </a:rPr>
              <a:t>several  </a:t>
            </a:r>
            <a:r>
              <a:rPr lang="en-US" spc="-4" dirty="0">
                <a:latin typeface="+mj-lt"/>
                <a:cs typeface="Times New Roman"/>
              </a:rPr>
              <a:t>“experts” </a:t>
            </a:r>
            <a:r>
              <a:rPr lang="en-US" dirty="0">
                <a:latin typeface="+mj-lt"/>
                <a:cs typeface="Times New Roman"/>
              </a:rPr>
              <a:t>that </a:t>
            </a:r>
            <a:r>
              <a:rPr lang="en-US" spc="-4" dirty="0">
                <a:latin typeface="+mj-lt"/>
                <a:cs typeface="Times New Roman"/>
              </a:rPr>
              <a:t>are </a:t>
            </a:r>
            <a:r>
              <a:rPr lang="en-US" dirty="0">
                <a:latin typeface="+mj-lt"/>
                <a:cs typeface="Times New Roman"/>
              </a:rPr>
              <a:t>specialized </a:t>
            </a:r>
            <a:r>
              <a:rPr lang="en-US" spc="4" dirty="0">
                <a:latin typeface="+mj-lt"/>
                <a:cs typeface="Times New Roman"/>
              </a:rPr>
              <a:t>on subdomains of the input</a:t>
            </a:r>
            <a:r>
              <a:rPr lang="en-US" spc="-63" dirty="0">
                <a:latin typeface="+mj-lt"/>
                <a:cs typeface="Times New Roman"/>
              </a:rPr>
              <a:t> </a:t>
            </a:r>
            <a:r>
              <a:rPr lang="en-US" dirty="0">
                <a:latin typeface="+mj-lt"/>
                <a:cs typeface="Times New Roman"/>
              </a:rPr>
              <a:t>space.</a:t>
            </a:r>
          </a:p>
          <a:p>
            <a:pPr marL="2973388" marR="4296" indent="-171450">
              <a:lnSpc>
                <a:spcPts val="1987"/>
              </a:lnSpc>
              <a:spcBef>
                <a:spcPts val="630"/>
              </a:spcBef>
            </a:pPr>
            <a:r>
              <a:rPr lang="en-US" spc="4" dirty="0">
                <a:latin typeface="+mj-lt"/>
                <a:cs typeface="Times New Roman"/>
              </a:rPr>
              <a:t>The output </a:t>
            </a:r>
            <a:r>
              <a:rPr lang="en-US" dirty="0">
                <a:latin typeface="+mj-lt"/>
                <a:cs typeface="Times New Roman"/>
              </a:rPr>
              <a:t>is </a:t>
            </a:r>
            <a:r>
              <a:rPr lang="en-US" spc="4" dirty="0">
                <a:latin typeface="+mj-lt"/>
                <a:cs typeface="Times New Roman"/>
              </a:rPr>
              <a:t>a weighted </a:t>
            </a:r>
            <a:r>
              <a:rPr lang="en-US" dirty="0">
                <a:latin typeface="+mj-lt"/>
                <a:cs typeface="Times New Roman"/>
              </a:rPr>
              <a:t>combination </a:t>
            </a:r>
            <a:r>
              <a:rPr lang="en-US" spc="4" dirty="0">
                <a:latin typeface="+mj-lt"/>
                <a:cs typeface="Times New Roman"/>
              </a:rPr>
              <a:t>of the  outputs of </a:t>
            </a:r>
            <a:r>
              <a:rPr lang="en-US" dirty="0">
                <a:latin typeface="+mj-lt"/>
                <a:cs typeface="Times New Roman"/>
              </a:rPr>
              <a:t>each </a:t>
            </a:r>
            <a:r>
              <a:rPr lang="en-US" spc="-4" dirty="0">
                <a:latin typeface="+mj-lt"/>
                <a:cs typeface="Times New Roman"/>
              </a:rPr>
              <a:t>expert. </a:t>
            </a:r>
            <a:r>
              <a:rPr lang="en-US" spc="4" dirty="0">
                <a:latin typeface="+mj-lt"/>
                <a:cs typeface="Times New Roman"/>
              </a:rPr>
              <a:t>The weights </a:t>
            </a:r>
            <a:r>
              <a:rPr lang="en-US" spc="-4" dirty="0">
                <a:latin typeface="+mj-lt"/>
                <a:cs typeface="Times New Roman"/>
              </a:rPr>
              <a:t>are </a:t>
            </a:r>
            <a:r>
              <a:rPr lang="en-US" dirty="0">
                <a:latin typeface="+mj-lt"/>
                <a:cs typeface="Times New Roman"/>
              </a:rPr>
              <a:t>produced  </a:t>
            </a:r>
            <a:r>
              <a:rPr lang="en-US" spc="4" dirty="0">
                <a:latin typeface="+mj-lt"/>
                <a:cs typeface="Times New Roman"/>
              </a:rPr>
              <a:t>by a </a:t>
            </a:r>
            <a:r>
              <a:rPr lang="en-US" spc="-4" dirty="0">
                <a:latin typeface="+mj-lt"/>
                <a:cs typeface="Times New Roman"/>
              </a:rPr>
              <a:t>“</a:t>
            </a:r>
            <a:r>
              <a:rPr lang="en-US" spc="-4" dirty="0" err="1">
                <a:latin typeface="+mj-lt"/>
                <a:cs typeface="Times New Roman"/>
              </a:rPr>
              <a:t>gater</a:t>
            </a:r>
            <a:r>
              <a:rPr lang="en-US" spc="-4" dirty="0">
                <a:latin typeface="+mj-lt"/>
                <a:cs typeface="Times New Roman"/>
              </a:rPr>
              <a:t>” network </a:t>
            </a:r>
            <a:r>
              <a:rPr lang="en-US" dirty="0">
                <a:latin typeface="+mj-lt"/>
                <a:cs typeface="Times New Roman"/>
              </a:rPr>
              <a:t>that </a:t>
            </a:r>
            <a:r>
              <a:rPr lang="en-US" spc="-8" dirty="0">
                <a:latin typeface="+mj-lt"/>
                <a:cs typeface="Times New Roman"/>
              </a:rPr>
              <a:t>identifies </a:t>
            </a:r>
            <a:r>
              <a:rPr lang="en-US" spc="4" dirty="0">
                <a:latin typeface="+mj-lt"/>
                <a:cs typeface="Times New Roman"/>
              </a:rPr>
              <a:t>which  subdomain the input </a:t>
            </a:r>
            <a:r>
              <a:rPr lang="en-US" spc="-4" dirty="0">
                <a:latin typeface="+mj-lt"/>
                <a:cs typeface="Times New Roman"/>
              </a:rPr>
              <a:t>vector </a:t>
            </a:r>
            <a:r>
              <a:rPr lang="en-US" dirty="0">
                <a:latin typeface="+mj-lt"/>
                <a:cs typeface="Times New Roman"/>
              </a:rPr>
              <a:t>is</a:t>
            </a:r>
            <a:r>
              <a:rPr lang="en-US" spc="-63" dirty="0">
                <a:latin typeface="+mj-lt"/>
                <a:cs typeface="Times New Roman"/>
              </a:rPr>
              <a:t> </a:t>
            </a:r>
            <a:r>
              <a:rPr lang="en-US" dirty="0">
                <a:latin typeface="+mj-lt"/>
                <a:cs typeface="Times New Roman"/>
              </a:rPr>
              <a:t>in.</a:t>
            </a:r>
          </a:p>
          <a:p>
            <a:pPr marL="2973388" marR="4296" indent="-171450">
              <a:lnSpc>
                <a:spcPts val="1987"/>
              </a:lnSpc>
              <a:spcBef>
                <a:spcPts val="630"/>
              </a:spcBef>
            </a:pPr>
            <a:r>
              <a:rPr lang="en-US" dirty="0">
                <a:latin typeface="+mj-lt"/>
                <a:cs typeface="Times New Roman"/>
              </a:rPr>
              <a:t> </a:t>
            </a:r>
          </a:p>
          <a:p>
            <a:pPr marL="2973388" marR="4296" indent="-171450">
              <a:lnSpc>
                <a:spcPts val="1987"/>
              </a:lnSpc>
              <a:spcBef>
                <a:spcPts val="630"/>
              </a:spcBef>
            </a:pPr>
            <a:endParaRPr lang="en-US" dirty="0">
              <a:latin typeface="+mj-lt"/>
              <a:cs typeface="Times New Roman"/>
            </a:endParaRPr>
          </a:p>
          <a:p>
            <a:pPr marL="2973388" marR="4296">
              <a:lnSpc>
                <a:spcPts val="1987"/>
              </a:lnSpc>
            </a:pPr>
            <a:r>
              <a:rPr lang="en-US" spc="4" dirty="0">
                <a:latin typeface="+mj-lt"/>
                <a:cs typeface="Times New Roman"/>
              </a:rPr>
              <a:t>The </a:t>
            </a:r>
            <a:r>
              <a:rPr lang="en-US" spc="-4" dirty="0">
                <a:latin typeface="+mj-lt"/>
                <a:cs typeface="Times New Roman"/>
              </a:rPr>
              <a:t>expert </a:t>
            </a:r>
            <a:r>
              <a:rPr lang="en-US" spc="4" dirty="0">
                <a:latin typeface="+mj-lt"/>
                <a:cs typeface="Times New Roman"/>
              </a:rPr>
              <a:t>weights </a:t>
            </a:r>
            <a:r>
              <a:rPr lang="en-US" i="1" spc="165" dirty="0" err="1">
                <a:latin typeface="Times New Roman"/>
                <a:cs typeface="Times New Roman"/>
              </a:rPr>
              <a:t>u</a:t>
            </a:r>
            <a:r>
              <a:rPr lang="en-US" sz="2000" i="1" spc="247" baseline="-11494" dirty="0" err="1">
                <a:latin typeface="Times New Roman"/>
                <a:cs typeface="Times New Roman"/>
              </a:rPr>
              <a:t>k</a:t>
            </a:r>
            <a:r>
              <a:rPr lang="en-US" sz="2000" i="1" spc="247" baseline="-11494" dirty="0">
                <a:latin typeface="Times New Roman"/>
                <a:cs typeface="Times New Roman"/>
              </a:rPr>
              <a:t> </a:t>
            </a:r>
            <a:r>
              <a:rPr lang="en-US" spc="-4" dirty="0">
                <a:latin typeface="+mj-lt"/>
                <a:cs typeface="Times New Roman"/>
              </a:rPr>
              <a:t>are </a:t>
            </a:r>
            <a:r>
              <a:rPr lang="en-US" dirty="0">
                <a:latin typeface="+mj-lt"/>
                <a:cs typeface="Times New Roman"/>
              </a:rPr>
              <a:t>obtained </a:t>
            </a:r>
            <a:r>
              <a:rPr lang="en-US" spc="4" dirty="0">
                <a:latin typeface="+mj-lt"/>
                <a:cs typeface="Times New Roman"/>
              </a:rPr>
              <a:t>by </a:t>
            </a:r>
            <a:r>
              <a:rPr lang="en-US" spc="4" dirty="0" err="1">
                <a:latin typeface="+mj-lt"/>
                <a:cs typeface="Times New Roman"/>
              </a:rPr>
              <a:t>softmaxing</a:t>
            </a:r>
            <a:r>
              <a:rPr lang="en-US" spc="4" dirty="0">
                <a:latin typeface="+mj-lt"/>
                <a:cs typeface="Times New Roman"/>
              </a:rPr>
              <a:t> the outputs of the</a:t>
            </a:r>
            <a:r>
              <a:rPr lang="en-US" spc="-72" dirty="0">
                <a:latin typeface="+mj-lt"/>
                <a:cs typeface="Times New Roman"/>
              </a:rPr>
              <a:t> </a:t>
            </a:r>
            <a:r>
              <a:rPr lang="en-US" spc="-21" dirty="0" err="1">
                <a:latin typeface="+mj-lt"/>
                <a:cs typeface="Times New Roman"/>
              </a:rPr>
              <a:t>gater</a:t>
            </a:r>
            <a:r>
              <a:rPr lang="en-US" spc="-21" dirty="0">
                <a:latin typeface="+mj-lt"/>
                <a:cs typeface="Times New Roman"/>
              </a:rPr>
              <a:t>.</a:t>
            </a:r>
            <a:endParaRPr lang="en-US" dirty="0">
              <a:latin typeface="+mj-lt"/>
              <a:cs typeface="Times New Roman"/>
            </a:endParaRPr>
          </a:p>
          <a:p>
            <a:pPr marL="2973388" marR="6980">
              <a:lnSpc>
                <a:spcPts val="1987"/>
              </a:lnSpc>
              <a:spcBef>
                <a:spcPts val="630"/>
              </a:spcBef>
            </a:pPr>
            <a:r>
              <a:rPr lang="en-US" dirty="0">
                <a:latin typeface="+mj-lt"/>
                <a:cs typeface="Times New Roman"/>
              </a:rPr>
              <a:t>Example: </a:t>
            </a:r>
            <a:r>
              <a:rPr lang="en-US" spc="4" dirty="0">
                <a:latin typeface="+mj-lt"/>
                <a:cs typeface="Times New Roman"/>
              </a:rPr>
              <a:t>the </a:t>
            </a:r>
            <a:r>
              <a:rPr lang="en-US" spc="-4" dirty="0">
                <a:latin typeface="+mj-lt"/>
                <a:cs typeface="Times New Roman"/>
              </a:rPr>
              <a:t>two experts are </a:t>
            </a:r>
            <a:r>
              <a:rPr lang="en-US" dirty="0">
                <a:latin typeface="+mj-lt"/>
                <a:cs typeface="Times New Roman"/>
              </a:rPr>
              <a:t>linear </a:t>
            </a:r>
            <a:r>
              <a:rPr lang="en-US" spc="-4" dirty="0" err="1">
                <a:latin typeface="+mj-lt"/>
                <a:cs typeface="Times New Roman"/>
              </a:rPr>
              <a:t>regressors</a:t>
            </a:r>
            <a:r>
              <a:rPr lang="en-US" spc="-4" dirty="0">
                <a:latin typeface="+mj-lt"/>
                <a:cs typeface="Times New Roman"/>
              </a:rPr>
              <a:t>, </a:t>
            </a:r>
            <a:r>
              <a:rPr lang="en-US" spc="4" dirty="0">
                <a:latin typeface="+mj-lt"/>
                <a:cs typeface="Times New Roman"/>
              </a:rPr>
              <a:t>the </a:t>
            </a:r>
            <a:r>
              <a:rPr lang="en-US" dirty="0" err="1">
                <a:latin typeface="+mj-lt"/>
                <a:cs typeface="Times New Roman"/>
              </a:rPr>
              <a:t>gater</a:t>
            </a:r>
            <a:r>
              <a:rPr lang="en-US" dirty="0">
                <a:latin typeface="+mj-lt"/>
                <a:cs typeface="Times New Roman"/>
              </a:rPr>
              <a:t> is </a:t>
            </a:r>
            <a:r>
              <a:rPr lang="en-US" spc="4" dirty="0">
                <a:latin typeface="+mj-lt"/>
                <a:cs typeface="Times New Roman"/>
              </a:rPr>
              <a:t>a </a:t>
            </a:r>
            <a:r>
              <a:rPr lang="en-US" dirty="0">
                <a:latin typeface="+mj-lt"/>
                <a:cs typeface="Times New Roman"/>
              </a:rPr>
              <a:t>logistic</a:t>
            </a:r>
            <a:r>
              <a:rPr lang="en-US" spc="-38" dirty="0">
                <a:latin typeface="+mj-lt"/>
                <a:cs typeface="Times New Roman"/>
              </a:rPr>
              <a:t> </a:t>
            </a:r>
            <a:r>
              <a:rPr lang="en-US" spc="-17" dirty="0" err="1">
                <a:latin typeface="+mj-lt"/>
                <a:cs typeface="Times New Roman"/>
              </a:rPr>
              <a:t>regressor</a:t>
            </a:r>
            <a:r>
              <a:rPr lang="en-US" spc="-17" dirty="0">
                <a:latin typeface="+mj-lt"/>
                <a:cs typeface="Times New Roman"/>
              </a:rPr>
              <a:t>.</a:t>
            </a:r>
            <a:endParaRPr lang="en-US" dirty="0">
              <a:latin typeface="+mj-lt"/>
              <a:cs typeface="Times New Roman"/>
            </a:endParaRPr>
          </a:p>
          <a:p>
            <a:pPr marL="2973388" marR="4296" indent="-171450">
              <a:lnSpc>
                <a:spcPts val="1987"/>
              </a:lnSpc>
              <a:spcBef>
                <a:spcPts val="630"/>
              </a:spcBef>
            </a:pPr>
            <a:endParaRPr lang="en-US" dirty="0">
              <a:latin typeface="+mj-lt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33400" y="2065247"/>
            <a:ext cx="2554589" cy="26412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0" y="3910125"/>
            <a:ext cx="3326003" cy="700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299891"/>
      </p:ext>
    </p:extLst>
  </p:cSld>
  <p:clrMapOvr>
    <a:masterClrMapping/>
  </p:clrMapOvr>
  <p:transition>
    <p:cut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Sequence processing: </a:t>
            </a:r>
            <a:br>
              <a:rPr lang="en-US" dirty="0"/>
            </a:br>
            <a:r>
              <a:rPr lang="en-US" dirty="0"/>
              <a:t>time-delayed inputs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7693346" cy="4466753"/>
          </a:xfrm>
        </p:spPr>
        <p:txBody>
          <a:bodyPr/>
          <a:lstStyle/>
          <a:p>
            <a:pPr marL="0" indent="0">
              <a:buNone/>
            </a:pPr>
            <a:r>
              <a:rPr lang="en-US" spc="4" dirty="0">
                <a:latin typeface="+mj-lt"/>
                <a:cs typeface="Times New Roman"/>
              </a:rPr>
              <a:t>The input </a:t>
            </a:r>
            <a:r>
              <a:rPr lang="en-US" dirty="0">
                <a:latin typeface="+mj-lt"/>
                <a:cs typeface="Times New Roman"/>
              </a:rPr>
              <a:t>is </a:t>
            </a:r>
            <a:r>
              <a:rPr lang="en-US" spc="4" dirty="0">
                <a:latin typeface="+mj-lt"/>
                <a:cs typeface="Times New Roman"/>
              </a:rPr>
              <a:t>a sequence of </a:t>
            </a:r>
            <a:r>
              <a:rPr lang="en-US" spc="-4" dirty="0">
                <a:latin typeface="+mj-lt"/>
                <a:cs typeface="Times New Roman"/>
              </a:rPr>
              <a:t>vectors</a:t>
            </a:r>
            <a:r>
              <a:rPr lang="en-US" spc="-47" dirty="0">
                <a:latin typeface="+mj-lt"/>
                <a:cs typeface="Times New Roman"/>
              </a:rPr>
              <a:t> </a:t>
            </a:r>
            <a:r>
              <a:rPr lang="en-US" i="1" spc="220" dirty="0" err="1">
                <a:latin typeface="Times New Roman"/>
                <a:cs typeface="Times New Roman"/>
              </a:rPr>
              <a:t>X</a:t>
            </a:r>
            <a:r>
              <a:rPr lang="en-US" sz="2000" i="1" spc="330" baseline="-11494" dirty="0" err="1">
                <a:latin typeface="Times New Roman"/>
                <a:cs typeface="Times New Roman"/>
              </a:rPr>
              <a:t>t</a:t>
            </a:r>
            <a:r>
              <a:rPr lang="en-US" spc="220" dirty="0" err="1">
                <a:latin typeface="Times New Roman"/>
                <a:cs typeface="Times New Roman"/>
              </a:rPr>
              <a:t>.</a:t>
            </a:r>
            <a:endParaRPr lang="en-US" dirty="0">
              <a:latin typeface="Times New Roman"/>
              <a:cs typeface="Times New Roman"/>
            </a:endParaRPr>
          </a:p>
          <a:p>
            <a:pPr marL="3144838" marR="477354">
              <a:lnSpc>
                <a:spcPts val="1987"/>
              </a:lnSpc>
            </a:pPr>
            <a:r>
              <a:rPr lang="en-US" dirty="0">
                <a:latin typeface="+mj-lt"/>
                <a:cs typeface="Times New Roman"/>
              </a:rPr>
              <a:t>Simple idea: </a:t>
            </a:r>
            <a:r>
              <a:rPr lang="en-US" spc="4" dirty="0">
                <a:latin typeface="+mj-lt"/>
                <a:cs typeface="Times New Roman"/>
              </a:rPr>
              <a:t>the machine </a:t>
            </a:r>
            <a:r>
              <a:rPr lang="en-US" spc="-4" dirty="0">
                <a:latin typeface="+mj-lt"/>
                <a:cs typeface="Times New Roman"/>
              </a:rPr>
              <a:t>takes </a:t>
            </a:r>
            <a:r>
              <a:rPr lang="en-US" spc="4" dirty="0">
                <a:latin typeface="+mj-lt"/>
                <a:cs typeface="Times New Roman"/>
              </a:rPr>
              <a:t>a </a:t>
            </a:r>
            <a:r>
              <a:rPr lang="en-US" dirty="0">
                <a:latin typeface="+mj-lt"/>
                <a:cs typeface="Times New Roman"/>
              </a:rPr>
              <a:t>time </a:t>
            </a:r>
            <a:r>
              <a:rPr lang="en-US" spc="-4" dirty="0">
                <a:latin typeface="+mj-lt"/>
                <a:cs typeface="Times New Roman"/>
              </a:rPr>
              <a:t>window </a:t>
            </a:r>
            <a:r>
              <a:rPr lang="en-US" dirty="0">
                <a:latin typeface="+mj-lt"/>
                <a:cs typeface="Times New Roman"/>
              </a:rPr>
              <a:t>as</a:t>
            </a:r>
            <a:r>
              <a:rPr lang="en-US" spc="-55" dirty="0">
                <a:latin typeface="+mj-lt"/>
                <a:cs typeface="Times New Roman"/>
              </a:rPr>
              <a:t> </a:t>
            </a:r>
            <a:r>
              <a:rPr lang="en-US" spc="4" dirty="0">
                <a:latin typeface="+mj-lt"/>
                <a:cs typeface="Times New Roman"/>
              </a:rPr>
              <a:t>input</a:t>
            </a:r>
            <a:endParaRPr lang="en-US" dirty="0">
              <a:latin typeface="+mj-lt"/>
              <a:cs typeface="Times New Roman"/>
            </a:endParaRPr>
          </a:p>
          <a:p>
            <a:pPr marL="3144838">
              <a:spcBef>
                <a:spcPts val="609"/>
              </a:spcBef>
            </a:pPr>
            <a:r>
              <a:rPr lang="en-US" i="1" spc="266" dirty="0">
                <a:latin typeface="Times New Roman"/>
                <a:cs typeface="Times New Roman"/>
              </a:rPr>
              <a:t>R</a:t>
            </a:r>
            <a:r>
              <a:rPr lang="en-US" i="1" spc="55" dirty="0">
                <a:latin typeface="Times New Roman"/>
                <a:cs typeface="Times New Roman"/>
              </a:rPr>
              <a:t> </a:t>
            </a:r>
            <a:r>
              <a:rPr lang="en-US" spc="96" dirty="0">
                <a:latin typeface="Tahoma"/>
                <a:cs typeface="Tahoma"/>
              </a:rPr>
              <a:t>=</a:t>
            </a:r>
            <a:r>
              <a:rPr lang="en-US" spc="-68" dirty="0">
                <a:latin typeface="Tahoma"/>
                <a:cs typeface="Tahoma"/>
              </a:rPr>
              <a:t> </a:t>
            </a:r>
            <a:r>
              <a:rPr lang="en-US" i="1" spc="63" dirty="0">
                <a:latin typeface="Times New Roman"/>
                <a:cs typeface="Times New Roman"/>
              </a:rPr>
              <a:t>F</a:t>
            </a:r>
            <a:r>
              <a:rPr lang="en-US" i="1" spc="-199" dirty="0">
                <a:latin typeface="Times New Roman"/>
                <a:cs typeface="Times New Roman"/>
              </a:rPr>
              <a:t> </a:t>
            </a:r>
            <a:r>
              <a:rPr lang="en-US" spc="178" dirty="0">
                <a:latin typeface="Tahoma"/>
                <a:cs typeface="Tahoma"/>
              </a:rPr>
              <a:t>(</a:t>
            </a:r>
            <a:r>
              <a:rPr lang="en-US" i="1" spc="178" dirty="0" err="1">
                <a:latin typeface="Times New Roman"/>
                <a:cs typeface="Times New Roman"/>
              </a:rPr>
              <a:t>X</a:t>
            </a:r>
            <a:r>
              <a:rPr lang="en-US" sz="2000" i="1" spc="266" baseline="-11494" dirty="0" err="1">
                <a:latin typeface="Times New Roman"/>
                <a:cs typeface="Times New Roman"/>
              </a:rPr>
              <a:t>t</a:t>
            </a:r>
            <a:r>
              <a:rPr lang="en-US" i="1" spc="178" dirty="0">
                <a:latin typeface="Times New Roman"/>
                <a:cs typeface="Times New Roman"/>
              </a:rPr>
              <a:t>,</a:t>
            </a:r>
            <a:r>
              <a:rPr lang="en-US" i="1" spc="-148" dirty="0">
                <a:latin typeface="Times New Roman"/>
                <a:cs typeface="Times New Roman"/>
              </a:rPr>
              <a:t> </a:t>
            </a:r>
            <a:r>
              <a:rPr lang="en-US" i="1" spc="237" dirty="0">
                <a:latin typeface="Times New Roman"/>
                <a:cs typeface="Times New Roman"/>
              </a:rPr>
              <a:t>X</a:t>
            </a:r>
            <a:r>
              <a:rPr lang="en-US" sz="2000" i="1" spc="354" baseline="-11494" dirty="0">
                <a:latin typeface="Times New Roman"/>
                <a:cs typeface="Times New Roman"/>
              </a:rPr>
              <a:t>t</a:t>
            </a:r>
            <a:r>
              <a:rPr lang="en-US" sz="2000" spc="354" baseline="-11494" dirty="0"/>
              <a:t>−</a:t>
            </a:r>
            <a:r>
              <a:rPr lang="en-US" sz="2000" spc="354" baseline="-11494" dirty="0">
                <a:latin typeface="PMingLiU"/>
                <a:cs typeface="PMingLiU"/>
              </a:rPr>
              <a:t>1</a:t>
            </a:r>
            <a:r>
              <a:rPr lang="en-US" i="1" spc="237" dirty="0">
                <a:latin typeface="Times New Roman"/>
                <a:cs typeface="Times New Roman"/>
              </a:rPr>
              <a:t>,</a:t>
            </a:r>
            <a:r>
              <a:rPr lang="en-US" i="1" spc="-148" dirty="0">
                <a:latin typeface="Times New Roman"/>
                <a:cs typeface="Times New Roman"/>
              </a:rPr>
              <a:t> </a:t>
            </a:r>
            <a:r>
              <a:rPr lang="en-US" i="1" spc="237" dirty="0">
                <a:latin typeface="Times New Roman"/>
                <a:cs typeface="Times New Roman"/>
              </a:rPr>
              <a:t>X</a:t>
            </a:r>
            <a:r>
              <a:rPr lang="en-US" sz="2000" i="1" spc="354" baseline="-11494" dirty="0">
                <a:latin typeface="Times New Roman"/>
                <a:cs typeface="Times New Roman"/>
              </a:rPr>
              <a:t>t</a:t>
            </a:r>
            <a:r>
              <a:rPr lang="en-US" sz="2000" spc="354" baseline="-11494" dirty="0"/>
              <a:t>−</a:t>
            </a:r>
            <a:r>
              <a:rPr lang="en-US" sz="2000" spc="354" baseline="-11494" dirty="0">
                <a:latin typeface="PMingLiU"/>
                <a:cs typeface="PMingLiU"/>
              </a:rPr>
              <a:t>2</a:t>
            </a:r>
            <a:r>
              <a:rPr lang="en-US" i="1" spc="237" dirty="0">
                <a:latin typeface="Times New Roman"/>
                <a:cs typeface="Times New Roman"/>
              </a:rPr>
              <a:t>,</a:t>
            </a:r>
            <a:r>
              <a:rPr lang="en-US" i="1" spc="-148" dirty="0">
                <a:latin typeface="Times New Roman"/>
                <a:cs typeface="Times New Roman"/>
              </a:rPr>
              <a:t> </a:t>
            </a:r>
            <a:r>
              <a:rPr lang="en-US" i="1" spc="203" dirty="0">
                <a:latin typeface="Times New Roman"/>
                <a:cs typeface="Times New Roman"/>
              </a:rPr>
              <a:t>W</a:t>
            </a:r>
            <a:r>
              <a:rPr lang="en-US" i="1" spc="-199" dirty="0">
                <a:latin typeface="Times New Roman"/>
                <a:cs typeface="Times New Roman"/>
              </a:rPr>
              <a:t> </a:t>
            </a:r>
            <a:r>
              <a:rPr lang="en-US" spc="13" dirty="0">
                <a:latin typeface="Tahoma"/>
                <a:cs typeface="Tahoma"/>
              </a:rPr>
              <a:t>)</a:t>
            </a:r>
            <a:endParaRPr lang="en-US" dirty="0">
              <a:latin typeface="Tahoma"/>
              <a:cs typeface="Tahoma"/>
            </a:endParaRPr>
          </a:p>
          <a:p>
            <a:pPr marL="3144838">
              <a:spcBef>
                <a:spcPts val="592"/>
              </a:spcBef>
            </a:pPr>
            <a:r>
              <a:rPr lang="en-US" spc="4" dirty="0">
                <a:latin typeface="+mj-lt"/>
                <a:cs typeface="Times New Roman"/>
              </a:rPr>
              <a:t>Examples of</a:t>
            </a:r>
            <a:r>
              <a:rPr lang="en-US" spc="-80" dirty="0">
                <a:latin typeface="+mj-lt"/>
                <a:cs typeface="Times New Roman"/>
              </a:rPr>
              <a:t> </a:t>
            </a:r>
            <a:r>
              <a:rPr lang="en-US" spc="4" dirty="0">
                <a:latin typeface="+mj-lt"/>
                <a:cs typeface="Times New Roman"/>
              </a:rPr>
              <a:t>use:</a:t>
            </a:r>
            <a:endParaRPr lang="en-US" dirty="0">
              <a:latin typeface="+mj-lt"/>
              <a:cs typeface="Times New Roman"/>
            </a:endParaRPr>
          </a:p>
          <a:p>
            <a:pPr marL="3605213" marR="478428" lvl="1">
              <a:lnSpc>
                <a:spcPts val="1987"/>
              </a:lnSpc>
              <a:spcBef>
                <a:spcPts val="364"/>
              </a:spcBef>
            </a:pPr>
            <a:r>
              <a:rPr lang="en-US" dirty="0">
                <a:latin typeface="+mj-lt"/>
                <a:cs typeface="Times New Roman"/>
              </a:rPr>
              <a:t>Predict </a:t>
            </a:r>
            <a:r>
              <a:rPr lang="en-US" spc="4" dirty="0">
                <a:latin typeface="+mj-lt"/>
                <a:cs typeface="Times New Roman"/>
              </a:rPr>
              <a:t>the </a:t>
            </a:r>
            <a:r>
              <a:rPr lang="en-US" spc="-4" dirty="0">
                <a:latin typeface="+mj-lt"/>
                <a:cs typeface="Times New Roman"/>
              </a:rPr>
              <a:t>next </a:t>
            </a:r>
            <a:r>
              <a:rPr lang="en-US" spc="4" dirty="0">
                <a:latin typeface="+mj-lt"/>
                <a:cs typeface="Times New Roman"/>
              </a:rPr>
              <a:t>sample </a:t>
            </a:r>
            <a:r>
              <a:rPr lang="en-US" dirty="0">
                <a:latin typeface="+mj-lt"/>
                <a:cs typeface="Times New Roman"/>
              </a:rPr>
              <a:t>in </a:t>
            </a:r>
            <a:r>
              <a:rPr lang="en-US" spc="4" dirty="0">
                <a:latin typeface="+mj-lt"/>
                <a:cs typeface="Times New Roman"/>
              </a:rPr>
              <a:t>a </a:t>
            </a:r>
            <a:r>
              <a:rPr lang="en-US" dirty="0">
                <a:latin typeface="+mj-lt"/>
                <a:cs typeface="Times New Roman"/>
              </a:rPr>
              <a:t>time  </a:t>
            </a:r>
            <a:r>
              <a:rPr lang="en-US" spc="-4" dirty="0">
                <a:latin typeface="+mj-lt"/>
                <a:cs typeface="Times New Roman"/>
              </a:rPr>
              <a:t>series </a:t>
            </a:r>
            <a:r>
              <a:rPr lang="en-US" dirty="0">
                <a:latin typeface="+mj-lt"/>
                <a:cs typeface="Times New Roman"/>
              </a:rPr>
              <a:t>(e.g. </a:t>
            </a:r>
            <a:r>
              <a:rPr lang="en-US" spc="4" dirty="0">
                <a:latin typeface="+mj-lt"/>
                <a:cs typeface="Times New Roman"/>
              </a:rPr>
              <a:t>stock </a:t>
            </a:r>
            <a:r>
              <a:rPr lang="en-US" spc="-4" dirty="0">
                <a:latin typeface="+mj-lt"/>
                <a:cs typeface="Times New Roman"/>
              </a:rPr>
              <a:t>market, water </a:t>
            </a:r>
            <a:r>
              <a:rPr lang="en-US" spc="4" dirty="0">
                <a:latin typeface="+mj-lt"/>
                <a:cs typeface="Times New Roman"/>
              </a:rPr>
              <a:t>consumption)</a:t>
            </a:r>
            <a:endParaRPr lang="en-US" dirty="0">
              <a:latin typeface="+mj-lt"/>
              <a:cs typeface="Times New Roman"/>
            </a:endParaRPr>
          </a:p>
          <a:p>
            <a:pPr marL="3605213" marR="4296" lvl="1">
              <a:lnSpc>
                <a:spcPts val="1852"/>
              </a:lnSpc>
              <a:spcBef>
                <a:spcPts val="423"/>
              </a:spcBef>
            </a:pPr>
            <a:r>
              <a:rPr lang="en-US" dirty="0">
                <a:latin typeface="+mj-lt"/>
                <a:cs typeface="Times New Roman"/>
              </a:rPr>
              <a:t>Predict </a:t>
            </a:r>
            <a:r>
              <a:rPr lang="en-US" spc="4" dirty="0">
                <a:latin typeface="+mj-lt"/>
                <a:cs typeface="Times New Roman"/>
              </a:rPr>
              <a:t>the </a:t>
            </a:r>
            <a:r>
              <a:rPr lang="en-US" spc="-4" dirty="0">
                <a:latin typeface="+mj-lt"/>
                <a:cs typeface="Times New Roman"/>
              </a:rPr>
              <a:t>next </a:t>
            </a:r>
            <a:r>
              <a:rPr lang="en-US" dirty="0">
                <a:latin typeface="+mj-lt"/>
                <a:cs typeface="Times New Roman"/>
              </a:rPr>
              <a:t>character </a:t>
            </a:r>
            <a:r>
              <a:rPr lang="en-US" spc="4" dirty="0">
                <a:latin typeface="+mj-lt"/>
                <a:cs typeface="Times New Roman"/>
              </a:rPr>
              <a:t>or </a:t>
            </a:r>
            <a:r>
              <a:rPr lang="en-US" spc="-4" dirty="0">
                <a:latin typeface="+mj-lt"/>
                <a:cs typeface="Times New Roman"/>
              </a:rPr>
              <a:t>word </a:t>
            </a:r>
            <a:r>
              <a:rPr lang="en-US" dirty="0">
                <a:latin typeface="+mj-lt"/>
                <a:cs typeface="Times New Roman"/>
              </a:rPr>
              <a:t>in</a:t>
            </a:r>
            <a:r>
              <a:rPr lang="en-US" spc="-80" dirty="0">
                <a:latin typeface="+mj-lt"/>
                <a:cs typeface="Times New Roman"/>
              </a:rPr>
              <a:t> </a:t>
            </a:r>
            <a:r>
              <a:rPr lang="en-US" spc="4" dirty="0">
                <a:latin typeface="+mj-lt"/>
                <a:cs typeface="Times New Roman"/>
              </a:rPr>
              <a:t>a </a:t>
            </a:r>
            <a:r>
              <a:rPr lang="en-US" spc="-4" dirty="0">
                <a:latin typeface="+mj-lt"/>
                <a:cs typeface="Times New Roman"/>
              </a:rPr>
              <a:t>text</a:t>
            </a:r>
            <a:endParaRPr lang="en-US" dirty="0">
              <a:latin typeface="+mj-lt"/>
              <a:cs typeface="Times New Roman"/>
            </a:endParaRPr>
          </a:p>
          <a:p>
            <a:pPr marL="3605213" marR="80006" lvl="1">
              <a:lnSpc>
                <a:spcPts val="1987"/>
              </a:lnSpc>
              <a:spcBef>
                <a:spcPts val="207"/>
              </a:spcBef>
            </a:pPr>
            <a:r>
              <a:rPr lang="en-US" dirty="0">
                <a:latin typeface="+mj-lt"/>
                <a:cs typeface="Times New Roman"/>
              </a:rPr>
              <a:t>Classify </a:t>
            </a:r>
            <a:r>
              <a:rPr lang="en-US" spc="4" dirty="0">
                <a:latin typeface="+mj-lt"/>
                <a:cs typeface="Times New Roman"/>
              </a:rPr>
              <a:t>an </a:t>
            </a:r>
            <a:r>
              <a:rPr lang="en-US" dirty="0">
                <a:latin typeface="+mj-lt"/>
                <a:cs typeface="Times New Roman"/>
              </a:rPr>
              <a:t>intron/exon transition in </a:t>
            </a:r>
            <a:r>
              <a:rPr lang="en-US" spc="4" dirty="0">
                <a:latin typeface="+mj-lt"/>
                <a:cs typeface="Times New Roman"/>
              </a:rPr>
              <a:t>a </a:t>
            </a:r>
            <a:r>
              <a:rPr lang="en-US" spc="-13" dirty="0">
                <a:latin typeface="+mj-lt"/>
                <a:cs typeface="Times New Roman"/>
              </a:rPr>
              <a:t>DNA</a:t>
            </a:r>
            <a:r>
              <a:rPr lang="en-US" spc="-76" dirty="0">
                <a:latin typeface="+mj-lt"/>
                <a:cs typeface="Times New Roman"/>
              </a:rPr>
              <a:t> </a:t>
            </a:r>
            <a:r>
              <a:rPr lang="en-US" spc="4" dirty="0">
                <a:latin typeface="+mj-lt"/>
                <a:cs typeface="Times New Roman"/>
              </a:rPr>
              <a:t>sequence</a:t>
            </a:r>
            <a:endParaRPr lang="en-US" dirty="0">
              <a:latin typeface="+mj-lt"/>
              <a:cs typeface="Times New Roman"/>
            </a:endParaRPr>
          </a:p>
          <a:p>
            <a:endParaRPr lang="en-US" dirty="0"/>
          </a:p>
        </p:txBody>
      </p:sp>
      <p:sp>
        <p:nvSpPr>
          <p:cNvPr id="4" name="object 4"/>
          <p:cNvSpPr/>
          <p:nvPr/>
        </p:nvSpPr>
        <p:spPr>
          <a:xfrm>
            <a:off x="383854" y="1905346"/>
            <a:ext cx="2883348" cy="361433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06147191"/>
      </p:ext>
    </p:extLst>
  </p:cSld>
  <p:clrMapOvr>
    <a:masterClrMapping/>
  </p:clrMapOvr>
  <p:transition>
    <p:cut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Sequence processing: </a:t>
            </a:r>
            <a:br>
              <a:rPr lang="en-US" dirty="0"/>
            </a:br>
            <a:r>
              <a:rPr lang="en-US" dirty="0"/>
              <a:t>time-delayed networks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7693346" cy="4466753"/>
          </a:xfrm>
        </p:spPr>
        <p:txBody>
          <a:bodyPr/>
          <a:lstStyle/>
          <a:p>
            <a:pPr marL="0" indent="0">
              <a:buNone/>
            </a:pPr>
            <a:r>
              <a:rPr lang="en-US" spc="4" dirty="0">
                <a:latin typeface="+mj-lt"/>
                <a:cs typeface="Times New Roman"/>
              </a:rPr>
              <a:t>One layer produces a sequence for the next layer: stacked time-delayed layers.</a:t>
            </a:r>
          </a:p>
          <a:p>
            <a:pPr marL="3027363"/>
            <a:r>
              <a:rPr lang="en-US" dirty="0">
                <a:latin typeface="Times New Roman"/>
                <a:cs typeface="Times New Roman"/>
              </a:rPr>
              <a:t>layer1</a:t>
            </a:r>
            <a:r>
              <a:rPr lang="en-US" spc="17" dirty="0">
                <a:latin typeface="Times New Roman"/>
                <a:cs typeface="Times New Roman"/>
              </a:rPr>
              <a:t> </a:t>
            </a:r>
            <a:r>
              <a:rPr lang="en-US" spc="-63" dirty="0">
                <a:latin typeface="Tahoma"/>
                <a:cs typeface="Tahoma"/>
              </a:rPr>
              <a:t> </a:t>
            </a:r>
          </a:p>
          <a:p>
            <a:pPr marL="3027363"/>
            <a:r>
              <a:rPr lang="en-US" dirty="0">
                <a:latin typeface="Times New Roman"/>
                <a:cs typeface="Times New Roman"/>
              </a:rPr>
              <a:t>layer2 </a:t>
            </a:r>
            <a:endParaRPr lang="en-US" spc="96" dirty="0">
              <a:latin typeface="Tahoma"/>
              <a:cs typeface="Tahoma"/>
            </a:endParaRPr>
          </a:p>
          <a:p>
            <a:pPr marL="3027363"/>
            <a:r>
              <a:rPr lang="en-US" spc="4" dirty="0">
                <a:latin typeface="Times New Roman"/>
                <a:cs typeface="Times New Roman"/>
              </a:rPr>
              <a:t>cost </a:t>
            </a:r>
            <a:endParaRPr lang="en-US" spc="96" dirty="0">
              <a:latin typeface="Tahoma"/>
              <a:cs typeface="Tahoma"/>
            </a:endParaRPr>
          </a:p>
          <a:p>
            <a:pPr marL="3027363"/>
            <a:r>
              <a:rPr lang="en-US" dirty="0">
                <a:latin typeface="+mj-lt"/>
              </a:rPr>
              <a:t>Examples:</a:t>
            </a:r>
          </a:p>
          <a:p>
            <a:pPr marL="3487738" lvl="1"/>
            <a:r>
              <a:rPr lang="en-US" dirty="0">
                <a:latin typeface="+mj-lt"/>
              </a:rPr>
              <a:t>Predict the next sample in a time series with long-term memory (e.g. stock market, water  consumption)</a:t>
            </a:r>
          </a:p>
          <a:p>
            <a:pPr marL="3487738" lvl="1"/>
            <a:r>
              <a:rPr lang="en-US" dirty="0">
                <a:latin typeface="+mj-lt"/>
              </a:rPr>
              <a:t>Recognize spoken words</a:t>
            </a:r>
          </a:p>
          <a:p>
            <a:pPr marL="3487738" lvl="1"/>
            <a:r>
              <a:rPr lang="en-US" dirty="0">
                <a:latin typeface="+mj-lt"/>
              </a:rPr>
              <a:t>Recognize gestures and handwritten characters on a pen computer.</a:t>
            </a:r>
          </a:p>
          <a:p>
            <a:pPr marL="3027363"/>
            <a:r>
              <a:rPr lang="en-US" dirty="0">
                <a:latin typeface="+mj-lt"/>
              </a:rPr>
              <a:t>How do we train?</a:t>
            </a:r>
          </a:p>
          <a:p>
            <a:pPr marL="3027363"/>
            <a:endParaRPr lang="en-US" dirty="0">
              <a:latin typeface="+mj-lt"/>
            </a:endParaRPr>
          </a:p>
        </p:txBody>
      </p:sp>
      <p:sp>
        <p:nvSpPr>
          <p:cNvPr id="5" name="object 4"/>
          <p:cNvSpPr/>
          <p:nvPr/>
        </p:nvSpPr>
        <p:spPr>
          <a:xfrm>
            <a:off x="533400" y="2019300"/>
            <a:ext cx="2554589" cy="2306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4867" t="7692" b="38462"/>
          <a:stretch/>
        </p:blipFill>
        <p:spPr>
          <a:xfrm>
            <a:off x="4114800" y="2019300"/>
            <a:ext cx="2978743" cy="533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-376" t="61539" r="54137" b="7692"/>
          <a:stretch/>
        </p:blipFill>
        <p:spPr>
          <a:xfrm>
            <a:off x="3886200" y="2574619"/>
            <a:ext cx="1447801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882854"/>
      </p:ext>
    </p:extLst>
  </p:cSld>
  <p:clrMapOvr>
    <a:masterClrMapping/>
  </p:clrMapOvr>
  <p:transition>
    <p:cut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Training a TDNN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Idea: isolate the minimal network that influences the energy at one particular time step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dirty="0"/>
              <a:t>.</a:t>
            </a:r>
          </a:p>
          <a:p>
            <a:pPr marL="3541713"/>
            <a:r>
              <a:rPr lang="en-US" dirty="0"/>
              <a:t>In our example, this is influenced by 5 time steps on the input.</a:t>
            </a:r>
          </a:p>
          <a:p>
            <a:pPr marL="3541713"/>
            <a:r>
              <a:rPr lang="en-US" dirty="0"/>
              <a:t>Train this network in isolation, taking those 5 time steps as the input.</a:t>
            </a:r>
          </a:p>
          <a:p>
            <a:pPr marL="3541713"/>
            <a:r>
              <a:rPr lang="en-US" dirty="0">
                <a:solidFill>
                  <a:schemeClr val="accent1"/>
                </a:solidFill>
              </a:rPr>
              <a:t>Surprise</a:t>
            </a:r>
            <a:r>
              <a:rPr lang="en-US" dirty="0"/>
              <a:t>: we have three identical replicas  of the first layer units that share the same weights.</a:t>
            </a:r>
          </a:p>
          <a:p>
            <a:pPr marL="3541713"/>
            <a:r>
              <a:rPr lang="en-US" dirty="0"/>
              <a:t>We know how to deal with that.</a:t>
            </a:r>
          </a:p>
          <a:p>
            <a:pPr marL="3541713"/>
            <a:r>
              <a:rPr lang="en-US" dirty="0"/>
              <a:t>Do the regular backprop, and add up the  contributions to the gradient from the 3 replicas</a:t>
            </a:r>
          </a:p>
          <a:p>
            <a:endParaRPr lang="en-US" dirty="0"/>
          </a:p>
        </p:txBody>
      </p:sp>
      <p:sp>
        <p:nvSpPr>
          <p:cNvPr id="3" name="object 3"/>
          <p:cNvSpPr/>
          <p:nvPr/>
        </p:nvSpPr>
        <p:spPr>
          <a:xfrm>
            <a:off x="457200" y="2019300"/>
            <a:ext cx="3194933" cy="29857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60803421"/>
      </p:ext>
    </p:extLst>
  </p:cSld>
  <p:clrMapOvr>
    <a:masterClrMapping/>
  </p:clrMapOvr>
  <p:transition>
    <p:cut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Convolutional module</a:t>
            </a:r>
          </a:p>
        </p:txBody>
      </p:sp>
      <p:sp>
        <p:nvSpPr>
          <p:cNvPr id="29" name="Text Placeholder 28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7693346" cy="446675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If the first layer is a set of linear units with </a:t>
            </a:r>
            <a:r>
              <a:rPr lang="en-US" dirty="0" err="1"/>
              <a:t>sigmoids</a:t>
            </a:r>
            <a:r>
              <a:rPr lang="en-US" dirty="0"/>
              <a:t>, we can view it as performing a sort of </a:t>
            </a:r>
            <a:r>
              <a:rPr lang="en-US" i="1" dirty="0"/>
              <a:t>multiple discrete convolutions </a:t>
            </a:r>
            <a:r>
              <a:rPr lang="en-US" dirty="0"/>
              <a:t>of the input sequence.</a:t>
            </a:r>
          </a:p>
          <a:p>
            <a:endParaRPr lang="en-US" dirty="0"/>
          </a:p>
          <a:p>
            <a:pPr marL="3541713"/>
            <a:r>
              <a:rPr lang="en-US" dirty="0"/>
              <a:t>1D convolution operation:</a:t>
            </a:r>
          </a:p>
          <a:p>
            <a:pPr marL="3541713"/>
            <a:endParaRPr lang="en-US" sz="1200" dirty="0"/>
          </a:p>
          <a:p>
            <a:pPr marL="3541713"/>
            <a:endParaRPr lang="en-US" dirty="0"/>
          </a:p>
          <a:p>
            <a:pPr marL="3541713"/>
            <a:r>
              <a:rPr lang="en-US" dirty="0"/>
              <a:t> 		        is a conventional kernel</a:t>
            </a:r>
          </a:p>
          <a:p>
            <a:pPr marL="3541713"/>
            <a:endParaRPr lang="en-US" sz="100" dirty="0"/>
          </a:p>
          <a:p>
            <a:pPr marL="3541713"/>
            <a:r>
              <a:rPr lang="en-US" dirty="0"/>
              <a:t>Sigmoid</a:t>
            </a:r>
          </a:p>
          <a:p>
            <a:pPr marL="3541713"/>
            <a:endParaRPr lang="en-US" sz="100" dirty="0"/>
          </a:p>
          <a:p>
            <a:pPr marL="3541713"/>
            <a:r>
              <a:rPr lang="en-US" dirty="0"/>
              <a:t>Derivative: </a:t>
            </a:r>
          </a:p>
          <a:p>
            <a:endParaRPr lang="en-US" dirty="0"/>
          </a:p>
        </p:txBody>
      </p:sp>
      <p:sp>
        <p:nvSpPr>
          <p:cNvPr id="3" name="object 3"/>
          <p:cNvSpPr/>
          <p:nvPr/>
        </p:nvSpPr>
        <p:spPr>
          <a:xfrm>
            <a:off x="457200" y="2289394"/>
            <a:ext cx="3194933" cy="255496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3"/>
          <a:srcRect t="1741" b="75115"/>
          <a:stretch/>
        </p:blipFill>
        <p:spPr>
          <a:xfrm>
            <a:off x="4024037" y="2628900"/>
            <a:ext cx="3886200" cy="457200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3"/>
          <a:srcRect l="-943" t="23144" r="62588" b="53712"/>
          <a:stretch/>
        </p:blipFill>
        <p:spPr>
          <a:xfrm>
            <a:off x="3995866" y="3009899"/>
            <a:ext cx="1490534" cy="45720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3"/>
          <a:srcRect l="20690" t="42316" r="36172" b="34540"/>
          <a:stretch/>
        </p:blipFill>
        <p:spPr>
          <a:xfrm>
            <a:off x="4876800" y="3359119"/>
            <a:ext cx="1676400" cy="457200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3"/>
          <a:srcRect l="26772" t="61718" r="11087" b="10640"/>
          <a:stretch/>
        </p:blipFill>
        <p:spPr>
          <a:xfrm>
            <a:off x="5105400" y="3706615"/>
            <a:ext cx="2414863" cy="546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346125"/>
      </p:ext>
    </p:extLst>
  </p:cSld>
  <p:clrMapOvr>
    <a:masterClrMapping/>
  </p:clrMapOvr>
  <p:transition>
    <p:cut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Simple recurrent machines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pc="4" dirty="0">
                <a:latin typeface="+mj-lt"/>
                <a:cs typeface="Times New Roman"/>
              </a:rPr>
              <a:t>The</a:t>
            </a:r>
            <a:r>
              <a:rPr lang="en-US" dirty="0">
                <a:latin typeface="+mj-lt"/>
                <a:cs typeface="Times New Roman"/>
              </a:rPr>
              <a:t> </a:t>
            </a:r>
            <a:r>
              <a:rPr lang="en-US" spc="4" dirty="0">
                <a:latin typeface="+mj-lt"/>
                <a:cs typeface="Times New Roman"/>
              </a:rPr>
              <a:t>output</a:t>
            </a:r>
            <a:r>
              <a:rPr lang="en-US" dirty="0">
                <a:latin typeface="+mj-lt"/>
                <a:cs typeface="Times New Roman"/>
              </a:rPr>
              <a:t> </a:t>
            </a:r>
            <a:r>
              <a:rPr lang="en-US" spc="4" dirty="0">
                <a:latin typeface="+mj-lt"/>
                <a:cs typeface="Times New Roman"/>
              </a:rPr>
              <a:t>of</a:t>
            </a:r>
            <a:r>
              <a:rPr lang="en-US" dirty="0">
                <a:latin typeface="+mj-lt"/>
                <a:cs typeface="Times New Roman"/>
              </a:rPr>
              <a:t> </a:t>
            </a:r>
            <a:r>
              <a:rPr lang="en-US" spc="4" dirty="0">
                <a:latin typeface="+mj-lt"/>
                <a:cs typeface="Times New Roman"/>
              </a:rPr>
              <a:t>a</a:t>
            </a:r>
            <a:r>
              <a:rPr lang="en-US" dirty="0">
                <a:latin typeface="+mj-lt"/>
                <a:cs typeface="Times New Roman"/>
              </a:rPr>
              <a:t> </a:t>
            </a:r>
            <a:r>
              <a:rPr lang="en-US" spc="4" dirty="0">
                <a:latin typeface="+mj-lt"/>
                <a:cs typeface="Times New Roman"/>
              </a:rPr>
              <a:t>machine </a:t>
            </a:r>
            <a:r>
              <a:rPr lang="en-US" dirty="0">
                <a:latin typeface="+mj-lt"/>
                <a:cs typeface="Times New Roman"/>
              </a:rPr>
              <a:t>is </a:t>
            </a:r>
            <a:r>
              <a:rPr lang="en-US" spc="4" dirty="0">
                <a:latin typeface="+mj-lt"/>
                <a:cs typeface="Times New Roman"/>
              </a:rPr>
              <a:t>fed</a:t>
            </a:r>
            <a:r>
              <a:rPr lang="en-US" dirty="0">
                <a:latin typeface="+mj-lt"/>
                <a:cs typeface="Times New Roman"/>
              </a:rPr>
              <a:t> </a:t>
            </a:r>
            <a:r>
              <a:rPr lang="en-US" spc="4" dirty="0">
                <a:latin typeface="+mj-lt"/>
                <a:cs typeface="Times New Roman"/>
              </a:rPr>
              <a:t>back</a:t>
            </a:r>
            <a:r>
              <a:rPr lang="en-US" dirty="0">
                <a:latin typeface="+mj-lt"/>
                <a:cs typeface="Times New Roman"/>
              </a:rPr>
              <a:t> to </a:t>
            </a:r>
            <a:r>
              <a:rPr lang="en-US" spc="4" dirty="0">
                <a:latin typeface="+mj-lt"/>
                <a:cs typeface="Times New Roman"/>
              </a:rPr>
              <a:t>some</a:t>
            </a:r>
            <a:r>
              <a:rPr lang="en-US" dirty="0">
                <a:latin typeface="+mj-lt"/>
                <a:cs typeface="Times New Roman"/>
              </a:rPr>
              <a:t> </a:t>
            </a:r>
            <a:r>
              <a:rPr lang="en-US" spc="4" dirty="0">
                <a:latin typeface="+mj-lt"/>
                <a:cs typeface="Times New Roman"/>
              </a:rPr>
              <a:t>of</a:t>
            </a:r>
            <a:r>
              <a:rPr lang="en-US" dirty="0">
                <a:latin typeface="+mj-lt"/>
                <a:cs typeface="Times New Roman"/>
              </a:rPr>
              <a:t> its </a:t>
            </a:r>
            <a:r>
              <a:rPr lang="en-US" spc="4" dirty="0">
                <a:latin typeface="+mj-lt"/>
                <a:cs typeface="Times New Roman"/>
              </a:rPr>
              <a:t>inputs</a:t>
            </a:r>
            <a:r>
              <a:rPr lang="en-US" dirty="0">
                <a:latin typeface="+mj-lt"/>
                <a:cs typeface="Times New Roman"/>
              </a:rPr>
              <a:t> </a:t>
            </a:r>
            <a:r>
              <a:rPr lang="en-US" i="1" spc="178" dirty="0">
                <a:latin typeface="Times New Roman"/>
                <a:cs typeface="Times New Roman"/>
              </a:rPr>
              <a:t>Z</a:t>
            </a:r>
            <a:r>
              <a:rPr lang="en-US" spc="178" dirty="0">
                <a:latin typeface="Times New Roman"/>
                <a:cs typeface="Times New Roman"/>
              </a:rPr>
              <a:t>.</a:t>
            </a:r>
            <a:r>
              <a:rPr lang="en-US" spc="106" dirty="0">
                <a:latin typeface="Times New Roman"/>
                <a:cs typeface="Times New Roman"/>
              </a:rPr>
              <a:t> </a:t>
            </a:r>
            <a:r>
              <a:rPr lang="en-US" i="1" spc="233" dirty="0">
                <a:latin typeface="Times New Roman"/>
                <a:cs typeface="Times New Roman"/>
              </a:rPr>
              <a:t>Z</a:t>
            </a:r>
            <a:r>
              <a:rPr lang="en-US" sz="2000" i="1" spc="348" baseline="-11494" dirty="0">
                <a:latin typeface="Times New Roman"/>
                <a:cs typeface="Times New Roman"/>
              </a:rPr>
              <a:t>t</a:t>
            </a:r>
            <a:r>
              <a:rPr lang="en-US" sz="2000" spc="348" baseline="-11494" dirty="0">
                <a:latin typeface="PMingLiU"/>
                <a:cs typeface="PMingLiU"/>
              </a:rPr>
              <a:t>+1</a:t>
            </a:r>
            <a:r>
              <a:rPr lang="en-US" sz="2000" spc="381" baseline="-11494" dirty="0">
                <a:latin typeface="PMingLiU"/>
                <a:cs typeface="PMingLiU"/>
              </a:rPr>
              <a:t> </a:t>
            </a:r>
            <a:r>
              <a:rPr lang="en-US" spc="96" dirty="0">
                <a:latin typeface="Tahoma"/>
                <a:cs typeface="Tahoma"/>
              </a:rPr>
              <a:t>=</a:t>
            </a:r>
            <a:r>
              <a:rPr lang="en-US" spc="-59" dirty="0">
                <a:latin typeface="Tahoma"/>
                <a:cs typeface="Tahoma"/>
              </a:rPr>
              <a:t> </a:t>
            </a:r>
            <a:r>
              <a:rPr lang="en-US" i="1" spc="63" dirty="0">
                <a:latin typeface="Times New Roman"/>
                <a:cs typeface="Times New Roman"/>
              </a:rPr>
              <a:t>F</a:t>
            </a:r>
            <a:r>
              <a:rPr lang="en-US" i="1" spc="-194" dirty="0">
                <a:latin typeface="Times New Roman"/>
                <a:cs typeface="Times New Roman"/>
              </a:rPr>
              <a:t> </a:t>
            </a:r>
            <a:r>
              <a:rPr lang="en-US" spc="178" dirty="0">
                <a:latin typeface="Tahoma"/>
                <a:cs typeface="Tahoma"/>
              </a:rPr>
              <a:t>(</a:t>
            </a:r>
            <a:r>
              <a:rPr lang="en-US" i="1" spc="178" dirty="0" err="1">
                <a:latin typeface="Times New Roman"/>
                <a:cs typeface="Times New Roman"/>
              </a:rPr>
              <a:t>X</a:t>
            </a:r>
            <a:r>
              <a:rPr lang="en-US" sz="2000" i="1" spc="266" baseline="-11494" dirty="0" err="1">
                <a:latin typeface="Times New Roman"/>
                <a:cs typeface="Times New Roman"/>
              </a:rPr>
              <a:t>t</a:t>
            </a:r>
            <a:r>
              <a:rPr lang="en-US" i="1" spc="178" dirty="0">
                <a:latin typeface="Times New Roman"/>
                <a:cs typeface="Times New Roman"/>
              </a:rPr>
              <a:t>,</a:t>
            </a:r>
            <a:r>
              <a:rPr lang="en-US" i="1" spc="-144" dirty="0">
                <a:latin typeface="Times New Roman"/>
                <a:cs typeface="Times New Roman"/>
              </a:rPr>
              <a:t> </a:t>
            </a:r>
            <a:r>
              <a:rPr lang="en-US" i="1" spc="182" dirty="0" err="1">
                <a:latin typeface="Times New Roman"/>
                <a:cs typeface="Times New Roman"/>
              </a:rPr>
              <a:t>Z</a:t>
            </a:r>
            <a:r>
              <a:rPr lang="en-US" sz="2000" i="1" spc="272" baseline="-11494" dirty="0" err="1">
                <a:latin typeface="Times New Roman"/>
                <a:cs typeface="Times New Roman"/>
              </a:rPr>
              <a:t>t</a:t>
            </a:r>
            <a:r>
              <a:rPr lang="en-US" i="1" spc="182" dirty="0">
                <a:latin typeface="Times New Roman"/>
                <a:cs typeface="Times New Roman"/>
              </a:rPr>
              <a:t>,</a:t>
            </a:r>
            <a:r>
              <a:rPr lang="en-US" i="1" spc="-144" dirty="0">
                <a:latin typeface="Times New Roman"/>
                <a:cs typeface="Times New Roman"/>
              </a:rPr>
              <a:t> </a:t>
            </a:r>
            <a:r>
              <a:rPr lang="en-US" i="1" spc="203" dirty="0">
                <a:latin typeface="Times New Roman"/>
                <a:cs typeface="Times New Roman"/>
              </a:rPr>
              <a:t>W</a:t>
            </a:r>
            <a:r>
              <a:rPr lang="en-US" i="1" spc="-194" dirty="0">
                <a:latin typeface="Times New Roman"/>
                <a:cs typeface="Times New Roman"/>
              </a:rPr>
              <a:t> </a:t>
            </a:r>
            <a:r>
              <a:rPr lang="en-US" spc="4" dirty="0">
                <a:latin typeface="Tahoma"/>
                <a:cs typeface="Tahoma"/>
              </a:rPr>
              <a:t>)</a:t>
            </a:r>
            <a:r>
              <a:rPr lang="en-US" spc="4" dirty="0">
                <a:latin typeface="Times New Roman"/>
                <a:cs typeface="Times New Roman"/>
              </a:rPr>
              <a:t>,  </a:t>
            </a:r>
            <a:r>
              <a:rPr lang="en-US" dirty="0">
                <a:latin typeface="+mj-lt"/>
                <a:cs typeface="Times New Roman"/>
              </a:rPr>
              <a:t>where</a:t>
            </a:r>
            <a:r>
              <a:rPr lang="en-US" dirty="0">
                <a:latin typeface="Times New Roman"/>
                <a:cs typeface="Times New Roman"/>
              </a:rPr>
              <a:t> </a:t>
            </a:r>
            <a:r>
              <a:rPr lang="en-US" i="1" spc="148" dirty="0">
                <a:latin typeface="Times New Roman"/>
                <a:cs typeface="Times New Roman"/>
              </a:rPr>
              <a:t>t </a:t>
            </a:r>
            <a:r>
              <a:rPr lang="en-US" dirty="0">
                <a:latin typeface="+mj-lt"/>
                <a:cs typeface="Times New Roman"/>
              </a:rPr>
              <a:t>is </a:t>
            </a:r>
            <a:r>
              <a:rPr lang="en-US" spc="4" dirty="0">
                <a:latin typeface="+mj-lt"/>
                <a:cs typeface="Times New Roman"/>
              </a:rPr>
              <a:t>a </a:t>
            </a:r>
            <a:r>
              <a:rPr lang="en-US" dirty="0">
                <a:latin typeface="+mj-lt"/>
                <a:cs typeface="Times New Roman"/>
              </a:rPr>
              <a:t>time index. </a:t>
            </a:r>
            <a:r>
              <a:rPr lang="en-US" spc="4" dirty="0">
                <a:latin typeface="+mj-lt"/>
                <a:cs typeface="Times New Roman"/>
              </a:rPr>
              <a:t>The input </a:t>
            </a:r>
            <a:r>
              <a:rPr lang="en-US" i="1" spc="385" dirty="0">
                <a:latin typeface="Times New Roman"/>
                <a:cs typeface="Times New Roman"/>
              </a:rPr>
              <a:t>X </a:t>
            </a:r>
            <a:r>
              <a:rPr lang="en-US" dirty="0">
                <a:latin typeface="+mj-lt"/>
                <a:cs typeface="Times New Roman"/>
              </a:rPr>
              <a:t>is </a:t>
            </a:r>
            <a:r>
              <a:rPr lang="en-US" spc="4" dirty="0">
                <a:latin typeface="+mj-lt"/>
                <a:cs typeface="Times New Roman"/>
              </a:rPr>
              <a:t>not </a:t>
            </a:r>
            <a:r>
              <a:rPr lang="en-US" dirty="0">
                <a:latin typeface="+mj-lt"/>
                <a:cs typeface="Times New Roman"/>
              </a:rPr>
              <a:t>just </a:t>
            </a:r>
            <a:r>
              <a:rPr lang="en-US" spc="4" dirty="0">
                <a:latin typeface="+mj-lt"/>
                <a:cs typeface="Times New Roman"/>
              </a:rPr>
              <a:t>a </a:t>
            </a:r>
            <a:r>
              <a:rPr lang="en-US" spc="-4" dirty="0">
                <a:latin typeface="+mj-lt"/>
                <a:cs typeface="Times New Roman"/>
              </a:rPr>
              <a:t>vector </a:t>
            </a:r>
            <a:r>
              <a:rPr lang="en-US" spc="-8" dirty="0">
                <a:latin typeface="+mj-lt"/>
                <a:cs typeface="Times New Roman"/>
              </a:rPr>
              <a:t>but </a:t>
            </a:r>
            <a:r>
              <a:rPr lang="en-US" spc="4" dirty="0">
                <a:latin typeface="+mj-lt"/>
                <a:cs typeface="Times New Roman"/>
              </a:rPr>
              <a:t>a sequence of </a:t>
            </a:r>
            <a:r>
              <a:rPr lang="en-US" spc="-4" dirty="0">
                <a:latin typeface="+mj-lt"/>
                <a:cs typeface="Times New Roman"/>
              </a:rPr>
              <a:t>vectors</a:t>
            </a:r>
            <a:r>
              <a:rPr lang="en-US" spc="-237" dirty="0">
                <a:latin typeface="+mj-lt"/>
                <a:cs typeface="Times New Roman"/>
              </a:rPr>
              <a:t> </a:t>
            </a:r>
            <a:r>
              <a:rPr lang="en-US" i="1" spc="220" dirty="0" err="1">
                <a:latin typeface="Times New Roman"/>
                <a:cs typeface="Times New Roman"/>
              </a:rPr>
              <a:t>X</a:t>
            </a:r>
            <a:r>
              <a:rPr lang="en-US" sz="2000" i="1" spc="330" baseline="-11494" dirty="0" err="1">
                <a:latin typeface="Times New Roman"/>
                <a:cs typeface="Times New Roman"/>
              </a:rPr>
              <a:t>t</a:t>
            </a:r>
            <a:r>
              <a:rPr lang="en-US" spc="220" dirty="0" err="1">
                <a:latin typeface="Times New Roman"/>
                <a:cs typeface="Times New Roman"/>
              </a:rPr>
              <a:t>.</a:t>
            </a:r>
            <a:endParaRPr lang="en-US" spc="220" dirty="0">
              <a:latin typeface="Times New Roman"/>
              <a:cs typeface="Times New Roman"/>
            </a:endParaRPr>
          </a:p>
          <a:p>
            <a:pPr marL="3430588"/>
            <a:endParaRPr lang="en-US" spc="220" dirty="0">
              <a:latin typeface="Times New Roman"/>
              <a:cs typeface="Times New Roman"/>
            </a:endParaRPr>
          </a:p>
          <a:p>
            <a:pPr marL="3430588"/>
            <a:endParaRPr lang="en-US" spc="220" dirty="0">
              <a:latin typeface="Times New Roman"/>
              <a:cs typeface="Times New Roman"/>
            </a:endParaRPr>
          </a:p>
          <a:p>
            <a:pPr marL="3430588" marR="211561">
              <a:lnSpc>
                <a:spcPts val="1979"/>
              </a:lnSpc>
            </a:pPr>
            <a:r>
              <a:rPr lang="en-US" spc="4" dirty="0">
                <a:latin typeface="+mj-lt"/>
                <a:cs typeface="Times New Roman"/>
              </a:rPr>
              <a:t>This machine </a:t>
            </a:r>
            <a:r>
              <a:rPr lang="en-US" dirty="0">
                <a:latin typeface="+mj-lt"/>
                <a:cs typeface="Times New Roman"/>
              </a:rPr>
              <a:t>is </a:t>
            </a:r>
            <a:r>
              <a:rPr lang="en-US" spc="4" dirty="0">
                <a:latin typeface="+mj-lt"/>
                <a:cs typeface="Times New Roman"/>
              </a:rPr>
              <a:t>a </a:t>
            </a:r>
            <a:r>
              <a:rPr lang="en-US" i="1" spc="4" dirty="0">
                <a:latin typeface="+mj-lt"/>
                <a:cs typeface="Times New Roman"/>
              </a:rPr>
              <a:t>dynamical </a:t>
            </a:r>
            <a:r>
              <a:rPr lang="en-US" i="1" dirty="0">
                <a:latin typeface="+mj-lt"/>
                <a:cs typeface="Times New Roman"/>
              </a:rPr>
              <a:t>system </a:t>
            </a:r>
            <a:r>
              <a:rPr lang="en-US" dirty="0">
                <a:latin typeface="+mj-lt"/>
                <a:cs typeface="Times New Roman"/>
              </a:rPr>
              <a:t>with </a:t>
            </a:r>
            <a:r>
              <a:rPr lang="en-US" spc="4" dirty="0">
                <a:latin typeface="+mj-lt"/>
                <a:cs typeface="Times New Roman"/>
              </a:rPr>
              <a:t>an </a:t>
            </a:r>
            <a:r>
              <a:rPr lang="en-US" dirty="0">
                <a:latin typeface="+mj-lt"/>
                <a:cs typeface="Times New Roman"/>
              </a:rPr>
              <a:t>internal state</a:t>
            </a:r>
            <a:r>
              <a:rPr lang="en-US" spc="-42" dirty="0">
                <a:latin typeface="+mj-lt"/>
                <a:cs typeface="Times New Roman"/>
              </a:rPr>
              <a:t> </a:t>
            </a:r>
            <a:r>
              <a:rPr lang="en-US" i="1" spc="165" dirty="0" err="1">
                <a:latin typeface="Times New Roman"/>
                <a:cs typeface="Times New Roman"/>
              </a:rPr>
              <a:t>Z</a:t>
            </a:r>
            <a:r>
              <a:rPr lang="en-US" sz="2000" i="1" spc="247" baseline="-11494" dirty="0" err="1">
                <a:latin typeface="Times New Roman"/>
                <a:cs typeface="Times New Roman"/>
              </a:rPr>
              <a:t>t</a:t>
            </a:r>
            <a:r>
              <a:rPr lang="en-US" spc="165" dirty="0">
                <a:latin typeface="Times New Roman"/>
                <a:cs typeface="Times New Roman"/>
              </a:rPr>
              <a:t>.</a:t>
            </a:r>
            <a:endParaRPr lang="en-US" dirty="0">
              <a:latin typeface="Times New Roman"/>
              <a:cs typeface="Times New Roman"/>
            </a:endParaRPr>
          </a:p>
          <a:p>
            <a:pPr marL="3430588" marR="4296">
              <a:lnSpc>
                <a:spcPts val="1996"/>
              </a:lnSpc>
              <a:spcBef>
                <a:spcPts val="507"/>
              </a:spcBef>
            </a:pPr>
            <a:r>
              <a:rPr lang="en-US" spc="4" dirty="0">
                <a:latin typeface="+mj-lt"/>
                <a:cs typeface="Times New Roman"/>
              </a:rPr>
              <a:t>Hidden </a:t>
            </a:r>
            <a:r>
              <a:rPr lang="en-US" spc="-4" dirty="0">
                <a:latin typeface="+mj-lt"/>
                <a:cs typeface="Times New Roman"/>
              </a:rPr>
              <a:t>Markov </a:t>
            </a:r>
            <a:r>
              <a:rPr lang="en-US" spc="4" dirty="0">
                <a:latin typeface="+mj-lt"/>
                <a:cs typeface="Times New Roman"/>
              </a:rPr>
              <a:t>Models </a:t>
            </a:r>
            <a:r>
              <a:rPr lang="en-US" spc="-4" dirty="0">
                <a:latin typeface="+mj-lt"/>
                <a:cs typeface="Times New Roman"/>
              </a:rPr>
              <a:t>are </a:t>
            </a:r>
            <a:r>
              <a:rPr lang="en-US" spc="4" dirty="0">
                <a:latin typeface="+mj-lt"/>
                <a:cs typeface="Times New Roman"/>
              </a:rPr>
              <a:t>a </a:t>
            </a:r>
            <a:r>
              <a:rPr lang="en-US" dirty="0">
                <a:latin typeface="+mj-lt"/>
                <a:cs typeface="Times New Roman"/>
              </a:rPr>
              <a:t>special case </a:t>
            </a:r>
            <a:r>
              <a:rPr lang="en-US" spc="4" dirty="0">
                <a:latin typeface="+mj-lt"/>
                <a:cs typeface="Times New Roman"/>
              </a:rPr>
              <a:t>of </a:t>
            </a:r>
            <a:r>
              <a:rPr lang="en-US" spc="-4" dirty="0">
                <a:latin typeface="+mj-lt"/>
                <a:cs typeface="Times New Roman"/>
              </a:rPr>
              <a:t>recurrent </a:t>
            </a:r>
            <a:r>
              <a:rPr lang="en-US" dirty="0">
                <a:latin typeface="+mj-lt"/>
                <a:cs typeface="Times New Roman"/>
              </a:rPr>
              <a:t>machines where </a:t>
            </a:r>
            <a:r>
              <a:rPr lang="en-US" i="1" spc="63" dirty="0">
                <a:latin typeface="Times New Roman"/>
                <a:cs typeface="Times New Roman"/>
              </a:rPr>
              <a:t>F </a:t>
            </a:r>
            <a:r>
              <a:rPr lang="en-US" dirty="0">
                <a:latin typeface="+mj-lt"/>
                <a:cs typeface="Times New Roman"/>
              </a:rPr>
              <a:t>is</a:t>
            </a:r>
            <a:r>
              <a:rPr lang="en-US" spc="249" dirty="0">
                <a:latin typeface="+mj-lt"/>
                <a:cs typeface="Times New Roman"/>
              </a:rPr>
              <a:t> </a:t>
            </a:r>
            <a:r>
              <a:rPr lang="en-US" spc="-17" dirty="0">
                <a:latin typeface="+mj-lt"/>
                <a:cs typeface="Times New Roman"/>
              </a:rPr>
              <a:t>linear</a:t>
            </a:r>
            <a:r>
              <a:rPr lang="en-US" spc="-17" dirty="0">
                <a:latin typeface="Times New Roman"/>
                <a:cs typeface="Times New Roman"/>
              </a:rPr>
              <a:t>.</a:t>
            </a:r>
            <a:endParaRPr lang="en-US" dirty="0">
              <a:latin typeface="Times New Roman"/>
              <a:cs typeface="Times New Roman"/>
            </a:endParaRPr>
          </a:p>
          <a:p>
            <a:pPr marL="3430588"/>
            <a:endParaRPr lang="en-US" dirty="0">
              <a:latin typeface="Times New Roman"/>
              <a:cs typeface="Times New Roman"/>
            </a:endParaRPr>
          </a:p>
          <a:p>
            <a:endParaRPr lang="en-US" dirty="0"/>
          </a:p>
        </p:txBody>
      </p:sp>
      <p:sp>
        <p:nvSpPr>
          <p:cNvPr id="4" name="object 4"/>
          <p:cNvSpPr/>
          <p:nvPr/>
        </p:nvSpPr>
        <p:spPr>
          <a:xfrm>
            <a:off x="405116" y="2247900"/>
            <a:ext cx="3194933" cy="284315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68362219"/>
      </p:ext>
    </p:extLst>
  </p:cSld>
  <p:clrMapOvr>
    <a:masterClrMapping/>
  </p:clrMapOvr>
  <p:transition>
    <p:cut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0" y="3181561"/>
            <a:ext cx="3187701" cy="590339"/>
          </a:xfrm>
          <a:prstGeom prst="rect">
            <a:avLst/>
          </a:prstGeom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Unfolded recurrent nets and backprop through time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body" idx="1"/>
          </p:nvPr>
        </p:nvSpPr>
        <p:spPr>
          <a:xfrm>
            <a:off x="3581400" y="1333500"/>
            <a:ext cx="4419600" cy="4466753"/>
          </a:xfrm>
        </p:spPr>
        <p:txBody>
          <a:bodyPr/>
          <a:lstStyle/>
          <a:p>
            <a:r>
              <a:rPr lang="en-US" dirty="0"/>
              <a:t>To train a recurrent net: “unfold” it in time  and turn it into a feed-forward net with as  many layers as there are time steps in the  input sequence.</a:t>
            </a:r>
          </a:p>
          <a:p>
            <a:r>
              <a:rPr lang="en-US" dirty="0"/>
              <a:t>An unfolded recurrent net is a very “deep” machine where all the layers are identical  and share the same weights.</a:t>
            </a:r>
          </a:p>
          <a:p>
            <a:r>
              <a:rPr lang="en-US" dirty="0"/>
              <a:t> </a:t>
            </a:r>
          </a:p>
          <a:p>
            <a:endParaRPr lang="en-US" sz="1000" dirty="0"/>
          </a:p>
          <a:p>
            <a:r>
              <a:rPr lang="en-US" dirty="0"/>
              <a:t>This method is called back-propagation  through time.</a:t>
            </a:r>
          </a:p>
          <a:p>
            <a:r>
              <a:rPr lang="en-US" dirty="0"/>
              <a:t>examples of use: process control (steel mill, chemical plant, pollution control....), robot  control, dynamical system modelling...</a:t>
            </a:r>
          </a:p>
          <a:p>
            <a:endParaRPr lang="en-US" dirty="0"/>
          </a:p>
        </p:txBody>
      </p:sp>
      <p:sp>
        <p:nvSpPr>
          <p:cNvPr id="3" name="object 3"/>
          <p:cNvSpPr/>
          <p:nvPr/>
        </p:nvSpPr>
        <p:spPr>
          <a:xfrm>
            <a:off x="315765" y="1333500"/>
            <a:ext cx="3194933" cy="367796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80175666"/>
      </p:ext>
    </p:extLst>
  </p:cSld>
  <p:clrMapOvr>
    <a:masterClrMapping/>
  </p:clrMapOvr>
  <p:transition>
    <p:cut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>
            <a:spLocks noGrp="1"/>
          </p:cNvSpPr>
          <p:nvPr>
            <p:ph type="title"/>
          </p:nvPr>
        </p:nvSpPr>
        <p:spPr>
          <a:xfrm>
            <a:off x="2027735" y="4290519"/>
            <a:ext cx="5845247" cy="50783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0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92170837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461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739">
              <a:lnSpc>
                <a:spcPct val="100000"/>
              </a:lnSpc>
            </a:pPr>
            <a:r>
              <a:rPr spc="-4" dirty="0"/>
              <a:t>Other</a:t>
            </a:r>
            <a:r>
              <a:rPr spc="-51" dirty="0"/>
              <a:t> </a:t>
            </a:r>
            <a:r>
              <a:rPr lang="en-US" spc="-30" dirty="0"/>
              <a:t>t</a:t>
            </a:r>
            <a:r>
              <a:rPr spc="-30" dirty="0"/>
              <a:t>opologies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>
          <a:xfrm>
            <a:off x="3429000" y="1485900"/>
            <a:ext cx="4416358" cy="4314353"/>
          </a:xfrm>
        </p:spPr>
        <p:txBody>
          <a:bodyPr/>
          <a:lstStyle/>
          <a:p>
            <a:r>
              <a:rPr lang="en-US" dirty="0"/>
              <a:t>The back-propagation procedure is not  limited to feed-forward cascades.</a:t>
            </a:r>
          </a:p>
          <a:p>
            <a:r>
              <a:rPr lang="en-US" dirty="0"/>
              <a:t>It can be applied to networks of module  with </a:t>
            </a:r>
            <a:r>
              <a:rPr lang="en-US" i="1" dirty="0"/>
              <a:t>any</a:t>
            </a:r>
            <a:r>
              <a:rPr lang="en-US" dirty="0"/>
              <a:t> topology, as long as the  connection graph is acyclic.</a:t>
            </a:r>
          </a:p>
          <a:p>
            <a:r>
              <a:rPr lang="en-US" dirty="0"/>
              <a:t>If the graph is acyclic (no loops) then, we  can easily find a suitable order in which to  call the </a:t>
            </a:r>
            <a:r>
              <a:rPr lang="en-US" dirty="0" err="1"/>
              <a:t>fprop</a:t>
            </a:r>
            <a:r>
              <a:rPr lang="en-US" dirty="0"/>
              <a:t> method of each module.</a:t>
            </a:r>
          </a:p>
          <a:p>
            <a:r>
              <a:rPr lang="en-US" dirty="0"/>
              <a:t>The </a:t>
            </a:r>
            <a:r>
              <a:rPr lang="en-US" dirty="0" err="1"/>
              <a:t>bprop</a:t>
            </a:r>
            <a:r>
              <a:rPr lang="en-US" dirty="0"/>
              <a:t> methods are called in the  reverse order.</a:t>
            </a:r>
          </a:p>
          <a:p>
            <a:r>
              <a:rPr lang="en-US" dirty="0"/>
              <a:t>if the graph has cycles (loops) we have a  so-called </a:t>
            </a:r>
            <a:r>
              <a:rPr lang="en-US" i="1" dirty="0"/>
              <a:t>recurrent network</a:t>
            </a:r>
            <a:r>
              <a:rPr lang="en-US" dirty="0"/>
              <a:t>. This will be studied in a subsequent lecture.</a:t>
            </a:r>
          </a:p>
          <a:p>
            <a:endParaRPr lang="en-US" dirty="0"/>
          </a:p>
        </p:txBody>
      </p:sp>
      <p:sp>
        <p:nvSpPr>
          <p:cNvPr id="3" name="object 3"/>
          <p:cNvSpPr/>
          <p:nvPr/>
        </p:nvSpPr>
        <p:spPr>
          <a:xfrm>
            <a:off x="72269" y="1265174"/>
            <a:ext cx="3194933" cy="42371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56021540"/>
      </p:ext>
    </p:extLst>
  </p:cSld>
  <p:clrMapOvr>
    <a:masterClrMapping/>
  </p:clrMapOvr>
  <p:transition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modules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rich repertoire of learning machines can be constructed with just a few module types  in addition to the linear, sigmoid, and </a:t>
            </a:r>
            <a:r>
              <a:rPr lang="en-US" dirty="0" err="1"/>
              <a:t>euclidean</a:t>
            </a:r>
            <a:r>
              <a:rPr lang="en-US" dirty="0"/>
              <a:t> modules we have already seen.</a:t>
            </a:r>
          </a:p>
          <a:p>
            <a:r>
              <a:rPr lang="en-US" dirty="0"/>
              <a:t>We will review a few important modules:</a:t>
            </a:r>
          </a:p>
          <a:p>
            <a:pPr lvl="1"/>
            <a:r>
              <a:rPr lang="en-US" dirty="0"/>
              <a:t>The branch/plus module  </a:t>
            </a:r>
          </a:p>
          <a:p>
            <a:pPr lvl="1"/>
            <a:r>
              <a:rPr lang="en-US" dirty="0"/>
              <a:t>The switch module</a:t>
            </a:r>
          </a:p>
          <a:p>
            <a:pPr lvl="1"/>
            <a:r>
              <a:rPr lang="en-US" dirty="0"/>
              <a:t>The </a:t>
            </a:r>
            <a:r>
              <a:rPr lang="en-US" dirty="0" err="1"/>
              <a:t>Softmax</a:t>
            </a:r>
            <a:r>
              <a:rPr lang="en-US" dirty="0"/>
              <a:t> module  </a:t>
            </a:r>
          </a:p>
          <a:p>
            <a:pPr lvl="1"/>
            <a:r>
              <a:rPr lang="en-US" dirty="0"/>
              <a:t>The </a:t>
            </a:r>
            <a:r>
              <a:rPr lang="en-US" dirty="0" err="1"/>
              <a:t>logsum</a:t>
            </a:r>
            <a:r>
              <a:rPr lang="en-US" dirty="0"/>
              <a:t> module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288393"/>
      </p:ext>
    </p:extLst>
  </p:cSld>
  <p:clrMapOvr>
    <a:masterClrMapping/>
  </p:clrMapOvr>
  <p:transition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2"/>
          <a:srcRect b="74791"/>
          <a:stretch/>
        </p:blipFill>
        <p:spPr>
          <a:xfrm>
            <a:off x="3750397" y="2019300"/>
            <a:ext cx="3184923" cy="962131"/>
          </a:xfrm>
          <a:prstGeom prst="rect">
            <a:avLst/>
          </a:prstGeom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branch/plus module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idx="1"/>
          </p:nvPr>
        </p:nvSpPr>
        <p:spPr>
          <a:xfrm>
            <a:off x="2819400" y="1333500"/>
            <a:ext cx="5025958" cy="4466753"/>
          </a:xfrm>
        </p:spPr>
        <p:txBody>
          <a:bodyPr/>
          <a:lstStyle/>
          <a:p>
            <a:r>
              <a:rPr lang="en-US" dirty="0"/>
              <a:t>The PLUS module: a module with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dirty="0"/>
              <a:t> inputs </a:t>
            </a:r>
            <a:br>
              <a:rPr lang="en-US" dirty="0"/>
            </a:b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. . . , X</a:t>
            </a:r>
            <a:r>
              <a:rPr lang="en-US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/>
              <a:t>(of any type) that computes the sum  of its inputs: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back-prop: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The BRANCH module: a module with one input  and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dirty="0"/>
              <a:t> outputs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. . . ,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/>
              <a:t>(of any type) that  simply copies its input on its outputs: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back-prop:</a:t>
            </a:r>
          </a:p>
          <a:p>
            <a:endParaRPr lang="en-US" dirty="0"/>
          </a:p>
        </p:txBody>
      </p:sp>
      <p:sp>
        <p:nvSpPr>
          <p:cNvPr id="3" name="object 3"/>
          <p:cNvSpPr/>
          <p:nvPr/>
        </p:nvSpPr>
        <p:spPr>
          <a:xfrm>
            <a:off x="72269" y="1450541"/>
            <a:ext cx="2554589" cy="366572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2"/>
          <a:srcRect l="5322" t="27319" r="1856" b="60702"/>
          <a:stretch/>
        </p:blipFill>
        <p:spPr>
          <a:xfrm>
            <a:off x="4038600" y="2705100"/>
            <a:ext cx="2956323" cy="457201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2"/>
          <a:srcRect l="4785" t="65884" r="2392" b="22137"/>
          <a:stretch/>
        </p:blipFill>
        <p:spPr>
          <a:xfrm>
            <a:off x="3854217" y="4246474"/>
            <a:ext cx="2956323" cy="457201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2"/>
          <a:srcRect l="4260" t="81409" r="2918" b="6612"/>
          <a:stretch/>
        </p:blipFill>
        <p:spPr>
          <a:xfrm>
            <a:off x="4059963" y="4686299"/>
            <a:ext cx="2956323" cy="457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925769"/>
      </p:ext>
    </p:extLst>
  </p:cSld>
  <p:clrMapOvr>
    <a:masterClrMapping/>
  </p:clrMapOvr>
  <p:transition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switch module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idx="1"/>
          </p:nvPr>
        </p:nvSpPr>
        <p:spPr>
          <a:xfrm>
            <a:off x="3581400" y="1333500"/>
            <a:ext cx="4263958" cy="4466753"/>
          </a:xfrm>
        </p:spPr>
        <p:txBody>
          <a:bodyPr/>
          <a:lstStyle/>
          <a:p>
            <a:pPr marR="37587">
              <a:lnSpc>
                <a:spcPts val="1987"/>
              </a:lnSpc>
            </a:pPr>
            <a:r>
              <a:rPr lang="en-US" spc="8" dirty="0">
                <a:latin typeface="+mj-lt"/>
                <a:cs typeface="Times New Roman"/>
              </a:rPr>
              <a:t>A</a:t>
            </a:r>
            <a:r>
              <a:rPr lang="en-US" spc="-4" dirty="0">
                <a:latin typeface="+mj-lt"/>
                <a:cs typeface="Times New Roman"/>
              </a:rPr>
              <a:t> </a:t>
            </a:r>
            <a:r>
              <a:rPr lang="en-US" spc="4" dirty="0">
                <a:latin typeface="+mj-lt"/>
                <a:cs typeface="Times New Roman"/>
              </a:rPr>
              <a:t>module</a:t>
            </a:r>
            <a:r>
              <a:rPr lang="en-US" spc="-4" dirty="0">
                <a:latin typeface="+mj-lt"/>
                <a:cs typeface="Times New Roman"/>
              </a:rPr>
              <a:t> </a:t>
            </a:r>
            <a:r>
              <a:rPr lang="en-US" dirty="0">
                <a:latin typeface="+mj-lt"/>
                <a:cs typeface="Times New Roman"/>
              </a:rPr>
              <a:t>with</a:t>
            </a:r>
            <a:r>
              <a:rPr lang="en-US" spc="-4" dirty="0">
                <a:latin typeface="+mj-lt"/>
                <a:cs typeface="Times New Roman"/>
              </a:rPr>
              <a:t> </a:t>
            </a:r>
            <a:r>
              <a:rPr lang="en-US" i="1" spc="3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i="1" spc="123" dirty="0">
                <a:latin typeface="+mj-lt"/>
                <a:cs typeface="Times New Roman"/>
              </a:rPr>
              <a:t> </a:t>
            </a:r>
            <a:r>
              <a:rPr lang="en-US" spc="4" dirty="0">
                <a:latin typeface="+mj-lt"/>
                <a:cs typeface="Times New Roman"/>
              </a:rPr>
              <a:t>inputs</a:t>
            </a:r>
            <a:r>
              <a:rPr lang="en-US" spc="-4" dirty="0">
                <a:latin typeface="+mj-lt"/>
                <a:cs typeface="Times New Roman"/>
              </a:rPr>
              <a:t> </a:t>
            </a:r>
            <a:r>
              <a:rPr lang="en-US" i="1" spc="21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000" spc="317" baseline="-11494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i="1" spc="21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i="1" spc="-14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spc="5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i="1" spc="-14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spc="5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i="1" spc="-14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spc="5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i="1" spc="-152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spc="5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i="1" spc="-14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spc="367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000" i="1" spc="551" baseline="-11494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i="1" spc="444" baseline="-1149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pc="4" dirty="0">
                <a:latin typeface="+mj-lt"/>
                <a:cs typeface="Times New Roman"/>
              </a:rPr>
              <a:t>(of  </a:t>
            </a:r>
            <a:r>
              <a:rPr lang="en-US" spc="-8" dirty="0">
                <a:latin typeface="+mj-lt"/>
                <a:cs typeface="Times New Roman"/>
              </a:rPr>
              <a:t>any </a:t>
            </a:r>
            <a:r>
              <a:rPr lang="en-US" dirty="0">
                <a:latin typeface="+mj-lt"/>
                <a:cs typeface="Times New Roman"/>
              </a:rPr>
              <a:t>type) </a:t>
            </a:r>
            <a:r>
              <a:rPr lang="en-US" spc="4" dirty="0">
                <a:latin typeface="+mj-lt"/>
                <a:cs typeface="Times New Roman"/>
              </a:rPr>
              <a:t>and one</a:t>
            </a:r>
            <a:r>
              <a:rPr lang="en-US" spc="-4" dirty="0">
                <a:latin typeface="+mj-lt"/>
                <a:cs typeface="Times New Roman"/>
              </a:rPr>
              <a:t> </a:t>
            </a:r>
            <a:r>
              <a:rPr lang="en-US" dirty="0">
                <a:latin typeface="+mj-lt"/>
                <a:cs typeface="Times New Roman"/>
              </a:rPr>
              <a:t>additional </a:t>
            </a:r>
            <a:r>
              <a:rPr lang="en-US" spc="-4" dirty="0">
                <a:latin typeface="+mj-lt"/>
                <a:cs typeface="Times New Roman"/>
              </a:rPr>
              <a:t>discrete-valued </a:t>
            </a:r>
            <a:r>
              <a:rPr lang="en-US" spc="4" dirty="0">
                <a:latin typeface="+mj-lt"/>
                <a:cs typeface="Times New Roman"/>
              </a:rPr>
              <a:t>input </a:t>
            </a:r>
            <a:r>
              <a:rPr lang="en-US" i="1" spc="5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i="1" spc="-51" dirty="0">
                <a:latin typeface="+mj-lt"/>
                <a:cs typeface="Times New Roman"/>
              </a:rPr>
              <a:t> </a:t>
            </a:r>
            <a:r>
              <a:rPr lang="en-US" dirty="0">
                <a:latin typeface="+mj-lt"/>
                <a:cs typeface="Times New Roman"/>
              </a:rPr>
              <a:t>.</a:t>
            </a:r>
          </a:p>
          <a:p>
            <a:pPr marR="4296">
              <a:lnSpc>
                <a:spcPct val="92600"/>
              </a:lnSpc>
              <a:spcBef>
                <a:spcPts val="689"/>
              </a:spcBef>
            </a:pPr>
            <a:r>
              <a:rPr lang="en-US" spc="4" dirty="0">
                <a:latin typeface="+mj-lt"/>
                <a:cs typeface="Times New Roman"/>
              </a:rPr>
              <a:t>The </a:t>
            </a:r>
            <a:r>
              <a:rPr lang="en-US" spc="-8" dirty="0">
                <a:latin typeface="+mj-lt"/>
                <a:cs typeface="Times New Roman"/>
              </a:rPr>
              <a:t>value </a:t>
            </a:r>
            <a:r>
              <a:rPr lang="en-US" spc="4" dirty="0">
                <a:latin typeface="+mj-lt"/>
                <a:cs typeface="Times New Roman"/>
              </a:rPr>
              <a:t>of the </a:t>
            </a:r>
            <a:r>
              <a:rPr lang="en-US" dirty="0">
                <a:latin typeface="+mj-lt"/>
                <a:cs typeface="Times New Roman"/>
              </a:rPr>
              <a:t>discrete </a:t>
            </a:r>
            <a:r>
              <a:rPr lang="en-US" spc="4" dirty="0">
                <a:latin typeface="+mj-lt"/>
                <a:cs typeface="Times New Roman"/>
              </a:rPr>
              <a:t>input </a:t>
            </a:r>
            <a:r>
              <a:rPr lang="en-US" dirty="0">
                <a:latin typeface="+mj-lt"/>
                <a:cs typeface="Times New Roman"/>
              </a:rPr>
              <a:t>determines </a:t>
            </a:r>
            <a:r>
              <a:rPr lang="en-US" spc="4" dirty="0">
                <a:latin typeface="+mj-lt"/>
                <a:cs typeface="Times New Roman"/>
              </a:rPr>
              <a:t>which of the </a:t>
            </a:r>
            <a:r>
              <a:rPr lang="en-US" i="1" spc="2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i="1" spc="245" dirty="0">
                <a:latin typeface="+mj-lt"/>
                <a:cs typeface="Times New Roman"/>
              </a:rPr>
              <a:t> </a:t>
            </a:r>
            <a:r>
              <a:rPr lang="en-US" spc="4" dirty="0">
                <a:latin typeface="+mj-lt"/>
                <a:cs typeface="Times New Roman"/>
              </a:rPr>
              <a:t>inputs </a:t>
            </a:r>
            <a:r>
              <a:rPr lang="en-US" dirty="0">
                <a:latin typeface="+mj-lt"/>
                <a:cs typeface="Times New Roman"/>
              </a:rPr>
              <a:t>is copied to </a:t>
            </a:r>
            <a:r>
              <a:rPr lang="en-US" spc="4" dirty="0">
                <a:latin typeface="+mj-lt"/>
                <a:cs typeface="Times New Roman"/>
              </a:rPr>
              <a:t>the output.</a:t>
            </a:r>
          </a:p>
          <a:p>
            <a:pPr marR="4296">
              <a:lnSpc>
                <a:spcPct val="92600"/>
              </a:lnSpc>
              <a:spcBef>
                <a:spcPts val="689"/>
              </a:spcBef>
            </a:pPr>
            <a:endParaRPr lang="en-US" spc="4" dirty="0">
              <a:latin typeface="+mj-lt"/>
              <a:cs typeface="Times New Roman"/>
            </a:endParaRPr>
          </a:p>
          <a:p>
            <a:pPr marR="4296">
              <a:lnSpc>
                <a:spcPct val="92600"/>
              </a:lnSpc>
              <a:spcBef>
                <a:spcPts val="689"/>
              </a:spcBef>
            </a:pPr>
            <a:endParaRPr lang="en-US" spc="4" dirty="0">
              <a:latin typeface="+mj-lt"/>
              <a:cs typeface="Times New Roman"/>
            </a:endParaRPr>
          </a:p>
          <a:p>
            <a:pPr marR="4296">
              <a:lnSpc>
                <a:spcPct val="92600"/>
              </a:lnSpc>
              <a:spcBef>
                <a:spcPts val="689"/>
              </a:spcBef>
              <a:buNone/>
            </a:pPr>
            <a:endParaRPr lang="en-US" spc="4" dirty="0">
              <a:latin typeface="+mj-lt"/>
              <a:cs typeface="Times New Roman"/>
            </a:endParaRPr>
          </a:p>
          <a:p>
            <a:pPr marR="4296">
              <a:lnSpc>
                <a:spcPct val="92600"/>
              </a:lnSpc>
              <a:spcBef>
                <a:spcPts val="689"/>
              </a:spcBef>
            </a:pPr>
            <a:r>
              <a:rPr lang="en-US" dirty="0">
                <a:latin typeface="+mj-lt"/>
                <a:cs typeface="Times New Roman"/>
              </a:rPr>
              <a:t>The gradient with respect to the output is copied to the gradient with respect to the  switched-in input. The gradients of all other inputs are zero.</a:t>
            </a:r>
          </a:p>
          <a:p>
            <a:pPr marR="4296">
              <a:lnSpc>
                <a:spcPct val="92600"/>
              </a:lnSpc>
              <a:spcBef>
                <a:spcPts val="689"/>
              </a:spcBef>
            </a:pPr>
            <a:endParaRPr lang="en-US" dirty="0">
              <a:latin typeface="+mj-lt"/>
              <a:cs typeface="Times New Roman"/>
            </a:endParaRPr>
          </a:p>
          <a:p>
            <a:endParaRPr lang="en-US" dirty="0"/>
          </a:p>
        </p:txBody>
      </p:sp>
      <p:sp>
        <p:nvSpPr>
          <p:cNvPr id="3" name="object 3"/>
          <p:cNvSpPr/>
          <p:nvPr/>
        </p:nvSpPr>
        <p:spPr>
          <a:xfrm>
            <a:off x="72269" y="1699616"/>
            <a:ext cx="3194933" cy="33313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5686" y="3143357"/>
            <a:ext cx="1930913" cy="1161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964630"/>
      </p:ext>
    </p:extLst>
  </p:cSld>
  <p:clrMapOvr>
    <a:masterClrMapping/>
  </p:clrMapOvr>
  <p:transition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err="1"/>
              <a:t>logsum</a:t>
            </a:r>
            <a:r>
              <a:rPr lang="en-US" dirty="0"/>
              <a:t> module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fprop</a:t>
            </a:r>
            <a:r>
              <a:rPr lang="en-US" dirty="0"/>
              <a:t>: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 err="1"/>
              <a:t>bprop</a:t>
            </a:r>
            <a:r>
              <a:rPr lang="en-US" dirty="0"/>
              <a:t>: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or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with</a:t>
            </a:r>
          </a:p>
          <a:p>
            <a:endParaRPr lang="en-US" dirty="0"/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1028699"/>
            <a:ext cx="3124200" cy="3841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765915"/>
      </p:ext>
    </p:extLst>
  </p:cSld>
  <p:clrMapOvr>
    <a:masterClrMapping/>
  </p:clrMapOvr>
  <p:transition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Log-likelihood loss function and logsum modules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114800" y="2247900"/>
            <a:ext cx="3962400" cy="3552353"/>
          </a:xfrm>
        </p:spPr>
        <p:txBody>
          <a:bodyPr/>
          <a:lstStyle/>
          <a:p>
            <a:r>
              <a:rPr lang="en-US" dirty="0"/>
              <a:t>A classifier trained with the Log-Likelihood loss can be transformed into an equivalent machine trained with the energy loss.</a:t>
            </a:r>
          </a:p>
          <a:p>
            <a:r>
              <a:rPr lang="en-US" dirty="0"/>
              <a:t>The transformed machine contains multiple “replicas” of the classifier, one replica for the desired output, and </a:t>
            </a:r>
            <a:r>
              <a:rPr lang="en-US" i="1" dirty="0"/>
              <a:t>K</a:t>
            </a:r>
            <a:r>
              <a:rPr lang="en-US" dirty="0"/>
              <a:t> replicas for each possible value of </a:t>
            </a:r>
            <a:r>
              <a:rPr lang="en-US" i="1" dirty="0"/>
              <a:t>Y</a:t>
            </a:r>
            <a:r>
              <a:rPr lang="en-US" dirty="0"/>
              <a:t> .</a:t>
            </a:r>
          </a:p>
          <a:p>
            <a:endParaRPr lang="en-US" dirty="0"/>
          </a:p>
        </p:txBody>
      </p:sp>
      <p:sp>
        <p:nvSpPr>
          <p:cNvPr id="5" name="object 5"/>
          <p:cNvSpPr/>
          <p:nvPr/>
        </p:nvSpPr>
        <p:spPr>
          <a:xfrm>
            <a:off x="304800" y="1714500"/>
            <a:ext cx="3591506" cy="384158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420791"/>
            <a:ext cx="7086600" cy="369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267366"/>
      </p:ext>
    </p:extLst>
  </p:cSld>
  <p:clrMapOvr>
    <a:masterClrMapping/>
  </p:clrMapOvr>
  <p:transition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1714500"/>
            <a:ext cx="3005416" cy="2064321"/>
          </a:xfrm>
          <a:prstGeom prst="rect">
            <a:avLst/>
          </a:prstGeom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Softmax</a:t>
            </a:r>
            <a:r>
              <a:rPr lang="en-US" dirty="0"/>
              <a:t> module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single vector as input, and a “normalized” vector as output: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Exercise: find the </a:t>
            </a:r>
            <a:r>
              <a:rPr lang="en-US" dirty="0" err="1"/>
              <a:t>bprop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2591443"/>
      </p:ext>
    </p:extLst>
  </p:cSld>
  <p:clrMapOvr>
    <a:masterClrMapping/>
  </p:clrMapOvr>
  <p:transition>
    <p:cut/>
  </p:transition>
</p:sld>
</file>

<file path=ppt/theme/theme1.xml><?xml version="1.0" encoding="utf-8"?>
<a:theme xmlns:a="http://schemas.openxmlformats.org/drawingml/2006/main" name="1_Title &amp; Bullet ">
  <a:themeElements>
    <a:clrScheme name="NYC_FINAL">
      <a:dk1>
        <a:srgbClr val="6F6F6F"/>
      </a:dk1>
      <a:lt1>
        <a:srgbClr val="FFFFFF"/>
      </a:lt1>
      <a:dk2>
        <a:srgbClr val="939A90"/>
      </a:dk2>
      <a:lt2>
        <a:srgbClr val="57068C"/>
      </a:lt2>
      <a:accent1>
        <a:srgbClr val="76B900"/>
      </a:accent1>
      <a:accent2>
        <a:srgbClr val="598B00"/>
      </a:accent2>
      <a:accent3>
        <a:srgbClr val="9B16F6"/>
      </a:accent3>
      <a:accent4>
        <a:srgbClr val="57068C"/>
      </a:accent4>
      <a:accent5>
        <a:srgbClr val="E97300"/>
      </a:accent5>
      <a:accent6>
        <a:srgbClr val="008996"/>
      </a:accent6>
      <a:hlink>
        <a:srgbClr val="939A90"/>
      </a:hlink>
      <a:folHlink>
        <a:srgbClr val="76B9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641</TotalTime>
  <Words>1424</Words>
  <Application>Microsoft Office PowerPoint</Application>
  <PresentationFormat>Custom</PresentationFormat>
  <Paragraphs>207</Paragraphs>
  <Slides>29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1_Title &amp; Bullet </vt:lpstr>
      <vt:lpstr>Lecture 2.3 - Deep Supervised Learning  (modular approach) – Part 2</vt:lpstr>
      <vt:lpstr>PowerPoint Presentation</vt:lpstr>
      <vt:lpstr>Other topologies</vt:lpstr>
      <vt:lpstr>More modules</vt:lpstr>
      <vt:lpstr>The branch/plus module</vt:lpstr>
      <vt:lpstr>The switch module</vt:lpstr>
      <vt:lpstr>The logsum module</vt:lpstr>
      <vt:lpstr>Log-likelihood loss function and logsum modules</vt:lpstr>
      <vt:lpstr>Softmax module</vt:lpstr>
      <vt:lpstr>Radial Basis Function Network  (RBF Net)</vt:lpstr>
      <vt:lpstr>MAP/MLE loss and cross-entropy</vt:lpstr>
      <vt:lpstr>Cross-entropy and KL-divergence</vt:lpstr>
      <vt:lpstr>Cross-entropy and KL-divergence</vt:lpstr>
      <vt:lpstr>Multiclass classification and  KL-divergence</vt:lpstr>
      <vt:lpstr>Multiclass classification and softmax</vt:lpstr>
      <vt:lpstr>Multiclass classification with a junk category</vt:lpstr>
      <vt:lpstr>NN-RBF hybrids</vt:lpstr>
      <vt:lpstr>Parameter-space transforms</vt:lpstr>
      <vt:lpstr>Parameter-space transforms: weight sharing</vt:lpstr>
      <vt:lpstr>Parameter sharing between replicas</vt:lpstr>
      <vt:lpstr>Path summation (path integral)</vt:lpstr>
      <vt:lpstr>Mixtures of experts</vt:lpstr>
      <vt:lpstr>Sequence processing:  time-delayed inputs</vt:lpstr>
      <vt:lpstr>Sequence processing:  time-delayed networks</vt:lpstr>
      <vt:lpstr>Training a TDNN</vt:lpstr>
      <vt:lpstr>Convolutional module</vt:lpstr>
      <vt:lpstr>Simple recurrent machines</vt:lpstr>
      <vt:lpstr>Unfolded recurrent nets and backprop through time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Goes Here</dc:title>
  <dc:creator>Joe Bungo</dc:creator>
  <cp:lastModifiedBy>NVIDIA</cp:lastModifiedBy>
  <cp:revision>100</cp:revision>
  <dcterms:modified xsi:type="dcterms:W3CDTF">2017-04-21T14:41:55Z</dcterms:modified>
</cp:coreProperties>
</file>