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1.jpg" ContentType="image/jpg"/>
  <Override PartName="/ppt/media/image19.jpg" ContentType="image/jpg"/>
  <Override PartName="/ppt/media/image29.jpg" ContentType="image/jpg"/>
  <Override PartName="/ppt/media/image31.jpg" ContentType="image/jpg"/>
  <Override PartName="/ppt/media/image32.jpg" ContentType="image/jpg"/>
  <Override PartName="/ppt/media/image34.jpg" ContentType="image/jpg"/>
  <Override PartName="/ppt/media/image36.jpg" ContentType="image/jpg"/>
  <Override PartName="/ppt/media/image37.jpg" ContentType="image/jpg"/>
  <Override PartName="/ppt/media/image38.jpg" ContentType="image/jpg"/>
  <Override PartName="/ppt/media/image39.jpg" ContentType="image/jpg"/>
  <Override PartName="/ppt/media/image40.jpg" ContentType="image/jpg"/>
  <Override PartName="/ppt/media/image41.jpg" ContentType="image/jpg"/>
  <Override PartName="/ppt/media/image42.jpg" ContentType="image/jpg"/>
  <Override PartName="/ppt/media/image43.jpg" ContentType="image/jpg"/>
  <Override PartName="/ppt/media/image44.jpg" ContentType="image/jpg"/>
  <Override PartName="/ppt/media/image49.jpg" ContentType="image/jpg"/>
  <Override PartName="/ppt/media/image50.jpg" ContentType="image/jpg"/>
  <Override PartName="/ppt/media/image51.jpg" ContentType="image/jpg"/>
  <Override PartName="/ppt/media/image52.jpg" ContentType="image/jpg"/>
  <Override PartName="/ppt/media/image56.jpg" ContentType="image/jpg"/>
  <Override PartName="/ppt/media/image57.jpg" ContentType="image/jpg"/>
  <Override PartName="/ppt/media/image58.jpg" ContentType="image/jpg"/>
  <Override PartName="/ppt/media/image59.jpg" ContentType="image/jpg"/>
  <Override PartName="/ppt/media/image60.jpg" ContentType="image/jpg"/>
  <Override PartName="/ppt/media/image61.jpg" ContentType="image/jpg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72"/>
  </p:notesMasterIdLst>
  <p:sldIdLst>
    <p:sldId id="267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35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36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266" r:id="rId71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610A4-6A08-4C6F-B75A-79F5A54CF852}" v="1" dt="2023-04-24T22:25:35.752"/>
  </p1510:revLst>
</p1510:revInfo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83" autoAdjust="0"/>
    <p:restoredTop sz="94660"/>
  </p:normalViewPr>
  <p:slideViewPr>
    <p:cSldViewPr>
      <p:cViewPr varScale="1">
        <p:scale>
          <a:sx n="126" d="100"/>
          <a:sy n="126" d="100"/>
        </p:scale>
        <p:origin x="1638" y="126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E7B610A4-6A08-4C6F-B75A-79F5A54CF852}"/>
    <pc:docChg chg="modSld">
      <pc:chgData name="Joe Bungo" userId="68c73667-b054-4751-86c2-2fef667112d9" providerId="ADAL" clId="{E7B610A4-6A08-4C6F-B75A-79F5A54CF852}" dt="2023-04-24T22:25:53.409" v="4" actId="2711"/>
      <pc:docMkLst>
        <pc:docMk/>
      </pc:docMkLst>
      <pc:sldChg chg="modSp mod">
        <pc:chgData name="Joe Bungo" userId="68c73667-b054-4751-86c2-2fef667112d9" providerId="ADAL" clId="{E7B610A4-6A08-4C6F-B75A-79F5A54CF852}" dt="2023-04-24T22:25:53.409" v="4" actId="2711"/>
        <pc:sldMkLst>
          <pc:docMk/>
          <pc:sldMk cId="741485709" sldId="329"/>
        </pc:sldMkLst>
        <pc:spChg chg="mod">
          <ac:chgData name="Joe Bungo" userId="68c73667-b054-4751-86c2-2fef667112d9" providerId="ADAL" clId="{E7B610A4-6A08-4C6F-B75A-79F5A54CF852}" dt="2023-04-24T22:25:53.409" v="4" actId="2711"/>
          <ac:spMkLst>
            <pc:docMk/>
            <pc:sldMk cId="741485709" sldId="329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83854" y="1335024"/>
            <a:ext cx="7461504" cy="44295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30860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1" y="5740146"/>
            <a:ext cx="1892808" cy="30860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7604082" y="5978983"/>
            <a:ext cx="524834" cy="181202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45324">
              <a:lnSpc>
                <a:spcPts val="1196"/>
              </a:lnSpc>
            </a:pPr>
            <a:fld id="{81D60167-4931-47E6-BA6A-407CBD079E47}" type="slidenum">
              <a:rPr lang="en-US" spc="-36" smtClean="0"/>
              <a:pPr marL="45324">
                <a:lnSpc>
                  <a:spcPts val="1196"/>
                </a:lnSpc>
              </a:pPr>
              <a:t>‹#›</a:t>
            </a:fld>
            <a:r>
              <a:rPr lang="en-US" spc="-36"/>
              <a:t> </a:t>
            </a:r>
            <a:r>
              <a:rPr lang="en-US" spc="268"/>
              <a:t>/</a:t>
            </a:r>
            <a:r>
              <a:rPr lang="en-US" spc="45"/>
              <a:t> </a:t>
            </a:r>
            <a:r>
              <a:rPr lang="en-US" spc="-36"/>
              <a:t>68</a:t>
            </a:r>
            <a:endParaRPr lang="en-US" spc="-36" dirty="0"/>
          </a:p>
        </p:txBody>
      </p:sp>
    </p:spTree>
    <p:extLst>
      <p:ext uri="{BB962C8B-B14F-4D97-AF65-F5344CB8AC3E}">
        <p14:creationId xmlns:p14="http://schemas.microsoft.com/office/powerpoint/2010/main" val="3525865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340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5" r:id="rId4"/>
    <p:sldLayoutId id="2147483656" r:id="rId5"/>
    <p:sldLayoutId id="2147483657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ronan.collobert.com/senna/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" y="5968166"/>
            <a:ext cx="8226199" cy="195925"/>
          </a:xfrm>
          <a:custGeom>
            <a:avLst/>
            <a:gdLst/>
            <a:ahLst/>
            <a:cxnLst/>
            <a:rect l="l" t="t" r="r" b="b"/>
            <a:pathLst>
              <a:path w="4608195" h="109854">
                <a:moveTo>
                  <a:pt x="0" y="109651"/>
                </a:moveTo>
                <a:lnTo>
                  <a:pt x="4608004" y="109651"/>
                </a:lnTo>
                <a:lnTo>
                  <a:pt x="4608004" y="0"/>
                </a:lnTo>
                <a:lnTo>
                  <a:pt x="0" y="0"/>
                </a:lnTo>
                <a:lnTo>
                  <a:pt x="0" y="109651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81200" y="5295900"/>
            <a:ext cx="5845247" cy="507830"/>
          </a:xfrm>
        </p:spPr>
        <p:txBody>
          <a:bodyPr/>
          <a:lstStyle/>
          <a:p>
            <a:r>
              <a:rPr lang="en-US" dirty="0"/>
              <a:t>Lecture 6.4 - Embedding Methods for NLP  </a:t>
            </a:r>
            <a:br>
              <a:rPr lang="en-US" dirty="0"/>
            </a:br>
            <a:r>
              <a:rPr lang="en-US" sz="2000" dirty="0"/>
              <a:t>Part 1: Unsupervised and Supervised</a:t>
            </a:r>
            <a:br>
              <a:rPr lang="en-US" sz="2000" dirty="0"/>
            </a:br>
            <a:r>
              <a:rPr lang="en-US" sz="2000" dirty="0"/>
              <a:t>Embeddings</a:t>
            </a:r>
          </a:p>
        </p:txBody>
      </p:sp>
    </p:spTree>
    <p:extLst>
      <p:ext uri="{BB962C8B-B14F-4D97-AF65-F5344CB8AC3E}">
        <p14:creationId xmlns:p14="http://schemas.microsoft.com/office/powerpoint/2010/main" val="1151998467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 a  linear embedding 	    via a  reconstruction objective.</a:t>
            </a:r>
          </a:p>
          <a:p>
            <a:r>
              <a:rPr lang="en-US" dirty="0"/>
              <a:t>Rank with:  </a:t>
            </a:r>
          </a:p>
          <a:p>
            <a:endParaRPr lang="en-US" dirty="0"/>
          </a:p>
          <a:p>
            <a:r>
              <a:rPr lang="en-US" dirty="0"/>
              <a:t>Uses “synonyms”: low-dimensional latent “concepts”.  </a:t>
            </a:r>
          </a:p>
          <a:p>
            <a:r>
              <a:rPr lang="en-US" dirty="0"/>
              <a:t>Unsupervised  machine  learning:  useful for goal?</a:t>
            </a:r>
          </a:p>
          <a:p>
            <a:endParaRPr lang="en-US" dirty="0"/>
          </a:p>
        </p:txBody>
      </p:sp>
      <p:sp>
        <p:nvSpPr>
          <p:cNvPr id="13" name="object 13"/>
          <p:cNvSpPr txBox="1"/>
          <p:nvPr/>
        </p:nvSpPr>
        <p:spPr>
          <a:xfrm>
            <a:off x="462996" y="5372100"/>
            <a:ext cx="548060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5000"/>
            <a:r>
              <a:rPr sz="1800" spc="-54" baseline="37037" dirty="0">
                <a:latin typeface="+mj-lt"/>
              </a:rPr>
              <a:t>1</a:t>
            </a:r>
            <a:r>
              <a:rPr sz="1800" spc="-319" baseline="37037" dirty="0">
                <a:latin typeface="+mj-lt"/>
              </a:rPr>
              <a:t> </a:t>
            </a:r>
            <a:r>
              <a:rPr sz="1800" i="1" spc="54" dirty="0">
                <a:latin typeface="+mj-lt"/>
              </a:rPr>
              <a:t>f</a:t>
            </a:r>
            <a:r>
              <a:rPr sz="1800" i="1" spc="-98" dirty="0">
                <a:latin typeface="+mj-lt"/>
              </a:rPr>
              <a:t> </a:t>
            </a:r>
            <a:r>
              <a:rPr sz="1800" spc="9" dirty="0">
                <a:latin typeface="+mj-lt"/>
                <a:cs typeface="Tahoma"/>
              </a:rPr>
              <a:t>(</a:t>
            </a:r>
            <a:r>
              <a:rPr sz="1800" i="1" spc="9" dirty="0">
                <a:latin typeface="+mj-lt"/>
              </a:rPr>
              <a:t>q,</a:t>
            </a:r>
            <a:r>
              <a:rPr sz="1800" i="1" spc="-178" dirty="0">
                <a:latin typeface="+mj-lt"/>
              </a:rPr>
              <a:t> </a:t>
            </a:r>
            <a:r>
              <a:rPr sz="1800" i="1" spc="-54" dirty="0">
                <a:latin typeface="+mj-lt"/>
              </a:rPr>
              <a:t>d</a:t>
            </a:r>
            <a:r>
              <a:rPr sz="1800" i="1" spc="-294" dirty="0">
                <a:latin typeface="+mj-lt"/>
              </a:rPr>
              <a:t> </a:t>
            </a:r>
            <a:r>
              <a:rPr sz="1800" spc="18" dirty="0">
                <a:latin typeface="+mj-lt"/>
                <a:cs typeface="Tahoma"/>
              </a:rPr>
              <a:t>)</a:t>
            </a:r>
            <a:r>
              <a:rPr sz="1800" spc="-45" dirty="0">
                <a:latin typeface="+mj-lt"/>
                <a:cs typeface="Tahoma"/>
              </a:rPr>
              <a:t> </a:t>
            </a:r>
            <a:r>
              <a:rPr sz="1800" spc="107" dirty="0">
                <a:latin typeface="+mj-lt"/>
                <a:cs typeface="Tahoma"/>
              </a:rPr>
              <a:t>=</a:t>
            </a:r>
            <a:r>
              <a:rPr sz="1800" spc="-54" dirty="0">
                <a:latin typeface="+mj-lt"/>
                <a:cs typeface="Tahoma"/>
              </a:rPr>
              <a:t> </a:t>
            </a:r>
            <a:r>
              <a:rPr sz="1800" i="1" spc="170" dirty="0">
                <a:latin typeface="+mj-lt"/>
              </a:rPr>
              <a:t>q</a:t>
            </a:r>
            <a:r>
              <a:rPr sz="1800" i="1" spc="253" baseline="37037" dirty="0">
                <a:latin typeface="+mj-lt"/>
              </a:rPr>
              <a:t>T</a:t>
            </a:r>
            <a:r>
              <a:rPr sz="1800" spc="170" dirty="0">
                <a:latin typeface="+mj-lt"/>
                <a:cs typeface="Tahoma"/>
              </a:rPr>
              <a:t>(</a:t>
            </a:r>
            <a:r>
              <a:rPr sz="1800" i="1" spc="170" dirty="0">
                <a:latin typeface="+mj-lt"/>
              </a:rPr>
              <a:t>U</a:t>
            </a:r>
            <a:r>
              <a:rPr sz="1800" i="1" spc="253" baseline="37037" dirty="0">
                <a:latin typeface="+mj-lt"/>
              </a:rPr>
              <a:t>T</a:t>
            </a:r>
            <a:r>
              <a:rPr sz="1800" i="1" spc="170" dirty="0">
                <a:latin typeface="+mj-lt"/>
              </a:rPr>
              <a:t>U</a:t>
            </a:r>
            <a:r>
              <a:rPr sz="1800" i="1" spc="45" dirty="0">
                <a:latin typeface="+mj-lt"/>
              </a:rPr>
              <a:t> </a:t>
            </a:r>
            <a:r>
              <a:rPr sz="1800" spc="107" dirty="0">
                <a:latin typeface="+mj-lt"/>
                <a:cs typeface="Tahoma"/>
              </a:rPr>
              <a:t>+</a:t>
            </a:r>
            <a:r>
              <a:rPr sz="1800" spc="-143" dirty="0">
                <a:latin typeface="+mj-lt"/>
                <a:cs typeface="Tahoma"/>
              </a:rPr>
              <a:t> </a:t>
            </a:r>
            <a:r>
              <a:rPr sz="1800" i="1" spc="71" dirty="0">
                <a:latin typeface="+mj-lt"/>
              </a:rPr>
              <a:t>αI</a:t>
            </a:r>
            <a:r>
              <a:rPr sz="1800" i="1" spc="-241" dirty="0">
                <a:latin typeface="+mj-lt"/>
              </a:rPr>
              <a:t> </a:t>
            </a:r>
            <a:r>
              <a:rPr sz="1800" spc="-18" dirty="0">
                <a:latin typeface="+mj-lt"/>
                <a:cs typeface="Tahoma"/>
              </a:rPr>
              <a:t>)</a:t>
            </a:r>
            <a:r>
              <a:rPr sz="1800" i="1" spc="-18" dirty="0">
                <a:latin typeface="+mj-lt"/>
              </a:rPr>
              <a:t>d</a:t>
            </a:r>
            <a:r>
              <a:rPr sz="1800" i="1" spc="250" dirty="0">
                <a:latin typeface="+mj-lt"/>
              </a:rPr>
              <a:t> </a:t>
            </a:r>
            <a:r>
              <a:rPr sz="1800" spc="-62" dirty="0">
                <a:latin typeface="+mj-lt"/>
                <a:cs typeface="Tahoma"/>
              </a:rPr>
              <a:t>gives</a:t>
            </a:r>
            <a:r>
              <a:rPr sz="1800" spc="45" dirty="0">
                <a:latin typeface="+mj-lt"/>
                <a:cs typeface="Tahoma"/>
              </a:rPr>
              <a:t> </a:t>
            </a:r>
            <a:r>
              <a:rPr sz="1800" spc="-27" dirty="0">
                <a:latin typeface="+mj-lt"/>
                <a:cs typeface="Tahoma"/>
              </a:rPr>
              <a:t>better</a:t>
            </a:r>
            <a:r>
              <a:rPr sz="1800" spc="45" dirty="0">
                <a:latin typeface="+mj-lt"/>
                <a:cs typeface="Tahoma"/>
              </a:rPr>
              <a:t> </a:t>
            </a:r>
            <a:r>
              <a:rPr sz="1800" spc="-45" dirty="0">
                <a:latin typeface="+mj-lt"/>
                <a:cs typeface="Tahoma"/>
              </a:rPr>
              <a:t>results.</a:t>
            </a:r>
            <a:endParaRPr sz="1800" dirty="0">
              <a:latin typeface="+mj-lt"/>
              <a:cs typeface="Tahoma"/>
            </a:endParaRPr>
          </a:p>
          <a:p>
            <a:pPr marL="22662">
              <a:spcBef>
                <a:spcPts val="27"/>
              </a:spcBef>
            </a:pPr>
            <a:r>
              <a:rPr sz="1800" spc="-9" dirty="0">
                <a:latin typeface="+mj-lt"/>
                <a:cs typeface="Tahoma"/>
              </a:rPr>
              <a:t>Also, </a:t>
            </a:r>
            <a:r>
              <a:rPr sz="1800" spc="-36" dirty="0">
                <a:latin typeface="+mj-lt"/>
                <a:cs typeface="Tahoma"/>
              </a:rPr>
              <a:t>usually </a:t>
            </a:r>
            <a:r>
              <a:rPr sz="1800" spc="-45" dirty="0">
                <a:latin typeface="+mj-lt"/>
                <a:cs typeface="Tahoma"/>
              </a:rPr>
              <a:t>normalize </a:t>
            </a:r>
            <a:r>
              <a:rPr sz="1800" spc="-18" dirty="0">
                <a:latin typeface="+mj-lt"/>
                <a:cs typeface="Tahoma"/>
              </a:rPr>
              <a:t>this </a:t>
            </a:r>
            <a:r>
              <a:rPr sz="1800" i="1" spc="36" dirty="0">
                <a:latin typeface="+mj-lt"/>
              </a:rPr>
              <a:t>→ </a:t>
            </a:r>
            <a:r>
              <a:rPr sz="1800" spc="-54" dirty="0">
                <a:latin typeface="+mj-lt"/>
                <a:cs typeface="Tahoma"/>
              </a:rPr>
              <a:t>cosine </a:t>
            </a:r>
            <a:r>
              <a:rPr sz="1800" spc="-45" dirty="0">
                <a:latin typeface="+mj-lt"/>
                <a:cs typeface="Tahoma"/>
              </a:rPr>
              <a:t> </a:t>
            </a:r>
            <a:r>
              <a:rPr sz="1800" spc="-36" dirty="0">
                <a:latin typeface="+mj-lt"/>
                <a:cs typeface="Tahoma"/>
              </a:rPr>
              <a:t>similarity.</a:t>
            </a:r>
            <a:endParaRPr sz="1800" dirty="0">
              <a:latin typeface="+mj-lt"/>
              <a:cs typeface="Tahoma"/>
            </a:endParaRP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Latent semantic indexing (LSI)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grayscl/>
          </a:blip>
          <a:srcRect l="32640" t="15832" r="39383" b="52504"/>
          <a:stretch/>
        </p:blipFill>
        <p:spPr>
          <a:xfrm>
            <a:off x="3352800" y="1409699"/>
            <a:ext cx="1371600" cy="3048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>
            <a:grayscl/>
          </a:blip>
          <a:srcRect l="3108" t="55412" r="2140" b="-2907"/>
          <a:stretch/>
        </p:blipFill>
        <p:spPr>
          <a:xfrm>
            <a:off x="1791933" y="1727622"/>
            <a:ext cx="464534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74464"/>
      </p:ext>
    </p:extLst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Basic model: rank with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i.e. learn weights of polynomial terms between documents.</a:t>
            </a:r>
          </a:p>
          <a:p>
            <a:r>
              <a:rPr lang="en-US" dirty="0"/>
              <a:t>Learn                 (huge!) with click-through data or other labels.</a:t>
            </a:r>
          </a:p>
          <a:p>
            <a:pPr lvl="1"/>
            <a:r>
              <a:rPr lang="en-US" dirty="0"/>
              <a:t>Uses “synonyms”</a:t>
            </a:r>
          </a:p>
          <a:p>
            <a:pPr lvl="1"/>
            <a:r>
              <a:rPr lang="en-US" dirty="0"/>
              <a:t>Supervised  machine learning:  targeted for goal</a:t>
            </a:r>
          </a:p>
          <a:p>
            <a:pPr lvl="1"/>
            <a:r>
              <a:rPr lang="en-US" dirty="0"/>
              <a:t>Too Big/Slow?!  Solution = Constrain W :</a:t>
            </a:r>
          </a:p>
          <a:p>
            <a:pPr marL="969963" lvl="1" indent="0">
              <a:buNone/>
            </a:pPr>
            <a:r>
              <a:rPr lang="en-US" dirty="0"/>
              <a:t>low  rank → </a:t>
            </a:r>
            <a:r>
              <a:rPr lang="en-US" u="sng" dirty="0"/>
              <a:t>embedding model!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Semantic Indexing (SSI)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295400" y="2552700"/>
            <a:ext cx="1001251" cy="35416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grayscl/>
          </a:blip>
          <a:srcRect b="7965"/>
          <a:stretch/>
        </p:blipFill>
        <p:spPr>
          <a:xfrm>
            <a:off x="1447800" y="1778830"/>
            <a:ext cx="4724400" cy="39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423768"/>
      </p:ext>
    </p:extLst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SSI: why is this a good model?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Classical bag-of-words doesn't work when there are few matching terms:  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q=(kitten, vet, </a:t>
            </a:r>
            <a:r>
              <a:rPr lang="en-US" dirty="0" err="1">
                <a:solidFill>
                  <a:srgbClr val="000000"/>
                </a:solidFill>
              </a:rPr>
              <a:t>nyc</a:t>
            </a:r>
            <a:r>
              <a:rPr lang="en-US" dirty="0">
                <a:solidFill>
                  <a:srgbClr val="000000"/>
                </a:solidFill>
              </a:rPr>
              <a:t>)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d=(cat, veterinarian, new, </a:t>
            </a:r>
            <a:r>
              <a:rPr lang="en-US" dirty="0" err="1">
                <a:solidFill>
                  <a:srgbClr val="000000"/>
                </a:solidFill>
              </a:rPr>
              <a:t>york</a:t>
            </a:r>
            <a:r>
              <a:rPr lang="en-US" dirty="0">
                <a:solidFill>
                  <a:srgbClr val="000000"/>
                </a:solidFill>
              </a:rPr>
              <a:t>)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Method </a:t>
            </a:r>
            <a:r>
              <a:rPr lang="en-US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Wd</a:t>
            </a:r>
            <a:r>
              <a:rPr lang="en-US" dirty="0">
                <a:solidFill>
                  <a:srgbClr val="000000"/>
                </a:solidFill>
              </a:rPr>
              <a:t> learns that e.g. kitten and cat are highly related.</a:t>
            </a:r>
          </a:p>
          <a:p>
            <a:r>
              <a:rPr lang="en-US" dirty="0">
                <a:solidFill>
                  <a:srgbClr val="000000"/>
                </a:solidFill>
              </a:rPr>
              <a:t>E.g. if </a:t>
            </a:r>
            <a:r>
              <a:rPr lang="en-US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solidFill>
                  <a:srgbClr val="000000"/>
                </a:solidFill>
              </a:rPr>
              <a:t> is the index of kitten and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 </a:t>
            </a:r>
            <a:r>
              <a:rPr lang="en-US" dirty="0">
                <a:solidFill>
                  <a:srgbClr val="000000"/>
                </a:solidFill>
              </a:rPr>
              <a:t>is the index of cat, then </a:t>
            </a:r>
            <a:r>
              <a:rPr lang="en-US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Wij</a:t>
            </a:r>
            <a:r>
              <a:rPr lang="en-US" dirty="0">
                <a:solidFill>
                  <a:srgbClr val="000000"/>
                </a:solidFill>
              </a:rPr>
              <a:t> &gt;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solidFill>
                  <a:srgbClr val="000000"/>
                </a:solidFill>
              </a:rPr>
              <a:t> after training.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31303"/>
      </p:ext>
    </p:extLst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SSI: why the basic model sucks</a:t>
            </a:r>
            <a:br>
              <a:rPr lang="en-US" dirty="0"/>
            </a:b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is big :  3.4Gb if D = 30000, 14.5Tb if D = 2.5M.</a:t>
            </a:r>
          </a:p>
          <a:p>
            <a:r>
              <a:rPr lang="en-US" dirty="0"/>
              <a:t>Slow: 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Wd</a:t>
            </a:r>
            <a:r>
              <a:rPr lang="en-US" dirty="0"/>
              <a:t> computation has  </a:t>
            </a:r>
            <a:r>
              <a:rPr lang="en-US" dirty="0" err="1"/>
              <a:t>mn</a:t>
            </a:r>
            <a:r>
              <a:rPr lang="en-US" dirty="0"/>
              <a:t> computations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, where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</a:p>
          <a:p>
            <a:r>
              <a:rPr lang="en-US" dirty="0"/>
              <a:t>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 have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nonzero  terms.</a:t>
            </a:r>
          </a:p>
          <a:p>
            <a:r>
              <a:rPr lang="en-US" dirty="0"/>
              <a:t>Or one computes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=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once, and then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dirty="0"/>
              <a:t> for each document.  Classical speed where query has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terms, assuming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is dense →  still slow.</a:t>
            </a:r>
          </a:p>
          <a:p>
            <a:r>
              <a:rPr lang="en-US" dirty="0"/>
              <a:t>One could minimize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||W ||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and attempt to make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sparse. Then at  most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</a:t>
            </a:r>
            <a:r>
              <a:rPr lang="en-US" dirty="0"/>
              <a:t> times slower than classical model (with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/>
              <a:t> </a:t>
            </a:r>
            <a:r>
              <a:rPr lang="en-US" dirty="0" err="1"/>
              <a:t>nonzeros</a:t>
            </a:r>
            <a:r>
              <a:rPr lang="en-US" dirty="0"/>
              <a:t> in a  column.)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938959"/>
      </p:ext>
    </p:extLst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SSI improved model: Low rank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Constrain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= U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+ I </a:t>
            </a:r>
          </a:p>
          <a:p>
            <a:endParaRPr lang="en-US" dirty="0"/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dirty="0"/>
              <a:t> are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× D </a:t>
            </a:r>
            <a:r>
              <a:rPr lang="en-US" dirty="0"/>
              <a:t>matrices → smaller</a:t>
            </a:r>
          </a:p>
          <a:p>
            <a:r>
              <a:rPr lang="en-US" dirty="0"/>
              <a:t>Low dimensional “latent concept” space like LSI (same speed).  Differences: supervised, asymmetric, learns with I .</a:t>
            </a:r>
          </a:p>
          <a:p>
            <a:r>
              <a:rPr lang="en-US" dirty="0"/>
              <a:t>Variants:</a:t>
            </a:r>
          </a:p>
          <a:p>
            <a:pPr lvl="1"/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= I </a:t>
            </a:r>
            <a:r>
              <a:rPr lang="en-US" dirty="0"/>
              <a:t>: bag-of-words again.</a:t>
            </a:r>
          </a:p>
          <a:p>
            <a:pPr lvl="1"/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= D</a:t>
            </a:r>
            <a:r>
              <a:rPr lang="en-US" dirty="0"/>
              <a:t>, reweighted bag-of-words related to [</a:t>
            </a:r>
            <a:r>
              <a:rPr lang="en-US" dirty="0" err="1"/>
              <a:t>Grangier</a:t>
            </a:r>
            <a:r>
              <a:rPr lang="en-US" dirty="0"/>
              <a:t> and </a:t>
            </a:r>
            <a:r>
              <a:rPr lang="en-US" dirty="0" err="1"/>
              <a:t>Bengio</a:t>
            </a:r>
            <a:r>
              <a:rPr lang="en-US" dirty="0"/>
              <a:t>,  2005].</a:t>
            </a:r>
          </a:p>
          <a:p>
            <a:pPr lvl="1"/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= UTU + I </a:t>
            </a:r>
            <a:r>
              <a:rPr lang="en-US" dirty="0"/>
              <a:t>: symmetric.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414874"/>
      </p:ext>
    </p:extLst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Given a set of tuples R with a query q, a related document d</a:t>
            </a:r>
            <a:r>
              <a:rPr lang="en-US" baseline="30000" dirty="0"/>
              <a:t>+</a:t>
            </a:r>
            <a:r>
              <a:rPr lang="en-US" dirty="0"/>
              <a:t> and  an  unrelated (or lower ranked) document  d</a:t>
            </a:r>
            <a:r>
              <a:rPr lang="en-US" baseline="30000" dirty="0"/>
              <a:t>−</a:t>
            </a:r>
            <a:r>
              <a:rPr lang="en-US" dirty="0"/>
              <a:t>.</a:t>
            </a:r>
          </a:p>
          <a:p>
            <a:r>
              <a:rPr lang="en-US" dirty="0"/>
              <a:t>We would like f (q, d</a:t>
            </a:r>
            <a:r>
              <a:rPr lang="en-US" baseline="30000" dirty="0"/>
              <a:t>+</a:t>
            </a:r>
            <a:r>
              <a:rPr lang="en-US" dirty="0"/>
              <a:t>) &gt; f (q, d</a:t>
            </a:r>
            <a:r>
              <a:rPr lang="en-US" baseline="30000" dirty="0"/>
              <a:t>−</a:t>
            </a:r>
            <a:r>
              <a:rPr lang="en-US" dirty="0"/>
              <a:t>).</a:t>
            </a:r>
          </a:p>
          <a:p>
            <a:r>
              <a:rPr lang="en-US" dirty="0"/>
              <a:t>Minimize margin ranking loss [</a:t>
            </a:r>
            <a:r>
              <a:rPr lang="en-US" dirty="0" err="1"/>
              <a:t>Herbrich</a:t>
            </a:r>
            <a:r>
              <a:rPr lang="en-US" dirty="0"/>
              <a:t> et al.,  2000]: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Other options: batch gradient, parallel SGD (</a:t>
            </a:r>
            <a:r>
              <a:rPr lang="en-US" dirty="0" err="1"/>
              <a:t>hogwild</a:t>
            </a:r>
            <a:r>
              <a:rPr lang="en-US" dirty="0"/>
              <a:t>), </a:t>
            </a:r>
            <a:r>
              <a:rPr lang="en-US" dirty="0" err="1"/>
              <a:t>Adagrad</a:t>
            </a:r>
            <a:r>
              <a:rPr lang="en-US" dirty="0"/>
              <a:t> . . 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SSI: Training via maximizing AUC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537134" y="2612108"/>
            <a:ext cx="5155332" cy="1007392"/>
          </a:xfrm>
          <a:prstGeom prst="rect">
            <a:avLst/>
          </a:prstGeom>
        </p:spPr>
      </p:pic>
      <p:graphicFrame>
        <p:nvGraphicFramePr>
          <p:cNvPr id="40" name="Shape 105"/>
          <p:cNvGraphicFramePr/>
          <p:nvPr>
            <p:extLst>
              <p:ext uri="{D42A27DB-BD31-4B8C-83A1-F6EECF244321}">
                <p14:modId xmlns:p14="http://schemas.microsoft.com/office/powerpoint/2010/main" val="3765721725"/>
              </p:ext>
            </p:extLst>
          </p:nvPr>
        </p:nvGraphicFramePr>
        <p:xfrm>
          <a:off x="310606" y="3753510"/>
          <a:ext cx="7614194" cy="123759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289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Learning algorithm stochastic</a:t>
                      </a:r>
                      <a:r>
                        <a:rPr lang="en-US" sz="1600" b="1" u="none" strike="noStrike" cap="none" baseline="0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gradient descent: fast &amp; scalable</a:t>
                      </a: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Iterate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4F5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41" name="Group 40"/>
          <p:cNvGrpSpPr/>
          <p:nvPr/>
        </p:nvGrpSpPr>
        <p:grpSpPr>
          <a:xfrm>
            <a:off x="1749457" y="4307792"/>
            <a:ext cx="6090582" cy="683308"/>
            <a:chOff x="1749457" y="4099700"/>
            <a:chExt cx="6090582" cy="683308"/>
          </a:xfrm>
        </p:grpSpPr>
        <p:sp>
          <p:nvSpPr>
            <p:cNvPr id="25" name="object 25"/>
            <p:cNvSpPr txBox="1"/>
            <p:nvPr/>
          </p:nvSpPr>
          <p:spPr>
            <a:xfrm>
              <a:off x="1749458" y="4099700"/>
              <a:ext cx="3023188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2662"/>
              <a:r>
                <a:rPr sz="1800" spc="-134" dirty="0"/>
                <a:t>Sample </a:t>
              </a:r>
              <a:r>
                <a:rPr sz="1800" spc="-161" dirty="0"/>
                <a:t>a </a:t>
              </a:r>
              <a:r>
                <a:rPr sz="1800" spc="9" dirty="0"/>
                <a:t>triplet </a:t>
              </a:r>
              <a:r>
                <a:rPr sz="1800" i="1" dirty="0">
                  <a:solidFill>
                    <a:srgbClr val="4A4F5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(q, d +, d−),</a:t>
              </a: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3987864" y="4567564"/>
              <a:ext cx="338933" cy="21544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2662"/>
              <a:r>
                <a:rPr i="1" spc="98" dirty="0">
                  <a:latin typeface="Calibri"/>
                  <a:cs typeface="Calibri"/>
                </a:rPr>
                <a:t>∂</a:t>
              </a:r>
              <a:r>
                <a:rPr i="1" spc="71" dirty="0"/>
                <a:t>W</a:t>
              </a:r>
              <a:endParaRPr/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3987863" y="4392703"/>
              <a:ext cx="3579763" cy="21544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2662">
                <a:tabLst>
                  <a:tab pos="2221997" algn="l"/>
                  <a:tab pos="3404947" algn="l"/>
                </a:tabLst>
              </a:pPr>
              <a:r>
                <a:rPr sz="2100" u="sng" spc="-12" baseline="3472" dirty="0">
                  <a:latin typeface="Times New Roman"/>
                  <a:cs typeface="Times New Roman"/>
                </a:rPr>
                <a:t> </a:t>
              </a:r>
              <a:r>
                <a:rPr sz="2100" u="sng" spc="173" baseline="3472" dirty="0">
                  <a:latin typeface="Times New Roman"/>
                  <a:cs typeface="Times New Roman"/>
                </a:rPr>
                <a:t> </a:t>
              </a:r>
              <a:r>
                <a:rPr sz="2100" i="1" u="sng" spc="39" baseline="3472" dirty="0">
                  <a:latin typeface="Calibri"/>
                  <a:cs typeface="Calibri"/>
                </a:rPr>
                <a:t>∂</a:t>
              </a:r>
              <a:r>
                <a:rPr sz="2100" i="1" u="sng" baseline="3472" dirty="0">
                  <a:latin typeface="Calibri"/>
                  <a:cs typeface="Calibri"/>
                </a:rPr>
                <a:t>  </a:t>
              </a:r>
              <a:r>
                <a:rPr sz="2100" i="1" u="sng" spc="-93" baseline="3472" dirty="0">
                  <a:latin typeface="Calibri"/>
                  <a:cs typeface="Calibri"/>
                </a:rPr>
                <a:t> </a:t>
              </a:r>
              <a:r>
                <a:rPr sz="2100" i="1" baseline="3472" dirty="0">
                  <a:latin typeface="Calibri"/>
                  <a:cs typeface="Calibri"/>
                </a:rPr>
                <a:t>	</a:t>
              </a:r>
              <a:r>
                <a:rPr spc="339" dirty="0"/>
                <a:t>+</a:t>
              </a:r>
              <a:r>
                <a:rPr dirty="0"/>
                <a:t>	</a:t>
              </a:r>
              <a:r>
                <a:rPr i="1" spc="27" dirty="0">
                  <a:latin typeface="Meiryo"/>
                  <a:cs typeface="Meiryo"/>
                </a:rPr>
                <a:t>−</a:t>
              </a:r>
              <a:endParaRPr>
                <a:latin typeface="Meiryo"/>
                <a:cs typeface="Meiryo"/>
              </a:endParaRPr>
            </a:p>
          </p:txBody>
        </p:sp>
        <p:sp>
          <p:nvSpPr>
            <p:cNvPr id="29" name="object 29"/>
            <p:cNvSpPr txBox="1"/>
            <p:nvPr/>
          </p:nvSpPr>
          <p:spPr>
            <a:xfrm>
              <a:off x="1749457" y="4414402"/>
              <a:ext cx="6090582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2662">
                <a:tabLst>
                  <a:tab pos="2650307" algn="l"/>
                </a:tabLst>
              </a:pPr>
              <a:r>
                <a:rPr sz="1800" spc="-71" dirty="0"/>
                <a:t>Update </a:t>
              </a:r>
              <a:r>
                <a:rPr sz="1800" i="1" dirty="0">
                  <a:solidFill>
                    <a:srgbClr val="4A4F5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 ← W − λ	max(0, 1 − f (q, d  ) + f (q, d  )).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8328922"/>
      </p:ext>
    </p:extLst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 work: summary of learning to rank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</a:t>
            </a:r>
            <a:r>
              <a:rPr lang="en-US" dirty="0" err="1"/>
              <a:t>Grangier</a:t>
            </a:r>
            <a:r>
              <a:rPr lang="en-US" dirty="0"/>
              <a:t> &amp; </a:t>
            </a:r>
            <a:r>
              <a:rPr lang="en-US" dirty="0" err="1"/>
              <a:t>Bengio</a:t>
            </a:r>
            <a:r>
              <a:rPr lang="en-US" dirty="0"/>
              <a:t>, ’06] used similar methods to basic SSI for retrieving  images.</a:t>
            </a:r>
          </a:p>
          <a:p>
            <a:r>
              <a:rPr lang="en-US" dirty="0"/>
              <a:t>[</a:t>
            </a:r>
            <a:r>
              <a:rPr lang="en-US" dirty="0" err="1"/>
              <a:t>Goel</a:t>
            </a:r>
            <a:r>
              <a:rPr lang="en-US" dirty="0"/>
              <a:t>, </a:t>
            </a:r>
            <a:r>
              <a:rPr lang="en-US" dirty="0" err="1"/>
              <a:t>Langord</a:t>
            </a:r>
            <a:r>
              <a:rPr lang="en-US" dirty="0"/>
              <a:t> &amp; </a:t>
            </a:r>
            <a:r>
              <a:rPr lang="en-US" dirty="0" err="1"/>
              <a:t>Strehl</a:t>
            </a:r>
            <a:r>
              <a:rPr lang="en-US" dirty="0"/>
              <a:t>, ’08] used Hash Kernels (</a:t>
            </a:r>
            <a:r>
              <a:rPr lang="en-US" dirty="0" err="1"/>
              <a:t>Vowpal</a:t>
            </a:r>
            <a:r>
              <a:rPr lang="en-US" dirty="0"/>
              <a:t> Wabbit) for advert placement.</a:t>
            </a:r>
          </a:p>
          <a:p>
            <a:r>
              <a:rPr lang="en-US" dirty="0"/>
              <a:t>Main difference:  we  use  low </a:t>
            </a:r>
            <a:r>
              <a:rPr lang="en-US" dirty="0" err="1"/>
              <a:t>rank+CFH</a:t>
            </a:r>
            <a:r>
              <a:rPr lang="en-US" dirty="0"/>
              <a:t> on W .</a:t>
            </a:r>
          </a:p>
          <a:p>
            <a:r>
              <a:rPr lang="en-US" dirty="0"/>
              <a:t>SVM [</a:t>
            </a:r>
            <a:r>
              <a:rPr lang="en-US" dirty="0" err="1"/>
              <a:t>Joachims</a:t>
            </a:r>
            <a:r>
              <a:rPr lang="en-US" dirty="0"/>
              <a:t>, 2002] and NN ranking methods [Burges, 2005]    .</a:t>
            </a:r>
          </a:p>
          <a:p>
            <a:r>
              <a:rPr lang="en-US" dirty="0"/>
              <a:t>Use hand-coded features: title, body, URL, search rankings,. . . (don’t use  words)</a:t>
            </a:r>
          </a:p>
          <a:p>
            <a:r>
              <a:rPr lang="en-US" dirty="0"/>
              <a:t>(e.g. Burges uses  569  features in all).</a:t>
            </a:r>
          </a:p>
          <a:p>
            <a:r>
              <a:rPr lang="en-US" dirty="0"/>
              <a:t>In contrast we use only the words and train on huge feature sets.</a:t>
            </a:r>
          </a:p>
          <a:p>
            <a:r>
              <a:rPr lang="en-US" dirty="0"/>
              <a:t>Several works on optimizing different loss functions (MAP, ROC, NDCG):  [Cao, 2008], [Yu, 2007], [Qin, 2006],. . . .</a:t>
            </a:r>
          </a:p>
          <a:p>
            <a:r>
              <a:rPr lang="en-US" dirty="0"/>
              <a:t>Lots of stuff for “metric learning” problem as well..</a:t>
            </a:r>
          </a:p>
          <a:p>
            <a:endParaRPr lang="en-US" dirty="0"/>
          </a:p>
          <a:p>
            <a:r>
              <a:rPr lang="en-US" dirty="0"/>
              <a:t>One could  also  add features + new loss to this method  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510946"/>
      </p:ext>
    </p:extLst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Wikipedia</a:t>
            </a:r>
          </a:p>
          <a:p>
            <a:pPr lvl="1"/>
            <a:r>
              <a:rPr lang="en-US" dirty="0"/>
              <a:t>1,828,645 documents.  24,667,286 links.</a:t>
            </a:r>
          </a:p>
          <a:p>
            <a:pPr lvl="1"/>
            <a:r>
              <a:rPr lang="en-US" dirty="0"/>
              <a:t>Split into 70% train, 30%  test.</a:t>
            </a:r>
          </a:p>
          <a:p>
            <a:r>
              <a:rPr lang="en-US" dirty="0"/>
              <a:t>Pick random doc. as query, then rank other docs.  </a:t>
            </a:r>
          </a:p>
          <a:p>
            <a:r>
              <a:rPr lang="en-US" dirty="0"/>
              <a:t>Docs that are linked to it should be highly ranked.  Two setups:</a:t>
            </a:r>
          </a:p>
          <a:p>
            <a:pPr marL="882651" lvl="1" indent="-400050">
              <a:buFont typeface="+mj-lt"/>
              <a:buAutoNum type="romanUcPeriod"/>
            </a:pPr>
            <a:r>
              <a:rPr lang="en-US" dirty="0"/>
              <a:t>whole document is used  as  query;</a:t>
            </a:r>
          </a:p>
          <a:p>
            <a:pPr marL="882651" lvl="1" indent="-400050">
              <a:buFont typeface="+mj-lt"/>
              <a:buAutoNum type="romanUcPeriod"/>
            </a:pPr>
            <a:r>
              <a:rPr lang="en-US" dirty="0"/>
              <a:t>5,10 or 20  words  are  picked to mimic keyword  search.</a:t>
            </a:r>
          </a:p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comparison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31691"/>
      </p:ext>
    </p:extLst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Wikipedia experiments: document retrieval performance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Experiments on Wikipedia, which still contains 2 million documents:  retrieval task using the link structure and separated the data into 70% for  training and 30% for  test.</a:t>
            </a:r>
          </a:p>
          <a:p>
            <a:r>
              <a:rPr lang="en-US" dirty="0"/>
              <a:t>Document based retrieval: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k -keywords based retrieval:</a:t>
            </a:r>
          </a:p>
          <a:p>
            <a:endParaRPr lang="en-US" dirty="0"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663193"/>
              </p:ext>
            </p:extLst>
          </p:nvPr>
        </p:nvGraphicFramePr>
        <p:xfrm>
          <a:off x="373760" y="2552700"/>
          <a:ext cx="7597861" cy="16763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4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2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2026"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2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Algorithm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7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Rank-Loss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8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MAP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800" spc="-6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P10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417"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6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TFIDF</a:t>
                      </a:r>
                      <a:endParaRPr sz="16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i="1" spc="-40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600" spc="-4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LSI </a:t>
                      </a:r>
                      <a:r>
                        <a:rPr sz="1600" spc="2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-6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 </a:t>
                      </a:r>
                      <a:r>
                        <a:rPr sz="1600" i="1" spc="-40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− </a:t>
                      </a:r>
                      <a:r>
                        <a:rPr sz="1600" i="1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6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)TFIDF</a:t>
                      </a: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ts val="1170"/>
                        </a:lnSpc>
                      </a:pPr>
                      <a:r>
                        <a:rPr sz="1600" spc="-60" dirty="0">
                          <a:latin typeface="Arial"/>
                          <a:cs typeface="Arial"/>
                        </a:rPr>
                        <a:t>0.842%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20256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60" dirty="0">
                          <a:latin typeface="Arial"/>
                          <a:cs typeface="Arial"/>
                        </a:rPr>
                        <a:t>0.721%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600" spc="-50" dirty="0">
                          <a:latin typeface="Arial"/>
                          <a:cs typeface="Arial"/>
                        </a:rPr>
                        <a:t>0.432</a:t>
                      </a:r>
                      <a:r>
                        <a:rPr sz="1600" i="1" spc="-50" dirty="0">
                          <a:latin typeface="Meiryo"/>
                          <a:cs typeface="Meiryo"/>
                        </a:rPr>
                        <a:t>±</a:t>
                      </a:r>
                      <a:r>
                        <a:rPr sz="1400" spc="-50" dirty="0">
                          <a:latin typeface="Arial"/>
                          <a:cs typeface="Arial"/>
                        </a:rPr>
                        <a:t>0.012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0.433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0.193</a:t>
                      </a:r>
                      <a:endParaRPr sz="1600" dirty="0">
                        <a:latin typeface="Arial"/>
                        <a:cs typeface="Arial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0.193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364"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600" spc="-5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Linear </a:t>
                      </a:r>
                      <a:r>
                        <a:rPr sz="1600" spc="-3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SVM</a:t>
                      </a:r>
                      <a:r>
                        <a:rPr sz="1600" spc="9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7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Ranker</a:t>
                      </a:r>
                      <a:endParaRPr sz="16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600" spc="-60" dirty="0">
                          <a:latin typeface="Arial"/>
                          <a:cs typeface="Arial"/>
                        </a:rPr>
                        <a:t>0.410%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0.477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0.212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635">
                <a:tc>
                  <a:txBody>
                    <a:bodyPr/>
                    <a:lstStyle/>
                    <a:p>
                      <a:pPr marL="75565">
                        <a:lnSpc>
                          <a:spcPts val="1175"/>
                        </a:lnSpc>
                      </a:pPr>
                      <a:r>
                        <a:rPr sz="1600" spc="-7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Hash </a:t>
                      </a:r>
                      <a:r>
                        <a:rPr sz="1600" spc="-6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Kernels </a:t>
                      </a:r>
                      <a:r>
                        <a:rPr sz="1600" spc="2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25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600" i="1" dirty="0">
                          <a:solidFill>
                            <a:srgbClr val="0000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endParaRPr sz="1600" dirty="0">
                        <a:solidFill>
                          <a:srgbClr val="000000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</a:pPr>
                      <a:r>
                        <a:rPr sz="1600" spc="-60" dirty="0">
                          <a:latin typeface="Arial"/>
                          <a:cs typeface="Arial"/>
                        </a:rPr>
                        <a:t>0.322%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5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0.492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5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0.215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957"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600" spc="-65" dirty="0">
                          <a:latin typeface="Arial"/>
                          <a:cs typeface="Arial"/>
                        </a:rPr>
                        <a:t>Wsabie </a:t>
                      </a:r>
                      <a:r>
                        <a:rPr sz="1600" spc="204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600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i="1" dirty="0">
                          <a:latin typeface="Verdana"/>
                          <a:cs typeface="Verdana"/>
                        </a:rPr>
                        <a:t>α</a:t>
                      </a:r>
                      <a:r>
                        <a:rPr sz="1600" i="1" dirty="0">
                          <a:latin typeface="Trebuchet MS"/>
                          <a:cs typeface="Trebuchet MS"/>
                        </a:rPr>
                        <a:t>I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600" spc="-60" dirty="0">
                          <a:latin typeface="Arial"/>
                          <a:cs typeface="Arial"/>
                        </a:rPr>
                        <a:t>0.158%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0.547</a:t>
                      </a:r>
                      <a:r>
                        <a:rPr sz="1600" i="1" spc="-55" dirty="0">
                          <a:latin typeface="Meiryo"/>
                          <a:cs typeface="Meiryo"/>
                        </a:rPr>
                        <a:t>±</a:t>
                      </a:r>
                      <a:r>
                        <a:rPr sz="1600" spc="-55" dirty="0">
                          <a:latin typeface="Arial"/>
                          <a:cs typeface="Arial"/>
                        </a:rPr>
                        <a:t>0.012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170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0.239</a:t>
                      </a:r>
                      <a:r>
                        <a:rPr sz="1600" i="1" spc="-55" dirty="0">
                          <a:latin typeface="Meiryo"/>
                          <a:cs typeface="Meiryo"/>
                        </a:rPr>
                        <a:t>±</a:t>
                      </a:r>
                      <a:r>
                        <a:rPr sz="1600" spc="-55" dirty="0">
                          <a:latin typeface="Arial"/>
                          <a:cs typeface="Arial"/>
                        </a:rPr>
                        <a:t>0.008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166847"/>
              </p:ext>
            </p:extLst>
          </p:nvPr>
        </p:nvGraphicFramePr>
        <p:xfrm>
          <a:off x="304648" y="4762500"/>
          <a:ext cx="7558295" cy="11358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71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3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9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9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7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5313">
                <a:tc>
                  <a:txBody>
                    <a:bodyPr/>
                    <a:lstStyle/>
                    <a:p>
                      <a:pPr marL="349885">
                        <a:lnSpc>
                          <a:spcPts val="1035"/>
                        </a:lnSpc>
                        <a:tabLst>
                          <a:tab pos="841375" algn="l"/>
                        </a:tabLst>
                      </a:pPr>
                      <a:r>
                        <a:rPr sz="1600" i="1" spc="-20" dirty="0">
                          <a:latin typeface="+mj-lt"/>
                          <a:cs typeface="Trebuchet MS"/>
                        </a:rPr>
                        <a:t>k</a:t>
                      </a:r>
                      <a:r>
                        <a:rPr sz="1600" i="1" spc="55" dirty="0">
                          <a:latin typeface="+mj-lt"/>
                          <a:cs typeface="Trebuchet MS"/>
                        </a:rPr>
                        <a:t> </a:t>
                      </a:r>
                      <a:r>
                        <a:rPr sz="1600" spc="190" dirty="0">
                          <a:latin typeface="+mj-lt"/>
                          <a:cs typeface="Arial"/>
                        </a:rPr>
                        <a:t>=</a:t>
                      </a:r>
                      <a:r>
                        <a:rPr sz="1600" dirty="0"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80" dirty="0">
                          <a:latin typeface="+mj-lt"/>
                          <a:cs typeface="Arial"/>
                        </a:rPr>
                        <a:t>5</a:t>
                      </a:r>
                      <a:r>
                        <a:rPr sz="1600" i="1" spc="-80" dirty="0">
                          <a:latin typeface="+mj-lt"/>
                          <a:cs typeface="Trebuchet MS"/>
                        </a:rPr>
                        <a:t>:	</a:t>
                      </a:r>
                      <a:r>
                        <a:rPr sz="1600" spc="-15" dirty="0">
                          <a:latin typeface="+mj-lt"/>
                          <a:cs typeface="Arial"/>
                        </a:rPr>
                        <a:t>Algorithm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28905">
                        <a:lnSpc>
                          <a:spcPts val="1035"/>
                        </a:lnSpc>
                      </a:pPr>
                      <a:r>
                        <a:rPr sz="1600" spc="-70" dirty="0">
                          <a:latin typeface="+mj-lt"/>
                          <a:cs typeface="Arial"/>
                        </a:rPr>
                        <a:t>Params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55" dirty="0">
                          <a:latin typeface="+mj-lt"/>
                          <a:cs typeface="Arial"/>
                        </a:rPr>
                        <a:t>Rank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6520">
                        <a:lnSpc>
                          <a:spcPts val="1035"/>
                        </a:lnSpc>
                      </a:pPr>
                      <a:r>
                        <a:rPr sz="1600" dirty="0">
                          <a:latin typeface="+mj-lt"/>
                          <a:cs typeface="Arial"/>
                        </a:rPr>
                        <a:t>MAP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1035"/>
                        </a:lnSpc>
                      </a:pPr>
                      <a:r>
                        <a:rPr sz="1600" dirty="0">
                          <a:latin typeface="+mj-lt"/>
                          <a:cs typeface="Arial"/>
                        </a:rPr>
                        <a:t>P@10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531">
                <a:tc>
                  <a:txBody>
                    <a:bodyPr/>
                    <a:lstStyle/>
                    <a:p>
                      <a:pPr marR="62230" algn="ctr">
                        <a:lnSpc>
                          <a:spcPts val="1035"/>
                        </a:lnSpc>
                      </a:pPr>
                      <a:r>
                        <a:rPr sz="1600" spc="-1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TFIDF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1910" algn="ctr">
                        <a:lnSpc>
                          <a:spcPts val="1035"/>
                        </a:lnSpc>
                      </a:pPr>
                      <a:r>
                        <a:rPr sz="1600" dirty="0">
                          <a:latin typeface="+mj-lt"/>
                          <a:cs typeface="Arial"/>
                        </a:rPr>
                        <a:t>0</a:t>
                      </a: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50" dirty="0">
                          <a:latin typeface="+mj-lt"/>
                          <a:cs typeface="Arial"/>
                        </a:rPr>
                        <a:t>21.6%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ts val="1035"/>
                        </a:lnSpc>
                      </a:pPr>
                      <a:r>
                        <a:rPr sz="1600" spc="-50" dirty="0">
                          <a:latin typeface="+mj-lt"/>
                          <a:cs typeface="Arial"/>
                        </a:rPr>
                        <a:t>0.047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1035"/>
                        </a:lnSpc>
                      </a:pPr>
                      <a:r>
                        <a:rPr sz="1600" dirty="0">
                          <a:latin typeface="+mj-lt"/>
                          <a:cs typeface="Arial"/>
                        </a:rPr>
                        <a:t>0</a:t>
                      </a:r>
                      <a:r>
                        <a:rPr sz="1600" spc="-5" dirty="0">
                          <a:latin typeface="+mj-lt"/>
                          <a:cs typeface="Arial"/>
                        </a:rPr>
                        <a:t>.</a:t>
                      </a:r>
                      <a:r>
                        <a:rPr sz="1600" dirty="0">
                          <a:latin typeface="+mj-lt"/>
                          <a:cs typeface="Arial"/>
                        </a:rPr>
                        <a:t>023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698">
                <a:tc>
                  <a:txBody>
                    <a:bodyPr/>
                    <a:lstStyle/>
                    <a:p>
                      <a:pPr marL="841375">
                        <a:lnSpc>
                          <a:spcPts val="1050"/>
                        </a:lnSpc>
                      </a:pPr>
                      <a:r>
                        <a:rPr sz="1600" i="1" spc="-30" dirty="0">
                          <a:solidFill>
                            <a:srgbClr val="0000FF"/>
                          </a:solidFill>
                          <a:latin typeface="+mj-lt"/>
                          <a:cs typeface="Verdana"/>
                        </a:rPr>
                        <a:t>α</a:t>
                      </a:r>
                      <a:r>
                        <a:rPr sz="1600" spc="-3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LSI </a:t>
                      </a:r>
                      <a:r>
                        <a:rPr sz="1600" spc="19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+</a:t>
                      </a:r>
                      <a:r>
                        <a:rPr sz="1600" spc="-10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(1 </a:t>
                      </a:r>
                      <a:r>
                        <a:rPr sz="1600" i="1" spc="-30" dirty="0">
                          <a:solidFill>
                            <a:srgbClr val="0000FF"/>
                          </a:solidFill>
                          <a:latin typeface="+mj-lt"/>
                          <a:cs typeface="Meiryo"/>
                        </a:rPr>
                        <a:t>− </a:t>
                      </a:r>
                      <a:r>
                        <a:rPr sz="1600" i="1" spc="5" dirty="0">
                          <a:solidFill>
                            <a:srgbClr val="0000FF"/>
                          </a:solidFill>
                          <a:latin typeface="+mj-lt"/>
                          <a:cs typeface="Verdana"/>
                        </a:rPr>
                        <a:t>α</a:t>
                      </a:r>
                      <a:r>
                        <a:rPr sz="1600" spc="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)TFIDF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1050"/>
                        </a:lnSpc>
                      </a:pPr>
                      <a:r>
                        <a:rPr sz="1600" dirty="0">
                          <a:latin typeface="+mj-lt"/>
                          <a:cs typeface="Arial"/>
                        </a:rPr>
                        <a:t>200</a:t>
                      </a:r>
                      <a:r>
                        <a:rPr sz="1600" i="1" dirty="0">
                          <a:latin typeface="+mj-lt"/>
                          <a:cs typeface="Meiryo"/>
                        </a:rPr>
                        <a:t>D</a:t>
                      </a:r>
                      <a:r>
                        <a:rPr sz="1600" dirty="0">
                          <a:latin typeface="+mj-lt"/>
                          <a:cs typeface="Arial"/>
                        </a:rPr>
                        <a:t>+1</a:t>
                      </a: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50" dirty="0">
                          <a:latin typeface="+mj-lt"/>
                          <a:cs typeface="Arial"/>
                        </a:rPr>
                        <a:t>14.2%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ts val="1050"/>
                        </a:lnSpc>
                      </a:pPr>
                      <a:r>
                        <a:rPr sz="1600" spc="-50" dirty="0">
                          <a:latin typeface="+mj-lt"/>
                          <a:cs typeface="Arial"/>
                        </a:rPr>
                        <a:t>0.049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1050"/>
                        </a:lnSpc>
                      </a:pPr>
                      <a:r>
                        <a:rPr sz="1600" dirty="0">
                          <a:latin typeface="+mj-lt"/>
                          <a:cs typeface="Arial"/>
                        </a:rPr>
                        <a:t>0</a:t>
                      </a:r>
                      <a:r>
                        <a:rPr sz="1600" spc="-5" dirty="0">
                          <a:latin typeface="+mj-lt"/>
                          <a:cs typeface="Arial"/>
                        </a:rPr>
                        <a:t>.</a:t>
                      </a:r>
                      <a:r>
                        <a:rPr sz="1600" dirty="0">
                          <a:latin typeface="+mj-lt"/>
                          <a:cs typeface="Arial"/>
                        </a:rPr>
                        <a:t>023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3262">
                <a:tc>
                  <a:txBody>
                    <a:bodyPr/>
                    <a:lstStyle/>
                    <a:p>
                      <a:pPr marL="841375">
                        <a:lnSpc>
                          <a:spcPts val="900"/>
                        </a:lnSpc>
                      </a:pPr>
                      <a:r>
                        <a:rPr sz="1600" spc="-60" dirty="0">
                          <a:latin typeface="+mj-lt"/>
                          <a:cs typeface="Arial"/>
                        </a:rPr>
                        <a:t>Wsabie </a:t>
                      </a:r>
                      <a:r>
                        <a:rPr sz="1600" spc="190" dirty="0">
                          <a:latin typeface="+mj-lt"/>
                          <a:cs typeface="Arial"/>
                        </a:rPr>
                        <a:t>+</a:t>
                      </a:r>
                      <a:r>
                        <a:rPr sz="1600" spc="90" dirty="0">
                          <a:latin typeface="+mj-lt"/>
                          <a:cs typeface="Arial"/>
                        </a:rPr>
                        <a:t> </a:t>
                      </a:r>
                      <a:r>
                        <a:rPr sz="1600" i="1" spc="5" dirty="0">
                          <a:latin typeface="+mj-lt"/>
                          <a:cs typeface="Verdana"/>
                        </a:rPr>
                        <a:t>α</a:t>
                      </a:r>
                      <a:r>
                        <a:rPr sz="1600" i="1" spc="5" dirty="0">
                          <a:latin typeface="+mj-lt"/>
                          <a:cs typeface="Trebuchet MS"/>
                        </a:rPr>
                        <a:t>I</a:t>
                      </a:r>
                      <a:endParaRPr sz="1600">
                        <a:latin typeface="+mj-lt"/>
                        <a:cs typeface="Trebuchet MS"/>
                      </a:endParaRPr>
                    </a:p>
                  </a:txBody>
                  <a:tcPr marR="0" marT="914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98755">
                        <a:lnSpc>
                          <a:spcPts val="900"/>
                        </a:lnSpc>
                      </a:pPr>
                      <a:r>
                        <a:rPr sz="1600" spc="-40" dirty="0">
                          <a:latin typeface="+mj-lt"/>
                          <a:cs typeface="Arial"/>
                        </a:rPr>
                        <a:t>400</a:t>
                      </a:r>
                      <a:r>
                        <a:rPr sz="1600" i="1" spc="-40" dirty="0">
                          <a:latin typeface="+mj-lt"/>
                          <a:cs typeface="Meiryo"/>
                        </a:rPr>
                        <a:t>D</a:t>
                      </a:r>
                      <a:endParaRPr sz="1600">
                        <a:latin typeface="+mj-lt"/>
                        <a:cs typeface="Meiryo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sz="1600" b="1" spc="25" dirty="0">
                          <a:latin typeface="+mj-lt"/>
                          <a:cs typeface="Arial"/>
                        </a:rPr>
                        <a:t>4.37%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900"/>
                        </a:lnSpc>
                      </a:pPr>
                      <a:r>
                        <a:rPr sz="1600" b="1" spc="-5" dirty="0">
                          <a:latin typeface="+mj-lt"/>
                          <a:cs typeface="Arial"/>
                        </a:rPr>
                        <a:t>0.166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ts val="900"/>
                        </a:lnSpc>
                      </a:pPr>
                      <a:r>
                        <a:rPr sz="1600" b="1" dirty="0">
                          <a:latin typeface="+mj-lt"/>
                          <a:cs typeface="Arial"/>
                        </a:rPr>
                        <a:t>0.083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R="0" marT="91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425928"/>
      </p:ext>
    </p:extLst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644880" y="2576566"/>
            <a:ext cx="138499" cy="382788"/>
          </a:xfrm>
          <a:prstGeom prst="rect">
            <a:avLst/>
          </a:prstGeom>
        </p:spPr>
        <p:txBody>
          <a:bodyPr vert="vert270" wrap="square" lIns="0" tIns="7932" rIns="0" bIns="0" rtlCol="0">
            <a:spAutoFit/>
          </a:bodyPr>
          <a:lstStyle/>
          <a:p>
            <a:pPr marL="22662">
              <a:spcBef>
                <a:spcPts val="62"/>
              </a:spcBef>
            </a:pPr>
            <a:r>
              <a:rPr sz="900" b="1" dirty="0"/>
              <a:t>TFIDF</a:t>
            </a:r>
            <a:endParaRPr sz="900"/>
          </a:p>
        </p:txBody>
      </p:sp>
      <p:sp>
        <p:nvSpPr>
          <p:cNvPr id="6" name="object 6"/>
          <p:cNvSpPr txBox="1"/>
          <p:nvPr/>
        </p:nvSpPr>
        <p:spPr>
          <a:xfrm>
            <a:off x="1011778" y="4194645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endParaRPr sz="700"/>
          </a:p>
        </p:txBody>
      </p:sp>
      <p:sp>
        <p:nvSpPr>
          <p:cNvPr id="7" name="object 7"/>
          <p:cNvSpPr txBox="1"/>
          <p:nvPr/>
        </p:nvSpPr>
        <p:spPr>
          <a:xfrm>
            <a:off x="1587476" y="4194644"/>
            <a:ext cx="1057606" cy="284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>
              <a:tabLst>
                <a:tab pos="685522" algn="l"/>
              </a:tabLst>
            </a:pPr>
            <a:r>
              <a:rPr sz="700" b="1" spc="-9" dirty="0"/>
              <a:t>0.25	0.5</a:t>
            </a:r>
            <a:endParaRPr sz="700"/>
          </a:p>
          <a:p>
            <a:pPr marL="461169">
              <a:spcBef>
                <a:spcPts val="312"/>
              </a:spcBef>
            </a:pPr>
            <a:r>
              <a:rPr sz="900" b="1" spc="27" dirty="0"/>
              <a:t>SSI_30k+I</a:t>
            </a:r>
            <a:endParaRPr sz="900"/>
          </a:p>
        </p:txBody>
      </p:sp>
      <p:sp>
        <p:nvSpPr>
          <p:cNvPr id="8" name="object 8"/>
          <p:cNvSpPr txBox="1"/>
          <p:nvPr/>
        </p:nvSpPr>
        <p:spPr>
          <a:xfrm>
            <a:off x="2862524" y="4194645"/>
            <a:ext cx="221043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75</a:t>
            </a:r>
            <a:endParaRPr sz="700"/>
          </a:p>
        </p:txBody>
      </p:sp>
      <p:sp>
        <p:nvSpPr>
          <p:cNvPr id="9" name="object 9"/>
          <p:cNvSpPr txBox="1"/>
          <p:nvPr/>
        </p:nvSpPr>
        <p:spPr>
          <a:xfrm>
            <a:off x="3561874" y="4194645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1</a:t>
            </a:r>
            <a:endParaRPr sz="700"/>
          </a:p>
        </p:txBody>
      </p:sp>
      <p:sp>
        <p:nvSpPr>
          <p:cNvPr id="10" name="object 10"/>
          <p:cNvSpPr txBox="1"/>
          <p:nvPr/>
        </p:nvSpPr>
        <p:spPr>
          <a:xfrm>
            <a:off x="953761" y="4098167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endParaRPr sz="700"/>
          </a:p>
        </p:txBody>
      </p:sp>
      <p:sp>
        <p:nvSpPr>
          <p:cNvPr id="11" name="object 11"/>
          <p:cNvSpPr txBox="1"/>
          <p:nvPr/>
        </p:nvSpPr>
        <p:spPr>
          <a:xfrm>
            <a:off x="830210" y="3418710"/>
            <a:ext cx="221043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25</a:t>
            </a:r>
            <a:endParaRPr sz="700"/>
          </a:p>
        </p:txBody>
      </p:sp>
      <p:sp>
        <p:nvSpPr>
          <p:cNvPr id="12" name="object 12"/>
          <p:cNvSpPr txBox="1"/>
          <p:nvPr/>
        </p:nvSpPr>
        <p:spPr>
          <a:xfrm>
            <a:off x="882232" y="2739363"/>
            <a:ext cx="168900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5</a:t>
            </a:r>
            <a:endParaRPr sz="700"/>
          </a:p>
        </p:txBody>
      </p:sp>
      <p:sp>
        <p:nvSpPr>
          <p:cNvPr id="13" name="object 13"/>
          <p:cNvSpPr txBox="1"/>
          <p:nvPr/>
        </p:nvSpPr>
        <p:spPr>
          <a:xfrm>
            <a:off x="830210" y="2059906"/>
            <a:ext cx="221043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75</a:t>
            </a:r>
            <a:endParaRPr sz="700"/>
          </a:p>
        </p:txBody>
      </p:sp>
      <p:sp>
        <p:nvSpPr>
          <p:cNvPr id="14" name="object 14"/>
          <p:cNvSpPr txBox="1"/>
          <p:nvPr/>
        </p:nvSpPr>
        <p:spPr>
          <a:xfrm>
            <a:off x="938589" y="1164414"/>
            <a:ext cx="2794210" cy="323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b="1" spc="36" dirty="0"/>
              <a:t>Mean </a:t>
            </a:r>
            <a:r>
              <a:rPr sz="900" b="1" spc="9" dirty="0"/>
              <a:t>Average </a:t>
            </a:r>
            <a:r>
              <a:rPr sz="900" b="1" spc="-18" dirty="0"/>
              <a:t>Precision for </a:t>
            </a:r>
            <a:r>
              <a:rPr sz="900" b="1" spc="18" dirty="0"/>
              <a:t>TFIDF </a:t>
            </a:r>
            <a:r>
              <a:rPr sz="900" b="1" spc="9" dirty="0"/>
              <a:t>and</a:t>
            </a:r>
            <a:r>
              <a:rPr sz="900" b="1" spc="125" dirty="0"/>
              <a:t> </a:t>
            </a:r>
            <a:r>
              <a:rPr sz="900" b="1" spc="27" dirty="0"/>
              <a:t>SSI_30k+I</a:t>
            </a:r>
            <a:endParaRPr sz="900"/>
          </a:p>
          <a:p>
            <a:pPr marL="37392">
              <a:spcBef>
                <a:spcPts val="625"/>
              </a:spcBef>
            </a:pPr>
            <a:r>
              <a:rPr sz="700" b="1" spc="9" dirty="0"/>
              <a:t>1</a:t>
            </a:r>
            <a:endParaRPr sz="700"/>
          </a:p>
        </p:txBody>
      </p:sp>
      <p:sp>
        <p:nvSpPr>
          <p:cNvPr id="15" name="object 15"/>
          <p:cNvSpPr/>
          <p:nvPr/>
        </p:nvSpPr>
        <p:spPr>
          <a:xfrm>
            <a:off x="1021518" y="1368185"/>
            <a:ext cx="2627981" cy="27988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651770" y="1164414"/>
            <a:ext cx="2637780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900" b="1" spc="36" dirty="0"/>
              <a:t>Mean </a:t>
            </a:r>
            <a:r>
              <a:rPr sz="900" b="1" spc="9" dirty="0"/>
              <a:t>Average </a:t>
            </a:r>
            <a:r>
              <a:rPr sz="900" b="1" spc="-18" dirty="0"/>
              <a:t>Precision for </a:t>
            </a:r>
            <a:r>
              <a:rPr sz="900" b="1" spc="9" dirty="0"/>
              <a:t>LSI and</a:t>
            </a:r>
            <a:r>
              <a:rPr sz="900" b="1" spc="116" dirty="0"/>
              <a:t> </a:t>
            </a:r>
            <a:r>
              <a:rPr sz="900" b="1" spc="27" dirty="0"/>
              <a:t>SSI_30k+I</a:t>
            </a:r>
            <a:endParaRPr sz="900"/>
          </a:p>
        </p:txBody>
      </p:sp>
      <p:sp>
        <p:nvSpPr>
          <p:cNvPr id="17" name="object 17"/>
          <p:cNvSpPr txBox="1"/>
          <p:nvPr/>
        </p:nvSpPr>
        <p:spPr>
          <a:xfrm>
            <a:off x="4280029" y="1684669"/>
            <a:ext cx="138499" cy="2167631"/>
          </a:xfrm>
          <a:prstGeom prst="rect">
            <a:avLst/>
          </a:prstGeom>
        </p:spPr>
        <p:txBody>
          <a:bodyPr vert="vert270" wrap="square" lIns="0" tIns="7932" rIns="0" bIns="0" rtlCol="0">
            <a:spAutoFit/>
          </a:bodyPr>
          <a:lstStyle/>
          <a:p>
            <a:pPr marL="22662">
              <a:spcBef>
                <a:spcPts val="62"/>
              </a:spcBef>
            </a:pPr>
            <a:r>
              <a:rPr sz="900" b="1" dirty="0"/>
              <a:t>alpha*LSI_30k+(1-alpha)*TFIDF_2.5M</a:t>
            </a:r>
            <a:endParaRPr sz="900"/>
          </a:p>
        </p:txBody>
      </p:sp>
      <p:sp>
        <p:nvSpPr>
          <p:cNvPr id="18" name="object 18"/>
          <p:cNvSpPr txBox="1"/>
          <p:nvPr/>
        </p:nvSpPr>
        <p:spPr>
          <a:xfrm>
            <a:off x="4646926" y="4194645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endParaRPr sz="700"/>
          </a:p>
        </p:txBody>
      </p:sp>
      <p:sp>
        <p:nvSpPr>
          <p:cNvPr id="19" name="object 19"/>
          <p:cNvSpPr txBox="1"/>
          <p:nvPr/>
        </p:nvSpPr>
        <p:spPr>
          <a:xfrm>
            <a:off x="5222624" y="4194645"/>
            <a:ext cx="221043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25</a:t>
            </a:r>
            <a:endParaRPr sz="700"/>
          </a:p>
        </p:txBody>
      </p:sp>
      <p:sp>
        <p:nvSpPr>
          <p:cNvPr id="20" name="object 20"/>
          <p:cNvSpPr txBox="1"/>
          <p:nvPr/>
        </p:nvSpPr>
        <p:spPr>
          <a:xfrm>
            <a:off x="5661865" y="4194644"/>
            <a:ext cx="1056472" cy="284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5881">
              <a:tabLst>
                <a:tab pos="857752" algn="l"/>
              </a:tabLst>
            </a:pPr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5	0</a:t>
            </a:r>
            <a:r>
              <a:rPr sz="700" b="1" spc="-54" dirty="0"/>
              <a:t>.</a:t>
            </a:r>
            <a:r>
              <a:rPr sz="700" b="1" spc="9" dirty="0"/>
              <a:t>75</a:t>
            </a:r>
            <a:endParaRPr sz="700"/>
          </a:p>
          <a:p>
            <a:pPr marL="22662">
              <a:spcBef>
                <a:spcPts val="312"/>
              </a:spcBef>
            </a:pPr>
            <a:r>
              <a:rPr sz="900" b="1" spc="27" dirty="0"/>
              <a:t>SSI_30k+I</a:t>
            </a:r>
            <a:endParaRPr sz="900"/>
          </a:p>
        </p:txBody>
      </p:sp>
      <p:sp>
        <p:nvSpPr>
          <p:cNvPr id="21" name="object 21"/>
          <p:cNvSpPr txBox="1"/>
          <p:nvPr/>
        </p:nvSpPr>
        <p:spPr>
          <a:xfrm>
            <a:off x="7197022" y="4194645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1</a:t>
            </a:r>
            <a:endParaRPr sz="700"/>
          </a:p>
        </p:txBody>
      </p:sp>
      <p:sp>
        <p:nvSpPr>
          <p:cNvPr id="22" name="object 22"/>
          <p:cNvSpPr txBox="1"/>
          <p:nvPr/>
        </p:nvSpPr>
        <p:spPr>
          <a:xfrm>
            <a:off x="4588909" y="4098167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endParaRPr sz="700"/>
          </a:p>
        </p:txBody>
      </p:sp>
      <p:sp>
        <p:nvSpPr>
          <p:cNvPr id="23" name="object 23"/>
          <p:cNvSpPr txBox="1"/>
          <p:nvPr/>
        </p:nvSpPr>
        <p:spPr>
          <a:xfrm>
            <a:off x="4465358" y="3418710"/>
            <a:ext cx="221043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25</a:t>
            </a:r>
            <a:endParaRPr sz="700"/>
          </a:p>
        </p:txBody>
      </p:sp>
      <p:sp>
        <p:nvSpPr>
          <p:cNvPr id="24" name="object 24"/>
          <p:cNvSpPr txBox="1"/>
          <p:nvPr/>
        </p:nvSpPr>
        <p:spPr>
          <a:xfrm>
            <a:off x="4517380" y="2739363"/>
            <a:ext cx="168900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5</a:t>
            </a:r>
            <a:endParaRPr sz="700"/>
          </a:p>
        </p:txBody>
      </p:sp>
      <p:sp>
        <p:nvSpPr>
          <p:cNvPr id="25" name="object 25"/>
          <p:cNvSpPr txBox="1"/>
          <p:nvPr/>
        </p:nvSpPr>
        <p:spPr>
          <a:xfrm>
            <a:off x="4465358" y="2059906"/>
            <a:ext cx="221043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0</a:t>
            </a:r>
            <a:r>
              <a:rPr sz="700" b="1" spc="-54" dirty="0"/>
              <a:t>.</a:t>
            </a:r>
            <a:r>
              <a:rPr sz="700" b="1" spc="9" dirty="0"/>
              <a:t>75</a:t>
            </a:r>
            <a:endParaRPr sz="700"/>
          </a:p>
        </p:txBody>
      </p:sp>
      <p:sp>
        <p:nvSpPr>
          <p:cNvPr id="26" name="object 26"/>
          <p:cNvSpPr txBox="1"/>
          <p:nvPr/>
        </p:nvSpPr>
        <p:spPr>
          <a:xfrm>
            <a:off x="4588909" y="1380451"/>
            <a:ext cx="97486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700" b="1" spc="9" dirty="0"/>
              <a:t>1</a:t>
            </a:r>
            <a:endParaRPr sz="700"/>
          </a:p>
        </p:txBody>
      </p:sp>
      <p:sp>
        <p:nvSpPr>
          <p:cNvPr id="27" name="object 27"/>
          <p:cNvSpPr/>
          <p:nvPr/>
        </p:nvSpPr>
        <p:spPr>
          <a:xfrm>
            <a:off x="4656667" y="1368185"/>
            <a:ext cx="2627981" cy="279881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34397" y="4605275"/>
            <a:ext cx="598176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87735">
              <a:tabLst>
                <a:tab pos="5517035" algn="l"/>
              </a:tabLst>
            </a:pPr>
            <a:r>
              <a:rPr sz="1600" spc="-9" dirty="0">
                <a:latin typeface="Tahoma"/>
                <a:cs typeface="Tahoma"/>
              </a:rPr>
              <a:t>(a)	</a:t>
            </a:r>
            <a:r>
              <a:rPr sz="1600" dirty="0">
                <a:latin typeface="Tahoma"/>
                <a:cs typeface="Tahoma"/>
              </a:rPr>
              <a:t>(b)</a:t>
            </a:r>
          </a:p>
        </p:txBody>
      </p:sp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 plots: SSI vs. TFIDF and LSI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idx="1"/>
          </p:nvPr>
        </p:nvSpPr>
        <p:spPr>
          <a:xfrm>
            <a:off x="383854" y="4969609"/>
            <a:ext cx="7461504" cy="830644"/>
          </a:xfrm>
        </p:spPr>
        <p:txBody>
          <a:bodyPr/>
          <a:lstStyle/>
          <a:p>
            <a:r>
              <a:rPr lang="en-US" dirty="0"/>
              <a:t>Figure: Scatter plots of Average Precision for 500 documents:</a:t>
            </a:r>
          </a:p>
          <a:p>
            <a:r>
              <a:rPr lang="en-US" dirty="0"/>
              <a:t>(a) SSI vs. TFIDF, (b) SSI vs. </a:t>
            </a:r>
            <a:r>
              <a:rPr lang="el-GR" dirty="0"/>
              <a:t>α</a:t>
            </a:r>
            <a:r>
              <a:rPr lang="en-US" dirty="0"/>
              <a:t>LSI + (1 − </a:t>
            </a:r>
            <a:r>
              <a:rPr lang="el-GR" dirty="0"/>
              <a:t>α) </a:t>
            </a:r>
            <a:r>
              <a:rPr lang="en-US" dirty="0"/>
              <a:t>TFIDF.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867505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</a:t>
            </a:r>
            <a:r>
              <a:rPr lang="en-US" sz="1400" b="0" i="0" u="sng" strike="noStrike" cap="none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NonCommercial</a:t>
            </a: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177143" y="4371556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J. Weston</a:t>
            </a:r>
          </a:p>
          <a:p>
            <a:pPr algn="ctr"/>
            <a:r>
              <a:rPr lang="en-US" dirty="0" err="1"/>
              <a:t>A.Bordes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Experiments: cross-language retrieval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7461504" cy="4466753"/>
          </a:xfrm>
        </p:spPr>
        <p:txBody>
          <a:bodyPr/>
          <a:lstStyle/>
          <a:p>
            <a:r>
              <a:rPr lang="en-US" dirty="0"/>
              <a:t>Retrieval experiments using a query document in Japanese, where  the task</a:t>
            </a:r>
          </a:p>
          <a:p>
            <a:r>
              <a:rPr lang="en-US" dirty="0"/>
              <a:t>is to retrieve documents in English (using link structure as ground    truth).</a:t>
            </a:r>
          </a:p>
          <a:p>
            <a:r>
              <a:rPr lang="en-US" dirty="0"/>
              <a:t>SSI can do this without doing a translation step first as it learns to map  the two languages  together in the embedding space.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= 30,000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Some recent related translation-based </a:t>
            </a:r>
            <a:r>
              <a:rPr lang="en-US" dirty="0" err="1"/>
              <a:t>embeddings</a:t>
            </a:r>
            <a:r>
              <a:rPr lang="en-US" dirty="0"/>
              <a:t>:  (Hermann &amp; </a:t>
            </a:r>
            <a:r>
              <a:rPr lang="en-US" dirty="0" err="1"/>
              <a:t>Blunsom</a:t>
            </a:r>
            <a:r>
              <a:rPr lang="en-US" dirty="0"/>
              <a:t>, ICLR ’14) and (</a:t>
            </a:r>
            <a:r>
              <a:rPr lang="en-US" dirty="0" err="1"/>
              <a:t>Mikolov</a:t>
            </a:r>
            <a:r>
              <a:rPr lang="en-US" dirty="0"/>
              <a:t> et al.,  ’13).</a:t>
            </a:r>
          </a:p>
          <a:p>
            <a:endParaRPr lang="en-US" dirty="0"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53450"/>
              </p:ext>
            </p:extLst>
          </p:nvPr>
        </p:nvGraphicFramePr>
        <p:xfrm>
          <a:off x="457200" y="3238500"/>
          <a:ext cx="7400562" cy="19134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8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51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4297"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400" spc="-1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Algorithm</a:t>
                      </a:r>
                      <a:endParaRPr sz="14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400" spc="-6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Rank-Loss</a:t>
                      </a:r>
                      <a:endParaRPr sz="140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123825">
                        <a:lnSpc>
                          <a:spcPts val="1035"/>
                        </a:lnSpc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MAP</a:t>
                      </a:r>
                      <a:endParaRPr sz="140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400" spc="-5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P10</a:t>
                      </a:r>
                      <a:endParaRPr sz="14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297"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4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TFIDF</a:t>
                      </a:r>
                      <a:r>
                        <a:rPr sz="1600" i="1" spc="-22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 </a:t>
                      </a:r>
                      <a:r>
                        <a:rPr sz="1400" spc="-4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(Google </a:t>
                      </a:r>
                      <a:r>
                        <a:rPr sz="1400" spc="-3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translated</a:t>
                      </a:r>
                      <a:r>
                        <a:rPr sz="1400" spc="6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4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queries)</a:t>
                      </a:r>
                      <a:endParaRPr sz="14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4.78%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1035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0.319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0.259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350">
                <a:tc>
                  <a:txBody>
                    <a:bodyPr/>
                    <a:lstStyle/>
                    <a:p>
                      <a:pPr marL="75565">
                        <a:lnSpc>
                          <a:spcPts val="1010"/>
                        </a:lnSpc>
                      </a:pPr>
                      <a:r>
                        <a:rPr sz="1400" i="1" spc="-2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2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LSI</a:t>
                      </a:r>
                      <a:r>
                        <a:rPr sz="1600" i="1" spc="-3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</a:t>
                      </a:r>
                      <a:r>
                        <a:rPr sz="1600" i="1" spc="-12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6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+(1</a:t>
                      </a:r>
                      <a:r>
                        <a:rPr sz="1400" spc="-8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i="1" spc="-30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−</a:t>
                      </a:r>
                      <a:r>
                        <a:rPr sz="1400" i="1" spc="-145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 </a:t>
                      </a:r>
                      <a:r>
                        <a:rPr sz="1400" i="1" spc="-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)TFIDF</a:t>
                      </a:r>
                      <a:r>
                        <a:rPr sz="1600" i="1" spc="-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</a:t>
                      </a:r>
                      <a:endParaRPr sz="1600" baseline="-11904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3.71%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0.300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0.253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056">
                <a:tc>
                  <a:txBody>
                    <a:bodyPr/>
                    <a:lstStyle/>
                    <a:p>
                      <a:pPr marL="75565">
                        <a:lnSpc>
                          <a:spcPts val="894"/>
                        </a:lnSpc>
                      </a:pPr>
                      <a:r>
                        <a:rPr sz="1400" i="1" spc="-2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2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CL-LSI</a:t>
                      </a:r>
                      <a:r>
                        <a:rPr sz="1600" i="1" spc="-3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JapEng</a:t>
                      </a:r>
                      <a:r>
                        <a:rPr sz="1600" i="1" spc="-135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6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+(1</a:t>
                      </a:r>
                      <a:r>
                        <a:rPr sz="1400" spc="-9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i="1" spc="-30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−</a:t>
                      </a:r>
                      <a:r>
                        <a:rPr sz="1400" i="1" spc="-155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 </a:t>
                      </a:r>
                      <a:r>
                        <a:rPr sz="1400" i="1" spc="-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)TFIDF</a:t>
                      </a:r>
                      <a:r>
                        <a:rPr sz="1600" i="1" spc="-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</a:t>
                      </a:r>
                      <a:endParaRPr sz="1600" baseline="-11904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3.31%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894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0.275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0.212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297">
                <a:tc>
                  <a:txBody>
                    <a:bodyPr/>
                    <a:lstStyle/>
                    <a:p>
                      <a:pPr marL="75565">
                        <a:lnSpc>
                          <a:spcPts val="1045"/>
                        </a:lnSpc>
                      </a:pPr>
                      <a:r>
                        <a:rPr sz="2000" spc="-60" baseline="8333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SSI</a:t>
                      </a:r>
                      <a:r>
                        <a:rPr sz="1050" i="1" spc="-4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</a:t>
                      </a:r>
                      <a:endParaRPr sz="105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1.72%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894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0.399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0.325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540">
                <a:tc>
                  <a:txBody>
                    <a:bodyPr/>
                    <a:lstStyle/>
                    <a:p>
                      <a:pPr marL="75565">
                        <a:lnSpc>
                          <a:spcPts val="1160"/>
                        </a:lnSpc>
                      </a:pPr>
                      <a:r>
                        <a:rPr sz="2000" spc="-60" baseline="8333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SSI</a:t>
                      </a:r>
                      <a:r>
                        <a:rPr sz="1050" i="1" spc="-4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JapEng</a:t>
                      </a:r>
                      <a:endParaRPr sz="105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0.96%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0.438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0.351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883">
                <a:tc>
                  <a:txBody>
                    <a:bodyPr/>
                    <a:lstStyle/>
                    <a:p>
                      <a:pPr marL="75565">
                        <a:lnSpc>
                          <a:spcPts val="1010"/>
                        </a:lnSpc>
                      </a:pPr>
                      <a:r>
                        <a:rPr sz="1400" i="1" spc="-3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3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SSI</a:t>
                      </a:r>
                      <a:r>
                        <a:rPr sz="1600" i="1" spc="-52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JapEng  </a:t>
                      </a:r>
                      <a:r>
                        <a:rPr sz="1400" spc="19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 </a:t>
                      </a:r>
                      <a:r>
                        <a:rPr sz="14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 </a:t>
                      </a:r>
                      <a:r>
                        <a:rPr sz="1400" i="1" spc="-30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−</a:t>
                      </a:r>
                      <a:r>
                        <a:rPr sz="1400" i="1" spc="-229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 </a:t>
                      </a:r>
                      <a:r>
                        <a:rPr sz="1400" i="1" spc="-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)TFIDF</a:t>
                      </a:r>
                      <a:r>
                        <a:rPr sz="1600" i="1" spc="-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</a:t>
                      </a:r>
                      <a:endParaRPr sz="1600" baseline="-11904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0.75%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0.493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0"/>
                        </a:lnSpc>
                      </a:pPr>
                      <a:r>
                        <a:rPr sz="1400" spc="-50" dirty="0">
                          <a:latin typeface="Arial"/>
                          <a:cs typeface="Arial"/>
                        </a:rPr>
                        <a:t>0.377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280">
                <a:tc>
                  <a:txBody>
                    <a:bodyPr/>
                    <a:lstStyle/>
                    <a:p>
                      <a:pPr marL="75565">
                        <a:lnSpc>
                          <a:spcPts val="900"/>
                        </a:lnSpc>
                      </a:pPr>
                      <a:r>
                        <a:rPr sz="1400" i="1" spc="-3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3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SSI</a:t>
                      </a:r>
                      <a:r>
                        <a:rPr sz="1600" i="1" spc="-52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JapEng  </a:t>
                      </a:r>
                      <a:r>
                        <a:rPr sz="1400" spc="19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 </a:t>
                      </a:r>
                      <a:r>
                        <a:rPr sz="14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(1 </a:t>
                      </a:r>
                      <a:r>
                        <a:rPr sz="1400" i="1" spc="-30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−</a:t>
                      </a:r>
                      <a:r>
                        <a:rPr sz="1400" i="1" spc="-220" dirty="0">
                          <a:solidFill>
                            <a:srgbClr val="000000"/>
                          </a:solidFill>
                          <a:latin typeface="Meiryo"/>
                          <a:cs typeface="Meiryo"/>
                        </a:rPr>
                        <a:t> </a:t>
                      </a:r>
                      <a:r>
                        <a:rPr sz="1400" i="1" spc="-25" dirty="0">
                          <a:solidFill>
                            <a:srgbClr val="000000"/>
                          </a:solidFill>
                          <a:latin typeface="Verdana"/>
                          <a:cs typeface="Verdana"/>
                        </a:rPr>
                        <a:t>α</a:t>
                      </a:r>
                      <a:r>
                        <a:rPr sz="1400" spc="-2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)SSI</a:t>
                      </a:r>
                      <a:r>
                        <a:rPr sz="1600" i="1" spc="-37" baseline="-11904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EngEng</a:t>
                      </a:r>
                      <a:endParaRPr sz="1600" baseline="-11904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sz="1400" b="1" spc="25" dirty="0">
                          <a:latin typeface="Arial"/>
                          <a:cs typeface="Arial"/>
                        </a:rPr>
                        <a:t>0.63%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ts val="900"/>
                        </a:lnSpc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0.524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0.386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037130"/>
      </p:ext>
    </p:extLst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992196" y="1667872"/>
            <a:ext cx="4241519" cy="42376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Wsabie </a:t>
            </a:r>
            <a:r>
              <a:rPr lang="de-DE" sz="2000" dirty="0"/>
              <a:t>(Weston, Usunier, Bengio, ’10)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en-US" dirty="0"/>
              <a:t>Extension to SSI, also embeds objects other than text, e.g. images.  </a:t>
            </a:r>
          </a:p>
          <a:p>
            <a:r>
              <a:rPr lang="en-US" dirty="0"/>
              <a:t>WARP loss  function that optimizes </a:t>
            </a:r>
            <a:r>
              <a:rPr lang="en-US" dirty="0" err="1"/>
              <a:t>precision@k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094316"/>
      </p:ext>
    </p:extLst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>
              <a:lnSpc>
                <a:spcPct val="100000"/>
              </a:lnSpc>
            </a:pPr>
            <a:r>
              <a:rPr lang="en-US" dirty="0"/>
              <a:t>Joint </a:t>
            </a:r>
            <a:r>
              <a:rPr lang="en-US" spc="-125" dirty="0"/>
              <a:t>item-item </a:t>
            </a:r>
            <a:r>
              <a:rPr lang="en-US" spc="-80" dirty="0"/>
              <a:t>embedding</a:t>
            </a:r>
            <a:r>
              <a:rPr lang="en-US" spc="232" dirty="0"/>
              <a:t> </a:t>
            </a:r>
            <a:r>
              <a:rPr lang="en-US" spc="-18" dirty="0"/>
              <a:t>model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540946" cy="4466753"/>
          </a:xfrm>
        </p:spPr>
        <p:txBody>
          <a:bodyPr/>
          <a:lstStyle/>
          <a:p>
            <a:pPr marL="228600" indent="-228600"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</a:rPr>
              <a:t>L.H.S: Image, query string or user profile (depending on the task)</a:t>
            </a:r>
          </a:p>
          <a:p>
            <a:pPr marL="96414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3888" dirty="0">
                <a:solidFill>
                  <a:srgbClr val="000000"/>
                </a:solidFill>
              </a:rPr>
              <a:t>LHS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) = 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U</a:t>
            </a: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0416" dirty="0">
                <a:solidFill>
                  <a:srgbClr val="000000"/>
                </a:solidFill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) : </a:t>
            </a:r>
            <a:r>
              <a:rPr lang="en-US" dirty="0" err="1">
                <a:solidFill>
                  <a:srgbClr val="000000"/>
                </a:solidFill>
              </a:rPr>
              <a:t>R</a:t>
            </a:r>
            <a:r>
              <a:rPr lang="en-US" sz="2000" i="1" baseline="31250" dirty="0" err="1">
                <a:solidFill>
                  <a:srgbClr val="000000"/>
                </a:solidFill>
              </a:rPr>
              <a:t>d</a:t>
            </a:r>
            <a:r>
              <a:rPr lang="en-US" sz="1400" i="1" baseline="32407" dirty="0" err="1">
                <a:solidFill>
                  <a:srgbClr val="000000"/>
                </a:solidFill>
              </a:rPr>
              <a:t>x</a:t>
            </a:r>
            <a:r>
              <a:rPr lang="en-US" sz="1400" i="1" baseline="32407" dirty="0">
                <a:solidFill>
                  <a:srgbClr val="000000"/>
                </a:solidFill>
              </a:rPr>
              <a:t>  </a:t>
            </a:r>
            <a:r>
              <a:rPr lang="en-US" i="1" dirty="0">
                <a:solidFill>
                  <a:srgbClr val="000000"/>
                </a:solidFill>
                <a:latin typeface="Meiryo"/>
                <a:cs typeface="Meiryo"/>
              </a:rPr>
              <a:t>→ </a:t>
            </a: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sz="2000" baseline="31250" dirty="0">
                <a:solidFill>
                  <a:srgbClr val="000000"/>
                </a:solidFill>
              </a:rPr>
              <a:t>100</a:t>
            </a:r>
            <a:r>
              <a:rPr lang="en-US" i="1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endParaRPr lang="en-US" dirty="0">
              <a:solidFill>
                <a:srgbClr val="000000"/>
              </a:solidFill>
              <a:latin typeface="Verdana"/>
              <a:cs typeface="Verdana"/>
            </a:endParaRPr>
          </a:p>
          <a:p>
            <a:pPr marL="228600" marR="100845" indent="-227013"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</a:rPr>
              <a:t>R.H.S: document, image, video or annotation (depending on the task)</a:t>
            </a:r>
          </a:p>
          <a:p>
            <a:pPr marL="103112" marR="100845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3888" dirty="0">
                <a:solidFill>
                  <a:srgbClr val="000000"/>
                </a:solidFill>
              </a:rPr>
              <a:t>RHS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y </a:t>
            </a:r>
            <a:r>
              <a:rPr lang="en-US" dirty="0">
                <a:solidFill>
                  <a:srgbClr val="000000"/>
                </a:solidFill>
              </a:rPr>
              <a:t>) = 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V </a:t>
            </a: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0416" dirty="0">
                <a:solidFill>
                  <a:srgbClr val="000000"/>
                </a:solidFill>
              </a:rPr>
              <a:t>y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y </a:t>
            </a:r>
            <a:r>
              <a:rPr lang="en-US" dirty="0">
                <a:solidFill>
                  <a:srgbClr val="000000"/>
                </a:solidFill>
              </a:rPr>
              <a:t>) : </a:t>
            </a:r>
            <a:r>
              <a:rPr lang="en-US" dirty="0" err="1">
                <a:solidFill>
                  <a:srgbClr val="000000"/>
                </a:solidFill>
              </a:rPr>
              <a:t>R</a:t>
            </a:r>
            <a:r>
              <a:rPr lang="en-US" sz="2000" i="1" baseline="31250" dirty="0" err="1">
                <a:solidFill>
                  <a:srgbClr val="000000"/>
                </a:solidFill>
              </a:rPr>
              <a:t>d</a:t>
            </a:r>
            <a:r>
              <a:rPr lang="en-US" sz="1400" i="1" baseline="32407" dirty="0" err="1">
                <a:solidFill>
                  <a:srgbClr val="000000"/>
                </a:solidFill>
              </a:rPr>
              <a:t>y</a:t>
            </a:r>
            <a:r>
              <a:rPr lang="en-US" sz="1400" i="1" baseline="32407" dirty="0">
                <a:solidFill>
                  <a:srgbClr val="000000"/>
                </a:solidFill>
              </a:rPr>
              <a:t>  </a:t>
            </a:r>
            <a:r>
              <a:rPr lang="en-US" i="1" dirty="0">
                <a:solidFill>
                  <a:srgbClr val="000000"/>
                </a:solidFill>
                <a:latin typeface="Meiryo"/>
                <a:cs typeface="Meiryo"/>
              </a:rPr>
              <a:t>→ </a:t>
            </a: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sz="2000" baseline="31250" dirty="0">
                <a:solidFill>
                  <a:srgbClr val="000000"/>
                </a:solidFill>
              </a:rPr>
              <a:t>100</a:t>
            </a:r>
            <a:r>
              <a:rPr lang="en-US" i="1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endParaRPr lang="en-US" sz="24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</a:rPr>
              <a:t>This model again compares the degree of match between the L.H.S and R.H.S in the embedding space:</a:t>
            </a:r>
          </a:p>
          <a:p>
            <a:pPr marL="96414" indent="0" algn="ctr">
              <a:lnSpc>
                <a:spcPct val="100000"/>
              </a:lnSpc>
              <a:spcBef>
                <a:spcPts val="1276"/>
              </a:spcBef>
              <a:buNone/>
            </a:pPr>
            <a:r>
              <a:rPr lang="en-US" i="1" dirty="0" err="1">
                <a:solidFill>
                  <a:srgbClr val="000000"/>
                </a:solidFill>
                <a:latin typeface="Trebuchet MS"/>
                <a:cs typeface="Trebuchet MS"/>
              </a:rPr>
              <a:t>f</a:t>
            </a:r>
            <a:r>
              <a:rPr lang="en-US" sz="2000" i="1" baseline="-10416" dirty="0" err="1">
                <a:solidFill>
                  <a:srgbClr val="000000"/>
                </a:solidFill>
              </a:rPr>
              <a:t>y</a:t>
            </a:r>
            <a:r>
              <a:rPr lang="en-US" sz="2000" i="1" baseline="-10416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) = 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sim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3888" dirty="0">
                <a:solidFill>
                  <a:srgbClr val="000000"/>
                </a:solidFill>
              </a:rPr>
              <a:t>LHS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)</a:t>
            </a:r>
            <a:r>
              <a:rPr lang="en-US" i="1" dirty="0">
                <a:solidFill>
                  <a:srgbClr val="000000"/>
                </a:solidFill>
                <a:latin typeface="Verdana"/>
                <a:cs typeface="Verdana"/>
              </a:rPr>
              <a:t>, </a:t>
            </a: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3888" dirty="0">
                <a:solidFill>
                  <a:srgbClr val="000000"/>
                </a:solidFill>
              </a:rPr>
              <a:t>RHS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y </a:t>
            </a:r>
            <a:r>
              <a:rPr lang="en-US" dirty="0">
                <a:solidFill>
                  <a:srgbClr val="000000"/>
                </a:solidFill>
              </a:rPr>
              <a:t>)) = </a:t>
            </a: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0416" dirty="0">
                <a:solidFill>
                  <a:srgbClr val="000000"/>
                </a:solidFill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x </a:t>
            </a:r>
            <a:r>
              <a:rPr lang="en-US" dirty="0">
                <a:solidFill>
                  <a:srgbClr val="000000"/>
                </a:solidFill>
              </a:rPr>
              <a:t>)</a:t>
            </a:r>
            <a:r>
              <a:rPr lang="en-US" sz="2000" i="1" baseline="31250" dirty="0">
                <a:solidFill>
                  <a:srgbClr val="000000"/>
                </a:solidFill>
                <a:latin typeface="Meiryo"/>
                <a:cs typeface="Meiryo"/>
              </a:rPr>
              <a:t>T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U</a:t>
            </a:r>
            <a:r>
              <a:rPr lang="en-US" sz="2000" i="1" baseline="31250" dirty="0">
                <a:solidFill>
                  <a:srgbClr val="000000"/>
                </a:solidFill>
                <a:latin typeface="Meiryo"/>
                <a:cs typeface="Meiryo"/>
              </a:rPr>
              <a:t>T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V </a:t>
            </a:r>
            <a:r>
              <a:rPr lang="el-GR" dirty="0">
                <a:solidFill>
                  <a:srgbClr val="000000"/>
                </a:solidFill>
              </a:rPr>
              <a:t>Φ</a:t>
            </a:r>
            <a:r>
              <a:rPr lang="en-US" sz="2000" i="1" baseline="-10416" dirty="0">
                <a:solidFill>
                  <a:srgbClr val="000000"/>
                </a:solidFill>
              </a:rPr>
              <a:t>y 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i="1" dirty="0">
                <a:solidFill>
                  <a:srgbClr val="000000"/>
                </a:solidFill>
                <a:latin typeface="Trebuchet MS"/>
                <a:cs typeface="Trebuchet MS"/>
              </a:rPr>
              <a:t>y </a:t>
            </a:r>
            <a:r>
              <a:rPr lang="en-US" dirty="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rgbClr val="000000"/>
              </a:solidFill>
            </a:endParaRPr>
          </a:p>
          <a:p>
            <a:pPr marL="22662"/>
            <a:r>
              <a:rPr lang="en-US" dirty="0">
                <a:solidFill>
                  <a:srgbClr val="000000"/>
                </a:solidFill>
              </a:rPr>
              <a:t>Also constrain the weights (regularize):</a:t>
            </a:r>
          </a:p>
          <a:p>
            <a:pPr marL="792033">
              <a:spcBef>
                <a:spcPts val="1276"/>
              </a:spcBef>
            </a:pPr>
            <a:r>
              <a:rPr lang="en-US" i="1" spc="-143" dirty="0">
                <a:solidFill>
                  <a:srgbClr val="000000"/>
                </a:solidFill>
                <a:latin typeface="Meiryo"/>
                <a:cs typeface="Meiryo"/>
              </a:rPr>
              <a:t>||</a:t>
            </a:r>
            <a:r>
              <a:rPr lang="en-US" i="1" spc="-143" dirty="0" err="1">
                <a:solidFill>
                  <a:srgbClr val="000000"/>
                </a:solidFill>
                <a:latin typeface="Trebuchet MS"/>
                <a:cs typeface="Trebuchet MS"/>
              </a:rPr>
              <a:t>U</a:t>
            </a:r>
            <a:r>
              <a:rPr lang="en-US" sz="2000" i="1" spc="-214" baseline="-10416" dirty="0" err="1">
                <a:solidFill>
                  <a:srgbClr val="000000"/>
                </a:solidFill>
              </a:rPr>
              <a:t>i</a:t>
            </a:r>
            <a:r>
              <a:rPr lang="en-US" sz="2000" i="1" spc="-268" baseline="-10416" dirty="0">
                <a:solidFill>
                  <a:srgbClr val="000000"/>
                </a:solidFill>
              </a:rPr>
              <a:t> </a:t>
            </a:r>
            <a:r>
              <a:rPr lang="en-US" i="1" spc="-232" dirty="0">
                <a:solidFill>
                  <a:srgbClr val="000000"/>
                </a:solidFill>
                <a:latin typeface="Meiryo"/>
                <a:cs typeface="Meiryo"/>
              </a:rPr>
              <a:t>||</a:t>
            </a:r>
            <a:r>
              <a:rPr lang="en-US" sz="2000" spc="-348" baseline="-10416" dirty="0">
                <a:solidFill>
                  <a:srgbClr val="000000"/>
                </a:solidFill>
              </a:rPr>
              <a:t>2  </a:t>
            </a:r>
            <a:r>
              <a:rPr lang="en-US" sz="2000" spc="-173" baseline="-10416" dirty="0">
                <a:solidFill>
                  <a:srgbClr val="000000"/>
                </a:solidFill>
              </a:rPr>
              <a:t> </a:t>
            </a:r>
            <a:r>
              <a:rPr lang="en-US" i="1" spc="-71" dirty="0">
                <a:solidFill>
                  <a:srgbClr val="000000"/>
                </a:solidFill>
                <a:latin typeface="Meiryo"/>
                <a:cs typeface="Meiryo"/>
              </a:rPr>
              <a:t>≤</a:t>
            </a:r>
            <a:r>
              <a:rPr lang="en-US" i="1" spc="-134" dirty="0">
                <a:solidFill>
                  <a:srgbClr val="000000"/>
                </a:solidFill>
                <a:latin typeface="Meiryo"/>
                <a:cs typeface="Meiryo"/>
              </a:rPr>
              <a:t> </a:t>
            </a:r>
            <a:r>
              <a:rPr lang="en-US" i="1" spc="62" dirty="0">
                <a:solidFill>
                  <a:srgbClr val="000000"/>
                </a:solidFill>
                <a:latin typeface="Trebuchet MS"/>
                <a:cs typeface="Trebuchet MS"/>
              </a:rPr>
              <a:t>C</a:t>
            </a:r>
            <a:r>
              <a:rPr lang="en-US" i="1" spc="62" dirty="0">
                <a:solidFill>
                  <a:srgbClr val="000000"/>
                </a:solidFill>
                <a:latin typeface="Verdana"/>
                <a:cs typeface="Verdana"/>
              </a:rPr>
              <a:t>, </a:t>
            </a:r>
            <a:r>
              <a:rPr lang="en-US" i="1" spc="152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i="1" spc="-143" dirty="0" err="1">
                <a:solidFill>
                  <a:srgbClr val="000000"/>
                </a:solidFill>
                <a:latin typeface="Trebuchet MS"/>
                <a:cs typeface="Trebuchet MS"/>
              </a:rPr>
              <a:t>i</a:t>
            </a:r>
            <a:r>
              <a:rPr lang="en-US" i="1" spc="116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pc="364" dirty="0">
                <a:solidFill>
                  <a:srgbClr val="000000"/>
                </a:solidFill>
              </a:rPr>
              <a:t>=</a:t>
            </a:r>
            <a:r>
              <a:rPr lang="en-US" spc="-18" dirty="0">
                <a:solidFill>
                  <a:srgbClr val="000000"/>
                </a:solidFill>
              </a:rPr>
              <a:t> </a:t>
            </a:r>
            <a:r>
              <a:rPr lang="en-US" spc="-152" dirty="0">
                <a:solidFill>
                  <a:srgbClr val="000000"/>
                </a:solidFill>
              </a:rPr>
              <a:t>1</a:t>
            </a:r>
            <a:r>
              <a:rPr lang="en-US" i="1" spc="-152" dirty="0">
                <a:solidFill>
                  <a:srgbClr val="000000"/>
                </a:solidFill>
                <a:latin typeface="Verdana"/>
                <a:cs typeface="Verdana"/>
              </a:rPr>
              <a:t>,</a:t>
            </a:r>
            <a:r>
              <a:rPr lang="en-US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r>
              <a:rPr lang="en-US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r>
              <a:rPr lang="en-US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r>
              <a:rPr lang="en-US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i="1" spc="-178" dirty="0">
                <a:solidFill>
                  <a:srgbClr val="000000"/>
                </a:solidFill>
                <a:latin typeface="Verdana"/>
                <a:cs typeface="Verdana"/>
              </a:rPr>
              <a:t>,</a:t>
            </a:r>
            <a:r>
              <a:rPr lang="en-US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i="1" spc="-62" dirty="0">
                <a:solidFill>
                  <a:srgbClr val="000000"/>
                </a:solidFill>
                <a:latin typeface="Trebuchet MS"/>
                <a:cs typeface="Trebuchet MS"/>
              </a:rPr>
              <a:t>d</a:t>
            </a:r>
            <a:r>
              <a:rPr lang="en-US" sz="2000" i="1" spc="-93" baseline="-10416" dirty="0">
                <a:solidFill>
                  <a:srgbClr val="000000"/>
                </a:solidFill>
              </a:rPr>
              <a:t>x</a:t>
            </a:r>
            <a:r>
              <a:rPr lang="en-US" sz="2000" i="1" spc="-280" baseline="-10416" dirty="0">
                <a:solidFill>
                  <a:srgbClr val="000000"/>
                </a:solidFill>
              </a:rPr>
              <a:t> </a:t>
            </a:r>
            <a:r>
              <a:rPr lang="en-US" i="1" spc="-178" dirty="0">
                <a:solidFill>
                  <a:srgbClr val="000000"/>
                </a:solidFill>
                <a:latin typeface="Verdana"/>
                <a:cs typeface="Verdana"/>
              </a:rPr>
              <a:t>, 	</a:t>
            </a:r>
            <a:r>
              <a:rPr lang="pl-PL" i="1" spc="-116" dirty="0">
                <a:solidFill>
                  <a:srgbClr val="000000"/>
                </a:solidFill>
                <a:latin typeface="Meiryo"/>
                <a:cs typeface="Meiryo"/>
              </a:rPr>
              <a:t>||</a:t>
            </a:r>
            <a:r>
              <a:rPr lang="pl-PL" i="1" spc="-116" dirty="0">
                <a:solidFill>
                  <a:srgbClr val="000000"/>
                </a:solidFill>
                <a:latin typeface="Trebuchet MS"/>
                <a:cs typeface="Trebuchet MS"/>
              </a:rPr>
              <a:t>V</a:t>
            </a:r>
            <a:r>
              <a:rPr lang="pl-PL" sz="2000" i="1" spc="-173" baseline="-10416" dirty="0">
                <a:solidFill>
                  <a:srgbClr val="000000"/>
                </a:solidFill>
              </a:rPr>
              <a:t>i</a:t>
            </a:r>
            <a:r>
              <a:rPr lang="pl-PL" sz="2000" i="1" spc="-268" baseline="-10416" dirty="0">
                <a:solidFill>
                  <a:srgbClr val="000000"/>
                </a:solidFill>
              </a:rPr>
              <a:t> </a:t>
            </a:r>
            <a:r>
              <a:rPr lang="pl-PL" i="1" spc="-232" dirty="0">
                <a:solidFill>
                  <a:srgbClr val="000000"/>
                </a:solidFill>
                <a:latin typeface="Meiryo"/>
                <a:cs typeface="Meiryo"/>
              </a:rPr>
              <a:t>||</a:t>
            </a:r>
            <a:r>
              <a:rPr lang="pl-PL" sz="2000" spc="-348" baseline="-10416" dirty="0">
                <a:solidFill>
                  <a:srgbClr val="000000"/>
                </a:solidFill>
              </a:rPr>
              <a:t>2  </a:t>
            </a:r>
            <a:r>
              <a:rPr lang="pl-PL" sz="2000" spc="-173" baseline="-10416" dirty="0">
                <a:solidFill>
                  <a:srgbClr val="000000"/>
                </a:solidFill>
              </a:rPr>
              <a:t> </a:t>
            </a:r>
            <a:r>
              <a:rPr lang="pl-PL" i="1" spc="-71" dirty="0">
                <a:solidFill>
                  <a:srgbClr val="000000"/>
                </a:solidFill>
                <a:latin typeface="Meiryo"/>
                <a:cs typeface="Meiryo"/>
              </a:rPr>
              <a:t>≤</a:t>
            </a:r>
            <a:r>
              <a:rPr lang="pl-PL" i="1" spc="-143" dirty="0">
                <a:solidFill>
                  <a:srgbClr val="000000"/>
                </a:solidFill>
                <a:latin typeface="Meiryo"/>
                <a:cs typeface="Meiryo"/>
              </a:rPr>
              <a:t> </a:t>
            </a:r>
            <a:r>
              <a:rPr lang="pl-PL" i="1" spc="62" dirty="0">
                <a:solidFill>
                  <a:srgbClr val="000000"/>
                </a:solidFill>
                <a:latin typeface="Trebuchet MS"/>
                <a:cs typeface="Trebuchet MS"/>
              </a:rPr>
              <a:t>C</a:t>
            </a:r>
            <a:r>
              <a:rPr lang="pl-PL" i="1" spc="62" dirty="0">
                <a:solidFill>
                  <a:srgbClr val="000000"/>
                </a:solidFill>
                <a:latin typeface="Verdana"/>
                <a:cs typeface="Verdana"/>
              </a:rPr>
              <a:t>, </a:t>
            </a:r>
            <a:r>
              <a:rPr lang="pl-PL" i="1" spc="143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pl-PL" i="1" spc="-143" dirty="0">
                <a:solidFill>
                  <a:srgbClr val="000000"/>
                </a:solidFill>
                <a:latin typeface="Trebuchet MS"/>
                <a:cs typeface="Trebuchet MS"/>
              </a:rPr>
              <a:t>i</a:t>
            </a:r>
            <a:r>
              <a:rPr lang="pl-PL" i="1" spc="116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pl-PL" spc="364" dirty="0">
                <a:solidFill>
                  <a:srgbClr val="000000"/>
                </a:solidFill>
              </a:rPr>
              <a:t>=</a:t>
            </a:r>
            <a:r>
              <a:rPr lang="pl-PL" spc="-27" dirty="0">
                <a:solidFill>
                  <a:srgbClr val="000000"/>
                </a:solidFill>
              </a:rPr>
              <a:t> </a:t>
            </a:r>
            <a:r>
              <a:rPr lang="pl-PL" spc="-152" dirty="0">
                <a:solidFill>
                  <a:srgbClr val="000000"/>
                </a:solidFill>
              </a:rPr>
              <a:t>1</a:t>
            </a:r>
            <a:r>
              <a:rPr lang="pl-PL" i="1" spc="-152" dirty="0">
                <a:solidFill>
                  <a:srgbClr val="000000"/>
                </a:solidFill>
                <a:latin typeface="Verdana"/>
                <a:cs typeface="Verdana"/>
              </a:rPr>
              <a:t>,</a:t>
            </a:r>
            <a:r>
              <a:rPr lang="pl-PL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pl-PL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r>
              <a:rPr lang="pl-PL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pl-PL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r>
              <a:rPr lang="pl-PL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pl-PL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r>
              <a:rPr lang="pl-PL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pl-PL" i="1" spc="-178" dirty="0">
                <a:solidFill>
                  <a:srgbClr val="000000"/>
                </a:solidFill>
                <a:latin typeface="Verdana"/>
                <a:cs typeface="Verdana"/>
              </a:rPr>
              <a:t>,</a:t>
            </a:r>
            <a:r>
              <a:rPr lang="pl-PL" i="1" spc="-3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pl-PL" i="1" spc="-62" dirty="0">
                <a:solidFill>
                  <a:srgbClr val="000000"/>
                </a:solidFill>
                <a:latin typeface="Trebuchet MS"/>
                <a:cs typeface="Trebuchet MS"/>
              </a:rPr>
              <a:t>d</a:t>
            </a:r>
            <a:r>
              <a:rPr lang="pl-PL" sz="2000" i="1" spc="-93" baseline="-10416" dirty="0">
                <a:solidFill>
                  <a:srgbClr val="000000"/>
                </a:solidFill>
              </a:rPr>
              <a:t>y</a:t>
            </a:r>
            <a:r>
              <a:rPr lang="pl-PL" sz="2000" i="1" spc="-241" baseline="-10416" dirty="0">
                <a:solidFill>
                  <a:srgbClr val="000000"/>
                </a:solidFill>
              </a:rPr>
              <a:t> </a:t>
            </a:r>
            <a:r>
              <a:rPr lang="pl-PL" i="1" spc="-178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endParaRPr lang="en-US" dirty="0">
              <a:solidFill>
                <a:srgbClr val="000000"/>
              </a:solidFill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687494"/>
      </p:ext>
    </p:extLst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/>
          <p:nvPr/>
        </p:nvSpPr>
        <p:spPr>
          <a:xfrm>
            <a:off x="1" y="5968166"/>
            <a:ext cx="8226199" cy="195925"/>
          </a:xfrm>
          <a:custGeom>
            <a:avLst/>
            <a:gdLst/>
            <a:ahLst/>
            <a:cxnLst/>
            <a:rect l="l" t="t" r="r" b="b"/>
            <a:pathLst>
              <a:path w="4608195" h="109854">
                <a:moveTo>
                  <a:pt x="0" y="109651"/>
                </a:moveTo>
                <a:lnTo>
                  <a:pt x="4608004" y="109651"/>
                </a:lnTo>
                <a:lnTo>
                  <a:pt x="4608004" y="0"/>
                </a:lnTo>
                <a:lnTo>
                  <a:pt x="0" y="0"/>
                </a:lnTo>
                <a:lnTo>
                  <a:pt x="0" y="109651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annotations: AUC is suboptimal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>
          <a:xfrm>
            <a:off x="383854" y="3009900"/>
            <a:ext cx="7693346" cy="2790353"/>
          </a:xfrm>
        </p:spPr>
        <p:txBody>
          <a:bodyPr/>
          <a:lstStyle/>
          <a:p>
            <a:r>
              <a:rPr lang="en-US" dirty="0"/>
              <a:t>Problem: All pairwise errors are considered the same, it counts the  number of ranking violations.</a:t>
            </a:r>
          </a:p>
          <a:p>
            <a:r>
              <a:rPr lang="en-US" dirty="0"/>
              <a:t>Example:</a:t>
            </a:r>
          </a:p>
          <a:p>
            <a:pPr lvl="1"/>
            <a:r>
              <a:rPr lang="en-US" dirty="0"/>
              <a:t>Function 1: true annotations ranked 1st and 101st.  </a:t>
            </a:r>
          </a:p>
          <a:p>
            <a:pPr lvl="1"/>
            <a:r>
              <a:rPr lang="en-US" dirty="0"/>
              <a:t>Function 2: true annotations ranked 50th and 52nd.  </a:t>
            </a:r>
          </a:p>
          <a:p>
            <a:pPr lvl="1"/>
            <a:r>
              <a:rPr lang="en-US" dirty="0"/>
              <a:t>AUC prefers these equally as  both have 100 “violations”.</a:t>
            </a:r>
          </a:p>
          <a:p>
            <a:endParaRPr lang="en-US" dirty="0"/>
          </a:p>
          <a:p>
            <a:r>
              <a:rPr lang="en-US" dirty="0"/>
              <a:t>We want to optimize the top of the ranked list!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8" name="Shape 105"/>
          <p:cNvGraphicFramePr/>
          <p:nvPr>
            <p:extLst>
              <p:ext uri="{D42A27DB-BD31-4B8C-83A1-F6EECF244321}">
                <p14:modId xmlns:p14="http://schemas.microsoft.com/office/powerpoint/2010/main" val="1782573012"/>
              </p:ext>
            </p:extLst>
          </p:nvPr>
        </p:nvGraphicFramePr>
        <p:xfrm>
          <a:off x="310606" y="1485900"/>
          <a:ext cx="7545232" cy="123759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Classical approach to learning to rank is maximize AUC by minimizing: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2019300" y="1981497"/>
            <a:ext cx="4191000" cy="72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77321"/>
      </p:ext>
    </p:extLst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997403"/>
            <a:ext cx="2287800" cy="755697"/>
          </a:xfrm>
          <a:prstGeom prst="rect">
            <a:avLst/>
          </a:prstGeom>
        </p:spPr>
      </p:pic>
      <p:sp>
        <p:nvSpPr>
          <p:cNvPr id="44" name="Text Placeholder 43"/>
          <p:cNvSpPr>
            <a:spLocks noGrp="1"/>
          </p:cNvSpPr>
          <p:nvPr>
            <p:ph type="body" idx="1"/>
          </p:nvPr>
        </p:nvSpPr>
        <p:spPr>
          <a:xfrm>
            <a:off x="383854" y="3924299"/>
            <a:ext cx="7461504" cy="1875953"/>
          </a:xfrm>
        </p:spPr>
        <p:txBody>
          <a:bodyPr/>
          <a:lstStyle/>
          <a:p>
            <a:r>
              <a:rPr lang="en-US" dirty="0"/>
              <a:t>where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rank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(f (x)) </a:t>
            </a:r>
            <a:r>
              <a:rPr lang="en-US" dirty="0"/>
              <a:t>is the rank of the true label: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L(η) </a:t>
            </a:r>
            <a:r>
              <a:rPr lang="en-US" dirty="0"/>
              <a:t>converts the rank to a weight, </a:t>
            </a:r>
            <a:r>
              <a:rPr lang="en-US" dirty="0" err="1"/>
              <a:t>e.g</a:t>
            </a:r>
            <a:endParaRPr lang="en-US" dirty="0"/>
          </a:p>
        </p:txBody>
      </p:sp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 weighted loss </a:t>
            </a:r>
            <a:r>
              <a:rPr lang="en-US" sz="2000" dirty="0"/>
              <a:t>[</a:t>
            </a:r>
            <a:r>
              <a:rPr lang="en-US" sz="2000" dirty="0" err="1"/>
              <a:t>Usunier</a:t>
            </a:r>
            <a:r>
              <a:rPr lang="en-US" sz="2000" dirty="0"/>
              <a:t> et al. ’09]</a:t>
            </a:r>
            <a:endParaRPr lang="en-US" dirty="0"/>
          </a:p>
        </p:txBody>
      </p:sp>
      <p:graphicFrame>
        <p:nvGraphicFramePr>
          <p:cNvPr id="46" name="Shape 105"/>
          <p:cNvGraphicFramePr/>
          <p:nvPr>
            <p:extLst>
              <p:ext uri="{D42A27DB-BD31-4B8C-83A1-F6EECF244321}">
                <p14:modId xmlns:p14="http://schemas.microsoft.com/office/powerpoint/2010/main" val="2772152740"/>
              </p:ext>
            </p:extLst>
          </p:nvPr>
        </p:nvGraphicFramePr>
        <p:xfrm>
          <a:off x="342184" y="1181100"/>
          <a:ext cx="7545232" cy="123759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Replace classical AUC optimization: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7" name="Shape 105"/>
          <p:cNvGraphicFramePr/>
          <p:nvPr>
            <p:extLst>
              <p:ext uri="{D42A27DB-BD31-4B8C-83A1-F6EECF244321}">
                <p14:modId xmlns:p14="http://schemas.microsoft.com/office/powerpoint/2010/main" val="2480553325"/>
              </p:ext>
            </p:extLst>
          </p:nvPr>
        </p:nvGraphicFramePr>
        <p:xfrm>
          <a:off x="342184" y="2520461"/>
          <a:ext cx="7545232" cy="123759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With weighted version: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2165175" y="1714500"/>
            <a:ext cx="3899250" cy="64733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1325213" y="3009900"/>
            <a:ext cx="5579175" cy="70223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2371257" y="4305300"/>
            <a:ext cx="3487087" cy="83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04281"/>
      </p:ext>
    </p:extLst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Weighted Approximate-Rank Pairwise (WARP) loss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0" name="Shape 105"/>
          <p:cNvGraphicFramePr/>
          <p:nvPr>
            <p:extLst>
              <p:ext uri="{D42A27DB-BD31-4B8C-83A1-F6EECF244321}">
                <p14:modId xmlns:p14="http://schemas.microsoft.com/office/powerpoint/2010/main" val="494639513"/>
              </p:ext>
            </p:extLst>
          </p:nvPr>
        </p:nvGraphicFramePr>
        <p:xfrm>
          <a:off x="342184" y="1423549"/>
          <a:ext cx="7545232" cy="1891151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Problem: we would like to apply SGD: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556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 . . too expensive to compute per (x, y ) sample as  y ∈ Y is large.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Shape 105"/>
          <p:cNvGraphicFramePr/>
          <p:nvPr>
            <p:extLst>
              <p:ext uri="{D42A27DB-BD31-4B8C-83A1-F6EECF244321}">
                <p14:modId xmlns:p14="http://schemas.microsoft.com/office/powerpoint/2010/main" val="3289845638"/>
              </p:ext>
            </p:extLst>
          </p:nvPr>
        </p:nvGraphicFramePr>
        <p:xfrm>
          <a:off x="342184" y="3524910"/>
          <a:ext cx="7545232" cy="192339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Solution: approximate by sampling fi (x ) until we find a violating label y¯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7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where  N is the number of trials in the sampling   step.</a:t>
                      </a: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533400" y="2000132"/>
            <a:ext cx="7162800" cy="93356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2324100" y="4166858"/>
            <a:ext cx="3581400" cy="90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44977"/>
      </p:ext>
    </p:extLst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WARP loss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61" y="1104900"/>
            <a:ext cx="5486400" cy="408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91428"/>
      </p:ext>
    </p:extLst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158703"/>
              </p:ext>
            </p:extLst>
          </p:nvPr>
        </p:nvGraphicFramePr>
        <p:xfrm>
          <a:off x="454987" y="1048260"/>
          <a:ext cx="7319626" cy="14356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15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7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2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2010"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600" spc="-15" dirty="0">
                          <a:latin typeface="Arial"/>
                          <a:cs typeface="Arial"/>
                        </a:rPr>
                        <a:t>Algorithm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16k</a:t>
                      </a:r>
                      <a:r>
                        <a:rPr sz="16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45" dirty="0">
                          <a:latin typeface="Arial"/>
                          <a:cs typeface="Arial"/>
                        </a:rPr>
                        <a:t>ImageNet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22k</a:t>
                      </a:r>
                      <a:r>
                        <a:rPr sz="16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45" dirty="0">
                          <a:latin typeface="Arial"/>
                          <a:cs typeface="Arial"/>
                        </a:rPr>
                        <a:t>ImageNet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97k </a:t>
                      </a:r>
                      <a:r>
                        <a:rPr sz="1600" spc="-65" dirty="0">
                          <a:latin typeface="Arial"/>
                          <a:cs typeface="Arial"/>
                        </a:rPr>
                        <a:t>Web</a:t>
                      </a:r>
                      <a:r>
                        <a:rPr sz="1600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20" dirty="0">
                          <a:latin typeface="Arial"/>
                          <a:cs typeface="Arial"/>
                        </a:rPr>
                        <a:t>Data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66"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Nearest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65" dirty="0">
                          <a:latin typeface="Arial"/>
                          <a:cs typeface="Arial"/>
                        </a:rPr>
                        <a:t>Means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4.4%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2.7%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2.3%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526">
                <a:tc>
                  <a:txBody>
                    <a:bodyPr/>
                    <a:lstStyle/>
                    <a:p>
                      <a:pPr marL="75565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One-vs-all </a:t>
                      </a:r>
                      <a:r>
                        <a:rPr sz="1600" spc="-50" dirty="0">
                          <a:latin typeface="Arial"/>
                          <a:cs typeface="Arial"/>
                        </a:rPr>
                        <a:t>SVMs</a:t>
                      </a:r>
                      <a:r>
                        <a:rPr sz="16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10" dirty="0">
                          <a:latin typeface="Arial"/>
                          <a:cs typeface="Arial"/>
                        </a:rPr>
                        <a:t>1+:1-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4.1%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3.5%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1.6%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517">
                <a:tc>
                  <a:txBody>
                    <a:bodyPr/>
                    <a:lstStyle/>
                    <a:p>
                      <a:pPr marL="75565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One-vs-all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0" dirty="0">
                          <a:latin typeface="Arial"/>
                          <a:cs typeface="Arial"/>
                        </a:rPr>
                        <a:t>SVMs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9.4%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8.2%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6.8%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517">
                <a:tc>
                  <a:txBody>
                    <a:bodyPr/>
                    <a:lstStyle/>
                    <a:p>
                      <a:pPr marL="75565">
                        <a:lnSpc>
                          <a:spcPts val="1050"/>
                        </a:lnSpc>
                      </a:pPr>
                      <a:r>
                        <a:rPr sz="1600" spc="-55" dirty="0">
                          <a:latin typeface="Arial"/>
                          <a:cs typeface="Arial"/>
                        </a:rPr>
                        <a:t>AUC </a:t>
                      </a:r>
                      <a:r>
                        <a:rPr sz="1600" spc="-30" dirty="0">
                          <a:latin typeface="Arial"/>
                          <a:cs typeface="Arial"/>
                        </a:rPr>
                        <a:t>SVM</a:t>
                      </a:r>
                      <a:r>
                        <a:rPr sz="1600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60" dirty="0">
                          <a:latin typeface="Arial"/>
                          <a:cs typeface="Arial"/>
                        </a:rPr>
                        <a:t>Ranker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4.7%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5.1%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3.1%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552">
                <a:tc>
                  <a:txBody>
                    <a:bodyPr/>
                    <a:lstStyle/>
                    <a:p>
                      <a:pPr marL="75565">
                        <a:lnSpc>
                          <a:spcPts val="1050"/>
                        </a:lnSpc>
                      </a:pPr>
                      <a:r>
                        <a:rPr sz="1600" spc="-60" dirty="0">
                          <a:latin typeface="Arial"/>
                          <a:cs typeface="Arial"/>
                        </a:rPr>
                        <a:t>Wsabie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50" dirty="0">
                          <a:latin typeface="Arial"/>
                          <a:cs typeface="Arial"/>
                        </a:rPr>
                        <a:t>11.9%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50" dirty="0">
                          <a:latin typeface="Arial"/>
                          <a:cs typeface="Arial"/>
                        </a:rPr>
                        <a:t>10.5%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50"/>
                        </a:lnSpc>
                      </a:pPr>
                      <a:r>
                        <a:rPr sz="1600" spc="-45" dirty="0">
                          <a:latin typeface="Arial"/>
                          <a:cs typeface="Arial"/>
                        </a:rPr>
                        <a:t>8.3%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" name="object 21"/>
          <p:cNvSpPr/>
          <p:nvPr/>
        </p:nvSpPr>
        <p:spPr>
          <a:xfrm>
            <a:off x="257067" y="5938765"/>
            <a:ext cx="181369" cy="293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3" name="Shape 105"/>
          <p:cNvGraphicFramePr/>
          <p:nvPr>
            <p:extLst>
              <p:ext uri="{D42A27DB-BD31-4B8C-83A1-F6EECF244321}">
                <p14:modId xmlns:p14="http://schemas.microsoft.com/office/powerpoint/2010/main" val="145842284"/>
              </p:ext>
            </p:extLst>
          </p:nvPr>
        </p:nvGraphicFramePr>
        <p:xfrm>
          <a:off x="342184" y="419100"/>
          <a:ext cx="7545232" cy="213360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Image Annotation Performance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801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7" name="Shape 105"/>
          <p:cNvGraphicFramePr/>
          <p:nvPr>
            <p:extLst>
              <p:ext uri="{D42A27DB-BD31-4B8C-83A1-F6EECF244321}">
                <p14:modId xmlns:p14="http://schemas.microsoft.com/office/powerpoint/2010/main" val="150532329"/>
              </p:ext>
            </p:extLst>
          </p:nvPr>
        </p:nvGraphicFramePr>
        <p:xfrm>
          <a:off x="342184" y="2686710"/>
          <a:ext cx="7545232" cy="321879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7545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59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Training time:  WARP vs.  OWPC-SGD &amp; AUC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70" name="Group 69"/>
          <p:cNvGrpSpPr/>
          <p:nvPr/>
        </p:nvGrpSpPr>
        <p:grpSpPr>
          <a:xfrm>
            <a:off x="1647209" y="3238500"/>
            <a:ext cx="4964706" cy="2625815"/>
            <a:chOff x="1647209" y="3329433"/>
            <a:chExt cx="4964706" cy="2625815"/>
          </a:xfrm>
        </p:grpSpPr>
        <p:sp>
          <p:nvSpPr>
            <p:cNvPr id="30" name="object 30"/>
            <p:cNvSpPr/>
            <p:nvPr/>
          </p:nvSpPr>
          <p:spPr>
            <a:xfrm>
              <a:off x="2430888" y="5255736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5">
                  <a:moveTo>
                    <a:pt x="0" y="0"/>
                  </a:moveTo>
                  <a:lnTo>
                    <a:pt x="24652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361515" y="5255736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652" y="0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430888" y="4979372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5">
                  <a:moveTo>
                    <a:pt x="0" y="0"/>
                  </a:moveTo>
                  <a:lnTo>
                    <a:pt x="24652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361515" y="4979372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652" y="0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430888" y="4703706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5">
                  <a:moveTo>
                    <a:pt x="0" y="0"/>
                  </a:moveTo>
                  <a:lnTo>
                    <a:pt x="24652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361515" y="4703706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652" y="0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430888" y="4427342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5">
                  <a:moveTo>
                    <a:pt x="0" y="0"/>
                  </a:moveTo>
                  <a:lnTo>
                    <a:pt x="24652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361515" y="4427342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652" y="0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430888" y="4151676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5">
                  <a:moveTo>
                    <a:pt x="0" y="0"/>
                  </a:moveTo>
                  <a:lnTo>
                    <a:pt x="24652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361515" y="4151676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652" y="0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430888" y="3875312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5">
                  <a:moveTo>
                    <a:pt x="0" y="0"/>
                  </a:moveTo>
                  <a:lnTo>
                    <a:pt x="24652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361515" y="3875312"/>
              <a:ext cx="44209" cy="0"/>
            </a:xfrm>
            <a:custGeom>
              <a:avLst/>
              <a:gdLst/>
              <a:ahLst/>
              <a:cxnLst/>
              <a:rect l="l" t="t" r="r" b="b"/>
              <a:pathLst>
                <a:path w="24764">
                  <a:moveTo>
                    <a:pt x="24652" y="0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 txBox="1"/>
            <p:nvPr/>
          </p:nvSpPr>
          <p:spPr>
            <a:xfrm>
              <a:off x="1888183" y="3496924"/>
              <a:ext cx="465891" cy="215177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2662"/>
              <a:r>
                <a:rPr sz="1200" spc="27" dirty="0"/>
                <a:t>0.014</a:t>
              </a:r>
              <a:endParaRPr sz="1200"/>
            </a:p>
            <a:p>
              <a:pPr marL="22662">
                <a:spcBef>
                  <a:spcPts val="669"/>
                </a:spcBef>
              </a:pPr>
              <a:r>
                <a:rPr sz="1200" spc="27" dirty="0"/>
                <a:t>0.012</a:t>
              </a:r>
              <a:endParaRPr sz="1200"/>
            </a:p>
            <a:p>
              <a:pPr marL="115574">
                <a:spcBef>
                  <a:spcPts val="678"/>
                </a:spcBef>
              </a:pPr>
              <a:r>
                <a:rPr sz="1200" spc="27" dirty="0"/>
                <a:t>0.01</a:t>
              </a:r>
              <a:endParaRPr sz="1200"/>
            </a:p>
            <a:p>
              <a:pPr marL="22662">
                <a:spcBef>
                  <a:spcPts val="669"/>
                </a:spcBef>
              </a:pPr>
              <a:r>
                <a:rPr sz="1200" spc="27" dirty="0"/>
                <a:t>0.008</a:t>
              </a:r>
              <a:endParaRPr sz="1200"/>
            </a:p>
            <a:p>
              <a:pPr marL="22662">
                <a:spcBef>
                  <a:spcPts val="678"/>
                </a:spcBef>
              </a:pPr>
              <a:r>
                <a:rPr sz="1200" spc="27" dirty="0"/>
                <a:t>0.006</a:t>
              </a:r>
              <a:endParaRPr sz="1200"/>
            </a:p>
            <a:p>
              <a:pPr marL="22662">
                <a:spcBef>
                  <a:spcPts val="669"/>
                </a:spcBef>
              </a:pPr>
              <a:r>
                <a:rPr sz="1200" spc="27" dirty="0"/>
                <a:t>0.004</a:t>
              </a:r>
              <a:endParaRPr sz="1200"/>
            </a:p>
            <a:p>
              <a:pPr marL="22662">
                <a:spcBef>
                  <a:spcPts val="678"/>
                </a:spcBef>
              </a:pPr>
              <a:r>
                <a:rPr sz="1200" spc="27" dirty="0"/>
                <a:t>0.002</a:t>
              </a:r>
              <a:endParaRPr sz="1200"/>
            </a:p>
            <a:p>
              <a:pPr marR="9065" algn="r">
                <a:spcBef>
                  <a:spcPts val="669"/>
                </a:spcBef>
              </a:pPr>
              <a:r>
                <a:rPr sz="1200" spc="36" dirty="0"/>
                <a:t>0</a:t>
              </a:r>
              <a:endParaRPr sz="1200"/>
            </a:p>
          </p:txBody>
        </p:sp>
        <p:sp>
          <p:nvSpPr>
            <p:cNvPr id="43" name="object 43"/>
            <p:cNvSpPr/>
            <p:nvPr/>
          </p:nvSpPr>
          <p:spPr>
            <a:xfrm>
              <a:off x="2982726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982726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535263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535263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087102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087102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638941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638941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190778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190778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743317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743317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95154" y="548743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24652"/>
                  </a:moveTo>
                  <a:lnTo>
                    <a:pt x="0" y="0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295154" y="3599647"/>
              <a:ext cx="0" cy="44168"/>
            </a:xfrm>
            <a:custGeom>
              <a:avLst/>
              <a:gdLst/>
              <a:ahLst/>
              <a:cxnLst/>
              <a:rect l="l" t="t" r="r" b="b"/>
              <a:pathLst>
                <a:path h="24764">
                  <a:moveTo>
                    <a:pt x="0" y="0"/>
                  </a:moveTo>
                  <a:lnTo>
                    <a:pt x="0" y="24652"/>
                  </a:lnTo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430888" y="3599646"/>
              <a:ext cx="3975373" cy="1932068"/>
            </a:xfrm>
            <a:custGeom>
              <a:avLst/>
              <a:gdLst/>
              <a:ahLst/>
              <a:cxnLst/>
              <a:rect l="l" t="t" r="r" b="b"/>
              <a:pathLst>
                <a:path w="2226945" h="1083310">
                  <a:moveTo>
                    <a:pt x="0" y="1083135"/>
                  </a:moveTo>
                  <a:lnTo>
                    <a:pt x="2226531" y="1083135"/>
                  </a:lnTo>
                  <a:lnTo>
                    <a:pt x="2226531" y="0"/>
                  </a:lnTo>
                  <a:lnTo>
                    <a:pt x="0" y="0"/>
                  </a:lnTo>
                  <a:lnTo>
                    <a:pt x="0" y="1083135"/>
                  </a:lnTo>
                  <a:close/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 txBox="1"/>
            <p:nvPr/>
          </p:nvSpPr>
          <p:spPr>
            <a:xfrm>
              <a:off x="1647209" y="3689889"/>
              <a:ext cx="179536" cy="1751997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22662">
                <a:lnSpc>
                  <a:spcPts val="1445"/>
                </a:lnSpc>
              </a:pPr>
              <a:r>
                <a:rPr sz="1200" dirty="0"/>
                <a:t>Test</a:t>
              </a:r>
              <a:r>
                <a:rPr sz="1200" spc="18" dirty="0"/>
                <a:t> </a:t>
              </a:r>
              <a:r>
                <a:rPr sz="1200" dirty="0"/>
                <a:t>Precision@Top10</a:t>
              </a:r>
              <a:endParaRPr sz="1200"/>
            </a:p>
          </p:txBody>
        </p:sp>
        <p:sp>
          <p:nvSpPr>
            <p:cNvPr id="59" name="object 59"/>
            <p:cNvSpPr txBox="1"/>
            <p:nvPr/>
          </p:nvSpPr>
          <p:spPr>
            <a:xfrm>
              <a:off x="2384916" y="5596175"/>
              <a:ext cx="4050187" cy="35907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1410"/>
                </a:lnSpc>
                <a:tabLst>
                  <a:tab pos="550684" algn="l"/>
                  <a:tab pos="1057177" algn="l"/>
                  <a:tab pos="1607860" algn="l"/>
                  <a:tab pos="2159677" algn="l"/>
                  <a:tab pos="2711494" algn="l"/>
                  <a:tab pos="3263311" algn="l"/>
                  <a:tab pos="3815127" algn="l"/>
                </a:tabLst>
              </a:pPr>
              <a:r>
                <a:rPr sz="1200" spc="36" dirty="0"/>
                <a:t>0	5	10	15	20	25	30	35</a:t>
              </a:r>
              <a:endParaRPr sz="1200"/>
            </a:p>
            <a:p>
              <a:pPr marL="16996" algn="ctr">
                <a:lnSpc>
                  <a:spcPts val="1410"/>
                </a:lnSpc>
              </a:pPr>
              <a:r>
                <a:rPr sz="1200" spc="27" dirty="0"/>
                <a:t>hours</a:t>
              </a:r>
              <a:endParaRPr sz="1200"/>
            </a:p>
          </p:txBody>
        </p:sp>
        <p:sp>
          <p:nvSpPr>
            <p:cNvPr id="60" name="object 60"/>
            <p:cNvSpPr txBox="1"/>
            <p:nvPr/>
          </p:nvSpPr>
          <p:spPr>
            <a:xfrm>
              <a:off x="2225062" y="3329433"/>
              <a:ext cx="4386853" cy="1846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2662"/>
              <a:r>
                <a:rPr sz="1200" spc="27" dirty="0"/>
                <a:t>Training time </a:t>
              </a:r>
              <a:r>
                <a:rPr sz="1200" spc="45" dirty="0"/>
                <a:t>WARP </a:t>
              </a:r>
              <a:r>
                <a:rPr sz="1200" spc="27" dirty="0"/>
                <a:t>vs </a:t>
              </a:r>
              <a:r>
                <a:rPr sz="1200" spc="45" dirty="0"/>
                <a:t>AUC </a:t>
              </a:r>
              <a:r>
                <a:rPr sz="1200" spc="27" dirty="0"/>
                <a:t>vs </a:t>
              </a:r>
              <a:r>
                <a:rPr sz="1200" spc="45" dirty="0"/>
                <a:t>OWPC-SGD </a:t>
              </a:r>
              <a:r>
                <a:rPr sz="1200" spc="36" dirty="0"/>
                <a:t>on</a:t>
              </a:r>
              <a:r>
                <a:rPr sz="1200" spc="-71" dirty="0"/>
                <a:t> </a:t>
              </a:r>
              <a:r>
                <a:rPr sz="1200" spc="36" dirty="0"/>
                <a:t>ImageNet</a:t>
              </a:r>
              <a:endParaRPr sz="1200"/>
            </a:p>
          </p:txBody>
        </p:sp>
        <p:sp>
          <p:nvSpPr>
            <p:cNvPr id="61" name="object 61"/>
            <p:cNvSpPr/>
            <p:nvPr/>
          </p:nvSpPr>
          <p:spPr>
            <a:xfrm>
              <a:off x="5748206" y="4787453"/>
              <a:ext cx="446620" cy="0"/>
            </a:xfrm>
            <a:custGeom>
              <a:avLst/>
              <a:gdLst/>
              <a:ahLst/>
              <a:cxnLst/>
              <a:rect l="l" t="t" r="r" b="b"/>
              <a:pathLst>
                <a:path w="250189">
                  <a:moveTo>
                    <a:pt x="0" y="0"/>
                  </a:moveTo>
                  <a:lnTo>
                    <a:pt x="250044" y="0"/>
                  </a:lnTo>
                </a:path>
              </a:pathLst>
            </a:custGeom>
            <a:ln w="1173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430888" y="3611510"/>
              <a:ext cx="3975373" cy="1920743"/>
            </a:xfrm>
            <a:custGeom>
              <a:avLst/>
              <a:gdLst/>
              <a:ahLst/>
              <a:cxnLst/>
              <a:rect l="l" t="t" r="r" b="b"/>
              <a:pathLst>
                <a:path w="2226945" h="1076960">
                  <a:moveTo>
                    <a:pt x="0" y="1076482"/>
                  </a:moveTo>
                  <a:lnTo>
                    <a:pt x="61826" y="927395"/>
                  </a:lnTo>
                  <a:lnTo>
                    <a:pt x="123652" y="730177"/>
                  </a:lnTo>
                  <a:lnTo>
                    <a:pt x="185479" y="564263"/>
                  </a:lnTo>
                  <a:lnTo>
                    <a:pt x="247305" y="440219"/>
                  </a:lnTo>
                  <a:lnTo>
                    <a:pt x="309131" y="330262"/>
                  </a:lnTo>
                  <a:lnTo>
                    <a:pt x="370958" y="251609"/>
                  </a:lnTo>
                  <a:lnTo>
                    <a:pt x="432784" y="199957"/>
                  </a:lnTo>
                  <a:lnTo>
                    <a:pt x="494610" y="168261"/>
                  </a:lnTo>
                  <a:lnTo>
                    <a:pt x="556828" y="149478"/>
                  </a:lnTo>
                  <a:lnTo>
                    <a:pt x="618654" y="140870"/>
                  </a:lnTo>
                  <a:lnTo>
                    <a:pt x="680481" y="142044"/>
                  </a:lnTo>
                  <a:lnTo>
                    <a:pt x="742307" y="140087"/>
                  </a:lnTo>
                  <a:lnTo>
                    <a:pt x="804133" y="129913"/>
                  </a:lnTo>
                  <a:lnTo>
                    <a:pt x="865960" y="126391"/>
                  </a:lnTo>
                  <a:lnTo>
                    <a:pt x="927786" y="118957"/>
                  </a:lnTo>
                  <a:lnTo>
                    <a:pt x="989612" y="111130"/>
                  </a:lnTo>
                  <a:lnTo>
                    <a:pt x="1051439" y="99000"/>
                  </a:lnTo>
                  <a:lnTo>
                    <a:pt x="1113265" y="81000"/>
                  </a:lnTo>
                  <a:lnTo>
                    <a:pt x="1175092" y="58695"/>
                  </a:lnTo>
                  <a:lnTo>
                    <a:pt x="1236918" y="38739"/>
                  </a:lnTo>
                  <a:lnTo>
                    <a:pt x="1298744" y="45391"/>
                  </a:lnTo>
                  <a:lnTo>
                    <a:pt x="1360571" y="43826"/>
                  </a:lnTo>
                  <a:lnTo>
                    <a:pt x="1422397" y="36782"/>
                  </a:lnTo>
                  <a:lnTo>
                    <a:pt x="1484223" y="37565"/>
                  </a:lnTo>
                  <a:lnTo>
                    <a:pt x="1546050" y="38347"/>
                  </a:lnTo>
                  <a:lnTo>
                    <a:pt x="1607876" y="38739"/>
                  </a:lnTo>
                  <a:lnTo>
                    <a:pt x="1670094" y="46956"/>
                  </a:lnTo>
                  <a:lnTo>
                    <a:pt x="1731920" y="39521"/>
                  </a:lnTo>
                  <a:lnTo>
                    <a:pt x="1793746" y="22304"/>
                  </a:lnTo>
                  <a:lnTo>
                    <a:pt x="1855573" y="18391"/>
                  </a:lnTo>
                  <a:lnTo>
                    <a:pt x="1917399" y="13304"/>
                  </a:lnTo>
                  <a:lnTo>
                    <a:pt x="1979225" y="8608"/>
                  </a:lnTo>
                  <a:lnTo>
                    <a:pt x="2041052" y="0"/>
                  </a:lnTo>
                  <a:lnTo>
                    <a:pt x="2102878" y="5869"/>
                  </a:lnTo>
                  <a:lnTo>
                    <a:pt x="2164705" y="11739"/>
                  </a:lnTo>
                  <a:lnTo>
                    <a:pt x="2226531" y="10565"/>
                  </a:lnTo>
                </a:path>
              </a:pathLst>
            </a:custGeom>
            <a:ln w="1173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748206" y="4954946"/>
              <a:ext cx="446620" cy="0"/>
            </a:xfrm>
            <a:custGeom>
              <a:avLst/>
              <a:gdLst/>
              <a:ahLst/>
              <a:cxnLst/>
              <a:rect l="l" t="t" r="r" b="b"/>
              <a:pathLst>
                <a:path w="250189">
                  <a:moveTo>
                    <a:pt x="0" y="0"/>
                  </a:moveTo>
                  <a:lnTo>
                    <a:pt x="250044" y="0"/>
                  </a:lnTo>
                </a:path>
              </a:pathLst>
            </a:custGeom>
            <a:ln w="7826">
              <a:solidFill>
                <a:srgbClr val="00FF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430888" y="4335223"/>
              <a:ext cx="3975373" cy="1197067"/>
            </a:xfrm>
            <a:custGeom>
              <a:avLst/>
              <a:gdLst/>
              <a:ahLst/>
              <a:cxnLst/>
              <a:rect l="l" t="t" r="r" b="b"/>
              <a:pathLst>
                <a:path w="2226945" h="671194">
                  <a:moveTo>
                    <a:pt x="0" y="670698"/>
                  </a:moveTo>
                  <a:lnTo>
                    <a:pt x="61826" y="361175"/>
                  </a:lnTo>
                  <a:lnTo>
                    <a:pt x="123652" y="227348"/>
                  </a:lnTo>
                  <a:lnTo>
                    <a:pt x="185479" y="237522"/>
                  </a:lnTo>
                  <a:lnTo>
                    <a:pt x="247305" y="173348"/>
                  </a:lnTo>
                  <a:lnTo>
                    <a:pt x="309131" y="121304"/>
                  </a:lnTo>
                  <a:lnTo>
                    <a:pt x="370958" y="136957"/>
                  </a:lnTo>
                  <a:lnTo>
                    <a:pt x="432784" y="113478"/>
                  </a:lnTo>
                  <a:lnTo>
                    <a:pt x="494610" y="95869"/>
                  </a:lnTo>
                  <a:lnTo>
                    <a:pt x="556828" y="90391"/>
                  </a:lnTo>
                  <a:lnTo>
                    <a:pt x="618654" y="100565"/>
                  </a:lnTo>
                  <a:lnTo>
                    <a:pt x="680481" y="64956"/>
                  </a:lnTo>
                  <a:lnTo>
                    <a:pt x="742307" y="98217"/>
                  </a:lnTo>
                  <a:lnTo>
                    <a:pt x="804133" y="100565"/>
                  </a:lnTo>
                  <a:lnTo>
                    <a:pt x="865960" y="98217"/>
                  </a:lnTo>
                  <a:lnTo>
                    <a:pt x="927786" y="129130"/>
                  </a:lnTo>
                  <a:lnTo>
                    <a:pt x="989612" y="88043"/>
                  </a:lnTo>
                  <a:lnTo>
                    <a:pt x="1051439" y="118957"/>
                  </a:lnTo>
                  <a:lnTo>
                    <a:pt x="1113265" y="115826"/>
                  </a:lnTo>
                  <a:lnTo>
                    <a:pt x="1175092" y="95869"/>
                  </a:lnTo>
                  <a:lnTo>
                    <a:pt x="1236918" y="82565"/>
                  </a:lnTo>
                  <a:lnTo>
                    <a:pt x="1298744" y="100565"/>
                  </a:lnTo>
                  <a:lnTo>
                    <a:pt x="1360571" y="84913"/>
                  </a:lnTo>
                  <a:lnTo>
                    <a:pt x="1422397" y="106043"/>
                  </a:lnTo>
                  <a:lnTo>
                    <a:pt x="1484223" y="54000"/>
                  </a:lnTo>
                  <a:lnTo>
                    <a:pt x="1546050" y="30913"/>
                  </a:lnTo>
                  <a:lnTo>
                    <a:pt x="1607876" y="12913"/>
                  </a:lnTo>
                  <a:lnTo>
                    <a:pt x="1670094" y="20739"/>
                  </a:lnTo>
                  <a:lnTo>
                    <a:pt x="1731920" y="0"/>
                  </a:lnTo>
                  <a:lnTo>
                    <a:pt x="1793746" y="30913"/>
                  </a:lnTo>
                  <a:lnTo>
                    <a:pt x="1855573" y="34043"/>
                  </a:lnTo>
                  <a:lnTo>
                    <a:pt x="1917399" y="64956"/>
                  </a:lnTo>
                  <a:lnTo>
                    <a:pt x="1979225" y="57130"/>
                  </a:lnTo>
                  <a:lnTo>
                    <a:pt x="2041052" y="80217"/>
                  </a:lnTo>
                  <a:lnTo>
                    <a:pt x="2102878" y="139304"/>
                  </a:lnTo>
                  <a:lnTo>
                    <a:pt x="2164705" y="46174"/>
                  </a:lnTo>
                  <a:lnTo>
                    <a:pt x="2226531" y="36391"/>
                  </a:lnTo>
                </a:path>
              </a:pathLst>
            </a:custGeom>
            <a:ln w="7826">
              <a:solidFill>
                <a:srgbClr val="00FF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748206" y="5122440"/>
              <a:ext cx="446620" cy="0"/>
            </a:xfrm>
            <a:custGeom>
              <a:avLst/>
              <a:gdLst/>
              <a:ahLst/>
              <a:cxnLst/>
              <a:rect l="l" t="t" r="r" b="b"/>
              <a:pathLst>
                <a:path w="250189">
                  <a:moveTo>
                    <a:pt x="0" y="0"/>
                  </a:moveTo>
                  <a:lnTo>
                    <a:pt x="250044" y="0"/>
                  </a:lnTo>
                </a:path>
              </a:pathLst>
            </a:custGeom>
            <a:ln w="11739">
              <a:solidFill>
                <a:srgbClr val="0000F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 txBox="1"/>
            <p:nvPr/>
          </p:nvSpPr>
          <p:spPr>
            <a:xfrm>
              <a:off x="2430888" y="3599646"/>
              <a:ext cx="3975373" cy="1633781"/>
            </a:xfrm>
            <a:prstGeom prst="rect">
              <a:avLst/>
            </a:prstGeom>
            <a:ln w="3913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120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</a:pPr>
              <a:endParaRPr sz="120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</a:pPr>
              <a:endParaRPr sz="120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</a:pPr>
              <a:endParaRPr sz="120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</a:pPr>
              <a:endParaRPr sz="120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</a:pPr>
              <a:endParaRPr sz="1200">
                <a:latin typeface="Times New Roman"/>
                <a:cs typeface="Times New Roman"/>
              </a:endParaRPr>
            </a:p>
            <a:p>
              <a:pPr marR="739910" algn="r">
                <a:lnSpc>
                  <a:spcPts val="1410"/>
                </a:lnSpc>
              </a:pPr>
              <a:r>
                <a:rPr sz="1200" spc="45" dirty="0"/>
                <a:t>WARP</a:t>
              </a:r>
              <a:endParaRPr sz="1200"/>
            </a:p>
            <a:p>
              <a:pPr marL="2270720" marR="150702" indent="585810">
                <a:lnSpc>
                  <a:spcPts val="1320"/>
                </a:lnSpc>
                <a:spcBef>
                  <a:spcPts val="98"/>
                </a:spcBef>
                <a:tabLst>
                  <a:tab pos="3781135" algn="l"/>
                </a:tabLst>
              </a:pPr>
              <a:r>
                <a:rPr sz="1200" spc="45" dirty="0"/>
                <a:t>AUC 	</a:t>
              </a:r>
              <a:r>
                <a:rPr sz="1200" dirty="0"/>
                <a:t> </a:t>
              </a:r>
              <a:r>
                <a:rPr sz="1200" spc="45" dirty="0"/>
                <a:t>OWPC-SGD </a:t>
              </a:r>
              <a:r>
                <a:rPr sz="1200" spc="89" dirty="0"/>
                <a:t> </a:t>
              </a:r>
              <a:r>
                <a:rPr sz="1200" spc="18" dirty="0"/>
                <a:t> </a:t>
              </a:r>
              <a:r>
                <a:rPr sz="1200" dirty="0"/>
                <a:t>	</a:t>
              </a:r>
              <a:r>
                <a:rPr sz="1200" spc="-203" dirty="0"/>
                <a:t> </a:t>
              </a:r>
              <a:endParaRPr sz="1200"/>
            </a:p>
          </p:txBody>
        </p:sp>
        <p:sp>
          <p:nvSpPr>
            <p:cNvPr id="67" name="object 67"/>
            <p:cNvSpPr/>
            <p:nvPr/>
          </p:nvSpPr>
          <p:spPr>
            <a:xfrm>
              <a:off x="2430888" y="5428813"/>
              <a:ext cx="3975373" cy="103059"/>
            </a:xfrm>
            <a:custGeom>
              <a:avLst/>
              <a:gdLst/>
              <a:ahLst/>
              <a:cxnLst/>
              <a:rect l="l" t="t" r="r" b="b"/>
              <a:pathLst>
                <a:path w="2226945" h="57785">
                  <a:moveTo>
                    <a:pt x="0" y="57521"/>
                  </a:moveTo>
                  <a:lnTo>
                    <a:pt x="61826" y="51652"/>
                  </a:lnTo>
                  <a:lnTo>
                    <a:pt x="123652" y="48521"/>
                  </a:lnTo>
                  <a:lnTo>
                    <a:pt x="185479" y="48130"/>
                  </a:lnTo>
                  <a:lnTo>
                    <a:pt x="247305" y="49695"/>
                  </a:lnTo>
                  <a:lnTo>
                    <a:pt x="309131" y="49304"/>
                  </a:lnTo>
                  <a:lnTo>
                    <a:pt x="370958" y="50087"/>
                  </a:lnTo>
                  <a:lnTo>
                    <a:pt x="432784" y="50869"/>
                  </a:lnTo>
                  <a:lnTo>
                    <a:pt x="494610" y="51261"/>
                  </a:lnTo>
                  <a:lnTo>
                    <a:pt x="556828" y="50478"/>
                  </a:lnTo>
                  <a:lnTo>
                    <a:pt x="618654" y="46956"/>
                  </a:lnTo>
                  <a:lnTo>
                    <a:pt x="680481" y="42261"/>
                  </a:lnTo>
                  <a:lnTo>
                    <a:pt x="742307" y="39521"/>
                  </a:lnTo>
                  <a:lnTo>
                    <a:pt x="804133" y="39130"/>
                  </a:lnTo>
                  <a:lnTo>
                    <a:pt x="865960" y="37174"/>
                  </a:lnTo>
                  <a:lnTo>
                    <a:pt x="927786" y="37956"/>
                  </a:lnTo>
                  <a:lnTo>
                    <a:pt x="989612" y="36391"/>
                  </a:lnTo>
                  <a:lnTo>
                    <a:pt x="1051439" y="36391"/>
                  </a:lnTo>
                  <a:lnTo>
                    <a:pt x="1113265" y="33261"/>
                  </a:lnTo>
                  <a:lnTo>
                    <a:pt x="1175092" y="28174"/>
                  </a:lnTo>
                  <a:lnTo>
                    <a:pt x="1236918" y="25043"/>
                  </a:lnTo>
                  <a:lnTo>
                    <a:pt x="1298744" y="26608"/>
                  </a:lnTo>
                  <a:lnTo>
                    <a:pt x="1360571" y="28956"/>
                  </a:lnTo>
                  <a:lnTo>
                    <a:pt x="1422397" y="24652"/>
                  </a:lnTo>
                  <a:lnTo>
                    <a:pt x="1484223" y="25826"/>
                  </a:lnTo>
                  <a:lnTo>
                    <a:pt x="1546050" y="25826"/>
                  </a:lnTo>
                  <a:lnTo>
                    <a:pt x="1607876" y="26608"/>
                  </a:lnTo>
                  <a:lnTo>
                    <a:pt x="1670094" y="22695"/>
                  </a:lnTo>
                  <a:lnTo>
                    <a:pt x="1731920" y="20347"/>
                  </a:lnTo>
                  <a:lnTo>
                    <a:pt x="1793746" y="14869"/>
                  </a:lnTo>
                  <a:lnTo>
                    <a:pt x="1855573" y="8608"/>
                  </a:lnTo>
                  <a:lnTo>
                    <a:pt x="1917399" y="5869"/>
                  </a:lnTo>
                  <a:lnTo>
                    <a:pt x="1979225" y="3913"/>
                  </a:lnTo>
                  <a:lnTo>
                    <a:pt x="2041052" y="1173"/>
                  </a:lnTo>
                  <a:lnTo>
                    <a:pt x="2102878" y="0"/>
                  </a:lnTo>
                  <a:lnTo>
                    <a:pt x="2164705" y="1173"/>
                  </a:lnTo>
                  <a:lnTo>
                    <a:pt x="2226531" y="5086"/>
                  </a:lnTo>
                </a:path>
              </a:pathLst>
            </a:custGeom>
            <a:ln w="11739">
              <a:solidFill>
                <a:srgbClr val="0000F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430888" y="3599646"/>
              <a:ext cx="3975373" cy="1932068"/>
            </a:xfrm>
            <a:custGeom>
              <a:avLst/>
              <a:gdLst/>
              <a:ahLst/>
              <a:cxnLst/>
              <a:rect l="l" t="t" r="r" b="b"/>
              <a:pathLst>
                <a:path w="2226945" h="1083310">
                  <a:moveTo>
                    <a:pt x="0" y="1083135"/>
                  </a:moveTo>
                  <a:lnTo>
                    <a:pt x="2226531" y="1083135"/>
                  </a:lnTo>
                  <a:lnTo>
                    <a:pt x="2226531" y="0"/>
                  </a:lnTo>
                  <a:lnTo>
                    <a:pt x="0" y="0"/>
                  </a:lnTo>
                  <a:lnTo>
                    <a:pt x="0" y="1083135"/>
                  </a:lnTo>
                  <a:close/>
                </a:path>
              </a:pathLst>
            </a:custGeom>
            <a:ln w="39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88336233"/>
      </p:ext>
    </p:extLst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95381"/>
              </p:ext>
            </p:extLst>
          </p:nvPr>
        </p:nvGraphicFramePr>
        <p:xfrm>
          <a:off x="341053" y="1409700"/>
          <a:ext cx="7547494" cy="41148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4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3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741">
                <a:tc>
                  <a:txBody>
                    <a:bodyPr/>
                    <a:lstStyle/>
                    <a:p>
                      <a:pPr marL="75565" algn="ctr">
                        <a:lnSpc>
                          <a:spcPts val="1035"/>
                        </a:lnSpc>
                      </a:pPr>
                      <a:r>
                        <a:rPr sz="1800" b="1" spc="-2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Annotation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5565" algn="ctr">
                        <a:lnSpc>
                          <a:spcPts val="1035"/>
                        </a:lnSpc>
                      </a:pPr>
                      <a:r>
                        <a:rPr sz="1800" b="1" spc="-4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Neighboring</a:t>
                      </a:r>
                      <a:r>
                        <a:rPr sz="1800" b="1" spc="3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3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Annotations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36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5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barack</a:t>
                      </a:r>
                      <a:r>
                        <a:rPr sz="1600" spc="-45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6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obama</a:t>
                      </a:r>
                      <a:endParaRPr sz="1600" dirty="0">
                        <a:latin typeface="+mj-lt"/>
                        <a:cs typeface="Arial"/>
                      </a:endParaRPr>
                    </a:p>
                    <a:p>
                      <a:pPr marL="75565" marR="6794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spc="-4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david </a:t>
                      </a:r>
                      <a:r>
                        <a:rPr sz="1600" spc="-55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beckham  </a:t>
                      </a:r>
                      <a:r>
                        <a:rPr sz="1600" spc="-5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santa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i="1" spc="-5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barak obama</a:t>
                      </a:r>
                      <a:r>
                        <a:rPr sz="1600" i="1" spc="-55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spc="-5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obama</a:t>
                      </a:r>
                      <a:r>
                        <a:rPr sz="1600" spc="-50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spc="-45" dirty="0">
                          <a:latin typeface="+mj-lt"/>
                          <a:cs typeface="Arial"/>
                        </a:rPr>
                        <a:t>barack, barrack </a:t>
                      </a:r>
                      <a:r>
                        <a:rPr sz="1600" spc="-50" dirty="0">
                          <a:latin typeface="+mj-lt"/>
                          <a:cs typeface="Arial"/>
                        </a:rPr>
                        <a:t>obama, bow  </a:t>
                      </a:r>
                      <a:r>
                        <a:rPr sz="1600" spc="-70" dirty="0">
                          <a:latin typeface="+mj-lt"/>
                          <a:cs typeface="Arial"/>
                        </a:rPr>
                        <a:t>wow</a:t>
                      </a:r>
                      <a:endParaRPr sz="1600" dirty="0">
                        <a:latin typeface="+mj-lt"/>
                        <a:cs typeface="Arial"/>
                      </a:endParaRPr>
                    </a:p>
                    <a:p>
                      <a:pPr marL="75565" marR="6794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600" i="1" spc="-5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beckham</a:t>
                      </a:r>
                      <a:r>
                        <a:rPr sz="1600" i="1" spc="-50" dirty="0">
                          <a:latin typeface="+mj-lt"/>
                          <a:cs typeface="Trebuchet MS"/>
                        </a:rPr>
                        <a:t>, david </a:t>
                      </a:r>
                      <a:r>
                        <a:rPr sz="1600" i="1" spc="-55" dirty="0">
                          <a:latin typeface="+mj-lt"/>
                          <a:cs typeface="Trebuchet MS"/>
                        </a:rPr>
                        <a:t>beckam, </a:t>
                      </a:r>
                      <a:r>
                        <a:rPr sz="1600" spc="-6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alessandro </a:t>
                      </a:r>
                      <a:r>
                        <a:rPr sz="1600" spc="-5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del </a:t>
                      </a:r>
                      <a:r>
                        <a:rPr sz="1600" spc="-3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piero</a:t>
                      </a:r>
                      <a:r>
                        <a:rPr sz="1600" spc="-35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i="1" spc="-7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del </a:t>
                      </a:r>
                      <a:r>
                        <a:rPr sz="1600" i="1" spc="-6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piero  </a:t>
                      </a:r>
                      <a:r>
                        <a:rPr sz="1600" i="1" spc="-4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santa </a:t>
                      </a:r>
                      <a:r>
                        <a:rPr sz="1600" i="1" spc="-5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claus</a:t>
                      </a:r>
                      <a:r>
                        <a:rPr sz="1600" i="1" spc="-55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i="1" spc="-50" dirty="0">
                          <a:latin typeface="+mj-lt"/>
                          <a:cs typeface="Trebuchet MS"/>
                        </a:rPr>
                        <a:t>papa </a:t>
                      </a:r>
                      <a:r>
                        <a:rPr sz="1600" i="1" spc="-65" dirty="0">
                          <a:latin typeface="+mj-lt"/>
                          <a:cs typeface="Trebuchet MS"/>
                        </a:rPr>
                        <a:t>noel, </a:t>
                      </a:r>
                      <a:r>
                        <a:rPr sz="1600" i="1" spc="-75" dirty="0">
                          <a:latin typeface="+mj-lt"/>
                          <a:cs typeface="Trebuchet MS"/>
                        </a:rPr>
                        <a:t>pere </a:t>
                      </a:r>
                      <a:r>
                        <a:rPr sz="1600" i="1" spc="-65" dirty="0">
                          <a:latin typeface="+mj-lt"/>
                          <a:cs typeface="Trebuchet MS"/>
                        </a:rPr>
                        <a:t>noel, </a:t>
                      </a:r>
                      <a:r>
                        <a:rPr sz="1600" spc="-5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santa </a:t>
                      </a:r>
                      <a:r>
                        <a:rPr sz="1600" spc="-6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clause</a:t>
                      </a:r>
                      <a:r>
                        <a:rPr sz="1600" spc="-60" dirty="0">
                          <a:latin typeface="+mj-lt"/>
                          <a:cs typeface="Arial"/>
                        </a:rPr>
                        <a:t>,  </a:t>
                      </a:r>
                      <a:r>
                        <a:rPr sz="1600" spc="-55" dirty="0" err="1">
                          <a:latin typeface="+mj-lt"/>
                          <a:cs typeface="Arial"/>
                        </a:rPr>
                        <a:t>joyeux</a:t>
                      </a:r>
                      <a:r>
                        <a:rPr sz="1600" spc="-55" dirty="0"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30" dirty="0"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45" dirty="0">
                          <a:latin typeface="+mj-lt"/>
                          <a:cs typeface="Arial"/>
                        </a:rPr>
                        <a:t>noel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924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3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dolphin</a:t>
                      </a:r>
                      <a:endParaRPr sz="1600" dirty="0">
                        <a:latin typeface="+mj-lt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8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cows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35" dirty="0">
                          <a:latin typeface="+mj-lt"/>
                          <a:cs typeface="Arial"/>
                        </a:rPr>
                        <a:t>delphin, dauphin, </a:t>
                      </a:r>
                      <a:r>
                        <a:rPr sz="1600" i="1" spc="-7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whale</a:t>
                      </a:r>
                      <a:r>
                        <a:rPr sz="1600" i="1" spc="-75" dirty="0">
                          <a:latin typeface="+mj-lt"/>
                          <a:cs typeface="Trebuchet MS"/>
                        </a:rPr>
                        <a:t>, delfin, delfini, </a:t>
                      </a:r>
                      <a:r>
                        <a:rPr sz="1600" i="1" spc="-70" dirty="0">
                          <a:latin typeface="+mj-lt"/>
                          <a:cs typeface="Trebuchet MS"/>
                        </a:rPr>
                        <a:t>baleine, </a:t>
                      </a:r>
                      <a:r>
                        <a:rPr sz="1600" spc="-5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blue   </a:t>
                      </a:r>
                      <a:r>
                        <a:rPr sz="1600" spc="-3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5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whale</a:t>
                      </a:r>
                      <a:endParaRPr sz="1600" dirty="0">
                        <a:latin typeface="+mj-lt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i="1" spc="-6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cattle</a:t>
                      </a:r>
                      <a:r>
                        <a:rPr sz="1600" i="1" spc="-65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i="1" spc="-70" dirty="0">
                          <a:latin typeface="+mj-lt"/>
                          <a:cs typeface="Trebuchet MS"/>
                        </a:rPr>
                        <a:t>shire, </a:t>
                      </a:r>
                      <a:r>
                        <a:rPr sz="1600" spc="-3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dairy </a:t>
                      </a:r>
                      <a:r>
                        <a:rPr sz="1600" spc="-6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cows</a:t>
                      </a:r>
                      <a:r>
                        <a:rPr sz="1600" spc="-65" dirty="0">
                          <a:latin typeface="+mj-lt"/>
                          <a:cs typeface="Arial"/>
                        </a:rPr>
                        <a:t>,  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kuh, </a:t>
                      </a:r>
                      <a:r>
                        <a:rPr sz="1600" i="1" spc="-7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horse</a:t>
                      </a:r>
                      <a:r>
                        <a:rPr sz="1600" i="1" spc="-70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spc="-5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cow</a:t>
                      </a:r>
                      <a:r>
                        <a:rPr sz="1600" spc="-50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i="1" spc="-6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shire </a:t>
                      </a:r>
                      <a:r>
                        <a:rPr sz="1600" i="1" spc="-7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horse</a:t>
                      </a:r>
                      <a:r>
                        <a:rPr sz="1600" i="1" spc="-70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i="1" spc="145" dirty="0">
                          <a:latin typeface="+mj-lt"/>
                          <a:cs typeface="Trebuchet MS"/>
                        </a:rPr>
                        <a:t> </a:t>
                      </a:r>
                      <a:r>
                        <a:rPr sz="1600" i="1" spc="-55" dirty="0">
                          <a:latin typeface="+mj-lt"/>
                          <a:cs typeface="Trebuchet MS"/>
                        </a:rPr>
                        <a:t>kone</a:t>
                      </a:r>
                      <a:endParaRPr sz="1600" dirty="0">
                        <a:latin typeface="+mj-lt"/>
                        <a:cs typeface="Trebuchet MS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924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75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rose</a:t>
                      </a:r>
                      <a:endParaRPr sz="1600">
                        <a:latin typeface="+mj-lt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5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pine</a:t>
                      </a:r>
                      <a:r>
                        <a:rPr sz="1600" spc="-35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 tree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55" dirty="0">
                          <a:latin typeface="+mj-lt"/>
                          <a:cs typeface="Arial"/>
                        </a:rPr>
                        <a:t>rosen, </a:t>
                      </a:r>
                      <a:r>
                        <a:rPr sz="1600" i="1" spc="-5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hibiscus</a:t>
                      </a:r>
                      <a:r>
                        <a:rPr sz="1600" i="1" spc="-50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i="1" spc="-60" dirty="0">
                          <a:latin typeface="+mj-lt"/>
                          <a:cs typeface="Trebuchet MS"/>
                        </a:rPr>
                        <a:t>rose </a:t>
                      </a:r>
                      <a:r>
                        <a:rPr sz="1600" i="1" spc="-90" dirty="0">
                          <a:latin typeface="+mj-lt"/>
                          <a:cs typeface="Trebuchet MS"/>
                        </a:rPr>
                        <a:t>flower,  </a:t>
                      </a:r>
                      <a:r>
                        <a:rPr sz="1600" spc="-5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rosa</a:t>
                      </a:r>
                      <a:r>
                        <a:rPr sz="1600" spc="-55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spc="-50" dirty="0">
                          <a:latin typeface="+mj-lt"/>
                          <a:cs typeface="Arial"/>
                        </a:rPr>
                        <a:t>roze, 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pink </a:t>
                      </a:r>
                      <a:r>
                        <a:rPr sz="1600" spc="-60" dirty="0">
                          <a:latin typeface="+mj-lt"/>
                          <a:cs typeface="Arial"/>
                        </a:rPr>
                        <a:t>rose, </a:t>
                      </a:r>
                      <a:r>
                        <a:rPr sz="1600" i="1" spc="-7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red  </a:t>
                      </a:r>
                      <a:r>
                        <a:rPr sz="1600" i="1" spc="-6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rose</a:t>
                      </a:r>
                      <a:endParaRPr sz="1600" dirty="0">
                        <a:latin typeface="+mj-lt"/>
                        <a:cs typeface="Trebuchet MS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i="1" spc="-6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abies </a:t>
                      </a:r>
                      <a:r>
                        <a:rPr sz="1600" i="1" spc="-6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alba</a:t>
                      </a:r>
                      <a:r>
                        <a:rPr sz="1600" i="1" spc="-65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spc="-60" dirty="0" err="1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abies</a:t>
                      </a:r>
                      <a:r>
                        <a:rPr sz="1600" spc="-60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i="1" spc="-6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araucaria</a:t>
                      </a:r>
                      <a:r>
                        <a:rPr sz="1600" i="1" spc="-65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spc="-4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pine</a:t>
                      </a:r>
                      <a:r>
                        <a:rPr sz="1600" spc="-40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spc="-80" dirty="0">
                          <a:latin typeface="+mj-lt"/>
                          <a:cs typeface="Arial"/>
                        </a:rPr>
                        <a:t>neem  </a:t>
                      </a:r>
                      <a:r>
                        <a:rPr sz="1600" spc="-30" dirty="0">
                          <a:latin typeface="+mj-lt"/>
                          <a:cs typeface="Arial"/>
                        </a:rPr>
                        <a:t>tree, </a:t>
                      </a:r>
                      <a:r>
                        <a:rPr sz="1600" i="1" spc="-3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oak </a:t>
                      </a:r>
                      <a:r>
                        <a:rPr sz="1600" i="1" spc="-8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tree</a:t>
                      </a:r>
                      <a:endParaRPr sz="1600" dirty="0">
                        <a:latin typeface="+mj-lt"/>
                        <a:cs typeface="Trebuchet MS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924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25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mount</a:t>
                      </a:r>
                      <a:r>
                        <a:rPr sz="1600" spc="-3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1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fuji</a:t>
                      </a:r>
                      <a:endParaRPr sz="1600">
                        <a:latin typeface="+mj-lt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3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eiffel</a:t>
                      </a:r>
                      <a:r>
                        <a:rPr sz="1600" spc="-25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4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tower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20" dirty="0">
                          <a:latin typeface="+mj-lt"/>
                          <a:cs typeface="Arial"/>
                        </a:rPr>
                        <a:t>mt </a:t>
                      </a:r>
                      <a:r>
                        <a:rPr sz="1600" spc="5" dirty="0">
                          <a:latin typeface="+mj-lt"/>
                          <a:cs typeface="Arial"/>
                        </a:rPr>
                        <a:t>fuji, fuji, 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fujisan, </a:t>
                      </a:r>
                      <a:r>
                        <a:rPr sz="1600" spc="-30" dirty="0">
                          <a:latin typeface="+mj-lt"/>
                          <a:cs typeface="Arial"/>
                        </a:rPr>
                        <a:t>fujiyama, </a:t>
                      </a:r>
                      <a:r>
                        <a:rPr sz="1600" i="1" spc="-5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mountain</a:t>
                      </a:r>
                      <a:r>
                        <a:rPr sz="1600" i="1" spc="-55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i="1" spc="110" dirty="0">
                          <a:latin typeface="+mj-lt"/>
                          <a:cs typeface="Trebuchet MS"/>
                        </a:rPr>
                        <a:t> </a:t>
                      </a:r>
                      <a:r>
                        <a:rPr sz="1600" i="1" spc="-50" dirty="0">
                          <a:latin typeface="+mj-lt"/>
                          <a:cs typeface="Trebuchet MS"/>
                        </a:rPr>
                        <a:t>zugspitze</a:t>
                      </a:r>
                      <a:endParaRPr sz="1600" dirty="0">
                        <a:latin typeface="+mj-lt"/>
                        <a:cs typeface="Trebuchet MS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i="1" spc="-95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eiffel</a:t>
                      </a:r>
                      <a:r>
                        <a:rPr sz="1600" i="1" spc="-95" dirty="0">
                          <a:latin typeface="+mj-lt"/>
                          <a:cs typeface="Trebuchet MS"/>
                        </a:rPr>
                        <a:t>,  </a:t>
                      </a:r>
                      <a:r>
                        <a:rPr sz="1600" spc="-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tour </a:t>
                      </a:r>
                      <a:r>
                        <a:rPr sz="1600" spc="-2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eiffel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, </a:t>
                      </a:r>
                      <a:r>
                        <a:rPr sz="1600" spc="-35" dirty="0">
                          <a:latin typeface="+mj-lt"/>
                          <a:cs typeface="Arial"/>
                        </a:rPr>
                        <a:t>la </a:t>
                      </a:r>
                      <a:r>
                        <a:rPr sz="1600" spc="-5" dirty="0">
                          <a:latin typeface="+mj-lt"/>
                          <a:cs typeface="Arial"/>
                        </a:rPr>
                        <a:t>tour 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eiffel, </a:t>
                      </a:r>
                      <a:r>
                        <a:rPr sz="1600" i="1" spc="-4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big </a:t>
                      </a:r>
                      <a:r>
                        <a:rPr sz="1600" i="1" spc="-6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ben</a:t>
                      </a:r>
                      <a:r>
                        <a:rPr sz="1600" i="1" spc="-60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i="1" spc="-65" dirty="0">
                          <a:latin typeface="+mj-lt"/>
                          <a:cs typeface="Trebuchet MS"/>
                        </a:rPr>
                        <a:t>paris, </a:t>
                      </a:r>
                      <a:r>
                        <a:rPr sz="1600" spc="-5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blue </a:t>
                      </a:r>
                      <a:r>
                        <a:rPr sz="1600" spc="-7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mosque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924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2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ipod</a:t>
                      </a:r>
                      <a:endParaRPr sz="1600">
                        <a:latin typeface="+mj-lt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-30" dirty="0">
                          <a:solidFill>
                            <a:srgbClr val="FF0000"/>
                          </a:solidFill>
                          <a:latin typeface="+mj-lt"/>
                          <a:cs typeface="Arial"/>
                        </a:rPr>
                        <a:t>f18</a:t>
                      </a:r>
                      <a:endParaRPr sz="160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15" dirty="0">
                          <a:latin typeface="+mj-lt"/>
                          <a:cs typeface="Arial"/>
                        </a:rPr>
                        <a:t>i 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pod, </a:t>
                      </a:r>
                      <a:r>
                        <a:rPr sz="1600" i="1" spc="-4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ipod </a:t>
                      </a:r>
                      <a:r>
                        <a:rPr sz="1600" i="1" spc="-50" dirty="0">
                          <a:solidFill>
                            <a:srgbClr val="0000FF"/>
                          </a:solidFill>
                          <a:latin typeface="+mj-lt"/>
                          <a:cs typeface="Trebuchet MS"/>
                        </a:rPr>
                        <a:t>nano</a:t>
                      </a:r>
                      <a:r>
                        <a:rPr sz="1600" i="1" spc="-50" dirty="0">
                          <a:latin typeface="+mj-lt"/>
                          <a:cs typeface="Trebuchet MS"/>
                        </a:rPr>
                        <a:t>, </a:t>
                      </a:r>
                      <a:r>
                        <a:rPr sz="1600" spc="-55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apple </a:t>
                      </a:r>
                      <a:r>
                        <a:rPr sz="1600" spc="-20" dirty="0">
                          <a:solidFill>
                            <a:srgbClr val="0000FF"/>
                          </a:solidFill>
                          <a:latin typeface="+mj-lt"/>
                          <a:cs typeface="Arial"/>
                        </a:rPr>
                        <a:t>ipod</a:t>
                      </a:r>
                      <a:r>
                        <a:rPr sz="1600" spc="-20" dirty="0">
                          <a:latin typeface="+mj-lt"/>
                          <a:cs typeface="Arial"/>
                        </a:rPr>
                        <a:t>, ipod </a:t>
                      </a:r>
                      <a:r>
                        <a:rPr sz="1600" spc="-45" dirty="0">
                          <a:latin typeface="+mj-lt"/>
                          <a:cs typeface="Arial"/>
                        </a:rPr>
                        <a:t>apple, </a:t>
                      </a:r>
                      <a:r>
                        <a:rPr sz="1600" spc="-70" dirty="0">
                          <a:latin typeface="+mj-lt"/>
                          <a:cs typeface="Arial"/>
                        </a:rPr>
                        <a:t>new  </a:t>
                      </a:r>
                      <a:r>
                        <a:rPr sz="1600" spc="-20" dirty="0" err="1">
                          <a:latin typeface="+mj-lt"/>
                          <a:cs typeface="Arial"/>
                        </a:rPr>
                        <a:t>ipod</a:t>
                      </a:r>
                      <a:endParaRPr sz="1600" dirty="0">
                        <a:latin typeface="+mj-lt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600" spc="25" dirty="0">
                          <a:latin typeface="+mj-lt"/>
                          <a:cs typeface="Arial"/>
                        </a:rPr>
                        <a:t>f </a:t>
                      </a:r>
                      <a:r>
                        <a:rPr sz="1600" spc="-40" dirty="0">
                          <a:latin typeface="+mj-lt"/>
                          <a:cs typeface="Arial"/>
                        </a:rPr>
                        <a:t>18, </a:t>
                      </a:r>
                      <a:r>
                        <a:rPr sz="1600" spc="-25" dirty="0">
                          <a:latin typeface="+mj-lt"/>
                          <a:cs typeface="Arial"/>
                        </a:rPr>
                        <a:t>eurofighter, f14, </a:t>
                      </a:r>
                      <a:r>
                        <a:rPr sz="1600" spc="-15" dirty="0">
                          <a:latin typeface="+mj-lt"/>
                          <a:cs typeface="Arial"/>
                        </a:rPr>
                        <a:t>fighter </a:t>
                      </a:r>
                      <a:r>
                        <a:rPr sz="1600" dirty="0">
                          <a:latin typeface="+mj-lt"/>
                          <a:cs typeface="Arial"/>
                        </a:rPr>
                        <a:t>jet, </a:t>
                      </a:r>
                      <a:r>
                        <a:rPr sz="1600" spc="-15" dirty="0">
                          <a:latin typeface="+mj-lt"/>
                          <a:cs typeface="Arial"/>
                        </a:rPr>
                        <a:t>tomcat, </a:t>
                      </a:r>
                      <a:r>
                        <a:rPr sz="1600" spc="-30" dirty="0">
                          <a:latin typeface="+mj-lt"/>
                          <a:cs typeface="Arial"/>
                        </a:rPr>
                        <a:t>mig </a:t>
                      </a:r>
                      <a:r>
                        <a:rPr sz="1600" spc="-40" dirty="0">
                          <a:latin typeface="+mj-lt"/>
                          <a:cs typeface="Arial"/>
                        </a:rPr>
                        <a:t>21, </a:t>
                      </a:r>
                      <a:r>
                        <a:rPr sz="1600" spc="25" dirty="0">
                          <a:latin typeface="+mj-lt"/>
                          <a:cs typeface="Arial"/>
                        </a:rPr>
                        <a:t>f</a:t>
                      </a:r>
                      <a:r>
                        <a:rPr sz="1600" spc="50" dirty="0">
                          <a:latin typeface="+mj-lt"/>
                          <a:cs typeface="Arial"/>
                        </a:rPr>
                        <a:t> </a:t>
                      </a:r>
                      <a:r>
                        <a:rPr sz="1600" spc="-60" dirty="0">
                          <a:latin typeface="+mj-lt"/>
                          <a:cs typeface="Arial"/>
                        </a:rPr>
                        <a:t>16</a:t>
                      </a:r>
                      <a:endParaRPr sz="1600" dirty="0">
                        <a:latin typeface="+mj-lt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object 17"/>
          <p:cNvSpPr/>
          <p:nvPr/>
        </p:nvSpPr>
        <p:spPr>
          <a:xfrm>
            <a:off x="1" y="5968166"/>
            <a:ext cx="8226199" cy="195925"/>
          </a:xfrm>
          <a:custGeom>
            <a:avLst/>
            <a:gdLst/>
            <a:ahLst/>
            <a:cxnLst/>
            <a:rect l="l" t="t" r="r" b="b"/>
            <a:pathLst>
              <a:path w="4608195" h="109854">
                <a:moveTo>
                  <a:pt x="0" y="109651"/>
                </a:moveTo>
                <a:lnTo>
                  <a:pt x="4608004" y="109651"/>
                </a:lnTo>
                <a:lnTo>
                  <a:pt x="4608004" y="0"/>
                </a:lnTo>
                <a:lnTo>
                  <a:pt x="0" y="0"/>
                </a:lnTo>
                <a:lnTo>
                  <a:pt x="0" y="109651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Learned annotation embedding (on web data)</a:t>
            </a:r>
          </a:p>
        </p:txBody>
      </p:sp>
    </p:spTree>
    <p:extLst>
      <p:ext uri="{BB962C8B-B14F-4D97-AF65-F5344CB8AC3E}">
        <p14:creationId xmlns:p14="http://schemas.microsoft.com/office/powerpoint/2010/main" val="3803584803"/>
      </p:ext>
    </p:extLst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Conclusion</a:t>
            </a:r>
          </a:p>
          <a:p>
            <a:r>
              <a:rPr lang="en-US" dirty="0"/>
              <a:t>Powerful: supervised methods for ranking. Outperform classical methods</a:t>
            </a:r>
          </a:p>
          <a:p>
            <a:r>
              <a:rPr lang="en-US" dirty="0"/>
              <a:t>Efficient low-rank models  → learn hidden  representations.</a:t>
            </a:r>
          </a:p>
          <a:p>
            <a:r>
              <a:rPr lang="en-US" dirty="0" err="1"/>
              <a:t>Embeddings</a:t>
            </a:r>
            <a:r>
              <a:rPr lang="en-US" dirty="0"/>
              <a:t> good for generalization, but can “blur” too much e.g. for exact word matches.</a:t>
            </a:r>
          </a:p>
          <a:p>
            <a:pPr marL="0" indent="0">
              <a:buNone/>
            </a:pPr>
            <a:r>
              <a:rPr lang="en-US" dirty="0"/>
              <a:t>Extensions</a:t>
            </a:r>
          </a:p>
          <a:p>
            <a:r>
              <a:rPr lang="en-US" dirty="0"/>
              <a:t>Nonlinear extensions  –  e.g. convolutional net instead.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588589"/>
      </p:ext>
    </p:extLst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word embedding?</a:t>
            </a:r>
            <a:br>
              <a:rPr lang="en-US" dirty="0"/>
            </a:b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Suppose you have a dictionary of words.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baseline="30000" dirty="0"/>
              <a:t> </a:t>
            </a:r>
            <a:r>
              <a:rPr lang="en-US" dirty="0"/>
              <a:t>word in the dictionary is represented by an embedding: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∈ R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i.e. a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-dimensional vector, which is </a:t>
            </a:r>
            <a:r>
              <a:rPr lang="en-US" b="1" dirty="0"/>
              <a:t>learnt</a:t>
            </a:r>
            <a:r>
              <a:rPr lang="en-US" dirty="0"/>
              <a:t>!</a:t>
            </a:r>
          </a:p>
          <a:p>
            <a:endParaRPr lang="en-US" dirty="0"/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 typically in the range 50 to 1000.</a:t>
            </a:r>
          </a:p>
          <a:p>
            <a:r>
              <a:rPr lang="en-US" dirty="0"/>
              <a:t>Similar words should have similar </a:t>
            </a:r>
            <a:r>
              <a:rPr lang="en-US" dirty="0" err="1"/>
              <a:t>embeddings</a:t>
            </a:r>
            <a:r>
              <a:rPr lang="en-US" dirty="0"/>
              <a:t> (share latent features).  </a:t>
            </a:r>
            <a:r>
              <a:rPr lang="en-US" dirty="0" err="1"/>
              <a:t>Embeddings</a:t>
            </a:r>
            <a:r>
              <a:rPr lang="en-US" dirty="0"/>
              <a:t>  can also be applied to </a:t>
            </a:r>
            <a:r>
              <a:rPr lang="en-US" i="1" dirty="0"/>
              <a:t>symbols</a:t>
            </a:r>
            <a:r>
              <a:rPr lang="en-US" dirty="0"/>
              <a:t> as well as words (e.g.</a:t>
            </a:r>
          </a:p>
          <a:p>
            <a:r>
              <a:rPr lang="en-US" dirty="0"/>
              <a:t>Freebase nodes and edges).</a:t>
            </a:r>
          </a:p>
          <a:p>
            <a:r>
              <a:rPr lang="en-US" dirty="0"/>
              <a:t>Discuss later: can also have </a:t>
            </a:r>
            <a:r>
              <a:rPr lang="en-US" dirty="0" err="1"/>
              <a:t>embeddings</a:t>
            </a:r>
            <a:r>
              <a:rPr lang="en-US" dirty="0"/>
              <a:t> of phrases, sentences,  documents, or even other modalities such as images.</a:t>
            </a:r>
          </a:p>
        </p:txBody>
      </p:sp>
    </p:spTree>
    <p:extLst>
      <p:ext uri="{BB962C8B-B14F-4D97-AF65-F5344CB8AC3E}">
        <p14:creationId xmlns:p14="http://schemas.microsoft.com/office/powerpoint/2010/main" val="405335821"/>
      </p:ext>
    </p:extLst>
  </p:cSld>
  <p:clrMapOvr>
    <a:masterClrMapping/>
  </p:clrMapOvr>
  <p:transition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methods we highlight, ordered by topic.</a:t>
            </a:r>
            <a:br>
              <a:rPr lang="en-US" dirty="0"/>
            </a:br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5409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Ranking and  Retrieval:</a:t>
            </a:r>
          </a:p>
          <a:p>
            <a:r>
              <a:rPr lang="en-US" dirty="0"/>
              <a:t>Latent Semantic Indexing (</a:t>
            </a:r>
            <a:r>
              <a:rPr lang="en-US" dirty="0" err="1"/>
              <a:t>Deerwester</a:t>
            </a:r>
            <a:r>
              <a:rPr lang="en-US" dirty="0"/>
              <a:t> et al., ’88). Supervised  Semantic Indexing (Bai et al, ’09).</a:t>
            </a:r>
          </a:p>
          <a:p>
            <a:r>
              <a:rPr lang="en-US" dirty="0" err="1"/>
              <a:t>Wsabie</a:t>
            </a:r>
            <a:r>
              <a:rPr lang="en-US" dirty="0"/>
              <a:t> (Weston et al., ’10).</a:t>
            </a:r>
          </a:p>
          <a:p>
            <a:pPr marL="0" indent="0">
              <a:buNone/>
            </a:pPr>
            <a:r>
              <a:rPr lang="en-US" b="1" dirty="0" err="1">
                <a:solidFill>
                  <a:schemeClr val="accent1"/>
                </a:solidFill>
              </a:rPr>
              <a:t>Embeddings</a:t>
            </a:r>
            <a:r>
              <a:rPr lang="en-US" b="1" dirty="0">
                <a:solidFill>
                  <a:schemeClr val="accent1"/>
                </a:solidFill>
              </a:rPr>
              <a:t> for Language Modeling (useful for speech, translation)  </a:t>
            </a:r>
          </a:p>
          <a:p>
            <a:r>
              <a:rPr lang="en-US" b="1" dirty="0">
                <a:solidFill>
                  <a:schemeClr val="accent1"/>
                </a:solidFill>
              </a:rPr>
              <a:t>Neural Net Language Models (NN-LMs) (</a:t>
            </a:r>
            <a:r>
              <a:rPr lang="en-US" b="1" dirty="0" err="1">
                <a:solidFill>
                  <a:schemeClr val="accent1"/>
                </a:solidFill>
              </a:rPr>
              <a:t>Bengio</a:t>
            </a:r>
            <a:r>
              <a:rPr lang="en-US" b="1" dirty="0">
                <a:solidFill>
                  <a:schemeClr val="accent1"/>
                </a:solidFill>
              </a:rPr>
              <a:t> et al., ’06) </a:t>
            </a:r>
          </a:p>
          <a:p>
            <a:r>
              <a:rPr lang="en-US" b="1" dirty="0">
                <a:solidFill>
                  <a:schemeClr val="accent1"/>
                </a:solidFill>
              </a:rPr>
              <a:t>Recurrent NN-LMs (</a:t>
            </a:r>
            <a:r>
              <a:rPr lang="en-US" b="1" dirty="0" err="1">
                <a:solidFill>
                  <a:schemeClr val="accent1"/>
                </a:solidFill>
              </a:rPr>
              <a:t>Mikolov</a:t>
            </a:r>
            <a:r>
              <a:rPr lang="en-US" b="1" dirty="0">
                <a:solidFill>
                  <a:schemeClr val="accent1"/>
                </a:solidFill>
              </a:rPr>
              <a:t> et al., ’10).</a:t>
            </a:r>
          </a:p>
          <a:p>
            <a:r>
              <a:rPr lang="en-US" b="1" dirty="0">
                <a:solidFill>
                  <a:schemeClr val="accent1"/>
                </a:solidFill>
              </a:rPr>
              <a:t>Word2Vec (</a:t>
            </a:r>
            <a:r>
              <a:rPr lang="en-US" b="1" dirty="0" err="1">
                <a:solidFill>
                  <a:schemeClr val="accent1"/>
                </a:solidFill>
              </a:rPr>
              <a:t>Mikolov</a:t>
            </a:r>
            <a:r>
              <a:rPr lang="en-US" b="1" dirty="0">
                <a:solidFill>
                  <a:schemeClr val="accent1"/>
                </a:solidFill>
              </a:rPr>
              <a:t> et al., ’13).</a:t>
            </a:r>
          </a:p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Supervised Prediction Tasks (POS, chunk, NER, SRL,  sentiment, etc.):</a:t>
            </a:r>
          </a:p>
          <a:p>
            <a:r>
              <a:rPr lang="en-US" dirty="0"/>
              <a:t>Convolutional Nets for tagging (SENNA) (</a:t>
            </a:r>
            <a:r>
              <a:rPr lang="en-US" dirty="0" err="1"/>
              <a:t>Collobert</a:t>
            </a:r>
            <a:r>
              <a:rPr lang="en-US" dirty="0"/>
              <a:t> &amp; Weston, ’08).  </a:t>
            </a:r>
          </a:p>
          <a:p>
            <a:r>
              <a:rPr lang="en-US" dirty="0"/>
              <a:t>Recursive NNs (</a:t>
            </a:r>
            <a:r>
              <a:rPr lang="en-US" dirty="0" err="1"/>
              <a:t>Socher</a:t>
            </a:r>
            <a:r>
              <a:rPr lang="en-US" dirty="0"/>
              <a:t> et al., ’11).</a:t>
            </a:r>
          </a:p>
          <a:p>
            <a:r>
              <a:rPr lang="en-US" dirty="0"/>
              <a:t>Paragraph Vector (Le &amp; </a:t>
            </a:r>
            <a:r>
              <a:rPr lang="en-US" dirty="0" err="1"/>
              <a:t>Mikolov</a:t>
            </a:r>
            <a:r>
              <a:rPr lang="en-US" dirty="0"/>
              <a:t>, ’14).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154317"/>
      </p:ext>
    </p:extLst>
  </p:cSld>
  <p:clrMapOvr>
    <a:masterClrMapping/>
  </p:clrMapOvr>
  <p:transition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 modeling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Task:  given a sequence of words, predict the next word.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the cat sat on the  ??</a:t>
            </a:r>
          </a:p>
          <a:p>
            <a:endParaRPr lang="en-US" dirty="0"/>
          </a:p>
          <a:p>
            <a:r>
              <a:rPr lang="en-US" dirty="0"/>
              <a:t>n-gram models are a strong baseline on this task.</a:t>
            </a:r>
          </a:p>
          <a:p>
            <a:r>
              <a:rPr lang="en-US" dirty="0"/>
              <a:t>A variety of embedding models have been tried, they can improve  results.</a:t>
            </a:r>
          </a:p>
          <a:p>
            <a:r>
              <a:rPr lang="en-US" dirty="0"/>
              <a:t>The </a:t>
            </a:r>
            <a:r>
              <a:rPr lang="en-US" dirty="0" err="1"/>
              <a:t>embeddings</a:t>
            </a:r>
            <a:r>
              <a:rPr lang="en-US" dirty="0"/>
              <a:t> learnt from this unsupervised task can also be used  to transfer to and improve a supervised task.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139365"/>
      </p:ext>
    </p:extLst>
  </p:cSld>
  <p:clrMapOvr>
    <a:masterClrMapping/>
  </p:clrMapOvr>
  <p:transition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221018" y="1046108"/>
            <a:ext cx="5783586" cy="35955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 language models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4824169"/>
            <a:ext cx="7461504" cy="976084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Bengio</a:t>
            </a:r>
            <a:r>
              <a:rPr lang="en-US" dirty="0"/>
              <a:t>, Y., </a:t>
            </a:r>
            <a:r>
              <a:rPr lang="en-US" dirty="0" err="1"/>
              <a:t>Schwenk</a:t>
            </a:r>
            <a:r>
              <a:rPr lang="en-US" dirty="0"/>
              <a:t>, H., </a:t>
            </a:r>
            <a:r>
              <a:rPr lang="en-US" dirty="0" err="1"/>
              <a:t>Sencal</a:t>
            </a:r>
            <a:r>
              <a:rPr lang="en-US" dirty="0"/>
              <a:t>, J. S., Morin, F., &amp; </a:t>
            </a:r>
            <a:r>
              <a:rPr lang="en-US" dirty="0" err="1"/>
              <a:t>Gauvain</a:t>
            </a:r>
            <a:r>
              <a:rPr lang="en-US" dirty="0"/>
              <a:t>, J. L. (2006). Neural probabilistic language models. In Innovations in Machine Learning (pp. 137-186). Springer Berlin Heidelberg.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627657"/>
      </p:ext>
    </p:extLst>
  </p:cSld>
  <p:clrMapOvr>
    <a:masterClrMapping/>
  </p:clrMapOvr>
  <p:transition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>
              <a:lnSpc>
                <a:spcPct val="100000"/>
              </a:lnSpc>
            </a:pPr>
            <a:r>
              <a:rPr spc="-62" dirty="0"/>
              <a:t>Neural </a:t>
            </a:r>
            <a:r>
              <a:rPr spc="-89" dirty="0"/>
              <a:t>Network </a:t>
            </a:r>
            <a:r>
              <a:rPr spc="-107" dirty="0"/>
              <a:t>Language</a:t>
            </a:r>
            <a:r>
              <a:rPr spc="241" dirty="0"/>
              <a:t> </a:t>
            </a:r>
            <a:r>
              <a:rPr spc="-62" dirty="0"/>
              <a:t>Models:</a:t>
            </a:r>
          </a:p>
          <a:p>
            <a:pPr marL="22662">
              <a:lnSpc>
                <a:spcPct val="100000"/>
              </a:lnSpc>
              <a:spcBef>
                <a:spcPts val="196"/>
              </a:spcBef>
            </a:pPr>
            <a:r>
              <a:rPr spc="-62" dirty="0"/>
              <a:t>Hierarchical </a:t>
            </a:r>
            <a:r>
              <a:rPr spc="-18" dirty="0"/>
              <a:t>Soft </a:t>
            </a:r>
            <a:r>
              <a:rPr spc="9" dirty="0"/>
              <a:t>Max </a:t>
            </a:r>
            <a:r>
              <a:rPr spc="-18" dirty="0"/>
              <a:t>Trick (Morin </a:t>
            </a:r>
            <a:r>
              <a:rPr spc="203" dirty="0"/>
              <a:t>&amp; </a:t>
            </a:r>
            <a:r>
              <a:rPr spc="-62" dirty="0"/>
              <a:t>Bengio</a:t>
            </a:r>
            <a:r>
              <a:rPr spc="330" dirty="0"/>
              <a:t> </a:t>
            </a:r>
            <a:r>
              <a:rPr spc="-18" dirty="0"/>
              <a:t>’05)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>
          <a:xfrm>
            <a:off x="383854" y="1866900"/>
            <a:ext cx="7461504" cy="3933353"/>
          </a:xfrm>
        </p:spPr>
        <p:txBody>
          <a:bodyPr/>
          <a:lstStyle/>
          <a:p>
            <a:r>
              <a:rPr lang="en-US" dirty="0"/>
              <a:t>Predicting the probability of each next word is slow in NNLMs because the output layer of the network is the size of the dictionary.</a:t>
            </a:r>
          </a:p>
          <a:p>
            <a:endParaRPr lang="en-US" dirty="0"/>
          </a:p>
          <a:p>
            <a:r>
              <a:rPr lang="en-US" dirty="0"/>
              <a:t>Can predict via a tree instead:</a:t>
            </a:r>
          </a:p>
          <a:p>
            <a:pPr marL="803275" lvl="1" indent="-342900">
              <a:buFont typeface="+mj-lt"/>
              <a:buAutoNum type="arabicPeriod"/>
            </a:pPr>
            <a:r>
              <a:rPr lang="en-US" dirty="0"/>
              <a:t>Cluster the dictionary either according to semantics (similar words in  the same cluster) or frequency (common words in the same cluster). </a:t>
            </a:r>
            <a:r>
              <a:rPr lang="en-US" b="1" dirty="0">
                <a:solidFill>
                  <a:schemeClr val="accent1"/>
                </a:solidFill>
              </a:rPr>
              <a:t>This gives a two-layer tree, but a binary tree is another possibility.</a:t>
            </a:r>
          </a:p>
          <a:p>
            <a:pPr marL="803275" lvl="1" indent="-342900">
              <a:buFont typeface="+mj-lt"/>
              <a:buAutoNum type="arabicPeriod"/>
            </a:pPr>
            <a:r>
              <a:rPr lang="en-US" dirty="0"/>
              <a:t>The internal nodes explicitly model the probability of its child nodes.</a:t>
            </a:r>
          </a:p>
          <a:p>
            <a:pPr marL="803275" lvl="1" indent="-342900">
              <a:buFont typeface="+mj-lt"/>
              <a:buAutoNum type="arabicPeriod"/>
            </a:pPr>
            <a:r>
              <a:rPr lang="en-US" dirty="0"/>
              <a:t>The cost of predicting the probability of the true word is now: traversal to the child, plus normalization via the internal nodes and children in the same node.</a:t>
            </a:r>
          </a:p>
          <a:p>
            <a:pPr marL="803275" lvl="1" indent="-34290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This idea is used in Word2Vec and RNN models as well.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030187"/>
      </p:ext>
    </p:extLst>
  </p:cSld>
  <p:clrMapOvr>
    <a:masterClrMapping/>
  </p:clrMapOvr>
  <p:transition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>
              <a:lnSpc>
                <a:spcPct val="100000"/>
              </a:lnSpc>
            </a:pPr>
            <a:r>
              <a:rPr lang="en-US" spc="-71" dirty="0"/>
              <a:t>Recurrent </a:t>
            </a:r>
            <a:r>
              <a:rPr lang="en-US" spc="-62" dirty="0"/>
              <a:t>neural </a:t>
            </a:r>
            <a:r>
              <a:rPr lang="en-US" spc="-89" dirty="0"/>
              <a:t>network </a:t>
            </a:r>
            <a:r>
              <a:rPr lang="en-US" spc="-107" dirty="0"/>
              <a:t>language</a:t>
            </a:r>
            <a:r>
              <a:rPr lang="en-US" spc="401" dirty="0"/>
              <a:t> </a:t>
            </a:r>
            <a:r>
              <a:rPr lang="en-US" spc="-45" dirty="0"/>
              <a:t>models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idea: input to predict next word is current word plus context fed-back  from previous word (i.e. remembers the past with recurrent    connection).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Recurrent neural network based language model. </a:t>
            </a:r>
            <a:r>
              <a:rPr lang="en-US" dirty="0" err="1"/>
              <a:t>Mikolov</a:t>
            </a:r>
            <a:r>
              <a:rPr lang="en-US" dirty="0"/>
              <a:t> et al., </a:t>
            </a:r>
            <a:r>
              <a:rPr lang="en-US" dirty="0" err="1"/>
              <a:t>Interspeech</a:t>
            </a:r>
            <a:r>
              <a:rPr lang="en-US" dirty="0"/>
              <a:t>, ’10.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object 16"/>
          <p:cNvSpPr/>
          <p:nvPr/>
        </p:nvSpPr>
        <p:spPr>
          <a:xfrm>
            <a:off x="1981200" y="2019300"/>
            <a:ext cx="3993614" cy="31590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2054895"/>
      </p:ext>
    </p:extLst>
  </p:cSld>
  <p:clrMapOvr>
    <a:masterClrMapping/>
  </p:clrMapOvr>
  <p:transition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276112" y="1199478"/>
            <a:ext cx="5677377" cy="36296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NNLMS vs. RNNS: Penn Treebank results (</a:t>
            </a:r>
            <a:r>
              <a:rPr lang="en-US" dirty="0" err="1"/>
              <a:t>Mikolov</a:t>
            </a:r>
            <a:r>
              <a:rPr lang="en-US" dirty="0"/>
              <a:t>)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4762500"/>
            <a:ext cx="7461504" cy="1037753"/>
          </a:xfrm>
        </p:spPr>
        <p:txBody>
          <a:bodyPr/>
          <a:lstStyle/>
          <a:p>
            <a:r>
              <a:rPr lang="en-US" i="1" dirty="0"/>
              <a:t>Recent uses of NNLMs and RNNs to improve machine translation:</a:t>
            </a:r>
          </a:p>
          <a:p>
            <a:r>
              <a:rPr lang="en-US" dirty="0"/>
              <a:t>Fast and Robust NN Joint Models for Machine Translation, Devlin et al, ACL ’14.</a:t>
            </a:r>
          </a:p>
          <a:p>
            <a:r>
              <a:rPr lang="en-US" dirty="0"/>
              <a:t>Also </a:t>
            </a:r>
            <a:r>
              <a:rPr lang="en-US" dirty="0" err="1"/>
              <a:t>Kalchbrenner</a:t>
            </a:r>
            <a:r>
              <a:rPr lang="en-US" dirty="0"/>
              <a:t> ’13, </a:t>
            </a:r>
            <a:r>
              <a:rPr lang="en-US" dirty="0" err="1"/>
              <a:t>Sutskever</a:t>
            </a:r>
            <a:r>
              <a:rPr lang="en-US" dirty="0"/>
              <a:t>  et al., ’14., Cho  et al., ’14.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019636"/>
      </p:ext>
    </p:extLst>
  </p:cSld>
  <p:clrMapOvr>
    <a:masterClrMapping/>
  </p:clrMapOvr>
  <p:transition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028222" y="1010022"/>
            <a:ext cx="6169410" cy="36959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Word2Vec: very simple LM, works well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4914900"/>
            <a:ext cx="7461504" cy="885353"/>
          </a:xfrm>
        </p:spPr>
        <p:txBody>
          <a:bodyPr/>
          <a:lstStyle/>
          <a:p>
            <a:r>
              <a:rPr lang="en-US" dirty="0"/>
              <a:t>Tomas </a:t>
            </a:r>
            <a:r>
              <a:rPr lang="en-US" dirty="0" err="1"/>
              <a:t>Mikolov</a:t>
            </a:r>
            <a:r>
              <a:rPr lang="en-US" dirty="0"/>
              <a:t>, Ilya </a:t>
            </a:r>
            <a:r>
              <a:rPr lang="en-US" dirty="0" err="1"/>
              <a:t>Sutskever</a:t>
            </a:r>
            <a:r>
              <a:rPr lang="en-US" dirty="0"/>
              <a:t>, Kai Chen, Greg </a:t>
            </a:r>
            <a:r>
              <a:rPr lang="en-US" dirty="0" err="1"/>
              <a:t>Corrado</a:t>
            </a:r>
            <a:r>
              <a:rPr lang="en-US" dirty="0"/>
              <a:t>, and Jeffrey Dean.  Distributed Representations of Words and Phrases and their Compositionality. NIPS, 2013.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484141"/>
      </p:ext>
    </p:extLst>
  </p:cSld>
  <p:clrMapOvr>
    <a:masterClrMapping/>
  </p:clrMapOvr>
  <p:transition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8822" y="1562100"/>
            <a:ext cx="7711957" cy="3352800"/>
          </a:xfrm>
          <a:prstGeom prst="rect">
            <a:avLst/>
          </a:prstGeom>
          <a:blipFill>
            <a:blip r:embed="rId2" cstate="print"/>
            <a:srcRect/>
            <a:stretch>
              <a:fillRect t="-9091" b="-1637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en-US" dirty="0"/>
              <a:t>Table 7: comparison and combination of models on the Microsoft Sentence Completion Challenge.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Table 5: Vector compositionality using element-wise addition. Four closest tokens to the sum of two vectors are shown, using the best Skip-gram model.</a:t>
            </a:r>
          </a:p>
          <a:p>
            <a:pPr marL="0" indent="0" algn="ctr">
              <a:buNone/>
            </a:pPr>
            <a:r>
              <a:rPr lang="en-US" dirty="0"/>
              <a:t>Code: https://code.google.com/p/word2vec/</a:t>
            </a:r>
          </a:p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Word2Vec: compositionality</a:t>
            </a:r>
          </a:p>
        </p:txBody>
      </p:sp>
    </p:spTree>
    <p:extLst>
      <p:ext uri="{BB962C8B-B14F-4D97-AF65-F5344CB8AC3E}">
        <p14:creationId xmlns:p14="http://schemas.microsoft.com/office/powerpoint/2010/main" val="888222441"/>
      </p:ext>
    </p:extLst>
  </p:cSld>
  <p:clrMapOvr>
    <a:masterClrMapping/>
  </p:clrMapOvr>
  <p:transition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methods we highlight, ordered by  topic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Ranking and  Retrieval:</a:t>
            </a:r>
          </a:p>
          <a:p>
            <a:r>
              <a:rPr lang="en-US" dirty="0"/>
              <a:t>Latent Semantic Indexing (</a:t>
            </a:r>
            <a:r>
              <a:rPr lang="en-US" dirty="0" err="1"/>
              <a:t>Deerwester</a:t>
            </a:r>
            <a:r>
              <a:rPr lang="en-US" dirty="0"/>
              <a:t> et al., ’88). Supervised  Semantic Indexing (Bai et al, ’09).</a:t>
            </a:r>
          </a:p>
          <a:p>
            <a:r>
              <a:rPr lang="en-US" dirty="0" err="1"/>
              <a:t>Wsabie</a:t>
            </a:r>
            <a:r>
              <a:rPr lang="en-US" dirty="0"/>
              <a:t> (Weston et al., ’10).</a:t>
            </a:r>
          </a:p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Language Modeling (useful for speech, translation, . .):  </a:t>
            </a:r>
          </a:p>
          <a:p>
            <a:r>
              <a:rPr lang="en-US" dirty="0"/>
              <a:t>Neural Net Language Models (NN-LMs) (</a:t>
            </a:r>
            <a:r>
              <a:rPr lang="en-US" dirty="0" err="1"/>
              <a:t>Bengio</a:t>
            </a:r>
            <a:r>
              <a:rPr lang="en-US" dirty="0"/>
              <a:t> et al., ’06) </a:t>
            </a:r>
          </a:p>
          <a:p>
            <a:r>
              <a:rPr lang="en-US" dirty="0"/>
              <a:t>Recurrent NN-LMs (</a:t>
            </a:r>
            <a:r>
              <a:rPr lang="en-US" dirty="0" err="1"/>
              <a:t>Mikolov</a:t>
            </a:r>
            <a:r>
              <a:rPr lang="en-US" dirty="0"/>
              <a:t> et al., ’10).</a:t>
            </a:r>
          </a:p>
          <a:p>
            <a:r>
              <a:rPr lang="en-US" dirty="0"/>
              <a:t>Word2Vec (</a:t>
            </a:r>
            <a:r>
              <a:rPr lang="en-US" dirty="0" err="1"/>
              <a:t>Mikolov</a:t>
            </a:r>
            <a:r>
              <a:rPr lang="en-US" dirty="0"/>
              <a:t> et al., ’13).</a:t>
            </a:r>
          </a:p>
          <a:p>
            <a:pPr marL="0" indent="0">
              <a:buNone/>
            </a:pPr>
            <a:r>
              <a:rPr lang="en-US" b="1" dirty="0" err="1">
                <a:solidFill>
                  <a:schemeClr val="accent1"/>
                </a:solidFill>
              </a:rPr>
              <a:t>Embeddings</a:t>
            </a:r>
            <a:r>
              <a:rPr lang="en-US" b="1" dirty="0">
                <a:solidFill>
                  <a:schemeClr val="accent1"/>
                </a:solidFill>
              </a:rPr>
              <a:t> for Supervised Prediction Tasks (POS, chunk, NER, SRL,  sentiment, etc.):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Convolutional Nets for tagging (SENNA) (</a:t>
            </a:r>
            <a:r>
              <a:rPr lang="en-US" b="1" dirty="0" err="1">
                <a:solidFill>
                  <a:schemeClr val="accent1"/>
                </a:solidFill>
              </a:rPr>
              <a:t>Collobert</a:t>
            </a:r>
            <a:r>
              <a:rPr lang="en-US" b="1" dirty="0">
                <a:solidFill>
                  <a:schemeClr val="accent1"/>
                </a:solidFill>
              </a:rPr>
              <a:t> &amp; Weston, ’08).  </a:t>
            </a:r>
          </a:p>
          <a:p>
            <a:r>
              <a:rPr lang="en-US" b="1" dirty="0">
                <a:solidFill>
                  <a:schemeClr val="accent1"/>
                </a:solidFill>
              </a:rPr>
              <a:t>Recursive NNs (</a:t>
            </a:r>
            <a:r>
              <a:rPr lang="en-US" b="1" dirty="0" err="1">
                <a:solidFill>
                  <a:schemeClr val="accent1"/>
                </a:solidFill>
              </a:rPr>
              <a:t>Socher</a:t>
            </a:r>
            <a:r>
              <a:rPr lang="en-US" b="1" dirty="0">
                <a:solidFill>
                  <a:schemeClr val="accent1"/>
                </a:solidFill>
              </a:rPr>
              <a:t> et al., ’11).</a:t>
            </a:r>
          </a:p>
          <a:p>
            <a:r>
              <a:rPr lang="en-US" b="1" dirty="0">
                <a:solidFill>
                  <a:schemeClr val="accent1"/>
                </a:solidFill>
              </a:rPr>
              <a:t>Paragraph Vector (Le &amp; </a:t>
            </a:r>
            <a:r>
              <a:rPr lang="en-US" b="1" dirty="0" err="1">
                <a:solidFill>
                  <a:schemeClr val="accent1"/>
                </a:solidFill>
              </a:rPr>
              <a:t>Mikolov</a:t>
            </a:r>
            <a:r>
              <a:rPr lang="en-US" b="1" dirty="0">
                <a:solidFill>
                  <a:schemeClr val="accent1"/>
                </a:solidFill>
              </a:rPr>
              <a:t>, ’14).</a:t>
            </a:r>
          </a:p>
        </p:txBody>
      </p:sp>
    </p:spTree>
    <p:extLst>
      <p:ext uri="{BB962C8B-B14F-4D97-AF65-F5344CB8AC3E}">
        <p14:creationId xmlns:p14="http://schemas.microsoft.com/office/powerpoint/2010/main" val="144200680"/>
      </p:ext>
    </p:extLst>
  </p:cSld>
  <p:clrMapOvr>
    <a:masterClrMapping/>
  </p:clrMapOvr>
  <p:transition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NLP tasks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Part-Of-Speech Tagging (POS): syntactic roles (noun, adverb...)  Chunking: syntactic constituents (noun phrase, verb phrase...)  </a:t>
            </a:r>
          </a:p>
          <a:p>
            <a:r>
              <a:rPr lang="en-US" dirty="0"/>
              <a:t>Name  Entity Recognition (NER): person/company/location...</a:t>
            </a:r>
          </a:p>
          <a:p>
            <a:r>
              <a:rPr lang="en-US" dirty="0"/>
              <a:t>Semantic Role  Labeling (SRL):</a:t>
            </a:r>
          </a:p>
          <a:p>
            <a:pPr marL="0" indent="0">
              <a:buNone/>
            </a:pPr>
            <a:r>
              <a:rPr lang="en-US" dirty="0"/>
              <a:t>[John]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ARG0</a:t>
            </a:r>
            <a:r>
              <a:rPr lang="en-US" dirty="0"/>
              <a:t>  [ate]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</a:t>
            </a:r>
            <a:r>
              <a:rPr lang="en-US" dirty="0"/>
              <a:t>  [the apple]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ARG1</a:t>
            </a:r>
            <a:r>
              <a:rPr lang="en-US" dirty="0"/>
              <a:t>  [in the garden]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ARGM−LOC</a:t>
            </a:r>
          </a:p>
          <a:p>
            <a:pPr marL="0" indent="0">
              <a:buNone/>
            </a:pPr>
            <a:endParaRPr lang="en-US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+mj-lt"/>
                <a:cs typeface="Times New Roman" panose="02020603050405020304" pitchFamily="18" charset="0"/>
              </a:rPr>
              <a:t>Complex systems</a:t>
            </a:r>
          </a:p>
          <a:p>
            <a:r>
              <a:rPr lang="en-US" dirty="0">
                <a:latin typeface="+mj-lt"/>
                <a:cs typeface="Times New Roman" panose="02020603050405020304" pitchFamily="18" charset="0"/>
              </a:rPr>
              <a:t>Large scale engineering: design a lot of complex features, use a fast existing linear machine learning algorithm</a:t>
            </a:r>
          </a:p>
          <a:p>
            <a:r>
              <a:rPr lang="en-US" dirty="0">
                <a:latin typeface="+mj-lt"/>
                <a:cs typeface="Times New Roman" panose="02020603050405020304" pitchFamily="18" charset="0"/>
              </a:rPr>
              <a:t>Large scale machine learning: use simple features, design a complex model which will implicitly learn the right features</a:t>
            </a:r>
          </a:p>
        </p:txBody>
      </p:sp>
    </p:spTree>
    <p:extLst>
      <p:ext uri="{BB962C8B-B14F-4D97-AF65-F5344CB8AC3E}">
        <p14:creationId xmlns:p14="http://schemas.microsoft.com/office/powerpoint/2010/main" val="2090596379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7068" y="1753475"/>
            <a:ext cx="7711773" cy="39234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an embedding space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 of Embedding of 115  Countries (</a:t>
            </a:r>
            <a:r>
              <a:rPr lang="en-US" dirty="0" err="1"/>
              <a:t>Bordes</a:t>
            </a:r>
            <a:r>
              <a:rPr lang="en-US" dirty="0"/>
              <a:t> et al.,  ’11)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892147"/>
      </p:ext>
    </p:extLst>
  </p:cSld>
  <p:clrMapOvr>
    <a:masterClrMapping/>
  </p:clrMapOvr>
  <p:transition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4152900"/>
            <a:ext cx="7461504" cy="1647353"/>
          </a:xfrm>
        </p:spPr>
        <p:txBody>
          <a:bodyPr/>
          <a:lstStyle/>
          <a:p>
            <a:r>
              <a:rPr lang="en-US" dirty="0"/>
              <a:t>Extract </a:t>
            </a:r>
            <a:r>
              <a:rPr lang="en-US" b="1" dirty="0">
                <a:solidFill>
                  <a:schemeClr val="accent1"/>
                </a:solidFill>
              </a:rPr>
              <a:t>hand-made features </a:t>
            </a:r>
            <a:r>
              <a:rPr lang="en-US" dirty="0"/>
              <a:t>e.g. from the parse tree  </a:t>
            </a:r>
          </a:p>
          <a:p>
            <a:r>
              <a:rPr lang="en-US" dirty="0"/>
              <a:t>Disjoint: all tasks trained separately, Cascade features  </a:t>
            </a:r>
          </a:p>
          <a:p>
            <a:r>
              <a:rPr lang="en-US" dirty="0"/>
              <a:t>Feed these features to a shallow classifier like SVM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1413836" y="1268098"/>
            <a:ext cx="5398072" cy="26965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large scale feature engineering way</a:t>
            </a:r>
          </a:p>
        </p:txBody>
      </p:sp>
    </p:spTree>
    <p:extLst>
      <p:ext uri="{BB962C8B-B14F-4D97-AF65-F5344CB8AC3E}">
        <p14:creationId xmlns:p14="http://schemas.microsoft.com/office/powerpoint/2010/main" val="907417983"/>
      </p:ext>
    </p:extLst>
  </p:cSld>
  <p:clrMapOvr>
    <a:masterClrMapping/>
  </p:clrMapOvr>
  <p:transition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ASSERT: many hand built features for SRL </a:t>
            </a:r>
            <a:r>
              <a:rPr lang="en-US" sz="2000" dirty="0"/>
              <a:t>(Pradhan et al, ’04)</a:t>
            </a:r>
            <a:endParaRPr lang="en-US" dirty="0"/>
          </a:p>
        </p:txBody>
      </p:sp>
      <p:sp>
        <p:nvSpPr>
          <p:cNvPr id="48" name="Text Placeholder 4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Problems: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Features rely on other solutions (parsing, named entity, word-sense)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Technology task-transfer is difficult</a:t>
            </a:r>
          </a:p>
          <a:p>
            <a:r>
              <a:rPr lang="en-US" dirty="0"/>
              <a:t>Choose </a:t>
            </a:r>
            <a:r>
              <a:rPr lang="en-US" b="1" dirty="0">
                <a:solidFill>
                  <a:schemeClr val="accent1"/>
                </a:solidFill>
              </a:rPr>
              <a:t>some good hand-crafted features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Feed them to a </a:t>
            </a:r>
            <a:r>
              <a:rPr lang="en-US" b="1" dirty="0">
                <a:solidFill>
                  <a:schemeClr val="accent1"/>
                </a:solidFill>
              </a:rPr>
              <a:t>shallow classifier </a:t>
            </a:r>
            <a:r>
              <a:rPr lang="en-US" dirty="0"/>
              <a:t>like SVM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602031" y="2640863"/>
            <a:ext cx="7022365" cy="0"/>
          </a:xfrm>
          <a:custGeom>
            <a:avLst/>
            <a:gdLst/>
            <a:ahLst/>
            <a:cxnLst/>
            <a:rect l="l" t="t" r="r" b="b"/>
            <a:pathLst>
              <a:path w="3933825">
                <a:moveTo>
                  <a:pt x="0" y="0"/>
                </a:moveTo>
                <a:lnTo>
                  <a:pt x="3933507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6540" y="2645371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30467" y="2645371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19316" y="2645371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6540" y="2823855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230467" y="2823855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19316" y="2823855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6540" y="300234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30467" y="300234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19316" y="300234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6540" y="3180824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230467" y="3180824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619316" y="3180824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06540" y="3359308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30467" y="3359308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619316" y="3359308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6540" y="3537792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230467" y="3537792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619316" y="3537792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06540" y="3716276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30467" y="3716276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619316" y="3716276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6540" y="389476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30467" y="389476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619316" y="389476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06540" y="4073245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230467" y="4073245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619316" y="4073245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06540" y="4251729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230467" y="4251729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619316" y="4251729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06540" y="443019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230467" y="443019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19316" y="4430190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06540" y="4608674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723909" y="2724307"/>
            <a:ext cx="3365519" cy="2199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1100" spc="-18" dirty="0">
                <a:solidFill>
                  <a:srgbClr val="B20C0C"/>
                </a:solidFill>
              </a:rPr>
              <a:t>Predicate </a:t>
            </a:r>
            <a:r>
              <a:rPr sz="1100" spc="-27" dirty="0">
                <a:solidFill>
                  <a:srgbClr val="B20C0C"/>
                </a:solidFill>
              </a:rPr>
              <a:t>and POS </a:t>
            </a:r>
            <a:r>
              <a:rPr sz="1100" spc="9" dirty="0">
                <a:solidFill>
                  <a:srgbClr val="B20C0C"/>
                </a:solidFill>
              </a:rPr>
              <a:t>tag </a:t>
            </a:r>
            <a:r>
              <a:rPr sz="1100" spc="9" dirty="0"/>
              <a:t>of </a:t>
            </a:r>
            <a:r>
              <a:rPr sz="1100" spc="62" dirty="0"/>
              <a:t> </a:t>
            </a:r>
            <a:r>
              <a:rPr sz="1100" spc="-18" dirty="0"/>
              <a:t>predicate</a:t>
            </a:r>
            <a:endParaRPr sz="1100" dirty="0"/>
          </a:p>
          <a:p>
            <a:pPr marL="22662" marR="9065">
              <a:lnSpc>
                <a:spcPct val="109400"/>
              </a:lnSpc>
            </a:pPr>
            <a:r>
              <a:rPr sz="1100" spc="-45" dirty="0">
                <a:solidFill>
                  <a:srgbClr val="B20C0C"/>
                </a:solidFill>
              </a:rPr>
              <a:t>Phrase </a:t>
            </a:r>
            <a:r>
              <a:rPr sz="1100" dirty="0">
                <a:solidFill>
                  <a:srgbClr val="B20C0C"/>
                </a:solidFill>
              </a:rPr>
              <a:t>type: </a:t>
            </a:r>
            <a:r>
              <a:rPr sz="1100" spc="-18" dirty="0"/>
              <a:t>adverbial </a:t>
            </a:r>
            <a:r>
              <a:rPr sz="1100" spc="-36" dirty="0"/>
              <a:t>phrase, </a:t>
            </a:r>
            <a:r>
              <a:rPr sz="1100" spc="-9" dirty="0"/>
              <a:t>prepositional </a:t>
            </a:r>
            <a:r>
              <a:rPr sz="1100" spc="-36" dirty="0"/>
              <a:t>phrase, </a:t>
            </a:r>
            <a:r>
              <a:rPr sz="1100" spc="9" dirty="0"/>
              <a:t>. . .  </a:t>
            </a:r>
            <a:r>
              <a:rPr sz="1100" spc="-36" dirty="0">
                <a:solidFill>
                  <a:srgbClr val="B20C0C"/>
                </a:solidFill>
              </a:rPr>
              <a:t>Head </a:t>
            </a:r>
            <a:r>
              <a:rPr sz="1100" spc="-27" dirty="0">
                <a:solidFill>
                  <a:srgbClr val="B20C0C"/>
                </a:solidFill>
              </a:rPr>
              <a:t>word </a:t>
            </a:r>
            <a:r>
              <a:rPr sz="1100" spc="-27" dirty="0"/>
              <a:t>and POS </a:t>
            </a:r>
            <a:r>
              <a:rPr sz="1100" spc="9" dirty="0"/>
              <a:t>tag of </a:t>
            </a:r>
            <a:r>
              <a:rPr sz="1100" dirty="0"/>
              <a:t>the </a:t>
            </a:r>
            <a:r>
              <a:rPr sz="1100" spc="-45" dirty="0"/>
              <a:t>head  </a:t>
            </a:r>
            <a:r>
              <a:rPr sz="1100" spc="161" dirty="0"/>
              <a:t> </a:t>
            </a:r>
            <a:r>
              <a:rPr sz="1100" spc="-27" dirty="0"/>
              <a:t>word</a:t>
            </a:r>
            <a:endParaRPr sz="1100" dirty="0"/>
          </a:p>
          <a:p>
            <a:pPr marL="22662" marR="626601">
              <a:lnSpc>
                <a:spcPct val="109400"/>
              </a:lnSpc>
            </a:pPr>
            <a:r>
              <a:rPr sz="1100" dirty="0">
                <a:solidFill>
                  <a:srgbClr val="B20C0C"/>
                </a:solidFill>
              </a:rPr>
              <a:t>Path: </a:t>
            </a:r>
            <a:r>
              <a:rPr sz="1100" spc="-18" dirty="0"/>
              <a:t>traversal </a:t>
            </a:r>
            <a:r>
              <a:rPr sz="1100" spc="9" dirty="0"/>
              <a:t>from </a:t>
            </a:r>
            <a:r>
              <a:rPr sz="1100" spc="-18" dirty="0"/>
              <a:t>predicate </a:t>
            </a:r>
            <a:r>
              <a:rPr sz="1100" spc="36" dirty="0"/>
              <a:t>to </a:t>
            </a:r>
            <a:r>
              <a:rPr sz="1100" dirty="0"/>
              <a:t>constituent  </a:t>
            </a:r>
            <a:r>
              <a:rPr sz="1100" spc="-45" dirty="0">
                <a:solidFill>
                  <a:srgbClr val="B20C0C"/>
                </a:solidFill>
              </a:rPr>
              <a:t>Word-sense </a:t>
            </a:r>
            <a:r>
              <a:rPr sz="1100" spc="-9" dirty="0"/>
              <a:t>disambiguation </a:t>
            </a:r>
            <a:r>
              <a:rPr sz="1100" spc="9" dirty="0"/>
              <a:t>of </a:t>
            </a:r>
            <a:r>
              <a:rPr sz="1100" dirty="0"/>
              <a:t>the</a:t>
            </a:r>
            <a:r>
              <a:rPr sz="1100" spc="277" dirty="0"/>
              <a:t> </a:t>
            </a:r>
            <a:r>
              <a:rPr sz="1100" spc="-27" dirty="0"/>
              <a:t>verb</a:t>
            </a:r>
            <a:endParaRPr sz="1100" dirty="0"/>
          </a:p>
          <a:p>
            <a:pPr marL="22662" marR="224353">
              <a:lnSpc>
                <a:spcPct val="109400"/>
              </a:lnSpc>
            </a:pPr>
            <a:r>
              <a:rPr sz="1100" spc="-9" dirty="0">
                <a:solidFill>
                  <a:srgbClr val="B20C0C"/>
                </a:solidFill>
              </a:rPr>
              <a:t>Length </a:t>
            </a:r>
            <a:r>
              <a:rPr sz="1100" spc="9" dirty="0"/>
              <a:t>of </a:t>
            </a:r>
            <a:r>
              <a:rPr sz="1100" dirty="0"/>
              <a:t>the target constituent (number </a:t>
            </a:r>
            <a:r>
              <a:rPr sz="1100" spc="9" dirty="0"/>
              <a:t>of </a:t>
            </a:r>
            <a:r>
              <a:rPr sz="1100" spc="-18" dirty="0"/>
              <a:t>words) </a:t>
            </a:r>
            <a:r>
              <a:rPr sz="1100" spc="259" dirty="0"/>
              <a:t> </a:t>
            </a:r>
            <a:r>
              <a:rPr sz="1100" dirty="0">
                <a:solidFill>
                  <a:srgbClr val="B20C0C"/>
                </a:solidFill>
              </a:rPr>
              <a:t>Partial Path:  </a:t>
            </a:r>
            <a:r>
              <a:rPr sz="1100" spc="-27" dirty="0"/>
              <a:t>lowest </a:t>
            </a:r>
            <a:r>
              <a:rPr sz="1100" spc="-18" dirty="0"/>
              <a:t>common </a:t>
            </a:r>
            <a:r>
              <a:rPr sz="1100" spc="-27" dirty="0"/>
              <a:t>ancestor </a:t>
            </a:r>
            <a:r>
              <a:rPr sz="1100" spc="9" dirty="0"/>
              <a:t>in</a:t>
            </a:r>
            <a:r>
              <a:rPr sz="1100" spc="303" dirty="0"/>
              <a:t> </a:t>
            </a:r>
            <a:r>
              <a:rPr sz="1100" spc="9" dirty="0"/>
              <a:t>path</a:t>
            </a:r>
            <a:endParaRPr sz="1100" dirty="0"/>
          </a:p>
          <a:p>
            <a:pPr marL="22662" marR="620936">
              <a:lnSpc>
                <a:spcPct val="109400"/>
              </a:lnSpc>
            </a:pPr>
            <a:r>
              <a:rPr sz="1100" spc="9" dirty="0">
                <a:solidFill>
                  <a:srgbClr val="B20C0C"/>
                </a:solidFill>
              </a:rPr>
              <a:t>First </a:t>
            </a:r>
            <a:r>
              <a:rPr sz="1100" spc="-27" dirty="0">
                <a:solidFill>
                  <a:srgbClr val="B20C0C"/>
                </a:solidFill>
              </a:rPr>
              <a:t>and </a:t>
            </a:r>
            <a:r>
              <a:rPr sz="1100" spc="-9" dirty="0">
                <a:solidFill>
                  <a:srgbClr val="B20C0C"/>
                </a:solidFill>
              </a:rPr>
              <a:t>last </a:t>
            </a:r>
            <a:r>
              <a:rPr sz="1100" spc="-45" dirty="0">
                <a:solidFill>
                  <a:srgbClr val="B20C0C"/>
                </a:solidFill>
              </a:rPr>
              <a:t>words </a:t>
            </a:r>
            <a:r>
              <a:rPr sz="1100" spc="-27" dirty="0"/>
              <a:t>and POS </a:t>
            </a:r>
            <a:r>
              <a:rPr sz="1100" spc="9" dirty="0"/>
              <a:t>in </a:t>
            </a:r>
            <a:r>
              <a:rPr sz="1100" spc="-9" dirty="0"/>
              <a:t>constituents  </a:t>
            </a:r>
            <a:r>
              <a:rPr sz="1100" spc="-9" dirty="0">
                <a:solidFill>
                  <a:srgbClr val="B20C0C"/>
                </a:solidFill>
              </a:rPr>
              <a:t>Constituent </a:t>
            </a:r>
            <a:r>
              <a:rPr sz="1100" spc="-18" dirty="0">
                <a:solidFill>
                  <a:srgbClr val="B20C0C"/>
                </a:solidFill>
              </a:rPr>
              <a:t>tree</a:t>
            </a:r>
            <a:r>
              <a:rPr sz="1100" spc="134" dirty="0">
                <a:solidFill>
                  <a:srgbClr val="B20C0C"/>
                </a:solidFill>
              </a:rPr>
              <a:t> </a:t>
            </a:r>
            <a:r>
              <a:rPr sz="1100" spc="-27" dirty="0">
                <a:solidFill>
                  <a:srgbClr val="B20C0C"/>
                </a:solidFill>
              </a:rPr>
              <a:t>distance</a:t>
            </a:r>
            <a:endParaRPr sz="1100" dirty="0"/>
          </a:p>
          <a:p>
            <a:pPr marL="22662" marR="673058">
              <a:lnSpc>
                <a:spcPct val="109400"/>
              </a:lnSpc>
            </a:pPr>
            <a:r>
              <a:rPr sz="1100" spc="-9" dirty="0">
                <a:solidFill>
                  <a:srgbClr val="B20C0C"/>
                </a:solidFill>
              </a:rPr>
              <a:t>Dynamic </a:t>
            </a:r>
            <a:r>
              <a:rPr sz="1100" spc="-54" dirty="0">
                <a:solidFill>
                  <a:srgbClr val="B20C0C"/>
                </a:solidFill>
              </a:rPr>
              <a:t>class </a:t>
            </a:r>
            <a:r>
              <a:rPr sz="1100" dirty="0">
                <a:solidFill>
                  <a:srgbClr val="B20C0C"/>
                </a:solidFill>
              </a:rPr>
              <a:t>context: </a:t>
            </a:r>
            <a:r>
              <a:rPr sz="1100" spc="-36" dirty="0"/>
              <a:t>previous node labels  </a:t>
            </a:r>
            <a:r>
              <a:rPr sz="1100" spc="-9" dirty="0">
                <a:solidFill>
                  <a:srgbClr val="B20C0C"/>
                </a:solidFill>
              </a:rPr>
              <a:t>Constituent relative </a:t>
            </a:r>
            <a:r>
              <a:rPr sz="1100" spc="-18" dirty="0">
                <a:solidFill>
                  <a:srgbClr val="B20C0C"/>
                </a:solidFill>
              </a:rPr>
              <a:t>features: </a:t>
            </a:r>
            <a:r>
              <a:rPr sz="1100" spc="-45" dirty="0"/>
              <a:t>head </a:t>
            </a:r>
            <a:r>
              <a:rPr sz="1100" spc="-27" dirty="0"/>
              <a:t>word  </a:t>
            </a:r>
            <a:r>
              <a:rPr sz="1100" spc="-9" dirty="0">
                <a:solidFill>
                  <a:srgbClr val="B20C0C"/>
                </a:solidFill>
              </a:rPr>
              <a:t>Constituent relative </a:t>
            </a:r>
            <a:r>
              <a:rPr sz="1100" spc="-18" dirty="0">
                <a:solidFill>
                  <a:srgbClr val="B20C0C"/>
                </a:solidFill>
              </a:rPr>
              <a:t>features: </a:t>
            </a:r>
            <a:r>
              <a:rPr sz="1100" spc="80" dirty="0">
                <a:solidFill>
                  <a:srgbClr val="B20C0C"/>
                </a:solidFill>
              </a:rPr>
              <a:t> </a:t>
            </a:r>
            <a:r>
              <a:rPr sz="1100" spc="-27" dirty="0"/>
              <a:t>siblings</a:t>
            </a:r>
            <a:endParaRPr sz="1100" dirty="0"/>
          </a:p>
        </p:txBody>
      </p:sp>
      <p:sp>
        <p:nvSpPr>
          <p:cNvPr id="41" name="object 41"/>
          <p:cNvSpPr/>
          <p:nvPr/>
        </p:nvSpPr>
        <p:spPr>
          <a:xfrm>
            <a:off x="4230467" y="4608674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4347836" y="2708977"/>
            <a:ext cx="3107071" cy="221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 marR="79317">
              <a:lnSpc>
                <a:spcPct val="109400"/>
              </a:lnSpc>
            </a:pPr>
            <a:r>
              <a:rPr sz="1100" spc="-18" dirty="0">
                <a:solidFill>
                  <a:srgbClr val="B20C0C"/>
                </a:solidFill>
              </a:rPr>
              <a:t>Voice: </a:t>
            </a:r>
            <a:r>
              <a:rPr sz="1100" spc="-9" dirty="0"/>
              <a:t>active </a:t>
            </a:r>
            <a:r>
              <a:rPr sz="1100" spc="-18" dirty="0"/>
              <a:t>or </a:t>
            </a:r>
            <a:r>
              <a:rPr sz="1100" spc="-54" dirty="0"/>
              <a:t>passive </a:t>
            </a:r>
            <a:r>
              <a:rPr sz="1100" spc="9" dirty="0"/>
              <a:t>(hand-built </a:t>
            </a:r>
            <a:r>
              <a:rPr sz="1100" spc="-18" dirty="0"/>
              <a:t>rules)  </a:t>
            </a:r>
            <a:r>
              <a:rPr sz="1100" spc="-27" dirty="0">
                <a:solidFill>
                  <a:srgbClr val="B20C0C"/>
                </a:solidFill>
              </a:rPr>
              <a:t>Governing </a:t>
            </a:r>
            <a:r>
              <a:rPr sz="1100" spc="-18" dirty="0">
                <a:solidFill>
                  <a:srgbClr val="B20C0C"/>
                </a:solidFill>
              </a:rPr>
              <a:t>category: </a:t>
            </a:r>
            <a:r>
              <a:rPr sz="1100" spc="-18" dirty="0"/>
              <a:t>Parent </a:t>
            </a:r>
            <a:r>
              <a:rPr sz="1100" spc="-27" dirty="0"/>
              <a:t>node’s </a:t>
            </a:r>
            <a:r>
              <a:rPr sz="1100" spc="-45" dirty="0"/>
              <a:t>phrase </a:t>
            </a:r>
            <a:r>
              <a:rPr sz="1100" dirty="0"/>
              <a:t>type(s)  </a:t>
            </a:r>
            <a:r>
              <a:rPr sz="1100" spc="-9" dirty="0">
                <a:solidFill>
                  <a:srgbClr val="B20C0C"/>
                </a:solidFill>
              </a:rPr>
              <a:t>Position:  </a:t>
            </a:r>
            <a:r>
              <a:rPr sz="1100" spc="18" dirty="0"/>
              <a:t>left </a:t>
            </a:r>
            <a:r>
              <a:rPr sz="1100" spc="-18" dirty="0"/>
              <a:t>or </a:t>
            </a:r>
            <a:r>
              <a:rPr sz="1100" spc="18" dirty="0"/>
              <a:t>right </a:t>
            </a:r>
            <a:r>
              <a:rPr sz="1100" spc="9" dirty="0"/>
              <a:t>of</a:t>
            </a:r>
            <a:r>
              <a:rPr sz="1100" spc="196" dirty="0"/>
              <a:t> </a:t>
            </a:r>
            <a:r>
              <a:rPr sz="1100" spc="-27" dirty="0"/>
              <a:t>verb</a:t>
            </a:r>
            <a:endParaRPr sz="1100"/>
          </a:p>
          <a:p>
            <a:pPr marL="22662" marR="1343849">
              <a:lnSpc>
                <a:spcPct val="109400"/>
              </a:lnSpc>
            </a:pPr>
            <a:r>
              <a:rPr sz="1100" spc="-9" dirty="0"/>
              <a:t>Predicted </a:t>
            </a:r>
            <a:r>
              <a:rPr sz="1100" spc="-36" dirty="0">
                <a:solidFill>
                  <a:srgbClr val="B20C0C"/>
                </a:solidFill>
              </a:rPr>
              <a:t>named </a:t>
            </a:r>
            <a:r>
              <a:rPr sz="1100" spc="9" dirty="0">
                <a:solidFill>
                  <a:srgbClr val="B20C0C"/>
                </a:solidFill>
              </a:rPr>
              <a:t>entity </a:t>
            </a:r>
            <a:r>
              <a:rPr sz="1100" spc="-54" dirty="0"/>
              <a:t>class  </a:t>
            </a:r>
            <a:r>
              <a:rPr sz="1100" spc="-18" dirty="0">
                <a:solidFill>
                  <a:srgbClr val="B20C0C"/>
                </a:solidFill>
              </a:rPr>
              <a:t>Verb</a:t>
            </a:r>
            <a:r>
              <a:rPr sz="1100" spc="-80" dirty="0">
                <a:solidFill>
                  <a:srgbClr val="B20C0C"/>
                </a:solidFill>
              </a:rPr>
              <a:t> </a:t>
            </a:r>
            <a:r>
              <a:rPr sz="1100" spc="-9" dirty="0">
                <a:solidFill>
                  <a:srgbClr val="B20C0C"/>
                </a:solidFill>
              </a:rPr>
              <a:t>clustering</a:t>
            </a:r>
            <a:endParaRPr sz="1100"/>
          </a:p>
          <a:p>
            <a:pPr marL="22662" marR="9065" algn="just">
              <a:lnSpc>
                <a:spcPct val="109400"/>
              </a:lnSpc>
            </a:pPr>
            <a:r>
              <a:rPr sz="1100" spc="-36" dirty="0">
                <a:solidFill>
                  <a:srgbClr val="B20C0C"/>
                </a:solidFill>
              </a:rPr>
              <a:t>NEG </a:t>
            </a:r>
            <a:r>
              <a:rPr sz="1100" spc="-9" dirty="0"/>
              <a:t>feature: </a:t>
            </a:r>
            <a:r>
              <a:rPr sz="1100" spc="-18" dirty="0"/>
              <a:t>whether </a:t>
            </a:r>
            <a:r>
              <a:rPr sz="1100" dirty="0"/>
              <a:t>the </a:t>
            </a:r>
            <a:r>
              <a:rPr sz="1100" spc="-27" dirty="0"/>
              <a:t>verb </a:t>
            </a:r>
            <a:r>
              <a:rPr sz="1100" spc="-18" dirty="0"/>
              <a:t>chunk </a:t>
            </a:r>
            <a:r>
              <a:rPr sz="1100" spc="-62" dirty="0"/>
              <a:t>has </a:t>
            </a:r>
            <a:r>
              <a:rPr sz="1100" spc="-54" dirty="0"/>
              <a:t>a </a:t>
            </a:r>
            <a:r>
              <a:rPr sz="1100" spc="98" dirty="0"/>
              <a:t>”not”  </a:t>
            </a:r>
            <a:r>
              <a:rPr sz="1100" spc="-36" dirty="0">
                <a:solidFill>
                  <a:srgbClr val="B20C0C"/>
                </a:solidFill>
              </a:rPr>
              <a:t>Head </a:t>
            </a:r>
            <a:r>
              <a:rPr sz="1100" spc="-27" dirty="0">
                <a:solidFill>
                  <a:srgbClr val="B20C0C"/>
                </a:solidFill>
              </a:rPr>
              <a:t>word replacement </a:t>
            </a:r>
            <a:r>
              <a:rPr sz="1100" spc="9" dirty="0"/>
              <a:t>in </a:t>
            </a:r>
            <a:r>
              <a:rPr sz="1100" spc="-9" dirty="0"/>
              <a:t>prepopositional </a:t>
            </a:r>
            <a:r>
              <a:rPr sz="1100" spc="-54" dirty="0"/>
              <a:t>phrases  </a:t>
            </a:r>
            <a:r>
              <a:rPr sz="1100" dirty="0">
                <a:solidFill>
                  <a:srgbClr val="B20C0C"/>
                </a:solidFill>
              </a:rPr>
              <a:t>Ordinal position </a:t>
            </a:r>
            <a:r>
              <a:rPr sz="1100" spc="9" dirty="0"/>
              <a:t>from </a:t>
            </a:r>
            <a:r>
              <a:rPr sz="1100" spc="-18" dirty="0"/>
              <a:t>predicate </a:t>
            </a:r>
            <a:r>
              <a:rPr sz="1100" spc="250" dirty="0"/>
              <a:t>+ </a:t>
            </a:r>
            <a:r>
              <a:rPr sz="1100" dirty="0"/>
              <a:t>constituent </a:t>
            </a:r>
            <a:r>
              <a:rPr sz="1100" spc="-9" dirty="0"/>
              <a:t>type  </a:t>
            </a:r>
            <a:r>
              <a:rPr sz="1100" spc="-18" dirty="0">
                <a:solidFill>
                  <a:srgbClr val="B20C0C"/>
                </a:solidFill>
              </a:rPr>
              <a:t>Temporal </a:t>
            </a:r>
            <a:r>
              <a:rPr sz="1100" spc="-54" dirty="0">
                <a:solidFill>
                  <a:srgbClr val="B20C0C"/>
                </a:solidFill>
              </a:rPr>
              <a:t>cue  </a:t>
            </a:r>
            <a:r>
              <a:rPr sz="1100" spc="-45" dirty="0">
                <a:solidFill>
                  <a:srgbClr val="B20C0C"/>
                </a:solidFill>
              </a:rPr>
              <a:t>words  </a:t>
            </a:r>
            <a:r>
              <a:rPr sz="1100" spc="9" dirty="0"/>
              <a:t>(hand-built</a:t>
            </a:r>
            <a:r>
              <a:rPr sz="1100" spc="-9" dirty="0"/>
              <a:t> </a:t>
            </a:r>
            <a:r>
              <a:rPr sz="1100" spc="-18" dirty="0"/>
              <a:t>rules)</a:t>
            </a:r>
            <a:endParaRPr sz="1100"/>
          </a:p>
          <a:p>
            <a:pPr marL="22662" marR="325198">
              <a:lnSpc>
                <a:spcPct val="109400"/>
              </a:lnSpc>
            </a:pPr>
            <a:r>
              <a:rPr sz="1100" spc="-9" dirty="0">
                <a:solidFill>
                  <a:srgbClr val="B20C0C"/>
                </a:solidFill>
              </a:rPr>
              <a:t>Constituent relative </a:t>
            </a:r>
            <a:r>
              <a:rPr sz="1100" spc="-18" dirty="0">
                <a:solidFill>
                  <a:srgbClr val="B20C0C"/>
                </a:solidFill>
              </a:rPr>
              <a:t>features: </a:t>
            </a:r>
            <a:r>
              <a:rPr sz="1100" spc="-45" dirty="0"/>
              <a:t>phrase </a:t>
            </a:r>
            <a:r>
              <a:rPr sz="1100" spc="-9" dirty="0"/>
              <a:t>type  </a:t>
            </a:r>
            <a:r>
              <a:rPr sz="1100" spc="-9" dirty="0">
                <a:solidFill>
                  <a:srgbClr val="B20C0C"/>
                </a:solidFill>
              </a:rPr>
              <a:t>Constituent relative </a:t>
            </a:r>
            <a:r>
              <a:rPr sz="1100" spc="-18" dirty="0">
                <a:solidFill>
                  <a:srgbClr val="B20C0C"/>
                </a:solidFill>
              </a:rPr>
              <a:t>features: </a:t>
            </a:r>
            <a:r>
              <a:rPr sz="1100" spc="-45" dirty="0"/>
              <a:t>head </a:t>
            </a:r>
            <a:r>
              <a:rPr sz="1100" spc="-27" dirty="0"/>
              <a:t>word POS  </a:t>
            </a:r>
            <a:r>
              <a:rPr sz="1100" spc="-9" dirty="0">
                <a:solidFill>
                  <a:srgbClr val="B20C0C"/>
                </a:solidFill>
              </a:rPr>
              <a:t>Number </a:t>
            </a:r>
            <a:r>
              <a:rPr sz="1100" spc="9" dirty="0">
                <a:solidFill>
                  <a:srgbClr val="B20C0C"/>
                </a:solidFill>
              </a:rPr>
              <a:t>of </a:t>
            </a:r>
            <a:r>
              <a:rPr sz="1100" spc="-18" dirty="0">
                <a:solidFill>
                  <a:srgbClr val="B20C0C"/>
                </a:solidFill>
              </a:rPr>
              <a:t>pirates </a:t>
            </a:r>
            <a:r>
              <a:rPr sz="1100" spc="-9" dirty="0">
                <a:solidFill>
                  <a:srgbClr val="B20C0C"/>
                </a:solidFill>
              </a:rPr>
              <a:t>existing </a:t>
            </a:r>
            <a:r>
              <a:rPr sz="1100" spc="9" dirty="0">
                <a:solidFill>
                  <a:srgbClr val="B20C0C"/>
                </a:solidFill>
              </a:rPr>
              <a:t>in </a:t>
            </a:r>
            <a:r>
              <a:rPr sz="1100" dirty="0">
                <a:solidFill>
                  <a:srgbClr val="B20C0C"/>
                </a:solidFill>
              </a:rPr>
              <a:t>the </a:t>
            </a:r>
            <a:r>
              <a:rPr sz="1100" spc="-9" dirty="0">
                <a:solidFill>
                  <a:srgbClr val="B20C0C"/>
                </a:solidFill>
              </a:rPr>
              <a:t>world. </a:t>
            </a:r>
            <a:r>
              <a:rPr sz="1100" spc="9" dirty="0">
                <a:solidFill>
                  <a:srgbClr val="B20C0C"/>
                </a:solidFill>
              </a:rPr>
              <a:t>.</a:t>
            </a:r>
            <a:r>
              <a:rPr sz="1100" spc="214" dirty="0">
                <a:solidFill>
                  <a:srgbClr val="B20C0C"/>
                </a:solidFill>
              </a:rPr>
              <a:t> </a:t>
            </a:r>
            <a:r>
              <a:rPr sz="1100" spc="9" dirty="0">
                <a:solidFill>
                  <a:srgbClr val="B20C0C"/>
                </a:solidFill>
              </a:rPr>
              <a:t>.</a:t>
            </a:r>
            <a:endParaRPr sz="1100"/>
          </a:p>
        </p:txBody>
      </p:sp>
      <p:sp>
        <p:nvSpPr>
          <p:cNvPr id="43" name="object 43"/>
          <p:cNvSpPr/>
          <p:nvPr/>
        </p:nvSpPr>
        <p:spPr>
          <a:xfrm>
            <a:off x="7619316" y="4608674"/>
            <a:ext cx="0" cy="306911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172072"/>
                </a:moveTo>
                <a:lnTo>
                  <a:pt x="0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02031" y="4920093"/>
            <a:ext cx="7022365" cy="0"/>
          </a:xfrm>
          <a:custGeom>
            <a:avLst/>
            <a:gdLst/>
            <a:ahLst/>
            <a:cxnLst/>
            <a:rect l="l" t="t" r="r" b="b"/>
            <a:pathLst>
              <a:path w="3933825">
                <a:moveTo>
                  <a:pt x="0" y="0"/>
                </a:moveTo>
                <a:lnTo>
                  <a:pt x="3933507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4225653"/>
      </p:ext>
    </p:extLst>
  </p:cSld>
  <p:clrMapOvr>
    <a:masterClrMapping/>
  </p:clrMapOvr>
  <p:transition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7067" y="1270010"/>
            <a:ext cx="5398379" cy="38832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55253" y="3764205"/>
            <a:ext cx="1542194" cy="1389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Suboptimal (?) Cascade</a:t>
            </a:r>
          </a:p>
        </p:txBody>
      </p:sp>
    </p:spTree>
    <p:extLst>
      <p:ext uri="{BB962C8B-B14F-4D97-AF65-F5344CB8AC3E}">
        <p14:creationId xmlns:p14="http://schemas.microsoft.com/office/powerpoint/2010/main" val="3675359846"/>
      </p:ext>
    </p:extLst>
  </p:cSld>
  <p:clrMapOvr>
    <a:masterClrMapping/>
  </p:clrMapOvr>
  <p:transition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NLP: large scale machine learning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Goals</a:t>
            </a:r>
          </a:p>
          <a:p>
            <a:r>
              <a:rPr lang="en-US" dirty="0"/>
              <a:t>Task-specific engineering limits NLP scope</a:t>
            </a:r>
          </a:p>
          <a:p>
            <a:r>
              <a:rPr lang="en-US" dirty="0"/>
              <a:t>Can we find unified hidden representations?</a:t>
            </a:r>
          </a:p>
          <a:p>
            <a:r>
              <a:rPr lang="en-US" dirty="0"/>
              <a:t>Can we build unified NLP architecture?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Means</a:t>
            </a:r>
          </a:p>
          <a:p>
            <a:r>
              <a:rPr lang="en-US" dirty="0"/>
              <a:t>Start from scratch: forget (most of) NLP knowledge</a:t>
            </a:r>
          </a:p>
          <a:p>
            <a:r>
              <a:rPr lang="en-US" dirty="0"/>
              <a:t>Compare against classical NLP benchmarks</a:t>
            </a:r>
          </a:p>
          <a:p>
            <a:r>
              <a:rPr lang="en-US" dirty="0"/>
              <a:t>Our dogma: avoid task-specific engineering</a:t>
            </a:r>
          </a:p>
        </p:txBody>
      </p:sp>
    </p:spTree>
    <p:extLst>
      <p:ext uri="{BB962C8B-B14F-4D97-AF65-F5344CB8AC3E}">
        <p14:creationId xmlns:p14="http://schemas.microsoft.com/office/powerpoint/2010/main" val="1290671534"/>
      </p:ext>
    </p:extLst>
  </p:cSld>
  <p:clrMapOvr>
    <a:masterClrMapping/>
  </p:clrMapOvr>
  <p:transition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20170" y="1866900"/>
            <a:ext cx="7788871" cy="2362200"/>
          </a:xfrm>
          <a:prstGeom prst="rect">
            <a:avLst/>
          </a:prstGeom>
          <a:blipFill>
            <a:blip r:embed="rId2" cstate="print"/>
            <a:srcRect/>
            <a:stretch>
              <a:fillRect t="-51613" b="-7277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NLP benchmarks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pPr marL="0" indent="0">
              <a:buNone/>
            </a:pPr>
            <a:r>
              <a:rPr lang="en-US" sz="1700" dirty="0"/>
              <a:t>Datasets:</a:t>
            </a:r>
          </a:p>
          <a:p>
            <a:r>
              <a:rPr lang="en-US" sz="1700" dirty="0"/>
              <a:t>POS, CHUNK, SRL: WSJ (= up to 1M labeled words)</a:t>
            </a:r>
          </a:p>
          <a:p>
            <a:r>
              <a:rPr lang="en-US" sz="1700" dirty="0"/>
              <a:t>NER: Reuters (= 200K labeled words)</a:t>
            </a:r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endParaRPr lang="en-US" sz="1700" dirty="0"/>
          </a:p>
          <a:p>
            <a:pPr marL="0" indent="0">
              <a:buNone/>
            </a:pPr>
            <a:r>
              <a:rPr lang="en-US" sz="1700" dirty="0"/>
              <a:t>We chose as benchmark systems:</a:t>
            </a:r>
          </a:p>
          <a:p>
            <a:r>
              <a:rPr lang="en-US" sz="1700" dirty="0"/>
              <a:t>Well-established systems</a:t>
            </a:r>
          </a:p>
          <a:p>
            <a:r>
              <a:rPr lang="en-US" sz="1700" dirty="0"/>
              <a:t>Systems avoiding external labeled data</a:t>
            </a:r>
          </a:p>
          <a:p>
            <a:pPr marL="0" indent="0">
              <a:buNone/>
            </a:pPr>
            <a:r>
              <a:rPr lang="en-US" sz="1700" dirty="0"/>
              <a:t>Notes:</a:t>
            </a:r>
          </a:p>
          <a:p>
            <a:r>
              <a:rPr lang="en-US" sz="1700" dirty="0"/>
              <a:t>Ando, 2005 uses external unlabeled data</a:t>
            </a:r>
          </a:p>
          <a:p>
            <a:r>
              <a:rPr lang="en-US" sz="1700" dirty="0" err="1"/>
              <a:t>Koomen</a:t>
            </a:r>
            <a:r>
              <a:rPr lang="en-US" sz="1700" dirty="0"/>
              <a:t>, 2005 uses 4 parse trees not provided by the challenge</a:t>
            </a:r>
          </a:p>
        </p:txBody>
      </p:sp>
    </p:spTree>
    <p:extLst>
      <p:ext uri="{BB962C8B-B14F-4D97-AF65-F5344CB8AC3E}">
        <p14:creationId xmlns:p14="http://schemas.microsoft.com/office/powerpoint/2010/main" val="3798068829"/>
      </p:ext>
    </p:extLst>
  </p:cSld>
  <p:clrMapOvr>
    <a:masterClrMapping/>
  </p:clrMapOvr>
  <p:transition>
    <p:cut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341762" y="1821518"/>
            <a:ext cx="1542267" cy="24075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“deep learning” way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approach attempts to propose a radically different end-to-end  approach: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Avoid building a parse tree. Humans don’t need this to talk.  </a:t>
            </a:r>
          </a:p>
          <a:p>
            <a:r>
              <a:rPr lang="en-US" dirty="0"/>
              <a:t>Try to avoid all hand-built features → monolithic systems.</a:t>
            </a:r>
          </a:p>
          <a:p>
            <a:r>
              <a:rPr lang="en-US" dirty="0"/>
              <a:t>Humans implicitly learn these features. Neural networks can too. . . 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013778"/>
      </p:ext>
    </p:extLst>
  </p:cSld>
  <p:clrMapOvr>
    <a:masterClrMapping/>
  </p:clrMapOvr>
  <p:transition>
    <p:cut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97414" y="1866899"/>
            <a:ext cx="7634772" cy="2362201"/>
          </a:xfrm>
          <a:prstGeom prst="rect">
            <a:avLst/>
          </a:prstGeom>
          <a:blipFill>
            <a:blip r:embed="rId2" cstate="print"/>
            <a:srcRect/>
            <a:stretch>
              <a:fillRect t="-36827" b="-8132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several layers together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Increasing level of abstraction at each layer</a:t>
            </a:r>
          </a:p>
          <a:p>
            <a:r>
              <a:rPr lang="en-US" dirty="0"/>
              <a:t>Requires simpler features than “shallow” classifiers</a:t>
            </a:r>
          </a:p>
          <a:p>
            <a:r>
              <a:rPr lang="en-US" dirty="0"/>
              <a:t>The “weights”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 are trained by gradient descent</a:t>
            </a:r>
          </a:p>
          <a:p>
            <a:r>
              <a:rPr lang="en-US" dirty="0"/>
              <a:t>How can we feed words?</a:t>
            </a:r>
          </a:p>
        </p:txBody>
      </p:sp>
    </p:spTree>
    <p:extLst>
      <p:ext uri="{BB962C8B-B14F-4D97-AF65-F5344CB8AC3E}">
        <p14:creationId xmlns:p14="http://schemas.microsoft.com/office/powerpoint/2010/main" val="2203084259"/>
      </p:ext>
    </p:extLst>
  </p:cSld>
  <p:clrMapOvr>
    <a:masterClrMapping/>
  </p:clrMapOvr>
  <p:transition>
    <p:cut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183183"/>
              </p:ext>
            </p:extLst>
          </p:nvPr>
        </p:nvGraphicFramePr>
        <p:xfrm>
          <a:off x="1179712" y="1924658"/>
          <a:ext cx="5866430" cy="13900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80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5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1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0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0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6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5313"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Sentence: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i="1" spc="-60" dirty="0">
                          <a:solidFill>
                            <a:schemeClr val="accent1"/>
                          </a:solidFill>
                          <a:latin typeface="Trebuchet MS"/>
                          <a:cs typeface="Trebuchet MS"/>
                        </a:rPr>
                        <a:t>Felix</a:t>
                      </a:r>
                      <a:endParaRPr sz="1800" dirty="0">
                        <a:solidFill>
                          <a:schemeClr val="accent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ts val="1035"/>
                        </a:lnSpc>
                      </a:pPr>
                      <a:r>
                        <a:rPr sz="1800" i="1" spc="-45" dirty="0">
                          <a:solidFill>
                            <a:schemeClr val="accent1"/>
                          </a:solidFill>
                          <a:latin typeface="Trebuchet MS"/>
                          <a:cs typeface="Trebuchet MS"/>
                        </a:rPr>
                        <a:t>sat</a:t>
                      </a:r>
                      <a:endParaRPr sz="1800" dirty="0">
                        <a:solidFill>
                          <a:schemeClr val="accent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i="1" spc="-40" dirty="0">
                          <a:solidFill>
                            <a:schemeClr val="accent1"/>
                          </a:solidFill>
                          <a:latin typeface="Trebuchet MS"/>
                          <a:cs typeface="Trebuchet MS"/>
                        </a:rPr>
                        <a:t>on</a:t>
                      </a:r>
                      <a:endParaRPr sz="1800" dirty="0">
                        <a:solidFill>
                          <a:schemeClr val="accent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i="1" spc="-70" dirty="0">
                          <a:solidFill>
                            <a:schemeClr val="accent1"/>
                          </a:solidFill>
                          <a:latin typeface="Trebuchet MS"/>
                          <a:cs typeface="Trebuchet MS"/>
                        </a:rPr>
                        <a:t>the</a:t>
                      </a:r>
                      <a:endParaRPr sz="1800" dirty="0">
                        <a:solidFill>
                          <a:schemeClr val="accent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i="1" spc="-50" dirty="0">
                          <a:solidFill>
                            <a:schemeClr val="accent1"/>
                          </a:solidFill>
                          <a:latin typeface="Trebuchet MS"/>
                          <a:cs typeface="Trebuchet MS"/>
                        </a:rPr>
                        <a:t>mat</a:t>
                      </a:r>
                      <a:endParaRPr sz="1800" dirty="0">
                        <a:solidFill>
                          <a:schemeClr val="accent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799"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POS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: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NNP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VBD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10" dirty="0">
                          <a:latin typeface="Arial"/>
                          <a:cs typeface="Arial"/>
                        </a:rPr>
                        <a:t>IN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30" dirty="0">
                          <a:latin typeface="Arial"/>
                          <a:cs typeface="Arial"/>
                        </a:rPr>
                        <a:t>DT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20" dirty="0">
                          <a:latin typeface="Arial"/>
                          <a:cs typeface="Arial"/>
                        </a:rPr>
                        <a:t>NN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820"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2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CHUNK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: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ts val="1035"/>
                        </a:lnSpc>
                      </a:pPr>
                      <a:r>
                        <a:rPr sz="1800" spc="-20" dirty="0">
                          <a:latin typeface="Arial"/>
                          <a:cs typeface="Arial"/>
                        </a:rPr>
                        <a:t>VP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35" dirty="0">
                          <a:latin typeface="Arial"/>
                          <a:cs typeface="Arial"/>
                        </a:rPr>
                        <a:t>PP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15" dirty="0">
                          <a:latin typeface="Arial"/>
                          <a:cs typeface="Arial"/>
                        </a:rPr>
                        <a:t>NP-I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740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20"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4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NER</a:t>
                      </a:r>
                      <a:r>
                        <a:rPr sz="1800" spc="-45" dirty="0">
                          <a:latin typeface="Arial"/>
                          <a:cs typeface="Arial"/>
                        </a:rPr>
                        <a:t>: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65" dirty="0">
                          <a:latin typeface="Arial"/>
                          <a:cs typeface="Arial"/>
                        </a:rPr>
                        <a:t>PER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-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-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-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-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-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290"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5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SRL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: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65" dirty="0">
                          <a:latin typeface="Arial"/>
                          <a:cs typeface="Arial"/>
                        </a:rPr>
                        <a:t>ARG1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ts val="1035"/>
                        </a:lnSpc>
                      </a:pPr>
                      <a:r>
                        <a:rPr sz="1800" spc="-60" dirty="0">
                          <a:latin typeface="Arial"/>
                          <a:cs typeface="Arial"/>
                        </a:rPr>
                        <a:t>REL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65" dirty="0">
                          <a:latin typeface="Arial"/>
                          <a:cs typeface="Arial"/>
                        </a:rPr>
                        <a:t>ARG2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45" dirty="0">
                          <a:latin typeface="Arial"/>
                          <a:cs typeface="Arial"/>
                        </a:rPr>
                        <a:t>ARG2-I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1800" spc="-45" dirty="0">
                          <a:latin typeface="Arial"/>
                          <a:cs typeface="Arial"/>
                        </a:rPr>
                        <a:t>ARG2-I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035"/>
                        </a:lnSpc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152400" y="3467100"/>
            <a:ext cx="7942811" cy="22763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big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unified architecture for all NLP (labeling)  tasks: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697044"/>
      </p:ext>
    </p:extLst>
  </p:cSld>
  <p:clrMapOvr>
    <a:masterClrMapping/>
  </p:clrMapOvr>
  <p:transition>
    <p:cut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/>
          <p:cNvSpPr/>
          <p:nvPr/>
        </p:nvSpPr>
        <p:spPr>
          <a:xfrm>
            <a:off x="4267200" y="3848100"/>
            <a:ext cx="762000" cy="457200"/>
          </a:xfrm>
          <a:prstGeom prst="rect">
            <a:avLst/>
          </a:prstGeom>
          <a:blipFill>
            <a:blip r:embed="rId2" cstate="print"/>
            <a:srcRect/>
            <a:stretch>
              <a:fillRect l="-514286" t="-666665" r="-387596" b="-35706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97628" y="1790700"/>
            <a:ext cx="7634345" cy="1524000"/>
          </a:xfrm>
          <a:prstGeom prst="rect">
            <a:avLst/>
          </a:prstGeom>
          <a:blipFill>
            <a:blip r:embed="rId2" cstate="print"/>
            <a:srcRect/>
            <a:stretch>
              <a:fillRect t="-62494" b="-17462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Words into vectors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7461504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Idea</a:t>
            </a:r>
          </a:p>
          <a:p>
            <a:r>
              <a:rPr lang="en-US" dirty="0"/>
              <a:t>Words are embed in a vector space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Embeddings</a:t>
            </a:r>
            <a:r>
              <a:rPr lang="en-US" dirty="0"/>
              <a:t> are </a:t>
            </a:r>
            <a:r>
              <a:rPr lang="en-US" b="1" dirty="0">
                <a:solidFill>
                  <a:schemeClr val="accent1"/>
                </a:solidFill>
              </a:rPr>
              <a:t>trained</a:t>
            </a:r>
          </a:p>
          <a:p>
            <a:pPr marL="0" indent="0">
              <a:buNone/>
            </a:pPr>
            <a:r>
              <a:rPr lang="en-US" dirty="0"/>
              <a:t>Implementation</a:t>
            </a:r>
          </a:p>
          <a:p>
            <a:r>
              <a:rPr lang="en-US" dirty="0"/>
              <a:t>A word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is an index in a dictionary</a:t>
            </a:r>
          </a:p>
          <a:p>
            <a:r>
              <a:rPr lang="en-US" dirty="0"/>
              <a:t>Use a lookup-table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~ feature size x dictionary size)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Remarks</a:t>
            </a:r>
          </a:p>
          <a:p>
            <a:r>
              <a:rPr lang="en-US" dirty="0"/>
              <a:t>Applicable to any discrete feature (words, caps, stems…)</a:t>
            </a:r>
          </a:p>
          <a:p>
            <a:r>
              <a:rPr lang="en-US" dirty="0"/>
              <a:t>See (</a:t>
            </a:r>
            <a:r>
              <a:rPr lang="en-US" dirty="0" err="1"/>
              <a:t>Bengio</a:t>
            </a:r>
            <a:r>
              <a:rPr lang="en-US" dirty="0"/>
              <a:t> et al, 2001)</a:t>
            </a:r>
          </a:p>
        </p:txBody>
      </p:sp>
      <p:sp>
        <p:nvSpPr>
          <p:cNvPr id="14" name="object 4"/>
          <p:cNvSpPr/>
          <p:nvPr/>
        </p:nvSpPr>
        <p:spPr>
          <a:xfrm>
            <a:off x="2971800" y="4546563"/>
            <a:ext cx="1447800" cy="457200"/>
          </a:xfrm>
          <a:prstGeom prst="rect">
            <a:avLst/>
          </a:prstGeom>
          <a:blipFill>
            <a:blip r:embed="rId2" cstate="print"/>
            <a:srcRect/>
            <a:stretch>
              <a:fillRect l="-218045" t="-833333" r="-209261" b="-19039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4214026"/>
      </p:ext>
    </p:extLst>
  </p:cSld>
  <p:clrMapOvr>
    <a:masterClrMapping/>
  </p:clrMapOvr>
  <p:transition>
    <p:cut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lookup tables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word/element in dictionary maps to a vector 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.</a:t>
            </a:r>
          </a:p>
          <a:p>
            <a:r>
              <a:rPr lang="en-US" dirty="0"/>
              <a:t>We learn these vectors.</a:t>
            </a:r>
          </a:p>
          <a:p>
            <a:r>
              <a:rPr lang="en-US" dirty="0" err="1"/>
              <a:t>LookupTable</a:t>
            </a:r>
            <a:r>
              <a:rPr lang="en-US" dirty="0"/>
              <a:t>: input of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word is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= (0, 0, . . . , 1, 0, . . . , 0)	1 at position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the original space words are orthogonal.  </a:t>
            </a:r>
          </a:p>
          <a:p>
            <a:r>
              <a:rPr lang="en-US" dirty="0"/>
              <a:t>cat = (0,0,0,0,0,0,0,0,0,1,0,0,0,0, . . . )</a:t>
            </a:r>
          </a:p>
          <a:p>
            <a:r>
              <a:rPr lang="en-US" dirty="0"/>
              <a:t>kitten = (0,0,1,0,0,0,0,0,0,0,0,0,0,0, . . . )</a:t>
            </a:r>
          </a:p>
          <a:p>
            <a:r>
              <a:rPr lang="en-US" dirty="0"/>
              <a:t>To get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embedding vector for the word we  multiply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Wx</a:t>
            </a:r>
            <a:r>
              <a:rPr lang="en-US" dirty="0"/>
              <a:t>  where</a:t>
            </a:r>
          </a:p>
          <a:p>
            <a:r>
              <a:rPr lang="en-US" dirty="0"/>
              <a:t>W is a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× N </a:t>
            </a:r>
            <a:r>
              <a:rPr lang="en-US" dirty="0"/>
              <a:t>vector with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words in the dictionary.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336226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73761" y="347471"/>
            <a:ext cx="7627239" cy="516166"/>
          </a:xfrm>
        </p:spPr>
        <p:txBody>
          <a:bodyPr/>
          <a:lstStyle/>
          <a:p>
            <a:r>
              <a:rPr lang="en-US" dirty="0"/>
              <a:t>Main methods we highlight, ordered by date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Latent Semantic Indexing (</a:t>
            </a:r>
            <a:r>
              <a:rPr lang="en-US" dirty="0" err="1"/>
              <a:t>Deerwester</a:t>
            </a:r>
            <a:r>
              <a:rPr lang="en-US" dirty="0"/>
              <a:t> et al., ’88).</a:t>
            </a:r>
          </a:p>
          <a:p>
            <a:r>
              <a:rPr lang="en-US" dirty="0"/>
              <a:t>Neural Net Language Models (NN-LMs) (</a:t>
            </a:r>
            <a:r>
              <a:rPr lang="en-US" dirty="0" err="1"/>
              <a:t>Bengio</a:t>
            </a:r>
            <a:r>
              <a:rPr lang="en-US" dirty="0"/>
              <a:t> et al., ’06)  </a:t>
            </a:r>
          </a:p>
          <a:p>
            <a:r>
              <a:rPr lang="en-US" dirty="0"/>
              <a:t>Convolutional Nets for tagging (SENNA) (</a:t>
            </a:r>
            <a:r>
              <a:rPr lang="en-US" dirty="0" err="1"/>
              <a:t>Collobert</a:t>
            </a:r>
            <a:r>
              <a:rPr lang="en-US" dirty="0"/>
              <a:t> &amp; Weston, ’08).  </a:t>
            </a:r>
          </a:p>
          <a:p>
            <a:r>
              <a:rPr lang="en-US" dirty="0"/>
              <a:t>Supervised  Semantic Indexing (Bai et al,  ’09).</a:t>
            </a:r>
          </a:p>
          <a:p>
            <a:r>
              <a:rPr lang="en-US" dirty="0" err="1"/>
              <a:t>Wsabie</a:t>
            </a:r>
            <a:r>
              <a:rPr lang="en-US" dirty="0"/>
              <a:t> (Weston et al., ’10).</a:t>
            </a:r>
          </a:p>
          <a:p>
            <a:r>
              <a:rPr lang="en-US" dirty="0"/>
              <a:t>Recurrent NN-LMs (</a:t>
            </a:r>
            <a:r>
              <a:rPr lang="en-US" dirty="0" err="1"/>
              <a:t>Mikolov</a:t>
            </a:r>
            <a:r>
              <a:rPr lang="en-US" dirty="0"/>
              <a:t> et al., ’10). </a:t>
            </a:r>
          </a:p>
          <a:p>
            <a:r>
              <a:rPr lang="en-US" dirty="0"/>
              <a:t>Recursive NNs (</a:t>
            </a:r>
            <a:r>
              <a:rPr lang="en-US" dirty="0" err="1"/>
              <a:t>Socher</a:t>
            </a:r>
            <a:r>
              <a:rPr lang="en-US" dirty="0"/>
              <a:t> et al.,  ’11).</a:t>
            </a:r>
          </a:p>
          <a:p>
            <a:r>
              <a:rPr lang="en-US" dirty="0"/>
              <a:t>Word2Vec (</a:t>
            </a:r>
            <a:r>
              <a:rPr lang="en-US" dirty="0" err="1"/>
              <a:t>Mikolov</a:t>
            </a:r>
            <a:r>
              <a:rPr lang="en-US" dirty="0"/>
              <a:t> et al., ’13). Paragraph Vector (Le &amp; </a:t>
            </a:r>
            <a:r>
              <a:rPr lang="en-US" dirty="0" err="1"/>
              <a:t>Mikolov</a:t>
            </a:r>
            <a:r>
              <a:rPr lang="en-US" dirty="0"/>
              <a:t>, ’14).  </a:t>
            </a:r>
          </a:p>
          <a:p>
            <a:r>
              <a:rPr lang="en-US" dirty="0"/>
              <a:t>Overview of recent  applications.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12648"/>
      </p:ext>
    </p:extLst>
  </p:cSld>
  <p:clrMapOvr>
    <a:masterClrMapping/>
  </p:clrMapOvr>
  <p:transition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1750" y="1007756"/>
            <a:ext cx="3810000" cy="4754397"/>
          </a:xfrm>
          <a:prstGeom prst="rect">
            <a:avLst/>
          </a:prstGeom>
          <a:blipFill>
            <a:blip r:embed="rId2" cstate="print"/>
            <a:srcRect/>
            <a:stretch>
              <a:fillRect t="-8014" r="-100382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 approach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86200" y="1333500"/>
            <a:ext cx="3959158" cy="4466753"/>
          </a:xfrm>
        </p:spPr>
        <p:txBody>
          <a:bodyPr/>
          <a:lstStyle/>
          <a:p>
            <a:r>
              <a:rPr lang="en-US" dirty="0"/>
              <a:t>Tags one word at the time</a:t>
            </a:r>
          </a:p>
          <a:p>
            <a:r>
              <a:rPr lang="en-US" dirty="0"/>
              <a:t>Feed a fixed-size window of text around each word to tag</a:t>
            </a:r>
          </a:p>
          <a:p>
            <a:r>
              <a:rPr lang="en-US" dirty="0"/>
              <a:t>Works fine for most tasks</a:t>
            </a:r>
          </a:p>
          <a:p>
            <a:r>
              <a:rPr lang="en-US" dirty="0"/>
              <a:t>How do deal with long-range dependencies?</a:t>
            </a:r>
          </a:p>
          <a:p>
            <a:endParaRPr lang="en-US" i="1" dirty="0"/>
          </a:p>
          <a:p>
            <a:pPr marL="0" indent="0">
              <a:buNone/>
            </a:pPr>
            <a:r>
              <a:rPr lang="en-US" i="1" dirty="0"/>
              <a:t>E.g. in SRL, the verb of interest might be outside the window!</a:t>
            </a:r>
          </a:p>
        </p:txBody>
      </p:sp>
    </p:spTree>
    <p:extLst>
      <p:ext uri="{BB962C8B-B14F-4D97-AF65-F5344CB8AC3E}">
        <p14:creationId xmlns:p14="http://schemas.microsoft.com/office/powerpoint/2010/main" val="3872986511"/>
      </p:ext>
    </p:extLst>
  </p:cSld>
  <p:clrMapOvr>
    <a:masterClrMapping/>
  </p:clrMapOvr>
  <p:transition>
    <p:cut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676206" y="2019300"/>
            <a:ext cx="2438400" cy="2209800"/>
          </a:xfrm>
          <a:prstGeom prst="rect">
            <a:avLst/>
          </a:prstGeom>
          <a:blipFill>
            <a:blip r:embed="rId2" cstate="print"/>
            <a:srcRect/>
            <a:stretch>
              <a:fillRect l="-56250" t="-65520" r="-156844" b="-6652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Sentence approach (1/2)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1028700"/>
            <a:ext cx="7461504" cy="4466753"/>
          </a:xfrm>
        </p:spPr>
        <p:txBody>
          <a:bodyPr/>
          <a:lstStyle/>
          <a:p>
            <a:r>
              <a:rPr lang="en-US" dirty="0"/>
              <a:t>Feed the whole sentence to the network</a:t>
            </a:r>
          </a:p>
          <a:p>
            <a:r>
              <a:rPr lang="en-US" dirty="0"/>
              <a:t>Tag one word at the time: add extra position features</a:t>
            </a:r>
          </a:p>
          <a:p>
            <a:r>
              <a:rPr lang="en-US" dirty="0"/>
              <a:t>Convolutions to handle variable-length inputs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r">
              <a:buNone/>
            </a:pPr>
            <a:r>
              <a:rPr lang="en-US" dirty="0"/>
              <a:t>See (</a:t>
            </a:r>
            <a:r>
              <a:rPr lang="en-US" dirty="0" err="1"/>
              <a:t>Bottou</a:t>
            </a:r>
            <a:r>
              <a:rPr lang="en-US" dirty="0"/>
              <a:t>, 1989) </a:t>
            </a:r>
            <a:br>
              <a:rPr lang="en-US" dirty="0"/>
            </a:br>
            <a:r>
              <a:rPr lang="en-US" dirty="0"/>
              <a:t>or (</a:t>
            </a:r>
            <a:r>
              <a:rPr lang="en-US" dirty="0" err="1"/>
              <a:t>LeCun</a:t>
            </a:r>
            <a:r>
              <a:rPr lang="en-US" dirty="0"/>
              <a:t>, 1989)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Produces local features with higher level of abstraction</a:t>
            </a:r>
          </a:p>
          <a:p>
            <a:r>
              <a:rPr lang="en-US" dirty="0"/>
              <a:t>Max over time to capture most relevant features</a:t>
            </a:r>
          </a:p>
          <a:p>
            <a:pPr marL="0" indent="0" algn="r">
              <a:buNone/>
            </a:pPr>
            <a:r>
              <a:rPr lang="en-US" dirty="0"/>
              <a:t>Outputs a fixed-sized </a:t>
            </a:r>
            <a:br>
              <a:rPr lang="en-US" dirty="0"/>
            </a:br>
            <a:r>
              <a:rPr lang="en-US" dirty="0"/>
              <a:t>feature vector</a:t>
            </a:r>
          </a:p>
        </p:txBody>
      </p:sp>
      <p:sp>
        <p:nvSpPr>
          <p:cNvPr id="9" name="object 4"/>
          <p:cNvSpPr/>
          <p:nvPr/>
        </p:nvSpPr>
        <p:spPr>
          <a:xfrm>
            <a:off x="1701606" y="5114453"/>
            <a:ext cx="2438400" cy="762000"/>
          </a:xfrm>
          <a:prstGeom prst="rect">
            <a:avLst/>
          </a:prstGeom>
          <a:blipFill>
            <a:blip r:embed="rId2" cstate="print"/>
            <a:srcRect/>
            <a:stretch>
              <a:fillRect l="-56250" t="-570008" r="-156844" b="-291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8935732"/>
      </p:ext>
    </p:extLst>
  </p:cSld>
  <p:clrMapOvr>
    <a:masterClrMapping/>
  </p:clrMapOvr>
  <p:transition>
    <p:cut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97511" y="1028700"/>
            <a:ext cx="7634579" cy="4678197"/>
          </a:xfrm>
          <a:prstGeom prst="rect">
            <a:avLst/>
          </a:prstGeom>
          <a:blipFill>
            <a:blip r:embed="rId2" cstate="print"/>
            <a:srcRect/>
            <a:stretch>
              <a:fillRect t="-977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Sentence approach (2/2)</a:t>
            </a:r>
          </a:p>
        </p:txBody>
      </p:sp>
    </p:spTree>
    <p:extLst>
      <p:ext uri="{BB962C8B-B14F-4D97-AF65-F5344CB8AC3E}">
        <p14:creationId xmlns:p14="http://schemas.microsoft.com/office/powerpoint/2010/main" val="1924561298"/>
      </p:ext>
    </p:extLst>
  </p:cSld>
  <p:clrMapOvr>
    <a:masterClrMapping/>
  </p:clrMapOvr>
  <p:transition>
    <p:cut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378555" y="4403614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1"/>
                </a:lnTo>
                <a:lnTo>
                  <a:pt x="12762" y="27079"/>
                </a:lnTo>
                <a:lnTo>
                  <a:pt x="3372" y="45234"/>
                </a:lnTo>
                <a:lnTo>
                  <a:pt x="0" y="66137"/>
                </a:lnTo>
                <a:lnTo>
                  <a:pt x="0" y="82676"/>
                </a:lnTo>
                <a:lnTo>
                  <a:pt x="12762" y="121734"/>
                </a:lnTo>
                <a:lnTo>
                  <a:pt x="45237" y="145441"/>
                </a:lnTo>
                <a:lnTo>
                  <a:pt x="66143" y="148814"/>
                </a:lnTo>
                <a:lnTo>
                  <a:pt x="1322776" y="148814"/>
                </a:lnTo>
                <a:lnTo>
                  <a:pt x="1361834" y="136052"/>
                </a:lnTo>
                <a:lnTo>
                  <a:pt x="1385541" y="103579"/>
                </a:lnTo>
                <a:lnTo>
                  <a:pt x="1388913" y="82676"/>
                </a:lnTo>
                <a:lnTo>
                  <a:pt x="1388913" y="66137"/>
                </a:lnTo>
                <a:lnTo>
                  <a:pt x="1376152" y="27079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78555" y="4403614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88913" y="82676"/>
                </a:moveTo>
                <a:lnTo>
                  <a:pt x="1376152" y="121734"/>
                </a:lnTo>
                <a:lnTo>
                  <a:pt x="1343679" y="145441"/>
                </a:lnTo>
                <a:lnTo>
                  <a:pt x="1322776" y="148814"/>
                </a:lnTo>
                <a:lnTo>
                  <a:pt x="66143" y="148814"/>
                </a:lnTo>
                <a:lnTo>
                  <a:pt x="27080" y="136052"/>
                </a:lnTo>
                <a:lnTo>
                  <a:pt x="3372" y="103579"/>
                </a:lnTo>
                <a:lnTo>
                  <a:pt x="0" y="82676"/>
                </a:lnTo>
                <a:lnTo>
                  <a:pt x="0" y="66137"/>
                </a:lnTo>
                <a:lnTo>
                  <a:pt x="12762" y="27079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1"/>
                </a:lnTo>
                <a:lnTo>
                  <a:pt x="1385541" y="45234"/>
                </a:lnTo>
                <a:lnTo>
                  <a:pt x="1388913" y="66137"/>
                </a:lnTo>
                <a:lnTo>
                  <a:pt x="1388913" y="8267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78555" y="4049740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2"/>
                </a:lnTo>
                <a:lnTo>
                  <a:pt x="12762" y="27080"/>
                </a:lnTo>
                <a:lnTo>
                  <a:pt x="3372" y="45237"/>
                </a:lnTo>
                <a:lnTo>
                  <a:pt x="0" y="66143"/>
                </a:lnTo>
                <a:lnTo>
                  <a:pt x="0" y="82676"/>
                </a:lnTo>
                <a:lnTo>
                  <a:pt x="12762" y="121734"/>
                </a:lnTo>
                <a:lnTo>
                  <a:pt x="45237" y="145441"/>
                </a:lnTo>
                <a:lnTo>
                  <a:pt x="66143" y="148814"/>
                </a:lnTo>
                <a:lnTo>
                  <a:pt x="1322776" y="148814"/>
                </a:lnTo>
                <a:lnTo>
                  <a:pt x="1361834" y="136052"/>
                </a:lnTo>
                <a:lnTo>
                  <a:pt x="1385541" y="103579"/>
                </a:lnTo>
                <a:lnTo>
                  <a:pt x="1388913" y="82676"/>
                </a:lnTo>
                <a:lnTo>
                  <a:pt x="1388913" y="66143"/>
                </a:lnTo>
                <a:lnTo>
                  <a:pt x="1376152" y="27080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378555" y="4049740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88913" y="82676"/>
                </a:moveTo>
                <a:lnTo>
                  <a:pt x="1376152" y="121734"/>
                </a:lnTo>
                <a:lnTo>
                  <a:pt x="1343679" y="145441"/>
                </a:lnTo>
                <a:lnTo>
                  <a:pt x="1322776" y="148814"/>
                </a:lnTo>
                <a:lnTo>
                  <a:pt x="66143" y="148814"/>
                </a:lnTo>
                <a:lnTo>
                  <a:pt x="27080" y="136052"/>
                </a:lnTo>
                <a:lnTo>
                  <a:pt x="3372" y="103579"/>
                </a:lnTo>
                <a:lnTo>
                  <a:pt x="0" y="82676"/>
                </a:lnTo>
                <a:lnTo>
                  <a:pt x="0" y="66143"/>
                </a:lnTo>
                <a:lnTo>
                  <a:pt x="12762" y="27080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2"/>
                </a:lnTo>
                <a:lnTo>
                  <a:pt x="1385541" y="45237"/>
                </a:lnTo>
                <a:lnTo>
                  <a:pt x="1388913" y="66143"/>
                </a:lnTo>
                <a:lnTo>
                  <a:pt x="1388913" y="8267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378555" y="3695868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2"/>
                </a:lnTo>
                <a:lnTo>
                  <a:pt x="12762" y="27080"/>
                </a:lnTo>
                <a:lnTo>
                  <a:pt x="3372" y="45237"/>
                </a:lnTo>
                <a:lnTo>
                  <a:pt x="0" y="66143"/>
                </a:lnTo>
                <a:lnTo>
                  <a:pt x="0" y="82676"/>
                </a:lnTo>
                <a:lnTo>
                  <a:pt x="12762" y="121734"/>
                </a:lnTo>
                <a:lnTo>
                  <a:pt x="45237" y="145441"/>
                </a:lnTo>
                <a:lnTo>
                  <a:pt x="66143" y="148814"/>
                </a:lnTo>
                <a:lnTo>
                  <a:pt x="1322776" y="148814"/>
                </a:lnTo>
                <a:lnTo>
                  <a:pt x="1361834" y="136052"/>
                </a:lnTo>
                <a:lnTo>
                  <a:pt x="1385541" y="103579"/>
                </a:lnTo>
                <a:lnTo>
                  <a:pt x="1388913" y="82676"/>
                </a:lnTo>
                <a:lnTo>
                  <a:pt x="1388913" y="66143"/>
                </a:lnTo>
                <a:lnTo>
                  <a:pt x="1376152" y="27080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378555" y="3695868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88913" y="82676"/>
                </a:moveTo>
                <a:lnTo>
                  <a:pt x="1376152" y="121734"/>
                </a:lnTo>
                <a:lnTo>
                  <a:pt x="1343679" y="145441"/>
                </a:lnTo>
                <a:lnTo>
                  <a:pt x="1322776" y="148814"/>
                </a:lnTo>
                <a:lnTo>
                  <a:pt x="66143" y="148814"/>
                </a:lnTo>
                <a:lnTo>
                  <a:pt x="27080" y="136052"/>
                </a:lnTo>
                <a:lnTo>
                  <a:pt x="3372" y="103579"/>
                </a:lnTo>
                <a:lnTo>
                  <a:pt x="0" y="82676"/>
                </a:lnTo>
                <a:lnTo>
                  <a:pt x="0" y="66143"/>
                </a:lnTo>
                <a:lnTo>
                  <a:pt x="12762" y="27080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2"/>
                </a:lnTo>
                <a:lnTo>
                  <a:pt x="1385541" y="45237"/>
                </a:lnTo>
                <a:lnTo>
                  <a:pt x="1388913" y="66143"/>
                </a:lnTo>
                <a:lnTo>
                  <a:pt x="1388913" y="8267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378555" y="3253534"/>
            <a:ext cx="2480216" cy="354477"/>
          </a:xfrm>
          <a:custGeom>
            <a:avLst/>
            <a:gdLst/>
            <a:ahLst/>
            <a:cxnLst/>
            <a:rect l="l" t="t" r="r" b="b"/>
            <a:pathLst>
              <a:path w="1389379" h="198755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1"/>
                </a:lnTo>
                <a:lnTo>
                  <a:pt x="12762" y="27079"/>
                </a:lnTo>
                <a:lnTo>
                  <a:pt x="3372" y="45234"/>
                </a:lnTo>
                <a:lnTo>
                  <a:pt x="0" y="66137"/>
                </a:lnTo>
                <a:lnTo>
                  <a:pt x="0" y="132275"/>
                </a:lnTo>
                <a:lnTo>
                  <a:pt x="12762" y="171335"/>
                </a:lnTo>
                <a:lnTo>
                  <a:pt x="45237" y="195046"/>
                </a:lnTo>
                <a:lnTo>
                  <a:pt x="66143" y="198418"/>
                </a:lnTo>
                <a:lnTo>
                  <a:pt x="1322776" y="198418"/>
                </a:lnTo>
                <a:lnTo>
                  <a:pt x="1361834" y="185655"/>
                </a:lnTo>
                <a:lnTo>
                  <a:pt x="1385541" y="153179"/>
                </a:lnTo>
                <a:lnTo>
                  <a:pt x="1388913" y="132275"/>
                </a:lnTo>
                <a:lnTo>
                  <a:pt x="1388913" y="66137"/>
                </a:lnTo>
                <a:lnTo>
                  <a:pt x="1376152" y="27079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78555" y="3253534"/>
            <a:ext cx="2480216" cy="354477"/>
          </a:xfrm>
          <a:custGeom>
            <a:avLst/>
            <a:gdLst/>
            <a:ahLst/>
            <a:cxnLst/>
            <a:rect l="l" t="t" r="r" b="b"/>
            <a:pathLst>
              <a:path w="1389379" h="198755">
                <a:moveTo>
                  <a:pt x="1388913" y="132275"/>
                </a:moveTo>
                <a:lnTo>
                  <a:pt x="1376152" y="171335"/>
                </a:lnTo>
                <a:lnTo>
                  <a:pt x="1343679" y="195046"/>
                </a:lnTo>
                <a:lnTo>
                  <a:pt x="1322776" y="198418"/>
                </a:lnTo>
                <a:lnTo>
                  <a:pt x="66143" y="198418"/>
                </a:lnTo>
                <a:lnTo>
                  <a:pt x="27080" y="185655"/>
                </a:lnTo>
                <a:lnTo>
                  <a:pt x="3372" y="153179"/>
                </a:lnTo>
                <a:lnTo>
                  <a:pt x="0" y="132275"/>
                </a:lnTo>
                <a:lnTo>
                  <a:pt x="0" y="66137"/>
                </a:lnTo>
                <a:lnTo>
                  <a:pt x="12762" y="27079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1"/>
                </a:lnTo>
                <a:lnTo>
                  <a:pt x="1385541" y="45234"/>
                </a:lnTo>
                <a:lnTo>
                  <a:pt x="1388913" y="66137"/>
                </a:lnTo>
                <a:lnTo>
                  <a:pt x="1388913" y="132275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78555" y="2899657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1"/>
                </a:lnTo>
                <a:lnTo>
                  <a:pt x="12762" y="27079"/>
                </a:lnTo>
                <a:lnTo>
                  <a:pt x="3372" y="45234"/>
                </a:lnTo>
                <a:lnTo>
                  <a:pt x="0" y="66137"/>
                </a:lnTo>
                <a:lnTo>
                  <a:pt x="0" y="82676"/>
                </a:lnTo>
                <a:lnTo>
                  <a:pt x="12762" y="121734"/>
                </a:lnTo>
                <a:lnTo>
                  <a:pt x="45237" y="145441"/>
                </a:lnTo>
                <a:lnTo>
                  <a:pt x="66143" y="148814"/>
                </a:lnTo>
                <a:lnTo>
                  <a:pt x="1322776" y="148814"/>
                </a:lnTo>
                <a:lnTo>
                  <a:pt x="1361834" y="136052"/>
                </a:lnTo>
                <a:lnTo>
                  <a:pt x="1385541" y="103579"/>
                </a:lnTo>
                <a:lnTo>
                  <a:pt x="1388913" y="82676"/>
                </a:lnTo>
                <a:lnTo>
                  <a:pt x="1388913" y="66137"/>
                </a:lnTo>
                <a:lnTo>
                  <a:pt x="1376152" y="27079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378555" y="2899657"/>
            <a:ext cx="2480216" cy="266141"/>
          </a:xfrm>
          <a:custGeom>
            <a:avLst/>
            <a:gdLst/>
            <a:ahLst/>
            <a:cxnLst/>
            <a:rect l="l" t="t" r="r" b="b"/>
            <a:pathLst>
              <a:path w="1389379" h="149225">
                <a:moveTo>
                  <a:pt x="1388913" y="82676"/>
                </a:moveTo>
                <a:lnTo>
                  <a:pt x="1376152" y="121734"/>
                </a:lnTo>
                <a:lnTo>
                  <a:pt x="1343679" y="145441"/>
                </a:lnTo>
                <a:lnTo>
                  <a:pt x="1322776" y="148814"/>
                </a:lnTo>
                <a:lnTo>
                  <a:pt x="66143" y="148814"/>
                </a:lnTo>
                <a:lnTo>
                  <a:pt x="27080" y="136052"/>
                </a:lnTo>
                <a:lnTo>
                  <a:pt x="3372" y="103579"/>
                </a:lnTo>
                <a:lnTo>
                  <a:pt x="0" y="82676"/>
                </a:lnTo>
                <a:lnTo>
                  <a:pt x="0" y="66137"/>
                </a:lnTo>
                <a:lnTo>
                  <a:pt x="12762" y="27079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1"/>
                </a:lnTo>
                <a:lnTo>
                  <a:pt x="1385541" y="45234"/>
                </a:lnTo>
                <a:lnTo>
                  <a:pt x="1388913" y="66137"/>
                </a:lnTo>
                <a:lnTo>
                  <a:pt x="1388913" y="8267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378555" y="2368845"/>
            <a:ext cx="2480216" cy="442813"/>
          </a:xfrm>
          <a:custGeom>
            <a:avLst/>
            <a:gdLst/>
            <a:ahLst/>
            <a:cxnLst/>
            <a:rect l="l" t="t" r="r" b="b"/>
            <a:pathLst>
              <a:path w="1389379" h="248284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3"/>
                </a:lnTo>
                <a:lnTo>
                  <a:pt x="12762" y="27082"/>
                </a:lnTo>
                <a:lnTo>
                  <a:pt x="3372" y="45239"/>
                </a:lnTo>
                <a:lnTo>
                  <a:pt x="0" y="66143"/>
                </a:lnTo>
                <a:lnTo>
                  <a:pt x="0" y="181885"/>
                </a:lnTo>
                <a:lnTo>
                  <a:pt x="12762" y="220944"/>
                </a:lnTo>
                <a:lnTo>
                  <a:pt x="45237" y="244651"/>
                </a:lnTo>
                <a:lnTo>
                  <a:pt x="66143" y="248023"/>
                </a:lnTo>
                <a:lnTo>
                  <a:pt x="1322776" y="248023"/>
                </a:lnTo>
                <a:lnTo>
                  <a:pt x="1361834" y="235261"/>
                </a:lnTo>
                <a:lnTo>
                  <a:pt x="1385541" y="202789"/>
                </a:lnTo>
                <a:lnTo>
                  <a:pt x="1388913" y="181885"/>
                </a:lnTo>
                <a:lnTo>
                  <a:pt x="1388913" y="66143"/>
                </a:lnTo>
                <a:lnTo>
                  <a:pt x="1376152" y="27082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78555" y="2368845"/>
            <a:ext cx="2480216" cy="442813"/>
          </a:xfrm>
          <a:custGeom>
            <a:avLst/>
            <a:gdLst/>
            <a:ahLst/>
            <a:cxnLst/>
            <a:rect l="l" t="t" r="r" b="b"/>
            <a:pathLst>
              <a:path w="1389379" h="248284">
                <a:moveTo>
                  <a:pt x="1388913" y="181885"/>
                </a:moveTo>
                <a:lnTo>
                  <a:pt x="1376152" y="220944"/>
                </a:lnTo>
                <a:lnTo>
                  <a:pt x="1343679" y="244651"/>
                </a:lnTo>
                <a:lnTo>
                  <a:pt x="1322776" y="248023"/>
                </a:lnTo>
                <a:lnTo>
                  <a:pt x="66143" y="248023"/>
                </a:lnTo>
                <a:lnTo>
                  <a:pt x="27080" y="235261"/>
                </a:lnTo>
                <a:lnTo>
                  <a:pt x="3372" y="202789"/>
                </a:lnTo>
                <a:lnTo>
                  <a:pt x="0" y="181885"/>
                </a:lnTo>
                <a:lnTo>
                  <a:pt x="0" y="66143"/>
                </a:lnTo>
                <a:lnTo>
                  <a:pt x="12762" y="27082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3"/>
                </a:lnTo>
                <a:lnTo>
                  <a:pt x="1385541" y="45239"/>
                </a:lnTo>
                <a:lnTo>
                  <a:pt x="1388913" y="66143"/>
                </a:lnTo>
                <a:lnTo>
                  <a:pt x="1388913" y="181885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378555" y="1041832"/>
            <a:ext cx="2480216" cy="1150634"/>
          </a:xfrm>
          <a:custGeom>
            <a:avLst/>
            <a:gdLst/>
            <a:ahLst/>
            <a:cxnLst/>
            <a:rect l="l" t="t" r="r" b="b"/>
            <a:pathLst>
              <a:path w="1389379" h="645160">
                <a:moveTo>
                  <a:pt x="1322776" y="0"/>
                </a:moveTo>
                <a:lnTo>
                  <a:pt x="66143" y="0"/>
                </a:lnTo>
                <a:lnTo>
                  <a:pt x="45237" y="3372"/>
                </a:lnTo>
                <a:lnTo>
                  <a:pt x="27080" y="12761"/>
                </a:lnTo>
                <a:lnTo>
                  <a:pt x="12762" y="27079"/>
                </a:lnTo>
                <a:lnTo>
                  <a:pt x="3372" y="45234"/>
                </a:lnTo>
                <a:lnTo>
                  <a:pt x="0" y="66137"/>
                </a:lnTo>
                <a:lnTo>
                  <a:pt x="0" y="578711"/>
                </a:lnTo>
                <a:lnTo>
                  <a:pt x="12762" y="617770"/>
                </a:lnTo>
                <a:lnTo>
                  <a:pt x="45237" y="641477"/>
                </a:lnTo>
                <a:lnTo>
                  <a:pt x="66143" y="644849"/>
                </a:lnTo>
                <a:lnTo>
                  <a:pt x="1322776" y="644849"/>
                </a:lnTo>
                <a:lnTo>
                  <a:pt x="1361834" y="632087"/>
                </a:lnTo>
                <a:lnTo>
                  <a:pt x="1385541" y="599614"/>
                </a:lnTo>
                <a:lnTo>
                  <a:pt x="1388913" y="578711"/>
                </a:lnTo>
                <a:lnTo>
                  <a:pt x="1388913" y="66137"/>
                </a:lnTo>
                <a:lnTo>
                  <a:pt x="1376152" y="27079"/>
                </a:lnTo>
                <a:lnTo>
                  <a:pt x="1343679" y="3372"/>
                </a:lnTo>
                <a:lnTo>
                  <a:pt x="1322776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378555" y="1041832"/>
            <a:ext cx="2480216" cy="1150634"/>
          </a:xfrm>
          <a:custGeom>
            <a:avLst/>
            <a:gdLst/>
            <a:ahLst/>
            <a:cxnLst/>
            <a:rect l="l" t="t" r="r" b="b"/>
            <a:pathLst>
              <a:path w="1389379" h="645160">
                <a:moveTo>
                  <a:pt x="1388913" y="578711"/>
                </a:moveTo>
                <a:lnTo>
                  <a:pt x="1376152" y="617770"/>
                </a:lnTo>
                <a:lnTo>
                  <a:pt x="1343679" y="641477"/>
                </a:lnTo>
                <a:lnTo>
                  <a:pt x="1322776" y="644849"/>
                </a:lnTo>
                <a:lnTo>
                  <a:pt x="66143" y="644849"/>
                </a:lnTo>
                <a:lnTo>
                  <a:pt x="27080" y="632087"/>
                </a:lnTo>
                <a:lnTo>
                  <a:pt x="3372" y="599614"/>
                </a:lnTo>
                <a:lnTo>
                  <a:pt x="0" y="578711"/>
                </a:lnTo>
                <a:lnTo>
                  <a:pt x="0" y="66137"/>
                </a:lnTo>
                <a:lnTo>
                  <a:pt x="12762" y="27079"/>
                </a:lnTo>
                <a:lnTo>
                  <a:pt x="45237" y="3372"/>
                </a:lnTo>
                <a:lnTo>
                  <a:pt x="66143" y="0"/>
                </a:lnTo>
                <a:lnTo>
                  <a:pt x="1322776" y="0"/>
                </a:lnTo>
                <a:lnTo>
                  <a:pt x="1361834" y="12761"/>
                </a:lnTo>
                <a:lnTo>
                  <a:pt x="1385541" y="45234"/>
                </a:lnTo>
                <a:lnTo>
                  <a:pt x="1388913" y="66137"/>
                </a:lnTo>
                <a:lnTo>
                  <a:pt x="1388913" y="578711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367885" y="2525984"/>
            <a:ext cx="2480216" cy="1503978"/>
          </a:xfrm>
          <a:custGeom>
            <a:avLst/>
            <a:gdLst/>
            <a:ahLst/>
            <a:cxnLst/>
            <a:rect l="l" t="t" r="r" b="b"/>
            <a:pathLst>
              <a:path w="1389380" h="843280">
                <a:moveTo>
                  <a:pt x="1322770" y="0"/>
                </a:moveTo>
                <a:lnTo>
                  <a:pt x="66137" y="0"/>
                </a:lnTo>
                <a:lnTo>
                  <a:pt x="45234" y="3372"/>
                </a:lnTo>
                <a:lnTo>
                  <a:pt x="27079" y="12761"/>
                </a:lnTo>
                <a:lnTo>
                  <a:pt x="12761" y="27079"/>
                </a:lnTo>
                <a:lnTo>
                  <a:pt x="3372" y="45234"/>
                </a:lnTo>
                <a:lnTo>
                  <a:pt x="0" y="66137"/>
                </a:lnTo>
                <a:lnTo>
                  <a:pt x="0" y="777130"/>
                </a:lnTo>
                <a:lnTo>
                  <a:pt x="12761" y="816188"/>
                </a:lnTo>
                <a:lnTo>
                  <a:pt x="45234" y="839895"/>
                </a:lnTo>
                <a:lnTo>
                  <a:pt x="66137" y="843267"/>
                </a:lnTo>
                <a:lnTo>
                  <a:pt x="1322770" y="843267"/>
                </a:lnTo>
                <a:lnTo>
                  <a:pt x="1361833" y="830506"/>
                </a:lnTo>
                <a:lnTo>
                  <a:pt x="1385541" y="798033"/>
                </a:lnTo>
                <a:lnTo>
                  <a:pt x="1388913" y="777130"/>
                </a:lnTo>
                <a:lnTo>
                  <a:pt x="1388913" y="66137"/>
                </a:lnTo>
                <a:lnTo>
                  <a:pt x="1376151" y="27079"/>
                </a:lnTo>
                <a:lnTo>
                  <a:pt x="1343676" y="3372"/>
                </a:lnTo>
                <a:lnTo>
                  <a:pt x="1322770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367885" y="2525984"/>
            <a:ext cx="2480216" cy="1503978"/>
          </a:xfrm>
          <a:custGeom>
            <a:avLst/>
            <a:gdLst/>
            <a:ahLst/>
            <a:cxnLst/>
            <a:rect l="l" t="t" r="r" b="b"/>
            <a:pathLst>
              <a:path w="1389380" h="843280">
                <a:moveTo>
                  <a:pt x="1388913" y="777130"/>
                </a:moveTo>
                <a:lnTo>
                  <a:pt x="1376151" y="816188"/>
                </a:lnTo>
                <a:lnTo>
                  <a:pt x="1343676" y="839895"/>
                </a:lnTo>
                <a:lnTo>
                  <a:pt x="1322770" y="843267"/>
                </a:lnTo>
                <a:lnTo>
                  <a:pt x="66137" y="843267"/>
                </a:lnTo>
                <a:lnTo>
                  <a:pt x="27079" y="830506"/>
                </a:lnTo>
                <a:lnTo>
                  <a:pt x="3372" y="798033"/>
                </a:lnTo>
                <a:lnTo>
                  <a:pt x="0" y="777130"/>
                </a:lnTo>
                <a:lnTo>
                  <a:pt x="0" y="66137"/>
                </a:lnTo>
                <a:lnTo>
                  <a:pt x="12761" y="27079"/>
                </a:lnTo>
                <a:lnTo>
                  <a:pt x="45234" y="3372"/>
                </a:lnTo>
                <a:lnTo>
                  <a:pt x="66137" y="0"/>
                </a:lnTo>
                <a:lnTo>
                  <a:pt x="1322770" y="0"/>
                </a:lnTo>
                <a:lnTo>
                  <a:pt x="1361833" y="12761"/>
                </a:lnTo>
                <a:lnTo>
                  <a:pt x="1385541" y="45234"/>
                </a:lnTo>
                <a:lnTo>
                  <a:pt x="1388913" y="66137"/>
                </a:lnTo>
                <a:lnTo>
                  <a:pt x="1388913" y="777130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367885" y="1022029"/>
            <a:ext cx="2480216" cy="1238970"/>
          </a:xfrm>
          <a:custGeom>
            <a:avLst/>
            <a:gdLst/>
            <a:ahLst/>
            <a:cxnLst/>
            <a:rect l="l" t="t" r="r" b="b"/>
            <a:pathLst>
              <a:path w="1389380" h="694690">
                <a:moveTo>
                  <a:pt x="1329172" y="0"/>
                </a:moveTo>
                <a:lnTo>
                  <a:pt x="59741" y="0"/>
                </a:lnTo>
                <a:lnTo>
                  <a:pt x="40857" y="3371"/>
                </a:lnTo>
                <a:lnTo>
                  <a:pt x="24457" y="12760"/>
                </a:lnTo>
                <a:lnTo>
                  <a:pt x="11525" y="27076"/>
                </a:lnTo>
                <a:lnTo>
                  <a:pt x="3045" y="45232"/>
                </a:lnTo>
                <a:lnTo>
                  <a:pt x="0" y="66137"/>
                </a:lnTo>
                <a:lnTo>
                  <a:pt x="0" y="628316"/>
                </a:lnTo>
                <a:lnTo>
                  <a:pt x="11525" y="667377"/>
                </a:lnTo>
                <a:lnTo>
                  <a:pt x="59741" y="694453"/>
                </a:lnTo>
                <a:lnTo>
                  <a:pt x="1329172" y="694453"/>
                </a:lnTo>
                <a:lnTo>
                  <a:pt x="1377386" y="667377"/>
                </a:lnTo>
                <a:lnTo>
                  <a:pt x="1388913" y="628316"/>
                </a:lnTo>
                <a:lnTo>
                  <a:pt x="1388913" y="66137"/>
                </a:lnTo>
                <a:lnTo>
                  <a:pt x="1377386" y="27076"/>
                </a:lnTo>
                <a:lnTo>
                  <a:pt x="1329172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367885" y="1022029"/>
            <a:ext cx="2480216" cy="1238970"/>
          </a:xfrm>
          <a:custGeom>
            <a:avLst/>
            <a:gdLst/>
            <a:ahLst/>
            <a:cxnLst/>
            <a:rect l="l" t="t" r="r" b="b"/>
            <a:pathLst>
              <a:path w="1389380" h="694690">
                <a:moveTo>
                  <a:pt x="1388913" y="628316"/>
                </a:moveTo>
                <a:lnTo>
                  <a:pt x="1377386" y="667377"/>
                </a:lnTo>
                <a:lnTo>
                  <a:pt x="1329172" y="694453"/>
                </a:lnTo>
                <a:lnTo>
                  <a:pt x="59741" y="694453"/>
                </a:lnTo>
                <a:lnTo>
                  <a:pt x="11525" y="667377"/>
                </a:lnTo>
                <a:lnTo>
                  <a:pt x="0" y="628316"/>
                </a:lnTo>
                <a:lnTo>
                  <a:pt x="0" y="66137"/>
                </a:lnTo>
                <a:lnTo>
                  <a:pt x="11525" y="27076"/>
                </a:lnTo>
                <a:lnTo>
                  <a:pt x="59741" y="0"/>
                </a:lnTo>
                <a:lnTo>
                  <a:pt x="1329172" y="0"/>
                </a:lnTo>
                <a:lnTo>
                  <a:pt x="1377386" y="27076"/>
                </a:lnTo>
                <a:lnTo>
                  <a:pt x="1388913" y="66137"/>
                </a:lnTo>
                <a:lnTo>
                  <a:pt x="1388913" y="62831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394118" y="1302280"/>
            <a:ext cx="1240108" cy="1272945"/>
          </a:xfrm>
          <a:custGeom>
            <a:avLst/>
            <a:gdLst/>
            <a:ahLst/>
            <a:cxnLst/>
            <a:rect l="l" t="t" r="r" b="b"/>
            <a:pathLst>
              <a:path w="694689" h="713740">
                <a:moveTo>
                  <a:pt x="694200" y="4046"/>
                </a:moveTo>
                <a:lnTo>
                  <a:pt x="647368" y="3998"/>
                </a:lnTo>
                <a:lnTo>
                  <a:pt x="600537" y="3857"/>
                </a:lnTo>
                <a:lnTo>
                  <a:pt x="553706" y="3625"/>
                </a:lnTo>
                <a:lnTo>
                  <a:pt x="506876" y="3304"/>
                </a:lnTo>
                <a:lnTo>
                  <a:pt x="460048" y="2896"/>
                </a:lnTo>
                <a:lnTo>
                  <a:pt x="413220" y="2404"/>
                </a:lnTo>
                <a:lnTo>
                  <a:pt x="367943" y="1644"/>
                </a:lnTo>
                <a:lnTo>
                  <a:pt x="345642" y="926"/>
                </a:lnTo>
                <a:lnTo>
                  <a:pt x="323048" y="277"/>
                </a:lnTo>
                <a:lnTo>
                  <a:pt x="277568" y="398"/>
                </a:lnTo>
                <a:lnTo>
                  <a:pt x="232671" y="4440"/>
                </a:lnTo>
                <a:lnTo>
                  <a:pt x="189525" y="14830"/>
                </a:lnTo>
                <a:lnTo>
                  <a:pt x="149298" y="34000"/>
                </a:lnTo>
                <a:lnTo>
                  <a:pt x="115821" y="63716"/>
                </a:lnTo>
                <a:lnTo>
                  <a:pt x="91928" y="100954"/>
                </a:lnTo>
                <a:lnTo>
                  <a:pt x="74796" y="142537"/>
                </a:lnTo>
                <a:lnTo>
                  <a:pt x="61602" y="185286"/>
                </a:lnTo>
                <a:lnTo>
                  <a:pt x="49734" y="226849"/>
                </a:lnTo>
                <a:lnTo>
                  <a:pt x="38464" y="268632"/>
                </a:lnTo>
                <a:lnTo>
                  <a:pt x="27909" y="312706"/>
                </a:lnTo>
                <a:lnTo>
                  <a:pt x="18170" y="359479"/>
                </a:lnTo>
                <a:lnTo>
                  <a:pt x="10668" y="406644"/>
                </a:lnTo>
                <a:lnTo>
                  <a:pt x="6183" y="453956"/>
                </a:lnTo>
                <a:lnTo>
                  <a:pt x="3557" y="501235"/>
                </a:lnTo>
                <a:lnTo>
                  <a:pt x="2133" y="548387"/>
                </a:lnTo>
                <a:lnTo>
                  <a:pt x="1452" y="595470"/>
                </a:lnTo>
                <a:lnTo>
                  <a:pt x="1058" y="642546"/>
                </a:lnTo>
                <a:lnTo>
                  <a:pt x="825" y="666100"/>
                </a:lnTo>
                <a:lnTo>
                  <a:pt x="491" y="689674"/>
                </a:lnTo>
                <a:lnTo>
                  <a:pt x="0" y="713275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345870" y="2547368"/>
            <a:ext cx="98617" cy="89469"/>
          </a:xfrm>
          <a:custGeom>
            <a:avLst/>
            <a:gdLst/>
            <a:ahLst/>
            <a:cxnLst/>
            <a:rect l="l" t="t" r="r" b="b"/>
            <a:pathLst>
              <a:path w="55244" h="50165">
                <a:moveTo>
                  <a:pt x="0" y="0"/>
                </a:moveTo>
                <a:lnTo>
                  <a:pt x="7784" y="10902"/>
                </a:lnTo>
                <a:lnTo>
                  <a:pt x="14952" y="23590"/>
                </a:lnTo>
                <a:lnTo>
                  <a:pt x="21184" y="36964"/>
                </a:lnTo>
                <a:lnTo>
                  <a:pt x="26162" y="49921"/>
                </a:lnTo>
                <a:lnTo>
                  <a:pt x="31780" y="37227"/>
                </a:lnTo>
                <a:lnTo>
                  <a:pt x="38671" y="24181"/>
                </a:lnTo>
                <a:lnTo>
                  <a:pt x="46463" y="11868"/>
                </a:lnTo>
                <a:lnTo>
                  <a:pt x="47475" y="10591"/>
                </a:lnTo>
                <a:lnTo>
                  <a:pt x="27141" y="10591"/>
                </a:lnTo>
                <a:lnTo>
                  <a:pt x="0" y="0"/>
                </a:lnTo>
                <a:close/>
              </a:path>
              <a:path w="55244" h="50165">
                <a:moveTo>
                  <a:pt x="54785" y="1371"/>
                </a:moveTo>
                <a:lnTo>
                  <a:pt x="27141" y="10591"/>
                </a:lnTo>
                <a:lnTo>
                  <a:pt x="47475" y="10591"/>
                </a:lnTo>
                <a:lnTo>
                  <a:pt x="54785" y="1371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833379" y="1991638"/>
            <a:ext cx="858100" cy="574184"/>
          </a:xfrm>
          <a:custGeom>
            <a:avLst/>
            <a:gdLst/>
            <a:ahLst/>
            <a:cxnLst/>
            <a:rect l="l" t="t" r="r" b="b"/>
            <a:pathLst>
              <a:path w="480695" h="321944">
                <a:moveTo>
                  <a:pt x="0" y="2171"/>
                </a:moveTo>
                <a:lnTo>
                  <a:pt x="259041" y="2171"/>
                </a:lnTo>
                <a:lnTo>
                  <a:pt x="275484" y="1893"/>
                </a:lnTo>
                <a:lnTo>
                  <a:pt x="294874" y="1249"/>
                </a:lnTo>
                <a:lnTo>
                  <a:pt x="316433" y="528"/>
                </a:lnTo>
                <a:lnTo>
                  <a:pt x="339384" y="16"/>
                </a:lnTo>
                <a:lnTo>
                  <a:pt x="386346" y="767"/>
                </a:lnTo>
                <a:lnTo>
                  <a:pt x="429540" y="5800"/>
                </a:lnTo>
                <a:lnTo>
                  <a:pt x="473651" y="26403"/>
                </a:lnTo>
                <a:lnTo>
                  <a:pt x="480199" y="52190"/>
                </a:lnTo>
                <a:lnTo>
                  <a:pt x="470988" y="76399"/>
                </a:lnTo>
                <a:lnTo>
                  <a:pt x="458327" y="91297"/>
                </a:lnTo>
                <a:lnTo>
                  <a:pt x="441934" y="100479"/>
                </a:lnTo>
                <a:lnTo>
                  <a:pt x="421529" y="107541"/>
                </a:lnTo>
                <a:lnTo>
                  <a:pt x="396831" y="116081"/>
                </a:lnTo>
                <a:lnTo>
                  <a:pt x="371693" y="126084"/>
                </a:lnTo>
                <a:lnTo>
                  <a:pt x="317877" y="143751"/>
                </a:lnTo>
                <a:lnTo>
                  <a:pt x="263282" y="152415"/>
                </a:lnTo>
                <a:lnTo>
                  <a:pt x="242221" y="155933"/>
                </a:lnTo>
                <a:lnTo>
                  <a:pt x="212197" y="192320"/>
                </a:lnTo>
                <a:lnTo>
                  <a:pt x="205186" y="233314"/>
                </a:lnTo>
                <a:lnTo>
                  <a:pt x="203795" y="246706"/>
                </a:lnTo>
                <a:lnTo>
                  <a:pt x="200251" y="266727"/>
                </a:lnTo>
                <a:lnTo>
                  <a:pt x="197392" y="285186"/>
                </a:lnTo>
                <a:lnTo>
                  <a:pt x="197074" y="298688"/>
                </a:lnTo>
                <a:lnTo>
                  <a:pt x="197886" y="309988"/>
                </a:lnTo>
                <a:lnTo>
                  <a:pt x="198418" y="321841"/>
                </a:lnTo>
              </a:path>
            </a:pathLst>
          </a:custGeom>
          <a:ln w="5762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138824" y="2539524"/>
            <a:ext cx="98617" cy="88336"/>
          </a:xfrm>
          <a:custGeom>
            <a:avLst/>
            <a:gdLst/>
            <a:ahLst/>
            <a:cxnLst/>
            <a:rect l="l" t="t" r="r" b="b"/>
            <a:pathLst>
              <a:path w="55245" h="49530">
                <a:moveTo>
                  <a:pt x="0" y="0"/>
                </a:moveTo>
                <a:lnTo>
                  <a:pt x="7986" y="10751"/>
                </a:lnTo>
                <a:lnTo>
                  <a:pt x="15391" y="23303"/>
                </a:lnTo>
                <a:lnTo>
                  <a:pt x="21900" y="36623"/>
                </a:lnTo>
                <a:lnTo>
                  <a:pt x="27095" y="49420"/>
                </a:lnTo>
                <a:lnTo>
                  <a:pt x="32505" y="36558"/>
                </a:lnTo>
                <a:lnTo>
                  <a:pt x="39118" y="23448"/>
                </a:lnTo>
                <a:lnTo>
                  <a:pt x="46680" y="10988"/>
                </a:lnTo>
                <a:lnTo>
                  <a:pt x="47373" y="10078"/>
                </a:lnTo>
                <a:lnTo>
                  <a:pt x="27337" y="10078"/>
                </a:lnTo>
                <a:lnTo>
                  <a:pt x="0" y="0"/>
                </a:lnTo>
                <a:close/>
              </a:path>
              <a:path w="55245" h="49530">
                <a:moveTo>
                  <a:pt x="54802" y="334"/>
                </a:moveTo>
                <a:lnTo>
                  <a:pt x="27337" y="10078"/>
                </a:lnTo>
                <a:lnTo>
                  <a:pt x="47373" y="10078"/>
                </a:lnTo>
                <a:lnTo>
                  <a:pt x="54802" y="334"/>
                </a:lnTo>
                <a:close/>
              </a:path>
            </a:pathLst>
          </a:custGeom>
          <a:solidFill>
            <a:srgbClr val="A7A9AC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70123" y="811024"/>
            <a:ext cx="2102742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spcBef>
                <a:spcPts val="8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284929"/>
            <a:r>
              <a:rPr sz="900" b="1" spc="45" dirty="0">
                <a:solidFill>
                  <a:srgbClr val="6D6E71"/>
                </a:solidFill>
                <a:latin typeface="Calibri"/>
                <a:cs typeface="Calibri"/>
              </a:rPr>
              <a:t>Input</a:t>
            </a:r>
            <a:r>
              <a:rPr sz="900" b="1" spc="-134" dirty="0">
                <a:solidFill>
                  <a:srgbClr val="6D6E71"/>
                </a:solidFill>
                <a:latin typeface="Calibri"/>
                <a:cs typeface="Calibri"/>
              </a:rPr>
              <a:t> </a:t>
            </a:r>
            <a:r>
              <a:rPr sz="900" b="1" spc="45" dirty="0">
                <a:solidFill>
                  <a:srgbClr val="6D6E71"/>
                </a:solidFill>
                <a:latin typeface="Calibri"/>
                <a:cs typeface="Calibri"/>
              </a:rPr>
              <a:t>Sentence</a:t>
            </a:r>
            <a:endParaRPr sz="900" dirty="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711510" y="1156329"/>
            <a:ext cx="303792" cy="219706"/>
          </a:xfrm>
          <a:custGeom>
            <a:avLst/>
            <a:gdLst/>
            <a:ahLst/>
            <a:cxnLst/>
            <a:rect l="l" t="t" r="r" b="b"/>
            <a:pathLst>
              <a:path w="170180" h="123190">
                <a:moveTo>
                  <a:pt x="0" y="123037"/>
                </a:moveTo>
                <a:lnTo>
                  <a:pt x="10143" y="73046"/>
                </a:lnTo>
                <a:lnTo>
                  <a:pt x="40736" y="33264"/>
                </a:lnTo>
                <a:lnTo>
                  <a:pt x="84407" y="18898"/>
                </a:lnTo>
                <a:lnTo>
                  <a:pt x="117801" y="14089"/>
                </a:lnTo>
                <a:lnTo>
                  <a:pt x="135109" y="11010"/>
                </a:lnTo>
                <a:lnTo>
                  <a:pt x="152527" y="6548"/>
                </a:lnTo>
                <a:lnTo>
                  <a:pt x="169830" y="0"/>
                </a:lnTo>
              </a:path>
            </a:pathLst>
          </a:custGeom>
          <a:ln w="1152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667000" y="1347162"/>
            <a:ext cx="94085" cy="88336"/>
          </a:xfrm>
          <a:custGeom>
            <a:avLst/>
            <a:gdLst/>
            <a:ahLst/>
            <a:cxnLst/>
            <a:rect l="l" t="t" r="r" b="b"/>
            <a:pathLst>
              <a:path w="52705" h="49529">
                <a:moveTo>
                  <a:pt x="0" y="0"/>
                </a:moveTo>
                <a:lnTo>
                  <a:pt x="6802" y="10859"/>
                </a:lnTo>
                <a:lnTo>
                  <a:pt x="12911" y="23389"/>
                </a:lnTo>
                <a:lnTo>
                  <a:pt x="18085" y="36519"/>
                </a:lnTo>
                <a:lnTo>
                  <a:pt x="22088" y="49178"/>
                </a:lnTo>
                <a:lnTo>
                  <a:pt x="28187" y="37385"/>
                </a:lnTo>
                <a:lnTo>
                  <a:pt x="35523" y="25329"/>
                </a:lnTo>
                <a:lnTo>
                  <a:pt x="43676" y="14026"/>
                </a:lnTo>
                <a:lnTo>
                  <a:pt x="45773" y="11686"/>
                </a:lnTo>
                <a:lnTo>
                  <a:pt x="25309" y="11686"/>
                </a:lnTo>
                <a:lnTo>
                  <a:pt x="0" y="0"/>
                </a:lnTo>
                <a:close/>
              </a:path>
              <a:path w="52705" h="49529">
                <a:moveTo>
                  <a:pt x="52226" y="4489"/>
                </a:moveTo>
                <a:lnTo>
                  <a:pt x="25309" y="11686"/>
                </a:lnTo>
                <a:lnTo>
                  <a:pt x="45773" y="11686"/>
                </a:lnTo>
                <a:lnTo>
                  <a:pt x="52226" y="448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932654" y="1282861"/>
            <a:ext cx="131492" cy="132504"/>
          </a:xfrm>
          <a:custGeom>
            <a:avLst/>
            <a:gdLst/>
            <a:ahLst/>
            <a:cxnLst/>
            <a:rect l="l" t="t" r="r" b="b"/>
            <a:pathLst>
              <a:path w="73660" h="74295">
                <a:moveTo>
                  <a:pt x="0" y="74211"/>
                </a:moveTo>
                <a:lnTo>
                  <a:pt x="2793" y="26632"/>
                </a:lnTo>
                <a:lnTo>
                  <a:pt x="29374" y="4123"/>
                </a:lnTo>
                <a:lnTo>
                  <a:pt x="41421" y="4222"/>
                </a:lnTo>
                <a:lnTo>
                  <a:pt x="55981" y="3385"/>
                </a:lnTo>
                <a:lnTo>
                  <a:pt x="73231" y="0"/>
                </a:lnTo>
              </a:path>
            </a:pathLst>
          </a:custGeom>
          <a:ln w="1152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885880" y="1390528"/>
            <a:ext cx="94085" cy="84939"/>
          </a:xfrm>
          <a:custGeom>
            <a:avLst/>
            <a:gdLst/>
            <a:ahLst/>
            <a:cxnLst/>
            <a:rect l="l" t="t" r="r" b="b"/>
            <a:pathLst>
              <a:path w="52705" h="47625">
                <a:moveTo>
                  <a:pt x="0" y="0"/>
                </a:moveTo>
                <a:lnTo>
                  <a:pt x="7701" y="10235"/>
                </a:lnTo>
                <a:lnTo>
                  <a:pt x="14856" y="22194"/>
                </a:lnTo>
                <a:lnTo>
                  <a:pt x="21132" y="34832"/>
                </a:lnTo>
                <a:lnTo>
                  <a:pt x="26202" y="47103"/>
                </a:lnTo>
                <a:lnTo>
                  <a:pt x="31270" y="34832"/>
                </a:lnTo>
                <a:lnTo>
                  <a:pt x="37549" y="22194"/>
                </a:lnTo>
                <a:lnTo>
                  <a:pt x="44707" y="10235"/>
                </a:lnTo>
                <a:lnTo>
                  <a:pt x="45280" y="9473"/>
                </a:lnTo>
                <a:lnTo>
                  <a:pt x="26202" y="9473"/>
                </a:lnTo>
                <a:lnTo>
                  <a:pt x="0" y="0"/>
                </a:lnTo>
                <a:close/>
              </a:path>
              <a:path w="52705" h="47625">
                <a:moveTo>
                  <a:pt x="52411" y="0"/>
                </a:moveTo>
                <a:lnTo>
                  <a:pt x="26202" y="9473"/>
                </a:lnTo>
                <a:lnTo>
                  <a:pt x="45280" y="9473"/>
                </a:lnTo>
                <a:lnTo>
                  <a:pt x="5241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362200" y="1065951"/>
            <a:ext cx="1512529" cy="728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01385" marR="9065" indent="-48723"/>
            <a:r>
              <a:rPr sz="800" i="1" spc="9" dirty="0">
                <a:solidFill>
                  <a:srgbClr val="231F20"/>
                </a:solidFill>
                <a:latin typeface="+mj-lt"/>
                <a:cs typeface="Calibri"/>
              </a:rPr>
              <a:t>word of</a:t>
            </a:r>
            <a:r>
              <a:rPr sz="800" i="1" spc="-161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i="1" spc="-9" dirty="0">
                <a:solidFill>
                  <a:srgbClr val="231F20"/>
                </a:solidFill>
                <a:latin typeface="+mj-lt"/>
                <a:cs typeface="Calibri"/>
              </a:rPr>
              <a:t>interest  </a:t>
            </a:r>
            <a:r>
              <a:rPr sz="800" i="1" dirty="0">
                <a:solidFill>
                  <a:srgbClr val="231F20"/>
                </a:solidFill>
                <a:latin typeface="+mj-lt"/>
                <a:cs typeface="Calibri"/>
              </a:rPr>
              <a:t>verb </a:t>
            </a:r>
            <a:r>
              <a:rPr sz="800" i="1" spc="9" dirty="0">
                <a:solidFill>
                  <a:srgbClr val="231F20"/>
                </a:solidFill>
                <a:latin typeface="+mj-lt"/>
                <a:cs typeface="Calibri"/>
              </a:rPr>
              <a:t>of</a:t>
            </a:r>
            <a:r>
              <a:rPr sz="800" i="1" spc="-161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i="1" spc="-9" dirty="0">
                <a:solidFill>
                  <a:srgbClr val="231F20"/>
                </a:solidFill>
                <a:latin typeface="+mj-lt"/>
                <a:cs typeface="Calibri"/>
              </a:rPr>
              <a:t>interest</a:t>
            </a:r>
            <a:endParaRPr sz="800">
              <a:latin typeface="+mj-lt"/>
              <a:cs typeface="Calibri"/>
            </a:endParaRPr>
          </a:p>
          <a:p>
            <a:pPr marL="22662">
              <a:spcBef>
                <a:spcPts val="607"/>
              </a:spcBef>
            </a:pPr>
            <a:r>
              <a:rPr sz="1050" b="1" spc="36" dirty="0">
                <a:solidFill>
                  <a:srgbClr val="231F20"/>
                </a:solidFill>
                <a:latin typeface="+mj-lt"/>
                <a:cs typeface="Calibri"/>
              </a:rPr>
              <a:t>the</a:t>
            </a:r>
            <a:r>
              <a:rPr sz="1050" b="1" spc="-45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050" b="1" spc="27" dirty="0">
                <a:solidFill>
                  <a:srgbClr val="009444"/>
                </a:solidFill>
                <a:latin typeface="+mj-lt"/>
                <a:cs typeface="Calibri"/>
              </a:rPr>
              <a:t>cat</a:t>
            </a:r>
            <a:r>
              <a:rPr sz="1050" b="1" spc="-45" dirty="0">
                <a:solidFill>
                  <a:srgbClr val="009444"/>
                </a:solidFill>
                <a:latin typeface="+mj-lt"/>
                <a:cs typeface="Calibri"/>
              </a:rPr>
              <a:t> </a:t>
            </a:r>
            <a:r>
              <a:rPr sz="1050" b="1" spc="27" dirty="0">
                <a:solidFill>
                  <a:srgbClr val="ED1C24"/>
                </a:solidFill>
                <a:latin typeface="+mj-lt"/>
                <a:cs typeface="Calibri"/>
              </a:rPr>
              <a:t>sat</a:t>
            </a:r>
            <a:r>
              <a:rPr sz="1050" b="1" spc="-45" dirty="0">
                <a:solidFill>
                  <a:srgbClr val="ED1C24"/>
                </a:solidFill>
                <a:latin typeface="+mj-lt"/>
                <a:cs typeface="Calibri"/>
              </a:rPr>
              <a:t> </a:t>
            </a:r>
            <a:r>
              <a:rPr sz="1050" b="1" spc="54" dirty="0">
                <a:solidFill>
                  <a:srgbClr val="231F20"/>
                </a:solidFill>
                <a:latin typeface="+mj-lt"/>
                <a:cs typeface="Calibri"/>
              </a:rPr>
              <a:t>on</a:t>
            </a:r>
            <a:r>
              <a:rPr sz="1050" b="1" spc="-45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050" b="1" spc="36" dirty="0">
                <a:solidFill>
                  <a:srgbClr val="231F20"/>
                </a:solidFill>
                <a:latin typeface="+mj-lt"/>
                <a:cs typeface="Calibri"/>
              </a:rPr>
              <a:t>the</a:t>
            </a:r>
            <a:r>
              <a:rPr sz="1050" b="1" spc="-45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050" b="1" spc="36" dirty="0">
                <a:solidFill>
                  <a:srgbClr val="231F20"/>
                </a:solidFill>
                <a:latin typeface="+mj-lt"/>
                <a:cs typeface="Calibri"/>
              </a:rPr>
              <a:t>mat</a:t>
            </a:r>
            <a:endParaRPr sz="1050">
              <a:latin typeface="+mj-lt"/>
              <a:cs typeface="Calibri"/>
            </a:endParaRPr>
          </a:p>
          <a:p>
            <a:pPr>
              <a:spcBef>
                <a:spcPts val="54"/>
              </a:spcBef>
            </a:pPr>
            <a:endParaRPr sz="700">
              <a:latin typeface="+mj-lt"/>
              <a:cs typeface="Times New Roman"/>
            </a:endParaRPr>
          </a:p>
          <a:p>
            <a:pPr marL="22662">
              <a:spcBef>
                <a:spcPts val="9"/>
              </a:spcBef>
            </a:pPr>
            <a:r>
              <a:rPr sz="800" b="1" spc="27" dirty="0">
                <a:solidFill>
                  <a:srgbClr val="231F20"/>
                </a:solidFill>
                <a:latin typeface="+mj-lt"/>
                <a:cs typeface="Calibri"/>
              </a:rPr>
              <a:t>s(1)</a:t>
            </a:r>
            <a:r>
              <a:rPr sz="800" b="1" spc="-18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27" dirty="0">
                <a:solidFill>
                  <a:srgbClr val="231F20"/>
                </a:solidFill>
                <a:latin typeface="+mj-lt"/>
                <a:cs typeface="Calibri"/>
              </a:rPr>
              <a:t>s(2)</a:t>
            </a:r>
            <a:r>
              <a:rPr sz="800" b="1" spc="-18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27" dirty="0">
                <a:solidFill>
                  <a:srgbClr val="231F20"/>
                </a:solidFill>
                <a:latin typeface="+mj-lt"/>
                <a:cs typeface="Calibri"/>
              </a:rPr>
              <a:t>s(3)</a:t>
            </a:r>
            <a:r>
              <a:rPr sz="800" b="1" spc="-18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27" dirty="0">
                <a:solidFill>
                  <a:srgbClr val="231F20"/>
                </a:solidFill>
                <a:latin typeface="+mj-lt"/>
                <a:cs typeface="Calibri"/>
              </a:rPr>
              <a:t>s(4)</a:t>
            </a:r>
            <a:r>
              <a:rPr sz="800" b="1" spc="-18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27" dirty="0">
                <a:solidFill>
                  <a:srgbClr val="231F20"/>
                </a:solidFill>
                <a:latin typeface="+mj-lt"/>
                <a:cs typeface="Calibri"/>
              </a:rPr>
              <a:t>s(5)</a:t>
            </a:r>
            <a:r>
              <a:rPr sz="800" b="1" spc="-18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27" dirty="0">
                <a:solidFill>
                  <a:srgbClr val="231F20"/>
                </a:solidFill>
                <a:latin typeface="+mj-lt"/>
                <a:cs typeface="Calibri"/>
              </a:rPr>
              <a:t>s(6)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522254" y="1439643"/>
            <a:ext cx="225575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i="1" spc="-18" dirty="0">
                <a:solidFill>
                  <a:srgbClr val="231F20"/>
                </a:solidFill>
                <a:latin typeface="+mj-lt"/>
                <a:cs typeface="Calibri"/>
              </a:rPr>
              <a:t>t</a:t>
            </a:r>
            <a:r>
              <a:rPr sz="800" i="1" spc="-9" dirty="0">
                <a:solidFill>
                  <a:srgbClr val="231F20"/>
                </a:solidFill>
                <a:latin typeface="+mj-lt"/>
                <a:cs typeface="Calibri"/>
              </a:rPr>
              <a:t>e</a:t>
            </a:r>
            <a:r>
              <a:rPr sz="800" i="1" spc="27" dirty="0">
                <a:solidFill>
                  <a:srgbClr val="231F20"/>
                </a:solidFill>
                <a:latin typeface="+mj-lt"/>
                <a:cs typeface="Calibri"/>
              </a:rPr>
              <a:t>x</a:t>
            </a:r>
            <a:r>
              <a:rPr sz="800" i="1" spc="-9" dirty="0">
                <a:solidFill>
                  <a:srgbClr val="231F20"/>
                </a:solidFill>
                <a:latin typeface="+mj-lt"/>
                <a:cs typeface="Calibri"/>
              </a:rPr>
              <a:t>t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522255" y="1705048"/>
            <a:ext cx="706204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i="1" spc="9" dirty="0">
                <a:solidFill>
                  <a:srgbClr val="231F20"/>
                </a:solidFill>
                <a:latin typeface="+mj-lt"/>
                <a:cs typeface="Calibri"/>
              </a:rPr>
              <a:t>indices</a:t>
            </a:r>
            <a:endParaRPr sz="800">
              <a:latin typeface="+mj-lt"/>
              <a:cs typeface="Calibri"/>
            </a:endParaRPr>
          </a:p>
          <a:p>
            <a:pPr marL="22662" marR="9065">
              <a:lnSpc>
                <a:spcPct val="130200"/>
              </a:lnSpc>
            </a:pPr>
            <a:r>
              <a:rPr sz="800" i="1" spc="18" dirty="0">
                <a:solidFill>
                  <a:srgbClr val="231F20"/>
                </a:solidFill>
                <a:latin typeface="+mj-lt"/>
                <a:cs typeface="Calibri"/>
              </a:rPr>
              <a:t>pos</a:t>
            </a:r>
            <a:r>
              <a:rPr sz="800" i="1" spc="-107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i="1" spc="-18" dirty="0">
                <a:solidFill>
                  <a:srgbClr val="231F20"/>
                </a:solidFill>
                <a:latin typeface="+mj-lt"/>
                <a:cs typeface="Calibri"/>
              </a:rPr>
              <a:t>w.rt.</a:t>
            </a:r>
            <a:r>
              <a:rPr sz="800" i="1" spc="-107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i="1" spc="9" dirty="0">
                <a:solidFill>
                  <a:srgbClr val="231F20"/>
                </a:solidFill>
                <a:latin typeface="+mj-lt"/>
                <a:cs typeface="Calibri"/>
              </a:rPr>
              <a:t>word  </a:t>
            </a:r>
            <a:r>
              <a:rPr sz="800" i="1" spc="18" dirty="0">
                <a:solidFill>
                  <a:srgbClr val="231F20"/>
                </a:solidFill>
                <a:latin typeface="+mj-lt"/>
                <a:cs typeface="Calibri"/>
              </a:rPr>
              <a:t>pos</a:t>
            </a:r>
            <a:r>
              <a:rPr sz="800" i="1" spc="-143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i="1" spc="-36" dirty="0">
                <a:solidFill>
                  <a:srgbClr val="231F20"/>
                </a:solidFill>
                <a:latin typeface="+mj-lt"/>
                <a:cs typeface="Calibri"/>
              </a:rPr>
              <a:t>w.r.t. </a:t>
            </a:r>
            <a:r>
              <a:rPr sz="800" i="1" dirty="0">
                <a:solidFill>
                  <a:srgbClr val="231F20"/>
                </a:solidFill>
                <a:latin typeface="+mj-lt"/>
                <a:cs typeface="Calibri"/>
              </a:rPr>
              <a:t>verb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86048" y="1881983"/>
            <a:ext cx="1269897" cy="284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45" dirty="0">
                <a:solidFill>
                  <a:srgbClr val="231F20"/>
                </a:solidFill>
                <a:latin typeface="+mj-lt"/>
                <a:cs typeface="Calibri"/>
              </a:rPr>
              <a:t>-1    </a:t>
            </a:r>
            <a:r>
              <a:rPr sz="800" b="1" spc="62" dirty="0">
                <a:solidFill>
                  <a:srgbClr val="231F20"/>
                </a:solidFill>
                <a:latin typeface="+mj-lt"/>
                <a:cs typeface="Calibri"/>
              </a:rPr>
              <a:t>0    1     2    3  </a:t>
            </a:r>
            <a:r>
              <a:rPr sz="800" b="1" spc="286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62" dirty="0">
                <a:solidFill>
                  <a:srgbClr val="231F20"/>
                </a:solidFill>
                <a:latin typeface="+mj-lt"/>
                <a:cs typeface="Calibri"/>
              </a:rPr>
              <a:t>4</a:t>
            </a:r>
            <a:endParaRPr sz="800">
              <a:latin typeface="+mj-lt"/>
              <a:cs typeface="Calibri"/>
            </a:endParaRPr>
          </a:p>
          <a:p>
            <a:pPr marL="22662">
              <a:spcBef>
                <a:spcPts val="321"/>
              </a:spcBef>
            </a:pPr>
            <a:r>
              <a:rPr sz="800" b="1" spc="45" dirty="0">
                <a:solidFill>
                  <a:srgbClr val="231F20"/>
                </a:solidFill>
                <a:latin typeface="+mj-lt"/>
                <a:cs typeface="Calibri"/>
              </a:rPr>
              <a:t>-2    -1    </a:t>
            </a:r>
            <a:r>
              <a:rPr sz="800" b="1" spc="62" dirty="0">
                <a:solidFill>
                  <a:srgbClr val="231F20"/>
                </a:solidFill>
                <a:latin typeface="+mj-lt"/>
                <a:cs typeface="Calibri"/>
              </a:rPr>
              <a:t>0     1    2 </a:t>
            </a:r>
            <a:r>
              <a:rPr sz="800" b="1" spc="259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spc="62" dirty="0">
                <a:solidFill>
                  <a:srgbClr val="231F20"/>
                </a:solidFill>
                <a:latin typeface="+mj-lt"/>
                <a:cs typeface="Calibri"/>
              </a:rPr>
              <a:t>3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433705" y="2589730"/>
            <a:ext cx="80028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62" dirty="0">
                <a:solidFill>
                  <a:srgbClr val="6D6E71"/>
                </a:solidFill>
                <a:latin typeface="+mj-lt"/>
                <a:cs typeface="Calibri"/>
              </a:rPr>
              <a:t>Lookup</a:t>
            </a:r>
            <a:r>
              <a:rPr sz="800" b="1" spc="-152" dirty="0">
                <a:solidFill>
                  <a:srgbClr val="6D6E71"/>
                </a:solidFill>
                <a:latin typeface="+mj-lt"/>
                <a:cs typeface="Calibri"/>
              </a:rPr>
              <a:t> </a:t>
            </a:r>
            <a:r>
              <a:rPr sz="800" b="1" spc="36" dirty="0">
                <a:solidFill>
                  <a:srgbClr val="6D6E71"/>
                </a:solidFill>
                <a:latin typeface="+mj-lt"/>
                <a:cs typeface="Calibri"/>
              </a:rPr>
              <a:t>Tables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828952" y="2791387"/>
            <a:ext cx="0" cy="619485"/>
          </a:xfrm>
          <a:custGeom>
            <a:avLst/>
            <a:gdLst/>
            <a:ahLst/>
            <a:cxnLst/>
            <a:rect l="l" t="t" r="r" b="b"/>
            <a:pathLst>
              <a:path h="347344">
                <a:moveTo>
                  <a:pt x="0" y="0"/>
                </a:moveTo>
                <a:lnTo>
                  <a:pt x="0" y="347226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784678" y="2791387"/>
            <a:ext cx="89551" cy="619485"/>
          </a:xfrm>
          <a:custGeom>
            <a:avLst/>
            <a:gdLst/>
            <a:ahLst/>
            <a:cxnLst/>
            <a:rect l="l" t="t" r="r" b="b"/>
            <a:pathLst>
              <a:path w="50165" h="347344">
                <a:moveTo>
                  <a:pt x="49604" y="347226"/>
                </a:moveTo>
                <a:lnTo>
                  <a:pt x="0" y="347226"/>
                </a:lnTo>
                <a:lnTo>
                  <a:pt x="0" y="0"/>
                </a:lnTo>
                <a:lnTo>
                  <a:pt x="49604" y="0"/>
                </a:lnTo>
                <a:lnTo>
                  <a:pt x="49604" y="34722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828952" y="3499129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3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784678" y="3499129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5" h="99694">
                <a:moveTo>
                  <a:pt x="49604" y="99203"/>
                </a:moveTo>
                <a:lnTo>
                  <a:pt x="0" y="99203"/>
                </a:lnTo>
                <a:lnTo>
                  <a:pt x="0" y="0"/>
                </a:lnTo>
                <a:lnTo>
                  <a:pt x="49604" y="0"/>
                </a:lnTo>
                <a:lnTo>
                  <a:pt x="49604" y="99203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828952" y="3764528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9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784678" y="3764528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5" h="99694">
                <a:moveTo>
                  <a:pt x="49604" y="99209"/>
                </a:moveTo>
                <a:lnTo>
                  <a:pt x="0" y="99209"/>
                </a:lnTo>
                <a:lnTo>
                  <a:pt x="0" y="0"/>
                </a:lnTo>
                <a:lnTo>
                  <a:pt x="49604" y="0"/>
                </a:lnTo>
                <a:lnTo>
                  <a:pt x="49604" y="99209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006043" y="2791387"/>
            <a:ext cx="0" cy="619485"/>
          </a:xfrm>
          <a:custGeom>
            <a:avLst/>
            <a:gdLst/>
            <a:ahLst/>
            <a:cxnLst/>
            <a:rect l="l" t="t" r="r" b="b"/>
            <a:pathLst>
              <a:path h="347344">
                <a:moveTo>
                  <a:pt x="0" y="0"/>
                </a:moveTo>
                <a:lnTo>
                  <a:pt x="0" y="347226"/>
                </a:lnTo>
              </a:path>
            </a:pathLst>
          </a:custGeom>
          <a:ln w="49604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961768" y="2791387"/>
            <a:ext cx="89551" cy="619485"/>
          </a:xfrm>
          <a:custGeom>
            <a:avLst/>
            <a:gdLst/>
            <a:ahLst/>
            <a:cxnLst/>
            <a:rect l="l" t="t" r="r" b="b"/>
            <a:pathLst>
              <a:path w="50164" h="347344">
                <a:moveTo>
                  <a:pt x="49604" y="347226"/>
                </a:moveTo>
                <a:lnTo>
                  <a:pt x="0" y="347226"/>
                </a:lnTo>
                <a:lnTo>
                  <a:pt x="0" y="0"/>
                </a:lnTo>
                <a:lnTo>
                  <a:pt x="49604" y="0"/>
                </a:lnTo>
                <a:lnTo>
                  <a:pt x="49604" y="34722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006043" y="3499129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3"/>
                </a:lnTo>
              </a:path>
            </a:pathLst>
          </a:custGeom>
          <a:ln w="49604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961768" y="3499129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3"/>
                </a:moveTo>
                <a:lnTo>
                  <a:pt x="0" y="99203"/>
                </a:lnTo>
                <a:lnTo>
                  <a:pt x="0" y="0"/>
                </a:lnTo>
                <a:lnTo>
                  <a:pt x="49604" y="0"/>
                </a:lnTo>
                <a:lnTo>
                  <a:pt x="49604" y="99203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3006043" y="3764528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9"/>
                </a:lnTo>
              </a:path>
            </a:pathLst>
          </a:custGeom>
          <a:ln w="49604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961768" y="3764528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9"/>
                </a:moveTo>
                <a:lnTo>
                  <a:pt x="0" y="99209"/>
                </a:lnTo>
                <a:lnTo>
                  <a:pt x="0" y="0"/>
                </a:lnTo>
                <a:lnTo>
                  <a:pt x="49604" y="0"/>
                </a:lnTo>
                <a:lnTo>
                  <a:pt x="49604" y="99209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3183144" y="2791387"/>
            <a:ext cx="0" cy="619485"/>
          </a:xfrm>
          <a:custGeom>
            <a:avLst/>
            <a:gdLst/>
            <a:ahLst/>
            <a:cxnLst/>
            <a:rect l="l" t="t" r="r" b="b"/>
            <a:pathLst>
              <a:path h="347344">
                <a:moveTo>
                  <a:pt x="0" y="0"/>
                </a:moveTo>
                <a:lnTo>
                  <a:pt x="0" y="347226"/>
                </a:lnTo>
              </a:path>
            </a:pathLst>
          </a:custGeom>
          <a:ln w="49604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138870" y="2791387"/>
            <a:ext cx="89551" cy="619485"/>
          </a:xfrm>
          <a:custGeom>
            <a:avLst/>
            <a:gdLst/>
            <a:ahLst/>
            <a:cxnLst/>
            <a:rect l="l" t="t" r="r" b="b"/>
            <a:pathLst>
              <a:path w="50164" h="347344">
                <a:moveTo>
                  <a:pt x="49604" y="347226"/>
                </a:moveTo>
                <a:lnTo>
                  <a:pt x="0" y="347226"/>
                </a:lnTo>
                <a:lnTo>
                  <a:pt x="0" y="0"/>
                </a:lnTo>
                <a:lnTo>
                  <a:pt x="49604" y="0"/>
                </a:lnTo>
                <a:lnTo>
                  <a:pt x="49604" y="34722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183144" y="3499129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3"/>
                </a:lnTo>
              </a:path>
            </a:pathLst>
          </a:custGeom>
          <a:ln w="49604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138870" y="3499129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3"/>
                </a:moveTo>
                <a:lnTo>
                  <a:pt x="0" y="99203"/>
                </a:lnTo>
                <a:lnTo>
                  <a:pt x="0" y="0"/>
                </a:lnTo>
                <a:lnTo>
                  <a:pt x="49604" y="0"/>
                </a:lnTo>
                <a:lnTo>
                  <a:pt x="49604" y="99203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183144" y="3764528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9"/>
                </a:lnTo>
              </a:path>
            </a:pathLst>
          </a:custGeom>
          <a:ln w="49604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138870" y="3764528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9"/>
                </a:moveTo>
                <a:lnTo>
                  <a:pt x="0" y="99209"/>
                </a:lnTo>
                <a:lnTo>
                  <a:pt x="0" y="0"/>
                </a:lnTo>
                <a:lnTo>
                  <a:pt x="49604" y="0"/>
                </a:lnTo>
                <a:lnTo>
                  <a:pt x="49604" y="99209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360244" y="2791387"/>
            <a:ext cx="0" cy="619485"/>
          </a:xfrm>
          <a:custGeom>
            <a:avLst/>
            <a:gdLst/>
            <a:ahLst/>
            <a:cxnLst/>
            <a:rect l="l" t="t" r="r" b="b"/>
            <a:pathLst>
              <a:path h="347344">
                <a:moveTo>
                  <a:pt x="0" y="0"/>
                </a:moveTo>
                <a:lnTo>
                  <a:pt x="0" y="347226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315970" y="2791387"/>
            <a:ext cx="89551" cy="619485"/>
          </a:xfrm>
          <a:custGeom>
            <a:avLst/>
            <a:gdLst/>
            <a:ahLst/>
            <a:cxnLst/>
            <a:rect l="l" t="t" r="r" b="b"/>
            <a:pathLst>
              <a:path w="50164" h="347344">
                <a:moveTo>
                  <a:pt x="49604" y="347226"/>
                </a:moveTo>
                <a:lnTo>
                  <a:pt x="0" y="347226"/>
                </a:lnTo>
                <a:lnTo>
                  <a:pt x="0" y="0"/>
                </a:lnTo>
                <a:lnTo>
                  <a:pt x="49604" y="0"/>
                </a:lnTo>
                <a:lnTo>
                  <a:pt x="49604" y="34722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3360244" y="3499129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3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3315970" y="3499129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3"/>
                </a:moveTo>
                <a:lnTo>
                  <a:pt x="0" y="99203"/>
                </a:lnTo>
                <a:lnTo>
                  <a:pt x="0" y="0"/>
                </a:lnTo>
                <a:lnTo>
                  <a:pt x="49604" y="0"/>
                </a:lnTo>
                <a:lnTo>
                  <a:pt x="49604" y="99203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360244" y="3764528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9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3315970" y="3764528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9"/>
                </a:moveTo>
                <a:lnTo>
                  <a:pt x="0" y="99209"/>
                </a:lnTo>
                <a:lnTo>
                  <a:pt x="0" y="0"/>
                </a:lnTo>
                <a:lnTo>
                  <a:pt x="49604" y="0"/>
                </a:lnTo>
                <a:lnTo>
                  <a:pt x="49604" y="99209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3537346" y="2791387"/>
            <a:ext cx="0" cy="619485"/>
          </a:xfrm>
          <a:custGeom>
            <a:avLst/>
            <a:gdLst/>
            <a:ahLst/>
            <a:cxnLst/>
            <a:rect l="l" t="t" r="r" b="b"/>
            <a:pathLst>
              <a:path h="347344">
                <a:moveTo>
                  <a:pt x="0" y="0"/>
                </a:moveTo>
                <a:lnTo>
                  <a:pt x="0" y="347226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3493071" y="2791387"/>
            <a:ext cx="89551" cy="619485"/>
          </a:xfrm>
          <a:custGeom>
            <a:avLst/>
            <a:gdLst/>
            <a:ahLst/>
            <a:cxnLst/>
            <a:rect l="l" t="t" r="r" b="b"/>
            <a:pathLst>
              <a:path w="50164" h="347344">
                <a:moveTo>
                  <a:pt x="49604" y="347226"/>
                </a:moveTo>
                <a:lnTo>
                  <a:pt x="0" y="347226"/>
                </a:lnTo>
                <a:lnTo>
                  <a:pt x="0" y="0"/>
                </a:lnTo>
                <a:lnTo>
                  <a:pt x="49604" y="0"/>
                </a:lnTo>
                <a:lnTo>
                  <a:pt x="49604" y="34722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3537346" y="3499129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3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3493071" y="3499129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3"/>
                </a:moveTo>
                <a:lnTo>
                  <a:pt x="0" y="99203"/>
                </a:lnTo>
                <a:lnTo>
                  <a:pt x="0" y="0"/>
                </a:lnTo>
                <a:lnTo>
                  <a:pt x="49604" y="0"/>
                </a:lnTo>
                <a:lnTo>
                  <a:pt x="49604" y="99203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3537346" y="3764528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9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3493071" y="3764528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9"/>
                </a:moveTo>
                <a:lnTo>
                  <a:pt x="0" y="99209"/>
                </a:lnTo>
                <a:lnTo>
                  <a:pt x="0" y="0"/>
                </a:lnTo>
                <a:lnTo>
                  <a:pt x="49604" y="0"/>
                </a:lnTo>
                <a:lnTo>
                  <a:pt x="49604" y="99209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3714447" y="2791387"/>
            <a:ext cx="0" cy="619485"/>
          </a:xfrm>
          <a:custGeom>
            <a:avLst/>
            <a:gdLst/>
            <a:ahLst/>
            <a:cxnLst/>
            <a:rect l="l" t="t" r="r" b="b"/>
            <a:pathLst>
              <a:path h="347344">
                <a:moveTo>
                  <a:pt x="0" y="0"/>
                </a:moveTo>
                <a:lnTo>
                  <a:pt x="0" y="347226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670173" y="2791387"/>
            <a:ext cx="89551" cy="619485"/>
          </a:xfrm>
          <a:custGeom>
            <a:avLst/>
            <a:gdLst/>
            <a:ahLst/>
            <a:cxnLst/>
            <a:rect l="l" t="t" r="r" b="b"/>
            <a:pathLst>
              <a:path w="50164" h="347344">
                <a:moveTo>
                  <a:pt x="49604" y="347226"/>
                </a:moveTo>
                <a:lnTo>
                  <a:pt x="0" y="347226"/>
                </a:lnTo>
                <a:lnTo>
                  <a:pt x="0" y="0"/>
                </a:lnTo>
                <a:lnTo>
                  <a:pt x="49604" y="0"/>
                </a:lnTo>
                <a:lnTo>
                  <a:pt x="49604" y="347226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3714447" y="3499129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3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3670173" y="3499129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3"/>
                </a:moveTo>
                <a:lnTo>
                  <a:pt x="0" y="99203"/>
                </a:lnTo>
                <a:lnTo>
                  <a:pt x="0" y="0"/>
                </a:lnTo>
                <a:lnTo>
                  <a:pt x="49604" y="0"/>
                </a:lnTo>
                <a:lnTo>
                  <a:pt x="49604" y="99203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3714447" y="3764528"/>
            <a:ext cx="0" cy="177805"/>
          </a:xfrm>
          <a:custGeom>
            <a:avLst/>
            <a:gdLst/>
            <a:ahLst/>
            <a:cxnLst/>
            <a:rect l="l" t="t" r="r" b="b"/>
            <a:pathLst>
              <a:path h="99694">
                <a:moveTo>
                  <a:pt x="0" y="0"/>
                </a:moveTo>
                <a:lnTo>
                  <a:pt x="0" y="99209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3670173" y="3764528"/>
            <a:ext cx="89551" cy="177805"/>
          </a:xfrm>
          <a:custGeom>
            <a:avLst/>
            <a:gdLst/>
            <a:ahLst/>
            <a:cxnLst/>
            <a:rect l="l" t="t" r="r" b="b"/>
            <a:pathLst>
              <a:path w="50164" h="99694">
                <a:moveTo>
                  <a:pt x="49604" y="99209"/>
                </a:moveTo>
                <a:lnTo>
                  <a:pt x="0" y="99209"/>
                </a:lnTo>
                <a:lnTo>
                  <a:pt x="0" y="0"/>
                </a:lnTo>
                <a:lnTo>
                  <a:pt x="49604" y="0"/>
                </a:lnTo>
                <a:lnTo>
                  <a:pt x="49604" y="99209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699417" y="3032007"/>
            <a:ext cx="228978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i="1" spc="-54" dirty="0">
                <a:solidFill>
                  <a:srgbClr val="231F20"/>
                </a:solidFill>
                <a:latin typeface="+mj-lt"/>
                <a:cs typeface="Calibri"/>
              </a:rPr>
              <a:t>L</a:t>
            </a:r>
            <a:r>
              <a:rPr sz="800" b="1" i="1" dirty="0">
                <a:solidFill>
                  <a:srgbClr val="231F20"/>
                </a:solidFill>
                <a:latin typeface="+mj-lt"/>
                <a:cs typeface="Calibri"/>
              </a:rPr>
              <a:t>T</a:t>
            </a:r>
            <a:r>
              <a:rPr sz="1200" b="1" i="1" baseline="-16666" dirty="0">
                <a:solidFill>
                  <a:srgbClr val="231F20"/>
                </a:solidFill>
                <a:latin typeface="+mj-lt"/>
                <a:cs typeface="Calibri"/>
              </a:rPr>
              <a:t>w</a:t>
            </a:r>
            <a:endParaRPr sz="1200" baseline="-16666">
              <a:latin typeface="+mj-lt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1709218" y="3364538"/>
            <a:ext cx="291323" cy="4607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27" marR="9065" indent="-10198">
              <a:lnSpc>
                <a:spcPct val="202500"/>
              </a:lnSpc>
            </a:pPr>
            <a:r>
              <a:rPr sz="800" b="1" i="1" spc="-54" dirty="0">
                <a:solidFill>
                  <a:srgbClr val="231F20"/>
                </a:solidFill>
                <a:latin typeface="+mj-lt"/>
                <a:cs typeface="Calibri"/>
              </a:rPr>
              <a:t>L</a:t>
            </a:r>
            <a:r>
              <a:rPr sz="800" b="1" i="1" dirty="0">
                <a:solidFill>
                  <a:srgbClr val="231F20"/>
                </a:solidFill>
                <a:latin typeface="+mj-lt"/>
                <a:cs typeface="Calibri"/>
              </a:rPr>
              <a:t>T</a:t>
            </a:r>
            <a:r>
              <a:rPr sz="1200" b="1" i="1" baseline="-16666" dirty="0">
                <a:solidFill>
                  <a:srgbClr val="231F20"/>
                </a:solidFill>
                <a:latin typeface="+mj-lt"/>
                <a:cs typeface="Calibri"/>
              </a:rPr>
              <a:t>pw </a:t>
            </a:r>
            <a:r>
              <a:rPr sz="1200" b="1" i="1" spc="-12" baseline="-16666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800" b="1" i="1" spc="-54" dirty="0">
                <a:solidFill>
                  <a:srgbClr val="231F20"/>
                </a:solidFill>
                <a:latin typeface="+mj-lt"/>
                <a:cs typeface="Calibri"/>
              </a:rPr>
              <a:t>L</a:t>
            </a:r>
            <a:r>
              <a:rPr sz="800" b="1" i="1" dirty="0">
                <a:solidFill>
                  <a:srgbClr val="231F20"/>
                </a:solidFill>
                <a:latin typeface="+mj-lt"/>
                <a:cs typeface="Calibri"/>
              </a:rPr>
              <a:t>T</a:t>
            </a:r>
            <a:r>
              <a:rPr sz="1200" b="1" i="1" spc="27" baseline="-16666" dirty="0">
                <a:solidFill>
                  <a:srgbClr val="231F20"/>
                </a:solidFill>
                <a:latin typeface="+mj-lt"/>
                <a:cs typeface="Calibri"/>
              </a:rPr>
              <a:t>pv</a:t>
            </a:r>
            <a:endParaRPr sz="1200" baseline="-16666">
              <a:latin typeface="+mj-lt"/>
              <a:cs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2046762" y="3078458"/>
            <a:ext cx="472692" cy="99661"/>
          </a:xfrm>
          <a:custGeom>
            <a:avLst/>
            <a:gdLst/>
            <a:ahLst/>
            <a:cxnLst/>
            <a:rect l="l" t="t" r="r" b="b"/>
            <a:pathLst>
              <a:path w="264794" h="55880">
                <a:moveTo>
                  <a:pt x="0" y="41201"/>
                </a:moveTo>
                <a:lnTo>
                  <a:pt x="10262" y="21463"/>
                </a:lnTo>
                <a:lnTo>
                  <a:pt x="21059" y="8642"/>
                </a:lnTo>
                <a:lnTo>
                  <a:pt x="32305" y="1801"/>
                </a:lnTo>
                <a:lnTo>
                  <a:pt x="43917" y="0"/>
                </a:lnTo>
                <a:lnTo>
                  <a:pt x="55813" y="2300"/>
                </a:lnTo>
                <a:lnTo>
                  <a:pt x="67909" y="7765"/>
                </a:lnTo>
                <a:lnTo>
                  <a:pt x="80122" y="15454"/>
                </a:lnTo>
                <a:lnTo>
                  <a:pt x="92367" y="24430"/>
                </a:lnTo>
                <a:lnTo>
                  <a:pt x="104563" y="33753"/>
                </a:lnTo>
                <a:lnTo>
                  <a:pt x="116625" y="42485"/>
                </a:lnTo>
                <a:lnTo>
                  <a:pt x="128470" y="49688"/>
                </a:lnTo>
                <a:lnTo>
                  <a:pt x="140015" y="54424"/>
                </a:lnTo>
                <a:lnTo>
                  <a:pt x="151176" y="55752"/>
                </a:lnTo>
                <a:lnTo>
                  <a:pt x="169227" y="51960"/>
                </a:lnTo>
                <a:lnTo>
                  <a:pt x="182818" y="44306"/>
                </a:lnTo>
                <a:lnTo>
                  <a:pt x="194255" y="34410"/>
                </a:lnTo>
                <a:lnTo>
                  <a:pt x="205842" y="23893"/>
                </a:lnTo>
                <a:lnTo>
                  <a:pt x="219884" y="14375"/>
                </a:lnTo>
                <a:lnTo>
                  <a:pt x="238687" y="7476"/>
                </a:lnTo>
                <a:lnTo>
                  <a:pt x="264556" y="4816"/>
                </a:lnTo>
              </a:path>
            </a:pathLst>
          </a:custGeom>
          <a:ln w="576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2494320" y="3040308"/>
            <a:ext cx="85017" cy="93999"/>
          </a:xfrm>
          <a:custGeom>
            <a:avLst/>
            <a:gdLst/>
            <a:ahLst/>
            <a:cxnLst/>
            <a:rect l="l" t="t" r="r" b="b"/>
            <a:pathLst>
              <a:path w="47625" h="52705">
                <a:moveTo>
                  <a:pt x="0" y="0"/>
                </a:moveTo>
                <a:lnTo>
                  <a:pt x="9473" y="26208"/>
                </a:lnTo>
                <a:lnTo>
                  <a:pt x="0" y="52416"/>
                </a:lnTo>
                <a:lnTo>
                  <a:pt x="10235" y="44714"/>
                </a:lnTo>
                <a:lnTo>
                  <a:pt x="22194" y="37557"/>
                </a:lnTo>
                <a:lnTo>
                  <a:pt x="34832" y="31279"/>
                </a:lnTo>
                <a:lnTo>
                  <a:pt x="47103" y="26208"/>
                </a:lnTo>
                <a:lnTo>
                  <a:pt x="34832" y="21140"/>
                </a:lnTo>
                <a:lnTo>
                  <a:pt x="22194" y="14863"/>
                </a:lnTo>
                <a:lnTo>
                  <a:pt x="10235" y="7706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2046762" y="3550288"/>
            <a:ext cx="472692" cy="99661"/>
          </a:xfrm>
          <a:custGeom>
            <a:avLst/>
            <a:gdLst/>
            <a:ahLst/>
            <a:cxnLst/>
            <a:rect l="l" t="t" r="r" b="b"/>
            <a:pathLst>
              <a:path w="264794" h="55880">
                <a:moveTo>
                  <a:pt x="0" y="41201"/>
                </a:moveTo>
                <a:lnTo>
                  <a:pt x="10262" y="21463"/>
                </a:lnTo>
                <a:lnTo>
                  <a:pt x="21059" y="8642"/>
                </a:lnTo>
                <a:lnTo>
                  <a:pt x="32305" y="1800"/>
                </a:lnTo>
                <a:lnTo>
                  <a:pt x="43917" y="0"/>
                </a:lnTo>
                <a:lnTo>
                  <a:pt x="55813" y="2301"/>
                </a:lnTo>
                <a:lnTo>
                  <a:pt x="67909" y="7765"/>
                </a:lnTo>
                <a:lnTo>
                  <a:pt x="80122" y="15455"/>
                </a:lnTo>
                <a:lnTo>
                  <a:pt x="92367" y="24431"/>
                </a:lnTo>
                <a:lnTo>
                  <a:pt x="104563" y="33755"/>
                </a:lnTo>
                <a:lnTo>
                  <a:pt x="116625" y="42488"/>
                </a:lnTo>
                <a:lnTo>
                  <a:pt x="128470" y="49692"/>
                </a:lnTo>
                <a:lnTo>
                  <a:pt x="140015" y="54428"/>
                </a:lnTo>
                <a:lnTo>
                  <a:pt x="151176" y="55758"/>
                </a:lnTo>
                <a:lnTo>
                  <a:pt x="169227" y="51963"/>
                </a:lnTo>
                <a:lnTo>
                  <a:pt x="182818" y="44308"/>
                </a:lnTo>
                <a:lnTo>
                  <a:pt x="194255" y="34411"/>
                </a:lnTo>
                <a:lnTo>
                  <a:pt x="205842" y="23893"/>
                </a:lnTo>
                <a:lnTo>
                  <a:pt x="219884" y="14375"/>
                </a:lnTo>
                <a:lnTo>
                  <a:pt x="238687" y="7476"/>
                </a:lnTo>
                <a:lnTo>
                  <a:pt x="264556" y="4816"/>
                </a:lnTo>
              </a:path>
            </a:pathLst>
          </a:custGeom>
          <a:ln w="576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494320" y="3512138"/>
            <a:ext cx="85017" cy="93999"/>
          </a:xfrm>
          <a:custGeom>
            <a:avLst/>
            <a:gdLst/>
            <a:ahLst/>
            <a:cxnLst/>
            <a:rect l="l" t="t" r="r" b="b"/>
            <a:pathLst>
              <a:path w="47625" h="52705">
                <a:moveTo>
                  <a:pt x="0" y="0"/>
                </a:moveTo>
                <a:lnTo>
                  <a:pt x="9473" y="26208"/>
                </a:lnTo>
                <a:lnTo>
                  <a:pt x="0" y="52416"/>
                </a:lnTo>
                <a:lnTo>
                  <a:pt x="10235" y="44714"/>
                </a:lnTo>
                <a:lnTo>
                  <a:pt x="22194" y="37557"/>
                </a:lnTo>
                <a:lnTo>
                  <a:pt x="34832" y="31279"/>
                </a:lnTo>
                <a:lnTo>
                  <a:pt x="47103" y="26208"/>
                </a:lnTo>
                <a:lnTo>
                  <a:pt x="34832" y="21140"/>
                </a:lnTo>
                <a:lnTo>
                  <a:pt x="22194" y="14861"/>
                </a:lnTo>
                <a:lnTo>
                  <a:pt x="10235" y="7703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2056603" y="3815692"/>
            <a:ext cx="472692" cy="99661"/>
          </a:xfrm>
          <a:custGeom>
            <a:avLst/>
            <a:gdLst/>
            <a:ahLst/>
            <a:cxnLst/>
            <a:rect l="l" t="t" r="r" b="b"/>
            <a:pathLst>
              <a:path w="264794" h="55880">
                <a:moveTo>
                  <a:pt x="0" y="41201"/>
                </a:moveTo>
                <a:lnTo>
                  <a:pt x="10262" y="21463"/>
                </a:lnTo>
                <a:lnTo>
                  <a:pt x="21059" y="8642"/>
                </a:lnTo>
                <a:lnTo>
                  <a:pt x="32305" y="1801"/>
                </a:lnTo>
                <a:lnTo>
                  <a:pt x="43917" y="0"/>
                </a:lnTo>
                <a:lnTo>
                  <a:pt x="55813" y="2300"/>
                </a:lnTo>
                <a:lnTo>
                  <a:pt x="67909" y="7765"/>
                </a:lnTo>
                <a:lnTo>
                  <a:pt x="80122" y="15454"/>
                </a:lnTo>
                <a:lnTo>
                  <a:pt x="92367" y="24430"/>
                </a:lnTo>
                <a:lnTo>
                  <a:pt x="104563" y="33753"/>
                </a:lnTo>
                <a:lnTo>
                  <a:pt x="116625" y="42485"/>
                </a:lnTo>
                <a:lnTo>
                  <a:pt x="128470" y="49688"/>
                </a:lnTo>
                <a:lnTo>
                  <a:pt x="140015" y="54424"/>
                </a:lnTo>
                <a:lnTo>
                  <a:pt x="151176" y="55752"/>
                </a:lnTo>
                <a:lnTo>
                  <a:pt x="169227" y="51960"/>
                </a:lnTo>
                <a:lnTo>
                  <a:pt x="182818" y="44306"/>
                </a:lnTo>
                <a:lnTo>
                  <a:pt x="194255" y="34410"/>
                </a:lnTo>
                <a:lnTo>
                  <a:pt x="205842" y="23893"/>
                </a:lnTo>
                <a:lnTo>
                  <a:pt x="219884" y="14375"/>
                </a:lnTo>
                <a:lnTo>
                  <a:pt x="238687" y="7476"/>
                </a:lnTo>
                <a:lnTo>
                  <a:pt x="264556" y="4816"/>
                </a:lnTo>
              </a:path>
            </a:pathLst>
          </a:custGeom>
          <a:ln w="5762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2504149" y="3777542"/>
            <a:ext cx="85017" cy="93999"/>
          </a:xfrm>
          <a:custGeom>
            <a:avLst/>
            <a:gdLst/>
            <a:ahLst/>
            <a:cxnLst/>
            <a:rect l="l" t="t" r="r" b="b"/>
            <a:pathLst>
              <a:path w="47625" h="52705">
                <a:moveTo>
                  <a:pt x="0" y="0"/>
                </a:moveTo>
                <a:lnTo>
                  <a:pt x="9479" y="26208"/>
                </a:lnTo>
                <a:lnTo>
                  <a:pt x="0" y="52416"/>
                </a:lnTo>
                <a:lnTo>
                  <a:pt x="10238" y="44711"/>
                </a:lnTo>
                <a:lnTo>
                  <a:pt x="22199" y="37555"/>
                </a:lnTo>
                <a:lnTo>
                  <a:pt x="34838" y="31278"/>
                </a:lnTo>
                <a:lnTo>
                  <a:pt x="47109" y="26208"/>
                </a:lnTo>
                <a:lnTo>
                  <a:pt x="34838" y="21140"/>
                </a:lnTo>
                <a:lnTo>
                  <a:pt x="22199" y="14861"/>
                </a:lnTo>
                <a:lnTo>
                  <a:pt x="10238" y="7703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444444" y="1105525"/>
            <a:ext cx="1005462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45" dirty="0">
                <a:solidFill>
                  <a:srgbClr val="6D6E71"/>
                </a:solidFill>
                <a:latin typeface="+mj-lt"/>
                <a:cs typeface="Calibri"/>
              </a:rPr>
              <a:t>Convolution</a:t>
            </a:r>
            <a:r>
              <a:rPr sz="800" b="1" spc="-98" dirty="0">
                <a:solidFill>
                  <a:srgbClr val="6D6E71"/>
                </a:solidFill>
                <a:latin typeface="+mj-lt"/>
                <a:cs typeface="Calibri"/>
              </a:rPr>
              <a:t> </a:t>
            </a:r>
            <a:r>
              <a:rPr sz="800" b="1" spc="45" dirty="0">
                <a:solidFill>
                  <a:srgbClr val="6D6E71"/>
                </a:solidFill>
                <a:latin typeface="+mj-lt"/>
                <a:cs typeface="Calibri"/>
              </a:rPr>
              <a:t>Layer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016723" y="1218763"/>
            <a:ext cx="0" cy="885626"/>
          </a:xfrm>
          <a:custGeom>
            <a:avLst/>
            <a:gdLst/>
            <a:ahLst/>
            <a:cxnLst/>
            <a:rect l="l" t="t" r="r" b="b"/>
            <a:pathLst>
              <a:path h="496569">
                <a:moveTo>
                  <a:pt x="0" y="0"/>
                </a:moveTo>
                <a:lnTo>
                  <a:pt x="0" y="496041"/>
                </a:lnTo>
              </a:path>
            </a:pathLst>
          </a:custGeom>
          <a:ln w="49598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5972454" y="1218763"/>
            <a:ext cx="89551" cy="885626"/>
          </a:xfrm>
          <a:custGeom>
            <a:avLst/>
            <a:gdLst/>
            <a:ahLst/>
            <a:cxnLst/>
            <a:rect l="l" t="t" r="r" b="b"/>
            <a:pathLst>
              <a:path w="50164" h="496569">
                <a:moveTo>
                  <a:pt x="49598" y="496041"/>
                </a:moveTo>
                <a:lnTo>
                  <a:pt x="0" y="496041"/>
                </a:lnTo>
                <a:lnTo>
                  <a:pt x="0" y="0"/>
                </a:lnTo>
                <a:lnTo>
                  <a:pt x="49598" y="0"/>
                </a:lnTo>
                <a:lnTo>
                  <a:pt x="49598" y="496041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193825" y="1218763"/>
            <a:ext cx="0" cy="885626"/>
          </a:xfrm>
          <a:custGeom>
            <a:avLst/>
            <a:gdLst/>
            <a:ahLst/>
            <a:cxnLst/>
            <a:rect l="l" t="t" r="r" b="b"/>
            <a:pathLst>
              <a:path h="496569">
                <a:moveTo>
                  <a:pt x="0" y="0"/>
                </a:moveTo>
                <a:lnTo>
                  <a:pt x="0" y="496041"/>
                </a:lnTo>
              </a:path>
            </a:pathLst>
          </a:custGeom>
          <a:ln w="49598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6149556" y="1218763"/>
            <a:ext cx="89551" cy="885626"/>
          </a:xfrm>
          <a:custGeom>
            <a:avLst/>
            <a:gdLst/>
            <a:ahLst/>
            <a:cxnLst/>
            <a:rect l="l" t="t" r="r" b="b"/>
            <a:pathLst>
              <a:path w="50164" h="496569">
                <a:moveTo>
                  <a:pt x="49598" y="496041"/>
                </a:moveTo>
                <a:lnTo>
                  <a:pt x="0" y="496041"/>
                </a:lnTo>
                <a:lnTo>
                  <a:pt x="0" y="0"/>
                </a:lnTo>
                <a:lnTo>
                  <a:pt x="49598" y="0"/>
                </a:lnTo>
                <a:lnTo>
                  <a:pt x="49598" y="496041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6370925" y="1218763"/>
            <a:ext cx="0" cy="885626"/>
          </a:xfrm>
          <a:custGeom>
            <a:avLst/>
            <a:gdLst/>
            <a:ahLst/>
            <a:cxnLst/>
            <a:rect l="l" t="t" r="r" b="b"/>
            <a:pathLst>
              <a:path h="496569">
                <a:moveTo>
                  <a:pt x="0" y="0"/>
                </a:moveTo>
                <a:lnTo>
                  <a:pt x="0" y="496041"/>
                </a:lnTo>
              </a:path>
            </a:pathLst>
          </a:custGeom>
          <a:ln w="49598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6326657" y="1218763"/>
            <a:ext cx="89551" cy="885626"/>
          </a:xfrm>
          <a:custGeom>
            <a:avLst/>
            <a:gdLst/>
            <a:ahLst/>
            <a:cxnLst/>
            <a:rect l="l" t="t" r="r" b="b"/>
            <a:pathLst>
              <a:path w="50164" h="496569">
                <a:moveTo>
                  <a:pt x="49598" y="496041"/>
                </a:moveTo>
                <a:lnTo>
                  <a:pt x="0" y="496041"/>
                </a:lnTo>
                <a:lnTo>
                  <a:pt x="0" y="0"/>
                </a:lnTo>
                <a:lnTo>
                  <a:pt x="49598" y="0"/>
                </a:lnTo>
                <a:lnTo>
                  <a:pt x="49598" y="496041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6548022" y="1218763"/>
            <a:ext cx="0" cy="885626"/>
          </a:xfrm>
          <a:custGeom>
            <a:avLst/>
            <a:gdLst/>
            <a:ahLst/>
            <a:cxnLst/>
            <a:rect l="l" t="t" r="r" b="b"/>
            <a:pathLst>
              <a:path h="496569">
                <a:moveTo>
                  <a:pt x="0" y="0"/>
                </a:moveTo>
                <a:lnTo>
                  <a:pt x="0" y="496041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6503746" y="1218763"/>
            <a:ext cx="89551" cy="885626"/>
          </a:xfrm>
          <a:custGeom>
            <a:avLst/>
            <a:gdLst/>
            <a:ahLst/>
            <a:cxnLst/>
            <a:rect l="l" t="t" r="r" b="b"/>
            <a:pathLst>
              <a:path w="50164" h="496569">
                <a:moveTo>
                  <a:pt x="49604" y="496041"/>
                </a:moveTo>
                <a:lnTo>
                  <a:pt x="0" y="496041"/>
                </a:lnTo>
                <a:lnTo>
                  <a:pt x="0" y="0"/>
                </a:lnTo>
                <a:lnTo>
                  <a:pt x="49604" y="0"/>
                </a:lnTo>
                <a:lnTo>
                  <a:pt x="49604" y="496041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444443" y="2432546"/>
            <a:ext cx="825227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36" dirty="0">
                <a:solidFill>
                  <a:srgbClr val="6D6E71"/>
                </a:solidFill>
                <a:latin typeface="+mj-lt"/>
                <a:cs typeface="Calibri"/>
              </a:rPr>
              <a:t>Max</a:t>
            </a:r>
            <a:r>
              <a:rPr sz="800" b="1" spc="-89" dirty="0">
                <a:solidFill>
                  <a:srgbClr val="6D6E71"/>
                </a:solidFill>
                <a:latin typeface="+mj-lt"/>
                <a:cs typeface="Calibri"/>
              </a:rPr>
              <a:t> </a:t>
            </a:r>
            <a:r>
              <a:rPr sz="800" b="1" spc="45" dirty="0">
                <a:solidFill>
                  <a:srgbClr val="6D6E71"/>
                </a:solidFill>
                <a:latin typeface="+mj-lt"/>
                <a:cs typeface="Calibri"/>
              </a:rPr>
              <a:t>Over</a:t>
            </a:r>
            <a:r>
              <a:rPr sz="800" b="1" spc="-107" dirty="0">
                <a:solidFill>
                  <a:srgbClr val="6D6E71"/>
                </a:solidFill>
                <a:latin typeface="+mj-lt"/>
                <a:cs typeface="Calibri"/>
              </a:rPr>
              <a:t> </a:t>
            </a:r>
            <a:r>
              <a:rPr sz="800" b="1" spc="45" dirty="0">
                <a:solidFill>
                  <a:srgbClr val="6D6E71"/>
                </a:solidFill>
                <a:latin typeface="+mj-lt"/>
                <a:cs typeface="Calibri"/>
              </a:rPr>
              <a:t>Time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5352600" y="2678486"/>
            <a:ext cx="886439" cy="0"/>
          </a:xfrm>
          <a:custGeom>
            <a:avLst/>
            <a:gdLst/>
            <a:ahLst/>
            <a:cxnLst/>
            <a:rect l="l" t="t" r="r" b="b"/>
            <a:pathLst>
              <a:path w="496570">
                <a:moveTo>
                  <a:pt x="0" y="0"/>
                </a:moveTo>
                <a:lnTo>
                  <a:pt x="496041" y="0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5352600" y="2634253"/>
            <a:ext cx="886439" cy="89469"/>
          </a:xfrm>
          <a:custGeom>
            <a:avLst/>
            <a:gdLst/>
            <a:ahLst/>
            <a:cxnLst/>
            <a:rect l="l" t="t" r="r" b="b"/>
            <a:pathLst>
              <a:path w="496570" h="50165">
                <a:moveTo>
                  <a:pt x="496041" y="49604"/>
                </a:moveTo>
                <a:lnTo>
                  <a:pt x="0" y="49604"/>
                </a:lnTo>
                <a:lnTo>
                  <a:pt x="0" y="0"/>
                </a:lnTo>
                <a:lnTo>
                  <a:pt x="496041" y="0"/>
                </a:lnTo>
                <a:lnTo>
                  <a:pt x="496041" y="49604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710347" y="2461150"/>
            <a:ext cx="138294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dirty="0">
                <a:solidFill>
                  <a:srgbClr val="939598"/>
                </a:solidFill>
                <a:latin typeface="+mj-lt"/>
                <a:cs typeface="Calibri"/>
              </a:rPr>
              <a:t>...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896694" y="1593743"/>
            <a:ext cx="123111" cy="138167"/>
          </a:xfrm>
          <a:prstGeom prst="rect">
            <a:avLst/>
          </a:prstGeom>
        </p:spPr>
        <p:txBody>
          <a:bodyPr vert="vert" wrap="square" lIns="0" tIns="3399" rIns="0" bIns="0" rtlCol="0">
            <a:spAutoFit/>
          </a:bodyPr>
          <a:lstStyle/>
          <a:p>
            <a:pPr marL="22662">
              <a:spcBef>
                <a:spcPts val="27"/>
              </a:spcBef>
            </a:pPr>
            <a:r>
              <a:rPr sz="800" b="1" dirty="0">
                <a:solidFill>
                  <a:srgbClr val="939598"/>
                </a:solidFill>
                <a:latin typeface="+mj-lt"/>
                <a:cs typeface="Calibri"/>
              </a:rPr>
              <a:t>...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2952941" y="4123951"/>
            <a:ext cx="460223" cy="53228"/>
          </a:xfrm>
          <a:custGeom>
            <a:avLst/>
            <a:gdLst/>
            <a:ahLst/>
            <a:cxnLst/>
            <a:rect l="l" t="t" r="r" b="b"/>
            <a:pathLst>
              <a:path w="257810" h="29844">
                <a:moveTo>
                  <a:pt x="0" y="4172"/>
                </a:moveTo>
                <a:lnTo>
                  <a:pt x="34126" y="23652"/>
                </a:lnTo>
                <a:lnTo>
                  <a:pt x="74188" y="27539"/>
                </a:lnTo>
                <a:lnTo>
                  <a:pt x="125860" y="29230"/>
                </a:lnTo>
                <a:lnTo>
                  <a:pt x="151715" y="28862"/>
                </a:lnTo>
                <a:lnTo>
                  <a:pt x="177390" y="26496"/>
                </a:lnTo>
                <a:lnTo>
                  <a:pt x="198235" y="21702"/>
                </a:lnTo>
                <a:lnTo>
                  <a:pt x="217905" y="14624"/>
                </a:lnTo>
                <a:lnTo>
                  <a:pt x="237321" y="6858"/>
                </a:lnTo>
                <a:lnTo>
                  <a:pt x="257404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6195241" y="922329"/>
            <a:ext cx="0" cy="23216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895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6148466" y="1131926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4" h="42545">
                <a:moveTo>
                  <a:pt x="0" y="0"/>
                </a:moveTo>
                <a:lnTo>
                  <a:pt x="7701" y="9150"/>
                </a:lnTo>
                <a:lnTo>
                  <a:pt x="14856" y="19841"/>
                </a:lnTo>
                <a:lnTo>
                  <a:pt x="21132" y="31138"/>
                </a:lnTo>
                <a:lnTo>
                  <a:pt x="26202" y="42107"/>
                </a:lnTo>
                <a:lnTo>
                  <a:pt x="31270" y="31138"/>
                </a:lnTo>
                <a:lnTo>
                  <a:pt x="37549" y="19841"/>
                </a:lnTo>
                <a:lnTo>
                  <a:pt x="44707" y="9150"/>
                </a:lnTo>
                <a:lnTo>
                  <a:pt x="45274" y="8476"/>
                </a:lnTo>
                <a:lnTo>
                  <a:pt x="26202" y="8476"/>
                </a:lnTo>
                <a:lnTo>
                  <a:pt x="0" y="0"/>
                </a:lnTo>
                <a:close/>
              </a:path>
              <a:path w="52704" h="42545">
                <a:moveTo>
                  <a:pt x="52411" y="0"/>
                </a:moveTo>
                <a:lnTo>
                  <a:pt x="26202" y="8476"/>
                </a:lnTo>
                <a:lnTo>
                  <a:pt x="45274" y="8476"/>
                </a:lnTo>
                <a:lnTo>
                  <a:pt x="52411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3304263" y="4127022"/>
            <a:ext cx="460223" cy="53228"/>
          </a:xfrm>
          <a:custGeom>
            <a:avLst/>
            <a:gdLst/>
            <a:ahLst/>
            <a:cxnLst/>
            <a:rect l="l" t="t" r="r" b="b"/>
            <a:pathLst>
              <a:path w="257810" h="29844">
                <a:moveTo>
                  <a:pt x="0" y="4172"/>
                </a:moveTo>
                <a:lnTo>
                  <a:pt x="34126" y="23652"/>
                </a:lnTo>
                <a:lnTo>
                  <a:pt x="74188" y="27539"/>
                </a:lnTo>
                <a:lnTo>
                  <a:pt x="125860" y="29230"/>
                </a:lnTo>
                <a:lnTo>
                  <a:pt x="151715" y="28862"/>
                </a:lnTo>
                <a:lnTo>
                  <a:pt x="177390" y="26496"/>
                </a:lnTo>
                <a:lnTo>
                  <a:pt x="198235" y="21702"/>
                </a:lnTo>
                <a:lnTo>
                  <a:pt x="217905" y="14624"/>
                </a:lnTo>
                <a:lnTo>
                  <a:pt x="237321" y="6858"/>
                </a:lnTo>
                <a:lnTo>
                  <a:pt x="257404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6546555" y="925400"/>
            <a:ext cx="0" cy="23216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895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6499782" y="1134997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4" h="42545">
                <a:moveTo>
                  <a:pt x="0" y="0"/>
                </a:moveTo>
                <a:lnTo>
                  <a:pt x="7702" y="9150"/>
                </a:lnTo>
                <a:lnTo>
                  <a:pt x="14858" y="19841"/>
                </a:lnTo>
                <a:lnTo>
                  <a:pt x="21135" y="31138"/>
                </a:lnTo>
                <a:lnTo>
                  <a:pt x="26202" y="42107"/>
                </a:lnTo>
                <a:lnTo>
                  <a:pt x="31273" y="31138"/>
                </a:lnTo>
                <a:lnTo>
                  <a:pt x="37552" y="19841"/>
                </a:lnTo>
                <a:lnTo>
                  <a:pt x="44710" y="9150"/>
                </a:lnTo>
                <a:lnTo>
                  <a:pt x="45278" y="8476"/>
                </a:lnTo>
                <a:lnTo>
                  <a:pt x="26202" y="8476"/>
                </a:lnTo>
                <a:lnTo>
                  <a:pt x="0" y="0"/>
                </a:lnTo>
                <a:close/>
              </a:path>
              <a:path w="52704" h="42545">
                <a:moveTo>
                  <a:pt x="52416" y="0"/>
                </a:moveTo>
                <a:lnTo>
                  <a:pt x="26202" y="8476"/>
                </a:lnTo>
                <a:lnTo>
                  <a:pt x="45278" y="8476"/>
                </a:lnTo>
                <a:lnTo>
                  <a:pt x="52416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444444" y="2963351"/>
            <a:ext cx="561109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45" dirty="0">
                <a:solidFill>
                  <a:srgbClr val="6D6E71"/>
                </a:solidFill>
                <a:latin typeface="+mj-lt"/>
                <a:cs typeface="Calibri"/>
              </a:rPr>
              <a:t>HardTanh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5352600" y="3032364"/>
            <a:ext cx="886439" cy="0"/>
          </a:xfrm>
          <a:custGeom>
            <a:avLst/>
            <a:gdLst/>
            <a:ahLst/>
            <a:cxnLst/>
            <a:rect l="l" t="t" r="r" b="b"/>
            <a:pathLst>
              <a:path w="496570">
                <a:moveTo>
                  <a:pt x="0" y="0"/>
                </a:moveTo>
                <a:lnTo>
                  <a:pt x="496041" y="0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5352600" y="2988130"/>
            <a:ext cx="886439" cy="89469"/>
          </a:xfrm>
          <a:custGeom>
            <a:avLst/>
            <a:gdLst/>
            <a:ahLst/>
            <a:cxnLst/>
            <a:rect l="l" t="t" r="r" b="b"/>
            <a:pathLst>
              <a:path w="496570" h="50164">
                <a:moveTo>
                  <a:pt x="496041" y="49604"/>
                </a:moveTo>
                <a:lnTo>
                  <a:pt x="0" y="49604"/>
                </a:lnTo>
                <a:lnTo>
                  <a:pt x="0" y="0"/>
                </a:lnTo>
                <a:lnTo>
                  <a:pt x="496041" y="0"/>
                </a:lnTo>
                <a:lnTo>
                  <a:pt x="496041" y="49604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5086959" y="3828571"/>
            <a:ext cx="1505359" cy="0"/>
          </a:xfrm>
          <a:custGeom>
            <a:avLst/>
            <a:gdLst/>
            <a:ahLst/>
            <a:cxnLst/>
            <a:rect l="l" t="t" r="r" b="b"/>
            <a:pathLst>
              <a:path w="843279">
                <a:moveTo>
                  <a:pt x="0" y="0"/>
                </a:moveTo>
                <a:lnTo>
                  <a:pt x="843267" y="0"/>
                </a:lnTo>
              </a:path>
            </a:pathLst>
          </a:custGeom>
          <a:ln w="49598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5086959" y="3784343"/>
            <a:ext cx="1505359" cy="89469"/>
          </a:xfrm>
          <a:custGeom>
            <a:avLst/>
            <a:gdLst/>
            <a:ahLst/>
            <a:cxnLst/>
            <a:rect l="l" t="t" r="r" b="b"/>
            <a:pathLst>
              <a:path w="843279" h="50164">
                <a:moveTo>
                  <a:pt x="843267" y="49598"/>
                </a:moveTo>
                <a:lnTo>
                  <a:pt x="0" y="49598"/>
                </a:lnTo>
                <a:lnTo>
                  <a:pt x="0" y="0"/>
                </a:lnTo>
                <a:lnTo>
                  <a:pt x="843267" y="0"/>
                </a:lnTo>
                <a:lnTo>
                  <a:pt x="843267" y="49598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4444444" y="3759565"/>
            <a:ext cx="561109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45" dirty="0">
                <a:solidFill>
                  <a:srgbClr val="6D6E71"/>
                </a:solidFill>
                <a:latin typeface="+mj-lt"/>
                <a:cs typeface="Calibri"/>
              </a:rPr>
              <a:t>HardTanh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5086949" y="3076598"/>
            <a:ext cx="1505347" cy="353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5086957" y="3076593"/>
            <a:ext cx="1505359" cy="354477"/>
          </a:xfrm>
          <a:custGeom>
            <a:avLst/>
            <a:gdLst/>
            <a:ahLst/>
            <a:cxnLst/>
            <a:rect l="l" t="t" r="r" b="b"/>
            <a:pathLst>
              <a:path w="843279" h="198755">
                <a:moveTo>
                  <a:pt x="0" y="198418"/>
                </a:moveTo>
                <a:lnTo>
                  <a:pt x="148808" y="0"/>
                </a:lnTo>
                <a:lnTo>
                  <a:pt x="644849" y="0"/>
                </a:lnTo>
                <a:lnTo>
                  <a:pt x="843267" y="198418"/>
                </a:lnTo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5529702" y="4536320"/>
            <a:ext cx="570178" cy="0"/>
          </a:xfrm>
          <a:custGeom>
            <a:avLst/>
            <a:gdLst/>
            <a:ahLst/>
            <a:cxnLst/>
            <a:rect l="l" t="t" r="r" b="b"/>
            <a:pathLst>
              <a:path w="319404">
                <a:moveTo>
                  <a:pt x="0" y="0"/>
                </a:moveTo>
                <a:lnTo>
                  <a:pt x="319335" y="0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5529702" y="4492085"/>
            <a:ext cx="570178" cy="89469"/>
          </a:xfrm>
          <a:custGeom>
            <a:avLst/>
            <a:gdLst/>
            <a:ahLst/>
            <a:cxnLst/>
            <a:rect l="l" t="t" r="r" b="b"/>
            <a:pathLst>
              <a:path w="319404" h="50164">
                <a:moveTo>
                  <a:pt x="319335" y="49604"/>
                </a:moveTo>
                <a:lnTo>
                  <a:pt x="0" y="49604"/>
                </a:lnTo>
                <a:lnTo>
                  <a:pt x="0" y="0"/>
                </a:lnTo>
                <a:lnTo>
                  <a:pt x="319335" y="0"/>
                </a:lnTo>
                <a:lnTo>
                  <a:pt x="319335" y="49604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5086959" y="3474698"/>
            <a:ext cx="1505359" cy="0"/>
          </a:xfrm>
          <a:custGeom>
            <a:avLst/>
            <a:gdLst/>
            <a:ahLst/>
            <a:cxnLst/>
            <a:rect l="l" t="t" r="r" b="b"/>
            <a:pathLst>
              <a:path w="843279">
                <a:moveTo>
                  <a:pt x="0" y="0"/>
                </a:moveTo>
                <a:lnTo>
                  <a:pt x="843267" y="0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5086959" y="3430465"/>
            <a:ext cx="1505359" cy="89469"/>
          </a:xfrm>
          <a:custGeom>
            <a:avLst/>
            <a:gdLst/>
            <a:ahLst/>
            <a:cxnLst/>
            <a:rect l="l" t="t" r="r" b="b"/>
            <a:pathLst>
              <a:path w="843279" h="50164">
                <a:moveTo>
                  <a:pt x="843267" y="49604"/>
                </a:moveTo>
                <a:lnTo>
                  <a:pt x="0" y="49604"/>
                </a:lnTo>
                <a:lnTo>
                  <a:pt x="0" y="0"/>
                </a:lnTo>
                <a:lnTo>
                  <a:pt x="843267" y="0"/>
                </a:lnTo>
                <a:lnTo>
                  <a:pt x="843267" y="49604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444443" y="3317223"/>
            <a:ext cx="377472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662"/>
            <a:r>
              <a:rPr sz="800" b="1" spc="54" dirty="0">
                <a:solidFill>
                  <a:srgbClr val="6D6E71"/>
                </a:solidFill>
                <a:latin typeface="+mj-lt"/>
                <a:cs typeface="Calibri"/>
              </a:rPr>
              <a:t>Linear</a:t>
            </a:r>
            <a:endParaRPr sz="800">
              <a:latin typeface="+mj-lt"/>
              <a:cs typeface="Calibri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5086949" y="3872801"/>
            <a:ext cx="1505347" cy="265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5086957" y="3872804"/>
            <a:ext cx="1505359" cy="266141"/>
          </a:xfrm>
          <a:custGeom>
            <a:avLst/>
            <a:gdLst/>
            <a:ahLst/>
            <a:cxnLst/>
            <a:rect l="l" t="t" r="r" b="b"/>
            <a:pathLst>
              <a:path w="843279" h="149225">
                <a:moveTo>
                  <a:pt x="248017" y="148814"/>
                </a:moveTo>
                <a:lnTo>
                  <a:pt x="0" y="0"/>
                </a:lnTo>
                <a:lnTo>
                  <a:pt x="843267" y="0"/>
                </a:lnTo>
                <a:lnTo>
                  <a:pt x="567353" y="148814"/>
                </a:lnTo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5529702" y="4182443"/>
            <a:ext cx="570178" cy="0"/>
          </a:xfrm>
          <a:custGeom>
            <a:avLst/>
            <a:gdLst/>
            <a:ahLst/>
            <a:cxnLst/>
            <a:rect l="l" t="t" r="r" b="b"/>
            <a:pathLst>
              <a:path w="319404">
                <a:moveTo>
                  <a:pt x="0" y="0"/>
                </a:moveTo>
                <a:lnTo>
                  <a:pt x="319335" y="0"/>
                </a:lnTo>
              </a:path>
            </a:pathLst>
          </a:custGeom>
          <a:ln w="49604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5529702" y="4138210"/>
            <a:ext cx="570178" cy="89469"/>
          </a:xfrm>
          <a:custGeom>
            <a:avLst/>
            <a:gdLst/>
            <a:ahLst/>
            <a:cxnLst/>
            <a:rect l="l" t="t" r="r" b="b"/>
            <a:pathLst>
              <a:path w="319404" h="50164">
                <a:moveTo>
                  <a:pt x="319335" y="49604"/>
                </a:moveTo>
                <a:lnTo>
                  <a:pt x="0" y="49604"/>
                </a:lnTo>
                <a:lnTo>
                  <a:pt x="0" y="0"/>
                </a:lnTo>
                <a:lnTo>
                  <a:pt x="319335" y="0"/>
                </a:lnTo>
                <a:lnTo>
                  <a:pt x="319335" y="49604"/>
                </a:lnTo>
                <a:close/>
              </a:path>
            </a:pathLst>
          </a:custGeom>
          <a:ln w="5762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2607573" y="2260578"/>
            <a:ext cx="0" cy="266141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814"/>
                </a:lnTo>
              </a:path>
            </a:pathLst>
          </a:custGeom>
          <a:ln w="57626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2514013" y="2476605"/>
            <a:ext cx="188170" cy="168745"/>
          </a:xfrm>
          <a:custGeom>
            <a:avLst/>
            <a:gdLst/>
            <a:ahLst/>
            <a:cxnLst/>
            <a:rect l="l" t="t" r="r" b="b"/>
            <a:pathLst>
              <a:path w="105409" h="94615">
                <a:moveTo>
                  <a:pt x="0" y="0"/>
                </a:moveTo>
                <a:lnTo>
                  <a:pt x="24166" y="34546"/>
                </a:lnTo>
                <a:lnTo>
                  <a:pt x="44515" y="74705"/>
                </a:lnTo>
                <a:lnTo>
                  <a:pt x="52411" y="94213"/>
                </a:lnTo>
                <a:lnTo>
                  <a:pt x="60307" y="74705"/>
                </a:lnTo>
                <a:lnTo>
                  <a:pt x="69835" y="54459"/>
                </a:lnTo>
                <a:lnTo>
                  <a:pt x="80657" y="34546"/>
                </a:lnTo>
                <a:lnTo>
                  <a:pt x="90578" y="18953"/>
                </a:lnTo>
                <a:lnTo>
                  <a:pt x="52411" y="18953"/>
                </a:lnTo>
                <a:lnTo>
                  <a:pt x="0" y="0"/>
                </a:lnTo>
                <a:close/>
              </a:path>
              <a:path w="105409" h="94615">
                <a:moveTo>
                  <a:pt x="104827" y="0"/>
                </a:moveTo>
                <a:lnTo>
                  <a:pt x="52411" y="18953"/>
                </a:lnTo>
                <a:lnTo>
                  <a:pt x="90578" y="18953"/>
                </a:lnTo>
                <a:lnTo>
                  <a:pt x="92434" y="16036"/>
                </a:lnTo>
                <a:lnTo>
                  <a:pt x="104827" y="0"/>
                </a:lnTo>
                <a:close/>
              </a:path>
            </a:pathLst>
          </a:custGeom>
          <a:solidFill>
            <a:srgbClr val="A7A9AC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5623267" y="2191913"/>
            <a:ext cx="0" cy="244623"/>
          </a:xfrm>
          <a:custGeom>
            <a:avLst/>
            <a:gdLst/>
            <a:ahLst/>
            <a:cxnLst/>
            <a:rect l="l" t="t" r="r" b="b"/>
            <a:pathLst>
              <a:path h="137159">
                <a:moveTo>
                  <a:pt x="0" y="0"/>
                </a:moveTo>
                <a:lnTo>
                  <a:pt x="0" y="137115"/>
                </a:lnTo>
              </a:path>
            </a:pathLst>
          </a:custGeom>
          <a:ln w="57626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5529696" y="2390977"/>
            <a:ext cx="188170" cy="155154"/>
          </a:xfrm>
          <a:custGeom>
            <a:avLst/>
            <a:gdLst/>
            <a:ahLst/>
            <a:cxnLst/>
            <a:rect l="l" t="t" r="r" b="b"/>
            <a:pathLst>
              <a:path w="105410" h="86994">
                <a:moveTo>
                  <a:pt x="0" y="0"/>
                </a:moveTo>
                <a:lnTo>
                  <a:pt x="15408" y="18861"/>
                </a:lnTo>
                <a:lnTo>
                  <a:pt x="29720" y="40900"/>
                </a:lnTo>
                <a:lnTo>
                  <a:pt x="42276" y="64190"/>
                </a:lnTo>
                <a:lnTo>
                  <a:pt x="52416" y="86802"/>
                </a:lnTo>
                <a:lnTo>
                  <a:pt x="62555" y="64190"/>
                </a:lnTo>
                <a:lnTo>
                  <a:pt x="75111" y="40900"/>
                </a:lnTo>
                <a:lnTo>
                  <a:pt x="89424" y="18861"/>
                </a:lnTo>
                <a:lnTo>
                  <a:pt x="90569" y="17460"/>
                </a:lnTo>
                <a:lnTo>
                  <a:pt x="52416" y="17460"/>
                </a:lnTo>
                <a:lnTo>
                  <a:pt x="0" y="0"/>
                </a:lnTo>
                <a:close/>
              </a:path>
              <a:path w="105410" h="86994">
                <a:moveTo>
                  <a:pt x="104833" y="0"/>
                </a:moveTo>
                <a:lnTo>
                  <a:pt x="52416" y="17460"/>
                </a:lnTo>
                <a:lnTo>
                  <a:pt x="90569" y="17460"/>
                </a:lnTo>
                <a:lnTo>
                  <a:pt x="104833" y="0"/>
                </a:lnTo>
                <a:close/>
              </a:path>
            </a:pathLst>
          </a:custGeom>
          <a:solidFill>
            <a:srgbClr val="A7A9AC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6685862" y="2634254"/>
            <a:ext cx="0" cy="1855058"/>
          </a:xfrm>
          <a:custGeom>
            <a:avLst/>
            <a:gdLst/>
            <a:ahLst/>
            <a:cxnLst/>
            <a:rect l="l" t="t" r="r" b="b"/>
            <a:pathLst>
              <a:path h="1040130">
                <a:moveTo>
                  <a:pt x="0" y="0"/>
                </a:moveTo>
                <a:lnTo>
                  <a:pt x="0" y="1040067"/>
                </a:lnTo>
              </a:path>
            </a:pathLst>
          </a:custGeom>
          <a:ln w="57626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6592291" y="4449382"/>
            <a:ext cx="188170" cy="135902"/>
          </a:xfrm>
          <a:custGeom>
            <a:avLst/>
            <a:gdLst/>
            <a:ahLst/>
            <a:cxnLst/>
            <a:rect l="l" t="t" r="r" b="b"/>
            <a:pathLst>
              <a:path w="105410" h="76200">
                <a:moveTo>
                  <a:pt x="0" y="0"/>
                </a:moveTo>
                <a:lnTo>
                  <a:pt x="15408" y="16512"/>
                </a:lnTo>
                <a:lnTo>
                  <a:pt x="29720" y="35803"/>
                </a:lnTo>
                <a:lnTo>
                  <a:pt x="42276" y="56187"/>
                </a:lnTo>
                <a:lnTo>
                  <a:pt x="52416" y="75980"/>
                </a:lnTo>
                <a:lnTo>
                  <a:pt x="62554" y="56187"/>
                </a:lnTo>
                <a:lnTo>
                  <a:pt x="75108" y="35803"/>
                </a:lnTo>
                <a:lnTo>
                  <a:pt x="89419" y="16512"/>
                </a:lnTo>
                <a:lnTo>
                  <a:pt x="90561" y="15288"/>
                </a:lnTo>
                <a:lnTo>
                  <a:pt x="52416" y="15288"/>
                </a:lnTo>
                <a:lnTo>
                  <a:pt x="0" y="0"/>
                </a:lnTo>
                <a:close/>
              </a:path>
              <a:path w="105410" h="76200">
                <a:moveTo>
                  <a:pt x="104827" y="0"/>
                </a:moveTo>
                <a:lnTo>
                  <a:pt x="52416" y="15288"/>
                </a:lnTo>
                <a:lnTo>
                  <a:pt x="90561" y="15288"/>
                </a:lnTo>
                <a:lnTo>
                  <a:pt x="104827" y="0"/>
                </a:lnTo>
                <a:close/>
              </a:path>
            </a:pathLst>
          </a:custGeom>
          <a:solidFill>
            <a:srgbClr val="A7A9AC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2784672" y="4029933"/>
            <a:ext cx="460223" cy="53228"/>
          </a:xfrm>
          <a:custGeom>
            <a:avLst/>
            <a:gdLst/>
            <a:ahLst/>
            <a:cxnLst/>
            <a:rect l="l" t="t" r="r" b="b"/>
            <a:pathLst>
              <a:path w="257810" h="29844">
                <a:moveTo>
                  <a:pt x="0" y="4177"/>
                </a:moveTo>
                <a:lnTo>
                  <a:pt x="34124" y="23657"/>
                </a:lnTo>
                <a:lnTo>
                  <a:pt x="74188" y="27539"/>
                </a:lnTo>
                <a:lnTo>
                  <a:pt x="125860" y="29233"/>
                </a:lnTo>
                <a:lnTo>
                  <a:pt x="151715" y="28862"/>
                </a:lnTo>
                <a:lnTo>
                  <a:pt x="177390" y="26496"/>
                </a:lnTo>
                <a:lnTo>
                  <a:pt x="198235" y="21705"/>
                </a:lnTo>
                <a:lnTo>
                  <a:pt x="217905" y="14629"/>
                </a:lnTo>
                <a:lnTo>
                  <a:pt x="237321" y="6862"/>
                </a:lnTo>
                <a:lnTo>
                  <a:pt x="257404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3018156" y="4084537"/>
            <a:ext cx="0" cy="344284"/>
          </a:xfrm>
          <a:custGeom>
            <a:avLst/>
            <a:gdLst/>
            <a:ahLst/>
            <a:cxnLst/>
            <a:rect l="l" t="t" r="r" b="b"/>
            <a:pathLst>
              <a:path h="193039">
                <a:moveTo>
                  <a:pt x="0" y="192759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5" name="object 125"/>
          <p:cNvSpPr/>
          <p:nvPr/>
        </p:nvSpPr>
        <p:spPr>
          <a:xfrm>
            <a:off x="2971370" y="4406252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5" h="42544">
                <a:moveTo>
                  <a:pt x="0" y="0"/>
                </a:moveTo>
                <a:lnTo>
                  <a:pt x="7702" y="9150"/>
                </a:lnTo>
                <a:lnTo>
                  <a:pt x="14858" y="19841"/>
                </a:lnTo>
                <a:lnTo>
                  <a:pt x="21137" y="31138"/>
                </a:lnTo>
                <a:lnTo>
                  <a:pt x="26208" y="42107"/>
                </a:lnTo>
                <a:lnTo>
                  <a:pt x="31279" y="31138"/>
                </a:lnTo>
                <a:lnTo>
                  <a:pt x="37557" y="19841"/>
                </a:lnTo>
                <a:lnTo>
                  <a:pt x="44714" y="9150"/>
                </a:lnTo>
                <a:lnTo>
                  <a:pt x="45286" y="8471"/>
                </a:lnTo>
                <a:lnTo>
                  <a:pt x="26208" y="8471"/>
                </a:lnTo>
                <a:lnTo>
                  <a:pt x="0" y="0"/>
                </a:lnTo>
                <a:close/>
              </a:path>
              <a:path w="52705" h="42544">
                <a:moveTo>
                  <a:pt x="52416" y="0"/>
                </a:moveTo>
                <a:lnTo>
                  <a:pt x="26208" y="8471"/>
                </a:lnTo>
                <a:lnTo>
                  <a:pt x="45286" y="8471"/>
                </a:lnTo>
                <a:lnTo>
                  <a:pt x="52416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3138871" y="4029933"/>
            <a:ext cx="460223" cy="53228"/>
          </a:xfrm>
          <a:custGeom>
            <a:avLst/>
            <a:gdLst/>
            <a:ahLst/>
            <a:cxnLst/>
            <a:rect l="l" t="t" r="r" b="b"/>
            <a:pathLst>
              <a:path w="257810" h="29844">
                <a:moveTo>
                  <a:pt x="0" y="4177"/>
                </a:moveTo>
                <a:lnTo>
                  <a:pt x="34124" y="23657"/>
                </a:lnTo>
                <a:lnTo>
                  <a:pt x="74188" y="27539"/>
                </a:lnTo>
                <a:lnTo>
                  <a:pt x="125857" y="29233"/>
                </a:lnTo>
                <a:lnTo>
                  <a:pt x="151710" y="28862"/>
                </a:lnTo>
                <a:lnTo>
                  <a:pt x="177385" y="26496"/>
                </a:lnTo>
                <a:lnTo>
                  <a:pt x="198230" y="21705"/>
                </a:lnTo>
                <a:lnTo>
                  <a:pt x="217902" y="14629"/>
                </a:lnTo>
                <a:lnTo>
                  <a:pt x="237320" y="6862"/>
                </a:lnTo>
                <a:lnTo>
                  <a:pt x="257404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7" name="object 127"/>
          <p:cNvSpPr/>
          <p:nvPr/>
        </p:nvSpPr>
        <p:spPr>
          <a:xfrm>
            <a:off x="3372353" y="4084537"/>
            <a:ext cx="0" cy="344284"/>
          </a:xfrm>
          <a:custGeom>
            <a:avLst/>
            <a:gdLst/>
            <a:ahLst/>
            <a:cxnLst/>
            <a:rect l="l" t="t" r="r" b="b"/>
            <a:pathLst>
              <a:path h="193039">
                <a:moveTo>
                  <a:pt x="0" y="192759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3325558" y="4406252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5" h="42544">
                <a:moveTo>
                  <a:pt x="0" y="0"/>
                </a:moveTo>
                <a:lnTo>
                  <a:pt x="7705" y="9150"/>
                </a:lnTo>
                <a:lnTo>
                  <a:pt x="14861" y="19841"/>
                </a:lnTo>
                <a:lnTo>
                  <a:pt x="21140" y="31138"/>
                </a:lnTo>
                <a:lnTo>
                  <a:pt x="26214" y="42107"/>
                </a:lnTo>
                <a:lnTo>
                  <a:pt x="31281" y="31138"/>
                </a:lnTo>
                <a:lnTo>
                  <a:pt x="37558" y="19841"/>
                </a:lnTo>
                <a:lnTo>
                  <a:pt x="44714" y="9150"/>
                </a:lnTo>
                <a:lnTo>
                  <a:pt x="45286" y="8471"/>
                </a:lnTo>
                <a:lnTo>
                  <a:pt x="26214" y="8471"/>
                </a:lnTo>
                <a:lnTo>
                  <a:pt x="0" y="0"/>
                </a:lnTo>
                <a:close/>
              </a:path>
              <a:path w="52705" h="42544">
                <a:moveTo>
                  <a:pt x="52416" y="0"/>
                </a:moveTo>
                <a:lnTo>
                  <a:pt x="26214" y="8471"/>
                </a:lnTo>
                <a:lnTo>
                  <a:pt x="45286" y="8471"/>
                </a:lnTo>
                <a:lnTo>
                  <a:pt x="52416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9" name="object 129"/>
          <p:cNvSpPr/>
          <p:nvPr/>
        </p:nvSpPr>
        <p:spPr>
          <a:xfrm>
            <a:off x="3887757" y="2213689"/>
            <a:ext cx="278854" cy="291056"/>
          </a:xfrm>
          <a:custGeom>
            <a:avLst/>
            <a:gdLst/>
            <a:ahLst/>
            <a:cxnLst/>
            <a:rect l="l" t="t" r="r" b="b"/>
            <a:pathLst>
              <a:path w="156210" h="163194">
                <a:moveTo>
                  <a:pt x="0" y="163116"/>
                </a:moveTo>
                <a:lnTo>
                  <a:pt x="155717" y="0"/>
                </a:lnTo>
              </a:path>
            </a:pathLst>
          </a:custGeom>
          <a:ln w="57626">
            <a:solidFill>
              <a:srgbClr val="A7A9AC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4046349" y="2083636"/>
            <a:ext cx="243714" cy="249153"/>
          </a:xfrm>
          <a:custGeom>
            <a:avLst/>
            <a:gdLst/>
            <a:ahLst/>
            <a:cxnLst/>
            <a:rect l="l" t="t" r="r" b="b"/>
            <a:pathLst>
              <a:path w="136525" h="139700">
                <a:moveTo>
                  <a:pt x="136499" y="0"/>
                </a:moveTo>
                <a:lnTo>
                  <a:pt x="98499" y="22716"/>
                </a:lnTo>
                <a:lnTo>
                  <a:pt x="57710" y="43962"/>
                </a:lnTo>
                <a:lnTo>
                  <a:pt x="18109" y="60996"/>
                </a:lnTo>
                <a:lnTo>
                  <a:pt x="0" y="67076"/>
                </a:lnTo>
                <a:lnTo>
                  <a:pt x="57741" y="82486"/>
                </a:lnTo>
                <a:lnTo>
                  <a:pt x="75824" y="139461"/>
                </a:lnTo>
                <a:lnTo>
                  <a:pt x="81060" y="121087"/>
                </a:lnTo>
                <a:lnTo>
                  <a:pt x="87972" y="101342"/>
                </a:lnTo>
                <a:lnTo>
                  <a:pt x="96240" y="80740"/>
                </a:lnTo>
                <a:lnTo>
                  <a:pt x="105545" y="59792"/>
                </a:lnTo>
                <a:lnTo>
                  <a:pt x="115570" y="39010"/>
                </a:lnTo>
                <a:lnTo>
                  <a:pt x="125994" y="18909"/>
                </a:lnTo>
                <a:lnTo>
                  <a:pt x="136499" y="0"/>
                </a:lnTo>
                <a:close/>
              </a:path>
            </a:pathLst>
          </a:custGeom>
          <a:solidFill>
            <a:srgbClr val="A7A9AC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1" name="object 131"/>
          <p:cNvSpPr/>
          <p:nvPr/>
        </p:nvSpPr>
        <p:spPr>
          <a:xfrm>
            <a:off x="3180637" y="4187584"/>
            <a:ext cx="0" cy="23216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895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3133863" y="4397190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5" h="42544">
                <a:moveTo>
                  <a:pt x="0" y="0"/>
                </a:moveTo>
                <a:lnTo>
                  <a:pt x="7701" y="9147"/>
                </a:lnTo>
                <a:lnTo>
                  <a:pt x="14856" y="19836"/>
                </a:lnTo>
                <a:lnTo>
                  <a:pt x="21132" y="31132"/>
                </a:lnTo>
                <a:lnTo>
                  <a:pt x="26202" y="42101"/>
                </a:lnTo>
                <a:lnTo>
                  <a:pt x="31270" y="31132"/>
                </a:lnTo>
                <a:lnTo>
                  <a:pt x="37549" y="19836"/>
                </a:lnTo>
                <a:lnTo>
                  <a:pt x="44707" y="9147"/>
                </a:lnTo>
                <a:lnTo>
                  <a:pt x="45276" y="8471"/>
                </a:lnTo>
                <a:lnTo>
                  <a:pt x="26202" y="8471"/>
                </a:lnTo>
                <a:lnTo>
                  <a:pt x="0" y="0"/>
                </a:lnTo>
                <a:close/>
              </a:path>
              <a:path w="52705" h="42544">
                <a:moveTo>
                  <a:pt x="52411" y="0"/>
                </a:moveTo>
                <a:lnTo>
                  <a:pt x="26202" y="8471"/>
                </a:lnTo>
                <a:lnTo>
                  <a:pt x="45276" y="8471"/>
                </a:lnTo>
                <a:lnTo>
                  <a:pt x="52411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3539854" y="4187584"/>
            <a:ext cx="0" cy="23216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895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3493069" y="4397190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5" h="42544">
                <a:moveTo>
                  <a:pt x="0" y="0"/>
                </a:moveTo>
                <a:lnTo>
                  <a:pt x="7702" y="9147"/>
                </a:lnTo>
                <a:lnTo>
                  <a:pt x="14858" y="19836"/>
                </a:lnTo>
                <a:lnTo>
                  <a:pt x="21137" y="31132"/>
                </a:lnTo>
                <a:lnTo>
                  <a:pt x="26208" y="42101"/>
                </a:lnTo>
                <a:lnTo>
                  <a:pt x="31275" y="31132"/>
                </a:lnTo>
                <a:lnTo>
                  <a:pt x="37552" y="19836"/>
                </a:lnTo>
                <a:lnTo>
                  <a:pt x="44708" y="9147"/>
                </a:lnTo>
                <a:lnTo>
                  <a:pt x="45277" y="8471"/>
                </a:lnTo>
                <a:lnTo>
                  <a:pt x="26208" y="8471"/>
                </a:lnTo>
                <a:lnTo>
                  <a:pt x="0" y="0"/>
                </a:lnTo>
                <a:close/>
              </a:path>
              <a:path w="52705" h="42544">
                <a:moveTo>
                  <a:pt x="52411" y="0"/>
                </a:moveTo>
                <a:lnTo>
                  <a:pt x="26208" y="8471"/>
                </a:lnTo>
                <a:lnTo>
                  <a:pt x="45277" y="8471"/>
                </a:lnTo>
                <a:lnTo>
                  <a:pt x="52411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6019236" y="933554"/>
            <a:ext cx="0" cy="23216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895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5972453" y="1143162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4" h="42545">
                <a:moveTo>
                  <a:pt x="0" y="0"/>
                </a:moveTo>
                <a:lnTo>
                  <a:pt x="7702" y="9147"/>
                </a:lnTo>
                <a:lnTo>
                  <a:pt x="14858" y="19836"/>
                </a:lnTo>
                <a:lnTo>
                  <a:pt x="21137" y="31132"/>
                </a:lnTo>
                <a:lnTo>
                  <a:pt x="26208" y="42101"/>
                </a:lnTo>
                <a:lnTo>
                  <a:pt x="31275" y="31132"/>
                </a:lnTo>
                <a:lnTo>
                  <a:pt x="37552" y="19836"/>
                </a:lnTo>
                <a:lnTo>
                  <a:pt x="44708" y="9147"/>
                </a:lnTo>
                <a:lnTo>
                  <a:pt x="45277" y="8471"/>
                </a:lnTo>
                <a:lnTo>
                  <a:pt x="26208" y="8471"/>
                </a:lnTo>
                <a:lnTo>
                  <a:pt x="0" y="0"/>
                </a:lnTo>
                <a:close/>
              </a:path>
              <a:path w="52704" h="42545">
                <a:moveTo>
                  <a:pt x="52411" y="0"/>
                </a:moveTo>
                <a:lnTo>
                  <a:pt x="26208" y="8471"/>
                </a:lnTo>
                <a:lnTo>
                  <a:pt x="45277" y="8471"/>
                </a:lnTo>
                <a:lnTo>
                  <a:pt x="52411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7" name="object 137"/>
          <p:cNvSpPr/>
          <p:nvPr/>
        </p:nvSpPr>
        <p:spPr>
          <a:xfrm>
            <a:off x="6373425" y="933554"/>
            <a:ext cx="0" cy="23216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895"/>
                </a:moveTo>
                <a:lnTo>
                  <a:pt x="0" y="0"/>
                </a:lnTo>
              </a:path>
            </a:pathLst>
          </a:custGeom>
          <a:ln w="5762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6326650" y="1143162"/>
            <a:ext cx="94085" cy="75878"/>
          </a:xfrm>
          <a:custGeom>
            <a:avLst/>
            <a:gdLst/>
            <a:ahLst/>
            <a:cxnLst/>
            <a:rect l="l" t="t" r="r" b="b"/>
            <a:pathLst>
              <a:path w="52704" h="42545">
                <a:moveTo>
                  <a:pt x="0" y="0"/>
                </a:moveTo>
                <a:lnTo>
                  <a:pt x="7701" y="9147"/>
                </a:lnTo>
                <a:lnTo>
                  <a:pt x="14856" y="19836"/>
                </a:lnTo>
                <a:lnTo>
                  <a:pt x="21132" y="31132"/>
                </a:lnTo>
                <a:lnTo>
                  <a:pt x="26202" y="42101"/>
                </a:lnTo>
                <a:lnTo>
                  <a:pt x="31273" y="31132"/>
                </a:lnTo>
                <a:lnTo>
                  <a:pt x="37552" y="19836"/>
                </a:lnTo>
                <a:lnTo>
                  <a:pt x="44708" y="9147"/>
                </a:lnTo>
                <a:lnTo>
                  <a:pt x="45277" y="8471"/>
                </a:lnTo>
                <a:lnTo>
                  <a:pt x="26202" y="8471"/>
                </a:lnTo>
                <a:lnTo>
                  <a:pt x="0" y="0"/>
                </a:lnTo>
                <a:close/>
              </a:path>
              <a:path w="52704" h="42545">
                <a:moveTo>
                  <a:pt x="52411" y="0"/>
                </a:moveTo>
                <a:lnTo>
                  <a:pt x="26202" y="8471"/>
                </a:lnTo>
                <a:lnTo>
                  <a:pt x="45277" y="8471"/>
                </a:lnTo>
                <a:lnTo>
                  <a:pt x="52411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9" name="object 139"/>
          <p:cNvSpPr/>
          <p:nvPr/>
        </p:nvSpPr>
        <p:spPr>
          <a:xfrm>
            <a:off x="1033363" y="1022027"/>
            <a:ext cx="245981" cy="1238970"/>
          </a:xfrm>
          <a:custGeom>
            <a:avLst/>
            <a:gdLst/>
            <a:ahLst/>
            <a:cxnLst/>
            <a:rect l="l" t="t" r="r" b="b"/>
            <a:pathLst>
              <a:path w="137795" h="694690">
                <a:moveTo>
                  <a:pt x="71652" y="0"/>
                </a:moveTo>
                <a:lnTo>
                  <a:pt x="66137" y="0"/>
                </a:lnTo>
                <a:lnTo>
                  <a:pt x="40395" y="3658"/>
                </a:lnTo>
                <a:lnTo>
                  <a:pt x="19372" y="13635"/>
                </a:lnTo>
                <a:lnTo>
                  <a:pt x="5197" y="28434"/>
                </a:lnTo>
                <a:lnTo>
                  <a:pt x="0" y="46556"/>
                </a:lnTo>
                <a:lnTo>
                  <a:pt x="0" y="647903"/>
                </a:lnTo>
                <a:lnTo>
                  <a:pt x="5197" y="666022"/>
                </a:lnTo>
                <a:lnTo>
                  <a:pt x="19372" y="680818"/>
                </a:lnTo>
                <a:lnTo>
                  <a:pt x="40395" y="690795"/>
                </a:lnTo>
                <a:lnTo>
                  <a:pt x="66137" y="694453"/>
                </a:lnTo>
                <a:lnTo>
                  <a:pt x="71652" y="694453"/>
                </a:lnTo>
                <a:lnTo>
                  <a:pt x="97397" y="690795"/>
                </a:lnTo>
                <a:lnTo>
                  <a:pt x="118419" y="680818"/>
                </a:lnTo>
                <a:lnTo>
                  <a:pt x="132593" y="666022"/>
                </a:lnTo>
                <a:lnTo>
                  <a:pt x="137790" y="647903"/>
                </a:lnTo>
                <a:lnTo>
                  <a:pt x="137790" y="46556"/>
                </a:lnTo>
                <a:lnTo>
                  <a:pt x="132593" y="28434"/>
                </a:lnTo>
                <a:lnTo>
                  <a:pt x="118419" y="13635"/>
                </a:lnTo>
                <a:lnTo>
                  <a:pt x="97397" y="3658"/>
                </a:lnTo>
                <a:lnTo>
                  <a:pt x="71652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1033363" y="1022027"/>
            <a:ext cx="245981" cy="1238970"/>
          </a:xfrm>
          <a:custGeom>
            <a:avLst/>
            <a:gdLst/>
            <a:ahLst/>
            <a:cxnLst/>
            <a:rect l="l" t="t" r="r" b="b"/>
            <a:pathLst>
              <a:path w="137795" h="694690">
                <a:moveTo>
                  <a:pt x="71652" y="0"/>
                </a:moveTo>
                <a:lnTo>
                  <a:pt x="97397" y="3658"/>
                </a:lnTo>
                <a:lnTo>
                  <a:pt x="118419" y="13635"/>
                </a:lnTo>
                <a:lnTo>
                  <a:pt x="132593" y="28434"/>
                </a:lnTo>
                <a:lnTo>
                  <a:pt x="137790" y="46556"/>
                </a:lnTo>
                <a:lnTo>
                  <a:pt x="137790" y="647903"/>
                </a:lnTo>
                <a:lnTo>
                  <a:pt x="132593" y="666022"/>
                </a:lnTo>
                <a:lnTo>
                  <a:pt x="118419" y="680818"/>
                </a:lnTo>
                <a:lnTo>
                  <a:pt x="97397" y="690795"/>
                </a:lnTo>
                <a:lnTo>
                  <a:pt x="71652" y="694453"/>
                </a:lnTo>
                <a:lnTo>
                  <a:pt x="66137" y="694453"/>
                </a:lnTo>
                <a:lnTo>
                  <a:pt x="40395" y="690795"/>
                </a:lnTo>
                <a:lnTo>
                  <a:pt x="19372" y="680818"/>
                </a:lnTo>
                <a:lnTo>
                  <a:pt x="5197" y="666022"/>
                </a:lnTo>
                <a:lnTo>
                  <a:pt x="0" y="647903"/>
                </a:lnTo>
                <a:lnTo>
                  <a:pt x="0" y="46556"/>
                </a:lnTo>
                <a:lnTo>
                  <a:pt x="5197" y="28434"/>
                </a:lnTo>
                <a:lnTo>
                  <a:pt x="19372" y="13635"/>
                </a:lnTo>
                <a:lnTo>
                  <a:pt x="40395" y="3658"/>
                </a:lnTo>
                <a:lnTo>
                  <a:pt x="66137" y="0"/>
                </a:lnTo>
                <a:lnTo>
                  <a:pt x="71652" y="0"/>
                </a:lnTo>
                <a:close/>
              </a:path>
            </a:pathLst>
          </a:custGeom>
          <a:ln w="5762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1046724" y="1119144"/>
            <a:ext cx="205184" cy="105255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62">
              <a:lnSpc>
                <a:spcPts val="1551"/>
              </a:lnSpc>
            </a:pP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Blah</a:t>
            </a:r>
            <a:r>
              <a:rPr sz="1200" spc="-89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Blah</a:t>
            </a:r>
            <a:r>
              <a:rPr sz="1200" spc="-89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Blah</a:t>
            </a:r>
            <a:endParaRPr sz="1200" dirty="0">
              <a:latin typeface="+mj-lt"/>
              <a:cs typeface="Calibri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1033363" y="2525984"/>
            <a:ext cx="245981" cy="1503978"/>
          </a:xfrm>
          <a:custGeom>
            <a:avLst/>
            <a:gdLst/>
            <a:ahLst/>
            <a:cxnLst/>
            <a:rect l="l" t="t" r="r" b="b"/>
            <a:pathLst>
              <a:path w="137795" h="843280">
                <a:moveTo>
                  <a:pt x="71652" y="0"/>
                </a:moveTo>
                <a:lnTo>
                  <a:pt x="66137" y="0"/>
                </a:lnTo>
                <a:lnTo>
                  <a:pt x="45236" y="2881"/>
                </a:lnTo>
                <a:lnTo>
                  <a:pt x="27081" y="10907"/>
                </a:lnTo>
                <a:lnTo>
                  <a:pt x="12763" y="23144"/>
                </a:lnTo>
                <a:lnTo>
                  <a:pt x="3372" y="38662"/>
                </a:lnTo>
                <a:lnTo>
                  <a:pt x="0" y="56531"/>
                </a:lnTo>
                <a:lnTo>
                  <a:pt x="0" y="786730"/>
                </a:lnTo>
                <a:lnTo>
                  <a:pt x="27081" y="832355"/>
                </a:lnTo>
                <a:lnTo>
                  <a:pt x="66137" y="843262"/>
                </a:lnTo>
                <a:lnTo>
                  <a:pt x="71652" y="843262"/>
                </a:lnTo>
                <a:lnTo>
                  <a:pt x="110711" y="832355"/>
                </a:lnTo>
                <a:lnTo>
                  <a:pt x="137790" y="786730"/>
                </a:lnTo>
                <a:lnTo>
                  <a:pt x="137790" y="56531"/>
                </a:lnTo>
                <a:lnTo>
                  <a:pt x="110711" y="10907"/>
                </a:lnTo>
                <a:lnTo>
                  <a:pt x="71652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3" name="object 143"/>
          <p:cNvSpPr/>
          <p:nvPr/>
        </p:nvSpPr>
        <p:spPr>
          <a:xfrm>
            <a:off x="1033363" y="2525984"/>
            <a:ext cx="245981" cy="1503978"/>
          </a:xfrm>
          <a:custGeom>
            <a:avLst/>
            <a:gdLst/>
            <a:ahLst/>
            <a:cxnLst/>
            <a:rect l="l" t="t" r="r" b="b"/>
            <a:pathLst>
              <a:path w="137795" h="843280">
                <a:moveTo>
                  <a:pt x="71652" y="0"/>
                </a:moveTo>
                <a:lnTo>
                  <a:pt x="110711" y="10907"/>
                </a:lnTo>
                <a:lnTo>
                  <a:pt x="137790" y="56531"/>
                </a:lnTo>
                <a:lnTo>
                  <a:pt x="137790" y="786730"/>
                </a:lnTo>
                <a:lnTo>
                  <a:pt x="110711" y="832355"/>
                </a:lnTo>
                <a:lnTo>
                  <a:pt x="71652" y="843262"/>
                </a:lnTo>
                <a:lnTo>
                  <a:pt x="66137" y="843262"/>
                </a:lnTo>
                <a:lnTo>
                  <a:pt x="27081" y="832355"/>
                </a:lnTo>
                <a:lnTo>
                  <a:pt x="0" y="786730"/>
                </a:lnTo>
                <a:lnTo>
                  <a:pt x="0" y="56531"/>
                </a:lnTo>
                <a:lnTo>
                  <a:pt x="27081" y="10907"/>
                </a:lnTo>
                <a:lnTo>
                  <a:pt x="66137" y="0"/>
                </a:lnTo>
                <a:lnTo>
                  <a:pt x="71652" y="0"/>
                </a:lnTo>
                <a:close/>
              </a:path>
            </a:pathLst>
          </a:custGeom>
          <a:ln w="5762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1046724" y="2842188"/>
            <a:ext cx="205184" cy="82220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62">
              <a:lnSpc>
                <a:spcPts val="1551"/>
              </a:lnSpc>
            </a:pP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Embedding</a:t>
            </a:r>
            <a:endParaRPr sz="1200">
              <a:latin typeface="+mj-lt"/>
              <a:cs typeface="Calibri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6946490" y="1022025"/>
            <a:ext cx="245981" cy="1150634"/>
          </a:xfrm>
          <a:custGeom>
            <a:avLst/>
            <a:gdLst/>
            <a:ahLst/>
            <a:cxnLst/>
            <a:rect l="l" t="t" r="r" b="b"/>
            <a:pathLst>
              <a:path w="137795" h="645160">
                <a:moveTo>
                  <a:pt x="71652" y="0"/>
                </a:moveTo>
                <a:lnTo>
                  <a:pt x="66143" y="0"/>
                </a:lnTo>
                <a:lnTo>
                  <a:pt x="40397" y="3397"/>
                </a:lnTo>
                <a:lnTo>
                  <a:pt x="19373" y="12661"/>
                </a:lnTo>
                <a:lnTo>
                  <a:pt x="5197" y="26401"/>
                </a:lnTo>
                <a:lnTo>
                  <a:pt x="0" y="43225"/>
                </a:lnTo>
                <a:lnTo>
                  <a:pt x="0" y="601618"/>
                </a:lnTo>
                <a:lnTo>
                  <a:pt x="5197" y="618447"/>
                </a:lnTo>
                <a:lnTo>
                  <a:pt x="19373" y="632188"/>
                </a:lnTo>
                <a:lnTo>
                  <a:pt x="40397" y="641452"/>
                </a:lnTo>
                <a:lnTo>
                  <a:pt x="66143" y="644849"/>
                </a:lnTo>
                <a:lnTo>
                  <a:pt x="71652" y="644849"/>
                </a:lnTo>
                <a:lnTo>
                  <a:pt x="97395" y="641452"/>
                </a:lnTo>
                <a:lnTo>
                  <a:pt x="118420" y="632188"/>
                </a:lnTo>
                <a:lnTo>
                  <a:pt x="132597" y="618447"/>
                </a:lnTo>
                <a:lnTo>
                  <a:pt x="137795" y="601618"/>
                </a:lnTo>
                <a:lnTo>
                  <a:pt x="137795" y="43225"/>
                </a:lnTo>
                <a:lnTo>
                  <a:pt x="132597" y="26401"/>
                </a:lnTo>
                <a:lnTo>
                  <a:pt x="118420" y="12661"/>
                </a:lnTo>
                <a:lnTo>
                  <a:pt x="97395" y="3397"/>
                </a:lnTo>
                <a:lnTo>
                  <a:pt x="71652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6" name="object 146"/>
          <p:cNvSpPr/>
          <p:nvPr/>
        </p:nvSpPr>
        <p:spPr>
          <a:xfrm>
            <a:off x="6946490" y="1022025"/>
            <a:ext cx="245981" cy="1150634"/>
          </a:xfrm>
          <a:custGeom>
            <a:avLst/>
            <a:gdLst/>
            <a:ahLst/>
            <a:cxnLst/>
            <a:rect l="l" t="t" r="r" b="b"/>
            <a:pathLst>
              <a:path w="137795" h="645160">
                <a:moveTo>
                  <a:pt x="66143" y="644849"/>
                </a:moveTo>
                <a:lnTo>
                  <a:pt x="40397" y="641452"/>
                </a:lnTo>
                <a:lnTo>
                  <a:pt x="19373" y="632188"/>
                </a:lnTo>
                <a:lnTo>
                  <a:pt x="5197" y="618447"/>
                </a:lnTo>
                <a:lnTo>
                  <a:pt x="0" y="601618"/>
                </a:lnTo>
                <a:lnTo>
                  <a:pt x="0" y="43225"/>
                </a:lnTo>
                <a:lnTo>
                  <a:pt x="5197" y="26401"/>
                </a:lnTo>
                <a:lnTo>
                  <a:pt x="19373" y="12661"/>
                </a:lnTo>
                <a:lnTo>
                  <a:pt x="40397" y="3397"/>
                </a:lnTo>
                <a:lnTo>
                  <a:pt x="66143" y="0"/>
                </a:lnTo>
                <a:lnTo>
                  <a:pt x="71652" y="0"/>
                </a:lnTo>
                <a:lnTo>
                  <a:pt x="97395" y="3397"/>
                </a:lnTo>
                <a:lnTo>
                  <a:pt x="118420" y="12661"/>
                </a:lnTo>
                <a:lnTo>
                  <a:pt x="132597" y="26401"/>
                </a:lnTo>
                <a:lnTo>
                  <a:pt x="137795" y="43225"/>
                </a:lnTo>
                <a:lnTo>
                  <a:pt x="137795" y="601618"/>
                </a:lnTo>
                <a:lnTo>
                  <a:pt x="132597" y="618447"/>
                </a:lnTo>
                <a:lnTo>
                  <a:pt x="118420" y="632188"/>
                </a:lnTo>
                <a:lnTo>
                  <a:pt x="97395" y="641452"/>
                </a:lnTo>
                <a:lnTo>
                  <a:pt x="71652" y="644849"/>
                </a:lnTo>
                <a:lnTo>
                  <a:pt x="66143" y="644849"/>
                </a:lnTo>
                <a:close/>
              </a:path>
            </a:pathLst>
          </a:custGeom>
          <a:ln w="5762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6973118" y="1104900"/>
            <a:ext cx="205184" cy="1022462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22662">
              <a:lnSpc>
                <a:spcPts val="1551"/>
              </a:lnSpc>
            </a:pPr>
            <a:r>
              <a:rPr sz="1200" spc="-18" dirty="0">
                <a:solidFill>
                  <a:srgbClr val="231F20"/>
                </a:solidFill>
                <a:latin typeface="+mj-lt"/>
                <a:cs typeface="Calibri"/>
              </a:rPr>
              <a:t>L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ocal</a:t>
            </a:r>
            <a:r>
              <a:rPr sz="1200" spc="-107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200" spc="-18" dirty="0">
                <a:solidFill>
                  <a:srgbClr val="231F20"/>
                </a:solidFill>
                <a:latin typeface="+mj-lt"/>
                <a:cs typeface="Calibri"/>
              </a:rPr>
              <a:t>f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e</a:t>
            </a:r>
            <a:r>
              <a:rPr sz="1200" spc="-9" dirty="0">
                <a:solidFill>
                  <a:srgbClr val="231F20"/>
                </a:solidFill>
                <a:latin typeface="+mj-lt"/>
                <a:cs typeface="Calibri"/>
              </a:rPr>
              <a:t>a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tu</a:t>
            </a:r>
            <a:r>
              <a:rPr sz="1200" spc="-18" dirty="0">
                <a:solidFill>
                  <a:srgbClr val="231F20"/>
                </a:solidFill>
                <a:latin typeface="+mj-lt"/>
                <a:cs typeface="Calibri"/>
              </a:rPr>
              <a:t>r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es</a:t>
            </a:r>
            <a:endParaRPr sz="1200" dirty="0">
              <a:latin typeface="+mj-lt"/>
              <a:cs typeface="Calibri"/>
            </a:endParaRPr>
          </a:p>
        </p:txBody>
      </p:sp>
      <p:sp>
        <p:nvSpPr>
          <p:cNvPr id="148" name="object 148"/>
          <p:cNvSpPr/>
          <p:nvPr/>
        </p:nvSpPr>
        <p:spPr>
          <a:xfrm>
            <a:off x="6946490" y="2349038"/>
            <a:ext cx="245981" cy="1946791"/>
          </a:xfrm>
          <a:custGeom>
            <a:avLst/>
            <a:gdLst/>
            <a:ahLst/>
            <a:cxnLst/>
            <a:rect l="l" t="t" r="r" b="b"/>
            <a:pathLst>
              <a:path w="137795" h="1091564">
                <a:moveTo>
                  <a:pt x="71652" y="0"/>
                </a:moveTo>
                <a:lnTo>
                  <a:pt x="66143" y="0"/>
                </a:lnTo>
                <a:lnTo>
                  <a:pt x="45237" y="3730"/>
                </a:lnTo>
                <a:lnTo>
                  <a:pt x="27080" y="14117"/>
                </a:lnTo>
                <a:lnTo>
                  <a:pt x="12762" y="29955"/>
                </a:lnTo>
                <a:lnTo>
                  <a:pt x="3372" y="50039"/>
                </a:lnTo>
                <a:lnTo>
                  <a:pt x="0" y="73162"/>
                </a:lnTo>
                <a:lnTo>
                  <a:pt x="0" y="1018134"/>
                </a:lnTo>
                <a:lnTo>
                  <a:pt x="12762" y="1061339"/>
                </a:lnTo>
                <a:lnTo>
                  <a:pt x="45237" y="1087561"/>
                </a:lnTo>
                <a:lnTo>
                  <a:pt x="66143" y="1091291"/>
                </a:lnTo>
                <a:lnTo>
                  <a:pt x="71652" y="1091291"/>
                </a:lnTo>
                <a:lnTo>
                  <a:pt x="110713" y="1077175"/>
                </a:lnTo>
                <a:lnTo>
                  <a:pt x="134423" y="1041257"/>
                </a:lnTo>
                <a:lnTo>
                  <a:pt x="137795" y="1018134"/>
                </a:lnTo>
                <a:lnTo>
                  <a:pt x="137795" y="73162"/>
                </a:lnTo>
                <a:lnTo>
                  <a:pt x="125032" y="29955"/>
                </a:lnTo>
                <a:lnTo>
                  <a:pt x="92556" y="3730"/>
                </a:lnTo>
                <a:lnTo>
                  <a:pt x="71652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6946490" y="2349038"/>
            <a:ext cx="245981" cy="1946791"/>
          </a:xfrm>
          <a:custGeom>
            <a:avLst/>
            <a:gdLst/>
            <a:ahLst/>
            <a:cxnLst/>
            <a:rect l="l" t="t" r="r" b="b"/>
            <a:pathLst>
              <a:path w="137795" h="1091564">
                <a:moveTo>
                  <a:pt x="66143" y="1091291"/>
                </a:moveTo>
                <a:lnTo>
                  <a:pt x="27080" y="1077175"/>
                </a:lnTo>
                <a:lnTo>
                  <a:pt x="3372" y="1041257"/>
                </a:lnTo>
                <a:lnTo>
                  <a:pt x="0" y="1018134"/>
                </a:lnTo>
                <a:lnTo>
                  <a:pt x="0" y="73162"/>
                </a:lnTo>
                <a:lnTo>
                  <a:pt x="12762" y="29955"/>
                </a:lnTo>
                <a:lnTo>
                  <a:pt x="45237" y="3730"/>
                </a:lnTo>
                <a:lnTo>
                  <a:pt x="66143" y="0"/>
                </a:lnTo>
                <a:lnTo>
                  <a:pt x="71652" y="0"/>
                </a:lnTo>
                <a:lnTo>
                  <a:pt x="110713" y="14117"/>
                </a:lnTo>
                <a:lnTo>
                  <a:pt x="134423" y="50039"/>
                </a:lnTo>
                <a:lnTo>
                  <a:pt x="137795" y="73162"/>
                </a:lnTo>
                <a:lnTo>
                  <a:pt x="137795" y="1018134"/>
                </a:lnTo>
                <a:lnTo>
                  <a:pt x="125032" y="1061339"/>
                </a:lnTo>
                <a:lnTo>
                  <a:pt x="92556" y="1087561"/>
                </a:lnTo>
                <a:lnTo>
                  <a:pt x="71652" y="1091291"/>
                </a:lnTo>
                <a:lnTo>
                  <a:pt x="66143" y="1091291"/>
                </a:lnTo>
                <a:close/>
              </a:path>
            </a:pathLst>
          </a:custGeom>
          <a:ln w="5762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6973118" y="2623239"/>
            <a:ext cx="205184" cy="1340896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22662">
              <a:lnSpc>
                <a:spcPts val="1551"/>
              </a:lnSpc>
            </a:pP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Global</a:t>
            </a:r>
            <a:r>
              <a:rPr sz="1200" spc="36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z="1200" spc="-27" dirty="0">
                <a:solidFill>
                  <a:srgbClr val="231F20"/>
                </a:solidFill>
                <a:latin typeface="+mj-lt"/>
                <a:cs typeface="Calibri"/>
              </a:rPr>
              <a:t>f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e</a:t>
            </a:r>
            <a:r>
              <a:rPr sz="1200" spc="-9" dirty="0">
                <a:solidFill>
                  <a:srgbClr val="231F20"/>
                </a:solidFill>
                <a:latin typeface="+mj-lt"/>
                <a:cs typeface="Calibri"/>
              </a:rPr>
              <a:t>a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tu</a:t>
            </a:r>
            <a:r>
              <a:rPr sz="1200" spc="-18" dirty="0">
                <a:solidFill>
                  <a:srgbClr val="231F20"/>
                </a:solidFill>
                <a:latin typeface="+mj-lt"/>
                <a:cs typeface="Calibri"/>
              </a:rPr>
              <a:t>r</a:t>
            </a:r>
            <a:r>
              <a:rPr sz="1200" dirty="0">
                <a:solidFill>
                  <a:srgbClr val="231F20"/>
                </a:solidFill>
                <a:latin typeface="+mj-lt"/>
                <a:cs typeface="Calibri"/>
              </a:rPr>
              <a:t>es</a:t>
            </a:r>
            <a:endParaRPr sz="1200">
              <a:latin typeface="+mj-lt"/>
              <a:cs typeface="Calibri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4821311" y="4737679"/>
            <a:ext cx="1673125" cy="245755"/>
          </a:xfrm>
          <a:custGeom>
            <a:avLst/>
            <a:gdLst/>
            <a:ahLst/>
            <a:cxnLst/>
            <a:rect l="l" t="t" r="r" b="b"/>
            <a:pathLst>
              <a:path w="937260" h="137794">
                <a:moveTo>
                  <a:pt x="874155" y="0"/>
                </a:moveTo>
                <a:lnTo>
                  <a:pt x="62812" y="0"/>
                </a:lnTo>
                <a:lnTo>
                  <a:pt x="42958" y="3372"/>
                </a:lnTo>
                <a:lnTo>
                  <a:pt x="25716" y="12761"/>
                </a:lnTo>
                <a:lnTo>
                  <a:pt x="12119" y="27079"/>
                </a:lnTo>
                <a:lnTo>
                  <a:pt x="3202" y="45234"/>
                </a:lnTo>
                <a:lnTo>
                  <a:pt x="0" y="66137"/>
                </a:lnTo>
                <a:lnTo>
                  <a:pt x="0" y="71652"/>
                </a:lnTo>
                <a:lnTo>
                  <a:pt x="12119" y="110711"/>
                </a:lnTo>
                <a:lnTo>
                  <a:pt x="42958" y="134418"/>
                </a:lnTo>
                <a:lnTo>
                  <a:pt x="62812" y="137790"/>
                </a:lnTo>
                <a:lnTo>
                  <a:pt x="874155" y="137790"/>
                </a:lnTo>
                <a:lnTo>
                  <a:pt x="911247" y="125028"/>
                </a:lnTo>
                <a:lnTo>
                  <a:pt x="933760" y="92555"/>
                </a:lnTo>
                <a:lnTo>
                  <a:pt x="936962" y="71652"/>
                </a:lnTo>
                <a:lnTo>
                  <a:pt x="936962" y="66137"/>
                </a:lnTo>
                <a:lnTo>
                  <a:pt x="924843" y="27079"/>
                </a:lnTo>
                <a:lnTo>
                  <a:pt x="894006" y="3372"/>
                </a:lnTo>
                <a:lnTo>
                  <a:pt x="874155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52" name="object 152"/>
          <p:cNvSpPr/>
          <p:nvPr/>
        </p:nvSpPr>
        <p:spPr>
          <a:xfrm>
            <a:off x="4821311" y="4737679"/>
            <a:ext cx="1673125" cy="245755"/>
          </a:xfrm>
          <a:custGeom>
            <a:avLst/>
            <a:gdLst/>
            <a:ahLst/>
            <a:cxnLst/>
            <a:rect l="l" t="t" r="r" b="b"/>
            <a:pathLst>
              <a:path w="937260" h="137794">
                <a:moveTo>
                  <a:pt x="936962" y="71652"/>
                </a:moveTo>
                <a:lnTo>
                  <a:pt x="924843" y="110711"/>
                </a:lnTo>
                <a:lnTo>
                  <a:pt x="894006" y="134418"/>
                </a:lnTo>
                <a:lnTo>
                  <a:pt x="874155" y="137790"/>
                </a:lnTo>
                <a:lnTo>
                  <a:pt x="62812" y="137790"/>
                </a:lnTo>
                <a:lnTo>
                  <a:pt x="25716" y="125028"/>
                </a:lnTo>
                <a:lnTo>
                  <a:pt x="3202" y="92555"/>
                </a:lnTo>
                <a:lnTo>
                  <a:pt x="0" y="71652"/>
                </a:lnTo>
                <a:lnTo>
                  <a:pt x="0" y="66137"/>
                </a:lnTo>
                <a:lnTo>
                  <a:pt x="12119" y="27079"/>
                </a:lnTo>
                <a:lnTo>
                  <a:pt x="42958" y="3372"/>
                </a:lnTo>
                <a:lnTo>
                  <a:pt x="62812" y="0"/>
                </a:lnTo>
                <a:lnTo>
                  <a:pt x="874155" y="0"/>
                </a:lnTo>
                <a:lnTo>
                  <a:pt x="911247" y="12761"/>
                </a:lnTo>
                <a:lnTo>
                  <a:pt x="933760" y="45234"/>
                </a:lnTo>
                <a:lnTo>
                  <a:pt x="936962" y="66137"/>
                </a:lnTo>
                <a:lnTo>
                  <a:pt x="936962" y="71652"/>
                </a:lnTo>
                <a:close/>
              </a:path>
            </a:pathLst>
          </a:custGeom>
          <a:ln w="5762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352195" y="4113427"/>
            <a:ext cx="7521129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13131"/>
            <a:r>
              <a:rPr sz="800" b="1" spc="54" dirty="0">
                <a:solidFill>
                  <a:srgbClr val="6D6E71"/>
                </a:solidFill>
                <a:latin typeface="+mj-lt"/>
                <a:cs typeface="Calibri"/>
              </a:rPr>
              <a:t>Linear</a:t>
            </a:r>
            <a:endParaRPr sz="800" dirty="0">
              <a:latin typeface="+mj-lt"/>
              <a:cs typeface="Calibri"/>
            </a:endParaRPr>
          </a:p>
          <a:p>
            <a:pPr>
              <a:lnSpc>
                <a:spcPct val="100000"/>
              </a:lnSpc>
            </a:pPr>
            <a:endParaRPr sz="800" dirty="0">
              <a:latin typeface="+mj-lt"/>
              <a:cs typeface="Times New Roman"/>
            </a:endParaRPr>
          </a:p>
          <a:p>
            <a:pPr marL="1151224" algn="ctr">
              <a:spcBef>
                <a:spcPts val="687"/>
              </a:spcBef>
            </a:pPr>
            <a:r>
              <a:rPr sz="800" b="1" spc="54" dirty="0">
                <a:solidFill>
                  <a:srgbClr val="6D6E71"/>
                </a:solidFill>
                <a:latin typeface="+mj-lt"/>
                <a:cs typeface="Calibri"/>
              </a:rPr>
              <a:t>Softmax</a:t>
            </a:r>
            <a:endParaRPr sz="800" dirty="0">
              <a:latin typeface="+mj-lt"/>
              <a:cs typeface="Calibri"/>
            </a:endParaRPr>
          </a:p>
          <a:p>
            <a:pPr>
              <a:spcBef>
                <a:spcPts val="89"/>
              </a:spcBef>
            </a:pPr>
            <a:endParaRPr sz="800" dirty="0">
              <a:latin typeface="+mj-lt"/>
              <a:cs typeface="Times New Roman"/>
            </a:endParaRPr>
          </a:p>
          <a:p>
            <a:pPr marR="1997645" algn="r"/>
            <a:r>
              <a:rPr sz="1200" spc="-54" dirty="0">
                <a:solidFill>
                  <a:srgbClr val="231F20"/>
                </a:solidFill>
                <a:latin typeface="+mj-lt"/>
                <a:cs typeface="Calibri"/>
              </a:rPr>
              <a:t>T</a:t>
            </a:r>
            <a:r>
              <a:rPr sz="1200" spc="62" dirty="0">
                <a:solidFill>
                  <a:srgbClr val="231F20"/>
                </a:solidFill>
                <a:latin typeface="+mj-lt"/>
                <a:cs typeface="Calibri"/>
              </a:rPr>
              <a:t>ags</a:t>
            </a:r>
            <a:endParaRPr sz="1200" dirty="0">
              <a:latin typeface="+mj-lt"/>
              <a:cs typeface="Calibri"/>
            </a:endParaRPr>
          </a:p>
        </p:txBody>
      </p:sp>
      <p:sp>
        <p:nvSpPr>
          <p:cNvPr id="159" name="Title 15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SRL</a:t>
            </a:r>
          </a:p>
        </p:txBody>
      </p:sp>
      <p:sp>
        <p:nvSpPr>
          <p:cNvPr id="160" name="Text Placeholder 159"/>
          <p:cNvSpPr>
            <a:spLocks noGrp="1"/>
          </p:cNvSpPr>
          <p:nvPr>
            <p:ph type="body" idx="1"/>
          </p:nvPr>
        </p:nvSpPr>
        <p:spPr>
          <a:xfrm>
            <a:off x="383854" y="5013570"/>
            <a:ext cx="7461504" cy="786683"/>
          </a:xfrm>
        </p:spPr>
        <p:txBody>
          <a:bodyPr/>
          <a:lstStyle/>
          <a:p>
            <a:r>
              <a:rPr lang="en-US" dirty="0"/>
              <a:t>This is the network for a single window. We train/test predicting the entire  sentence of tags (“structured outputs”) using </a:t>
            </a:r>
            <a:r>
              <a:rPr lang="en-US" dirty="0" err="1"/>
              <a:t>viterbi</a:t>
            </a:r>
            <a:r>
              <a:rPr lang="en-US" dirty="0"/>
              <a:t> approach, similar to other  NLP methods.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28774"/>
      </p:ext>
    </p:extLst>
  </p:cSld>
  <p:clrMapOvr>
    <a:masterClrMapping/>
  </p:clrMapOvr>
  <p:transition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Title 22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Removing the time dimension (1/2)</a:t>
            </a:r>
          </a:p>
        </p:txBody>
      </p:sp>
      <p:pic>
        <p:nvPicPr>
          <p:cNvPr id="2230" name="Picture 22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7322"/>
            <a:ext cx="8229600" cy="46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59247"/>
      </p:ext>
    </p:extLst>
  </p:cSld>
  <p:clrMapOvr>
    <a:masterClrMapping/>
  </p:clrMapOvr>
  <p:transition>
    <p:cut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5675"/>
            <a:ext cx="8229600" cy="4618825"/>
          </a:xfrm>
          <a:prstGeom prst="rect">
            <a:avLst/>
          </a:prstGeom>
        </p:spPr>
      </p:pic>
      <p:sp>
        <p:nvSpPr>
          <p:cNvPr id="2227" name="Title 22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Removing the time dimension (2/2)</a:t>
            </a:r>
          </a:p>
        </p:txBody>
      </p:sp>
    </p:spTree>
    <p:extLst>
      <p:ext uri="{BB962C8B-B14F-4D97-AF65-F5344CB8AC3E}">
        <p14:creationId xmlns:p14="http://schemas.microsoft.com/office/powerpoint/2010/main" val="1115556479"/>
      </p:ext>
    </p:extLst>
  </p:cSld>
  <p:clrMapOvr>
    <a:masterClrMapping/>
  </p:clrMapOvr>
  <p:transition>
    <p:cut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505200" y="1409700"/>
            <a:ext cx="914401" cy="304800"/>
          </a:xfrm>
          <a:prstGeom prst="rect">
            <a:avLst/>
          </a:prstGeom>
          <a:blipFill>
            <a:blip r:embed="rId2" cstate="print"/>
            <a:srcRect/>
            <a:stretch>
              <a:fillRect l="-363575" t="-181614" r="-379793" b="-41169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Tag Likelihood (WTL)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network has one output	    per tag</a:t>
            </a:r>
          </a:p>
          <a:p>
            <a:r>
              <a:rPr lang="en-US" dirty="0"/>
              <a:t>Interpreted as a probability with a </a:t>
            </a:r>
            <a:r>
              <a:rPr lang="en-US" dirty="0" err="1"/>
              <a:t>softmax</a:t>
            </a:r>
            <a:r>
              <a:rPr lang="en-US" dirty="0"/>
              <a:t> over all tags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…we can train directly for that (word tag likelihood) or we could train in a structured way by predicting the entire sentence’s tags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That should be useful because tags are not independent</a:t>
            </a:r>
          </a:p>
        </p:txBody>
      </p:sp>
      <p:sp>
        <p:nvSpPr>
          <p:cNvPr id="6" name="object 4"/>
          <p:cNvSpPr/>
          <p:nvPr/>
        </p:nvSpPr>
        <p:spPr>
          <a:xfrm>
            <a:off x="5105400" y="1404668"/>
            <a:ext cx="228600" cy="304800"/>
          </a:xfrm>
          <a:prstGeom prst="rect">
            <a:avLst/>
          </a:prstGeom>
          <a:blipFill>
            <a:blip r:embed="rId2" cstate="print"/>
            <a:srcRect/>
            <a:stretch>
              <a:fillRect l="-2154296" t="-181614" r="-1119176" b="-41169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/>
          <p:cNvSpPr/>
          <p:nvPr/>
        </p:nvSpPr>
        <p:spPr>
          <a:xfrm>
            <a:off x="2461258" y="2171700"/>
            <a:ext cx="3307084" cy="1066800"/>
          </a:xfrm>
          <a:prstGeom prst="rect">
            <a:avLst/>
          </a:prstGeom>
          <a:blipFill>
            <a:blip r:embed="rId2" cstate="print"/>
            <a:srcRect/>
            <a:stretch>
              <a:fillRect l="-121385" t="-176216" r="-105080" b="-111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643859"/>
      </p:ext>
    </p:extLst>
  </p:cSld>
  <p:clrMapOvr>
    <a:masterClrMapping/>
  </p:clrMapOvr>
  <p:transition>
    <p:cut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/>
          <p:cNvSpPr/>
          <p:nvPr/>
        </p:nvSpPr>
        <p:spPr>
          <a:xfrm>
            <a:off x="1257300" y="2019300"/>
            <a:ext cx="5715000" cy="2133600"/>
          </a:xfrm>
          <a:prstGeom prst="rect">
            <a:avLst/>
          </a:prstGeom>
          <a:blipFill>
            <a:blip r:embed="rId2" cstate="print"/>
            <a:srcRect/>
            <a:stretch>
              <a:fillRect l="-30923" t="-57143" r="-4019" b="-6087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Sentence Tag Likelihood (STL)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network score for tag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at the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/>
              <a:t> word is</a:t>
            </a:r>
          </a:p>
          <a:p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</a:t>
            </a:r>
            <a:r>
              <a:rPr lang="en-US" dirty="0"/>
              <a:t> transition score to jump from tag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to tag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Sentence score for a tag path</a:t>
            </a:r>
          </a:p>
        </p:txBody>
      </p:sp>
      <p:sp>
        <p:nvSpPr>
          <p:cNvPr id="4" name="object 4"/>
          <p:cNvSpPr/>
          <p:nvPr/>
        </p:nvSpPr>
        <p:spPr>
          <a:xfrm>
            <a:off x="5105400" y="1333500"/>
            <a:ext cx="1982316" cy="381000"/>
          </a:xfrm>
          <a:prstGeom prst="rect">
            <a:avLst/>
          </a:prstGeom>
          <a:blipFill>
            <a:blip r:embed="rId2" cstate="print"/>
            <a:srcRect/>
            <a:stretch>
              <a:fillRect l="-289039" t="-120003" r="1" b="-100087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/>
          <p:nvPr/>
        </p:nvSpPr>
        <p:spPr>
          <a:xfrm>
            <a:off x="3655900" y="3924300"/>
            <a:ext cx="457200" cy="457200"/>
          </a:xfrm>
          <a:prstGeom prst="rect">
            <a:avLst/>
          </a:prstGeom>
          <a:blipFill>
            <a:blip r:embed="rId2" cstate="print"/>
            <a:srcRect/>
            <a:stretch>
              <a:fillRect l="-869879" t="-719844" r="-716911" b="-19755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"/>
          <p:cNvSpPr/>
          <p:nvPr/>
        </p:nvSpPr>
        <p:spPr>
          <a:xfrm>
            <a:off x="1600200" y="4479073"/>
            <a:ext cx="5181600" cy="838200"/>
          </a:xfrm>
          <a:prstGeom prst="rect">
            <a:avLst/>
          </a:prstGeom>
          <a:blipFill>
            <a:blip r:embed="rId2" cstate="print"/>
            <a:srcRect/>
            <a:stretch>
              <a:fillRect l="-39156" t="-453728" r="-9678" b="-121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9263142"/>
      </p:ext>
    </p:extLst>
  </p:cSld>
  <p:clrMapOvr>
    <a:masterClrMapping/>
  </p:clrMapOvr>
  <p:transition>
    <p:cut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59055" y="3314700"/>
            <a:ext cx="7711491" cy="1447800"/>
          </a:xfrm>
          <a:prstGeom prst="rect">
            <a:avLst/>
          </a:prstGeom>
          <a:blipFill>
            <a:blip r:embed="rId2" cstate="print"/>
            <a:srcRect/>
            <a:stretch>
              <a:fillRect t="-194190" b="-6685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benchmark results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Network architectures:</a:t>
            </a:r>
          </a:p>
          <a:p>
            <a:r>
              <a:rPr lang="en-US" dirty="0"/>
              <a:t>Window (5) approach for POS, CHUNK &amp; NER (300HU)</a:t>
            </a:r>
          </a:p>
          <a:p>
            <a:r>
              <a:rPr lang="en-US" dirty="0"/>
              <a:t>Convolutional (3) for SRL (300+500HU)</a:t>
            </a:r>
          </a:p>
          <a:p>
            <a:r>
              <a:rPr lang="en-US" dirty="0"/>
              <a:t>Word Tag Likelihood (WTL) and Sentence Tag Likelihood (STL)</a:t>
            </a:r>
          </a:p>
          <a:p>
            <a:pPr marL="0" indent="0">
              <a:buNone/>
            </a:pPr>
            <a:r>
              <a:rPr lang="en-US" dirty="0"/>
              <a:t>Network features: lower case words (size 50), capital letters (size 5) dictionary size 100,000 words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STL helps, but… fair performance</a:t>
            </a:r>
          </a:p>
          <a:p>
            <a:r>
              <a:rPr lang="en-US" dirty="0"/>
              <a:t>Capacity mainly in words features… are we training it right?</a:t>
            </a:r>
          </a:p>
        </p:txBody>
      </p:sp>
    </p:spTree>
    <p:extLst>
      <p:ext uri="{BB962C8B-B14F-4D97-AF65-F5344CB8AC3E}">
        <p14:creationId xmlns:p14="http://schemas.microsoft.com/office/powerpoint/2010/main" val="598103692"/>
      </p:ext>
    </p:extLst>
  </p:cSld>
  <p:clrMapOvr>
    <a:masterClrMapping/>
  </p:clrMapOvr>
  <p:transition>
    <p:cut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58958" y="2001194"/>
            <a:ext cx="7711684" cy="2790353"/>
          </a:xfrm>
          <a:prstGeom prst="rect">
            <a:avLst/>
          </a:prstGeom>
          <a:blipFill>
            <a:blip r:embed="rId2" cstate="print"/>
            <a:srcRect/>
            <a:stretch>
              <a:fillRect t="-46424" b="-3921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word </a:t>
            </a:r>
            <a:r>
              <a:rPr lang="en-US" dirty="0" err="1"/>
              <a:t>embeddings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981547"/>
            <a:ext cx="7617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Sentences with similar words should be tagged in the same way:</a:t>
            </a:r>
          </a:p>
          <a:p>
            <a:r>
              <a:rPr lang="en-US" dirty="0"/>
              <a:t>The cat sat on the mat</a:t>
            </a:r>
          </a:p>
          <a:p>
            <a:r>
              <a:rPr lang="en-US" dirty="0"/>
              <a:t>The feline sat on the mat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About 1M of words in WSJ</a:t>
            </a:r>
          </a:p>
          <a:p>
            <a:r>
              <a:rPr lang="en-US" dirty="0"/>
              <a:t>15% of most frequent words in the dictionary are seen 90% of the time</a:t>
            </a:r>
          </a:p>
          <a:p>
            <a:r>
              <a:rPr lang="en-US" dirty="0"/>
              <a:t>Cannot expect words to be trained properly!</a:t>
            </a:r>
          </a:p>
        </p:txBody>
      </p:sp>
    </p:spTree>
    <p:extLst>
      <p:ext uri="{BB962C8B-B14F-4D97-AF65-F5344CB8AC3E}">
        <p14:creationId xmlns:p14="http://schemas.microsoft.com/office/powerpoint/2010/main" val="3927859675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methods we highlight, ordered by  topic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Ranking and  Retrieval:</a:t>
            </a:r>
          </a:p>
          <a:p>
            <a:r>
              <a:rPr lang="en-US" dirty="0"/>
              <a:t>Latent Semantic Indexing (</a:t>
            </a:r>
            <a:r>
              <a:rPr lang="en-US" dirty="0" err="1"/>
              <a:t>Deerwester</a:t>
            </a:r>
            <a:r>
              <a:rPr lang="en-US" dirty="0"/>
              <a:t> et al., ’88). Supervised  Semantic Indexing (Bai et al, ’09).</a:t>
            </a:r>
          </a:p>
          <a:p>
            <a:r>
              <a:rPr lang="en-US" dirty="0" err="1"/>
              <a:t>Wsabie</a:t>
            </a:r>
            <a:r>
              <a:rPr lang="en-US" dirty="0"/>
              <a:t> (Weston et al., ’10).</a:t>
            </a:r>
          </a:p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Language Modeling (useful for speech, translation, . .):  </a:t>
            </a:r>
          </a:p>
          <a:p>
            <a:r>
              <a:rPr lang="en-US" dirty="0"/>
              <a:t>Neural Net Language Models (NN-LMs) (</a:t>
            </a:r>
            <a:r>
              <a:rPr lang="en-US" dirty="0" err="1"/>
              <a:t>Bengio</a:t>
            </a:r>
            <a:r>
              <a:rPr lang="en-US" dirty="0"/>
              <a:t> et al., ’06) </a:t>
            </a:r>
          </a:p>
          <a:p>
            <a:r>
              <a:rPr lang="en-US" dirty="0"/>
              <a:t>Recurrent NN-LMs (</a:t>
            </a:r>
            <a:r>
              <a:rPr lang="en-US" dirty="0" err="1"/>
              <a:t>Mikolov</a:t>
            </a:r>
            <a:r>
              <a:rPr lang="en-US" dirty="0"/>
              <a:t> et al., ’10).</a:t>
            </a:r>
          </a:p>
          <a:p>
            <a:r>
              <a:rPr lang="en-US" dirty="0"/>
              <a:t>Word2Vec (</a:t>
            </a:r>
            <a:r>
              <a:rPr lang="en-US" dirty="0" err="1"/>
              <a:t>Mikolov</a:t>
            </a:r>
            <a:r>
              <a:rPr lang="en-US" dirty="0"/>
              <a:t> et al., ’13).</a:t>
            </a:r>
          </a:p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Supervised Prediction Tasks (POS, chunk, NER, SRL,  sentiment, etc.):</a:t>
            </a:r>
          </a:p>
          <a:p>
            <a:r>
              <a:rPr lang="en-US" dirty="0"/>
              <a:t>Convolutional Nets for tagging (SENNA) (</a:t>
            </a:r>
            <a:r>
              <a:rPr lang="en-US" dirty="0" err="1"/>
              <a:t>Collobert</a:t>
            </a:r>
            <a:r>
              <a:rPr lang="en-US" dirty="0"/>
              <a:t> &amp; Weston, ’08).  </a:t>
            </a:r>
          </a:p>
          <a:p>
            <a:r>
              <a:rPr lang="en-US" dirty="0"/>
              <a:t>Recursive NNs (</a:t>
            </a:r>
            <a:r>
              <a:rPr lang="en-US" dirty="0" err="1"/>
              <a:t>Socher</a:t>
            </a:r>
            <a:r>
              <a:rPr lang="en-US" dirty="0"/>
              <a:t> et al., ’11).</a:t>
            </a:r>
          </a:p>
          <a:p>
            <a:r>
              <a:rPr lang="en-US" dirty="0"/>
              <a:t>Paragraph Vector (Le &amp; </a:t>
            </a:r>
            <a:r>
              <a:rPr lang="en-US" dirty="0" err="1"/>
              <a:t>Mikolov</a:t>
            </a:r>
            <a:r>
              <a:rPr lang="en-US" dirty="0"/>
              <a:t>, ’14).</a:t>
            </a:r>
          </a:p>
        </p:txBody>
      </p:sp>
    </p:spTree>
    <p:extLst>
      <p:ext uri="{BB962C8B-B14F-4D97-AF65-F5344CB8AC3E}">
        <p14:creationId xmlns:p14="http://schemas.microsoft.com/office/powerpoint/2010/main" val="4109914945"/>
      </p:ext>
    </p:extLst>
  </p:cSld>
  <p:clrMapOvr>
    <a:masterClrMapping/>
  </p:clrMapOvr>
  <p:transition>
    <p:cut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Rare words are not trained properly</a:t>
            </a:r>
          </a:p>
          <a:p>
            <a:r>
              <a:rPr lang="en-US" dirty="0"/>
              <a:t>Sentences with similar words should be tagged in the same way:</a:t>
            </a:r>
          </a:p>
          <a:p>
            <a:pPr lvl="1"/>
            <a:r>
              <a:rPr lang="en-US" dirty="0"/>
              <a:t>The cat sat on the mat  </a:t>
            </a:r>
          </a:p>
          <a:p>
            <a:pPr lvl="1"/>
            <a:r>
              <a:rPr lang="en-US" dirty="0"/>
              <a:t>The feline sat on the mat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Only 1M WSJ not enough  –  let’s use  lots of unsupervised  data!</a:t>
            </a:r>
          </a:p>
          <a:p>
            <a:endParaRPr lang="en-US" dirty="0"/>
          </a:p>
        </p:txBody>
      </p:sp>
      <p:sp>
        <p:nvSpPr>
          <p:cNvPr id="38" name="Title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Improving word embedding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782" y="2628900"/>
            <a:ext cx="5040037" cy="162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05678"/>
      </p:ext>
    </p:extLst>
  </p:cSld>
  <p:clrMapOvr>
    <a:masterClrMapping/>
  </p:clrMapOvr>
  <p:transition>
    <p:cut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Semi-supervised: MTL with unlabeled text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Language Model: “is a sentence actually </a:t>
            </a:r>
            <a:r>
              <a:rPr lang="en-US" dirty="0" err="1"/>
              <a:t>english</a:t>
            </a:r>
            <a:r>
              <a:rPr lang="en-US" dirty="0"/>
              <a:t> or not?” </a:t>
            </a:r>
          </a:p>
          <a:p>
            <a:r>
              <a:rPr lang="en-US" dirty="0"/>
              <a:t>Implicitly captures: * syntax * semantics</a:t>
            </a:r>
          </a:p>
          <a:p>
            <a:r>
              <a:rPr lang="en-US" dirty="0" err="1"/>
              <a:t>Bengio</a:t>
            </a:r>
            <a:r>
              <a:rPr lang="en-US" dirty="0"/>
              <a:t> &amp; Ducharme (2001) Probability of next word given previous  words. Overcomplicated – we do not need probabilities here  </a:t>
            </a:r>
          </a:p>
          <a:p>
            <a:r>
              <a:rPr lang="en-US" dirty="0"/>
              <a:t>English sentence  windows:  Wikipedia (∼ 631M words)</a:t>
            </a:r>
          </a:p>
          <a:p>
            <a:pPr marL="173038" indent="0">
              <a:buNone/>
            </a:pPr>
            <a:r>
              <a:rPr lang="en-US" dirty="0" err="1"/>
              <a:t>Non-english</a:t>
            </a:r>
            <a:r>
              <a:rPr lang="en-US" dirty="0"/>
              <a:t> sentence windows: middle word randomly replaced</a:t>
            </a:r>
          </a:p>
          <a:p>
            <a:pPr marL="0" indent="0" algn="ctr">
              <a:buNone/>
            </a:pPr>
            <a:r>
              <a:rPr lang="en-US" dirty="0"/>
              <a:t>the champion </a:t>
            </a:r>
            <a:r>
              <a:rPr lang="en-US" dirty="0" err="1"/>
              <a:t>federer</a:t>
            </a:r>
            <a:r>
              <a:rPr lang="en-US" dirty="0"/>
              <a:t> wins </a:t>
            </a:r>
            <a:r>
              <a:rPr lang="en-US" dirty="0" err="1"/>
              <a:t>wimbledon</a:t>
            </a:r>
            <a:r>
              <a:rPr lang="en-US" dirty="0"/>
              <a:t> </a:t>
            </a:r>
          </a:p>
          <a:p>
            <a:pPr marL="0" indent="0" algn="ctr">
              <a:buNone/>
            </a:pPr>
            <a:r>
              <a:rPr lang="en-US" dirty="0"/>
              <a:t>vs. the champion saucepan wins </a:t>
            </a:r>
            <a:r>
              <a:rPr lang="en-US" dirty="0" err="1"/>
              <a:t>wimbledon</a:t>
            </a:r>
            <a:r>
              <a:rPr lang="en-US" dirty="0"/>
              <a:t>  </a:t>
            </a:r>
          </a:p>
          <a:p>
            <a:r>
              <a:rPr lang="en-US" dirty="0"/>
              <a:t>Multi-class margin cost:</a:t>
            </a:r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110804"/>
            <a:ext cx="5943600" cy="168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11326"/>
      </p:ext>
    </p:extLst>
  </p:cSld>
  <p:clrMapOvr>
    <a:masterClrMapping/>
  </p:clrMapOvr>
  <p:transition>
    <p:cut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 model: embedding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Nearest neighbors in 100-dim. embedding space: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(Even fairly rare words are embedded well.)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00100" y="1790700"/>
            <a:ext cx="6629400" cy="303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95494"/>
      </p:ext>
    </p:extLst>
  </p:cSld>
  <p:clrMapOvr>
    <a:masterClrMapping/>
  </p:clrMapOvr>
  <p:transition>
    <p:cut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74749"/>
              </p:ext>
            </p:extLst>
          </p:nvPr>
        </p:nvGraphicFramePr>
        <p:xfrm>
          <a:off x="280935" y="1340329"/>
          <a:ext cx="7667731" cy="25002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9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8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18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1395"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2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Algorithm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7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POS</a:t>
                      </a:r>
                      <a:r>
                        <a:rPr sz="1800" spc="-2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(PWA)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4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CHUNK</a:t>
                      </a:r>
                      <a:r>
                        <a:rPr sz="1800" spc="-1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(F1)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6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NER</a:t>
                      </a:r>
                      <a:r>
                        <a:rPr sz="1800" spc="-3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(F1)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8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SRL</a:t>
                      </a:r>
                      <a:r>
                        <a:rPr sz="1800" spc="-1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(F1)</a:t>
                      </a:r>
                      <a:endParaRPr sz="18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813"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75" dirty="0">
                          <a:latin typeface="Arial"/>
                          <a:cs typeface="Arial"/>
                        </a:rPr>
                        <a:t>Baselines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97.24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spc="-5" dirty="0">
                          <a:latin typeface="Arial"/>
                          <a:cs typeface="Arial"/>
                        </a:rPr>
                        <a:t>[Toutanova</a:t>
                      </a:r>
                      <a:r>
                        <a:rPr sz="105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5" dirty="0">
                          <a:latin typeface="Arial"/>
                          <a:cs typeface="Arial"/>
                        </a:rPr>
                        <a:t>’03]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94.29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spc="-20" dirty="0">
                          <a:latin typeface="Arial"/>
                          <a:cs typeface="Arial"/>
                        </a:rPr>
                        <a:t>[Sha</a:t>
                      </a:r>
                      <a:r>
                        <a:rPr sz="105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5" dirty="0">
                          <a:latin typeface="Arial"/>
                          <a:cs typeface="Arial"/>
                        </a:rPr>
                        <a:t>’03]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89.31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8478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dirty="0">
                          <a:latin typeface="Arial"/>
                          <a:cs typeface="Arial"/>
                        </a:rPr>
                        <a:t>[Ando</a:t>
                      </a:r>
                      <a:r>
                        <a:rPr sz="105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5" dirty="0">
                          <a:latin typeface="Arial"/>
                          <a:cs typeface="Arial"/>
                        </a:rPr>
                        <a:t>’05]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77.92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spc="-5" dirty="0">
                          <a:latin typeface="Arial"/>
                          <a:cs typeface="Arial"/>
                        </a:rPr>
                        <a:t>[Koomen</a:t>
                      </a:r>
                      <a:r>
                        <a:rPr sz="105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5" dirty="0">
                          <a:latin typeface="Arial"/>
                          <a:cs typeface="Arial"/>
                        </a:rPr>
                        <a:t>’05]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925"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NN </a:t>
                      </a:r>
                      <a:r>
                        <a:rPr sz="1800" spc="204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8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10" dirty="0">
                          <a:latin typeface="Arial"/>
                          <a:cs typeface="Arial"/>
                        </a:rPr>
                        <a:t>WTL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96.31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89.13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79.53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55.40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925"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NN </a:t>
                      </a:r>
                      <a:r>
                        <a:rPr sz="1800" spc="204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8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STL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96.37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90.33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81.47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70.99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902"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NN </a:t>
                      </a:r>
                      <a:r>
                        <a:rPr sz="1800" spc="204" dirty="0">
                          <a:latin typeface="Arial"/>
                          <a:cs typeface="Arial"/>
                        </a:rPr>
                        <a:t>+ </a:t>
                      </a:r>
                      <a:r>
                        <a:rPr sz="1800" spc="5" dirty="0">
                          <a:latin typeface="Arial"/>
                          <a:cs typeface="Arial"/>
                        </a:rPr>
                        <a:t>LM </a:t>
                      </a:r>
                      <a:r>
                        <a:rPr sz="1800" spc="204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8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STL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97.22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94.10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88.67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74.15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306">
                <a:tc>
                  <a:txBody>
                    <a:bodyPr/>
                    <a:lstStyle/>
                    <a:p>
                      <a:pPr algn="ctr">
                        <a:lnSpc>
                          <a:spcPts val="1170"/>
                        </a:lnSpc>
                      </a:pPr>
                      <a:r>
                        <a:rPr sz="1800" spc="-25" dirty="0">
                          <a:latin typeface="Arial"/>
                          <a:cs typeface="Arial"/>
                        </a:rPr>
                        <a:t>NN</a:t>
                      </a:r>
                      <a:r>
                        <a:rPr sz="18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204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8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18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18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18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204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18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tricks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876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97.29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32067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spc="15" dirty="0">
                          <a:latin typeface="Arial"/>
                          <a:cs typeface="Arial"/>
                        </a:rPr>
                        <a:t>[+suffix]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670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94.32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35877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spc="20" dirty="0">
                          <a:latin typeface="Arial"/>
                          <a:cs typeface="Arial"/>
                        </a:rPr>
                        <a:t>[+POS]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383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89.95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80340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spc="5" dirty="0">
                          <a:latin typeface="Arial"/>
                          <a:cs typeface="Arial"/>
                        </a:rPr>
                        <a:t>[+gazetteer]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170"/>
                        </a:lnSpc>
                      </a:pPr>
                      <a:r>
                        <a:rPr sz="1800" spc="-55" dirty="0">
                          <a:latin typeface="Arial"/>
                          <a:cs typeface="Arial"/>
                        </a:rPr>
                        <a:t>76.03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29539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dirty="0">
                          <a:latin typeface="Arial"/>
                          <a:cs typeface="Arial"/>
                        </a:rPr>
                        <a:t>[+Parse</a:t>
                      </a:r>
                      <a:r>
                        <a:rPr sz="105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-20" dirty="0">
                          <a:latin typeface="Arial"/>
                          <a:cs typeface="Arial"/>
                        </a:rPr>
                        <a:t>Trees]</a:t>
                      </a:r>
                      <a:endParaRPr sz="1050" dirty="0">
                        <a:latin typeface="Arial"/>
                        <a:cs typeface="Arial"/>
                      </a:endParaRPr>
                    </a:p>
                  </a:txBody>
                  <a:tcPr marL="0" marR="0" marT="91440" marB="0" anchor="ctr">
                    <a:lnT w="505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4000500"/>
            <a:ext cx="7461504" cy="1799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Notes:</a:t>
            </a:r>
          </a:p>
          <a:p>
            <a:r>
              <a:rPr lang="en-US" dirty="0"/>
              <a:t>Didn’t compare to benchmarks that used external labeled data.</a:t>
            </a:r>
          </a:p>
          <a:p>
            <a:r>
              <a:rPr lang="en-US" dirty="0"/>
              <a:t>[Ando ’05] uses external unlabeled data.</a:t>
            </a:r>
          </a:p>
          <a:p>
            <a:r>
              <a:rPr lang="en-US" dirty="0"/>
              <a:t>[</a:t>
            </a:r>
            <a:r>
              <a:rPr lang="en-US" dirty="0" err="1"/>
              <a:t>Koomen</a:t>
            </a:r>
            <a:r>
              <a:rPr lang="en-US" dirty="0"/>
              <a:t> ’05] uses 4 parse trees not provided by the challenge. Using  only 1 tree it gets 74.76.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887933"/>
      </p:ext>
    </p:extLst>
  </p:cSld>
  <p:clrMapOvr>
    <a:masterClrMapping/>
  </p:clrMapOvr>
  <p:transition>
    <p:cut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03934" y="1866900"/>
            <a:ext cx="4626984" cy="32382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7461504" cy="4466753"/>
          </a:xfrm>
        </p:spPr>
        <p:txBody>
          <a:bodyPr/>
          <a:lstStyle/>
          <a:p>
            <a:r>
              <a:rPr lang="en-US" dirty="0"/>
              <a:t>Code for tagging with POS, NER, CHUNK, SRL + parse  trees:</a:t>
            </a:r>
          </a:p>
          <a:p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https://ronan.collobert.com/senna/</a:t>
            </a:r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dirty="0">
              <a:solidFill>
                <a:schemeClr val="accent1"/>
              </a:solidFill>
              <a:latin typeface="+mn-lt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See also Torch: http://www.torch.ch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485709"/>
      </p:ext>
    </p:extLst>
  </p:cSld>
  <p:clrMapOvr>
    <a:masterClrMapping/>
  </p:clrMapOvr>
  <p:transition>
    <p:cut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Recursive NNs for parsing, sentiment, ...  and more!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83854" y="1782763"/>
            <a:ext cx="7617146" cy="1912938"/>
          </a:xfrm>
        </p:spPr>
        <p:txBody>
          <a:bodyPr/>
          <a:lstStyle/>
          <a:p>
            <a:r>
              <a:rPr lang="en-US" dirty="0"/>
              <a:t>Build sentence representations using the parse tree to compose  </a:t>
            </a:r>
            <a:r>
              <a:rPr lang="en-US" dirty="0" err="1"/>
              <a:t>embeddings</a:t>
            </a:r>
            <a:r>
              <a:rPr lang="en-US" dirty="0"/>
              <a:t> via a nonlinear function taking pairs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/>
              <a:t>) and output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2"/>
          </p:nvPr>
        </p:nvSpPr>
        <p:spPr>
          <a:xfrm>
            <a:off x="373761" y="1181100"/>
            <a:ext cx="7779639" cy="525462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err="1"/>
              <a:t>Socher</a:t>
            </a:r>
            <a:r>
              <a:rPr lang="en-US" dirty="0"/>
              <a:t> et al., ICML ’13), (</a:t>
            </a:r>
            <a:r>
              <a:rPr lang="en-US" dirty="0" err="1"/>
              <a:t>Socher</a:t>
            </a:r>
            <a:r>
              <a:rPr lang="en-US" dirty="0"/>
              <a:t> et al., EMNLP, ’13))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667343" y="2627449"/>
            <a:ext cx="4894914" cy="3249004"/>
            <a:chOff x="1028223" y="1782917"/>
            <a:chExt cx="6169463" cy="4094987"/>
          </a:xfrm>
        </p:grpSpPr>
        <p:sp>
          <p:nvSpPr>
            <p:cNvPr id="5" name="object 5"/>
            <p:cNvSpPr/>
            <p:nvPr/>
          </p:nvSpPr>
          <p:spPr>
            <a:xfrm>
              <a:off x="1028223" y="1782917"/>
              <a:ext cx="6169463" cy="251062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99380" y="4316128"/>
              <a:ext cx="4627102" cy="156177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5307407"/>
      </p:ext>
    </p:extLst>
  </p:cSld>
  <p:clrMapOvr>
    <a:masterClrMapping/>
  </p:clrMapOvr>
  <p:transition>
    <p:cut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Paragraph vector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Paragraph Vector (a vector that represents a paragraph/doc) learned by:</a:t>
            </a:r>
          </a:p>
          <a:p>
            <a:pPr marL="0" indent="0">
              <a:buNone/>
            </a:pPr>
            <a:r>
              <a:rPr lang="en-US" dirty="0"/>
              <a:t>1) Predicting the words in a doc;   2) predict n-grams in the doc: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At test time, for a new document, one needs to learn its vector, this can  encode word order via the n-gram prediction approach.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/>
              <a:t>(Le &amp; Mikolov, ’14)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5800" y="2683216"/>
            <a:ext cx="6443921" cy="2019901"/>
            <a:chOff x="642679" y="2425364"/>
            <a:chExt cx="6940518" cy="2175563"/>
          </a:xfrm>
        </p:grpSpPr>
        <p:sp>
          <p:nvSpPr>
            <p:cNvPr id="5" name="object 5"/>
            <p:cNvSpPr/>
            <p:nvPr/>
          </p:nvSpPr>
          <p:spPr>
            <a:xfrm>
              <a:off x="642679" y="2425364"/>
              <a:ext cx="3470247" cy="217556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12918" y="2670863"/>
              <a:ext cx="3470279" cy="19300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6486354"/>
      </p:ext>
    </p:extLst>
  </p:cSld>
  <p:clrMapOvr>
    <a:masterClrMapping/>
  </p:clrMapOvr>
  <p:transition>
    <p:cut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860556" y="876300"/>
            <a:ext cx="6508488" cy="50354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Comparison of CNN, RNN &amp; PV </a:t>
            </a:r>
            <a:r>
              <a:rPr lang="en-US" sz="2000"/>
              <a:t>(Kim ’14)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504266"/>
      </p:ext>
    </p:extLst>
  </p:cSld>
  <p:clrMapOvr>
    <a:masterClrMapping/>
  </p:clrMapOvr>
  <p:transition>
    <p:cut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more recent work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Compositionality approaches  by  Marco </a:t>
            </a:r>
            <a:r>
              <a:rPr lang="en-US" dirty="0" err="1"/>
              <a:t>Baroni’s</a:t>
            </a:r>
            <a:r>
              <a:rPr lang="en-US" dirty="0"/>
              <a:t> group: Words are combined with linear matrices </a:t>
            </a:r>
            <a:r>
              <a:rPr lang="en-US" dirty="0" err="1"/>
              <a:t>dependendent</a:t>
            </a:r>
            <a:r>
              <a:rPr lang="en-US" dirty="0"/>
              <a:t> on the   P.O.S.: G. Dinu and M. </a:t>
            </a:r>
            <a:r>
              <a:rPr lang="en-US" dirty="0" err="1"/>
              <a:t>Baroni</a:t>
            </a:r>
            <a:r>
              <a:rPr lang="en-US" dirty="0"/>
              <a:t>. How to make words with vectors: Phrase generation in distributional semantics. ACL  ’14.</a:t>
            </a:r>
          </a:p>
          <a:p>
            <a:endParaRPr lang="en-US" dirty="0"/>
          </a:p>
          <a:p>
            <a:r>
              <a:rPr lang="en-US" dirty="0"/>
              <a:t>Document representation by Phil </a:t>
            </a:r>
            <a:r>
              <a:rPr lang="en-US" dirty="0" err="1"/>
              <a:t>Blunson’s</a:t>
            </a:r>
            <a:r>
              <a:rPr lang="en-US" dirty="0"/>
              <a:t> group: Variants of convolutional networks for text: </a:t>
            </a:r>
            <a:r>
              <a:rPr lang="en-US" dirty="0" err="1"/>
              <a:t>Kalchbrenner</a:t>
            </a:r>
            <a:r>
              <a:rPr lang="en-US" dirty="0"/>
              <a:t> et al. A Convolutional Neural Network for Modelling Sentences.  ACL ’14</a:t>
            </a:r>
          </a:p>
          <a:p>
            <a:endParaRPr lang="en-US" dirty="0"/>
          </a:p>
          <a:p>
            <a:r>
              <a:rPr lang="en-US" dirty="0"/>
              <a:t>Good tutorial slides from these teams covering multiple topics: New Directions in Vector Space Models of Meaning  http://www.cs.ox.ac.uk/files/6605/aclVectorTutorial.pdf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07268"/>
      </p:ext>
    </p:extLst>
  </p:cSld>
  <p:clrMapOvr>
    <a:masterClrMapping/>
  </p:clrMapOvr>
  <p:transition>
    <p:cut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Generic end-to-end deep learning system for NLP tasks</a:t>
            </a:r>
          </a:p>
          <a:p>
            <a:endParaRPr lang="en-US" dirty="0"/>
          </a:p>
          <a:p>
            <a:r>
              <a:rPr lang="en-US" dirty="0"/>
              <a:t>Word </a:t>
            </a:r>
            <a:r>
              <a:rPr lang="en-US" dirty="0" err="1"/>
              <a:t>embeddings</a:t>
            </a:r>
            <a:r>
              <a:rPr lang="en-US" dirty="0"/>
              <a:t> combined to form sentence or document  </a:t>
            </a:r>
            <a:r>
              <a:rPr lang="en-US" dirty="0" err="1"/>
              <a:t>embeddings</a:t>
            </a:r>
            <a:r>
              <a:rPr lang="en-US" dirty="0"/>
              <a:t>  can perform well on supervised tasks.</a:t>
            </a:r>
          </a:p>
          <a:p>
            <a:endParaRPr lang="en-US" dirty="0"/>
          </a:p>
          <a:p>
            <a:r>
              <a:rPr lang="en-US" dirty="0"/>
              <a:t>Previous common belief in NLP: engineering syntactic features  necessary for semantic tasks.</a:t>
            </a:r>
            <a:br>
              <a:rPr lang="en-US" dirty="0"/>
            </a:br>
            <a:r>
              <a:rPr lang="en-US" dirty="0"/>
              <a:t>One can do well by engineering a model/algorithm rather than  features.</a:t>
            </a:r>
          </a:p>
          <a:p>
            <a:endParaRPr lang="en-US" dirty="0"/>
          </a:p>
          <a:p>
            <a:r>
              <a:rPr lang="en-US" dirty="0"/>
              <a:t>Attitude is changing in recent years...  let’s see what happens!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216317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methods we highlight, ordered by  topic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>
                <a:solidFill>
                  <a:schemeClr val="accent1"/>
                </a:solidFill>
              </a:rPr>
              <a:t>Embeddings</a:t>
            </a:r>
            <a:r>
              <a:rPr lang="en-US" b="1" dirty="0">
                <a:solidFill>
                  <a:schemeClr val="accent1"/>
                </a:solidFill>
              </a:rPr>
              <a:t> for Ranking and  Retrieval:</a:t>
            </a:r>
          </a:p>
          <a:p>
            <a:r>
              <a:rPr lang="en-US" b="1" dirty="0">
                <a:solidFill>
                  <a:schemeClr val="accent1"/>
                </a:solidFill>
              </a:rPr>
              <a:t>Latent Semantic Indexing (</a:t>
            </a:r>
            <a:r>
              <a:rPr lang="en-US" b="1" dirty="0" err="1">
                <a:solidFill>
                  <a:schemeClr val="accent1"/>
                </a:solidFill>
              </a:rPr>
              <a:t>Deerwester</a:t>
            </a:r>
            <a:r>
              <a:rPr lang="en-US" b="1" dirty="0">
                <a:solidFill>
                  <a:schemeClr val="accent1"/>
                </a:solidFill>
              </a:rPr>
              <a:t> et al., ’88). Supervised  Semantic Indexing (Bai et al, ’09).</a:t>
            </a:r>
          </a:p>
          <a:p>
            <a:r>
              <a:rPr lang="en-US" b="1" dirty="0" err="1">
                <a:solidFill>
                  <a:schemeClr val="accent1"/>
                </a:solidFill>
              </a:rPr>
              <a:t>Wsabie</a:t>
            </a:r>
            <a:r>
              <a:rPr lang="en-US" b="1" dirty="0">
                <a:solidFill>
                  <a:schemeClr val="accent1"/>
                </a:solidFill>
              </a:rPr>
              <a:t> (Weston et al., ’10).</a:t>
            </a:r>
          </a:p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Language Modeling (useful for speech, translation, . .):  </a:t>
            </a:r>
          </a:p>
          <a:p>
            <a:r>
              <a:rPr lang="en-US" dirty="0"/>
              <a:t>Neural Net Language Models (NN-LMs) (</a:t>
            </a:r>
            <a:r>
              <a:rPr lang="en-US" dirty="0" err="1"/>
              <a:t>Bengio</a:t>
            </a:r>
            <a:r>
              <a:rPr lang="en-US" dirty="0"/>
              <a:t> et al., ’06) </a:t>
            </a:r>
          </a:p>
          <a:p>
            <a:r>
              <a:rPr lang="en-US" dirty="0"/>
              <a:t>Recurrent NN-LMs (</a:t>
            </a:r>
            <a:r>
              <a:rPr lang="en-US" dirty="0" err="1"/>
              <a:t>Mikolov</a:t>
            </a:r>
            <a:r>
              <a:rPr lang="en-US" dirty="0"/>
              <a:t> et al., ’10).</a:t>
            </a:r>
          </a:p>
          <a:p>
            <a:r>
              <a:rPr lang="en-US" dirty="0"/>
              <a:t>Word2Vec (</a:t>
            </a:r>
            <a:r>
              <a:rPr lang="en-US" dirty="0" err="1"/>
              <a:t>Mikolov</a:t>
            </a:r>
            <a:r>
              <a:rPr lang="en-US" dirty="0"/>
              <a:t> et al., ’13).</a:t>
            </a:r>
          </a:p>
          <a:p>
            <a:pPr marL="0" indent="0">
              <a:buNone/>
            </a:pPr>
            <a:r>
              <a:rPr lang="en-US" dirty="0" err="1"/>
              <a:t>Embeddings</a:t>
            </a:r>
            <a:r>
              <a:rPr lang="en-US" dirty="0"/>
              <a:t> for Supervised Prediction Tasks (POS, chunk, NER, SRL,  sentiment, etc.):</a:t>
            </a:r>
          </a:p>
          <a:p>
            <a:r>
              <a:rPr lang="en-US" dirty="0"/>
              <a:t>Convolutional Nets for tagging (SENNA) (</a:t>
            </a:r>
            <a:r>
              <a:rPr lang="en-US" dirty="0" err="1"/>
              <a:t>Collobert</a:t>
            </a:r>
            <a:r>
              <a:rPr lang="en-US" dirty="0"/>
              <a:t> &amp; Weston, ’08).  </a:t>
            </a:r>
          </a:p>
          <a:p>
            <a:r>
              <a:rPr lang="en-US" dirty="0"/>
              <a:t>Recursive NNs (</a:t>
            </a:r>
            <a:r>
              <a:rPr lang="en-US" dirty="0" err="1"/>
              <a:t>Socher</a:t>
            </a:r>
            <a:r>
              <a:rPr lang="en-US" dirty="0"/>
              <a:t> et al., ’11).</a:t>
            </a:r>
          </a:p>
          <a:p>
            <a:r>
              <a:rPr lang="en-US" dirty="0"/>
              <a:t>Paragraph Vector (Le &amp; </a:t>
            </a:r>
            <a:r>
              <a:rPr lang="en-US" dirty="0" err="1"/>
              <a:t>Mikolov</a:t>
            </a:r>
            <a:r>
              <a:rPr lang="en-US" dirty="0"/>
              <a:t>, ’14).</a:t>
            </a:r>
          </a:p>
        </p:txBody>
      </p:sp>
    </p:spTree>
    <p:extLst>
      <p:ext uri="{BB962C8B-B14F-4D97-AF65-F5344CB8AC3E}">
        <p14:creationId xmlns:p14="http://schemas.microsoft.com/office/powerpoint/2010/main" val="518449097"/>
      </p:ext>
    </p:extLst>
  </p:cSld>
  <p:clrMapOvr>
    <a:masterClrMapping/>
  </p:clrMapOvr>
  <p:transition>
    <p:cut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and retrieval: the goal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want to learn to match a query (text) to a target (text).</a:t>
            </a:r>
          </a:p>
          <a:p>
            <a:r>
              <a:rPr lang="en-US" dirty="0"/>
              <a:t>Many classical supervised ranking methods use hand-coded features.  </a:t>
            </a:r>
          </a:p>
          <a:p>
            <a:r>
              <a:rPr lang="en-US" dirty="0"/>
              <a:t>Methods like LSI that learn from words are unsupervised.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Supervised Semantic Indexing (SSI) uses supervised learning from text only:</a:t>
            </a:r>
          </a:p>
          <a:p>
            <a:r>
              <a:rPr lang="en-US" dirty="0"/>
              <a:t>Bai et al, Learning to Rank with (a Lot of) Word Features. Journal of  Information Retrieval, ’09.</a:t>
            </a:r>
          </a:p>
          <a:p>
            <a:r>
              <a:rPr lang="en-US" dirty="0"/>
              <a:t>Outperforms existing methods (on words) like TFIDF, LSI or a  (supervised) margin ranking perceptron baseline.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339017"/>
      </p:ext>
    </p:extLst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bag-o’-words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Bag-of-words + cosine similarity:</a:t>
            </a:r>
          </a:p>
          <a:p>
            <a:r>
              <a:rPr lang="en-US" dirty="0"/>
              <a:t>Each doc. 		is a  normalized bag-of-words.</a:t>
            </a:r>
          </a:p>
          <a:p>
            <a:endParaRPr lang="en-US" dirty="0"/>
          </a:p>
          <a:p>
            <a:r>
              <a:rPr lang="en-US" dirty="0"/>
              <a:t>Similarity with query </a:t>
            </a:r>
            <a:r>
              <a:rPr lang="en-US" i="1" dirty="0"/>
              <a:t>q</a:t>
            </a:r>
            <a:r>
              <a:rPr lang="en-US" dirty="0"/>
              <a:t> is:</a:t>
            </a:r>
          </a:p>
          <a:p>
            <a:endParaRPr lang="en-US" dirty="0"/>
          </a:p>
          <a:p>
            <a:pPr lvl="1"/>
            <a:r>
              <a:rPr lang="en-US" dirty="0"/>
              <a:t>Doesn’t deal with synonyms:  bag vectors can be orthogonal</a:t>
            </a:r>
          </a:p>
          <a:p>
            <a:pPr lvl="1"/>
            <a:r>
              <a:rPr lang="en-US" dirty="0"/>
              <a:t>No machine learning at all</a:t>
            </a:r>
          </a:p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>
            <a:grayscl/>
          </a:blip>
          <a:srcRect t="8367" r="53090" b="49799"/>
          <a:stretch/>
        </p:blipFill>
        <p:spPr>
          <a:xfrm>
            <a:off x="1676401" y="1638300"/>
            <a:ext cx="1447800" cy="381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grayscl/>
          </a:blip>
          <a:srcRect l="49379" t="44418" r="3711" b="13748"/>
          <a:stretch/>
        </p:blipFill>
        <p:spPr>
          <a:xfrm>
            <a:off x="3200400" y="2247900"/>
            <a:ext cx="14478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12521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5233</Words>
  <Application>Microsoft Office PowerPoint</Application>
  <PresentationFormat>Custom</PresentationFormat>
  <Paragraphs>875</Paragraphs>
  <Slides>70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8" baseType="lpstr">
      <vt:lpstr>Meiryo</vt:lpstr>
      <vt:lpstr>Arial</vt:lpstr>
      <vt:lpstr>Calibri</vt:lpstr>
      <vt:lpstr>Tahoma</vt:lpstr>
      <vt:lpstr>Times New Roman</vt:lpstr>
      <vt:lpstr>Trebuchet MS</vt:lpstr>
      <vt:lpstr>Verdana</vt:lpstr>
      <vt:lpstr>1_Title &amp; Bullet </vt:lpstr>
      <vt:lpstr>Lecture 6.4 - Embedding Methods for NLP   Part 1: Unsupervised and Supervised Embeddings</vt:lpstr>
      <vt:lpstr>PowerPoint Presentation</vt:lpstr>
      <vt:lpstr>What is a word embedding? </vt:lpstr>
      <vt:lpstr>Learning an embedding space</vt:lpstr>
      <vt:lpstr>Main methods we highlight, ordered by date</vt:lpstr>
      <vt:lpstr>Main methods we highlight, ordered by  topic</vt:lpstr>
      <vt:lpstr>Main methods we highlight, ordered by  topic</vt:lpstr>
      <vt:lpstr>Ranking and retrieval: the goal</vt:lpstr>
      <vt:lpstr>Basic bag-o’-words</vt:lpstr>
      <vt:lpstr>Latent semantic indexing (LSI)</vt:lpstr>
      <vt:lpstr>Supervised Semantic Indexing (SSI)</vt:lpstr>
      <vt:lpstr>SSI: why is this a good model?</vt:lpstr>
      <vt:lpstr>SSI: why the basic model sucks </vt:lpstr>
      <vt:lpstr>SSI improved model: Low rank W</vt:lpstr>
      <vt:lpstr>SSI: Training via maximizing AUC</vt:lpstr>
      <vt:lpstr>Prior work: summary of learning to rank</vt:lpstr>
      <vt:lpstr>Experimental comparison </vt:lpstr>
      <vt:lpstr>Wikipedia experiments: document retrieval performance</vt:lpstr>
      <vt:lpstr>Scatter plots: SSI vs. TFIDF and LSI</vt:lpstr>
      <vt:lpstr>Experiments: cross-language retrieval</vt:lpstr>
      <vt:lpstr>Wsabie (Weston, Usunier, Bengio, ’10)</vt:lpstr>
      <vt:lpstr>Joint item-item embedding model</vt:lpstr>
      <vt:lpstr>Ranking annotations: AUC is suboptimal</vt:lpstr>
      <vt:lpstr>Rank weighted loss [Usunier et al. ’09]</vt:lpstr>
      <vt:lpstr>Weighted Approximate-Rank Pairwise (WARP) loss </vt:lpstr>
      <vt:lpstr>Online WARP loss</vt:lpstr>
      <vt:lpstr>PowerPoint Presentation</vt:lpstr>
      <vt:lpstr>Learned annotation embedding (on web data)</vt:lpstr>
      <vt:lpstr>Summary</vt:lpstr>
      <vt:lpstr>Main methods we highlight, ordered by topic. </vt:lpstr>
      <vt:lpstr>Language modeling</vt:lpstr>
      <vt:lpstr>Neural network language models</vt:lpstr>
      <vt:lpstr>Neural Network Language Models: Hierarchical Soft Max Trick (Morin &amp; Bengio ’05)</vt:lpstr>
      <vt:lpstr>Recurrent neural network language models</vt:lpstr>
      <vt:lpstr>NNLMS vs. RNNS: Penn Treebank results (Mikolov)</vt:lpstr>
      <vt:lpstr>Word2Vec: very simple LM, works well </vt:lpstr>
      <vt:lpstr>Word2Vec: compositionality</vt:lpstr>
      <vt:lpstr>Main methods we highlight, ordered by  topic</vt:lpstr>
      <vt:lpstr>NLP tasks</vt:lpstr>
      <vt:lpstr>The large scale feature engineering way</vt:lpstr>
      <vt:lpstr>ASSERT: many hand built features for SRL (Pradhan et al, ’04)</vt:lpstr>
      <vt:lpstr>The Suboptimal (?) Cascade</vt:lpstr>
      <vt:lpstr>NLP: large scale machine learning</vt:lpstr>
      <vt:lpstr>NLP benchmarks</vt:lpstr>
      <vt:lpstr>The “deep learning” way</vt:lpstr>
      <vt:lpstr>Neural networks</vt:lpstr>
      <vt:lpstr>The big picture</vt:lpstr>
      <vt:lpstr>Words into vectors</vt:lpstr>
      <vt:lpstr>The lookup tables</vt:lpstr>
      <vt:lpstr>Window approach</vt:lpstr>
      <vt:lpstr>Sentence approach (1/2)</vt:lpstr>
      <vt:lpstr>Sentence approach (2/2)</vt:lpstr>
      <vt:lpstr>Deep SRL</vt:lpstr>
      <vt:lpstr>Removing the time dimension (1/2)</vt:lpstr>
      <vt:lpstr>Removing the time dimension (2/2)</vt:lpstr>
      <vt:lpstr>Word Tag Likelihood (WTL)</vt:lpstr>
      <vt:lpstr>Sentence Tag Likelihood (STL)</vt:lpstr>
      <vt:lpstr>Supervised benchmark results</vt:lpstr>
      <vt:lpstr>Supervised word embeddings</vt:lpstr>
      <vt:lpstr>Improving word embedding</vt:lpstr>
      <vt:lpstr>Semi-supervised: MTL with unlabeled text</vt:lpstr>
      <vt:lpstr>Language model: embedding </vt:lpstr>
      <vt:lpstr>Results</vt:lpstr>
      <vt:lpstr>Software</vt:lpstr>
      <vt:lpstr>Recursive NNs for parsing, sentiment, ...  and more!</vt:lpstr>
      <vt:lpstr>Paragraph vector</vt:lpstr>
      <vt:lpstr>Comparison of CNN, RNN &amp; PV (Kim ’14)</vt:lpstr>
      <vt:lpstr>Some more recent work</vt:lpstr>
      <vt:lpstr>Summary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68</cp:revision>
  <dcterms:modified xsi:type="dcterms:W3CDTF">2023-04-24T22:25:59Z</dcterms:modified>
</cp:coreProperties>
</file>