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1"/>
  </p:sldMasterIdLst>
  <p:notesMasterIdLst>
    <p:notesMasterId r:id="rId75"/>
  </p:notesMasterIdLst>
  <p:sldIdLst>
    <p:sldId id="257" r:id="rId2"/>
    <p:sldId id="524" r:id="rId3"/>
    <p:sldId id="371" r:id="rId4"/>
    <p:sldId id="455" r:id="rId5"/>
    <p:sldId id="456" r:id="rId6"/>
    <p:sldId id="457" r:id="rId7"/>
    <p:sldId id="458" r:id="rId8"/>
    <p:sldId id="459" r:id="rId9"/>
    <p:sldId id="460" r:id="rId10"/>
    <p:sldId id="461" r:id="rId11"/>
    <p:sldId id="462" r:id="rId12"/>
    <p:sldId id="463" r:id="rId13"/>
    <p:sldId id="464" r:id="rId14"/>
    <p:sldId id="465" r:id="rId15"/>
    <p:sldId id="466" r:id="rId16"/>
    <p:sldId id="467" r:id="rId17"/>
    <p:sldId id="468" r:id="rId18"/>
    <p:sldId id="469" r:id="rId19"/>
    <p:sldId id="470" r:id="rId20"/>
    <p:sldId id="471" r:id="rId21"/>
    <p:sldId id="472" r:id="rId22"/>
    <p:sldId id="473" r:id="rId23"/>
    <p:sldId id="474" r:id="rId24"/>
    <p:sldId id="475" r:id="rId25"/>
    <p:sldId id="476" r:id="rId26"/>
    <p:sldId id="477" r:id="rId27"/>
    <p:sldId id="478" r:id="rId28"/>
    <p:sldId id="479" r:id="rId29"/>
    <p:sldId id="480" r:id="rId30"/>
    <p:sldId id="481" r:id="rId31"/>
    <p:sldId id="482" r:id="rId32"/>
    <p:sldId id="483" r:id="rId33"/>
    <p:sldId id="484" r:id="rId34"/>
    <p:sldId id="485" r:id="rId35"/>
    <p:sldId id="486" r:id="rId36"/>
    <p:sldId id="487" r:id="rId37"/>
    <p:sldId id="488" r:id="rId38"/>
    <p:sldId id="489" r:id="rId39"/>
    <p:sldId id="490" r:id="rId40"/>
    <p:sldId id="491" r:id="rId41"/>
    <p:sldId id="492" r:id="rId42"/>
    <p:sldId id="493" r:id="rId43"/>
    <p:sldId id="494" r:id="rId44"/>
    <p:sldId id="495" r:id="rId45"/>
    <p:sldId id="496" r:id="rId46"/>
    <p:sldId id="497" r:id="rId47"/>
    <p:sldId id="498" r:id="rId48"/>
    <p:sldId id="499" r:id="rId49"/>
    <p:sldId id="500" r:id="rId50"/>
    <p:sldId id="501" r:id="rId51"/>
    <p:sldId id="502" r:id="rId52"/>
    <p:sldId id="503" r:id="rId53"/>
    <p:sldId id="504" r:id="rId54"/>
    <p:sldId id="505" r:id="rId55"/>
    <p:sldId id="506" r:id="rId56"/>
    <p:sldId id="507" r:id="rId57"/>
    <p:sldId id="508" r:id="rId58"/>
    <p:sldId id="509" r:id="rId59"/>
    <p:sldId id="510" r:id="rId60"/>
    <p:sldId id="511" r:id="rId61"/>
    <p:sldId id="512" r:id="rId62"/>
    <p:sldId id="513" r:id="rId63"/>
    <p:sldId id="514" r:id="rId64"/>
    <p:sldId id="515" r:id="rId65"/>
    <p:sldId id="516" r:id="rId66"/>
    <p:sldId id="517" r:id="rId67"/>
    <p:sldId id="518" r:id="rId68"/>
    <p:sldId id="519" r:id="rId69"/>
    <p:sldId id="520" r:id="rId70"/>
    <p:sldId id="521" r:id="rId71"/>
    <p:sldId id="522" r:id="rId72"/>
    <p:sldId id="523" r:id="rId73"/>
    <p:sldId id="454" r:id="rId74"/>
  </p:sldIdLst>
  <p:sldSz cx="8229600" cy="6172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944">
          <p15:clr>
            <a:srgbClr val="A4A3A4"/>
          </p15:clr>
        </p15:guide>
        <p15:guide id="2" pos="259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FF"/>
    <a:srgbClr val="FFA7A7"/>
    <a:srgbClr val="D9DC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C7806B90-F4B4-4DD5-B165-D0DAAE6AC9AA}">
  <a:tblStyle styleId="{C7806B90-F4B4-4DD5-B165-D0DAAE6AC9AA}"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med" len="med"/>
              <a:tailEnd type="none" w="med" len="med"/>
            </a:ln>
          </a:left>
          <a:right>
            <a:ln w="12700" cap="flat" cmpd="sng">
              <a:solidFill>
                <a:schemeClr val="lt1"/>
              </a:solidFill>
              <a:prstDash val="solid"/>
              <a:round/>
              <a:headEnd type="none" w="med" len="med"/>
              <a:tailEnd type="none" w="med" len="med"/>
            </a:ln>
          </a:right>
          <a:top>
            <a:ln w="12700" cap="flat" cmpd="sng">
              <a:solidFill>
                <a:schemeClr val="lt1"/>
              </a:solidFill>
              <a:prstDash val="solid"/>
              <a:round/>
              <a:headEnd type="none" w="med" len="med"/>
              <a:tailEnd type="none" w="med" len="med"/>
            </a:ln>
          </a:top>
          <a:bottom>
            <a:ln w="12700" cap="flat" cmpd="sng">
              <a:solidFill>
                <a:schemeClr val="lt1"/>
              </a:solidFill>
              <a:prstDash val="solid"/>
              <a:round/>
              <a:headEnd type="none" w="med" len="med"/>
              <a:tailEnd type="none" w="med" len="med"/>
            </a:ln>
          </a:bottom>
          <a:insideH>
            <a:ln w="12700" cap="flat" cmpd="sng">
              <a:solidFill>
                <a:schemeClr val="lt1"/>
              </a:solidFill>
              <a:prstDash val="solid"/>
              <a:round/>
              <a:headEnd type="none" w="med" len="med"/>
              <a:tailEnd type="none" w="med" len="med"/>
            </a:ln>
          </a:insideH>
          <a:insideV>
            <a:ln w="12700" cap="flat" cmpd="sng">
              <a:solidFill>
                <a:schemeClr val="lt1"/>
              </a:solidFill>
              <a:prstDash val="solid"/>
              <a:round/>
              <a:headEnd type="none" w="med" len="med"/>
              <a:tailEnd type="none" w="med" len="med"/>
            </a:ln>
          </a:insideV>
        </a:tcBdr>
        <a:fill>
          <a:solidFill>
            <a:srgbClr val="EBF3E6"/>
          </a:solidFill>
        </a:fill>
      </a:tcStyle>
    </a:wholeTbl>
    <a:band1H>
      <a:tcStyle>
        <a:tcBdr/>
        <a:fill>
          <a:solidFill>
            <a:srgbClr val="D5E6CA"/>
          </a:solidFill>
        </a:fill>
      </a:tcStyle>
    </a:band1H>
    <a:band1V>
      <a:tcStyle>
        <a:tcBdr/>
        <a:fill>
          <a:solidFill>
            <a:srgbClr val="D5E6CA"/>
          </a:solidFill>
        </a:fill>
      </a:tcStyle>
    </a:band1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med" len="med"/>
              <a:tailEnd type="none" w="med" len="med"/>
            </a:ln>
          </a:top>
        </a:tcBdr>
        <a:fill>
          <a:solidFill>
            <a:schemeClr val="accent1"/>
          </a:solidFill>
        </a:fill>
      </a:tcStyle>
    </a:lastRow>
    <a:firstRow>
      <a:tcTxStyle b="on" i="off">
        <a:font>
          <a:latin typeface="Arial"/>
          <a:ea typeface="Arial"/>
          <a:cs typeface="Arial"/>
        </a:font>
        <a:schemeClr val="lt1"/>
      </a:tcTxStyle>
      <a:tcStyle>
        <a:tcBdr>
          <a:bottom>
            <a:ln w="38100" cap="flat" cmpd="sng">
              <a:solidFill>
                <a:schemeClr val="lt1"/>
              </a:solidFill>
              <a:prstDash val="solid"/>
              <a:round/>
              <a:headEnd type="none" w="med" len="med"/>
              <a:tailEnd type="none" w="med" len="med"/>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44" autoAdjust="0"/>
    <p:restoredTop sz="96973" autoAdjust="0"/>
  </p:normalViewPr>
  <p:slideViewPr>
    <p:cSldViewPr>
      <p:cViewPr>
        <p:scale>
          <a:sx n="159" d="100"/>
          <a:sy n="159" d="100"/>
        </p:scale>
        <p:origin x="-768" y="-18"/>
      </p:cViewPr>
      <p:guideLst>
        <p:guide orient="horz" pos="1944"/>
        <p:guide pos="2592"/>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1114544701"/>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Shape 53"/>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54" name="Shape 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80151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73" name="Shape 17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7106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hape 169"/>
          <p:cNvSpPr/>
          <p:nvPr userDrawn="1"/>
        </p:nvSpPr>
        <p:spPr>
          <a:xfrm>
            <a:off x="0" y="0"/>
            <a:ext cx="8229600" cy="5979694"/>
          </a:xfrm>
          <a:prstGeom prst="rect">
            <a:avLst/>
          </a:prstGeom>
          <a:solidFill>
            <a:schemeClr val="accent1"/>
          </a:solidFill>
          <a:ln>
            <a:noFill/>
          </a:ln>
        </p:spPr>
        <p:txBody>
          <a:bodyPr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Arial"/>
              <a:ea typeface="Arial"/>
              <a:cs typeface="Arial"/>
              <a:sym typeface="Arial"/>
            </a:endParaRPr>
          </a:p>
        </p:txBody>
      </p:sp>
      <p:sp>
        <p:nvSpPr>
          <p:cNvPr id="2" name="Title 1"/>
          <p:cNvSpPr>
            <a:spLocks noGrp="1"/>
          </p:cNvSpPr>
          <p:nvPr>
            <p:ph type="title"/>
          </p:nvPr>
        </p:nvSpPr>
        <p:spPr>
          <a:xfrm>
            <a:off x="403749" y="2828017"/>
            <a:ext cx="7422103" cy="516166"/>
          </a:xfrm>
          <a:noFill/>
          <a:ln>
            <a:noFill/>
          </a:ln>
        </p:spPr>
        <p:txBody>
          <a:bodyPr lIns="91425" tIns="45700" rIns="91425" bIns="45700" anchor="t" anchorCtr="0">
            <a:noAutofit/>
          </a:bodyPr>
          <a:lstStyle>
            <a:lvl1pPr>
              <a:defRPr lang="en-US">
                <a:solidFill>
                  <a:schemeClr val="lt1"/>
                </a:solidFill>
              </a:defRPr>
            </a:lvl1pPr>
          </a:lstStyle>
          <a:p>
            <a:pPr lvl="0" algn="ctr">
              <a:buSzPct val="25000"/>
            </a:pPr>
            <a:r>
              <a:rPr lang="en-US" dirty="0"/>
              <a:t>Click to edit Master title style</a:t>
            </a:r>
          </a:p>
        </p:txBody>
      </p:sp>
    </p:spTree>
    <p:extLst>
      <p:ext uri="{BB962C8B-B14F-4D97-AF65-F5344CB8AC3E}">
        <p14:creationId xmlns:p14="http://schemas.microsoft.com/office/powerpoint/2010/main" val="1250146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a:xfrm>
            <a:off x="2798064" y="5740146"/>
            <a:ext cx="2633472" cy="230832"/>
          </a:xfrm>
          <a:prstGeom prst="rect">
            <a:avLst/>
          </a:prstGeom>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a:xfrm>
            <a:off x="411480" y="5740146"/>
            <a:ext cx="1892808" cy="230832"/>
          </a:xfrm>
          <a:prstGeom prst="rect">
            <a:avLst/>
          </a:prstGeom>
        </p:spPr>
        <p:txBody>
          <a:bodyPr lIns="0" tIns="0" rIns="0" bIns="0"/>
          <a:lstStyle>
            <a:lvl1pPr algn="l">
              <a:defRPr>
                <a:solidFill>
                  <a:schemeClr val="tx1">
                    <a:tint val="75000"/>
                  </a:schemeClr>
                </a:solidFill>
              </a:defRPr>
            </a:lvl1pPr>
          </a:lstStyle>
          <a:p>
            <a:endParaRPr lang="en-US"/>
          </a:p>
        </p:txBody>
      </p:sp>
      <p:sp>
        <p:nvSpPr>
          <p:cNvPr id="4" name="Holder 4"/>
          <p:cNvSpPr>
            <a:spLocks noGrp="1"/>
          </p:cNvSpPr>
          <p:nvPr>
            <p:ph type="sldNum" sz="quarter" idx="7"/>
          </p:nvPr>
        </p:nvSpPr>
        <p:spPr>
          <a:xfrm>
            <a:off x="5925312" y="5740146"/>
            <a:ext cx="1892808" cy="230832"/>
          </a:xfrm>
          <a:prstGeom prst="rect">
            <a:avLst/>
          </a:prstGeom>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190132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26702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le Slide - Images">
    <p:bg>
      <p:bgPr>
        <a:solidFill>
          <a:schemeClr val="dk2"/>
        </a:solidFill>
        <a:effectLst/>
      </p:bgPr>
    </p:bg>
    <p:spTree>
      <p:nvGrpSpPr>
        <p:cNvPr id="1" name="Shape 16"/>
        <p:cNvGrpSpPr/>
        <p:nvPr/>
      </p:nvGrpSpPr>
      <p:grpSpPr>
        <a:xfrm>
          <a:off x="0" y="0"/>
          <a:ext cx="0" cy="0"/>
          <a:chOff x="0" y="0"/>
          <a:chExt cx="0" cy="0"/>
        </a:xfrm>
      </p:grpSpPr>
      <p:grpSp>
        <p:nvGrpSpPr>
          <p:cNvPr id="17" name="Shape 17"/>
          <p:cNvGrpSpPr/>
          <p:nvPr/>
        </p:nvGrpSpPr>
        <p:grpSpPr>
          <a:xfrm>
            <a:off x="0" y="0"/>
            <a:ext cx="8229599" cy="6172199"/>
            <a:chOff x="0" y="0"/>
            <a:chExt cx="10972799" cy="6172199"/>
          </a:xfrm>
        </p:grpSpPr>
        <p:pic>
          <p:nvPicPr>
            <p:cNvPr id="18" name="Shape 18"/>
            <p:cNvPicPr preferRelativeResize="0"/>
            <p:nvPr/>
          </p:nvPicPr>
          <p:blipFill rotWithShape="1">
            <a:blip r:embed="rId2">
              <a:alphaModFix/>
            </a:blip>
            <a:srcRect t="9528" b="9529"/>
            <a:stretch/>
          </p:blipFill>
          <p:spPr>
            <a:xfrm>
              <a:off x="0" y="0"/>
              <a:ext cx="10972799" cy="6172199"/>
            </a:xfrm>
            <a:prstGeom prst="rect">
              <a:avLst/>
            </a:prstGeom>
            <a:noFill/>
            <a:ln>
              <a:noFill/>
            </a:ln>
          </p:spPr>
        </p:pic>
        <p:sp>
          <p:nvSpPr>
            <p:cNvPr id="19" name="Shape 19"/>
            <p:cNvSpPr/>
            <p:nvPr/>
          </p:nvSpPr>
          <p:spPr>
            <a:xfrm>
              <a:off x="0" y="0"/>
              <a:ext cx="10972799" cy="6172199"/>
            </a:xfrm>
            <a:prstGeom prst="rect">
              <a:avLst/>
            </a:prstGeom>
            <a:solidFill>
              <a:srgbClr val="191919">
                <a:alpha val="80000"/>
              </a:srgbClr>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Font typeface="Arial"/>
                <a:buNone/>
              </a:pPr>
              <a:endParaRPr sz="1350" b="0" i="0" u="none" strike="noStrike" cap="none">
                <a:solidFill>
                  <a:srgbClr val="FFFFFF"/>
                </a:solidFill>
                <a:latin typeface="Trebuchet MS"/>
                <a:ea typeface="Trebuchet MS"/>
                <a:cs typeface="Trebuchet MS"/>
                <a:sym typeface="Trebuchet MS"/>
              </a:endParaRPr>
            </a:p>
          </p:txBody>
        </p:sp>
      </p:grpSp>
      <p:sp>
        <p:nvSpPr>
          <p:cNvPr id="20" name="Shape 20"/>
          <p:cNvSpPr/>
          <p:nvPr/>
        </p:nvSpPr>
        <p:spPr>
          <a:xfrm rot="10800000" flipH="1">
            <a:off x="0" y="0"/>
            <a:ext cx="8229600" cy="6172199"/>
          </a:xfrm>
          <a:prstGeom prst="rect">
            <a:avLst/>
          </a:prstGeom>
          <a:gradFill>
            <a:gsLst>
              <a:gs pos="0">
                <a:srgbClr val="FFFFFF">
                  <a:alpha val="0"/>
                </a:srgbClr>
              </a:gs>
              <a:gs pos="37000">
                <a:srgbClr val="FFFFFF">
                  <a:alpha val="0"/>
                </a:srgbClr>
              </a:gs>
              <a:gs pos="55000">
                <a:srgbClr val="FFFFFF">
                  <a:alpha val="27843"/>
                </a:srgbClr>
              </a:gs>
              <a:gs pos="76000">
                <a:srgbClr val="FFFFFF">
                  <a:alpha val="0"/>
                </a:srgbClr>
              </a:gs>
              <a:gs pos="100000">
                <a:srgbClr val="FFFFFF">
                  <a:alpha val="0"/>
                </a:srgbClr>
              </a:gs>
            </a:gsLst>
            <a:lin ang="2700000" scaled="0"/>
          </a:grad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Font typeface="Arial"/>
              <a:buNone/>
            </a:pPr>
            <a:endParaRPr sz="1800" b="0" i="0" u="none" strike="noStrike" cap="none">
              <a:solidFill>
                <a:srgbClr val="FFFFFF"/>
              </a:solidFill>
              <a:latin typeface="Trebuchet MS"/>
              <a:ea typeface="Trebuchet MS"/>
              <a:cs typeface="Trebuchet MS"/>
              <a:sym typeface="Trebuchet MS"/>
            </a:endParaRPr>
          </a:p>
        </p:txBody>
      </p:sp>
      <p:sp>
        <p:nvSpPr>
          <p:cNvPr id="21" name="Shape 21"/>
          <p:cNvSpPr txBox="1">
            <a:spLocks noGrp="1"/>
          </p:cNvSpPr>
          <p:nvPr>
            <p:ph type="subTitle" idx="1"/>
          </p:nvPr>
        </p:nvSpPr>
        <p:spPr>
          <a:xfrm>
            <a:off x="2037594" y="4798350"/>
            <a:ext cx="5835388" cy="313932"/>
          </a:xfrm>
          <a:prstGeom prst="rect">
            <a:avLst/>
          </a:prstGeom>
          <a:noFill/>
          <a:ln>
            <a:noFill/>
          </a:ln>
        </p:spPr>
        <p:txBody>
          <a:bodyPr lIns="91425" tIns="91425" rIns="91425" bIns="91425" anchor="t" anchorCtr="0"/>
          <a:lstStyle>
            <a:lvl1pPr marL="0" marR="0" lvl="0" indent="0" algn="l" rtl="0">
              <a:lnSpc>
                <a:spcPct val="90000"/>
              </a:lnSpc>
              <a:spcBef>
                <a:spcPts val="0"/>
              </a:spcBef>
              <a:spcAft>
                <a:spcPts val="0"/>
              </a:spcAft>
              <a:buClr>
                <a:srgbClr val="6F6F6F"/>
              </a:buClr>
              <a:buFont typeface="Arial"/>
              <a:buNone/>
              <a:defRPr sz="1600" b="0" i="0" u="none" strike="noStrike" cap="none">
                <a:solidFill>
                  <a:srgbClr val="939A90"/>
                </a:solidFill>
                <a:latin typeface="Arial"/>
                <a:ea typeface="Arial"/>
                <a:cs typeface="Arial"/>
                <a:sym typeface="Arial"/>
              </a:defRPr>
            </a:lvl1pPr>
            <a:lvl2pPr marL="630238" marR="0" lvl="1" indent="-147637" algn="l" rtl="0">
              <a:lnSpc>
                <a:spcPct val="90000"/>
              </a:lnSpc>
              <a:spcBef>
                <a:spcPts val="225"/>
              </a:spcBef>
              <a:spcAft>
                <a:spcPts val="225"/>
              </a:spcAft>
              <a:buClr>
                <a:schemeClr val="dk1"/>
              </a:buClr>
              <a:buSzPct val="100000"/>
              <a:buFont typeface="Arial"/>
              <a:buChar char="–"/>
              <a:defRPr sz="1400" b="0" i="0" u="none" strike="noStrike" cap="none">
                <a:solidFill>
                  <a:srgbClr val="4A4F55"/>
                </a:solidFill>
                <a:latin typeface="Arial"/>
                <a:ea typeface="Arial"/>
                <a:cs typeface="Arial"/>
                <a:sym typeface="Arial"/>
              </a:defRPr>
            </a:lvl2pPr>
            <a:lvl3pPr marL="804863" marR="0" lvl="2" indent="-119062" algn="l" rtl="0">
              <a:lnSpc>
                <a:spcPct val="90000"/>
              </a:lnSpc>
              <a:spcBef>
                <a:spcPts val="225"/>
              </a:spcBef>
              <a:spcAft>
                <a:spcPts val="225"/>
              </a:spcAft>
              <a:buClr>
                <a:schemeClr val="dk1"/>
              </a:buClr>
              <a:buSzPct val="100000"/>
              <a:buFont typeface="Arial"/>
              <a:buChar char="–"/>
              <a:defRPr sz="1400" b="0" i="0" u="none" strike="noStrike" cap="none">
                <a:solidFill>
                  <a:srgbClr val="4A4F55"/>
                </a:solidFill>
                <a:latin typeface="Arial"/>
                <a:ea typeface="Arial"/>
                <a:cs typeface="Arial"/>
                <a:sym typeface="Arial"/>
              </a:defRPr>
            </a:lvl3pPr>
            <a:lvl4pPr marL="1331066" marR="0" lvl="3" indent="-80116"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4pPr>
            <a:lvl5pPr marL="1588230" marR="0" lvl="4" indent="-83279"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5pPr>
            <a:lvl6pPr marL="1931117" marR="0" lvl="5" indent="-83267"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6pPr>
            <a:lvl7pPr marL="2274003" marR="0" lvl="6" indent="-83253"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7pPr>
            <a:lvl8pPr marL="2616890" marR="0" lvl="7" indent="-83240"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8pPr>
            <a:lvl9pPr marL="2959775" marR="0" lvl="8" indent="-83224"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9pPr>
          </a:lstStyle>
          <a:p>
            <a:endParaRPr/>
          </a:p>
        </p:txBody>
      </p:sp>
      <p:sp>
        <p:nvSpPr>
          <p:cNvPr id="22" name="Shape 22"/>
          <p:cNvSpPr txBox="1">
            <a:spLocks noGrp="1"/>
          </p:cNvSpPr>
          <p:nvPr>
            <p:ph type="title"/>
          </p:nvPr>
        </p:nvSpPr>
        <p:spPr>
          <a:xfrm>
            <a:off x="2027735" y="4290519"/>
            <a:ext cx="5845247" cy="507830"/>
          </a:xfrm>
          <a:prstGeom prst="rect">
            <a:avLst/>
          </a:prstGeom>
          <a:noFill/>
          <a:ln>
            <a:noFill/>
          </a:ln>
        </p:spPr>
        <p:txBody>
          <a:bodyPr lIns="91425" tIns="91425" rIns="91425" bIns="91425" anchor="b" anchorCtr="0"/>
          <a:lstStyle>
            <a:lvl1pPr marL="0" marR="0" lvl="0" indent="0" algn="l" rtl="0">
              <a:lnSpc>
                <a:spcPct val="90000"/>
              </a:lnSpc>
              <a:spcBef>
                <a:spcPts val="0"/>
              </a:spcBef>
              <a:spcAft>
                <a:spcPts val="0"/>
              </a:spcAft>
              <a:buNone/>
              <a:defRPr sz="3000" b="0" i="0" u="none" strike="noStrike" cap="none">
                <a:solidFill>
                  <a:srgbClr val="939A90"/>
                </a:solidFill>
                <a:latin typeface="Arial"/>
                <a:ea typeface="Arial"/>
                <a:cs typeface="Arial"/>
                <a:sym typeface="Arial"/>
              </a:defRPr>
            </a:lvl1pPr>
            <a:lvl2pPr marL="0" marR="0" lvl="1" indent="0" algn="l" rtl="0">
              <a:spcBef>
                <a:spcPts val="0"/>
              </a:spcBef>
              <a:spcAft>
                <a:spcPts val="0"/>
              </a:spcAft>
              <a:buNone/>
              <a:defRPr sz="2400" b="1" i="0" u="none" strike="noStrike" cap="none">
                <a:solidFill>
                  <a:srgbClr val="73B900"/>
                </a:solidFill>
                <a:latin typeface="Arial"/>
                <a:ea typeface="Arial"/>
                <a:cs typeface="Arial"/>
                <a:sym typeface="Arial"/>
              </a:defRPr>
            </a:lvl2pPr>
            <a:lvl3pPr marL="0" marR="0" lvl="2" indent="0" algn="l" rtl="0">
              <a:spcBef>
                <a:spcPts val="0"/>
              </a:spcBef>
              <a:spcAft>
                <a:spcPts val="0"/>
              </a:spcAft>
              <a:buNone/>
              <a:defRPr sz="2400" b="1" i="0" u="none" strike="noStrike" cap="none">
                <a:solidFill>
                  <a:srgbClr val="73B900"/>
                </a:solidFill>
                <a:latin typeface="Arial"/>
                <a:ea typeface="Arial"/>
                <a:cs typeface="Arial"/>
                <a:sym typeface="Arial"/>
              </a:defRPr>
            </a:lvl3pPr>
            <a:lvl4pPr marL="0" marR="0" lvl="3" indent="0" algn="l" rtl="0">
              <a:spcBef>
                <a:spcPts val="0"/>
              </a:spcBef>
              <a:spcAft>
                <a:spcPts val="0"/>
              </a:spcAft>
              <a:buNone/>
              <a:defRPr sz="2400" b="1" i="0" u="none" strike="noStrike" cap="none">
                <a:solidFill>
                  <a:srgbClr val="73B900"/>
                </a:solidFill>
                <a:latin typeface="Arial"/>
                <a:ea typeface="Arial"/>
                <a:cs typeface="Arial"/>
                <a:sym typeface="Arial"/>
              </a:defRPr>
            </a:lvl4pPr>
            <a:lvl5pPr marL="0" marR="0" lvl="4" indent="0" algn="l" rtl="0">
              <a:spcBef>
                <a:spcPts val="0"/>
              </a:spcBef>
              <a:spcAft>
                <a:spcPts val="0"/>
              </a:spcAft>
              <a:buNone/>
              <a:defRPr sz="2400" b="1" i="0" u="none" strike="noStrike" cap="none">
                <a:solidFill>
                  <a:srgbClr val="73B900"/>
                </a:solidFill>
                <a:latin typeface="Arial"/>
                <a:ea typeface="Arial"/>
                <a:cs typeface="Arial"/>
                <a:sym typeface="Arial"/>
              </a:defRPr>
            </a:lvl5pPr>
            <a:lvl6pPr marL="342887" marR="0" lvl="5" indent="-12686" algn="l" rtl="0">
              <a:spcBef>
                <a:spcPts val="0"/>
              </a:spcBef>
              <a:spcAft>
                <a:spcPts val="0"/>
              </a:spcAft>
              <a:buNone/>
              <a:defRPr sz="2400" b="1" i="0" u="none" strike="noStrike" cap="none">
                <a:solidFill>
                  <a:srgbClr val="73B900"/>
                </a:solidFill>
                <a:latin typeface="Arial"/>
                <a:ea typeface="Arial"/>
                <a:cs typeface="Arial"/>
                <a:sym typeface="Arial"/>
              </a:defRPr>
            </a:lvl6pPr>
            <a:lvl7pPr marL="685773" marR="0" lvl="6" indent="-12673" algn="l" rtl="0">
              <a:spcBef>
                <a:spcPts val="0"/>
              </a:spcBef>
              <a:spcAft>
                <a:spcPts val="0"/>
              </a:spcAft>
              <a:buNone/>
              <a:defRPr sz="2400" b="1" i="0" u="none" strike="noStrike" cap="none">
                <a:solidFill>
                  <a:srgbClr val="73B900"/>
                </a:solidFill>
                <a:latin typeface="Arial"/>
                <a:ea typeface="Arial"/>
                <a:cs typeface="Arial"/>
                <a:sym typeface="Arial"/>
              </a:defRPr>
            </a:lvl7pPr>
            <a:lvl8pPr marL="1028659" marR="0" lvl="7" indent="-12659" algn="l" rtl="0">
              <a:spcBef>
                <a:spcPts val="0"/>
              </a:spcBef>
              <a:spcAft>
                <a:spcPts val="0"/>
              </a:spcAft>
              <a:buNone/>
              <a:defRPr sz="2400" b="1" i="0" u="none" strike="noStrike" cap="none">
                <a:solidFill>
                  <a:srgbClr val="73B900"/>
                </a:solidFill>
                <a:latin typeface="Arial"/>
                <a:ea typeface="Arial"/>
                <a:cs typeface="Arial"/>
                <a:sym typeface="Arial"/>
              </a:defRPr>
            </a:lvl8pPr>
            <a:lvl9pPr marL="1371545" marR="0" lvl="8" indent="-12644" algn="l" rtl="0">
              <a:spcBef>
                <a:spcPts val="0"/>
              </a:spcBef>
              <a:spcAft>
                <a:spcPts val="0"/>
              </a:spcAft>
              <a:buNone/>
              <a:defRPr sz="2400" b="1" i="0" u="none" strike="noStrike" cap="none">
                <a:solidFill>
                  <a:srgbClr val="73B900"/>
                </a:solidFill>
                <a:latin typeface="Arial"/>
                <a:ea typeface="Arial"/>
                <a:cs typeface="Arial"/>
                <a:sym typeface="Arial"/>
              </a:defRPr>
            </a:lvl9pPr>
          </a:lstStyle>
          <a:p>
            <a:endParaRPr/>
          </a:p>
        </p:txBody>
      </p:sp>
      <p:pic>
        <p:nvPicPr>
          <p:cNvPr id="23" name="Shape 23"/>
          <p:cNvPicPr preferRelativeResize="0"/>
          <p:nvPr/>
        </p:nvPicPr>
        <p:blipFill rotWithShape="1">
          <a:blip r:embed="rId3">
            <a:alphaModFix/>
          </a:blip>
          <a:srcRect l="12327"/>
          <a:stretch/>
        </p:blipFill>
        <p:spPr>
          <a:xfrm>
            <a:off x="0" y="748845"/>
            <a:ext cx="4020260" cy="984521"/>
          </a:xfrm>
          <a:prstGeom prst="rect">
            <a:avLst/>
          </a:prstGeom>
          <a:noFill/>
          <a:ln>
            <a:noFill/>
          </a:ln>
        </p:spPr>
      </p:pic>
      <p:pic>
        <p:nvPicPr>
          <p:cNvPr id="24" name="Shape 24"/>
          <p:cNvPicPr preferRelativeResize="0"/>
          <p:nvPr/>
        </p:nvPicPr>
        <p:blipFill rotWithShape="1">
          <a:blip r:embed="rId4">
            <a:alphaModFix/>
          </a:blip>
          <a:srcRect/>
          <a:stretch/>
        </p:blipFill>
        <p:spPr>
          <a:xfrm>
            <a:off x="385037" y="993505"/>
            <a:ext cx="2684930" cy="495199"/>
          </a:xfrm>
          <a:prstGeom prst="rect">
            <a:avLst/>
          </a:prstGeom>
          <a:noFill/>
          <a:ln>
            <a:noFill/>
          </a:ln>
        </p:spPr>
      </p:pic>
      <p:pic>
        <p:nvPicPr>
          <p:cNvPr id="25" name="Shape 25"/>
          <p:cNvPicPr preferRelativeResize="0"/>
          <p:nvPr/>
        </p:nvPicPr>
        <p:blipFill rotWithShape="1">
          <a:blip r:embed="rId5">
            <a:alphaModFix/>
          </a:blip>
          <a:srcRect/>
          <a:stretch/>
        </p:blipFill>
        <p:spPr>
          <a:xfrm>
            <a:off x="1342838" y="1801524"/>
            <a:ext cx="6886761" cy="731337"/>
          </a:xfrm>
          <a:prstGeom prst="rect">
            <a:avLst/>
          </a:prstGeom>
          <a:noFill/>
          <a:ln>
            <a:noFill/>
          </a:ln>
        </p:spPr>
      </p:pic>
      <p:pic>
        <p:nvPicPr>
          <p:cNvPr id="26" name="Shape 26"/>
          <p:cNvPicPr preferRelativeResize="0"/>
          <p:nvPr/>
        </p:nvPicPr>
        <p:blipFill rotWithShape="1">
          <a:blip r:embed="rId6">
            <a:alphaModFix/>
          </a:blip>
          <a:srcRect/>
          <a:stretch/>
        </p:blipFill>
        <p:spPr>
          <a:xfrm>
            <a:off x="2136919" y="1918615"/>
            <a:ext cx="2886125" cy="497152"/>
          </a:xfrm>
          <a:prstGeom prst="rect">
            <a:avLst/>
          </a:prstGeom>
          <a:noFill/>
          <a:ln>
            <a:noFill/>
          </a:ln>
        </p:spPr>
      </p:pic>
      <p:sp>
        <p:nvSpPr>
          <p:cNvPr id="27" name="Shape 27"/>
          <p:cNvSpPr/>
          <p:nvPr/>
        </p:nvSpPr>
        <p:spPr>
          <a:xfrm>
            <a:off x="2041423" y="4030296"/>
            <a:ext cx="4114800" cy="26160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100" b="0" i="0" u="none" strike="noStrike" cap="none" dirty="0" smtClean="0">
                <a:solidFill>
                  <a:srgbClr val="939A90"/>
                </a:solidFill>
                <a:latin typeface="Arial"/>
                <a:ea typeface="Arial"/>
                <a:cs typeface="Arial"/>
                <a:sym typeface="Arial"/>
              </a:rPr>
              <a:t>DLI Teaching </a:t>
            </a:r>
            <a:r>
              <a:rPr lang="en-US" sz="1100" b="0" i="0" u="none" strike="noStrike" cap="none" dirty="0" smtClean="0">
                <a:solidFill>
                  <a:srgbClr val="939A90"/>
                </a:solidFill>
                <a:latin typeface="Arial"/>
                <a:ea typeface="Arial"/>
                <a:cs typeface="Arial"/>
                <a:sym typeface="Arial"/>
              </a:rPr>
              <a:t>Kit</a:t>
            </a:r>
            <a:endParaRPr lang="en-US" sz="1100" b="0" i="0" u="none" strike="noStrike" cap="none" dirty="0">
              <a:solidFill>
                <a:srgbClr val="939A90"/>
              </a:solidFill>
              <a:latin typeface="Arial"/>
              <a:ea typeface="Arial"/>
              <a:cs typeface="Arial"/>
              <a:sym typeface="Arial"/>
            </a:endParaRPr>
          </a:p>
        </p:txBody>
      </p:sp>
    </p:spTree>
    <p:extLst>
      <p:ext uri="{BB962C8B-B14F-4D97-AF65-F5344CB8AC3E}">
        <p14:creationId xmlns:p14="http://schemas.microsoft.com/office/powerpoint/2010/main" val="1018786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le, Subtitle, and Conten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73761" y="347471"/>
            <a:ext cx="7482077" cy="516166"/>
          </a:xfrm>
          <a:prstGeom prst="rect">
            <a:avLst/>
          </a:prstGeom>
          <a:noFill/>
          <a:ln>
            <a:noFill/>
          </a:ln>
        </p:spPr>
        <p:txBody>
          <a:bodyPr lIns="91425" tIns="91425" rIns="91425" bIns="91425" anchor="t" anchorCtr="0"/>
          <a:lstStyle>
            <a:lvl1pPr marL="0" marR="0" lvl="0" indent="0" algn="l" rtl="0">
              <a:lnSpc>
                <a:spcPct val="90000"/>
              </a:lnSpc>
              <a:spcBef>
                <a:spcPts val="0"/>
              </a:spcBef>
              <a:spcAft>
                <a:spcPts val="0"/>
              </a:spcAft>
              <a:buNone/>
              <a:defRPr sz="3000" b="0" i="0" u="none" strike="noStrike" cap="none">
                <a:solidFill>
                  <a:srgbClr val="4A4F55"/>
                </a:solidFill>
                <a:latin typeface="Arial"/>
                <a:ea typeface="Arial"/>
                <a:cs typeface="Arial"/>
                <a:sym typeface="Arial"/>
              </a:defRPr>
            </a:lvl1pPr>
            <a:lvl2pPr marL="0" marR="0" lvl="1" indent="0" algn="l" rtl="0">
              <a:spcBef>
                <a:spcPts val="0"/>
              </a:spcBef>
              <a:spcAft>
                <a:spcPts val="0"/>
              </a:spcAft>
              <a:buNone/>
              <a:defRPr sz="2400" b="1" i="0" u="none" strike="noStrike" cap="none">
                <a:solidFill>
                  <a:srgbClr val="73B900"/>
                </a:solidFill>
                <a:latin typeface="Arial"/>
                <a:ea typeface="Arial"/>
                <a:cs typeface="Arial"/>
                <a:sym typeface="Arial"/>
              </a:defRPr>
            </a:lvl2pPr>
            <a:lvl3pPr marL="0" marR="0" lvl="2" indent="0" algn="l" rtl="0">
              <a:spcBef>
                <a:spcPts val="0"/>
              </a:spcBef>
              <a:spcAft>
                <a:spcPts val="0"/>
              </a:spcAft>
              <a:buNone/>
              <a:defRPr sz="2400" b="1" i="0" u="none" strike="noStrike" cap="none">
                <a:solidFill>
                  <a:srgbClr val="73B900"/>
                </a:solidFill>
                <a:latin typeface="Arial"/>
                <a:ea typeface="Arial"/>
                <a:cs typeface="Arial"/>
                <a:sym typeface="Arial"/>
              </a:defRPr>
            </a:lvl3pPr>
            <a:lvl4pPr marL="0" marR="0" lvl="3" indent="0" algn="l" rtl="0">
              <a:spcBef>
                <a:spcPts val="0"/>
              </a:spcBef>
              <a:spcAft>
                <a:spcPts val="0"/>
              </a:spcAft>
              <a:buNone/>
              <a:defRPr sz="2400" b="1" i="0" u="none" strike="noStrike" cap="none">
                <a:solidFill>
                  <a:srgbClr val="73B900"/>
                </a:solidFill>
                <a:latin typeface="Arial"/>
                <a:ea typeface="Arial"/>
                <a:cs typeface="Arial"/>
                <a:sym typeface="Arial"/>
              </a:defRPr>
            </a:lvl4pPr>
            <a:lvl5pPr marL="0" marR="0" lvl="4" indent="0" algn="l" rtl="0">
              <a:spcBef>
                <a:spcPts val="0"/>
              </a:spcBef>
              <a:spcAft>
                <a:spcPts val="0"/>
              </a:spcAft>
              <a:buNone/>
              <a:defRPr sz="2400" b="1" i="0" u="none" strike="noStrike" cap="none">
                <a:solidFill>
                  <a:srgbClr val="73B900"/>
                </a:solidFill>
                <a:latin typeface="Arial"/>
                <a:ea typeface="Arial"/>
                <a:cs typeface="Arial"/>
                <a:sym typeface="Arial"/>
              </a:defRPr>
            </a:lvl5pPr>
            <a:lvl6pPr marL="342887" marR="0" lvl="5" indent="-12686" algn="l" rtl="0">
              <a:spcBef>
                <a:spcPts val="0"/>
              </a:spcBef>
              <a:spcAft>
                <a:spcPts val="0"/>
              </a:spcAft>
              <a:buNone/>
              <a:defRPr sz="2400" b="1" i="0" u="none" strike="noStrike" cap="none">
                <a:solidFill>
                  <a:srgbClr val="73B900"/>
                </a:solidFill>
                <a:latin typeface="Arial"/>
                <a:ea typeface="Arial"/>
                <a:cs typeface="Arial"/>
                <a:sym typeface="Arial"/>
              </a:defRPr>
            </a:lvl6pPr>
            <a:lvl7pPr marL="685773" marR="0" lvl="6" indent="-12673" algn="l" rtl="0">
              <a:spcBef>
                <a:spcPts val="0"/>
              </a:spcBef>
              <a:spcAft>
                <a:spcPts val="0"/>
              </a:spcAft>
              <a:buNone/>
              <a:defRPr sz="2400" b="1" i="0" u="none" strike="noStrike" cap="none">
                <a:solidFill>
                  <a:srgbClr val="73B900"/>
                </a:solidFill>
                <a:latin typeface="Arial"/>
                <a:ea typeface="Arial"/>
                <a:cs typeface="Arial"/>
                <a:sym typeface="Arial"/>
              </a:defRPr>
            </a:lvl7pPr>
            <a:lvl8pPr marL="1028659" marR="0" lvl="7" indent="-12659" algn="l" rtl="0">
              <a:spcBef>
                <a:spcPts val="0"/>
              </a:spcBef>
              <a:spcAft>
                <a:spcPts val="0"/>
              </a:spcAft>
              <a:buNone/>
              <a:defRPr sz="2400" b="1" i="0" u="none" strike="noStrike" cap="none">
                <a:solidFill>
                  <a:srgbClr val="73B900"/>
                </a:solidFill>
                <a:latin typeface="Arial"/>
                <a:ea typeface="Arial"/>
                <a:cs typeface="Arial"/>
                <a:sym typeface="Arial"/>
              </a:defRPr>
            </a:lvl8pPr>
            <a:lvl9pPr marL="1371545" marR="0" lvl="8" indent="-12644" algn="l" rtl="0">
              <a:spcBef>
                <a:spcPts val="0"/>
              </a:spcBef>
              <a:spcAft>
                <a:spcPts val="0"/>
              </a:spcAft>
              <a:buNone/>
              <a:defRPr sz="2400" b="1" i="0" u="none" strike="noStrike" cap="none">
                <a:solidFill>
                  <a:srgbClr val="73B900"/>
                </a:solidFill>
                <a:latin typeface="Arial"/>
                <a:ea typeface="Arial"/>
                <a:cs typeface="Arial"/>
                <a:sym typeface="Arial"/>
              </a:defRPr>
            </a:lvl9pPr>
          </a:lstStyle>
          <a:p>
            <a:endParaRPr/>
          </a:p>
        </p:txBody>
      </p:sp>
      <p:sp>
        <p:nvSpPr>
          <p:cNvPr id="30" name="Shape 30"/>
          <p:cNvSpPr txBox="1">
            <a:spLocks noGrp="1"/>
          </p:cNvSpPr>
          <p:nvPr>
            <p:ph type="body" idx="1"/>
          </p:nvPr>
        </p:nvSpPr>
        <p:spPr>
          <a:xfrm>
            <a:off x="383854" y="1181100"/>
            <a:ext cx="7461504" cy="4466753"/>
          </a:xfrm>
          <a:prstGeom prst="rect">
            <a:avLst/>
          </a:prstGeom>
          <a:noFill/>
          <a:ln>
            <a:noFill/>
          </a:ln>
        </p:spPr>
        <p:txBody>
          <a:bodyPr lIns="91425" tIns="91425" rIns="91425" bIns="91425" anchor="t" anchorCtr="0"/>
          <a:lstStyle>
            <a:lvl1pPr marL="169863" marR="0" lvl="0" indent="-169863" algn="l" rtl="0">
              <a:lnSpc>
                <a:spcPct val="90000"/>
              </a:lnSpc>
              <a:spcBef>
                <a:spcPts val="225"/>
              </a:spcBef>
              <a:spcAft>
                <a:spcPts val="225"/>
              </a:spcAft>
              <a:buClr>
                <a:srgbClr val="6F6F6F"/>
              </a:buClr>
              <a:buSzPct val="100000"/>
              <a:buFont typeface="Arial"/>
              <a:buChar char="–"/>
              <a:defRPr sz="1800" b="0" i="0" u="none" strike="noStrike" cap="none">
                <a:solidFill>
                  <a:srgbClr val="4A4F55"/>
                </a:solidFill>
                <a:latin typeface="Arial"/>
                <a:ea typeface="Arial"/>
                <a:cs typeface="Arial"/>
                <a:sym typeface="Arial"/>
              </a:defRPr>
            </a:lvl1pPr>
            <a:lvl2pPr marL="630238" marR="0" lvl="1" indent="-147637" algn="l" rtl="0">
              <a:lnSpc>
                <a:spcPct val="90000"/>
              </a:lnSpc>
              <a:spcBef>
                <a:spcPts val="225"/>
              </a:spcBef>
              <a:spcAft>
                <a:spcPts val="225"/>
              </a:spcAft>
              <a:buClr>
                <a:srgbClr val="6F6F6F"/>
              </a:buClr>
              <a:buSzPct val="100000"/>
              <a:buFont typeface="Arial"/>
              <a:buChar char="–"/>
              <a:defRPr sz="1400" b="0" i="0" u="none" strike="noStrike" cap="none">
                <a:solidFill>
                  <a:srgbClr val="4A4F55"/>
                </a:solidFill>
                <a:latin typeface="Arial"/>
                <a:ea typeface="Arial"/>
                <a:cs typeface="Arial"/>
                <a:sym typeface="Arial"/>
              </a:defRPr>
            </a:lvl2pPr>
            <a:lvl3pPr marL="804863" marR="0" lvl="2" indent="-119062" algn="l" rtl="0">
              <a:lnSpc>
                <a:spcPct val="90000"/>
              </a:lnSpc>
              <a:spcBef>
                <a:spcPts val="225"/>
              </a:spcBef>
              <a:spcAft>
                <a:spcPts val="225"/>
              </a:spcAft>
              <a:buClr>
                <a:srgbClr val="6F6F6F"/>
              </a:buClr>
              <a:buSzPct val="100000"/>
              <a:buFont typeface="Arial"/>
              <a:buChar char="–"/>
              <a:defRPr sz="1400" b="0" i="0" u="none" strike="noStrike" cap="none">
                <a:solidFill>
                  <a:srgbClr val="4A4F55"/>
                </a:solidFill>
                <a:latin typeface="Arial"/>
                <a:ea typeface="Arial"/>
                <a:cs typeface="Arial"/>
                <a:sym typeface="Arial"/>
              </a:defRPr>
            </a:lvl3pPr>
            <a:lvl4pPr marL="1331066" marR="0" lvl="3" indent="-80116"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4pPr>
            <a:lvl5pPr marL="1588230" marR="0" lvl="4" indent="-83279"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5pPr>
            <a:lvl6pPr marL="1931117" marR="0" lvl="5" indent="-83267"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6pPr>
            <a:lvl7pPr marL="2274003" marR="0" lvl="6" indent="-83253"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7pPr>
            <a:lvl8pPr marL="2616890" marR="0" lvl="7" indent="-83240"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8pPr>
            <a:lvl9pPr marL="2959775" marR="0" lvl="8" indent="-83224"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9pPr>
          </a:lstStyle>
          <a:p>
            <a:endParaRPr dirty="0"/>
          </a:p>
        </p:txBody>
      </p:sp>
      <p:sp>
        <p:nvSpPr>
          <p:cNvPr id="31" name="Shape 31"/>
          <p:cNvSpPr txBox="1">
            <a:spLocks noGrp="1"/>
          </p:cNvSpPr>
          <p:nvPr>
            <p:ph type="body" idx="2"/>
          </p:nvPr>
        </p:nvSpPr>
        <p:spPr>
          <a:xfrm>
            <a:off x="373761" y="731838"/>
            <a:ext cx="7482077" cy="525462"/>
          </a:xfrm>
          <a:prstGeom prst="rect">
            <a:avLst/>
          </a:prstGeom>
          <a:noFill/>
          <a:ln>
            <a:noFill/>
          </a:ln>
        </p:spPr>
        <p:txBody>
          <a:bodyPr lIns="91425" tIns="91425" rIns="91425" bIns="91425" anchor="ctr" anchorCtr="0"/>
          <a:lstStyle>
            <a:lvl1pPr marL="0" marR="0" lvl="0" indent="0" algn="l" rtl="0">
              <a:lnSpc>
                <a:spcPct val="90000"/>
              </a:lnSpc>
              <a:spcBef>
                <a:spcPts val="225"/>
              </a:spcBef>
              <a:spcAft>
                <a:spcPts val="225"/>
              </a:spcAft>
              <a:buClr>
                <a:srgbClr val="6F6F6F"/>
              </a:buClr>
              <a:buFont typeface="Arial"/>
              <a:buNone/>
              <a:defRPr sz="2400" b="0" i="0" u="none" strike="noStrike" cap="none">
                <a:solidFill>
                  <a:schemeClr val="accent1"/>
                </a:solidFill>
                <a:latin typeface="Arial"/>
                <a:ea typeface="Arial"/>
                <a:cs typeface="Arial"/>
                <a:sym typeface="Arial"/>
              </a:defRPr>
            </a:lvl1pPr>
            <a:lvl2pPr marL="428608" marR="0" lvl="1" indent="-9507" algn="ctr" rtl="0">
              <a:lnSpc>
                <a:spcPct val="90000"/>
              </a:lnSpc>
              <a:spcBef>
                <a:spcPts val="225"/>
              </a:spcBef>
              <a:spcAft>
                <a:spcPts val="225"/>
              </a:spcAft>
              <a:buClr>
                <a:schemeClr val="dk1"/>
              </a:buClr>
              <a:buFont typeface="Arial"/>
              <a:buNone/>
              <a:defRPr sz="2100" b="0" i="0" u="none" strike="noStrike" cap="none">
                <a:solidFill>
                  <a:schemeClr val="lt2"/>
                </a:solidFill>
                <a:latin typeface="Trebuchet MS"/>
                <a:ea typeface="Trebuchet MS"/>
                <a:cs typeface="Trebuchet MS"/>
                <a:sym typeface="Trebuchet MS"/>
              </a:defRPr>
            </a:lvl2pPr>
            <a:lvl3pPr marL="816737" marR="0" lvl="2" indent="-3936" algn="ctr" rtl="0">
              <a:lnSpc>
                <a:spcPct val="90000"/>
              </a:lnSpc>
              <a:spcBef>
                <a:spcPts val="225"/>
              </a:spcBef>
              <a:spcAft>
                <a:spcPts val="225"/>
              </a:spcAft>
              <a:buClr>
                <a:schemeClr val="dk1"/>
              </a:buClr>
              <a:buFont typeface="Arial"/>
              <a:buNone/>
              <a:defRPr sz="2100" b="0" i="0" u="none" strike="noStrike" cap="none">
                <a:solidFill>
                  <a:schemeClr val="lt2"/>
                </a:solidFill>
                <a:latin typeface="Trebuchet MS"/>
                <a:ea typeface="Trebuchet MS"/>
                <a:cs typeface="Trebuchet MS"/>
                <a:sym typeface="Trebuchet MS"/>
              </a:defRPr>
            </a:lvl3pPr>
            <a:lvl4pPr marL="1159622" marR="0" lvl="3" indent="-3922" algn="ctr" rtl="0">
              <a:spcBef>
                <a:spcPts val="420"/>
              </a:spcBef>
              <a:spcAft>
                <a:spcPts val="0"/>
              </a:spcAft>
              <a:buClr>
                <a:schemeClr val="lt2"/>
              </a:buClr>
              <a:buFont typeface="Trebuchet MS"/>
              <a:buNone/>
              <a:defRPr sz="2100" b="0" i="0" u="none" strike="noStrike" cap="none">
                <a:solidFill>
                  <a:schemeClr val="lt2"/>
                </a:solidFill>
                <a:latin typeface="Trebuchet MS"/>
                <a:ea typeface="Trebuchet MS"/>
                <a:cs typeface="Trebuchet MS"/>
                <a:sym typeface="Trebuchet MS"/>
              </a:defRPr>
            </a:lvl4pPr>
            <a:lvl5pPr marL="1416787" marR="0" lvl="4" indent="-7086" algn="ctr" rtl="0">
              <a:spcBef>
                <a:spcPts val="420"/>
              </a:spcBef>
              <a:spcAft>
                <a:spcPts val="0"/>
              </a:spcAft>
              <a:buClr>
                <a:schemeClr val="lt2"/>
              </a:buClr>
              <a:buFont typeface="Trebuchet MS"/>
              <a:buNone/>
              <a:defRPr sz="2100" b="0" i="0" u="none" strike="noStrike" cap="none">
                <a:solidFill>
                  <a:schemeClr val="lt2"/>
                </a:solidFill>
                <a:latin typeface="Trebuchet MS"/>
                <a:ea typeface="Trebuchet MS"/>
                <a:cs typeface="Trebuchet MS"/>
                <a:sym typeface="Trebuchet MS"/>
              </a:defRPr>
            </a:lvl5pPr>
            <a:lvl6pPr marL="1931117" marR="0" lvl="5" indent="-83267"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6pPr>
            <a:lvl7pPr marL="2274003" marR="0" lvl="6" indent="-83253"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7pPr>
            <a:lvl8pPr marL="2616890" marR="0" lvl="7" indent="-83240"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8pPr>
            <a:lvl9pPr marL="2959775" marR="0" lvl="8" indent="-83224"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9pPr>
          </a:lstStyle>
          <a:p>
            <a:endParaRPr/>
          </a:p>
        </p:txBody>
      </p:sp>
    </p:spTree>
    <p:extLst>
      <p:ext uri="{BB962C8B-B14F-4D97-AF65-F5344CB8AC3E}">
        <p14:creationId xmlns:p14="http://schemas.microsoft.com/office/powerpoint/2010/main" val="37629435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itle, Subtitle, and Conten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73761" y="347471"/>
            <a:ext cx="7482077" cy="516166"/>
          </a:xfrm>
          <a:prstGeom prst="rect">
            <a:avLst/>
          </a:prstGeom>
          <a:noFill/>
          <a:ln>
            <a:noFill/>
          </a:ln>
        </p:spPr>
        <p:txBody>
          <a:bodyPr lIns="91425" tIns="91425" rIns="91425" bIns="91425" anchor="t" anchorCtr="0"/>
          <a:lstStyle>
            <a:lvl1pPr marL="0" marR="0" lvl="0" indent="0" algn="l" rtl="0">
              <a:lnSpc>
                <a:spcPct val="90000"/>
              </a:lnSpc>
              <a:spcBef>
                <a:spcPts val="0"/>
              </a:spcBef>
              <a:spcAft>
                <a:spcPts val="0"/>
              </a:spcAft>
              <a:buNone/>
              <a:defRPr sz="3000" b="0" i="0" u="none" strike="noStrike" cap="none">
                <a:solidFill>
                  <a:srgbClr val="4A4F55"/>
                </a:solidFill>
                <a:latin typeface="Arial"/>
                <a:ea typeface="Arial"/>
                <a:cs typeface="Arial"/>
                <a:sym typeface="Arial"/>
              </a:defRPr>
            </a:lvl1pPr>
            <a:lvl2pPr marL="0" marR="0" lvl="1" indent="0" algn="l" rtl="0">
              <a:spcBef>
                <a:spcPts val="0"/>
              </a:spcBef>
              <a:spcAft>
                <a:spcPts val="0"/>
              </a:spcAft>
              <a:buNone/>
              <a:defRPr sz="2400" b="1" i="0" u="none" strike="noStrike" cap="none">
                <a:solidFill>
                  <a:srgbClr val="73B900"/>
                </a:solidFill>
                <a:latin typeface="Arial"/>
                <a:ea typeface="Arial"/>
                <a:cs typeface="Arial"/>
                <a:sym typeface="Arial"/>
              </a:defRPr>
            </a:lvl2pPr>
            <a:lvl3pPr marL="0" marR="0" lvl="2" indent="0" algn="l" rtl="0">
              <a:spcBef>
                <a:spcPts val="0"/>
              </a:spcBef>
              <a:spcAft>
                <a:spcPts val="0"/>
              </a:spcAft>
              <a:buNone/>
              <a:defRPr sz="2400" b="1" i="0" u="none" strike="noStrike" cap="none">
                <a:solidFill>
                  <a:srgbClr val="73B900"/>
                </a:solidFill>
                <a:latin typeface="Arial"/>
                <a:ea typeface="Arial"/>
                <a:cs typeface="Arial"/>
                <a:sym typeface="Arial"/>
              </a:defRPr>
            </a:lvl3pPr>
            <a:lvl4pPr marL="0" marR="0" lvl="3" indent="0" algn="l" rtl="0">
              <a:spcBef>
                <a:spcPts val="0"/>
              </a:spcBef>
              <a:spcAft>
                <a:spcPts val="0"/>
              </a:spcAft>
              <a:buNone/>
              <a:defRPr sz="2400" b="1" i="0" u="none" strike="noStrike" cap="none">
                <a:solidFill>
                  <a:srgbClr val="73B900"/>
                </a:solidFill>
                <a:latin typeface="Arial"/>
                <a:ea typeface="Arial"/>
                <a:cs typeface="Arial"/>
                <a:sym typeface="Arial"/>
              </a:defRPr>
            </a:lvl4pPr>
            <a:lvl5pPr marL="0" marR="0" lvl="4" indent="0" algn="l" rtl="0">
              <a:spcBef>
                <a:spcPts val="0"/>
              </a:spcBef>
              <a:spcAft>
                <a:spcPts val="0"/>
              </a:spcAft>
              <a:buNone/>
              <a:defRPr sz="2400" b="1" i="0" u="none" strike="noStrike" cap="none">
                <a:solidFill>
                  <a:srgbClr val="73B900"/>
                </a:solidFill>
                <a:latin typeface="Arial"/>
                <a:ea typeface="Arial"/>
                <a:cs typeface="Arial"/>
                <a:sym typeface="Arial"/>
              </a:defRPr>
            </a:lvl5pPr>
            <a:lvl6pPr marL="342887" marR="0" lvl="5" indent="-12686" algn="l" rtl="0">
              <a:spcBef>
                <a:spcPts val="0"/>
              </a:spcBef>
              <a:spcAft>
                <a:spcPts val="0"/>
              </a:spcAft>
              <a:buNone/>
              <a:defRPr sz="2400" b="1" i="0" u="none" strike="noStrike" cap="none">
                <a:solidFill>
                  <a:srgbClr val="73B900"/>
                </a:solidFill>
                <a:latin typeface="Arial"/>
                <a:ea typeface="Arial"/>
                <a:cs typeface="Arial"/>
                <a:sym typeface="Arial"/>
              </a:defRPr>
            </a:lvl6pPr>
            <a:lvl7pPr marL="685773" marR="0" lvl="6" indent="-12673" algn="l" rtl="0">
              <a:spcBef>
                <a:spcPts val="0"/>
              </a:spcBef>
              <a:spcAft>
                <a:spcPts val="0"/>
              </a:spcAft>
              <a:buNone/>
              <a:defRPr sz="2400" b="1" i="0" u="none" strike="noStrike" cap="none">
                <a:solidFill>
                  <a:srgbClr val="73B900"/>
                </a:solidFill>
                <a:latin typeface="Arial"/>
                <a:ea typeface="Arial"/>
                <a:cs typeface="Arial"/>
                <a:sym typeface="Arial"/>
              </a:defRPr>
            </a:lvl7pPr>
            <a:lvl8pPr marL="1028659" marR="0" lvl="7" indent="-12659" algn="l" rtl="0">
              <a:spcBef>
                <a:spcPts val="0"/>
              </a:spcBef>
              <a:spcAft>
                <a:spcPts val="0"/>
              </a:spcAft>
              <a:buNone/>
              <a:defRPr sz="2400" b="1" i="0" u="none" strike="noStrike" cap="none">
                <a:solidFill>
                  <a:srgbClr val="73B900"/>
                </a:solidFill>
                <a:latin typeface="Arial"/>
                <a:ea typeface="Arial"/>
                <a:cs typeface="Arial"/>
                <a:sym typeface="Arial"/>
              </a:defRPr>
            </a:lvl8pPr>
            <a:lvl9pPr marL="1371545" marR="0" lvl="8" indent="-12644" algn="l" rtl="0">
              <a:spcBef>
                <a:spcPts val="0"/>
              </a:spcBef>
              <a:spcAft>
                <a:spcPts val="0"/>
              </a:spcAft>
              <a:buNone/>
              <a:defRPr sz="2400" b="1" i="0" u="none" strike="noStrike" cap="none">
                <a:solidFill>
                  <a:srgbClr val="73B900"/>
                </a:solidFill>
                <a:latin typeface="Arial"/>
                <a:ea typeface="Arial"/>
                <a:cs typeface="Arial"/>
                <a:sym typeface="Arial"/>
              </a:defRPr>
            </a:lvl9pPr>
          </a:lstStyle>
          <a:p>
            <a:endParaRPr/>
          </a:p>
        </p:txBody>
      </p:sp>
      <p:sp>
        <p:nvSpPr>
          <p:cNvPr id="30" name="Shape 30"/>
          <p:cNvSpPr txBox="1">
            <a:spLocks noGrp="1"/>
          </p:cNvSpPr>
          <p:nvPr>
            <p:ph type="body" idx="1"/>
          </p:nvPr>
        </p:nvSpPr>
        <p:spPr>
          <a:xfrm>
            <a:off x="383854" y="1948656"/>
            <a:ext cx="7461504" cy="3851597"/>
          </a:xfrm>
          <a:prstGeom prst="rect">
            <a:avLst/>
          </a:prstGeom>
          <a:noFill/>
          <a:ln>
            <a:noFill/>
          </a:ln>
        </p:spPr>
        <p:txBody>
          <a:bodyPr lIns="91425" tIns="91425" rIns="91425" bIns="91425" anchor="t" anchorCtr="0"/>
          <a:lstStyle>
            <a:lvl1pPr marL="169863" marR="0" lvl="0" indent="-169863" algn="l" rtl="0">
              <a:lnSpc>
                <a:spcPct val="90000"/>
              </a:lnSpc>
              <a:spcBef>
                <a:spcPts val="225"/>
              </a:spcBef>
              <a:spcAft>
                <a:spcPts val="225"/>
              </a:spcAft>
              <a:buClr>
                <a:srgbClr val="6F6F6F"/>
              </a:buClr>
              <a:buSzPct val="100000"/>
              <a:buFont typeface="Arial"/>
              <a:buChar char="–"/>
              <a:defRPr sz="1800" b="0" i="0" u="none" strike="noStrike" cap="none">
                <a:solidFill>
                  <a:srgbClr val="4A4F55"/>
                </a:solidFill>
                <a:latin typeface="Arial"/>
                <a:ea typeface="Arial"/>
                <a:cs typeface="Arial"/>
                <a:sym typeface="Arial"/>
              </a:defRPr>
            </a:lvl1pPr>
            <a:lvl2pPr marL="630238" marR="0" lvl="1" indent="-147637" algn="l" rtl="0">
              <a:lnSpc>
                <a:spcPct val="90000"/>
              </a:lnSpc>
              <a:spcBef>
                <a:spcPts val="225"/>
              </a:spcBef>
              <a:spcAft>
                <a:spcPts val="225"/>
              </a:spcAft>
              <a:buClr>
                <a:srgbClr val="6F6F6F"/>
              </a:buClr>
              <a:buSzPct val="100000"/>
              <a:buFont typeface="Arial"/>
              <a:buChar char="–"/>
              <a:defRPr sz="1400" b="0" i="0" u="none" strike="noStrike" cap="none">
                <a:solidFill>
                  <a:srgbClr val="4A4F55"/>
                </a:solidFill>
                <a:latin typeface="Arial"/>
                <a:ea typeface="Arial"/>
                <a:cs typeface="Arial"/>
                <a:sym typeface="Arial"/>
              </a:defRPr>
            </a:lvl2pPr>
            <a:lvl3pPr marL="804863" marR="0" lvl="2" indent="-119062" algn="l" rtl="0">
              <a:lnSpc>
                <a:spcPct val="90000"/>
              </a:lnSpc>
              <a:spcBef>
                <a:spcPts val="225"/>
              </a:spcBef>
              <a:spcAft>
                <a:spcPts val="225"/>
              </a:spcAft>
              <a:buClr>
                <a:srgbClr val="6F6F6F"/>
              </a:buClr>
              <a:buSzPct val="100000"/>
              <a:buFont typeface="Arial"/>
              <a:buChar char="–"/>
              <a:defRPr sz="1400" b="0" i="0" u="none" strike="noStrike" cap="none">
                <a:solidFill>
                  <a:srgbClr val="4A4F55"/>
                </a:solidFill>
                <a:latin typeface="Arial"/>
                <a:ea typeface="Arial"/>
                <a:cs typeface="Arial"/>
                <a:sym typeface="Arial"/>
              </a:defRPr>
            </a:lvl3pPr>
            <a:lvl4pPr marL="1331066" marR="0" lvl="3" indent="-80116"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4pPr>
            <a:lvl5pPr marL="1588230" marR="0" lvl="4" indent="-83279"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5pPr>
            <a:lvl6pPr marL="1931117" marR="0" lvl="5" indent="-83267"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6pPr>
            <a:lvl7pPr marL="2274003" marR="0" lvl="6" indent="-83253"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7pPr>
            <a:lvl8pPr marL="2616890" marR="0" lvl="7" indent="-83240"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8pPr>
            <a:lvl9pPr marL="2959775" marR="0" lvl="8" indent="-83224"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9pPr>
          </a:lstStyle>
          <a:p>
            <a:endParaRPr dirty="0"/>
          </a:p>
        </p:txBody>
      </p:sp>
      <p:sp>
        <p:nvSpPr>
          <p:cNvPr id="31" name="Shape 31"/>
          <p:cNvSpPr txBox="1">
            <a:spLocks noGrp="1"/>
          </p:cNvSpPr>
          <p:nvPr>
            <p:ph type="body" idx="2"/>
          </p:nvPr>
        </p:nvSpPr>
        <p:spPr>
          <a:xfrm>
            <a:off x="373761" y="731838"/>
            <a:ext cx="7482077" cy="525462"/>
          </a:xfrm>
          <a:prstGeom prst="rect">
            <a:avLst/>
          </a:prstGeom>
          <a:noFill/>
          <a:ln>
            <a:noFill/>
          </a:ln>
        </p:spPr>
        <p:txBody>
          <a:bodyPr lIns="91425" tIns="91425" rIns="91425" bIns="91425" anchor="ctr" anchorCtr="0"/>
          <a:lstStyle>
            <a:lvl1pPr marL="0" marR="0" lvl="0" indent="0" algn="l" rtl="0">
              <a:lnSpc>
                <a:spcPct val="90000"/>
              </a:lnSpc>
              <a:spcBef>
                <a:spcPts val="225"/>
              </a:spcBef>
              <a:spcAft>
                <a:spcPts val="225"/>
              </a:spcAft>
              <a:buClr>
                <a:srgbClr val="6F6F6F"/>
              </a:buClr>
              <a:buFont typeface="Arial"/>
              <a:buNone/>
              <a:defRPr sz="2400" b="0" i="0" u="none" strike="noStrike" cap="none">
                <a:solidFill>
                  <a:schemeClr val="accent1"/>
                </a:solidFill>
                <a:latin typeface="Arial"/>
                <a:ea typeface="Arial"/>
                <a:cs typeface="Arial"/>
                <a:sym typeface="Arial"/>
              </a:defRPr>
            </a:lvl1pPr>
            <a:lvl2pPr marL="428608" marR="0" lvl="1" indent="-9507" algn="ctr" rtl="0">
              <a:lnSpc>
                <a:spcPct val="90000"/>
              </a:lnSpc>
              <a:spcBef>
                <a:spcPts val="225"/>
              </a:spcBef>
              <a:spcAft>
                <a:spcPts val="225"/>
              </a:spcAft>
              <a:buClr>
                <a:schemeClr val="dk1"/>
              </a:buClr>
              <a:buFont typeface="Arial"/>
              <a:buNone/>
              <a:defRPr sz="2100" b="0" i="0" u="none" strike="noStrike" cap="none">
                <a:solidFill>
                  <a:schemeClr val="lt2"/>
                </a:solidFill>
                <a:latin typeface="Trebuchet MS"/>
                <a:ea typeface="Trebuchet MS"/>
                <a:cs typeface="Trebuchet MS"/>
                <a:sym typeface="Trebuchet MS"/>
              </a:defRPr>
            </a:lvl2pPr>
            <a:lvl3pPr marL="816737" marR="0" lvl="2" indent="-3936" algn="ctr" rtl="0">
              <a:lnSpc>
                <a:spcPct val="90000"/>
              </a:lnSpc>
              <a:spcBef>
                <a:spcPts val="225"/>
              </a:spcBef>
              <a:spcAft>
                <a:spcPts val="225"/>
              </a:spcAft>
              <a:buClr>
                <a:schemeClr val="dk1"/>
              </a:buClr>
              <a:buFont typeface="Arial"/>
              <a:buNone/>
              <a:defRPr sz="2100" b="0" i="0" u="none" strike="noStrike" cap="none">
                <a:solidFill>
                  <a:schemeClr val="lt2"/>
                </a:solidFill>
                <a:latin typeface="Trebuchet MS"/>
                <a:ea typeface="Trebuchet MS"/>
                <a:cs typeface="Trebuchet MS"/>
                <a:sym typeface="Trebuchet MS"/>
              </a:defRPr>
            </a:lvl3pPr>
            <a:lvl4pPr marL="1159622" marR="0" lvl="3" indent="-3922" algn="ctr" rtl="0">
              <a:spcBef>
                <a:spcPts val="420"/>
              </a:spcBef>
              <a:spcAft>
                <a:spcPts val="0"/>
              </a:spcAft>
              <a:buClr>
                <a:schemeClr val="lt2"/>
              </a:buClr>
              <a:buFont typeface="Trebuchet MS"/>
              <a:buNone/>
              <a:defRPr sz="2100" b="0" i="0" u="none" strike="noStrike" cap="none">
                <a:solidFill>
                  <a:schemeClr val="lt2"/>
                </a:solidFill>
                <a:latin typeface="Trebuchet MS"/>
                <a:ea typeface="Trebuchet MS"/>
                <a:cs typeface="Trebuchet MS"/>
                <a:sym typeface="Trebuchet MS"/>
              </a:defRPr>
            </a:lvl4pPr>
            <a:lvl5pPr marL="1416787" marR="0" lvl="4" indent="-7086" algn="ctr" rtl="0">
              <a:spcBef>
                <a:spcPts val="420"/>
              </a:spcBef>
              <a:spcAft>
                <a:spcPts val="0"/>
              </a:spcAft>
              <a:buClr>
                <a:schemeClr val="lt2"/>
              </a:buClr>
              <a:buFont typeface="Trebuchet MS"/>
              <a:buNone/>
              <a:defRPr sz="2100" b="0" i="0" u="none" strike="noStrike" cap="none">
                <a:solidFill>
                  <a:schemeClr val="lt2"/>
                </a:solidFill>
                <a:latin typeface="Trebuchet MS"/>
                <a:ea typeface="Trebuchet MS"/>
                <a:cs typeface="Trebuchet MS"/>
                <a:sym typeface="Trebuchet MS"/>
              </a:defRPr>
            </a:lvl5pPr>
            <a:lvl6pPr marL="1931117" marR="0" lvl="5" indent="-83267"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6pPr>
            <a:lvl7pPr marL="2274003" marR="0" lvl="6" indent="-83253"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7pPr>
            <a:lvl8pPr marL="2616890" marR="0" lvl="7" indent="-83240"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8pPr>
            <a:lvl9pPr marL="2959775" marR="0" lvl="8" indent="-83224"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9pPr>
          </a:lstStyle>
          <a:p>
            <a:endParaRPr/>
          </a:p>
        </p:txBody>
      </p:sp>
    </p:spTree>
    <p:extLst>
      <p:ext uri="{BB962C8B-B14F-4D97-AF65-F5344CB8AC3E}">
        <p14:creationId xmlns:p14="http://schemas.microsoft.com/office/powerpoint/2010/main" val="1404411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4.png"/><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47100" y="349950"/>
            <a:ext cx="7422103" cy="516166"/>
          </a:xfrm>
          <a:prstGeom prst="rect">
            <a:avLst/>
          </a:prstGeom>
          <a:noFill/>
          <a:ln>
            <a:noFill/>
          </a:ln>
        </p:spPr>
        <p:txBody>
          <a:bodyPr lIns="91425" tIns="91425" rIns="91425" bIns="91425" anchor="t" anchorCtr="0"/>
          <a:lstStyle>
            <a:lvl1pPr marL="0" marR="0" lvl="0" indent="0" algn="l" rtl="0">
              <a:lnSpc>
                <a:spcPct val="90000"/>
              </a:lnSpc>
              <a:spcBef>
                <a:spcPts val="0"/>
              </a:spcBef>
              <a:spcAft>
                <a:spcPts val="0"/>
              </a:spcAft>
              <a:buNone/>
              <a:defRPr sz="3000" b="0" i="0" u="none" strike="noStrike" cap="none">
                <a:solidFill>
                  <a:srgbClr val="4A4F55"/>
                </a:solidFill>
                <a:latin typeface="Arial"/>
                <a:ea typeface="Arial"/>
                <a:cs typeface="Arial"/>
                <a:sym typeface="Arial"/>
              </a:defRPr>
            </a:lvl1pPr>
            <a:lvl2pPr marL="0" marR="0" lvl="1" indent="0" algn="l" rtl="0">
              <a:spcBef>
                <a:spcPts val="0"/>
              </a:spcBef>
              <a:spcAft>
                <a:spcPts val="0"/>
              </a:spcAft>
              <a:buNone/>
              <a:defRPr sz="2400" b="1" i="0" u="none" strike="noStrike" cap="none">
                <a:solidFill>
                  <a:srgbClr val="73B900"/>
                </a:solidFill>
                <a:latin typeface="Arial"/>
                <a:ea typeface="Arial"/>
                <a:cs typeface="Arial"/>
                <a:sym typeface="Arial"/>
              </a:defRPr>
            </a:lvl2pPr>
            <a:lvl3pPr marL="0" marR="0" lvl="2" indent="0" algn="l" rtl="0">
              <a:spcBef>
                <a:spcPts val="0"/>
              </a:spcBef>
              <a:spcAft>
                <a:spcPts val="0"/>
              </a:spcAft>
              <a:buNone/>
              <a:defRPr sz="2400" b="1" i="0" u="none" strike="noStrike" cap="none">
                <a:solidFill>
                  <a:srgbClr val="73B900"/>
                </a:solidFill>
                <a:latin typeface="Arial"/>
                <a:ea typeface="Arial"/>
                <a:cs typeface="Arial"/>
                <a:sym typeface="Arial"/>
              </a:defRPr>
            </a:lvl3pPr>
            <a:lvl4pPr marL="0" marR="0" lvl="3" indent="0" algn="l" rtl="0">
              <a:spcBef>
                <a:spcPts val="0"/>
              </a:spcBef>
              <a:spcAft>
                <a:spcPts val="0"/>
              </a:spcAft>
              <a:buNone/>
              <a:defRPr sz="2400" b="1" i="0" u="none" strike="noStrike" cap="none">
                <a:solidFill>
                  <a:srgbClr val="73B900"/>
                </a:solidFill>
                <a:latin typeface="Arial"/>
                <a:ea typeface="Arial"/>
                <a:cs typeface="Arial"/>
                <a:sym typeface="Arial"/>
              </a:defRPr>
            </a:lvl4pPr>
            <a:lvl5pPr marL="0" marR="0" lvl="4" indent="0" algn="l" rtl="0">
              <a:spcBef>
                <a:spcPts val="0"/>
              </a:spcBef>
              <a:spcAft>
                <a:spcPts val="0"/>
              </a:spcAft>
              <a:buNone/>
              <a:defRPr sz="2400" b="1" i="0" u="none" strike="noStrike" cap="none">
                <a:solidFill>
                  <a:srgbClr val="73B900"/>
                </a:solidFill>
                <a:latin typeface="Arial"/>
                <a:ea typeface="Arial"/>
                <a:cs typeface="Arial"/>
                <a:sym typeface="Arial"/>
              </a:defRPr>
            </a:lvl5pPr>
            <a:lvl6pPr marL="342887" marR="0" lvl="5" indent="-12686" algn="l" rtl="0">
              <a:spcBef>
                <a:spcPts val="0"/>
              </a:spcBef>
              <a:spcAft>
                <a:spcPts val="0"/>
              </a:spcAft>
              <a:buNone/>
              <a:defRPr sz="2400" b="1" i="0" u="none" strike="noStrike" cap="none">
                <a:solidFill>
                  <a:srgbClr val="73B900"/>
                </a:solidFill>
                <a:latin typeface="Arial"/>
                <a:ea typeface="Arial"/>
                <a:cs typeface="Arial"/>
                <a:sym typeface="Arial"/>
              </a:defRPr>
            </a:lvl6pPr>
            <a:lvl7pPr marL="685773" marR="0" lvl="6" indent="-12673" algn="l" rtl="0">
              <a:spcBef>
                <a:spcPts val="0"/>
              </a:spcBef>
              <a:spcAft>
                <a:spcPts val="0"/>
              </a:spcAft>
              <a:buNone/>
              <a:defRPr sz="2400" b="1" i="0" u="none" strike="noStrike" cap="none">
                <a:solidFill>
                  <a:srgbClr val="73B900"/>
                </a:solidFill>
                <a:latin typeface="Arial"/>
                <a:ea typeface="Arial"/>
                <a:cs typeface="Arial"/>
                <a:sym typeface="Arial"/>
              </a:defRPr>
            </a:lvl7pPr>
            <a:lvl8pPr marL="1028659" marR="0" lvl="7" indent="-12659" algn="l" rtl="0">
              <a:spcBef>
                <a:spcPts val="0"/>
              </a:spcBef>
              <a:spcAft>
                <a:spcPts val="0"/>
              </a:spcAft>
              <a:buNone/>
              <a:defRPr sz="2400" b="1" i="0" u="none" strike="noStrike" cap="none">
                <a:solidFill>
                  <a:srgbClr val="73B900"/>
                </a:solidFill>
                <a:latin typeface="Arial"/>
                <a:ea typeface="Arial"/>
                <a:cs typeface="Arial"/>
                <a:sym typeface="Arial"/>
              </a:defRPr>
            </a:lvl8pPr>
            <a:lvl9pPr marL="1371545" marR="0" lvl="8" indent="-12644" algn="l" rtl="0">
              <a:spcBef>
                <a:spcPts val="0"/>
              </a:spcBef>
              <a:spcAft>
                <a:spcPts val="0"/>
              </a:spcAft>
              <a:buNone/>
              <a:defRPr sz="2400" b="1" i="0" u="none" strike="noStrike" cap="none">
                <a:solidFill>
                  <a:srgbClr val="73B900"/>
                </a:solidFill>
                <a:latin typeface="Arial"/>
                <a:ea typeface="Arial"/>
                <a:cs typeface="Arial"/>
                <a:sym typeface="Arial"/>
              </a:defRPr>
            </a:lvl9pPr>
          </a:lstStyle>
          <a:p>
            <a:endParaRPr/>
          </a:p>
        </p:txBody>
      </p:sp>
      <p:sp>
        <p:nvSpPr>
          <p:cNvPr id="7" name="Shape 7"/>
          <p:cNvSpPr txBox="1">
            <a:spLocks noGrp="1"/>
          </p:cNvSpPr>
          <p:nvPr>
            <p:ph type="body" idx="1"/>
          </p:nvPr>
        </p:nvSpPr>
        <p:spPr>
          <a:xfrm>
            <a:off x="374808" y="1332412"/>
            <a:ext cx="7403956" cy="4350358"/>
          </a:xfrm>
          <a:prstGeom prst="rect">
            <a:avLst/>
          </a:prstGeom>
          <a:noFill/>
          <a:ln>
            <a:noFill/>
          </a:ln>
        </p:spPr>
        <p:txBody>
          <a:bodyPr lIns="91425" tIns="91425" rIns="91425" bIns="91425" anchor="t" anchorCtr="0"/>
          <a:lstStyle>
            <a:lvl1pPr marL="284163" marR="0" lvl="0" indent="-169863" algn="l" rtl="0">
              <a:lnSpc>
                <a:spcPct val="90000"/>
              </a:lnSpc>
              <a:spcBef>
                <a:spcPts val="225"/>
              </a:spcBef>
              <a:spcAft>
                <a:spcPts val="225"/>
              </a:spcAft>
              <a:buClr>
                <a:srgbClr val="6F6F6F"/>
              </a:buClr>
              <a:buSzPct val="100000"/>
              <a:buFont typeface="Arial"/>
              <a:buChar char="–"/>
              <a:defRPr sz="1800" b="0" i="0" u="none" strike="noStrike" cap="none">
                <a:solidFill>
                  <a:srgbClr val="4A4F55"/>
                </a:solidFill>
                <a:latin typeface="Arial"/>
                <a:ea typeface="Arial"/>
                <a:cs typeface="Arial"/>
                <a:sym typeface="Arial"/>
              </a:defRPr>
            </a:lvl1pPr>
            <a:lvl2pPr marL="630238" marR="0" lvl="1" indent="-147637" algn="l" rtl="0">
              <a:lnSpc>
                <a:spcPct val="90000"/>
              </a:lnSpc>
              <a:spcBef>
                <a:spcPts val="225"/>
              </a:spcBef>
              <a:spcAft>
                <a:spcPts val="225"/>
              </a:spcAft>
              <a:buClr>
                <a:schemeClr val="dk1"/>
              </a:buClr>
              <a:buSzPct val="100000"/>
              <a:buFont typeface="Arial"/>
              <a:buChar char="–"/>
              <a:defRPr sz="1400" b="0" i="0" u="none" strike="noStrike" cap="none">
                <a:solidFill>
                  <a:srgbClr val="4A4F55"/>
                </a:solidFill>
                <a:latin typeface="Arial"/>
                <a:ea typeface="Arial"/>
                <a:cs typeface="Arial"/>
                <a:sym typeface="Arial"/>
              </a:defRPr>
            </a:lvl2pPr>
            <a:lvl3pPr marL="804863" marR="0" lvl="2" indent="-119062" algn="l" rtl="0">
              <a:lnSpc>
                <a:spcPct val="90000"/>
              </a:lnSpc>
              <a:spcBef>
                <a:spcPts val="225"/>
              </a:spcBef>
              <a:spcAft>
                <a:spcPts val="225"/>
              </a:spcAft>
              <a:buClr>
                <a:schemeClr val="dk1"/>
              </a:buClr>
              <a:buSzPct val="100000"/>
              <a:buFont typeface="Arial"/>
              <a:buChar char="–"/>
              <a:defRPr sz="1400" b="0" i="0" u="none" strike="noStrike" cap="none">
                <a:solidFill>
                  <a:srgbClr val="4A4F55"/>
                </a:solidFill>
                <a:latin typeface="Arial"/>
                <a:ea typeface="Arial"/>
                <a:cs typeface="Arial"/>
                <a:sym typeface="Arial"/>
              </a:defRPr>
            </a:lvl3pPr>
            <a:lvl4pPr marL="1331066" marR="0" lvl="3" indent="-80116"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4pPr>
            <a:lvl5pPr marL="1588230" marR="0" lvl="4" indent="-83279"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5pPr>
            <a:lvl6pPr marL="1931117" marR="0" lvl="5" indent="-83267"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6pPr>
            <a:lvl7pPr marL="2274003" marR="0" lvl="6" indent="-83253"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7pPr>
            <a:lvl8pPr marL="2616890" marR="0" lvl="7" indent="-83240"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8pPr>
            <a:lvl9pPr marL="2959775" marR="0" lvl="8" indent="-83224"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9pPr>
          </a:lstStyle>
          <a:p>
            <a:endParaRPr dirty="0"/>
          </a:p>
        </p:txBody>
      </p:sp>
      <p:sp>
        <p:nvSpPr>
          <p:cNvPr id="8" name="Shape 8"/>
          <p:cNvSpPr/>
          <p:nvPr/>
        </p:nvSpPr>
        <p:spPr>
          <a:xfrm>
            <a:off x="7178478" y="6000375"/>
            <a:ext cx="819900" cy="171825"/>
          </a:xfrm>
          <a:prstGeom prst="parallelogram">
            <a:avLst>
              <a:gd name="adj" fmla="val 36300"/>
            </a:avLst>
          </a:prstGeom>
          <a:solidFill>
            <a:srgbClr val="57068C"/>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Font typeface="Arial"/>
              <a:buNone/>
            </a:pPr>
            <a:endParaRPr sz="1800" b="0" i="0" u="none" strike="noStrike" cap="none">
              <a:solidFill>
                <a:srgbClr val="FFFFFF"/>
              </a:solidFill>
              <a:latin typeface="Trebuchet MS"/>
              <a:ea typeface="Trebuchet MS"/>
              <a:cs typeface="Trebuchet MS"/>
              <a:sym typeface="Trebuchet MS"/>
            </a:endParaRPr>
          </a:p>
        </p:txBody>
      </p:sp>
      <p:sp>
        <p:nvSpPr>
          <p:cNvPr id="9" name="Shape 9"/>
          <p:cNvSpPr/>
          <p:nvPr/>
        </p:nvSpPr>
        <p:spPr>
          <a:xfrm>
            <a:off x="6394205" y="6000375"/>
            <a:ext cx="819900" cy="171825"/>
          </a:xfrm>
          <a:prstGeom prst="parallelogram">
            <a:avLst>
              <a:gd name="adj" fmla="val 36300"/>
            </a:avLst>
          </a:prstGeom>
          <a:solidFill>
            <a:srgbClr val="76B900"/>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Font typeface="Arial"/>
              <a:buNone/>
            </a:pPr>
            <a:endParaRPr sz="1800" b="0" i="0" u="none" strike="noStrike" cap="none">
              <a:solidFill>
                <a:srgbClr val="FFFFFF"/>
              </a:solidFill>
              <a:latin typeface="Trebuchet MS"/>
              <a:ea typeface="Trebuchet MS"/>
              <a:cs typeface="Trebuchet MS"/>
              <a:sym typeface="Trebuchet MS"/>
            </a:endParaRPr>
          </a:p>
        </p:txBody>
      </p:sp>
      <p:pic>
        <p:nvPicPr>
          <p:cNvPr id="10" name="Shape 10"/>
          <p:cNvPicPr preferRelativeResize="0"/>
          <p:nvPr/>
        </p:nvPicPr>
        <p:blipFill rotWithShape="1">
          <a:blip r:embed="rId8">
            <a:alphaModFix/>
          </a:blip>
          <a:srcRect t="-6317" r="97921" b="17098"/>
          <a:stretch/>
        </p:blipFill>
        <p:spPr>
          <a:xfrm>
            <a:off x="7947899" y="5987803"/>
            <a:ext cx="284058" cy="190371"/>
          </a:xfrm>
          <a:prstGeom prst="rect">
            <a:avLst/>
          </a:prstGeom>
          <a:noFill/>
          <a:ln>
            <a:noFill/>
          </a:ln>
        </p:spPr>
      </p:pic>
      <p:pic>
        <p:nvPicPr>
          <p:cNvPr id="11" name="Shape 11"/>
          <p:cNvPicPr preferRelativeResize="0"/>
          <p:nvPr/>
        </p:nvPicPr>
        <p:blipFill rotWithShape="1">
          <a:blip r:embed="rId9">
            <a:alphaModFix/>
          </a:blip>
          <a:srcRect l="52877" t="1978" b="17094"/>
          <a:stretch/>
        </p:blipFill>
        <p:spPr>
          <a:xfrm>
            <a:off x="0" y="6002008"/>
            <a:ext cx="6433058" cy="172676"/>
          </a:xfrm>
          <a:prstGeom prst="rect">
            <a:avLst/>
          </a:prstGeom>
          <a:noFill/>
          <a:ln>
            <a:noFill/>
          </a:ln>
        </p:spPr>
      </p:pic>
      <p:sp>
        <p:nvSpPr>
          <p:cNvPr id="12" name="Shape 12"/>
          <p:cNvSpPr txBox="1"/>
          <p:nvPr/>
        </p:nvSpPr>
        <p:spPr>
          <a:xfrm>
            <a:off x="478720" y="6035178"/>
            <a:ext cx="240770" cy="92333"/>
          </a:xfrm>
          <a:prstGeom prst="rect">
            <a:avLst/>
          </a:prstGeom>
          <a:noFill/>
          <a:ln>
            <a:noFill/>
          </a:ln>
        </p:spPr>
        <p:txBody>
          <a:bodyPr lIns="0" tIns="0" rIns="0" bIns="0" anchor="ctr" anchorCtr="0">
            <a:noAutofit/>
          </a:bodyPr>
          <a:lstStyle/>
          <a:p>
            <a:pPr marL="0" marR="0" lvl="0" indent="0" algn="l" rtl="0">
              <a:spcBef>
                <a:spcPts val="0"/>
              </a:spcBef>
              <a:spcAft>
                <a:spcPts val="0"/>
              </a:spcAft>
              <a:buSzPct val="25000"/>
              <a:buNone/>
            </a:pPr>
            <a:fld id="{00000000-1234-1234-1234-123412341234}" type="slidenum">
              <a:rPr lang="en-US" sz="500" b="0" i="0" u="none" strike="noStrike" cap="none">
                <a:solidFill>
                  <a:srgbClr val="FFFFFF"/>
                </a:solidFill>
                <a:latin typeface="Arial"/>
                <a:ea typeface="Arial"/>
                <a:cs typeface="Arial"/>
                <a:sym typeface="Arial"/>
              </a:rPr>
              <a:t>‹#›</a:t>
            </a:fld>
            <a:r>
              <a:rPr lang="en-US" sz="600" b="0" i="0" u="none" strike="noStrike" cap="none">
                <a:solidFill>
                  <a:srgbClr val="FFFFFF"/>
                </a:solidFill>
                <a:latin typeface="Arial"/>
                <a:ea typeface="Arial"/>
                <a:cs typeface="Arial"/>
                <a:sym typeface="Arial"/>
              </a:rPr>
              <a:t> </a:t>
            </a:r>
          </a:p>
        </p:txBody>
      </p:sp>
      <p:cxnSp>
        <p:nvCxnSpPr>
          <p:cNvPr id="13" name="Shape 13"/>
          <p:cNvCxnSpPr/>
          <p:nvPr/>
        </p:nvCxnSpPr>
        <p:spPr>
          <a:xfrm>
            <a:off x="-8055" y="5991792"/>
            <a:ext cx="8229600" cy="0"/>
          </a:xfrm>
          <a:prstGeom prst="straightConnector1">
            <a:avLst/>
          </a:prstGeom>
          <a:noFill/>
          <a:ln w="15875" cap="flat" cmpd="sng">
            <a:solidFill>
              <a:schemeClr val="lt1"/>
            </a:solidFill>
            <a:prstDash val="solid"/>
            <a:round/>
            <a:headEnd type="none" w="med" len="med"/>
            <a:tailEnd type="none" w="med" len="med"/>
          </a:ln>
        </p:spPr>
      </p:cxnSp>
      <p:pic>
        <p:nvPicPr>
          <p:cNvPr id="14" name="Shape 14"/>
          <p:cNvPicPr preferRelativeResize="0"/>
          <p:nvPr/>
        </p:nvPicPr>
        <p:blipFill rotWithShape="1">
          <a:blip r:embed="rId10">
            <a:alphaModFix/>
          </a:blip>
          <a:srcRect/>
          <a:stretch/>
        </p:blipFill>
        <p:spPr>
          <a:xfrm>
            <a:off x="6533071" y="6039150"/>
            <a:ext cx="495117" cy="91318"/>
          </a:xfrm>
          <a:prstGeom prst="rect">
            <a:avLst/>
          </a:prstGeom>
          <a:noFill/>
          <a:ln>
            <a:noFill/>
          </a:ln>
        </p:spPr>
      </p:pic>
      <p:pic>
        <p:nvPicPr>
          <p:cNvPr id="15" name="Shape 15"/>
          <p:cNvPicPr preferRelativeResize="0"/>
          <p:nvPr/>
        </p:nvPicPr>
        <p:blipFill rotWithShape="1">
          <a:blip r:embed="rId11">
            <a:alphaModFix/>
          </a:blip>
          <a:srcRect/>
          <a:stretch/>
        </p:blipFill>
        <p:spPr>
          <a:xfrm>
            <a:off x="7451486" y="6039810"/>
            <a:ext cx="273884" cy="929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60" r:id="rId5"/>
    <p:sldLayoutId id="2147483661"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L="284163" marR="0" lvl="0" indent="-284163" algn="l" rtl="0">
        <a:lnSpc>
          <a:spcPct val="100000"/>
        </a:lnSpc>
        <a:spcBef>
          <a:spcPts val="0"/>
        </a:spcBef>
        <a:spcAft>
          <a:spcPts val="0"/>
        </a:spcAft>
        <a:buNone/>
        <a:tabLst/>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creativecommons.org/licenses/by-nc/4.0/legalcode"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5.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s>
</file>

<file path=ppt/slides/_rels/slide21.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63.emf"/><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65.emf"/><Relationship Id="rId1" Type="http://schemas.openxmlformats.org/officeDocument/2006/relationships/slideLayout" Target="../slideLayouts/slideLayout5.xml"/><Relationship Id="rId5" Type="http://schemas.openxmlformats.org/officeDocument/2006/relationships/image" Target="../media/image68.emf"/><Relationship Id="rId4" Type="http://schemas.openxmlformats.org/officeDocument/2006/relationships/image" Target="../media/image67.emf"/></Relationships>
</file>

<file path=ppt/slides/_rels/slide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0.e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2027735" y="4738587"/>
            <a:ext cx="5973265" cy="507830"/>
          </a:xfrm>
        </p:spPr>
        <p:txBody>
          <a:bodyPr/>
          <a:lstStyle/>
          <a:p>
            <a:r>
              <a:rPr lang="en-US" dirty="0" smtClean="0"/>
              <a:t>Lecture 5.1 - </a:t>
            </a:r>
            <a:r>
              <a:rPr lang="en-US" smtClean="0"/>
              <a:t>Efficient </a:t>
            </a:r>
            <a:r>
              <a:rPr lang="en-US" dirty="0"/>
              <a:t>L</a:t>
            </a:r>
            <a:r>
              <a:rPr lang="en-US" smtClean="0"/>
              <a:t>earning </a:t>
            </a:r>
            <a:r>
              <a:rPr lang="en-US"/>
              <a:t>and </a:t>
            </a:r>
            <a:r>
              <a:rPr lang="en-US" smtClean="0"/>
              <a:t>Second-order Methods</a:t>
            </a:r>
            <a:endParaRPr lang="en-US" dirty="0"/>
          </a:p>
        </p:txBody>
      </p:sp>
    </p:spTree>
    <p:extLst>
      <p:ext uri="{BB962C8B-B14F-4D97-AF65-F5344CB8AC3E}">
        <p14:creationId xmlns:p14="http://schemas.microsoft.com/office/powerpoint/2010/main" val="16410526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few practical tricks</a:t>
            </a:r>
          </a:p>
        </p:txBody>
      </p:sp>
      <p:sp>
        <p:nvSpPr>
          <p:cNvPr id="3" name="Text Placeholder 2"/>
          <p:cNvSpPr>
            <a:spLocks noGrp="1"/>
          </p:cNvSpPr>
          <p:nvPr>
            <p:ph type="body" idx="1"/>
          </p:nvPr>
        </p:nvSpPr>
        <p:spPr/>
        <p:txBody>
          <a:bodyPr/>
          <a:lstStyle/>
          <a:p>
            <a:r>
              <a:rPr lang="en-US" dirty="0" err="1"/>
              <a:t>BackProp</a:t>
            </a:r>
            <a:r>
              <a:rPr lang="en-US" dirty="0"/>
              <a:t> is a simple algorithm, but convergence can take ages if it is not used properly</a:t>
            </a:r>
          </a:p>
          <a:p>
            <a:r>
              <a:rPr lang="en-US" dirty="0"/>
              <a:t>The error surface of a multilayer network is non quadratic and non-convex, and has often many dimensions</a:t>
            </a:r>
          </a:p>
          <a:p>
            <a:r>
              <a:rPr lang="en-US" b="1" dirty="0">
                <a:solidFill>
                  <a:schemeClr val="accent1"/>
                </a:solidFill>
              </a:rPr>
              <a:t>There is no miracle technique </a:t>
            </a:r>
            <a:r>
              <a:rPr lang="en-US" dirty="0"/>
              <a:t>for finding the minimum. Heuristics (tricks) must be used</a:t>
            </a:r>
          </a:p>
          <a:p>
            <a:r>
              <a:rPr lang="en-US" dirty="0"/>
              <a:t>Depending on the details of the implementation, the convergence time can vary by orders of magnitude, especially on small problems</a:t>
            </a:r>
          </a:p>
          <a:p>
            <a:r>
              <a:rPr lang="en-US" dirty="0"/>
              <a:t>Here is a list of some common traps, and some ideas about how to avoid them</a:t>
            </a:r>
          </a:p>
          <a:p>
            <a:r>
              <a:rPr lang="en-US" dirty="0"/>
              <a:t>The theoretical justifications for many of these tricks will be given later in the talk</a:t>
            </a:r>
          </a:p>
        </p:txBody>
      </p:sp>
    </p:spTree>
    <p:extLst>
      <p:ext uri="{BB962C8B-B14F-4D97-AF65-F5344CB8AC3E}">
        <p14:creationId xmlns:p14="http://schemas.microsoft.com/office/powerpoint/2010/main" val="27648537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Stochastic vs Batch update</a:t>
            </a:r>
          </a:p>
        </p:txBody>
      </p:sp>
      <p:sp>
        <p:nvSpPr>
          <p:cNvPr id="3" name="Text Placeholder 2"/>
          <p:cNvSpPr>
            <a:spLocks noGrp="1"/>
          </p:cNvSpPr>
          <p:nvPr>
            <p:ph type="body" idx="1"/>
          </p:nvPr>
        </p:nvSpPr>
        <p:spPr/>
        <p:txBody>
          <a:bodyPr/>
          <a:lstStyle/>
          <a:p>
            <a:r>
              <a:rPr lang="en-US" sz="1600" dirty="0"/>
              <a:t>Stochastic update is usually MUCH faster than batch update. Especially on large, redundant data sets.</a:t>
            </a:r>
          </a:p>
          <a:p>
            <a:r>
              <a:rPr lang="en-US" sz="1600" dirty="0"/>
              <a:t>Here is why:</a:t>
            </a:r>
          </a:p>
          <a:p>
            <a:pPr lvl="1"/>
            <a:r>
              <a:rPr lang="en-US" sz="1200" dirty="0"/>
              <a:t>Imagine you are given a training set with 1000 examples. </a:t>
            </a:r>
          </a:p>
          <a:p>
            <a:pPr lvl="1"/>
            <a:r>
              <a:rPr lang="en-US" sz="1200" dirty="0"/>
              <a:t>Imagine this training set is in fact composed of 10 copies of a set of 100 patterns.</a:t>
            </a:r>
          </a:p>
          <a:p>
            <a:r>
              <a:rPr lang="en-US" sz="1600" dirty="0"/>
              <a:t>Batch: the computation for one update will be 10 times larger then necessary</a:t>
            </a:r>
          </a:p>
          <a:p>
            <a:r>
              <a:rPr lang="en-US" sz="1600" dirty="0"/>
              <a:t>Stochastic: the redundancy in the training set will be taken advantage of. One epoch on the large set will be like 10 epochs on the smaller set.</a:t>
            </a:r>
          </a:p>
          <a:p>
            <a:r>
              <a:rPr lang="en-US" sz="1600" dirty="0"/>
              <a:t>Batch will be AT LEAST10 times slower than Stochastic</a:t>
            </a:r>
          </a:p>
          <a:p>
            <a:r>
              <a:rPr lang="en-US" sz="1600" dirty="0"/>
              <a:t>In real life, repetitions rarely occur, but very often the training examples are highly redundant (many patterns are similar to one another), which has the same effect.</a:t>
            </a:r>
          </a:p>
          <a:p>
            <a:r>
              <a:rPr lang="en-US" sz="1600" dirty="0"/>
              <a:t>In practice speed differences of orders of magnitude between Batch and Stochastic are not uncommon.</a:t>
            </a:r>
          </a:p>
          <a:p>
            <a:r>
              <a:rPr lang="en-US" sz="1600" dirty="0"/>
              <a:t>Small batches can be used without penalty, provided the patterns in a minibatch are not too similar. </a:t>
            </a:r>
          </a:p>
        </p:txBody>
      </p:sp>
    </p:spTree>
    <p:extLst>
      <p:ext uri="{BB962C8B-B14F-4D97-AF65-F5344CB8AC3E}">
        <p14:creationId xmlns:p14="http://schemas.microsoft.com/office/powerpoint/2010/main" val="34515573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Stochastic vs Batch update (</a:t>
            </a:r>
            <a:r>
              <a:rPr lang="en-US" dirty="0" err="1"/>
              <a:t>cont</a:t>
            </a:r>
            <a:r>
              <a:rPr lang="en-US" dirty="0"/>
              <a:t>)</a:t>
            </a:r>
          </a:p>
        </p:txBody>
      </p:sp>
      <p:sp>
        <p:nvSpPr>
          <p:cNvPr id="3" name="Text Placeholder 2"/>
          <p:cNvSpPr>
            <a:spLocks noGrp="1"/>
          </p:cNvSpPr>
          <p:nvPr>
            <p:ph type="body" idx="1"/>
          </p:nvPr>
        </p:nvSpPr>
        <p:spPr/>
        <p:txBody>
          <a:bodyPr/>
          <a:lstStyle/>
          <a:p>
            <a:pPr marL="0" indent="0">
              <a:buNone/>
            </a:pPr>
            <a:r>
              <a:rPr lang="en-US" sz="1600" dirty="0"/>
              <a:t>Stochastic</a:t>
            </a:r>
          </a:p>
          <a:p>
            <a:r>
              <a:rPr lang="en-US" sz="1600" dirty="0"/>
              <a:t>Advantages:</a:t>
            </a:r>
          </a:p>
          <a:p>
            <a:pPr lvl="1"/>
            <a:r>
              <a:rPr lang="en-US" sz="1200" dirty="0"/>
              <a:t>Much faster convergence on large redundant datasets</a:t>
            </a:r>
          </a:p>
          <a:p>
            <a:pPr lvl="1"/>
            <a:r>
              <a:rPr lang="en-US" sz="1200" dirty="0"/>
              <a:t>Stochastic trajectory allows escaping from local minima</a:t>
            </a:r>
          </a:p>
          <a:p>
            <a:r>
              <a:rPr lang="en-US" sz="1600" dirty="0"/>
              <a:t>Disadvantages:</a:t>
            </a:r>
          </a:p>
          <a:p>
            <a:pPr lvl="1"/>
            <a:r>
              <a:rPr lang="en-US" sz="1200" dirty="0"/>
              <a:t>Keeps bouncing around unless the learning rate is reduced</a:t>
            </a:r>
          </a:p>
          <a:p>
            <a:pPr lvl="1"/>
            <a:r>
              <a:rPr lang="en-US" sz="1200" dirty="0"/>
              <a:t>Theoretical conditions for convergence are not as clear as for batch</a:t>
            </a:r>
          </a:p>
          <a:p>
            <a:pPr lvl="1"/>
            <a:r>
              <a:rPr lang="en-US" sz="1200" dirty="0"/>
              <a:t>Convergence proofs are probabilistic</a:t>
            </a:r>
          </a:p>
          <a:p>
            <a:pPr lvl="1"/>
            <a:r>
              <a:rPr lang="en-US" sz="1200" dirty="0"/>
              <a:t>Most nice acceleration tricks or second-order methods do not work with stochastic gradient</a:t>
            </a:r>
          </a:p>
          <a:p>
            <a:pPr lvl="1"/>
            <a:r>
              <a:rPr lang="en-US" sz="1200" dirty="0"/>
              <a:t>It is harder to parallelize than batch</a:t>
            </a:r>
          </a:p>
          <a:p>
            <a:pPr marL="0" indent="0">
              <a:buNone/>
            </a:pPr>
            <a:r>
              <a:rPr lang="en-US" sz="1600" dirty="0"/>
              <a:t>Batch</a:t>
            </a:r>
          </a:p>
          <a:p>
            <a:r>
              <a:rPr lang="en-US" sz="1600" dirty="0"/>
              <a:t>Advantages:</a:t>
            </a:r>
          </a:p>
          <a:p>
            <a:pPr lvl="1"/>
            <a:r>
              <a:rPr lang="en-US" sz="1200" dirty="0"/>
              <a:t>Guaranteed convergence to a local minimum under simple conditions</a:t>
            </a:r>
          </a:p>
          <a:p>
            <a:pPr lvl="1"/>
            <a:r>
              <a:rPr lang="en-US" sz="1200" dirty="0"/>
              <a:t>Lots of tricks and second order methods to accelerate it</a:t>
            </a:r>
          </a:p>
          <a:p>
            <a:pPr lvl="1"/>
            <a:r>
              <a:rPr lang="en-US" sz="1200" dirty="0"/>
              <a:t>Easy convergence proofs</a:t>
            </a:r>
          </a:p>
          <a:p>
            <a:r>
              <a:rPr lang="en-US" sz="1600" dirty="0"/>
              <a:t>Disadvantages:</a:t>
            </a:r>
          </a:p>
          <a:p>
            <a:pPr lvl="1"/>
            <a:r>
              <a:rPr lang="en-US" sz="1200" dirty="0"/>
              <a:t>Painfully slow on large problems</a:t>
            </a:r>
          </a:p>
          <a:p>
            <a:r>
              <a:rPr lang="en-US" sz="1600" dirty="0"/>
              <a:t>Despite the long list of disadvantages for Stochastic, that is what most people use (and rightfully so, at least on large problems). </a:t>
            </a:r>
          </a:p>
        </p:txBody>
      </p:sp>
    </p:spTree>
    <p:extLst>
      <p:ext uri="{BB962C8B-B14F-4D97-AF65-F5344CB8AC3E}">
        <p14:creationId xmlns:p14="http://schemas.microsoft.com/office/powerpoint/2010/main" val="14005234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Shuffling the examples</a:t>
            </a:r>
            <a:endParaRPr lang="en-US" dirty="0"/>
          </a:p>
        </p:txBody>
      </p:sp>
      <p:sp>
        <p:nvSpPr>
          <p:cNvPr id="3" name="Text Placeholder 2"/>
          <p:cNvSpPr>
            <a:spLocks noGrp="1"/>
          </p:cNvSpPr>
          <p:nvPr>
            <p:ph type="body" idx="1"/>
          </p:nvPr>
        </p:nvSpPr>
        <p:spPr/>
        <p:txBody>
          <a:bodyPr/>
          <a:lstStyle/>
          <a:p>
            <a:r>
              <a:rPr lang="en-US"/>
              <a:t>Rule: at any time, chose the training example with the maximum information content</a:t>
            </a:r>
          </a:p>
          <a:p>
            <a:r>
              <a:rPr lang="en-US"/>
              <a:t>For example</a:t>
            </a:r>
          </a:p>
          <a:p>
            <a:pPr lvl="1"/>
            <a:r>
              <a:rPr lang="en-US"/>
              <a:t>The one with the largest error</a:t>
            </a:r>
          </a:p>
          <a:p>
            <a:pPr lvl="1"/>
            <a:r>
              <a:rPr lang="en-US"/>
              <a:t>The one that is maximally different from its predecessors</a:t>
            </a:r>
          </a:p>
          <a:p>
            <a:r>
              <a:rPr lang="en-US"/>
              <a:t>A simple trick: (applicable to stochastic gradient on classification tasks). Shuffle the training set so that successive examples never (or rarely) belong to the same class.</a:t>
            </a:r>
          </a:p>
          <a:p>
            <a:r>
              <a:rPr lang="en-US"/>
              <a:t>A more refined trick: use an “emphasizing” scheme: show difficult patterns more often than easy patterns. [Whether a pattern is easy or hard can be determined with the error it produced during the previous iterations]</a:t>
            </a:r>
          </a:p>
          <a:p>
            <a:r>
              <a:rPr lang="en-US"/>
              <a:t>Problem with emphasizing techniques:</a:t>
            </a:r>
          </a:p>
          <a:p>
            <a:pPr lvl="1"/>
            <a:r>
              <a:rPr lang="en-US"/>
              <a:t>They perturb the distribution of inputs</a:t>
            </a:r>
          </a:p>
          <a:p>
            <a:pPr lvl="1"/>
            <a:r>
              <a:rPr lang="en-US"/>
              <a:t>The presence of outliers or of mislabeled examples can be catastrophic</a:t>
            </a:r>
          </a:p>
          <a:p>
            <a:endParaRPr lang="en-US" dirty="0"/>
          </a:p>
        </p:txBody>
      </p:sp>
    </p:spTree>
    <p:extLst>
      <p:ext uri="{BB962C8B-B14F-4D97-AF65-F5344CB8AC3E}">
        <p14:creationId xmlns:p14="http://schemas.microsoft.com/office/powerpoint/2010/main" val="23032190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sigmoid</a:t>
            </a:r>
          </a:p>
        </p:txBody>
      </p:sp>
      <p:sp>
        <p:nvSpPr>
          <p:cNvPr id="3" name="Text Placeholder 2"/>
          <p:cNvSpPr>
            <a:spLocks noGrp="1"/>
          </p:cNvSpPr>
          <p:nvPr>
            <p:ph type="body" idx="1"/>
          </p:nvPr>
        </p:nvSpPr>
        <p:spPr>
          <a:xfrm>
            <a:off x="383854" y="1104900"/>
            <a:ext cx="7461504" cy="4466753"/>
          </a:xfrm>
        </p:spPr>
        <p:txBody>
          <a:bodyPr/>
          <a:lstStyle/>
          <a:p>
            <a:r>
              <a:rPr lang="en-US" dirty="0" err="1"/>
              <a:t>Symetric</a:t>
            </a:r>
            <a:r>
              <a:rPr lang="en-US" dirty="0"/>
              <a:t> </a:t>
            </a:r>
            <a:r>
              <a:rPr lang="en-US" dirty="0" err="1"/>
              <a:t>sigmoids</a:t>
            </a:r>
            <a:r>
              <a:rPr lang="en-US" dirty="0"/>
              <a:t> (like tanh) often yield faster convergence than the standard logistic function.</a:t>
            </a:r>
          </a:p>
          <a:p>
            <a:endParaRPr lang="en-US" dirty="0"/>
          </a:p>
          <a:p>
            <a:endParaRPr lang="en-US" dirty="0"/>
          </a:p>
          <a:p>
            <a:endParaRPr lang="en-US" dirty="0"/>
          </a:p>
          <a:p>
            <a:endParaRPr lang="en-US" dirty="0"/>
          </a:p>
          <a:p>
            <a:endParaRPr lang="en-US" dirty="0"/>
          </a:p>
          <a:p>
            <a:r>
              <a:rPr lang="en-US" dirty="0"/>
              <a:t>More generally: the mean of each input to a neuron should be small compared to its standard deviation [more on this later]</a:t>
            </a:r>
          </a:p>
          <a:p>
            <a:r>
              <a:rPr lang="en-US" dirty="0" err="1"/>
              <a:t>Symetric</a:t>
            </a:r>
            <a:r>
              <a:rPr lang="en-US" dirty="0"/>
              <a:t> </a:t>
            </a:r>
            <a:r>
              <a:rPr lang="en-US" dirty="0" err="1"/>
              <a:t>sigmoids</a:t>
            </a:r>
            <a:r>
              <a:rPr lang="en-US" dirty="0"/>
              <a:t> are more likely to produce “small mean” signals than are positive </a:t>
            </a:r>
            <a:r>
              <a:rPr lang="en-US" dirty="0" err="1"/>
              <a:t>sigmoids</a:t>
            </a:r>
            <a:endParaRPr lang="en-US" dirty="0"/>
          </a:p>
          <a:p>
            <a:r>
              <a:rPr lang="en-US" dirty="0" err="1"/>
              <a:t>Sigmoids</a:t>
            </a:r>
            <a:r>
              <a:rPr lang="en-US" dirty="0"/>
              <a:t> (and their derivatives) can be efficiently computed as ratios of polynomials</a:t>
            </a:r>
          </a:p>
          <a:p>
            <a:r>
              <a:rPr lang="en-US" dirty="0"/>
              <a:t>Problems with symmetric </a:t>
            </a:r>
            <a:r>
              <a:rPr lang="en-US" dirty="0" err="1"/>
              <a:t>sigmoids</a:t>
            </a:r>
            <a:r>
              <a:rPr lang="en-US" dirty="0"/>
              <a:t>:</a:t>
            </a:r>
          </a:p>
          <a:p>
            <a:pPr lvl="1"/>
            <a:r>
              <a:rPr lang="en-US" dirty="0"/>
              <a:t>The error surface is VERY FLAT around the origin. (The origin is a saddle point which is attractive in almost all directions.)</a:t>
            </a:r>
          </a:p>
          <a:p>
            <a:pPr lvl="1"/>
            <a:r>
              <a:rPr lang="en-US" dirty="0"/>
              <a:t>Avoid small weights</a:t>
            </a:r>
          </a:p>
        </p:txBody>
      </p:sp>
      <p:pic>
        <p:nvPicPr>
          <p:cNvPr id="4" name="Picture 3"/>
          <p:cNvPicPr>
            <a:picLocks noChangeAspect="1"/>
          </p:cNvPicPr>
          <p:nvPr/>
        </p:nvPicPr>
        <p:blipFill>
          <a:blip r:embed="rId2"/>
          <a:stretch>
            <a:fillRect/>
          </a:stretch>
        </p:blipFill>
        <p:spPr>
          <a:xfrm>
            <a:off x="1981200" y="1714500"/>
            <a:ext cx="3886200" cy="1426068"/>
          </a:xfrm>
          <a:prstGeom prst="rect">
            <a:avLst/>
          </a:prstGeom>
        </p:spPr>
      </p:pic>
    </p:spTree>
    <p:extLst>
      <p:ext uri="{BB962C8B-B14F-4D97-AF65-F5344CB8AC3E}">
        <p14:creationId xmlns:p14="http://schemas.microsoft.com/office/powerpoint/2010/main" val="36356368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sigmoid (</a:t>
            </a:r>
            <a:r>
              <a:rPr lang="en-US" dirty="0" err="1"/>
              <a:t>cont</a:t>
            </a:r>
            <a:r>
              <a:rPr lang="en-US" dirty="0"/>
              <a:t>)</a:t>
            </a:r>
          </a:p>
        </p:txBody>
      </p:sp>
      <p:sp>
        <p:nvSpPr>
          <p:cNvPr id="3" name="Text Placeholder 2"/>
          <p:cNvSpPr>
            <a:spLocks noGrp="1"/>
          </p:cNvSpPr>
          <p:nvPr>
            <p:ph type="body" idx="1"/>
          </p:nvPr>
        </p:nvSpPr>
        <p:spPr>
          <a:xfrm>
            <a:off x="383854" y="1104900"/>
            <a:ext cx="7461504" cy="4466753"/>
          </a:xfrm>
        </p:spPr>
        <p:txBody>
          <a:bodyPr/>
          <a:lstStyle/>
          <a:p>
            <a:r>
              <a:rPr lang="en-US" dirty="0"/>
              <a:t>The one I use: a rational approximation to</a:t>
            </a:r>
          </a:p>
          <a:p>
            <a:endParaRPr lang="en-US" dirty="0"/>
          </a:p>
          <a:p>
            <a:endParaRPr lang="en-US" dirty="0"/>
          </a:p>
          <a:p>
            <a:endParaRPr lang="en-US" dirty="0"/>
          </a:p>
          <a:p>
            <a:endParaRPr lang="en-US" dirty="0"/>
          </a:p>
          <a:p>
            <a:endParaRPr lang="en-US" dirty="0"/>
          </a:p>
          <a:p>
            <a:endParaRPr lang="en-US" dirty="0"/>
          </a:p>
          <a:p>
            <a:endParaRPr lang="en-US" dirty="0"/>
          </a:p>
          <a:p>
            <a:r>
              <a:rPr lang="en-US" dirty="0"/>
              <a:t>Properties:</a:t>
            </a:r>
          </a:p>
          <a:p>
            <a:pPr lvl="1"/>
            <a:r>
              <a:rPr lang="en-US" dirty="0"/>
              <a:t>f(1)=1, f(-1)=-1</a:t>
            </a:r>
          </a:p>
          <a:p>
            <a:pPr lvl="1"/>
            <a:r>
              <a:rPr lang="en-US" dirty="0"/>
              <a:t>2</a:t>
            </a:r>
            <a:r>
              <a:rPr lang="en-US" baseline="30000" dirty="0"/>
              <a:t>nd</a:t>
            </a:r>
            <a:r>
              <a:rPr lang="en-US" dirty="0"/>
              <a:t> </a:t>
            </a:r>
            <a:r>
              <a:rPr lang="en-US" dirty="0" err="1"/>
              <a:t>deriviative</a:t>
            </a:r>
            <a:r>
              <a:rPr lang="en-US" dirty="0"/>
              <a:t> is maximum at x=1</a:t>
            </a:r>
          </a:p>
          <a:p>
            <a:pPr lvl="1"/>
            <a:r>
              <a:rPr lang="en-US" dirty="0"/>
              <a:t>The effective gain is close to 1</a:t>
            </a:r>
          </a:p>
          <a:p>
            <a:r>
              <a:rPr lang="en-US" dirty="0"/>
              <a:t>The precise choice of the sigmoid is almost irrelevant, but some choices are more convenient than others</a:t>
            </a:r>
          </a:p>
          <a:p>
            <a:r>
              <a:rPr lang="en-US" dirty="0"/>
              <a:t>It is sometimes helpful to add a small linear term to avoid flat spots, e.g. f(x) = tanh(x) + ax</a:t>
            </a:r>
          </a:p>
        </p:txBody>
      </p:sp>
      <p:pic>
        <p:nvPicPr>
          <p:cNvPr id="5" name="Picture 4"/>
          <p:cNvPicPr>
            <a:picLocks noChangeAspect="1"/>
          </p:cNvPicPr>
          <p:nvPr/>
        </p:nvPicPr>
        <p:blipFill>
          <a:blip r:embed="rId2"/>
          <a:stretch>
            <a:fillRect/>
          </a:stretch>
        </p:blipFill>
        <p:spPr>
          <a:xfrm>
            <a:off x="2438400" y="1485900"/>
            <a:ext cx="3076725" cy="2258472"/>
          </a:xfrm>
          <a:prstGeom prst="rect">
            <a:avLst/>
          </a:prstGeom>
        </p:spPr>
      </p:pic>
    </p:spTree>
    <p:extLst>
      <p:ext uri="{BB962C8B-B14F-4D97-AF65-F5344CB8AC3E}">
        <p14:creationId xmlns:p14="http://schemas.microsoft.com/office/powerpoint/2010/main" val="3140280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Normalizing the inputs</a:t>
            </a:r>
            <a:endParaRPr lang="en-US" dirty="0"/>
          </a:p>
        </p:txBody>
      </p:sp>
      <p:sp>
        <p:nvSpPr>
          <p:cNvPr id="3" name="Text Placeholder 2"/>
          <p:cNvSpPr>
            <a:spLocks noGrp="1"/>
          </p:cNvSpPr>
          <p:nvPr>
            <p:ph type="body" idx="1"/>
          </p:nvPr>
        </p:nvSpPr>
        <p:spPr/>
        <p:txBody>
          <a:bodyPr/>
          <a:lstStyle/>
          <a:p>
            <a:r>
              <a:rPr lang="en-US" dirty="0"/>
              <a:t>Each input variable should be sifted so that its mean (averaged over the training set) is close to 0 (or is small compared to its standard deviation).</a:t>
            </a:r>
          </a:p>
          <a:p>
            <a:r>
              <a:rPr lang="en-US" dirty="0"/>
              <a:t>Here is why:</a:t>
            </a:r>
          </a:p>
          <a:p>
            <a:pPr lvl="1"/>
            <a:r>
              <a:rPr lang="en-US" dirty="0"/>
              <a:t>Consider the extreme case where the input variables are always positive.</a:t>
            </a:r>
          </a:p>
          <a:p>
            <a:pPr lvl="1"/>
            <a:r>
              <a:rPr lang="en-US" dirty="0"/>
              <a:t>The weights of neuron in the first hidden layer can only increase together or decrease together (for a given input pattern the gradients all have the same sign).</a:t>
            </a:r>
          </a:p>
          <a:p>
            <a:pPr lvl="1"/>
            <a:r>
              <a:rPr lang="en-US" dirty="0"/>
              <a:t>This means that if the weight vector has to change its direction, it will have to do it by zigzagging (read: SLOW).</a:t>
            </a:r>
          </a:p>
          <a:p>
            <a:r>
              <a:rPr lang="en-US" dirty="0"/>
              <a:t>Shifts of the input variables to a neuron introduce a preferred direction for weight changes, which slows down the learning.</a:t>
            </a:r>
          </a:p>
          <a:p>
            <a:r>
              <a:rPr lang="en-US" dirty="0"/>
              <a:t>This is also why we prefer symmetric </a:t>
            </a:r>
            <a:r>
              <a:rPr lang="en-US" dirty="0" err="1"/>
              <a:t>sigmoids</a:t>
            </a:r>
            <a:r>
              <a:rPr lang="en-US" dirty="0"/>
              <a:t>: what is true for input units is also true for other units in the network.</a:t>
            </a:r>
          </a:p>
        </p:txBody>
      </p:sp>
    </p:spTree>
    <p:extLst>
      <p:ext uri="{BB962C8B-B14F-4D97-AF65-F5344CB8AC3E}">
        <p14:creationId xmlns:p14="http://schemas.microsoft.com/office/powerpoint/2010/main" val="4058150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Normalizing the inputs (</a:t>
            </a:r>
            <a:r>
              <a:rPr lang="en-US" dirty="0" err="1"/>
              <a:t>cont</a:t>
            </a:r>
            <a:r>
              <a:rPr lang="en-US" dirty="0"/>
              <a:t>)</a:t>
            </a:r>
          </a:p>
        </p:txBody>
      </p:sp>
      <p:sp>
        <p:nvSpPr>
          <p:cNvPr id="3" name="Text Placeholder 2"/>
          <p:cNvSpPr>
            <a:spLocks noGrp="1"/>
          </p:cNvSpPr>
          <p:nvPr>
            <p:ph type="body" idx="1"/>
          </p:nvPr>
        </p:nvSpPr>
        <p:spPr/>
        <p:txBody>
          <a:bodyPr/>
          <a:lstStyle/>
          <a:p>
            <a:r>
              <a:rPr lang="en-US" dirty="0"/>
              <a:t>The speed at which the output of a particular weight varies with gradient descent is proportional to the </a:t>
            </a:r>
            <a:r>
              <a:rPr lang="en-US" b="1" dirty="0">
                <a:solidFill>
                  <a:schemeClr val="accent1"/>
                </a:solidFill>
              </a:rPr>
              <a:t>covariance</a:t>
            </a:r>
            <a:r>
              <a:rPr lang="en-US" dirty="0"/>
              <a:t> of its input. [more on this later]</a:t>
            </a:r>
          </a:p>
          <a:p>
            <a:endParaRPr lang="en-US" dirty="0"/>
          </a:p>
          <a:p>
            <a:r>
              <a:rPr lang="en-US" dirty="0"/>
              <a:t>Covariance:</a:t>
            </a:r>
          </a:p>
          <a:p>
            <a:endParaRPr lang="en-US" dirty="0"/>
          </a:p>
          <a:p>
            <a:r>
              <a:rPr lang="en-US" dirty="0"/>
              <a:t>To equalize the learning speeds of input weights, the input variables should be scaled to have approximately equal </a:t>
            </a:r>
            <a:r>
              <a:rPr lang="en-US" dirty="0" err="1"/>
              <a:t>covariances</a:t>
            </a:r>
            <a:r>
              <a:rPr lang="en-US" dirty="0"/>
              <a:t>.</a:t>
            </a:r>
          </a:p>
          <a:p>
            <a:r>
              <a:rPr lang="en-US" dirty="0"/>
              <a:t>To equalize the learning speeds of these weights with that of the weights in the next layers, this covariance should be comparable to the expected </a:t>
            </a:r>
            <a:r>
              <a:rPr lang="en-US" dirty="0" err="1"/>
              <a:t>covariances</a:t>
            </a:r>
            <a:r>
              <a:rPr lang="en-US" dirty="0"/>
              <a:t> of the hidden units states (around 1 with the type of sigmoid proposed earlier).</a:t>
            </a:r>
          </a:p>
          <a:p>
            <a:r>
              <a:rPr lang="en-US" dirty="0"/>
              <a:t>An exception to this rule is when some inputs are known to be of lesser significance than others. Scaling down makes them less “visible” to the learning process.</a:t>
            </a:r>
          </a:p>
        </p:txBody>
      </p:sp>
      <p:pic>
        <p:nvPicPr>
          <p:cNvPr id="4" name="Picture 3"/>
          <p:cNvPicPr>
            <a:picLocks noChangeAspect="1"/>
          </p:cNvPicPr>
          <p:nvPr/>
        </p:nvPicPr>
        <p:blipFill>
          <a:blip r:embed="rId2"/>
          <a:stretch>
            <a:fillRect/>
          </a:stretch>
        </p:blipFill>
        <p:spPr>
          <a:xfrm>
            <a:off x="1905000" y="2019300"/>
            <a:ext cx="1356712" cy="877196"/>
          </a:xfrm>
          <a:prstGeom prst="rect">
            <a:avLst/>
          </a:prstGeom>
        </p:spPr>
      </p:pic>
    </p:spTree>
    <p:extLst>
      <p:ext uri="{BB962C8B-B14F-4D97-AF65-F5344CB8AC3E}">
        <p14:creationId xmlns:p14="http://schemas.microsoft.com/office/powerpoint/2010/main" val="16015764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Normalizing the inputs (</a:t>
            </a:r>
            <a:r>
              <a:rPr lang="en-US" dirty="0" err="1"/>
              <a:t>cont</a:t>
            </a:r>
            <a:r>
              <a:rPr lang="en-US" dirty="0"/>
              <a:t>)</a:t>
            </a:r>
          </a:p>
        </p:txBody>
      </p:sp>
      <p:sp>
        <p:nvSpPr>
          <p:cNvPr id="3" name="Text Placeholder 2"/>
          <p:cNvSpPr>
            <a:spLocks noGrp="1"/>
          </p:cNvSpPr>
          <p:nvPr>
            <p:ph type="body" idx="1"/>
          </p:nvPr>
        </p:nvSpPr>
        <p:spPr/>
        <p:txBody>
          <a:bodyPr/>
          <a:lstStyle/>
          <a:p>
            <a:r>
              <a:rPr lang="en-US" dirty="0"/>
              <a:t>Input variables should be </a:t>
            </a:r>
            <a:r>
              <a:rPr lang="en-US" b="1" dirty="0">
                <a:solidFill>
                  <a:schemeClr val="accent1"/>
                </a:solidFill>
              </a:rPr>
              <a:t>uncorrelated</a:t>
            </a:r>
            <a:r>
              <a:rPr lang="en-US" dirty="0"/>
              <a:t> if possible</a:t>
            </a:r>
          </a:p>
          <a:p>
            <a:r>
              <a:rPr lang="en-US" dirty="0"/>
              <a:t>Correlations between input variables also introduce “preferred directions for weight changes”</a:t>
            </a:r>
          </a:p>
          <a:p>
            <a:r>
              <a:rPr lang="en-US" dirty="0"/>
              <a:t>Decorrelation can be performed by a Principal Component Analysis (</a:t>
            </a:r>
            <a:r>
              <a:rPr lang="en-US" dirty="0" err="1"/>
              <a:t>Karhunen-Loeve</a:t>
            </a:r>
            <a:r>
              <a:rPr lang="en-US" dirty="0"/>
              <a:t> expansion).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Sometimes the input have a  particular meaning that would be destroyed by the KL-expansion (e.g.: if the input variables are the pixels of an image and the network uses local connections)</a:t>
            </a:r>
          </a:p>
        </p:txBody>
      </p:sp>
      <p:pic>
        <p:nvPicPr>
          <p:cNvPr id="5" name="Picture 4"/>
          <p:cNvPicPr>
            <a:picLocks noChangeAspect="1"/>
          </p:cNvPicPr>
          <p:nvPr/>
        </p:nvPicPr>
        <p:blipFill>
          <a:blip r:embed="rId2"/>
          <a:stretch>
            <a:fillRect/>
          </a:stretch>
        </p:blipFill>
        <p:spPr>
          <a:xfrm>
            <a:off x="2133600" y="2628900"/>
            <a:ext cx="3743076" cy="2301887"/>
          </a:xfrm>
          <a:prstGeom prst="rect">
            <a:avLst/>
          </a:prstGeom>
        </p:spPr>
      </p:pic>
    </p:spTree>
    <p:extLst>
      <p:ext uri="{BB962C8B-B14F-4D97-AF65-F5344CB8AC3E}">
        <p14:creationId xmlns:p14="http://schemas.microsoft.com/office/powerpoint/2010/main" val="27709773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Choosing the target values</a:t>
            </a:r>
          </a:p>
        </p:txBody>
      </p:sp>
      <p:sp>
        <p:nvSpPr>
          <p:cNvPr id="3" name="Text Placeholder 2"/>
          <p:cNvSpPr>
            <a:spLocks noGrp="1"/>
          </p:cNvSpPr>
          <p:nvPr>
            <p:ph type="body" idx="1"/>
          </p:nvPr>
        </p:nvSpPr>
        <p:spPr/>
        <p:txBody>
          <a:bodyPr/>
          <a:lstStyle/>
          <a:p>
            <a:r>
              <a:rPr lang="en-US" sz="1600" dirty="0"/>
              <a:t>Avoid saturating the output units. Choose target values within the range of the sigmoid. </a:t>
            </a:r>
          </a:p>
          <a:p>
            <a:r>
              <a:rPr lang="en-US" sz="1600" dirty="0"/>
              <a:t>In classification applications, the desired outputs are often binary.</a:t>
            </a:r>
          </a:p>
          <a:p>
            <a:r>
              <a:rPr lang="en-US" sz="1600" dirty="0"/>
              <a:t>Common sense would suggest to set the target values on the asymptotes of the sigmoid.</a:t>
            </a:r>
          </a:p>
          <a:p>
            <a:r>
              <a:rPr lang="en-US" sz="1600" dirty="0"/>
              <a:t>However this has several adverse effects:</a:t>
            </a:r>
          </a:p>
          <a:p>
            <a:pPr marL="342900" indent="-342900">
              <a:buFont typeface="+mj-lt"/>
              <a:buAutoNum type="arabicPeriod"/>
            </a:pPr>
            <a:r>
              <a:rPr lang="en-US" sz="1600" dirty="0"/>
              <a:t>This tends to drive the output weights to infinity (and to saturate the hidden units as well). When a training example happens not to saturate the outputs (say an outlier), it will produce </a:t>
            </a:r>
            <a:r>
              <a:rPr lang="en-US" sz="1600" b="1" dirty="0">
                <a:solidFill>
                  <a:schemeClr val="accent1"/>
                </a:solidFill>
              </a:rPr>
              <a:t>enormous</a:t>
            </a:r>
            <a:r>
              <a:rPr lang="en-US" sz="1600" dirty="0"/>
              <a:t> gradients (due to the large weighs).</a:t>
            </a:r>
          </a:p>
          <a:p>
            <a:pPr marL="342900" indent="-342900">
              <a:buFont typeface="+mj-lt"/>
              <a:buAutoNum type="arabicPeriod"/>
            </a:pPr>
            <a:r>
              <a:rPr lang="en-US" sz="1600" dirty="0"/>
              <a:t>Outputs will tend to be binary </a:t>
            </a:r>
            <a:r>
              <a:rPr lang="en-US" sz="1600" b="1" dirty="0">
                <a:solidFill>
                  <a:schemeClr val="accent1"/>
                </a:solidFill>
              </a:rPr>
              <a:t>even when they are wrong</a:t>
            </a:r>
            <a:r>
              <a:rPr lang="en-US" sz="1600" dirty="0"/>
              <a:t>. This means that a mistake will be difficult to correct, and that the output levels cannot be used as reliable confidence factors.</a:t>
            </a:r>
          </a:p>
          <a:p>
            <a:r>
              <a:rPr lang="en-US" sz="1600" dirty="0"/>
              <a:t>Saturating the units erases the differences between typical and non-typical examples.</a:t>
            </a:r>
          </a:p>
          <a:p>
            <a:r>
              <a:rPr lang="en-US" sz="1600" dirty="0"/>
              <a:t>Setting the target values at the point of maximum second derivative on the sigmoid (-1 and +1 for the sigmoid proposed earlier) is the best way to take advantage of the non linearity without saturating the units.</a:t>
            </a:r>
          </a:p>
        </p:txBody>
      </p:sp>
    </p:spTree>
    <p:extLst>
      <p:ext uri="{BB962C8B-B14F-4D97-AF65-F5344CB8AC3E}">
        <p14:creationId xmlns:p14="http://schemas.microsoft.com/office/powerpoint/2010/main" val="3073548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Shape 56"/>
          <p:cNvSpPr txBox="1"/>
          <p:nvPr/>
        </p:nvSpPr>
        <p:spPr>
          <a:xfrm>
            <a:off x="660400" y="3052153"/>
            <a:ext cx="7006025" cy="505779"/>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rgbClr val="6F6F6F"/>
              </a:buClr>
              <a:buSzPct val="25000"/>
              <a:buFont typeface="Arial"/>
              <a:buNone/>
            </a:pPr>
            <a:r>
              <a:rPr lang="en-US" sz="1400" b="0" i="0" u="none" strike="noStrike" cap="none" dirty="0">
                <a:solidFill>
                  <a:srgbClr val="4A4F55"/>
                </a:solidFill>
                <a:latin typeface="Arial"/>
                <a:ea typeface="Arial"/>
                <a:cs typeface="Arial"/>
                <a:sym typeface="Arial"/>
              </a:rPr>
              <a:t>The GPU Teaching Kit is licensed by NVIDIA and New York University under the </a:t>
            </a:r>
          </a:p>
          <a:p>
            <a:pPr marL="0" marR="0" lvl="0" indent="0" algn="ctr" rtl="0">
              <a:lnSpc>
                <a:spcPct val="90000"/>
              </a:lnSpc>
              <a:spcBef>
                <a:spcPts val="180"/>
              </a:spcBef>
              <a:spcAft>
                <a:spcPts val="0"/>
              </a:spcAft>
              <a:buClr>
                <a:srgbClr val="6F6F6F"/>
              </a:buClr>
              <a:buSzPct val="25000"/>
              <a:buFont typeface="Arial"/>
              <a:buNone/>
            </a:pPr>
            <a:r>
              <a:rPr lang="en-US" sz="1400" b="0" i="0" u="sng" strike="noStrike" cap="none" dirty="0">
                <a:solidFill>
                  <a:schemeClr val="hlink"/>
                </a:solidFill>
                <a:latin typeface="Arial"/>
                <a:ea typeface="Arial"/>
                <a:cs typeface="Arial"/>
                <a:sym typeface="Arial"/>
                <a:hlinkClick r:id="rId3"/>
              </a:rPr>
              <a:t>Creative Commons Attribution-</a:t>
            </a:r>
            <a:r>
              <a:rPr lang="en-US" sz="1400" b="0" i="0" u="sng" strike="noStrike" cap="none" dirty="0" err="1">
                <a:solidFill>
                  <a:schemeClr val="hlink"/>
                </a:solidFill>
                <a:latin typeface="Arial"/>
                <a:ea typeface="Arial"/>
                <a:cs typeface="Arial"/>
                <a:sym typeface="Arial"/>
                <a:hlinkClick r:id="rId3"/>
              </a:rPr>
              <a:t>NonCommercial</a:t>
            </a:r>
            <a:r>
              <a:rPr lang="en-US" sz="1400" b="0" i="0" u="sng" strike="noStrike" cap="none" dirty="0">
                <a:solidFill>
                  <a:schemeClr val="hlink"/>
                </a:solidFill>
                <a:latin typeface="Arial"/>
                <a:ea typeface="Arial"/>
                <a:cs typeface="Arial"/>
                <a:sym typeface="Arial"/>
                <a:hlinkClick r:id="rId3"/>
              </a:rPr>
              <a:t> 4.0 International License</a:t>
            </a:r>
            <a:r>
              <a:rPr lang="en-US" sz="1400" b="0" i="0" u="sng" strike="noStrike" cap="none" dirty="0" smtClean="0">
                <a:solidFill>
                  <a:schemeClr val="hlink"/>
                </a:solidFill>
                <a:latin typeface="Arial"/>
                <a:ea typeface="Arial"/>
                <a:cs typeface="Arial"/>
                <a:sym typeface="Arial"/>
                <a:hlinkClick r:id="rId3"/>
              </a:rPr>
              <a:t>.</a:t>
            </a:r>
          </a:p>
        </p:txBody>
      </p:sp>
      <p:pic>
        <p:nvPicPr>
          <p:cNvPr id="57" name="Shape 57"/>
          <p:cNvPicPr preferRelativeResize="0"/>
          <p:nvPr/>
        </p:nvPicPr>
        <p:blipFill rotWithShape="1">
          <a:blip r:embed="rId4">
            <a:alphaModFix/>
          </a:blip>
          <a:srcRect/>
          <a:stretch/>
        </p:blipFill>
        <p:spPr>
          <a:xfrm>
            <a:off x="3621785" y="2525817"/>
            <a:ext cx="1083253" cy="379004"/>
          </a:xfrm>
          <a:prstGeom prst="rect">
            <a:avLst/>
          </a:prstGeom>
          <a:noFill/>
          <a:ln>
            <a:noFill/>
          </a:ln>
        </p:spPr>
      </p:pic>
      <p:sp>
        <p:nvSpPr>
          <p:cNvPr id="3" name="TextBox 2"/>
          <p:cNvSpPr txBox="1"/>
          <p:nvPr/>
        </p:nvSpPr>
        <p:spPr>
          <a:xfrm>
            <a:off x="3216413" y="4371556"/>
            <a:ext cx="1927130" cy="307777"/>
          </a:xfrm>
          <a:prstGeom prst="rect">
            <a:avLst/>
          </a:prstGeom>
          <a:noFill/>
        </p:spPr>
        <p:txBody>
          <a:bodyPr wrap="none" rtlCol="0">
            <a:spAutoFit/>
          </a:bodyPr>
          <a:lstStyle/>
          <a:p>
            <a:pPr algn="ctr"/>
            <a:r>
              <a:rPr lang="en-US" dirty="0" smtClean="0"/>
              <a:t>Deck credit: Y. LeCun</a:t>
            </a:r>
          </a:p>
        </p:txBody>
      </p:sp>
    </p:spTree>
    <p:extLst>
      <p:ext uri="{BB962C8B-B14F-4D97-AF65-F5344CB8AC3E}">
        <p14:creationId xmlns:p14="http://schemas.microsoft.com/office/powerpoint/2010/main" val="3139946168"/>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4876800" y="4404600"/>
            <a:ext cx="274237" cy="260852"/>
          </a:xfrm>
          <a:prstGeom prst="rect">
            <a:avLst/>
          </a:prstGeom>
        </p:spPr>
      </p:pic>
      <p:pic>
        <p:nvPicPr>
          <p:cNvPr id="5" name="Picture 4"/>
          <p:cNvPicPr>
            <a:picLocks noChangeAspect="1"/>
          </p:cNvPicPr>
          <p:nvPr/>
        </p:nvPicPr>
        <p:blipFill>
          <a:blip r:embed="rId3"/>
          <a:stretch>
            <a:fillRect/>
          </a:stretch>
        </p:blipFill>
        <p:spPr>
          <a:xfrm>
            <a:off x="1219200" y="4367005"/>
            <a:ext cx="287197" cy="273800"/>
          </a:xfrm>
          <a:prstGeom prst="rect">
            <a:avLst/>
          </a:prstGeom>
        </p:spPr>
      </p:pic>
      <p:sp>
        <p:nvSpPr>
          <p:cNvPr id="2" name="Title 1"/>
          <p:cNvSpPr>
            <a:spLocks noGrp="1"/>
          </p:cNvSpPr>
          <p:nvPr>
            <p:ph type="title"/>
          </p:nvPr>
        </p:nvSpPr>
        <p:spPr/>
        <p:txBody>
          <a:bodyPr/>
          <a:lstStyle/>
          <a:p>
            <a:r>
              <a:rPr lang="en-US" dirty="0"/>
              <a:t>Initializing the weights</a:t>
            </a:r>
          </a:p>
        </p:txBody>
      </p:sp>
      <p:sp>
        <p:nvSpPr>
          <p:cNvPr id="3" name="Text Placeholder 2"/>
          <p:cNvSpPr>
            <a:spLocks noGrp="1"/>
          </p:cNvSpPr>
          <p:nvPr>
            <p:ph type="body" idx="1"/>
          </p:nvPr>
        </p:nvSpPr>
        <p:spPr/>
        <p:txBody>
          <a:bodyPr/>
          <a:lstStyle/>
          <a:p>
            <a:r>
              <a:rPr lang="en-US" sz="1600" dirty="0"/>
              <a:t>Initialize the weights so that the expected standard deviation of the weighted sums is at the transition between the linear part and the saturated part of the sigmoid function</a:t>
            </a:r>
          </a:p>
          <a:p>
            <a:r>
              <a:rPr lang="en-US" sz="1600" dirty="0"/>
              <a:t>Large initial weights saturate the units, leading to small gradients and slow learning. Small weights correspond to a very flat area of the error surface (especially with </a:t>
            </a:r>
            <a:r>
              <a:rPr lang="en-US" sz="1600" dirty="0" err="1"/>
              <a:t>symetric</a:t>
            </a:r>
            <a:r>
              <a:rPr lang="en-US" sz="1600" dirty="0"/>
              <a:t> </a:t>
            </a:r>
            <a:r>
              <a:rPr lang="en-US" sz="1600" dirty="0" err="1"/>
              <a:t>sigmoids</a:t>
            </a:r>
            <a:r>
              <a:rPr lang="en-US" sz="1600" dirty="0"/>
              <a:t>)</a:t>
            </a:r>
          </a:p>
          <a:p>
            <a:r>
              <a:rPr lang="en-US" sz="1600" dirty="0"/>
              <a:t>Assuming the sigmoid proposed earlier is used, the expected standard deviation of the inputs to a unit is around 1, and the desired standard deviation of its weighted sum is also around 1.</a:t>
            </a:r>
          </a:p>
          <a:p>
            <a:r>
              <a:rPr lang="en-US" sz="1600" dirty="0"/>
              <a:t>Assuming the inputs are independent, the expected standard deviation of the weighted sum is</a:t>
            </a:r>
          </a:p>
          <a:p>
            <a:endParaRPr lang="en-US" sz="1600" dirty="0"/>
          </a:p>
          <a:p>
            <a:endParaRPr lang="en-US" sz="1600" dirty="0"/>
          </a:p>
          <a:p>
            <a:pPr indent="0">
              <a:buNone/>
            </a:pPr>
            <a:r>
              <a:rPr lang="en-US" sz="1600" dirty="0"/>
              <a:t>where     is the number of input to the unit, and     is the standard deviation of its incoming weights.</a:t>
            </a:r>
          </a:p>
          <a:p>
            <a:r>
              <a:rPr lang="en-US" sz="1600" dirty="0"/>
              <a:t>To ensure that    is close to 1, the weights to a unit can be drawn from a distribution with standard deviation</a:t>
            </a:r>
          </a:p>
          <a:p>
            <a:endParaRPr lang="en-US" sz="1600" dirty="0"/>
          </a:p>
        </p:txBody>
      </p:sp>
      <p:pic>
        <p:nvPicPr>
          <p:cNvPr id="4" name="Picture 3"/>
          <p:cNvPicPr>
            <a:picLocks noChangeAspect="1"/>
          </p:cNvPicPr>
          <p:nvPr/>
        </p:nvPicPr>
        <p:blipFill>
          <a:blip r:embed="rId4"/>
          <a:stretch>
            <a:fillRect/>
          </a:stretch>
        </p:blipFill>
        <p:spPr>
          <a:xfrm>
            <a:off x="2819400" y="3848100"/>
            <a:ext cx="2397180" cy="556500"/>
          </a:xfrm>
          <a:prstGeom prst="rect">
            <a:avLst/>
          </a:prstGeom>
        </p:spPr>
      </p:pic>
      <p:pic>
        <p:nvPicPr>
          <p:cNvPr id="7" name="Picture 6"/>
          <p:cNvPicPr>
            <a:picLocks noChangeAspect="1"/>
          </p:cNvPicPr>
          <p:nvPr/>
        </p:nvPicPr>
        <p:blipFill>
          <a:blip r:embed="rId5"/>
          <a:stretch>
            <a:fillRect/>
          </a:stretch>
        </p:blipFill>
        <p:spPr>
          <a:xfrm>
            <a:off x="1981200" y="4914900"/>
            <a:ext cx="187804" cy="228600"/>
          </a:xfrm>
          <a:prstGeom prst="rect">
            <a:avLst/>
          </a:prstGeom>
        </p:spPr>
      </p:pic>
      <p:pic>
        <p:nvPicPr>
          <p:cNvPr id="8" name="Picture 7"/>
          <p:cNvPicPr>
            <a:picLocks noChangeAspect="1"/>
          </p:cNvPicPr>
          <p:nvPr/>
        </p:nvPicPr>
        <p:blipFill>
          <a:blip r:embed="rId6"/>
          <a:stretch>
            <a:fillRect/>
          </a:stretch>
        </p:blipFill>
        <p:spPr>
          <a:xfrm>
            <a:off x="3429000" y="5372100"/>
            <a:ext cx="1093366" cy="381000"/>
          </a:xfrm>
          <a:prstGeom prst="rect">
            <a:avLst/>
          </a:prstGeom>
        </p:spPr>
      </p:pic>
    </p:spTree>
    <p:extLst>
      <p:ext uri="{BB962C8B-B14F-4D97-AF65-F5344CB8AC3E}">
        <p14:creationId xmlns:p14="http://schemas.microsoft.com/office/powerpoint/2010/main" val="29696156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Choosing learning rates</a:t>
            </a:r>
          </a:p>
        </p:txBody>
      </p:sp>
      <p:sp>
        <p:nvSpPr>
          <p:cNvPr id="3" name="Text Placeholder 2"/>
          <p:cNvSpPr>
            <a:spLocks noGrp="1"/>
          </p:cNvSpPr>
          <p:nvPr>
            <p:ph type="body" idx="1"/>
          </p:nvPr>
        </p:nvSpPr>
        <p:spPr/>
        <p:txBody>
          <a:bodyPr/>
          <a:lstStyle/>
          <a:p>
            <a:r>
              <a:rPr lang="en-US" dirty="0"/>
              <a:t>Each weight (or parameter) should have its own learning rate.</a:t>
            </a:r>
          </a:p>
          <a:p>
            <a:r>
              <a:rPr lang="en-US" dirty="0"/>
              <a:t>Some weights may require a small learning rate to avoid divergence, while others may require a large learning rate to converge at reasonable speed.</a:t>
            </a:r>
          </a:p>
          <a:p>
            <a:r>
              <a:rPr lang="en-US" dirty="0"/>
              <a:t>Because of possible correlations between input variables, the learning rate of a unit should be inversely proportional to the square root of the number of inputs to the unit.</a:t>
            </a:r>
          </a:p>
          <a:p>
            <a:r>
              <a:rPr lang="en-US" dirty="0"/>
              <a:t>If shared weights are used (as in TDNNs and convolutional networks), the learning rate of a weight should be inversely proportional to the square root of the number of connection sharing that weight.</a:t>
            </a:r>
          </a:p>
          <a:p>
            <a:r>
              <a:rPr lang="en-US" dirty="0"/>
              <a:t>Learning rates in the lower layers should generally be larger than that in the higher layers.</a:t>
            </a:r>
          </a:p>
          <a:p>
            <a:r>
              <a:rPr lang="en-US" dirty="0"/>
              <a:t>The rationale for many of these rules of thumb will become clearer later. Several techniques are available to reduce "learning rate fiddling".</a:t>
            </a:r>
          </a:p>
          <a:p>
            <a:endParaRPr lang="en-US" dirty="0"/>
          </a:p>
        </p:txBody>
      </p:sp>
      <p:sp>
        <p:nvSpPr>
          <p:cNvPr id="4" name="Text Placeholder 3"/>
          <p:cNvSpPr>
            <a:spLocks noGrp="1"/>
          </p:cNvSpPr>
          <p:nvPr>
            <p:ph type="body" idx="2"/>
          </p:nvPr>
        </p:nvSpPr>
        <p:spPr/>
        <p:txBody>
          <a:bodyPr/>
          <a:lstStyle/>
          <a:p>
            <a:r>
              <a:rPr lang="en-US" dirty="0"/>
              <a:t>Equalize the learning speeds</a:t>
            </a:r>
          </a:p>
        </p:txBody>
      </p:sp>
      <p:pic>
        <p:nvPicPr>
          <p:cNvPr id="5" name="Picture 4"/>
          <p:cNvPicPr>
            <a:picLocks noChangeAspect="1"/>
          </p:cNvPicPr>
          <p:nvPr/>
        </p:nvPicPr>
        <p:blipFill rotWithShape="1">
          <a:blip r:embed="rId2"/>
          <a:srcRect t="14141" b="14141"/>
          <a:stretch/>
        </p:blipFill>
        <p:spPr>
          <a:xfrm>
            <a:off x="6858000" y="1474089"/>
            <a:ext cx="228599" cy="198829"/>
          </a:xfrm>
          <a:prstGeom prst="rect">
            <a:avLst/>
          </a:prstGeom>
        </p:spPr>
      </p:pic>
    </p:spTree>
    <p:extLst>
      <p:ext uri="{BB962C8B-B14F-4D97-AF65-F5344CB8AC3E}">
        <p14:creationId xmlns:p14="http://schemas.microsoft.com/office/powerpoint/2010/main" val="6877277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Neurons and weights</a:t>
            </a:r>
          </a:p>
        </p:txBody>
      </p:sp>
      <p:sp>
        <p:nvSpPr>
          <p:cNvPr id="3" name="Text Placeholder 2"/>
          <p:cNvSpPr>
            <a:spLocks noGrp="1"/>
          </p:cNvSpPr>
          <p:nvPr>
            <p:ph type="body" idx="1"/>
          </p:nvPr>
        </p:nvSpPr>
        <p:spPr/>
        <p:txBody>
          <a:bodyPr/>
          <a:lstStyle/>
          <a:p>
            <a:r>
              <a:rPr lang="en-US" sz="1400" dirty="0"/>
              <a:t>Although most systems use neurons based on dot products and </a:t>
            </a:r>
            <a:r>
              <a:rPr lang="en-US" sz="1400" dirty="0" err="1"/>
              <a:t>sigmoids</a:t>
            </a:r>
            <a:r>
              <a:rPr lang="en-US" sz="1400" dirty="0"/>
              <a:t>, many other types of units (or layers) can be used.</a:t>
            </a:r>
          </a:p>
          <a:p>
            <a:r>
              <a:rPr lang="en-US" sz="1400" dirty="0"/>
              <a:t>A particularly interesting example is when the dot product of the input by the weight vector is replaced by a Euclidean distance, and the sigmoid by an exponential (Gaussian units of RBF).</a:t>
            </a:r>
          </a:p>
          <a:p>
            <a:r>
              <a:rPr lang="en-US" sz="1400" dirty="0"/>
              <a:t>These units can replace (or coexist with) standard units, and they can be trained with gradient descent:</a:t>
            </a:r>
          </a:p>
          <a:p>
            <a:endParaRPr lang="en-US" sz="1400" dirty="0"/>
          </a:p>
          <a:p>
            <a:endParaRPr lang="en-US" sz="1400" dirty="0"/>
          </a:p>
          <a:p>
            <a:endParaRPr lang="en-US" sz="1400" dirty="0"/>
          </a:p>
          <a:p>
            <a:endParaRPr lang="en-US" sz="1400" dirty="0"/>
          </a:p>
          <a:p>
            <a:endParaRPr lang="en-US" sz="1400" dirty="0"/>
          </a:p>
          <a:p>
            <a:pPr marL="0" indent="0">
              <a:buNone/>
            </a:pPr>
            <a:endParaRPr lang="en-US" sz="1400" dirty="0"/>
          </a:p>
          <a:p>
            <a:endParaRPr lang="en-US" sz="1400" dirty="0"/>
          </a:p>
          <a:p>
            <a:r>
              <a:rPr lang="en-US" sz="1400" dirty="0"/>
              <a:t>PROS and CONS</a:t>
            </a:r>
          </a:p>
          <a:p>
            <a:pPr lvl="1"/>
            <a:r>
              <a:rPr lang="en-US" sz="1000" dirty="0"/>
              <a:t>Locality: each unit is only affected by a small part of the input space. This can be good (for learning speed) and bad (a lot of RBF are needed to cover high dimensional spaces)</a:t>
            </a:r>
          </a:p>
          <a:p>
            <a:pPr lvl="1"/>
            <a:r>
              <a:rPr lang="en-US" sz="1000" dirty="0"/>
              <a:t>gradient descent learning may fail if the RBFs are not properly initialized (using clustering techniques e.g. K-means). There are LOTS of local minima.</a:t>
            </a:r>
          </a:p>
          <a:p>
            <a:pPr lvl="1"/>
            <a:r>
              <a:rPr lang="en-US" sz="1000" dirty="0"/>
              <a:t>RBFs are more </a:t>
            </a:r>
            <a:r>
              <a:rPr lang="en-US" sz="1000" dirty="0" err="1"/>
              <a:t>apropriate</a:t>
            </a:r>
            <a:r>
              <a:rPr lang="en-US" sz="1000" dirty="0"/>
              <a:t> in higher layers, and </a:t>
            </a:r>
            <a:r>
              <a:rPr lang="en-US" sz="1000" dirty="0" err="1"/>
              <a:t>sigmoids</a:t>
            </a:r>
            <a:r>
              <a:rPr lang="en-US" sz="1000" dirty="0"/>
              <a:t> in lower layers (higher dimension).</a:t>
            </a:r>
            <a:endParaRPr lang="en-US" sz="1400" dirty="0"/>
          </a:p>
          <a:p>
            <a:endParaRPr lang="en-US" sz="1400" dirty="0"/>
          </a:p>
        </p:txBody>
      </p:sp>
      <p:pic>
        <p:nvPicPr>
          <p:cNvPr id="5" name="Picture 4"/>
          <p:cNvPicPr>
            <a:picLocks noChangeAspect="1"/>
          </p:cNvPicPr>
          <p:nvPr/>
        </p:nvPicPr>
        <p:blipFill>
          <a:blip r:embed="rId2"/>
          <a:stretch>
            <a:fillRect/>
          </a:stretch>
        </p:blipFill>
        <p:spPr>
          <a:xfrm>
            <a:off x="1981200" y="2781300"/>
            <a:ext cx="3610650" cy="1637204"/>
          </a:xfrm>
          <a:prstGeom prst="rect">
            <a:avLst/>
          </a:prstGeom>
        </p:spPr>
      </p:pic>
    </p:spTree>
    <p:extLst>
      <p:ext uri="{BB962C8B-B14F-4D97-AF65-F5344CB8AC3E}">
        <p14:creationId xmlns:p14="http://schemas.microsoft.com/office/powerpoint/2010/main" val="18142362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standard tricks</a:t>
            </a:r>
          </a:p>
        </p:txBody>
      </p:sp>
      <p:sp>
        <p:nvSpPr>
          <p:cNvPr id="3" name="Text Placeholder 2"/>
          <p:cNvSpPr>
            <a:spLocks noGrp="1"/>
          </p:cNvSpPr>
          <p:nvPr>
            <p:ph type="body" idx="1"/>
          </p:nvPr>
        </p:nvSpPr>
        <p:spPr/>
        <p:txBody>
          <a:bodyPr/>
          <a:lstStyle/>
          <a:p>
            <a:pPr marL="0" indent="0">
              <a:buNone/>
            </a:pPr>
            <a:r>
              <a:rPr lang="en-US" dirty="0"/>
              <a:t>Momentum</a:t>
            </a:r>
          </a:p>
          <a:p>
            <a:r>
              <a:rPr lang="en-US" dirty="0"/>
              <a:t>Increases speed in batch mode. Seems marginally useful but not indispensable in stochastic mode.</a:t>
            </a:r>
          </a:p>
          <a:p>
            <a:pPr marL="0" indent="0">
              <a:buNone/>
            </a:pPr>
            <a:r>
              <a:rPr lang="en-US" dirty="0"/>
              <a:t>Adaptive learning rates:</a:t>
            </a:r>
          </a:p>
          <a:p>
            <a:r>
              <a:rPr lang="en-US" dirty="0"/>
              <a:t>a separate learning rate for each weight is increased if the gradient is steady, decreased if the gradient changes sign often [Jacobs 88]. This only works with BATCH.</a:t>
            </a:r>
          </a:p>
          <a:p>
            <a:r>
              <a:rPr lang="en-US" dirty="0"/>
              <a:t>a global learning rate is adjusted using line searches. Again, this only works for BATCH.</a:t>
            </a:r>
          </a:p>
          <a:p>
            <a:endParaRPr lang="en-US" dirty="0"/>
          </a:p>
        </p:txBody>
      </p:sp>
    </p:spTree>
    <p:extLst>
      <p:ext uri="{BB962C8B-B14F-4D97-AF65-F5344CB8AC3E}">
        <p14:creationId xmlns:p14="http://schemas.microsoft.com/office/powerpoint/2010/main" val="13001779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The convergence of gradient descent</a:t>
            </a:r>
            <a:br>
              <a:rPr lang="en-US" dirty="0"/>
            </a:br>
            <a:endParaRPr lang="en-US" dirty="0"/>
          </a:p>
        </p:txBody>
      </p:sp>
    </p:spTree>
    <p:extLst>
      <p:ext uri="{BB962C8B-B14F-4D97-AF65-F5344CB8AC3E}">
        <p14:creationId xmlns:p14="http://schemas.microsoft.com/office/powerpoint/2010/main" val="24893690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little theory</a:t>
            </a:r>
          </a:p>
        </p:txBody>
      </p:sp>
      <p:sp>
        <p:nvSpPr>
          <p:cNvPr id="4" name="Text Placeholder 3"/>
          <p:cNvSpPr>
            <a:spLocks noGrp="1"/>
          </p:cNvSpPr>
          <p:nvPr>
            <p:ph type="body" idx="2"/>
          </p:nvPr>
        </p:nvSpPr>
        <p:spPr/>
        <p:txBody>
          <a:bodyPr/>
          <a:lstStyle/>
          <a:p>
            <a:r>
              <a:rPr lang="en-US" dirty="0"/>
              <a:t>Gradient Descent in one dimension</a:t>
            </a:r>
          </a:p>
        </p:txBody>
      </p:sp>
      <p:pic>
        <p:nvPicPr>
          <p:cNvPr id="5" name="Picture 4"/>
          <p:cNvPicPr>
            <a:picLocks noChangeAspect="1"/>
          </p:cNvPicPr>
          <p:nvPr/>
        </p:nvPicPr>
        <p:blipFill>
          <a:blip r:embed="rId2"/>
          <a:stretch>
            <a:fillRect/>
          </a:stretch>
        </p:blipFill>
        <p:spPr>
          <a:xfrm>
            <a:off x="1697863" y="1257300"/>
            <a:ext cx="4833874" cy="4549682"/>
          </a:xfrm>
          <a:prstGeom prst="rect">
            <a:avLst/>
          </a:prstGeom>
        </p:spPr>
      </p:pic>
    </p:spTree>
    <p:extLst>
      <p:ext uri="{BB962C8B-B14F-4D97-AF65-F5344CB8AC3E}">
        <p14:creationId xmlns:p14="http://schemas.microsoft.com/office/powerpoint/2010/main" val="32700882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Optimal learning rate in 1D</a:t>
            </a:r>
          </a:p>
        </p:txBody>
      </p:sp>
      <p:pic>
        <p:nvPicPr>
          <p:cNvPr id="5" name="Picture 4"/>
          <p:cNvPicPr>
            <a:picLocks noChangeAspect="1"/>
          </p:cNvPicPr>
          <p:nvPr/>
        </p:nvPicPr>
        <p:blipFill>
          <a:blip r:embed="rId2"/>
          <a:stretch>
            <a:fillRect/>
          </a:stretch>
        </p:blipFill>
        <p:spPr>
          <a:xfrm>
            <a:off x="2032843" y="952500"/>
            <a:ext cx="4163915" cy="4876800"/>
          </a:xfrm>
          <a:prstGeom prst="rect">
            <a:avLst/>
          </a:prstGeom>
        </p:spPr>
      </p:pic>
    </p:spTree>
    <p:extLst>
      <p:ext uri="{BB962C8B-B14F-4D97-AF65-F5344CB8AC3E}">
        <p14:creationId xmlns:p14="http://schemas.microsoft.com/office/powerpoint/2010/main" val="923275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Convergence of gradient descent</a:t>
            </a:r>
          </a:p>
        </p:txBody>
      </p:sp>
      <p:sp>
        <p:nvSpPr>
          <p:cNvPr id="3" name="Text Placeholder 2"/>
          <p:cNvSpPr>
            <a:spLocks noGrp="1"/>
          </p:cNvSpPr>
          <p:nvPr>
            <p:ph type="body" idx="1"/>
          </p:nvPr>
        </p:nvSpPr>
        <p:spPr/>
        <p:txBody>
          <a:bodyPr/>
          <a:lstStyle/>
          <a:p>
            <a:r>
              <a:rPr lang="en-US" dirty="0"/>
              <a:t>Local quadratic approximation of the cost function around a minimum:</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Gradient Descent weight update:</a:t>
            </a:r>
          </a:p>
          <a:p>
            <a:endParaRPr lang="en-US" dirty="0"/>
          </a:p>
          <a:p>
            <a:endParaRPr lang="en-US" dirty="0"/>
          </a:p>
          <a:p>
            <a:endParaRPr lang="en-US" dirty="0"/>
          </a:p>
          <a:p>
            <a:r>
              <a:rPr lang="en-US" dirty="0"/>
              <a:t>Convergence = if the </a:t>
            </a:r>
            <a:r>
              <a:rPr lang="en-US" dirty="0" err="1"/>
              <a:t>prefactor</a:t>
            </a:r>
            <a:r>
              <a:rPr lang="en-US" dirty="0"/>
              <a:t> of the right hand side shrinks any vector</a:t>
            </a:r>
          </a:p>
        </p:txBody>
      </p:sp>
      <p:pic>
        <p:nvPicPr>
          <p:cNvPr id="5" name="Picture 4"/>
          <p:cNvPicPr>
            <a:picLocks noChangeAspect="1"/>
          </p:cNvPicPr>
          <p:nvPr/>
        </p:nvPicPr>
        <p:blipFill>
          <a:blip r:embed="rId2"/>
          <a:stretch>
            <a:fillRect/>
          </a:stretch>
        </p:blipFill>
        <p:spPr>
          <a:xfrm>
            <a:off x="2784288" y="1638300"/>
            <a:ext cx="2661025" cy="2178822"/>
          </a:xfrm>
          <a:prstGeom prst="rect">
            <a:avLst/>
          </a:prstGeom>
        </p:spPr>
      </p:pic>
      <p:pic>
        <p:nvPicPr>
          <p:cNvPr id="6" name="Picture 5"/>
          <p:cNvPicPr>
            <a:picLocks noChangeAspect="1"/>
          </p:cNvPicPr>
          <p:nvPr/>
        </p:nvPicPr>
        <p:blipFill>
          <a:blip r:embed="rId3"/>
          <a:stretch>
            <a:fillRect/>
          </a:stretch>
        </p:blipFill>
        <p:spPr>
          <a:xfrm>
            <a:off x="2357020" y="4229100"/>
            <a:ext cx="3515171" cy="893409"/>
          </a:xfrm>
          <a:prstGeom prst="rect">
            <a:avLst/>
          </a:prstGeom>
        </p:spPr>
      </p:pic>
    </p:spTree>
    <p:extLst>
      <p:ext uri="{BB962C8B-B14F-4D97-AF65-F5344CB8AC3E}">
        <p14:creationId xmlns:p14="http://schemas.microsoft.com/office/powerpoint/2010/main" val="517221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l="914" t="18842" r="-914" b="37009"/>
          <a:stretch/>
        </p:blipFill>
        <p:spPr>
          <a:xfrm>
            <a:off x="609600" y="2161565"/>
            <a:ext cx="4191000" cy="2057400"/>
          </a:xfrm>
          <a:prstGeom prst="rect">
            <a:avLst/>
          </a:prstGeom>
        </p:spPr>
      </p:pic>
      <p:sp>
        <p:nvSpPr>
          <p:cNvPr id="2" name="Title 1"/>
          <p:cNvSpPr>
            <a:spLocks noGrp="1"/>
          </p:cNvSpPr>
          <p:nvPr>
            <p:ph type="title"/>
          </p:nvPr>
        </p:nvSpPr>
        <p:spPr/>
        <p:txBody>
          <a:bodyPr/>
          <a:lstStyle/>
          <a:p>
            <a:r>
              <a:rPr lang="en-US" dirty="0"/>
              <a:t>Convergence of gradient descent (</a:t>
            </a:r>
            <a:r>
              <a:rPr lang="en-US" dirty="0" err="1"/>
              <a:t>cont</a:t>
            </a:r>
            <a:r>
              <a:rPr lang="en-US" dirty="0"/>
              <a:t>)</a:t>
            </a:r>
          </a:p>
        </p:txBody>
      </p:sp>
      <p:pic>
        <p:nvPicPr>
          <p:cNvPr id="4" name="Picture 3"/>
          <p:cNvPicPr>
            <a:picLocks noChangeAspect="1"/>
          </p:cNvPicPr>
          <p:nvPr/>
        </p:nvPicPr>
        <p:blipFill rotWithShape="1">
          <a:blip r:embed="rId2"/>
          <a:srcRect t="5977" b="80942"/>
          <a:stretch/>
        </p:blipFill>
        <p:spPr>
          <a:xfrm>
            <a:off x="457200" y="1562100"/>
            <a:ext cx="4191000" cy="609600"/>
          </a:xfrm>
          <a:prstGeom prst="rect">
            <a:avLst/>
          </a:prstGeom>
        </p:spPr>
      </p:pic>
      <p:pic>
        <p:nvPicPr>
          <p:cNvPr id="7" name="Picture 6"/>
          <p:cNvPicPr>
            <a:picLocks noChangeAspect="1"/>
          </p:cNvPicPr>
          <p:nvPr/>
        </p:nvPicPr>
        <p:blipFill rotWithShape="1">
          <a:blip r:embed="rId2"/>
          <a:srcRect l="9091" t="5977" r="87273" b="89118"/>
          <a:stretch/>
        </p:blipFill>
        <p:spPr>
          <a:xfrm>
            <a:off x="990600" y="1311528"/>
            <a:ext cx="152400" cy="228600"/>
          </a:xfrm>
          <a:prstGeom prst="rect">
            <a:avLst/>
          </a:prstGeom>
        </p:spPr>
      </p:pic>
      <p:sp>
        <p:nvSpPr>
          <p:cNvPr id="9" name="Rectangle 8"/>
          <p:cNvSpPr/>
          <p:nvPr/>
        </p:nvSpPr>
        <p:spPr>
          <a:xfrm>
            <a:off x="373761" y="2095500"/>
            <a:ext cx="1531239" cy="3936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p:txBody>
          <a:bodyPr/>
          <a:lstStyle/>
          <a:p>
            <a:r>
              <a:rPr lang="en-US" dirty="0"/>
              <a:t>Let    be the rotation matrix that make H diagonal:</a:t>
            </a:r>
          </a:p>
          <a:p>
            <a:endParaRPr lang="en-US" dirty="0"/>
          </a:p>
          <a:p>
            <a:endParaRPr lang="en-US" dirty="0"/>
          </a:p>
          <a:p>
            <a:r>
              <a:rPr lang="en-US" dirty="0"/>
              <a:t>Now denote:</a:t>
            </a:r>
          </a:p>
          <a:p>
            <a:endParaRPr lang="en-US" dirty="0"/>
          </a:p>
          <a:p>
            <a:endParaRPr lang="en-US" dirty="0"/>
          </a:p>
          <a:p>
            <a:endParaRPr lang="en-US" dirty="0"/>
          </a:p>
          <a:p>
            <a:endParaRPr lang="en-US" dirty="0"/>
          </a:p>
          <a:p>
            <a:endParaRPr lang="en-US" dirty="0"/>
          </a:p>
          <a:p>
            <a:endParaRPr lang="en-US" dirty="0"/>
          </a:p>
          <a:p>
            <a:r>
              <a:rPr lang="en-US" dirty="0"/>
              <a:t>Gradient Descent in N dimensions can be viewed as N independent unidimensional Gradient Descents along the eigenvectors of the Hessian.</a:t>
            </a:r>
          </a:p>
          <a:p>
            <a:r>
              <a:rPr lang="en-US" dirty="0"/>
              <a:t>Convergence is obtained for </a:t>
            </a:r>
          </a:p>
          <a:p>
            <a:pPr indent="0">
              <a:buNone/>
            </a:pPr>
            <a:r>
              <a:rPr lang="en-US" dirty="0"/>
              <a:t>where    max is the largest eigenvalue of the Hessian</a:t>
            </a:r>
          </a:p>
          <a:p>
            <a:endParaRPr lang="en-US" dirty="0"/>
          </a:p>
        </p:txBody>
      </p:sp>
      <p:pic>
        <p:nvPicPr>
          <p:cNvPr id="10" name="Picture 9"/>
          <p:cNvPicPr>
            <a:picLocks noChangeAspect="1"/>
          </p:cNvPicPr>
          <p:nvPr/>
        </p:nvPicPr>
        <p:blipFill rotWithShape="1">
          <a:blip r:embed="rId2"/>
          <a:srcRect l="57311" t="77925" r="17234" b="17170"/>
          <a:stretch/>
        </p:blipFill>
        <p:spPr>
          <a:xfrm>
            <a:off x="3505200" y="4965192"/>
            <a:ext cx="1422401" cy="304800"/>
          </a:xfrm>
          <a:prstGeom prst="rect">
            <a:avLst/>
          </a:prstGeom>
        </p:spPr>
      </p:pic>
      <p:pic>
        <p:nvPicPr>
          <p:cNvPr id="11" name="Picture 10"/>
          <p:cNvPicPr>
            <a:picLocks noChangeAspect="1"/>
          </p:cNvPicPr>
          <p:nvPr/>
        </p:nvPicPr>
        <p:blipFill rotWithShape="1">
          <a:blip r:embed="rId2"/>
          <a:srcRect l="71070" t="78148" r="25054" b="16947"/>
          <a:stretch/>
        </p:blipFill>
        <p:spPr>
          <a:xfrm>
            <a:off x="1289304" y="5275257"/>
            <a:ext cx="216616" cy="304800"/>
          </a:xfrm>
          <a:prstGeom prst="rect">
            <a:avLst/>
          </a:prstGeom>
        </p:spPr>
      </p:pic>
    </p:spTree>
    <p:extLst>
      <p:ext uri="{BB962C8B-B14F-4D97-AF65-F5344CB8AC3E}">
        <p14:creationId xmlns:p14="http://schemas.microsoft.com/office/powerpoint/2010/main" val="39121352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Convergence speed of gradient descent</a:t>
            </a:r>
            <a:br>
              <a:rPr lang="en-US" dirty="0"/>
            </a:br>
            <a:endParaRPr lang="en-US" dirty="0"/>
          </a:p>
        </p:txBody>
      </p:sp>
      <p:sp>
        <p:nvSpPr>
          <p:cNvPr id="3" name="Text Placeholder 2"/>
          <p:cNvSpPr>
            <a:spLocks noGrp="1"/>
          </p:cNvSpPr>
          <p:nvPr>
            <p:ph type="body" idx="1"/>
          </p:nvPr>
        </p:nvSpPr>
        <p:spPr/>
        <p:txBody>
          <a:bodyPr/>
          <a:lstStyle/>
          <a:p>
            <a:r>
              <a:rPr lang="en-US" sz="1600" dirty="0"/>
              <a:t>The maximum learning rate to ensure convergence is</a:t>
            </a:r>
          </a:p>
          <a:p>
            <a:endParaRPr lang="en-US" sz="1600" dirty="0"/>
          </a:p>
          <a:p>
            <a:endParaRPr lang="en-US" sz="1600" dirty="0"/>
          </a:p>
          <a:p>
            <a:r>
              <a:rPr lang="en-US" sz="1600" dirty="0"/>
              <a:t>The one that yields the fastest convergence in the direction of highest curvature is</a:t>
            </a:r>
          </a:p>
          <a:p>
            <a:endParaRPr lang="en-US" sz="1600" dirty="0"/>
          </a:p>
          <a:p>
            <a:endParaRPr lang="en-US" sz="1600" dirty="0"/>
          </a:p>
          <a:p>
            <a:r>
              <a:rPr lang="en-US" sz="1600" dirty="0"/>
              <a:t>With this choice, the convergence time will be determined by the directions of SMALL eigenvalues (they will be the slowest to converge).</a:t>
            </a:r>
          </a:p>
          <a:p>
            <a:r>
              <a:rPr lang="en-US" sz="1600" dirty="0"/>
              <a:t>The convergence time is proportional to:</a:t>
            </a:r>
          </a:p>
          <a:p>
            <a:endParaRPr lang="en-US" sz="1600" dirty="0"/>
          </a:p>
          <a:p>
            <a:endParaRPr lang="en-US" sz="1600" dirty="0"/>
          </a:p>
          <a:p>
            <a:endParaRPr lang="en-US" sz="1600" dirty="0"/>
          </a:p>
          <a:p>
            <a:r>
              <a:rPr lang="en-US" sz="1600" dirty="0"/>
              <a:t>where          is the smallest "non-negligible" eigenvalue</a:t>
            </a:r>
          </a:p>
          <a:p>
            <a:r>
              <a:rPr lang="en-US" sz="1600" dirty="0"/>
              <a:t>The convergence time is proportional to the ratio of the largest eigenvalue to smallest "non-negligible" eigenvalue of the Hessian</a:t>
            </a:r>
          </a:p>
          <a:p>
            <a:endParaRPr lang="en-US" sz="1600" dirty="0"/>
          </a:p>
          <a:p>
            <a:endParaRPr lang="en-US" sz="1600" dirty="0"/>
          </a:p>
        </p:txBody>
      </p:sp>
      <p:pic>
        <p:nvPicPr>
          <p:cNvPr id="5" name="Picture 4"/>
          <p:cNvPicPr>
            <a:picLocks noChangeAspect="1"/>
          </p:cNvPicPr>
          <p:nvPr/>
        </p:nvPicPr>
        <p:blipFill rotWithShape="1">
          <a:blip r:embed="rId2"/>
          <a:srcRect t="2338" b="86667"/>
          <a:stretch/>
        </p:blipFill>
        <p:spPr>
          <a:xfrm>
            <a:off x="685800" y="1579418"/>
            <a:ext cx="2681507" cy="439882"/>
          </a:xfrm>
          <a:prstGeom prst="rect">
            <a:avLst/>
          </a:prstGeom>
        </p:spPr>
      </p:pic>
      <p:pic>
        <p:nvPicPr>
          <p:cNvPr id="6" name="Picture 5"/>
          <p:cNvPicPr>
            <a:picLocks noChangeAspect="1"/>
          </p:cNvPicPr>
          <p:nvPr/>
        </p:nvPicPr>
        <p:blipFill rotWithShape="1">
          <a:blip r:embed="rId2"/>
          <a:srcRect t="24501" b="64504"/>
          <a:stretch/>
        </p:blipFill>
        <p:spPr>
          <a:xfrm>
            <a:off x="685799" y="2570018"/>
            <a:ext cx="2681507" cy="439882"/>
          </a:xfrm>
          <a:prstGeom prst="rect">
            <a:avLst/>
          </a:prstGeom>
        </p:spPr>
      </p:pic>
      <p:pic>
        <p:nvPicPr>
          <p:cNvPr id="7" name="Picture 6"/>
          <p:cNvPicPr>
            <a:picLocks noChangeAspect="1"/>
          </p:cNvPicPr>
          <p:nvPr/>
        </p:nvPicPr>
        <p:blipFill rotWithShape="1">
          <a:blip r:embed="rId2"/>
          <a:srcRect t="64173" b="18979"/>
          <a:stretch/>
        </p:blipFill>
        <p:spPr>
          <a:xfrm>
            <a:off x="533400" y="3859830"/>
            <a:ext cx="2681507" cy="674070"/>
          </a:xfrm>
          <a:prstGeom prst="rect">
            <a:avLst/>
          </a:prstGeom>
        </p:spPr>
      </p:pic>
      <p:pic>
        <p:nvPicPr>
          <p:cNvPr id="8" name="Picture 7"/>
          <p:cNvPicPr>
            <a:picLocks noChangeAspect="1"/>
          </p:cNvPicPr>
          <p:nvPr/>
        </p:nvPicPr>
        <p:blipFill rotWithShape="1">
          <a:blip r:embed="rId2"/>
          <a:srcRect l="9654" t="81826" r="69909" b="10469"/>
          <a:stretch/>
        </p:blipFill>
        <p:spPr>
          <a:xfrm>
            <a:off x="1219200" y="4533900"/>
            <a:ext cx="548014" cy="308263"/>
          </a:xfrm>
          <a:prstGeom prst="rect">
            <a:avLst/>
          </a:prstGeom>
        </p:spPr>
      </p:pic>
    </p:spTree>
    <p:extLst>
      <p:ext uri="{BB962C8B-B14F-4D97-AF65-F5344CB8AC3E}">
        <p14:creationId xmlns:p14="http://schemas.microsoft.com/office/powerpoint/2010/main" val="3821782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a:spLocks noGrp="1"/>
          </p:cNvSpPr>
          <p:nvPr>
            <p:ph type="title"/>
          </p:nvPr>
        </p:nvSpPr>
        <p:spPr/>
        <p:txBody>
          <a:bodyPr/>
          <a:lstStyle/>
          <a:p>
            <a:r>
              <a:rPr lang="en-US" dirty="0"/>
              <a:t>Overview </a:t>
            </a:r>
            <a:br>
              <a:rPr lang="en-US" dirty="0"/>
            </a:br>
            <a:endParaRPr lang="en-US" dirty="0"/>
          </a:p>
        </p:txBody>
      </p:sp>
      <p:sp>
        <p:nvSpPr>
          <p:cNvPr id="27" name="Text Placeholder 26"/>
          <p:cNvSpPr>
            <a:spLocks noGrp="1"/>
          </p:cNvSpPr>
          <p:nvPr>
            <p:ph type="body" idx="1"/>
          </p:nvPr>
        </p:nvSpPr>
        <p:spPr>
          <a:xfrm>
            <a:off x="383854" y="1333500"/>
            <a:ext cx="3654746" cy="4466753"/>
          </a:xfrm>
        </p:spPr>
        <p:txBody>
          <a:bodyPr/>
          <a:lstStyle/>
          <a:p>
            <a:pPr marL="342900" indent="-342900">
              <a:buFont typeface="+mj-lt"/>
              <a:buAutoNum type="arabicPeriod"/>
            </a:pPr>
            <a:r>
              <a:rPr lang="en-US" sz="1600" dirty="0"/>
              <a:t>Plain backprop: how to make it work</a:t>
            </a:r>
          </a:p>
          <a:p>
            <a:pPr marL="627063" lvl="1" indent="-166688"/>
            <a:r>
              <a:rPr lang="en-US" sz="1200" dirty="0"/>
              <a:t>Basic concepts, terminology and notation</a:t>
            </a:r>
          </a:p>
          <a:p>
            <a:pPr marL="627063" lvl="1" indent="-166688"/>
            <a:r>
              <a:rPr lang="en-US" sz="1200" dirty="0"/>
              <a:t>Intuitive analysis and practical tricks</a:t>
            </a:r>
          </a:p>
          <a:p>
            <a:pPr marL="342900" indent="-342900">
              <a:buFont typeface="+mj-lt"/>
              <a:buAutoNum type="arabicPeriod"/>
            </a:pPr>
            <a:r>
              <a:rPr lang="en-US" sz="1600" dirty="0"/>
              <a:t>The convergence of gradient descent</a:t>
            </a:r>
          </a:p>
          <a:p>
            <a:pPr lvl="1"/>
            <a:r>
              <a:rPr lang="en-US" sz="1200" dirty="0"/>
              <a:t>A little theory</a:t>
            </a:r>
          </a:p>
          <a:p>
            <a:pPr lvl="2"/>
            <a:r>
              <a:rPr lang="en-US" sz="1200" dirty="0"/>
              <a:t>Quadratic forms, Hessians and Eigenvalues</a:t>
            </a:r>
          </a:p>
          <a:p>
            <a:pPr lvl="2"/>
            <a:r>
              <a:rPr lang="en-US" sz="1200" dirty="0"/>
              <a:t>Maximum learning rate, minimum learning time</a:t>
            </a:r>
          </a:p>
          <a:p>
            <a:pPr lvl="1"/>
            <a:r>
              <a:rPr lang="en-US" sz="1200" dirty="0"/>
              <a:t>How GD works in simple cases</a:t>
            </a:r>
          </a:p>
          <a:p>
            <a:pPr lvl="2"/>
            <a:r>
              <a:rPr lang="en-US" sz="1200" dirty="0"/>
              <a:t>A single 2-input neuron</a:t>
            </a:r>
          </a:p>
          <a:p>
            <a:pPr lvl="2"/>
            <a:r>
              <a:rPr lang="en-US" sz="1200" dirty="0"/>
              <a:t>Stochastic vs batch update</a:t>
            </a:r>
          </a:p>
          <a:p>
            <a:pPr lvl="1"/>
            <a:r>
              <a:rPr lang="en-US" sz="1200" dirty="0"/>
              <a:t>Transformation laws</a:t>
            </a:r>
          </a:p>
          <a:p>
            <a:pPr lvl="2"/>
            <a:r>
              <a:rPr lang="en-US" sz="1200" dirty="0"/>
              <a:t>Shifting, scaling and rotating the input</a:t>
            </a:r>
          </a:p>
          <a:p>
            <a:pPr lvl="2"/>
            <a:r>
              <a:rPr lang="en-US" sz="1200" dirty="0"/>
              <a:t>The non-invariance of GD</a:t>
            </a:r>
          </a:p>
          <a:p>
            <a:pPr lvl="1"/>
            <a:r>
              <a:rPr lang="en-US" sz="1200" dirty="0"/>
              <a:t>The minimal multilayer network</a:t>
            </a:r>
          </a:p>
        </p:txBody>
      </p:sp>
      <p:sp>
        <p:nvSpPr>
          <p:cNvPr id="4" name="Text Placeholder 26"/>
          <p:cNvSpPr>
            <a:spLocks noGrp="1"/>
          </p:cNvSpPr>
          <p:nvPr>
            <p:ph type="body" idx="1"/>
          </p:nvPr>
        </p:nvSpPr>
        <p:spPr>
          <a:xfrm>
            <a:off x="4038600" y="1333500"/>
            <a:ext cx="3883346" cy="4466753"/>
          </a:xfrm>
        </p:spPr>
        <p:txBody>
          <a:bodyPr/>
          <a:lstStyle/>
          <a:p>
            <a:pPr marL="342900" indent="-342900">
              <a:buFont typeface="+mj-lt"/>
              <a:buAutoNum type="arabicPeriod" startAt="3"/>
            </a:pPr>
            <a:r>
              <a:rPr lang="en-US" sz="1600" dirty="0"/>
              <a:t>Second order methods</a:t>
            </a:r>
          </a:p>
          <a:p>
            <a:pPr lvl="1"/>
            <a:r>
              <a:rPr lang="en-US" sz="1200" dirty="0"/>
              <a:t>Newton’s algorithm, and why it does not work</a:t>
            </a:r>
          </a:p>
          <a:p>
            <a:pPr lvl="2"/>
            <a:r>
              <a:rPr lang="en-US" sz="1200" dirty="0"/>
              <a:t>Parameter space transformations</a:t>
            </a:r>
          </a:p>
          <a:p>
            <a:pPr lvl="1"/>
            <a:r>
              <a:rPr lang="en-US" sz="1200" dirty="0"/>
              <a:t>Computing the second derivative information</a:t>
            </a:r>
          </a:p>
          <a:p>
            <a:pPr lvl="2"/>
            <a:r>
              <a:rPr lang="en-US" sz="1200" dirty="0"/>
              <a:t>Diagonal terms, quasi-linear hessians, partial hessians</a:t>
            </a:r>
          </a:p>
          <a:p>
            <a:pPr lvl="1"/>
            <a:r>
              <a:rPr lang="en-US" sz="1200" dirty="0"/>
              <a:t>Analysis of multilayer net Hessians</a:t>
            </a:r>
          </a:p>
          <a:p>
            <a:pPr lvl="1"/>
            <a:r>
              <a:rPr lang="en-US" sz="1200" dirty="0"/>
              <a:t>Classical optimization methods</a:t>
            </a:r>
          </a:p>
          <a:p>
            <a:pPr lvl="2"/>
            <a:r>
              <a:rPr lang="en-US" sz="1200" dirty="0"/>
              <a:t>Conjugate gradient methods</a:t>
            </a:r>
          </a:p>
          <a:p>
            <a:pPr lvl="2"/>
            <a:r>
              <a:rPr lang="en-US" sz="1200" dirty="0"/>
              <a:t>Quasi Newton methods: BFGS et al</a:t>
            </a:r>
          </a:p>
          <a:p>
            <a:pPr lvl="2"/>
            <a:r>
              <a:rPr lang="en-US" sz="1200" dirty="0" err="1"/>
              <a:t>Levenberg</a:t>
            </a:r>
            <a:r>
              <a:rPr lang="en-US" sz="1200" dirty="0"/>
              <a:t>-Marquardt methods</a:t>
            </a:r>
          </a:p>
          <a:p>
            <a:pPr lvl="2"/>
            <a:endParaRPr lang="en-US" sz="1200" dirty="0"/>
          </a:p>
          <a:p>
            <a:pPr marL="342900" indent="-342900">
              <a:buFont typeface="+mj-lt"/>
              <a:buAutoNum type="arabicPeriod" startAt="3"/>
            </a:pPr>
            <a:r>
              <a:rPr lang="en-US" sz="1600" dirty="0"/>
              <a:t>Applying second order methods</a:t>
            </a:r>
          </a:p>
          <a:p>
            <a:pPr lvl="1"/>
            <a:r>
              <a:rPr lang="en-US" sz="1200" dirty="0"/>
              <a:t>(non)applicability of 2</a:t>
            </a:r>
            <a:r>
              <a:rPr lang="en-US" sz="1200" baseline="30000" dirty="0"/>
              <a:t>nd</a:t>
            </a:r>
            <a:r>
              <a:rPr lang="en-US" sz="1200" dirty="0"/>
              <a:t> order techniques to backprop</a:t>
            </a:r>
          </a:p>
          <a:p>
            <a:pPr lvl="1"/>
            <a:r>
              <a:rPr lang="en-US" sz="1200" dirty="0"/>
              <a:t>Mini batch methods</a:t>
            </a:r>
          </a:p>
          <a:p>
            <a:pPr lvl="1"/>
            <a:r>
              <a:rPr lang="en-US" sz="1200" dirty="0"/>
              <a:t>An on-line diagonal </a:t>
            </a:r>
            <a:r>
              <a:rPr lang="en-US" sz="1200" dirty="0" err="1"/>
              <a:t>Levenberg</a:t>
            </a:r>
            <a:r>
              <a:rPr lang="en-US" sz="1200" dirty="0"/>
              <a:t>-Marquardt method</a:t>
            </a:r>
          </a:p>
          <a:p>
            <a:pPr lvl="1"/>
            <a:r>
              <a:rPr lang="en-US" sz="1200" dirty="0"/>
              <a:t>Computing the maximum learning rate and the principal eigenvalues</a:t>
            </a:r>
          </a:p>
        </p:txBody>
      </p:sp>
    </p:spTree>
    <p:extLst>
      <p:ext uri="{BB962C8B-B14F-4D97-AF65-F5344CB8AC3E}">
        <p14:creationId xmlns:p14="http://schemas.microsoft.com/office/powerpoint/2010/main" val="358224835"/>
      </p:ext>
    </p:extLst>
  </p:cSld>
  <p:clrMapOvr>
    <a:masterClrMapping/>
  </p:clrMapOvr>
  <p:transition>
    <p:cu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b="25873"/>
          <a:stretch/>
        </p:blipFill>
        <p:spPr>
          <a:xfrm>
            <a:off x="2057400" y="1104901"/>
            <a:ext cx="4581823" cy="3048000"/>
          </a:xfrm>
          <a:prstGeom prst="rect">
            <a:avLst/>
          </a:prstGeom>
        </p:spPr>
      </p:pic>
      <p:sp>
        <p:nvSpPr>
          <p:cNvPr id="2" name="Title 1"/>
          <p:cNvSpPr>
            <a:spLocks noGrp="1"/>
          </p:cNvSpPr>
          <p:nvPr>
            <p:ph type="title"/>
          </p:nvPr>
        </p:nvSpPr>
        <p:spPr>
          <a:xfrm>
            <a:off x="373761" y="347471"/>
            <a:ext cx="7093839" cy="516166"/>
          </a:xfrm>
        </p:spPr>
        <p:txBody>
          <a:bodyPr/>
          <a:lstStyle/>
          <a:p>
            <a:r>
              <a:rPr lang="en-US" dirty="0"/>
              <a:t>Convergence of gradient descent a simple example</a:t>
            </a:r>
            <a:br>
              <a:rPr lang="en-US" dirty="0"/>
            </a:br>
            <a:endParaRPr lang="en-US" dirty="0"/>
          </a:p>
        </p:txBody>
      </p:sp>
      <p:sp>
        <p:nvSpPr>
          <p:cNvPr id="3" name="Text Placeholder 2"/>
          <p:cNvSpPr>
            <a:spLocks noGrp="1"/>
          </p:cNvSpPr>
          <p:nvPr>
            <p:ph type="body" idx="1"/>
          </p:nvPr>
        </p:nvSpPr>
        <p:spPr/>
        <p:txBody>
          <a:bodyPr/>
          <a:lstStyle/>
          <a:p>
            <a:r>
              <a:rPr lang="en-US" dirty="0"/>
              <a:t>A single 2-input linear neuron: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The Hessian of a single linear neuron is the covariance matrix of the inputs</a:t>
            </a:r>
          </a:p>
          <a:p>
            <a:endParaRPr lang="en-US" dirty="0"/>
          </a:p>
        </p:txBody>
      </p:sp>
      <p:sp>
        <p:nvSpPr>
          <p:cNvPr id="6" name="Rectangle 5"/>
          <p:cNvSpPr/>
          <p:nvPr/>
        </p:nvSpPr>
        <p:spPr>
          <a:xfrm>
            <a:off x="2209800" y="1485900"/>
            <a:ext cx="1531239" cy="3936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rotWithShape="1">
          <a:blip r:embed="rId2"/>
          <a:srcRect l="24946" t="87252" r="43455" b="1629"/>
          <a:stretch/>
        </p:blipFill>
        <p:spPr>
          <a:xfrm>
            <a:off x="3390900" y="4603770"/>
            <a:ext cx="1447801" cy="457200"/>
          </a:xfrm>
          <a:prstGeom prst="rect">
            <a:avLst/>
          </a:prstGeom>
        </p:spPr>
      </p:pic>
    </p:spTree>
    <p:extLst>
      <p:ext uri="{BB962C8B-B14F-4D97-AF65-F5344CB8AC3E}">
        <p14:creationId xmlns:p14="http://schemas.microsoft.com/office/powerpoint/2010/main" val="14153347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Dataset #1</a:t>
            </a:r>
          </a:p>
        </p:txBody>
      </p:sp>
      <p:sp>
        <p:nvSpPr>
          <p:cNvPr id="3" name="Text Placeholder 2"/>
          <p:cNvSpPr>
            <a:spLocks noGrp="1"/>
          </p:cNvSpPr>
          <p:nvPr>
            <p:ph type="body" idx="1"/>
          </p:nvPr>
        </p:nvSpPr>
        <p:spPr>
          <a:xfrm>
            <a:off x="383854" y="4229100"/>
            <a:ext cx="7461504" cy="1418753"/>
          </a:xfrm>
        </p:spPr>
        <p:txBody>
          <a:bodyPr/>
          <a:lstStyle/>
          <a:p>
            <a:r>
              <a:rPr lang="en-US" dirty="0"/>
              <a:t>Examples of each class are drawn from a Gaussian distribution centered at (-0.4, -0.8), and (0.4, 0.8).</a:t>
            </a:r>
          </a:p>
          <a:p>
            <a:r>
              <a:rPr lang="en-US" dirty="0"/>
              <a:t>Eigenvalues of covariance matrix: 0.83 and 0.036</a:t>
            </a:r>
          </a:p>
        </p:txBody>
      </p:sp>
      <p:pic>
        <p:nvPicPr>
          <p:cNvPr id="6" name="Picture 5"/>
          <p:cNvPicPr>
            <a:picLocks noChangeAspect="1"/>
          </p:cNvPicPr>
          <p:nvPr/>
        </p:nvPicPr>
        <p:blipFill>
          <a:blip r:embed="rId2"/>
          <a:stretch>
            <a:fillRect/>
          </a:stretch>
        </p:blipFill>
        <p:spPr>
          <a:xfrm>
            <a:off x="2541171" y="1028700"/>
            <a:ext cx="3147258" cy="3200400"/>
          </a:xfrm>
          <a:prstGeom prst="rect">
            <a:avLst/>
          </a:prstGeom>
        </p:spPr>
      </p:pic>
    </p:spTree>
    <p:extLst>
      <p:ext uri="{BB962C8B-B14F-4D97-AF65-F5344CB8AC3E}">
        <p14:creationId xmlns:p14="http://schemas.microsoft.com/office/powerpoint/2010/main" val="6829285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Batch gradient descent</a:t>
            </a:r>
          </a:p>
        </p:txBody>
      </p:sp>
      <p:sp>
        <p:nvSpPr>
          <p:cNvPr id="3" name="Text Placeholder 2"/>
          <p:cNvSpPr>
            <a:spLocks noGrp="1"/>
          </p:cNvSpPr>
          <p:nvPr>
            <p:ph type="body" idx="1"/>
          </p:nvPr>
        </p:nvSpPr>
        <p:spPr/>
        <p:txBody>
          <a:bodyPr/>
          <a:lstStyle/>
          <a:p>
            <a:r>
              <a:rPr lang="en-US" dirty="0"/>
              <a:t>data set: set-1 (100 examples, 2 </a:t>
            </a:r>
            <a:r>
              <a:rPr lang="en-US" dirty="0" err="1"/>
              <a:t>gaussians</a:t>
            </a:r>
            <a:r>
              <a:rPr lang="en-US" dirty="0"/>
              <a:t>) network: 1 linear unit, 2 inputs, 1 output. 2 weights, 1 bias.</a:t>
            </a:r>
          </a:p>
          <a:p>
            <a:endParaRPr lang="en-US" dirty="0"/>
          </a:p>
        </p:txBody>
      </p:sp>
      <p:pic>
        <p:nvPicPr>
          <p:cNvPr id="5" name="Picture 4"/>
          <p:cNvPicPr>
            <a:picLocks noChangeAspect="1"/>
          </p:cNvPicPr>
          <p:nvPr/>
        </p:nvPicPr>
        <p:blipFill>
          <a:blip r:embed="rId2"/>
          <a:stretch>
            <a:fillRect/>
          </a:stretch>
        </p:blipFill>
        <p:spPr>
          <a:xfrm>
            <a:off x="2514600" y="1828800"/>
            <a:ext cx="3203435" cy="4076700"/>
          </a:xfrm>
          <a:prstGeom prst="rect">
            <a:avLst/>
          </a:prstGeom>
        </p:spPr>
      </p:pic>
    </p:spTree>
    <p:extLst>
      <p:ext uri="{BB962C8B-B14F-4D97-AF65-F5344CB8AC3E}">
        <p14:creationId xmlns:p14="http://schemas.microsoft.com/office/powerpoint/2010/main" val="37721372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clrChange>
              <a:clrFrom>
                <a:srgbClr val="FFFFFF"/>
              </a:clrFrom>
              <a:clrTo>
                <a:srgbClr val="FFFFFF">
                  <a:alpha val="0"/>
                </a:srgbClr>
              </a:clrTo>
            </a:clrChange>
          </a:blip>
          <a:stretch>
            <a:fillRect/>
          </a:stretch>
        </p:blipFill>
        <p:spPr>
          <a:xfrm>
            <a:off x="2578608" y="1856232"/>
            <a:ext cx="3127235" cy="3992894"/>
          </a:xfrm>
          <a:prstGeom prst="rect">
            <a:avLst/>
          </a:prstGeom>
        </p:spPr>
      </p:pic>
      <p:sp>
        <p:nvSpPr>
          <p:cNvPr id="2" name="Title 1"/>
          <p:cNvSpPr>
            <a:spLocks noGrp="1"/>
          </p:cNvSpPr>
          <p:nvPr>
            <p:ph type="title"/>
          </p:nvPr>
        </p:nvSpPr>
        <p:spPr/>
        <p:txBody>
          <a:bodyPr/>
          <a:lstStyle/>
          <a:p>
            <a:r>
              <a:rPr lang="en-US" dirty="0"/>
              <a:t>Batch gradient descent</a:t>
            </a:r>
          </a:p>
        </p:txBody>
      </p:sp>
      <p:sp>
        <p:nvSpPr>
          <p:cNvPr id="3" name="Text Placeholder 2"/>
          <p:cNvSpPr>
            <a:spLocks noGrp="1"/>
          </p:cNvSpPr>
          <p:nvPr>
            <p:ph type="body" idx="1"/>
          </p:nvPr>
        </p:nvSpPr>
        <p:spPr/>
        <p:txBody>
          <a:bodyPr/>
          <a:lstStyle/>
          <a:p>
            <a:r>
              <a:rPr lang="en-US" dirty="0"/>
              <a:t>data set: set-1 (100 examples, 2 </a:t>
            </a:r>
            <a:r>
              <a:rPr lang="en-US" dirty="0" err="1"/>
              <a:t>gaussians</a:t>
            </a:r>
            <a:r>
              <a:rPr lang="en-US" dirty="0"/>
              <a:t>) network: 1 linear unit, 2 inputs, 1 output. 2 weights, 1 bias.</a:t>
            </a:r>
          </a:p>
          <a:p>
            <a:endParaRPr lang="en-US" dirty="0"/>
          </a:p>
        </p:txBody>
      </p:sp>
    </p:spTree>
    <p:extLst>
      <p:ext uri="{BB962C8B-B14F-4D97-AF65-F5344CB8AC3E}">
        <p14:creationId xmlns:p14="http://schemas.microsoft.com/office/powerpoint/2010/main" val="6054997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clrChange>
              <a:clrFrom>
                <a:srgbClr val="FFFFFF"/>
              </a:clrFrom>
              <a:clrTo>
                <a:srgbClr val="FFFFFF">
                  <a:alpha val="0"/>
                </a:srgbClr>
              </a:clrTo>
            </a:clrChange>
          </a:blip>
          <a:stretch>
            <a:fillRect/>
          </a:stretch>
        </p:blipFill>
        <p:spPr>
          <a:xfrm>
            <a:off x="2570587" y="1883664"/>
            <a:ext cx="3052167" cy="3896868"/>
          </a:xfrm>
          <a:prstGeom prst="rect">
            <a:avLst/>
          </a:prstGeom>
        </p:spPr>
      </p:pic>
      <p:sp>
        <p:nvSpPr>
          <p:cNvPr id="2" name="Title 1"/>
          <p:cNvSpPr>
            <a:spLocks noGrp="1"/>
          </p:cNvSpPr>
          <p:nvPr>
            <p:ph type="title"/>
          </p:nvPr>
        </p:nvSpPr>
        <p:spPr/>
        <p:txBody>
          <a:bodyPr/>
          <a:lstStyle/>
          <a:p>
            <a:r>
              <a:rPr lang="en-US" dirty="0"/>
              <a:t>Stochastic gradient descent</a:t>
            </a:r>
          </a:p>
        </p:txBody>
      </p:sp>
      <p:sp>
        <p:nvSpPr>
          <p:cNvPr id="3" name="Text Placeholder 2"/>
          <p:cNvSpPr>
            <a:spLocks noGrp="1"/>
          </p:cNvSpPr>
          <p:nvPr>
            <p:ph type="body" idx="1"/>
          </p:nvPr>
        </p:nvSpPr>
        <p:spPr/>
        <p:txBody>
          <a:bodyPr/>
          <a:lstStyle/>
          <a:p>
            <a:r>
              <a:rPr lang="en-US" dirty="0"/>
              <a:t>data set: set-1 (100 examples, 2 </a:t>
            </a:r>
            <a:r>
              <a:rPr lang="en-US" dirty="0" err="1"/>
              <a:t>gaussians</a:t>
            </a:r>
            <a:r>
              <a:rPr lang="en-US" dirty="0"/>
              <a:t>) network: 1 linear unit, 2 inputs, 1 output. 2 weights, 1 bias.</a:t>
            </a:r>
          </a:p>
          <a:p>
            <a:endParaRPr lang="en-US" dirty="0"/>
          </a:p>
        </p:txBody>
      </p:sp>
    </p:spTree>
    <p:extLst>
      <p:ext uri="{BB962C8B-B14F-4D97-AF65-F5344CB8AC3E}">
        <p14:creationId xmlns:p14="http://schemas.microsoft.com/office/powerpoint/2010/main" val="30590547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Convergence of gradient descent:</a:t>
            </a:r>
            <a:br>
              <a:rPr lang="en-US" dirty="0"/>
            </a:br>
            <a:r>
              <a:rPr lang="en-US" dirty="0"/>
              <a:t>minimal multilayer network</a:t>
            </a:r>
            <a:br>
              <a:rPr lang="en-US" dirty="0"/>
            </a:br>
            <a:endParaRPr lang="en-US" dirty="0"/>
          </a:p>
        </p:txBody>
      </p:sp>
      <p:sp>
        <p:nvSpPr>
          <p:cNvPr id="3" name="Text Placeholder 2"/>
          <p:cNvSpPr>
            <a:spLocks noGrp="1"/>
          </p:cNvSpPr>
          <p:nvPr>
            <p:ph type="body" idx="1"/>
          </p:nvPr>
        </p:nvSpPr>
        <p:spPr>
          <a:xfrm>
            <a:off x="383854" y="3771900"/>
            <a:ext cx="7461504" cy="1875953"/>
          </a:xfrm>
        </p:spPr>
        <p:txBody>
          <a:bodyPr/>
          <a:lstStyle/>
          <a:p>
            <a:r>
              <a:rPr lang="en-US" dirty="0"/>
              <a:t>Sigmoid: 1.71 tanh(2/3 x)</a:t>
            </a:r>
          </a:p>
          <a:p>
            <a:r>
              <a:rPr lang="en-US" dirty="0"/>
              <a:t>Targets: -1 for class 1, +1 for class 2 </a:t>
            </a:r>
          </a:p>
          <a:p>
            <a:r>
              <a:rPr lang="en-US" dirty="0"/>
              <a:t>TRAINING SET: 20 examples.</a:t>
            </a:r>
          </a:p>
          <a:p>
            <a:r>
              <a:rPr lang="en-US" dirty="0"/>
              <a:t>Class1: 10 examples drawn from a Gaussian distribution with mean -1, and standard deviation 0.4</a:t>
            </a:r>
          </a:p>
          <a:p>
            <a:r>
              <a:rPr lang="en-US" dirty="0"/>
              <a:t>Class2: 10 examples drawn from a Gaussian distribution with mean +1, and standard deviation 0.4</a:t>
            </a:r>
          </a:p>
          <a:p>
            <a:endParaRPr lang="en-US" dirty="0"/>
          </a:p>
        </p:txBody>
      </p:sp>
      <p:pic>
        <p:nvPicPr>
          <p:cNvPr id="5" name="Picture 4"/>
          <p:cNvPicPr>
            <a:picLocks noChangeAspect="1"/>
          </p:cNvPicPr>
          <p:nvPr/>
        </p:nvPicPr>
        <p:blipFill>
          <a:blip r:embed="rId2"/>
          <a:stretch>
            <a:fillRect/>
          </a:stretch>
        </p:blipFill>
        <p:spPr>
          <a:xfrm>
            <a:off x="533400" y="1333500"/>
            <a:ext cx="4572000" cy="2413434"/>
          </a:xfrm>
          <a:prstGeom prst="rect">
            <a:avLst/>
          </a:prstGeom>
        </p:spPr>
      </p:pic>
    </p:spTree>
    <p:extLst>
      <p:ext uri="{BB962C8B-B14F-4D97-AF65-F5344CB8AC3E}">
        <p14:creationId xmlns:p14="http://schemas.microsoft.com/office/powerpoint/2010/main" val="26915935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570587" y="1846901"/>
            <a:ext cx="2955402" cy="3901578"/>
          </a:xfrm>
          <a:prstGeom prst="rect">
            <a:avLst/>
          </a:prstGeom>
        </p:spPr>
      </p:pic>
      <p:sp>
        <p:nvSpPr>
          <p:cNvPr id="2" name="Title 1"/>
          <p:cNvSpPr>
            <a:spLocks noGrp="1"/>
          </p:cNvSpPr>
          <p:nvPr>
            <p:ph type="title"/>
          </p:nvPr>
        </p:nvSpPr>
        <p:spPr/>
        <p:txBody>
          <a:bodyPr/>
          <a:lstStyle/>
          <a:p>
            <a:r>
              <a:rPr lang="en-US" dirty="0"/>
              <a:t>Stochastic gradient: 1-1-1 network</a:t>
            </a:r>
          </a:p>
        </p:txBody>
      </p:sp>
      <p:sp>
        <p:nvSpPr>
          <p:cNvPr id="3" name="Text Placeholder 2"/>
          <p:cNvSpPr>
            <a:spLocks noGrp="1"/>
          </p:cNvSpPr>
          <p:nvPr>
            <p:ph type="body" idx="1"/>
          </p:nvPr>
        </p:nvSpPr>
        <p:spPr/>
        <p:txBody>
          <a:bodyPr/>
          <a:lstStyle/>
          <a:p>
            <a:r>
              <a:rPr lang="en-US" dirty="0"/>
              <a:t>data set: 20 examples, 2 1D-gaussians) network: 1 input, 1 hidden, 1output. 2 weights 2biases</a:t>
            </a:r>
          </a:p>
        </p:txBody>
      </p:sp>
    </p:spTree>
    <p:extLst>
      <p:ext uri="{BB962C8B-B14F-4D97-AF65-F5344CB8AC3E}">
        <p14:creationId xmlns:p14="http://schemas.microsoft.com/office/powerpoint/2010/main" val="15623793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Input transformations </a:t>
            </a:r>
            <a:r>
              <a:rPr lang="fr-FR" dirty="0" err="1"/>
              <a:t>error</a:t>
            </a:r>
            <a:r>
              <a:rPr lang="fr-FR" dirty="0"/>
              <a:t> surface transformations</a:t>
            </a:r>
            <a:br>
              <a:rPr lang="fr-FR" dirty="0"/>
            </a:br>
            <a:endParaRPr lang="en-US" dirty="0"/>
          </a:p>
        </p:txBody>
      </p:sp>
      <p:sp>
        <p:nvSpPr>
          <p:cNvPr id="3" name="Text Placeholder 2"/>
          <p:cNvSpPr>
            <a:spLocks noGrp="1"/>
          </p:cNvSpPr>
          <p:nvPr>
            <p:ph type="body" idx="1"/>
          </p:nvPr>
        </p:nvSpPr>
        <p:spPr>
          <a:xfrm>
            <a:off x="383854" y="1286347"/>
            <a:ext cx="7461504" cy="4466753"/>
          </a:xfrm>
        </p:spPr>
        <p:txBody>
          <a:bodyPr/>
          <a:lstStyle/>
          <a:p>
            <a:r>
              <a:rPr lang="en-US" dirty="0"/>
              <a:t>A shift (non zero mean) in the input variables creates a VERY LARGE eigenvalue which leads to eccentric paraboloids, and to slow convergence </a:t>
            </a:r>
          </a:p>
          <a:p>
            <a:r>
              <a:rPr lang="en-US" dirty="0">
                <a:solidFill>
                  <a:schemeClr val="accent1"/>
                </a:solidFill>
              </a:rPr>
              <a:t>Subtract the means from the input variables </a:t>
            </a:r>
          </a:p>
          <a:p>
            <a:r>
              <a:rPr lang="en-US" dirty="0"/>
              <a:t>For a single linear neuron, If the input variables have zero means, the eigenvectors of the Hessian are the principal axes of the cloud of training vectors</a:t>
            </a:r>
          </a:p>
          <a:p>
            <a:r>
              <a:rPr lang="en-US" dirty="0"/>
              <a:t>widely spread variances for the input variables lead to widely spread Hessian eigenvalues</a:t>
            </a:r>
          </a:p>
          <a:p>
            <a:r>
              <a:rPr lang="en-US" dirty="0">
                <a:solidFill>
                  <a:schemeClr val="accent1"/>
                </a:solidFill>
              </a:rPr>
              <a:t>Normalize the variances of the input variables</a:t>
            </a:r>
          </a:p>
          <a:p>
            <a:r>
              <a:rPr lang="en-US" dirty="0"/>
              <a:t>Correlations between input variables lead to eccentric paraboloid with ROTATED axes </a:t>
            </a:r>
          </a:p>
          <a:p>
            <a:r>
              <a:rPr lang="en-US" dirty="0"/>
              <a:t>Decorrelate the input variables</a:t>
            </a:r>
          </a:p>
          <a:p>
            <a:r>
              <a:rPr lang="en-US" dirty="0"/>
              <a:t>The gradient is NOT the best descent direction</a:t>
            </a:r>
          </a:p>
          <a:p>
            <a:r>
              <a:rPr lang="en-US" dirty="0">
                <a:solidFill>
                  <a:schemeClr val="accent1"/>
                </a:solidFill>
              </a:rPr>
              <a:t>Use a separate learning rate for each weight. No use spending time and effort to compute an accurate gradient estimate</a:t>
            </a:r>
          </a:p>
          <a:p>
            <a:endParaRPr lang="en-US" dirty="0"/>
          </a:p>
        </p:txBody>
      </p:sp>
    </p:spTree>
    <p:extLst>
      <p:ext uri="{BB962C8B-B14F-4D97-AF65-F5344CB8AC3E}">
        <p14:creationId xmlns:p14="http://schemas.microsoft.com/office/powerpoint/2010/main" val="35602318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Second order methods</a:t>
            </a:r>
          </a:p>
        </p:txBody>
      </p:sp>
    </p:spTree>
    <p:extLst>
      <p:ext uri="{BB962C8B-B14F-4D97-AF65-F5344CB8AC3E}">
        <p14:creationId xmlns:p14="http://schemas.microsoft.com/office/powerpoint/2010/main" val="38119786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Newton algorithm</a:t>
            </a:r>
          </a:p>
        </p:txBody>
      </p:sp>
      <p:sp>
        <p:nvSpPr>
          <p:cNvPr id="7" name="Text Placeholder 6"/>
          <p:cNvSpPr>
            <a:spLocks noGrp="1"/>
          </p:cNvSpPr>
          <p:nvPr>
            <p:ph type="body" idx="2"/>
          </p:nvPr>
        </p:nvSpPr>
        <p:spPr/>
        <p:txBody>
          <a:bodyPr/>
          <a:lstStyle/>
          <a:p>
            <a:r>
              <a:rPr lang="en-US" dirty="0"/>
              <a:t>Newton Algorithm in one dimension</a:t>
            </a:r>
          </a:p>
        </p:txBody>
      </p:sp>
      <p:pic>
        <p:nvPicPr>
          <p:cNvPr id="8" name="Picture 7"/>
          <p:cNvPicPr>
            <a:picLocks noChangeAspect="1"/>
          </p:cNvPicPr>
          <p:nvPr/>
        </p:nvPicPr>
        <p:blipFill>
          <a:blip r:embed="rId2"/>
          <a:stretch>
            <a:fillRect/>
          </a:stretch>
        </p:blipFill>
        <p:spPr>
          <a:xfrm>
            <a:off x="1830060" y="1257300"/>
            <a:ext cx="4569480" cy="4648200"/>
          </a:xfrm>
          <a:prstGeom prst="rect">
            <a:avLst/>
          </a:prstGeom>
        </p:spPr>
      </p:pic>
    </p:spTree>
    <p:extLst>
      <p:ext uri="{BB962C8B-B14F-4D97-AF65-F5344CB8AC3E}">
        <p14:creationId xmlns:p14="http://schemas.microsoft.com/office/powerpoint/2010/main" val="42084862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Plain backprop: How to make it work</a:t>
            </a:r>
          </a:p>
        </p:txBody>
      </p:sp>
    </p:spTree>
    <p:extLst>
      <p:ext uri="{BB962C8B-B14F-4D97-AF65-F5344CB8AC3E}">
        <p14:creationId xmlns:p14="http://schemas.microsoft.com/office/powerpoint/2010/main" val="42730747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Newton algorithm</a:t>
            </a:r>
          </a:p>
        </p:txBody>
      </p:sp>
      <p:sp>
        <p:nvSpPr>
          <p:cNvPr id="3" name="Text Placeholder 2"/>
          <p:cNvSpPr>
            <a:spLocks noGrp="1"/>
          </p:cNvSpPr>
          <p:nvPr>
            <p:ph type="body" idx="1"/>
          </p:nvPr>
        </p:nvSpPr>
        <p:spPr/>
        <p:txBody>
          <a:bodyPr/>
          <a:lstStyle/>
          <a:p>
            <a:r>
              <a:rPr lang="en-US" dirty="0"/>
              <a:t>Local quadratic approximation of the cost function around the current point:</a:t>
            </a:r>
          </a:p>
          <a:p>
            <a:endParaRPr lang="en-US" dirty="0"/>
          </a:p>
          <a:p>
            <a:endParaRPr lang="en-US" dirty="0"/>
          </a:p>
          <a:p>
            <a:endParaRPr lang="en-US" dirty="0"/>
          </a:p>
          <a:p>
            <a:pPr marL="0" indent="0">
              <a:buNone/>
            </a:pPr>
            <a:endParaRPr lang="en-US" dirty="0"/>
          </a:p>
          <a:p>
            <a:r>
              <a:rPr lang="en-US" dirty="0"/>
              <a:t>IDEA: find the weight change that minimizes the above. (i.e.: find the weight change for which the gradient is 0)</a:t>
            </a:r>
          </a:p>
        </p:txBody>
      </p:sp>
      <p:pic>
        <p:nvPicPr>
          <p:cNvPr id="5" name="Picture 4"/>
          <p:cNvPicPr>
            <a:picLocks noChangeAspect="1"/>
          </p:cNvPicPr>
          <p:nvPr/>
        </p:nvPicPr>
        <p:blipFill rotWithShape="1">
          <a:blip r:embed="rId2"/>
          <a:srcRect b="77305"/>
          <a:stretch/>
        </p:blipFill>
        <p:spPr>
          <a:xfrm>
            <a:off x="1137980" y="1714500"/>
            <a:ext cx="5953252" cy="1219200"/>
          </a:xfrm>
          <a:prstGeom prst="rect">
            <a:avLst/>
          </a:prstGeom>
        </p:spPr>
      </p:pic>
      <p:pic>
        <p:nvPicPr>
          <p:cNvPr id="6" name="Picture 5"/>
          <p:cNvPicPr>
            <a:picLocks noChangeAspect="1"/>
          </p:cNvPicPr>
          <p:nvPr/>
        </p:nvPicPr>
        <p:blipFill rotWithShape="1">
          <a:blip r:embed="rId2"/>
          <a:srcRect l="1196" t="34133" r="-1196" b="2127"/>
          <a:stretch/>
        </p:blipFill>
        <p:spPr>
          <a:xfrm>
            <a:off x="2092990" y="3655926"/>
            <a:ext cx="4043620" cy="2325774"/>
          </a:xfrm>
          <a:prstGeom prst="rect">
            <a:avLst/>
          </a:prstGeom>
        </p:spPr>
      </p:pic>
    </p:spTree>
    <p:extLst>
      <p:ext uri="{BB962C8B-B14F-4D97-AF65-F5344CB8AC3E}">
        <p14:creationId xmlns:p14="http://schemas.microsoft.com/office/powerpoint/2010/main" val="12801437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894979" y="1485900"/>
            <a:ext cx="4439643" cy="4465773"/>
          </a:xfrm>
          <a:prstGeom prst="rect">
            <a:avLst/>
          </a:prstGeom>
        </p:spPr>
      </p:pic>
      <p:sp>
        <p:nvSpPr>
          <p:cNvPr id="2" name="Title 1"/>
          <p:cNvSpPr>
            <a:spLocks noGrp="1"/>
          </p:cNvSpPr>
          <p:nvPr>
            <p:ph type="title"/>
          </p:nvPr>
        </p:nvSpPr>
        <p:spPr/>
        <p:txBody>
          <a:bodyPr/>
          <a:lstStyle/>
          <a:p>
            <a:r>
              <a:rPr lang="en-US" dirty="0"/>
              <a:t>Newton algorithm and parameter space transforms</a:t>
            </a:r>
          </a:p>
        </p:txBody>
      </p:sp>
      <p:sp>
        <p:nvSpPr>
          <p:cNvPr id="3" name="Text Placeholder 2"/>
          <p:cNvSpPr>
            <a:spLocks noGrp="1"/>
          </p:cNvSpPr>
          <p:nvPr>
            <p:ph type="body" idx="1"/>
          </p:nvPr>
        </p:nvSpPr>
        <p:spPr/>
        <p:txBody>
          <a:bodyPr/>
          <a:lstStyle/>
          <a:p>
            <a:r>
              <a:rPr lang="en-US" dirty="0"/>
              <a:t>Diagonalized Hessian</a:t>
            </a:r>
          </a:p>
        </p:txBody>
      </p:sp>
    </p:spTree>
    <p:extLst>
      <p:ext uri="{BB962C8B-B14F-4D97-AF65-F5344CB8AC3E}">
        <p14:creationId xmlns:p14="http://schemas.microsoft.com/office/powerpoint/2010/main" val="5659321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Newton algorithm</a:t>
            </a:r>
          </a:p>
        </p:txBody>
      </p:sp>
      <p:sp>
        <p:nvSpPr>
          <p:cNvPr id="3" name="Text Placeholder 2"/>
          <p:cNvSpPr>
            <a:spLocks noGrp="1"/>
          </p:cNvSpPr>
          <p:nvPr>
            <p:ph type="body" idx="1"/>
          </p:nvPr>
        </p:nvSpPr>
        <p:spPr/>
        <p:txBody>
          <a:bodyPr/>
          <a:lstStyle/>
          <a:p>
            <a:r>
              <a:rPr lang="en-US" dirty="0"/>
              <a:t>It converges in 1 iteration if the error is quadratic</a:t>
            </a:r>
          </a:p>
          <a:p>
            <a:r>
              <a:rPr lang="en-US" dirty="0"/>
              <a:t>Unlike Gradient Descent, it is invariant with respect to linear transformations of the input vectors, i.e. the convergence time is not affected by shifts, scaling and rotations of the input vectors.</a:t>
            </a:r>
          </a:p>
          <a:p>
            <a:r>
              <a:rPr lang="en-US" dirty="0"/>
              <a:t>BUT:</a:t>
            </a:r>
          </a:p>
          <a:p>
            <a:r>
              <a:rPr lang="en-US" dirty="0"/>
              <a:t>It requires computing, storing and inverting the </a:t>
            </a:r>
            <a:r>
              <a:rPr lang="en-US" dirty="0" err="1"/>
              <a:t>NxN</a:t>
            </a:r>
            <a:r>
              <a:rPr lang="en-US" dirty="0"/>
              <a:t> Hessian (or solving an </a:t>
            </a:r>
            <a:r>
              <a:rPr lang="en-US" dirty="0" err="1"/>
              <a:t>NxN</a:t>
            </a:r>
            <a:r>
              <a:rPr lang="en-US" dirty="0"/>
              <a:t> linear system). The complexity is 0(N^3), which is impractical with more than a few variables)</a:t>
            </a:r>
          </a:p>
          <a:p>
            <a:r>
              <a:rPr lang="en-US" dirty="0"/>
              <a:t>There is </a:t>
            </a:r>
            <a:r>
              <a:rPr lang="en-US" b="1" dirty="0">
                <a:solidFill>
                  <a:schemeClr val="accent1"/>
                </a:solidFill>
              </a:rPr>
              <a:t>absolutely no guarantee </a:t>
            </a:r>
            <a:r>
              <a:rPr lang="en-US" dirty="0"/>
              <a:t>of convergence when the error is non-quadratic</a:t>
            </a:r>
          </a:p>
          <a:p>
            <a:r>
              <a:rPr lang="en-US" dirty="0"/>
              <a:t>In fact, it diverges if the Hessian has some null or negative eigenvalues (the error surface is flat or curved downward in some directions). The Hessian MUST be Positive Definite. (this is obviously not the case in multilayer nets)</a:t>
            </a:r>
          </a:p>
          <a:p>
            <a:r>
              <a:rPr lang="en-US" dirty="0"/>
              <a:t>The Newton Algorithm in its original form is unusable for Neural Net learning. But its basic idea is useful for understanding more sophisticated algorithms.</a:t>
            </a:r>
          </a:p>
        </p:txBody>
      </p:sp>
    </p:spTree>
    <p:extLst>
      <p:ext uri="{BB962C8B-B14F-4D97-AF65-F5344CB8AC3E}">
        <p14:creationId xmlns:p14="http://schemas.microsoft.com/office/powerpoint/2010/main" val="41106537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Computing the hessian information in</a:t>
            </a:r>
            <a:br>
              <a:rPr lang="en-US" dirty="0"/>
            </a:br>
            <a:r>
              <a:rPr lang="en-US" dirty="0"/>
              <a:t>multilayer networks</a:t>
            </a:r>
          </a:p>
        </p:txBody>
      </p:sp>
      <p:sp>
        <p:nvSpPr>
          <p:cNvPr id="3" name="Text Placeholder 2"/>
          <p:cNvSpPr>
            <a:spLocks noGrp="1"/>
          </p:cNvSpPr>
          <p:nvPr>
            <p:ph type="body" idx="1"/>
          </p:nvPr>
        </p:nvSpPr>
        <p:spPr>
          <a:xfrm>
            <a:off x="383854" y="1286347"/>
            <a:ext cx="7461504" cy="4466753"/>
          </a:xfrm>
        </p:spPr>
        <p:txBody>
          <a:bodyPr/>
          <a:lstStyle/>
          <a:p>
            <a:r>
              <a:rPr lang="en-US" dirty="0"/>
              <a:t>There are many techniques to compute the full Hessian, or parts of it, or approximations to it, in multilayer networks.</a:t>
            </a:r>
          </a:p>
          <a:p>
            <a:r>
              <a:rPr lang="en-US" dirty="0"/>
              <a:t>We will review the following simple methods:</a:t>
            </a:r>
          </a:p>
          <a:p>
            <a:pPr lvl="1"/>
            <a:r>
              <a:rPr lang="en-US" dirty="0"/>
              <a:t>finite difference</a:t>
            </a:r>
          </a:p>
          <a:p>
            <a:pPr lvl="1"/>
            <a:r>
              <a:rPr lang="en-US" dirty="0"/>
              <a:t>square Jacobian approximation (for the Gauss-Newton and </a:t>
            </a:r>
            <a:r>
              <a:rPr lang="en-US" dirty="0" err="1"/>
              <a:t>Levenberg</a:t>
            </a:r>
            <a:r>
              <a:rPr lang="en-US" dirty="0"/>
              <a:t>-Marquardt algorithms)</a:t>
            </a:r>
          </a:p>
          <a:p>
            <a:pPr lvl="1"/>
            <a:r>
              <a:rPr lang="en-US" dirty="0"/>
              <a:t>computing the diagonal term (or block diagonal terms) by backpropagation</a:t>
            </a:r>
          </a:p>
          <a:p>
            <a:pPr lvl="1"/>
            <a:r>
              <a:rPr lang="en-US" dirty="0"/>
              <a:t>computing the product of the Hessian by a vector without computing the Hessian</a:t>
            </a:r>
          </a:p>
          <a:p>
            <a:r>
              <a:rPr lang="en-US" dirty="0"/>
              <a:t>There exist more complex techniques to compute semi-analytically the full Hessian [Bishop 92, </a:t>
            </a:r>
            <a:r>
              <a:rPr lang="en-US" dirty="0" err="1"/>
              <a:t>Buntine&amp;Weigend</a:t>
            </a:r>
            <a:r>
              <a:rPr lang="en-US" dirty="0"/>
              <a:t> 93, others…] but they are REALLY complicated, and require many </a:t>
            </a:r>
            <a:r>
              <a:rPr lang="en-US" dirty="0" err="1"/>
              <a:t>forwardprop</a:t>
            </a:r>
            <a:r>
              <a:rPr lang="en-US" dirty="0"/>
              <a:t>/backprop passes.</a:t>
            </a:r>
          </a:p>
        </p:txBody>
      </p:sp>
    </p:spTree>
    <p:extLst>
      <p:ext uri="{BB962C8B-B14F-4D97-AF65-F5344CB8AC3E}">
        <p14:creationId xmlns:p14="http://schemas.microsoft.com/office/powerpoint/2010/main" val="4479229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l="6923" t="56577" b="2276"/>
          <a:stretch/>
        </p:blipFill>
        <p:spPr>
          <a:xfrm>
            <a:off x="914400" y="2705100"/>
            <a:ext cx="3971758" cy="1219200"/>
          </a:xfrm>
          <a:prstGeom prst="rect">
            <a:avLst/>
          </a:prstGeom>
        </p:spPr>
      </p:pic>
      <p:pic>
        <p:nvPicPr>
          <p:cNvPr id="7" name="Picture 6"/>
          <p:cNvPicPr>
            <a:picLocks noChangeAspect="1"/>
          </p:cNvPicPr>
          <p:nvPr/>
        </p:nvPicPr>
        <p:blipFill rotWithShape="1">
          <a:blip r:embed="rId2"/>
          <a:srcRect t="5144" b="71711"/>
          <a:stretch/>
        </p:blipFill>
        <p:spPr>
          <a:xfrm>
            <a:off x="609600" y="1790700"/>
            <a:ext cx="4267200" cy="685800"/>
          </a:xfrm>
          <a:prstGeom prst="rect">
            <a:avLst/>
          </a:prstGeom>
        </p:spPr>
      </p:pic>
      <p:sp>
        <p:nvSpPr>
          <p:cNvPr id="2" name="Title 1"/>
          <p:cNvSpPr>
            <a:spLocks noGrp="1"/>
          </p:cNvSpPr>
          <p:nvPr>
            <p:ph type="title"/>
          </p:nvPr>
        </p:nvSpPr>
        <p:spPr/>
        <p:txBody>
          <a:bodyPr/>
          <a:lstStyle/>
          <a:p>
            <a:r>
              <a:rPr lang="en-US"/>
              <a:t>Finite difference</a:t>
            </a:r>
            <a:endParaRPr lang="en-US" dirty="0"/>
          </a:p>
        </p:txBody>
      </p:sp>
      <p:sp>
        <p:nvSpPr>
          <p:cNvPr id="3" name="Text Placeholder 2"/>
          <p:cNvSpPr>
            <a:spLocks noGrp="1"/>
          </p:cNvSpPr>
          <p:nvPr>
            <p:ph type="body" idx="1"/>
          </p:nvPr>
        </p:nvSpPr>
        <p:spPr/>
        <p:txBody>
          <a:bodyPr/>
          <a:lstStyle/>
          <a:p>
            <a:r>
              <a:rPr lang="en-US" dirty="0"/>
              <a:t>The k-</a:t>
            </a:r>
            <a:r>
              <a:rPr lang="en-US" dirty="0" err="1"/>
              <a:t>th</a:t>
            </a:r>
            <a:r>
              <a:rPr lang="en-US" dirty="0"/>
              <a:t> line of the Hessian is the derivative of the </a:t>
            </a:r>
            <a:r>
              <a:rPr lang="en-US" b="1" dirty="0">
                <a:solidFill>
                  <a:schemeClr val="accent1"/>
                </a:solidFill>
              </a:rPr>
              <a:t>gradient</a:t>
            </a:r>
            <a:r>
              <a:rPr lang="en-US" dirty="0"/>
              <a:t> with respect to the k-</a:t>
            </a:r>
            <a:r>
              <a:rPr lang="en-US" dirty="0" err="1"/>
              <a:t>th</a:t>
            </a:r>
            <a:r>
              <a:rPr lang="en-US" dirty="0"/>
              <a:t> parameter</a:t>
            </a:r>
          </a:p>
          <a:p>
            <a:pPr marL="0" indent="0">
              <a:buNone/>
            </a:pPr>
            <a:endParaRPr lang="en-US" dirty="0"/>
          </a:p>
          <a:p>
            <a:endParaRPr lang="en-US" dirty="0"/>
          </a:p>
          <a:p>
            <a:r>
              <a:rPr lang="en-US" dirty="0"/>
              <a:t>Finite difference approximation:</a:t>
            </a:r>
          </a:p>
          <a:p>
            <a:endParaRPr lang="en-US" dirty="0"/>
          </a:p>
          <a:p>
            <a:endParaRPr lang="en-US" dirty="0"/>
          </a:p>
          <a:p>
            <a:endParaRPr lang="en-US" dirty="0"/>
          </a:p>
          <a:p>
            <a:endParaRPr lang="en-US" dirty="0"/>
          </a:p>
          <a:p>
            <a:r>
              <a:rPr lang="en-US" dirty="0"/>
              <a:t>RECIPE for computing the k-</a:t>
            </a:r>
            <a:r>
              <a:rPr lang="en-US" dirty="0" err="1"/>
              <a:t>th</a:t>
            </a:r>
            <a:r>
              <a:rPr lang="en-US" dirty="0"/>
              <a:t> line of the Hessian</a:t>
            </a:r>
          </a:p>
          <a:p>
            <a:pPr marL="342900" indent="-342900">
              <a:buFont typeface="+mj-lt"/>
              <a:buAutoNum type="arabicPeriod"/>
            </a:pPr>
            <a:r>
              <a:rPr lang="en-US" dirty="0"/>
              <a:t>compute total gradient (multiple </a:t>
            </a:r>
            <a:r>
              <a:rPr lang="en-US" dirty="0" err="1"/>
              <a:t>fprop</a:t>
            </a:r>
            <a:r>
              <a:rPr lang="en-US" dirty="0"/>
              <a:t>/</a:t>
            </a:r>
            <a:r>
              <a:rPr lang="en-US" dirty="0" err="1"/>
              <a:t>bprop</a:t>
            </a:r>
            <a:r>
              <a:rPr lang="en-US" dirty="0"/>
              <a:t>)</a:t>
            </a:r>
          </a:p>
          <a:p>
            <a:pPr marL="342900" indent="-342900">
              <a:buFont typeface="+mj-lt"/>
              <a:buAutoNum type="arabicPeriod"/>
            </a:pPr>
            <a:r>
              <a:rPr lang="en-US" dirty="0"/>
              <a:t>add Delta to k-</a:t>
            </a:r>
            <a:r>
              <a:rPr lang="en-US" dirty="0" err="1"/>
              <a:t>th</a:t>
            </a:r>
            <a:r>
              <a:rPr lang="en-US" dirty="0"/>
              <a:t> parameter</a:t>
            </a:r>
          </a:p>
          <a:p>
            <a:pPr marL="342900" indent="-342900">
              <a:buFont typeface="+mj-lt"/>
              <a:buAutoNum type="arabicPeriod"/>
            </a:pPr>
            <a:r>
              <a:rPr lang="en-US" dirty="0"/>
              <a:t>compute total gradient</a:t>
            </a:r>
          </a:p>
          <a:p>
            <a:pPr marL="342900" indent="-342900">
              <a:buFont typeface="+mj-lt"/>
              <a:buAutoNum type="arabicPeriod"/>
            </a:pPr>
            <a:r>
              <a:rPr lang="en-US" dirty="0"/>
              <a:t>subtract result of line 1 from line 3, divide by Delta.</a:t>
            </a:r>
          </a:p>
          <a:p>
            <a:r>
              <a:rPr lang="en-US" dirty="0"/>
              <a:t>due to numerical errors, the resulting Hessian may not be perfectly </a:t>
            </a:r>
            <a:r>
              <a:rPr lang="en-US" dirty="0" err="1"/>
              <a:t>symetric</a:t>
            </a:r>
            <a:r>
              <a:rPr lang="en-US" dirty="0"/>
              <a:t>. It should be </a:t>
            </a:r>
            <a:r>
              <a:rPr lang="en-US" dirty="0" err="1"/>
              <a:t>symetrized</a:t>
            </a:r>
            <a:r>
              <a:rPr lang="en-US" dirty="0"/>
              <a:t>.</a:t>
            </a:r>
          </a:p>
          <a:p>
            <a:r>
              <a:rPr lang="en-US" dirty="0"/>
              <a:t> </a:t>
            </a:r>
          </a:p>
          <a:p>
            <a:endParaRPr lang="en-US" dirty="0"/>
          </a:p>
        </p:txBody>
      </p:sp>
    </p:spTree>
    <p:extLst>
      <p:ext uri="{BB962C8B-B14F-4D97-AF65-F5344CB8AC3E}">
        <p14:creationId xmlns:p14="http://schemas.microsoft.com/office/powerpoint/2010/main" val="29842730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a:srcRect t="73795" b="-165"/>
          <a:stretch/>
        </p:blipFill>
        <p:spPr>
          <a:xfrm>
            <a:off x="457200" y="4762500"/>
            <a:ext cx="4876800" cy="1219200"/>
          </a:xfrm>
          <a:prstGeom prst="rect">
            <a:avLst/>
          </a:prstGeom>
        </p:spPr>
      </p:pic>
      <p:sp>
        <p:nvSpPr>
          <p:cNvPr id="2" name="Title 1"/>
          <p:cNvSpPr>
            <a:spLocks noGrp="1"/>
          </p:cNvSpPr>
          <p:nvPr>
            <p:ph type="title"/>
          </p:nvPr>
        </p:nvSpPr>
        <p:spPr/>
        <p:txBody>
          <a:bodyPr/>
          <a:lstStyle/>
          <a:p>
            <a:r>
              <a:rPr lang="en-US" sz="2400" dirty="0"/>
              <a:t>Square Jacobian approximation for Gauss—Newton and </a:t>
            </a:r>
            <a:r>
              <a:rPr lang="en-US" sz="2400" dirty="0" err="1"/>
              <a:t>Levenberg</a:t>
            </a:r>
            <a:r>
              <a:rPr lang="en-US" sz="2400" dirty="0"/>
              <a:t>—Marquardt </a:t>
            </a:r>
            <a:r>
              <a:rPr lang="en-US" sz="2400" dirty="0" err="1"/>
              <a:t>algos</a:t>
            </a:r>
            <a:r>
              <a:rPr lang="en-US" sz="2400" dirty="0"/>
              <a:t>.</a:t>
            </a:r>
          </a:p>
        </p:txBody>
      </p:sp>
      <p:sp>
        <p:nvSpPr>
          <p:cNvPr id="3" name="Text Placeholder 2"/>
          <p:cNvSpPr>
            <a:spLocks noGrp="1"/>
          </p:cNvSpPr>
          <p:nvPr>
            <p:ph type="body" idx="1"/>
          </p:nvPr>
        </p:nvSpPr>
        <p:spPr>
          <a:xfrm>
            <a:off x="383854" y="4085389"/>
            <a:ext cx="7461504" cy="1562464"/>
          </a:xfrm>
        </p:spPr>
        <p:txBody>
          <a:bodyPr/>
          <a:lstStyle/>
          <a:p>
            <a:r>
              <a:rPr lang="en-US" sz="1400" dirty="0"/>
              <a:t>The resulting approximate Hessian is positive semi-definite</a:t>
            </a:r>
          </a:p>
          <a:p>
            <a:r>
              <a:rPr lang="en-US" sz="1400" dirty="0"/>
              <a:t>Dropping the second term is equivalent to assuming that the network is a linear function of the parameters</a:t>
            </a:r>
          </a:p>
          <a:p>
            <a:endParaRPr lang="en-US" sz="1400" dirty="0"/>
          </a:p>
        </p:txBody>
      </p:sp>
      <p:pic>
        <p:nvPicPr>
          <p:cNvPr id="4" name="Picture 3"/>
          <p:cNvPicPr>
            <a:picLocks noChangeAspect="1"/>
          </p:cNvPicPr>
          <p:nvPr/>
        </p:nvPicPr>
        <p:blipFill rotWithShape="1">
          <a:blip r:embed="rId2"/>
          <a:srcRect b="37184"/>
          <a:stretch/>
        </p:blipFill>
        <p:spPr>
          <a:xfrm>
            <a:off x="609600" y="1181100"/>
            <a:ext cx="4876800" cy="2904289"/>
          </a:xfrm>
          <a:prstGeom prst="rect">
            <a:avLst/>
          </a:prstGeom>
        </p:spPr>
      </p:pic>
    </p:spTree>
    <p:extLst>
      <p:ext uri="{BB962C8B-B14F-4D97-AF65-F5344CB8AC3E}">
        <p14:creationId xmlns:p14="http://schemas.microsoft.com/office/powerpoint/2010/main" val="39287301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clrChange>
              <a:clrFrom>
                <a:srgbClr val="FFFFFF"/>
              </a:clrFrom>
              <a:clrTo>
                <a:srgbClr val="FFFFFF">
                  <a:alpha val="0"/>
                </a:srgbClr>
              </a:clrTo>
            </a:clrChange>
          </a:blip>
          <a:stretch>
            <a:fillRect/>
          </a:stretch>
        </p:blipFill>
        <p:spPr>
          <a:xfrm>
            <a:off x="373761" y="863637"/>
            <a:ext cx="4894425" cy="5184866"/>
          </a:xfrm>
          <a:prstGeom prst="rect">
            <a:avLst/>
          </a:prstGeom>
        </p:spPr>
      </p:pic>
      <p:sp>
        <p:nvSpPr>
          <p:cNvPr id="2" name="Title 1"/>
          <p:cNvSpPr>
            <a:spLocks noGrp="1"/>
          </p:cNvSpPr>
          <p:nvPr>
            <p:ph type="title"/>
          </p:nvPr>
        </p:nvSpPr>
        <p:spPr/>
        <p:txBody>
          <a:bodyPr/>
          <a:lstStyle/>
          <a:p>
            <a:r>
              <a:rPr lang="en-US" dirty="0"/>
              <a:t>Backpropagating second derivatives</a:t>
            </a:r>
          </a:p>
        </p:txBody>
      </p:sp>
    </p:spTree>
    <p:extLst>
      <p:ext uri="{BB962C8B-B14F-4D97-AF65-F5344CB8AC3E}">
        <p14:creationId xmlns:p14="http://schemas.microsoft.com/office/powerpoint/2010/main" val="39041199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Backpropagating the diagonal Hessian in neural nets </a:t>
            </a:r>
            <a:r>
              <a:rPr lang="en-US" sz="2000" dirty="0"/>
              <a:t>(with the square Jacobian approximation) [</a:t>
            </a:r>
            <a:r>
              <a:rPr lang="en-US" sz="2000" dirty="0" err="1"/>
              <a:t>Lecun</a:t>
            </a:r>
            <a:r>
              <a:rPr lang="en-US" sz="2000" dirty="0"/>
              <a:t> 87, </a:t>
            </a:r>
            <a:r>
              <a:rPr lang="en-US" sz="2000" dirty="0" err="1"/>
              <a:t>Becker&amp;Lecun</a:t>
            </a:r>
            <a:r>
              <a:rPr lang="en-US" sz="2000" dirty="0"/>
              <a:t> 88, </a:t>
            </a:r>
            <a:r>
              <a:rPr lang="en-US" sz="2000" dirty="0" err="1"/>
              <a:t>Lecun</a:t>
            </a:r>
            <a:r>
              <a:rPr lang="en-US" sz="2000" dirty="0"/>
              <a:t> 89]</a:t>
            </a:r>
            <a:endParaRPr lang="en-US" dirty="0"/>
          </a:p>
        </p:txBody>
      </p:sp>
      <p:pic>
        <p:nvPicPr>
          <p:cNvPr id="3" name="Picture 2"/>
          <p:cNvPicPr>
            <a:picLocks noChangeAspect="1"/>
          </p:cNvPicPr>
          <p:nvPr/>
        </p:nvPicPr>
        <p:blipFill>
          <a:blip r:embed="rId2"/>
          <a:stretch>
            <a:fillRect/>
          </a:stretch>
        </p:blipFill>
        <p:spPr>
          <a:xfrm>
            <a:off x="457200" y="1638300"/>
            <a:ext cx="3906222" cy="4134621"/>
          </a:xfrm>
          <a:prstGeom prst="rect">
            <a:avLst/>
          </a:prstGeom>
        </p:spPr>
      </p:pic>
    </p:spTree>
    <p:extLst>
      <p:ext uri="{BB962C8B-B14F-4D97-AF65-F5344CB8AC3E}">
        <p14:creationId xmlns:p14="http://schemas.microsoft.com/office/powerpoint/2010/main" val="16485522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Computing the product of the Hessian by a vector </a:t>
            </a:r>
            <a:r>
              <a:rPr lang="en-US" sz="2000" dirty="0"/>
              <a:t>(without computing the Hessian itself) </a:t>
            </a:r>
            <a:endParaRPr lang="en-US" dirty="0"/>
          </a:p>
        </p:txBody>
      </p:sp>
      <p:pic>
        <p:nvPicPr>
          <p:cNvPr id="4" name="Picture 3"/>
          <p:cNvPicPr>
            <a:picLocks noChangeAspect="1"/>
          </p:cNvPicPr>
          <p:nvPr/>
        </p:nvPicPr>
        <p:blipFill>
          <a:blip r:embed="rId2"/>
          <a:stretch>
            <a:fillRect/>
          </a:stretch>
        </p:blipFill>
        <p:spPr>
          <a:xfrm>
            <a:off x="457200" y="1409700"/>
            <a:ext cx="4471046" cy="4451795"/>
          </a:xfrm>
          <a:prstGeom prst="rect">
            <a:avLst/>
          </a:prstGeom>
        </p:spPr>
      </p:pic>
    </p:spTree>
    <p:extLst>
      <p:ext uri="{BB962C8B-B14F-4D97-AF65-F5344CB8AC3E}">
        <p14:creationId xmlns:p14="http://schemas.microsoft.com/office/powerpoint/2010/main" val="8723243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Analysis of the hessian in multilayer networks</a:t>
            </a:r>
            <a:br>
              <a:rPr lang="en-US" dirty="0"/>
            </a:br>
            <a:endParaRPr lang="en-US" dirty="0"/>
          </a:p>
        </p:txBody>
      </p:sp>
      <p:sp>
        <p:nvSpPr>
          <p:cNvPr id="3" name="Text Placeholder 2"/>
          <p:cNvSpPr>
            <a:spLocks noGrp="1"/>
          </p:cNvSpPr>
          <p:nvPr>
            <p:ph type="body" idx="1"/>
          </p:nvPr>
        </p:nvSpPr>
        <p:spPr>
          <a:xfrm>
            <a:off x="383854" y="1286347"/>
            <a:ext cx="7461504" cy="4466753"/>
          </a:xfrm>
        </p:spPr>
        <p:txBody>
          <a:bodyPr/>
          <a:lstStyle/>
          <a:p>
            <a:r>
              <a:rPr lang="en-US" dirty="0"/>
              <a:t>What does the Hessian of a multilayer network look like?</a:t>
            </a:r>
          </a:p>
          <a:p>
            <a:r>
              <a:rPr lang="en-US" dirty="0"/>
              <a:t>How does it change with the architecture and the details of the implementation?</a:t>
            </a:r>
          </a:p>
          <a:p>
            <a:r>
              <a:rPr lang="en-US" dirty="0"/>
              <a:t>Typically, the distribution of eigenvalues of a multilayer network looks like this:</a:t>
            </a:r>
          </a:p>
          <a:p>
            <a:r>
              <a:rPr lang="en-US" dirty="0"/>
              <a:t>a few small eigenvalues, a large </a:t>
            </a:r>
            <a:br>
              <a:rPr lang="en-US" dirty="0"/>
            </a:br>
            <a:r>
              <a:rPr lang="en-US" dirty="0"/>
              <a:t>number of medium ones, and a </a:t>
            </a:r>
            <a:br>
              <a:rPr lang="en-US" dirty="0"/>
            </a:br>
            <a:r>
              <a:rPr lang="en-US" dirty="0"/>
              <a:t>small number of very large ones</a:t>
            </a:r>
          </a:p>
          <a:p>
            <a:r>
              <a:rPr lang="en-US" dirty="0"/>
              <a:t>These large ones are the killers	</a:t>
            </a:r>
          </a:p>
          <a:p>
            <a:endParaRPr lang="en-US" dirty="0"/>
          </a:p>
          <a:p>
            <a:r>
              <a:rPr lang="en-US" dirty="0"/>
              <a:t>They come from:</a:t>
            </a:r>
          </a:p>
          <a:p>
            <a:pPr lvl="1"/>
            <a:r>
              <a:rPr lang="en-US" dirty="0"/>
              <a:t>non-zero mean inputs or neuron states</a:t>
            </a:r>
          </a:p>
          <a:p>
            <a:pPr lvl="1"/>
            <a:r>
              <a:rPr lang="en-US" dirty="0"/>
              <a:t>wide variations second derivatives from layer to layer</a:t>
            </a:r>
          </a:p>
          <a:p>
            <a:pPr lvl="1"/>
            <a:r>
              <a:rPr lang="en-US" dirty="0"/>
              <a:t>correlations between state variables</a:t>
            </a:r>
          </a:p>
          <a:p>
            <a:r>
              <a:rPr lang="en-US" dirty="0"/>
              <a:t>for more details see [</a:t>
            </a:r>
            <a:r>
              <a:rPr lang="en-US" dirty="0" err="1"/>
              <a:t>LeCun</a:t>
            </a:r>
            <a:r>
              <a:rPr lang="en-US" dirty="0"/>
              <a:t>, </a:t>
            </a:r>
            <a:r>
              <a:rPr lang="en-US" dirty="0" err="1"/>
              <a:t>Simard&amp;Pearlmutter</a:t>
            </a:r>
            <a:r>
              <a:rPr lang="en-US" dirty="0"/>
              <a:t> 93] [</a:t>
            </a:r>
            <a:r>
              <a:rPr lang="en-US" dirty="0" err="1"/>
              <a:t>LeCun</a:t>
            </a:r>
            <a:r>
              <a:rPr lang="en-US" dirty="0"/>
              <a:t>, </a:t>
            </a:r>
            <a:r>
              <a:rPr lang="en-US" dirty="0" err="1"/>
              <a:t>Kanter&amp;Solla</a:t>
            </a:r>
            <a:r>
              <a:rPr lang="en-US" dirty="0"/>
              <a:t> 91]</a:t>
            </a:r>
          </a:p>
          <a:p>
            <a:endParaRPr lang="en-US" dirty="0"/>
          </a:p>
        </p:txBody>
      </p:sp>
      <p:pic>
        <p:nvPicPr>
          <p:cNvPr id="5" name="Picture 4"/>
          <p:cNvPicPr>
            <a:picLocks noChangeAspect="1"/>
          </p:cNvPicPr>
          <p:nvPr/>
        </p:nvPicPr>
        <p:blipFill>
          <a:blip r:embed="rId2"/>
          <a:stretch>
            <a:fillRect/>
          </a:stretch>
        </p:blipFill>
        <p:spPr>
          <a:xfrm>
            <a:off x="4267200" y="2628900"/>
            <a:ext cx="2514600" cy="1795051"/>
          </a:xfrm>
          <a:prstGeom prst="rect">
            <a:avLst/>
          </a:prstGeom>
        </p:spPr>
      </p:pic>
    </p:spTree>
    <p:extLst>
      <p:ext uri="{BB962C8B-B14F-4D97-AF65-F5344CB8AC3E}">
        <p14:creationId xmlns:p14="http://schemas.microsoft.com/office/powerpoint/2010/main" val="28535213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Basic concepts, terminology, notations</a:t>
            </a:r>
          </a:p>
        </p:txBody>
      </p:sp>
      <p:pic>
        <p:nvPicPr>
          <p:cNvPr id="5" name="Picture 4"/>
          <p:cNvPicPr>
            <a:picLocks noChangeAspect="1"/>
          </p:cNvPicPr>
          <p:nvPr/>
        </p:nvPicPr>
        <p:blipFill>
          <a:blip r:embed="rId2"/>
          <a:stretch>
            <a:fillRect/>
          </a:stretch>
        </p:blipFill>
        <p:spPr>
          <a:xfrm>
            <a:off x="1990770" y="952500"/>
            <a:ext cx="4248061" cy="4838700"/>
          </a:xfrm>
          <a:prstGeom prst="rect">
            <a:avLst/>
          </a:prstGeom>
        </p:spPr>
      </p:pic>
    </p:spTree>
    <p:extLst>
      <p:ext uri="{BB962C8B-B14F-4D97-AF65-F5344CB8AC3E}">
        <p14:creationId xmlns:p14="http://schemas.microsoft.com/office/powerpoint/2010/main" val="362902257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Eigenvalue spectrum</a:t>
            </a:r>
          </a:p>
        </p:txBody>
      </p:sp>
      <p:sp>
        <p:nvSpPr>
          <p:cNvPr id="3" name="Text Placeholder 2"/>
          <p:cNvSpPr>
            <a:spLocks noGrp="1"/>
          </p:cNvSpPr>
          <p:nvPr>
            <p:ph type="body" idx="1"/>
          </p:nvPr>
        </p:nvSpPr>
        <p:spPr/>
        <p:txBody>
          <a:bodyPr/>
          <a:lstStyle/>
          <a:p>
            <a:r>
              <a:rPr lang="en-US" dirty="0"/>
              <a:t>Network: 256-128-64-10 with local connections and shared weights (around 750 parameters) Data set: 320 handwritten digits</a:t>
            </a:r>
          </a:p>
        </p:txBody>
      </p:sp>
      <p:pic>
        <p:nvPicPr>
          <p:cNvPr id="5" name="Picture 4"/>
          <p:cNvPicPr>
            <a:picLocks noChangeAspect="1"/>
          </p:cNvPicPr>
          <p:nvPr/>
        </p:nvPicPr>
        <p:blipFill>
          <a:blip r:embed="rId2"/>
          <a:stretch>
            <a:fillRect/>
          </a:stretch>
        </p:blipFill>
        <p:spPr>
          <a:xfrm>
            <a:off x="2114895" y="1866900"/>
            <a:ext cx="3999811" cy="4000704"/>
          </a:xfrm>
          <a:prstGeom prst="rect">
            <a:avLst/>
          </a:prstGeom>
        </p:spPr>
      </p:pic>
    </p:spTree>
    <p:extLst>
      <p:ext uri="{BB962C8B-B14F-4D97-AF65-F5344CB8AC3E}">
        <p14:creationId xmlns:p14="http://schemas.microsoft.com/office/powerpoint/2010/main" val="298486747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Multilayer networks Hessian</a:t>
            </a:r>
          </a:p>
        </p:txBody>
      </p:sp>
      <p:sp>
        <p:nvSpPr>
          <p:cNvPr id="3" name="Text Placeholder 2"/>
          <p:cNvSpPr>
            <a:spLocks noGrp="1"/>
          </p:cNvSpPr>
          <p:nvPr>
            <p:ph type="body" idx="1"/>
          </p:nvPr>
        </p:nvSpPr>
        <p:spPr>
          <a:xfrm>
            <a:off x="383854" y="4000500"/>
            <a:ext cx="7461504" cy="1647353"/>
          </a:xfrm>
        </p:spPr>
        <p:txBody>
          <a:bodyPr/>
          <a:lstStyle/>
          <a:p>
            <a:r>
              <a:rPr lang="en-US" dirty="0"/>
              <a:t>The second derivative is often smaller in lower layers. The first layer weights learn very slowly, while the last layer weights change very quickly.</a:t>
            </a:r>
          </a:p>
          <a:p>
            <a:r>
              <a:rPr lang="en-US" dirty="0"/>
              <a:t>This can be compensated for using the diagonal 2nd derivatives (more on this later)</a:t>
            </a:r>
          </a:p>
          <a:p>
            <a:endParaRPr lang="en-US" dirty="0"/>
          </a:p>
          <a:p>
            <a:endParaRPr lang="en-US" dirty="0"/>
          </a:p>
        </p:txBody>
      </p:sp>
      <p:pic>
        <p:nvPicPr>
          <p:cNvPr id="5" name="Picture 4"/>
          <p:cNvPicPr>
            <a:picLocks noChangeAspect="1"/>
          </p:cNvPicPr>
          <p:nvPr/>
        </p:nvPicPr>
        <p:blipFill>
          <a:blip r:embed="rId2"/>
          <a:stretch>
            <a:fillRect/>
          </a:stretch>
        </p:blipFill>
        <p:spPr>
          <a:xfrm>
            <a:off x="1676400" y="863637"/>
            <a:ext cx="4876800" cy="3002110"/>
          </a:xfrm>
          <a:prstGeom prst="rect">
            <a:avLst/>
          </a:prstGeom>
        </p:spPr>
      </p:pic>
    </p:spTree>
    <p:extLst>
      <p:ext uri="{BB962C8B-B14F-4D97-AF65-F5344CB8AC3E}">
        <p14:creationId xmlns:p14="http://schemas.microsoft.com/office/powerpoint/2010/main" val="35706970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Classical 2nd order optimization methods</a:t>
            </a:r>
            <a:br>
              <a:rPr lang="en-US" dirty="0"/>
            </a:br>
            <a:endParaRPr lang="en-US" dirty="0"/>
          </a:p>
        </p:txBody>
      </p:sp>
      <p:sp>
        <p:nvSpPr>
          <p:cNvPr id="3" name="Text Placeholder 2"/>
          <p:cNvSpPr>
            <a:spLocks noGrp="1"/>
          </p:cNvSpPr>
          <p:nvPr>
            <p:ph type="body" idx="1"/>
          </p:nvPr>
        </p:nvSpPr>
        <p:spPr/>
        <p:txBody>
          <a:bodyPr/>
          <a:lstStyle/>
          <a:p>
            <a:r>
              <a:rPr lang="en-US" dirty="0"/>
              <a:t>Conjugate Gradient methods</a:t>
            </a:r>
          </a:p>
          <a:p>
            <a:pPr lvl="1"/>
            <a:r>
              <a:rPr lang="en-US" dirty="0"/>
              <a:t>0(N) methods</a:t>
            </a:r>
          </a:p>
          <a:p>
            <a:pPr lvl="1"/>
            <a:r>
              <a:rPr lang="en-US" dirty="0"/>
              <a:t>do not use the Hessian directly</a:t>
            </a:r>
          </a:p>
          <a:p>
            <a:pPr lvl="1"/>
            <a:r>
              <a:rPr lang="en-US" dirty="0"/>
              <a:t>attempts to find descent directions that minimally disturb the result of the previous iterations</a:t>
            </a:r>
          </a:p>
          <a:p>
            <a:pPr lvl="1"/>
            <a:r>
              <a:rPr lang="en-US" dirty="0"/>
              <a:t>uses line search. Works only in BATCH.</a:t>
            </a:r>
          </a:p>
          <a:p>
            <a:r>
              <a:rPr lang="en-US" dirty="0"/>
              <a:t>Gauss-Newton and </a:t>
            </a:r>
            <a:r>
              <a:rPr lang="en-US" dirty="0" err="1"/>
              <a:t>Levenberg</a:t>
            </a:r>
            <a:r>
              <a:rPr lang="en-US" dirty="0"/>
              <a:t>-Marquardt methods</a:t>
            </a:r>
          </a:p>
          <a:p>
            <a:pPr lvl="1"/>
            <a:r>
              <a:rPr lang="en-US" dirty="0"/>
              <a:t>use the square Jacobian approximation</a:t>
            </a:r>
          </a:p>
          <a:p>
            <a:pPr lvl="1"/>
            <a:r>
              <a:rPr lang="en-US" dirty="0"/>
              <a:t>works only for mean-square error</a:t>
            </a:r>
          </a:p>
          <a:p>
            <a:pPr lvl="1"/>
            <a:r>
              <a:rPr lang="en-US" dirty="0"/>
              <a:t>mainly designed for BATCH</a:t>
            </a:r>
          </a:p>
          <a:p>
            <a:pPr lvl="1"/>
            <a:r>
              <a:rPr lang="en-US" dirty="0"/>
              <a:t>0(141,3)</a:t>
            </a:r>
          </a:p>
          <a:p>
            <a:r>
              <a:rPr lang="en-US" dirty="0"/>
              <a:t>Quasi-Newton methods (BFGS)</a:t>
            </a:r>
          </a:p>
          <a:p>
            <a:pPr lvl="1"/>
            <a:r>
              <a:rPr lang="en-US" dirty="0"/>
              <a:t>iteratively computes an estimate of the inverse Hessian.</a:t>
            </a:r>
          </a:p>
          <a:p>
            <a:pPr lvl="1"/>
            <a:r>
              <a:rPr lang="en-US" dirty="0"/>
              <a:t>requires a line search. Works only in BATCH.</a:t>
            </a:r>
          </a:p>
          <a:p>
            <a:pPr lvl="1"/>
            <a:r>
              <a:rPr lang="en-US" dirty="0"/>
              <a:t>0(141,2)</a:t>
            </a:r>
          </a:p>
          <a:p>
            <a:pPr marL="0" indent="0">
              <a:buNone/>
            </a:pPr>
            <a:r>
              <a:rPr lang="en-US" dirty="0"/>
              <a:t>[</a:t>
            </a:r>
            <a:r>
              <a:rPr lang="en-US" dirty="0" err="1"/>
              <a:t>Dennis&amp;Schnabel</a:t>
            </a:r>
            <a:r>
              <a:rPr lang="en-US" dirty="0"/>
              <a:t> 83], [Fletcher 87], [Press et al. 88] [</a:t>
            </a:r>
            <a:r>
              <a:rPr lang="en-US" dirty="0" err="1"/>
              <a:t>Battiti</a:t>
            </a:r>
            <a:r>
              <a:rPr lang="en-US" dirty="0"/>
              <a:t> 92]</a:t>
            </a:r>
          </a:p>
          <a:p>
            <a:endParaRPr lang="en-US" dirty="0"/>
          </a:p>
        </p:txBody>
      </p:sp>
    </p:spTree>
    <p:extLst>
      <p:ext uri="{BB962C8B-B14F-4D97-AF65-F5344CB8AC3E}">
        <p14:creationId xmlns:p14="http://schemas.microsoft.com/office/powerpoint/2010/main" val="20099257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905000" y="3061453"/>
            <a:ext cx="4419600" cy="2767847"/>
          </a:xfrm>
          <a:prstGeom prst="rect">
            <a:avLst/>
          </a:prstGeom>
        </p:spPr>
      </p:pic>
      <p:sp>
        <p:nvSpPr>
          <p:cNvPr id="2" name="Title 1"/>
          <p:cNvSpPr>
            <a:spLocks noGrp="1"/>
          </p:cNvSpPr>
          <p:nvPr>
            <p:ph type="title"/>
          </p:nvPr>
        </p:nvSpPr>
        <p:spPr/>
        <p:txBody>
          <a:bodyPr/>
          <a:lstStyle/>
          <a:p>
            <a:r>
              <a:rPr lang="en-US" dirty="0"/>
              <a:t>Conjugate gradient </a:t>
            </a:r>
            <a:r>
              <a:rPr lang="en-US" sz="2000" dirty="0"/>
              <a:t>[</a:t>
            </a:r>
            <a:r>
              <a:rPr lang="en-US" sz="2000" dirty="0" err="1"/>
              <a:t>Hestenes&amp;Stiefel</a:t>
            </a:r>
            <a:r>
              <a:rPr lang="en-US" sz="2000" dirty="0"/>
              <a:t> 52], [</a:t>
            </a:r>
            <a:r>
              <a:rPr lang="en-US" sz="2000" dirty="0" err="1"/>
              <a:t>Fletcher&amp;Reeves</a:t>
            </a:r>
            <a:r>
              <a:rPr lang="en-US" sz="2000" dirty="0"/>
              <a:t> 64] [</a:t>
            </a:r>
            <a:r>
              <a:rPr lang="en-US" sz="2000" dirty="0" err="1"/>
              <a:t>Polak</a:t>
            </a:r>
            <a:r>
              <a:rPr lang="en-US" sz="2000" dirty="0"/>
              <a:t> 71] (see [Fletcher 87])</a:t>
            </a:r>
            <a:endParaRPr lang="en-US" dirty="0"/>
          </a:p>
        </p:txBody>
      </p:sp>
      <p:sp>
        <p:nvSpPr>
          <p:cNvPr id="5" name="Text Placeholder 4"/>
          <p:cNvSpPr>
            <a:spLocks noGrp="1"/>
          </p:cNvSpPr>
          <p:nvPr>
            <p:ph type="body" idx="1"/>
          </p:nvPr>
        </p:nvSpPr>
        <p:spPr/>
        <p:txBody>
          <a:bodyPr/>
          <a:lstStyle/>
          <a:p>
            <a:r>
              <a:rPr lang="en-US" dirty="0"/>
              <a:t>MAIN IDEA: to find a descent direction which does not spoil the result of the previous iterations</a:t>
            </a:r>
          </a:p>
          <a:p>
            <a:r>
              <a:rPr lang="en-US" dirty="0"/>
              <a:t>Pick a descent direction (say the gradient), find the minimum along that direction (line search). Now, find a direction along which the gradient does not change its direction, but merely its length (conjugate direction). Moving along that direction will not spoil the result of the previous iteration</a:t>
            </a:r>
          </a:p>
          <a:p>
            <a:endParaRPr lang="en-US" dirty="0"/>
          </a:p>
        </p:txBody>
      </p:sp>
    </p:spTree>
    <p:extLst>
      <p:ext uri="{BB962C8B-B14F-4D97-AF65-F5344CB8AC3E}">
        <p14:creationId xmlns:p14="http://schemas.microsoft.com/office/powerpoint/2010/main" val="21572409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896202" y="723900"/>
            <a:ext cx="4437197" cy="3848100"/>
          </a:xfrm>
          <a:prstGeom prst="rect">
            <a:avLst/>
          </a:prstGeom>
        </p:spPr>
      </p:pic>
      <p:sp>
        <p:nvSpPr>
          <p:cNvPr id="4" name="Rectangle 3"/>
          <p:cNvSpPr/>
          <p:nvPr/>
        </p:nvSpPr>
        <p:spPr>
          <a:xfrm>
            <a:off x="1981200" y="266700"/>
            <a:ext cx="28194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a:t>Conjugate gradient</a:t>
            </a:r>
          </a:p>
        </p:txBody>
      </p:sp>
      <p:sp>
        <p:nvSpPr>
          <p:cNvPr id="5" name="Text Placeholder 4"/>
          <p:cNvSpPr>
            <a:spLocks noGrp="1"/>
          </p:cNvSpPr>
          <p:nvPr>
            <p:ph type="body" idx="1"/>
          </p:nvPr>
        </p:nvSpPr>
        <p:spPr>
          <a:xfrm>
            <a:off x="383854" y="4610100"/>
            <a:ext cx="7461504" cy="1037753"/>
          </a:xfrm>
        </p:spPr>
        <p:txBody>
          <a:bodyPr/>
          <a:lstStyle/>
          <a:p>
            <a:r>
              <a:rPr lang="en-US" dirty="0"/>
              <a:t>A good line search must be done along each descent direction (works only in batch)</a:t>
            </a:r>
          </a:p>
          <a:p>
            <a:r>
              <a:rPr lang="en-US" dirty="0"/>
              <a:t>Convergence in N iterations is guaranteed for a quadratic function with N variables</a:t>
            </a:r>
          </a:p>
        </p:txBody>
      </p:sp>
    </p:spTree>
    <p:extLst>
      <p:ext uri="{BB962C8B-B14F-4D97-AF65-F5344CB8AC3E}">
        <p14:creationId xmlns:p14="http://schemas.microsoft.com/office/powerpoint/2010/main" val="240088074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81200" y="266700"/>
            <a:ext cx="28194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Conjugate gradient</a:t>
            </a:r>
            <a:endParaRPr lang="en-US" dirty="0"/>
          </a:p>
        </p:txBody>
      </p:sp>
      <p:sp>
        <p:nvSpPr>
          <p:cNvPr id="5" name="Text Placeholder 4"/>
          <p:cNvSpPr>
            <a:spLocks noGrp="1"/>
          </p:cNvSpPr>
          <p:nvPr>
            <p:ph type="body" idx="1"/>
          </p:nvPr>
        </p:nvSpPr>
        <p:spPr/>
        <p:txBody>
          <a:bodyPr/>
          <a:lstStyle/>
          <a:p>
            <a:r>
              <a:rPr lang="en-US" dirty="0"/>
              <a:t>Conjugate gradient is simple and effective. the </a:t>
            </a:r>
            <a:r>
              <a:rPr lang="en-US" dirty="0" err="1"/>
              <a:t>Polak-Ribiere</a:t>
            </a:r>
            <a:r>
              <a:rPr lang="en-US" dirty="0"/>
              <a:t> formula seems to be more robust for non-quadratic functions.</a:t>
            </a:r>
          </a:p>
          <a:p>
            <a:r>
              <a:rPr lang="en-US" dirty="0"/>
              <a:t>The conjugate gradient formulae can be viewed as "smart ways" to choose the momentum.</a:t>
            </a:r>
          </a:p>
          <a:p>
            <a:r>
              <a:rPr lang="en-US" dirty="0"/>
              <a:t>Conjugate gradient has been used with success in the context of multilayer network training [</a:t>
            </a:r>
            <a:r>
              <a:rPr lang="en-US" dirty="0" err="1"/>
              <a:t>Kramer&amp;Sangiovani-Vincentelli</a:t>
            </a:r>
            <a:r>
              <a:rPr lang="en-US" dirty="0"/>
              <a:t> 88, </a:t>
            </a:r>
            <a:r>
              <a:rPr lang="en-US" dirty="0" err="1"/>
              <a:t>Barnard&amp;Cole</a:t>
            </a:r>
            <a:r>
              <a:rPr lang="en-US" dirty="0"/>
              <a:t> 88, </a:t>
            </a:r>
            <a:r>
              <a:rPr lang="en-US" dirty="0" err="1"/>
              <a:t>Bengio&amp;Moore</a:t>
            </a:r>
            <a:r>
              <a:rPr lang="en-US" dirty="0"/>
              <a:t> 89, Moller 92, Hinton's group in Toronto…]</a:t>
            </a:r>
          </a:p>
          <a:p>
            <a:r>
              <a:rPr lang="en-US" dirty="0"/>
              <a:t>It seems particularly appropriate for moderate size problems with relatively low redundancy in the data. Typical applications include function approximation, robotic control, times-series prediction, and other real-valued problems (especially if a high accuracy solution is sought). On large classification problems, stochastic backprop is faster.</a:t>
            </a:r>
          </a:p>
          <a:p>
            <a:r>
              <a:rPr lang="en-US" dirty="0"/>
              <a:t>The main drawback of CG is that it is a BATCH method, partly due to its requirement for an accurate line search. There have been attempts to solve that problem using "mini-batches" [Moller 92].</a:t>
            </a:r>
          </a:p>
        </p:txBody>
      </p:sp>
    </p:spTree>
    <p:extLst>
      <p:ext uri="{BB962C8B-B14F-4D97-AF65-F5344CB8AC3E}">
        <p14:creationId xmlns:p14="http://schemas.microsoft.com/office/powerpoint/2010/main" val="5390454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BFGS and Quasi Newton methods </a:t>
            </a:r>
            <a:br>
              <a:rPr lang="en-US" dirty="0"/>
            </a:br>
            <a:r>
              <a:rPr lang="en-US" sz="2000" dirty="0"/>
              <a:t>[Fletcher 87],[</a:t>
            </a:r>
            <a:r>
              <a:rPr lang="en-US" sz="2000" dirty="0" err="1"/>
              <a:t>Dennis&amp;Schnabel</a:t>
            </a:r>
            <a:r>
              <a:rPr lang="en-US" sz="2000" dirty="0"/>
              <a:t> 83], [</a:t>
            </a:r>
            <a:r>
              <a:rPr lang="en-US" sz="2000" dirty="0" err="1"/>
              <a:t>Watrous</a:t>
            </a:r>
            <a:r>
              <a:rPr lang="en-US" sz="2000" dirty="0"/>
              <a:t> 88],[</a:t>
            </a:r>
            <a:r>
              <a:rPr lang="en-US" sz="2000" dirty="0" err="1"/>
              <a:t>Battiti</a:t>
            </a:r>
            <a:r>
              <a:rPr lang="en-US" sz="2000" dirty="0"/>
              <a:t> 92]</a:t>
            </a:r>
            <a:endParaRPr lang="en-US" dirty="0"/>
          </a:p>
        </p:txBody>
      </p:sp>
      <p:sp>
        <p:nvSpPr>
          <p:cNvPr id="3" name="Text Placeholder 2"/>
          <p:cNvSpPr>
            <a:spLocks noGrp="1"/>
          </p:cNvSpPr>
          <p:nvPr>
            <p:ph type="body" idx="1"/>
          </p:nvPr>
        </p:nvSpPr>
        <p:spPr/>
        <p:txBody>
          <a:bodyPr/>
          <a:lstStyle/>
          <a:p>
            <a:r>
              <a:rPr lang="en-US" dirty="0"/>
              <a:t>Quasi-Newton (or secant) methods attempt to keep a positive definite estimate of the INVERSE HESSIAN directly, without requiring matrix inversion, and by only resorting to the gradient information.</a:t>
            </a:r>
          </a:p>
          <a:p>
            <a:r>
              <a:rPr lang="en-US" dirty="0"/>
              <a:t>They work as follows:</a:t>
            </a:r>
          </a:p>
          <a:p>
            <a:endParaRPr lang="en-US" dirty="0"/>
          </a:p>
          <a:p>
            <a:endParaRPr lang="en-US" dirty="0"/>
          </a:p>
          <a:p>
            <a:endParaRPr lang="en-US" dirty="0"/>
          </a:p>
          <a:p>
            <a:pPr marL="0" indent="0">
              <a:buNone/>
            </a:pPr>
            <a:endParaRPr lang="en-US" dirty="0"/>
          </a:p>
          <a:p>
            <a:endParaRPr lang="en-US" dirty="0"/>
          </a:p>
          <a:p>
            <a:r>
              <a:rPr lang="en-US" dirty="0"/>
              <a:t>Compared to Newton method, Quasi-Newton methods only require the first derivative, they use positive definite approximations to the inverse Hessian (which means they go downhill), and they require 0(N˄2) operations per iteration.</a:t>
            </a:r>
          </a:p>
          <a:p>
            <a:r>
              <a:rPr lang="en-US" dirty="0"/>
              <a:t>All of the quasi-Newton methods are BATCH methods</a:t>
            </a:r>
          </a:p>
          <a:p>
            <a:r>
              <a:rPr lang="en-US" dirty="0"/>
              <a:t>There exist several Quasi-Newton methods, but the most successful is the </a:t>
            </a:r>
            <a:r>
              <a:rPr lang="en-US" dirty="0" err="1"/>
              <a:t>Broyden</a:t>
            </a:r>
            <a:r>
              <a:rPr lang="en-US" dirty="0"/>
              <a:t>-Fletcher-Goldfarb-</a:t>
            </a:r>
            <a:r>
              <a:rPr lang="en-US" dirty="0" err="1"/>
              <a:t>Shanno</a:t>
            </a:r>
            <a:r>
              <a:rPr lang="en-US" dirty="0"/>
              <a:t> (BFGS) method.</a:t>
            </a:r>
          </a:p>
          <a:p>
            <a:endParaRPr lang="en-US" dirty="0"/>
          </a:p>
          <a:p>
            <a:endParaRPr lang="en-US" dirty="0"/>
          </a:p>
        </p:txBody>
      </p:sp>
      <p:pic>
        <p:nvPicPr>
          <p:cNvPr id="5" name="Picture 4"/>
          <p:cNvPicPr>
            <a:picLocks noChangeAspect="1"/>
          </p:cNvPicPr>
          <p:nvPr/>
        </p:nvPicPr>
        <p:blipFill>
          <a:blip r:embed="rId2"/>
          <a:stretch>
            <a:fillRect/>
          </a:stretch>
        </p:blipFill>
        <p:spPr>
          <a:xfrm>
            <a:off x="533400" y="2400300"/>
            <a:ext cx="5863646" cy="1277442"/>
          </a:xfrm>
          <a:prstGeom prst="rect">
            <a:avLst/>
          </a:prstGeom>
        </p:spPr>
      </p:pic>
    </p:spTree>
    <p:extLst>
      <p:ext uri="{BB962C8B-B14F-4D97-AF65-F5344CB8AC3E}">
        <p14:creationId xmlns:p14="http://schemas.microsoft.com/office/powerpoint/2010/main" val="414972316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l="5210" t="54904" r="4914" b="24275"/>
          <a:stretch/>
        </p:blipFill>
        <p:spPr>
          <a:xfrm>
            <a:off x="838393" y="2628900"/>
            <a:ext cx="5257800" cy="809152"/>
          </a:xfrm>
          <a:prstGeom prst="rect">
            <a:avLst/>
          </a:prstGeom>
        </p:spPr>
      </p:pic>
      <p:pic>
        <p:nvPicPr>
          <p:cNvPr id="4" name="Picture 3"/>
          <p:cNvPicPr>
            <a:picLocks noChangeAspect="1"/>
          </p:cNvPicPr>
          <p:nvPr/>
        </p:nvPicPr>
        <p:blipFill rotWithShape="1">
          <a:blip r:embed="rId2"/>
          <a:srcRect l="52102" b="50980"/>
          <a:stretch/>
        </p:blipFill>
        <p:spPr>
          <a:xfrm>
            <a:off x="2209993" y="800100"/>
            <a:ext cx="2802046" cy="1905000"/>
          </a:xfrm>
          <a:prstGeom prst="rect">
            <a:avLst/>
          </a:prstGeom>
        </p:spPr>
      </p:pic>
      <p:sp>
        <p:nvSpPr>
          <p:cNvPr id="2" name="Title 1"/>
          <p:cNvSpPr>
            <a:spLocks noGrp="1"/>
          </p:cNvSpPr>
          <p:nvPr>
            <p:ph type="title"/>
          </p:nvPr>
        </p:nvSpPr>
        <p:spPr/>
        <p:txBody>
          <a:bodyPr/>
          <a:lstStyle/>
          <a:p>
            <a:r>
              <a:rPr lang="en-US" dirty="0"/>
              <a:t>BFGS </a:t>
            </a:r>
          </a:p>
        </p:txBody>
      </p:sp>
      <p:sp>
        <p:nvSpPr>
          <p:cNvPr id="3" name="Text Placeholder 2"/>
          <p:cNvSpPr>
            <a:spLocks noGrp="1"/>
          </p:cNvSpPr>
          <p:nvPr>
            <p:ph type="body" idx="1"/>
          </p:nvPr>
        </p:nvSpPr>
        <p:spPr>
          <a:xfrm>
            <a:off x="384047" y="876300"/>
            <a:ext cx="7461504" cy="4466753"/>
          </a:xfrm>
        </p:spPr>
        <p:txBody>
          <a:bodyPr/>
          <a:lstStyle/>
          <a:p>
            <a:pPr marL="0" indent="0">
              <a:buNone/>
            </a:pPr>
            <a:r>
              <a:rPr lang="en-US" sz="1100" dirty="0"/>
              <a:t>past parameter vector: </a:t>
            </a:r>
          </a:p>
          <a:p>
            <a:pPr marL="0" indent="0">
              <a:buNone/>
            </a:pPr>
            <a:r>
              <a:rPr lang="en-US" sz="1100" dirty="0"/>
              <a:t>present parameter vector: </a:t>
            </a:r>
          </a:p>
          <a:p>
            <a:pPr marL="0" indent="0">
              <a:buNone/>
            </a:pPr>
            <a:r>
              <a:rPr lang="en-US" sz="1100" dirty="0"/>
              <a:t>past parameter increment: </a:t>
            </a:r>
          </a:p>
          <a:p>
            <a:pPr marL="0" indent="0">
              <a:buNone/>
            </a:pPr>
            <a:r>
              <a:rPr lang="en-US" sz="1100" dirty="0"/>
              <a:t>past gradient:</a:t>
            </a:r>
          </a:p>
          <a:p>
            <a:pPr marL="0" indent="0">
              <a:buNone/>
            </a:pPr>
            <a:r>
              <a:rPr lang="en-US" sz="1100" dirty="0"/>
              <a:t>present gradient:</a:t>
            </a:r>
          </a:p>
          <a:p>
            <a:pPr marL="0" indent="0">
              <a:buNone/>
            </a:pPr>
            <a:r>
              <a:rPr lang="en-US" sz="1100" dirty="0"/>
              <a:t>past gradient increment: </a:t>
            </a:r>
          </a:p>
          <a:p>
            <a:pPr marL="0" indent="0">
              <a:buNone/>
            </a:pPr>
            <a:r>
              <a:rPr lang="en-US" sz="1100" dirty="0"/>
              <a:t>present inverse Hessian: </a:t>
            </a:r>
          </a:p>
          <a:p>
            <a:pPr marL="0" indent="0">
              <a:buNone/>
            </a:pPr>
            <a:r>
              <a:rPr lang="en-US" sz="1100" dirty="0"/>
              <a:t>future inverse Hessian:</a:t>
            </a:r>
          </a:p>
          <a:p>
            <a:pPr marL="0" indent="0">
              <a:buNone/>
            </a:pPr>
            <a:r>
              <a:rPr lang="en-US" sz="1100" dirty="0"/>
              <a:t>Update inverse Hessian estimate</a:t>
            </a:r>
          </a:p>
          <a:p>
            <a:pPr marL="0" indent="0">
              <a:buNone/>
            </a:pPr>
            <a:endParaRPr lang="en-US" sz="1100" dirty="0"/>
          </a:p>
          <a:p>
            <a:pPr marL="0" indent="0">
              <a:buNone/>
            </a:pPr>
            <a:endParaRPr lang="en-US" sz="1100" dirty="0"/>
          </a:p>
          <a:p>
            <a:pPr marL="0" indent="0">
              <a:buNone/>
            </a:pPr>
            <a:endParaRPr lang="en-US" sz="1100" dirty="0"/>
          </a:p>
          <a:p>
            <a:pPr marL="0" indent="0">
              <a:buNone/>
            </a:pPr>
            <a:r>
              <a:rPr lang="en-US" sz="1100" dirty="0"/>
              <a:t>Compute descent direction</a:t>
            </a:r>
          </a:p>
          <a:p>
            <a:pPr marL="0" indent="0">
              <a:buNone/>
            </a:pPr>
            <a:endParaRPr lang="en-US" sz="1100" dirty="0"/>
          </a:p>
          <a:p>
            <a:pPr marL="0" indent="0">
              <a:buNone/>
            </a:pPr>
            <a:r>
              <a:rPr lang="en-US" sz="1100" dirty="0"/>
              <a:t>Line search</a:t>
            </a:r>
          </a:p>
          <a:p>
            <a:pPr marL="0" indent="0">
              <a:buNone/>
            </a:pPr>
            <a:endParaRPr lang="en-US" sz="1100" dirty="0"/>
          </a:p>
          <a:p>
            <a:r>
              <a:rPr lang="en-US" sz="1100" dirty="0"/>
              <a:t>it is an 0(N˄2) algorithm BUT</a:t>
            </a:r>
          </a:p>
          <a:p>
            <a:r>
              <a:rPr lang="en-US" sz="1100" dirty="0"/>
              <a:t>it requires storing an </a:t>
            </a:r>
            <a:r>
              <a:rPr lang="en-US" sz="1100" dirty="0" err="1"/>
              <a:t>NxN</a:t>
            </a:r>
            <a:r>
              <a:rPr lang="en-US" sz="1100" dirty="0"/>
              <a:t> matrix</a:t>
            </a:r>
          </a:p>
          <a:p>
            <a:r>
              <a:rPr lang="en-US" sz="1100" dirty="0"/>
              <a:t>it is a BATCH algorithm (requires a line search)</a:t>
            </a:r>
          </a:p>
          <a:p>
            <a:pPr marL="0" indent="0">
              <a:buNone/>
            </a:pPr>
            <a:r>
              <a:rPr lang="en-US" sz="1100" dirty="0"/>
              <a:t>Only practical for VERY SMALL networks with non-redundant training sets.</a:t>
            </a:r>
          </a:p>
          <a:p>
            <a:pPr marL="0" indent="0">
              <a:buNone/>
            </a:pPr>
            <a:r>
              <a:rPr lang="en-US" sz="1100" dirty="0"/>
              <a:t>Several variations exist that attempt to reduce the storage requirements:</a:t>
            </a:r>
          </a:p>
          <a:p>
            <a:r>
              <a:rPr lang="en-US" sz="1100" dirty="0"/>
              <a:t>limited storage BFGS [</a:t>
            </a:r>
            <a:r>
              <a:rPr lang="en-US" sz="1100" dirty="0" err="1"/>
              <a:t>Nocedal</a:t>
            </a:r>
            <a:r>
              <a:rPr lang="en-US" sz="1100" dirty="0"/>
              <a:t> 80]</a:t>
            </a:r>
          </a:p>
          <a:p>
            <a:r>
              <a:rPr lang="en-US" sz="1100" dirty="0"/>
              <a:t>memoryless BFGS, OSS [</a:t>
            </a:r>
            <a:r>
              <a:rPr lang="en-US" sz="1100" dirty="0" err="1"/>
              <a:t>Battiti</a:t>
            </a:r>
            <a:r>
              <a:rPr lang="en-US" sz="1100" dirty="0"/>
              <a:t> 92]</a:t>
            </a:r>
          </a:p>
          <a:p>
            <a:endParaRPr lang="en-US" sz="1100" dirty="0"/>
          </a:p>
          <a:p>
            <a:endParaRPr lang="en-US" sz="1100" dirty="0"/>
          </a:p>
          <a:p>
            <a:endParaRPr lang="en-US" sz="1100" dirty="0"/>
          </a:p>
        </p:txBody>
      </p:sp>
      <p:pic>
        <p:nvPicPr>
          <p:cNvPr id="7" name="Picture 6"/>
          <p:cNvPicPr>
            <a:picLocks noChangeAspect="1"/>
          </p:cNvPicPr>
          <p:nvPr/>
        </p:nvPicPr>
        <p:blipFill rotWithShape="1">
          <a:blip r:embed="rId2">
            <a:clrChange>
              <a:clrFrom>
                <a:srgbClr val="FFFFFF"/>
              </a:clrFrom>
              <a:clrTo>
                <a:srgbClr val="FFFFFF">
                  <a:alpha val="0"/>
                </a:srgbClr>
              </a:clrTo>
            </a:clrChange>
          </a:blip>
          <a:srcRect l="48191" t="72128" r="4914" b="16433"/>
          <a:stretch/>
        </p:blipFill>
        <p:spPr>
          <a:xfrm>
            <a:off x="2209800" y="3162300"/>
            <a:ext cx="2743393" cy="444537"/>
          </a:xfrm>
          <a:prstGeom prst="rect">
            <a:avLst/>
          </a:prstGeom>
        </p:spPr>
      </p:pic>
      <p:pic>
        <p:nvPicPr>
          <p:cNvPr id="8" name="Picture 7"/>
          <p:cNvPicPr>
            <a:picLocks noChangeAspect="1"/>
          </p:cNvPicPr>
          <p:nvPr/>
        </p:nvPicPr>
        <p:blipFill rotWithShape="1">
          <a:blip r:embed="rId2"/>
          <a:srcRect l="26051" t="86601" r="33570" b="3595"/>
          <a:stretch/>
        </p:blipFill>
        <p:spPr>
          <a:xfrm>
            <a:off x="1371600" y="3664990"/>
            <a:ext cx="2362200" cy="381000"/>
          </a:xfrm>
          <a:prstGeom prst="rect">
            <a:avLst/>
          </a:prstGeom>
        </p:spPr>
      </p:pic>
    </p:spTree>
    <p:extLst>
      <p:ext uri="{BB962C8B-B14F-4D97-AF65-F5344CB8AC3E}">
        <p14:creationId xmlns:p14="http://schemas.microsoft.com/office/powerpoint/2010/main" val="157329825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b="36495"/>
          <a:stretch/>
        </p:blipFill>
        <p:spPr>
          <a:xfrm>
            <a:off x="1981200" y="1409700"/>
            <a:ext cx="5334000" cy="2133600"/>
          </a:xfrm>
          <a:prstGeom prst="rect">
            <a:avLst/>
          </a:prstGeom>
        </p:spPr>
      </p:pic>
      <p:sp>
        <p:nvSpPr>
          <p:cNvPr id="2" name="Title 1"/>
          <p:cNvSpPr>
            <a:spLocks noGrp="1"/>
          </p:cNvSpPr>
          <p:nvPr>
            <p:ph type="title"/>
          </p:nvPr>
        </p:nvSpPr>
        <p:spPr/>
        <p:txBody>
          <a:bodyPr/>
          <a:lstStyle/>
          <a:p>
            <a:r>
              <a:rPr lang="en-US" dirty="0"/>
              <a:t>Gauss-Newton and </a:t>
            </a:r>
            <a:r>
              <a:rPr lang="en-US" dirty="0" err="1"/>
              <a:t>Levenberg</a:t>
            </a:r>
            <a:r>
              <a:rPr lang="en-US" dirty="0"/>
              <a:t>-Marquardt methods</a:t>
            </a:r>
            <a:br>
              <a:rPr lang="en-US" dirty="0"/>
            </a:br>
            <a:endParaRPr lang="en-US" dirty="0"/>
          </a:p>
        </p:txBody>
      </p:sp>
      <p:sp>
        <p:nvSpPr>
          <p:cNvPr id="6" name="Rectangle 5"/>
          <p:cNvSpPr/>
          <p:nvPr/>
        </p:nvSpPr>
        <p:spPr>
          <a:xfrm>
            <a:off x="2133600" y="1257300"/>
            <a:ext cx="3505200" cy="121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105400" y="1257300"/>
            <a:ext cx="9144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866900" y="3162300"/>
            <a:ext cx="3276600" cy="121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383854" y="1181100"/>
            <a:ext cx="7617146" cy="4466753"/>
          </a:xfrm>
        </p:spPr>
        <p:txBody>
          <a:bodyPr/>
          <a:lstStyle/>
          <a:p>
            <a:r>
              <a:rPr lang="en-US" sz="1400" dirty="0"/>
              <a:t>These methods only apply to Mean-Square Error objective functions (non-linear least square).</a:t>
            </a:r>
          </a:p>
          <a:p>
            <a:r>
              <a:rPr lang="en-US" sz="1400" dirty="0"/>
              <a:t>Gauss-Newton algorithm:</a:t>
            </a:r>
          </a:p>
          <a:p>
            <a:pPr marL="171450" indent="0">
              <a:buNone/>
            </a:pPr>
            <a:r>
              <a:rPr lang="en-US" sz="1400" dirty="0"/>
              <a:t>Like Newton but Hessian is approximated by </a:t>
            </a:r>
            <a:br>
              <a:rPr lang="en-US" sz="1400" dirty="0"/>
            </a:br>
            <a:r>
              <a:rPr lang="en-US" sz="1400" dirty="0"/>
              <a:t>the square of the Jacobian (which is always </a:t>
            </a:r>
            <a:br>
              <a:rPr lang="en-US" sz="1400" dirty="0"/>
            </a:br>
            <a:r>
              <a:rPr lang="en-US" sz="1400" dirty="0"/>
              <a:t>positive semidefinite)</a:t>
            </a:r>
          </a:p>
          <a:p>
            <a:pPr marL="171450" indent="0">
              <a:buNone/>
            </a:pPr>
            <a:endParaRPr lang="en-US" sz="1400" dirty="0"/>
          </a:p>
          <a:p>
            <a:pPr marL="171450" indent="0">
              <a:buNone/>
            </a:pPr>
            <a:endParaRPr lang="en-US" sz="1400" dirty="0"/>
          </a:p>
          <a:p>
            <a:pPr marL="171450" indent="0">
              <a:buNone/>
            </a:pPr>
            <a:endParaRPr lang="en-US" sz="1400" dirty="0"/>
          </a:p>
          <a:p>
            <a:pPr marL="171450" indent="-171450"/>
            <a:r>
              <a:rPr lang="en-US" sz="1400" dirty="0" err="1"/>
              <a:t>Levenberg</a:t>
            </a:r>
            <a:r>
              <a:rPr lang="en-US" sz="1400" dirty="0"/>
              <a:t>-Marquardt algorithm:</a:t>
            </a:r>
          </a:p>
          <a:p>
            <a:pPr marL="171450" indent="-171450"/>
            <a:r>
              <a:rPr lang="en-US" sz="1400" dirty="0"/>
              <a:t>like Gauss-Newton, but has a safeguard parameter to prevent it from blowing up if some eigenvalues are small</a:t>
            </a:r>
          </a:p>
          <a:p>
            <a:pPr marL="171450" indent="-171450"/>
            <a:endParaRPr lang="en-US" sz="1400" dirty="0"/>
          </a:p>
          <a:p>
            <a:pPr marL="171450" indent="-171450"/>
            <a:endParaRPr lang="en-US" sz="1400" dirty="0"/>
          </a:p>
          <a:p>
            <a:pPr marL="171450" indent="-171450"/>
            <a:endParaRPr lang="en-US" sz="1400" dirty="0"/>
          </a:p>
          <a:p>
            <a:pPr marL="171450" indent="-171450"/>
            <a:r>
              <a:rPr lang="en-US" sz="1400" dirty="0"/>
              <a:t>Both are 0(N^3) algorithms</a:t>
            </a:r>
          </a:p>
          <a:p>
            <a:pPr marL="171450" indent="-171450"/>
            <a:r>
              <a:rPr lang="en-US" sz="1400" dirty="0"/>
              <a:t>they are widely used in statistics for regression</a:t>
            </a:r>
          </a:p>
          <a:p>
            <a:pPr marL="171450" indent="-171450"/>
            <a:r>
              <a:rPr lang="en-US" sz="1400" dirty="0"/>
              <a:t>they are only practical for small numbers of parameters.</a:t>
            </a:r>
          </a:p>
          <a:p>
            <a:pPr marL="171450" indent="-171450"/>
            <a:r>
              <a:rPr lang="en-US" sz="1400" dirty="0"/>
              <a:t>they do not require a line search, so in principle they can be used in stochastic mode (although that has not been tested)</a:t>
            </a:r>
          </a:p>
          <a:p>
            <a:pPr marL="171450" indent="-171450"/>
            <a:endParaRPr lang="en-US" sz="1400" dirty="0"/>
          </a:p>
        </p:txBody>
      </p:sp>
      <p:pic>
        <p:nvPicPr>
          <p:cNvPr id="10" name="Picture 9"/>
          <p:cNvPicPr>
            <a:picLocks noChangeAspect="1"/>
          </p:cNvPicPr>
          <p:nvPr/>
        </p:nvPicPr>
        <p:blipFill rotWithShape="1">
          <a:blip r:embed="rId2"/>
          <a:srcRect t="77370" b="815"/>
          <a:stretch/>
        </p:blipFill>
        <p:spPr>
          <a:xfrm>
            <a:off x="1981200" y="3915248"/>
            <a:ext cx="5334000" cy="732952"/>
          </a:xfrm>
          <a:prstGeom prst="rect">
            <a:avLst/>
          </a:prstGeom>
        </p:spPr>
      </p:pic>
    </p:spTree>
    <p:extLst>
      <p:ext uri="{BB962C8B-B14F-4D97-AF65-F5344CB8AC3E}">
        <p14:creationId xmlns:p14="http://schemas.microsoft.com/office/powerpoint/2010/main" val="16063821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Applying second order methods to multilayer nets</a:t>
            </a:r>
          </a:p>
        </p:txBody>
      </p:sp>
    </p:spTree>
    <p:extLst>
      <p:ext uri="{BB962C8B-B14F-4D97-AF65-F5344CB8AC3E}">
        <p14:creationId xmlns:p14="http://schemas.microsoft.com/office/powerpoint/2010/main" val="39291558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Gradient descent learning</a:t>
            </a:r>
          </a:p>
        </p:txBody>
      </p:sp>
      <p:pic>
        <p:nvPicPr>
          <p:cNvPr id="3" name="Picture 2"/>
          <p:cNvPicPr>
            <a:picLocks noChangeAspect="1"/>
          </p:cNvPicPr>
          <p:nvPr/>
        </p:nvPicPr>
        <p:blipFill>
          <a:blip r:embed="rId2"/>
          <a:stretch>
            <a:fillRect/>
          </a:stretch>
        </p:blipFill>
        <p:spPr>
          <a:xfrm>
            <a:off x="2017850" y="986986"/>
            <a:ext cx="4193900" cy="4766114"/>
          </a:xfrm>
          <a:prstGeom prst="rect">
            <a:avLst/>
          </a:prstGeom>
        </p:spPr>
      </p:pic>
    </p:spTree>
    <p:extLst>
      <p:ext uri="{BB962C8B-B14F-4D97-AF65-F5344CB8AC3E}">
        <p14:creationId xmlns:p14="http://schemas.microsoft.com/office/powerpoint/2010/main" val="196075217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(Non)applicability of 2nd order methods to</a:t>
            </a:r>
            <a:br>
              <a:rPr lang="en-US" dirty="0"/>
            </a:br>
            <a:r>
              <a:rPr lang="en-US" dirty="0"/>
              <a:t>neural net learning</a:t>
            </a:r>
            <a:br>
              <a:rPr lang="en-US" dirty="0"/>
            </a:br>
            <a:endParaRPr lang="en-US" dirty="0"/>
          </a:p>
        </p:txBody>
      </p:sp>
      <p:sp>
        <p:nvSpPr>
          <p:cNvPr id="3" name="Text Placeholder 2"/>
          <p:cNvSpPr>
            <a:spLocks noGrp="1"/>
          </p:cNvSpPr>
          <p:nvPr>
            <p:ph type="body" idx="1"/>
          </p:nvPr>
        </p:nvSpPr>
        <p:spPr>
          <a:xfrm>
            <a:off x="383854" y="1286347"/>
            <a:ext cx="7461504" cy="4466753"/>
          </a:xfrm>
        </p:spPr>
        <p:txBody>
          <a:bodyPr/>
          <a:lstStyle/>
          <a:p>
            <a:pPr marL="0" indent="0">
              <a:buNone/>
            </a:pPr>
            <a:r>
              <a:rPr lang="en-US" dirty="0"/>
              <a:t>BAD NEWS:</a:t>
            </a:r>
          </a:p>
          <a:p>
            <a:r>
              <a:rPr lang="en-US" dirty="0"/>
              <a:t>Full Hessian techniques (GN, LM, BFGS) can only apply to small networks. But small networks are not the ones we need to speed up most.</a:t>
            </a:r>
          </a:p>
          <a:p>
            <a:r>
              <a:rPr lang="en-US" dirty="0"/>
              <a:t>Most 2nd order techniques (CG, BFGS....) require a line search, and therefore are not directly usable in stochastic mode</a:t>
            </a:r>
          </a:p>
          <a:p>
            <a:r>
              <a:rPr lang="en-US" dirty="0"/>
              <a:t>Many heuristic tricks (adaptive learning rates....) also apply to batch only.</a:t>
            </a:r>
          </a:p>
          <a:p>
            <a:r>
              <a:rPr lang="en-US" dirty="0"/>
              <a:t>On large classification problems, a carefully tuned stochastic gradient is hard to beat.</a:t>
            </a:r>
          </a:p>
          <a:p>
            <a:r>
              <a:rPr lang="en-US" dirty="0"/>
              <a:t>On smaller problems requiring accurate real-valued outputs (function approximation, control...), conjugate gradient (with </a:t>
            </a:r>
            <a:r>
              <a:rPr lang="en-US" dirty="0" err="1"/>
              <a:t>Polak-Ribiere</a:t>
            </a:r>
            <a:r>
              <a:rPr lang="en-US" dirty="0"/>
              <a:t>) offers the best combination of speed, reliability and simplicity.</a:t>
            </a:r>
          </a:p>
          <a:p>
            <a:r>
              <a:rPr lang="en-US" dirty="0"/>
              <a:t>This section is devoted to 2nd order techniques specifically designed for large neural-net training</a:t>
            </a:r>
          </a:p>
          <a:p>
            <a:endParaRPr lang="en-US" dirty="0"/>
          </a:p>
        </p:txBody>
      </p:sp>
    </p:spTree>
    <p:extLst>
      <p:ext uri="{BB962C8B-B14F-4D97-AF65-F5344CB8AC3E}">
        <p14:creationId xmlns:p14="http://schemas.microsoft.com/office/powerpoint/2010/main" val="157410577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Mini batch methods</a:t>
            </a:r>
          </a:p>
        </p:txBody>
      </p:sp>
      <p:sp>
        <p:nvSpPr>
          <p:cNvPr id="3" name="Text Placeholder 2"/>
          <p:cNvSpPr>
            <a:spLocks noGrp="1"/>
          </p:cNvSpPr>
          <p:nvPr>
            <p:ph type="body" idx="1"/>
          </p:nvPr>
        </p:nvSpPr>
        <p:spPr/>
        <p:txBody>
          <a:bodyPr/>
          <a:lstStyle/>
          <a:p>
            <a:r>
              <a:rPr lang="en-US" dirty="0"/>
              <a:t>Attempts at applying Conjugate Gradient to large and redundant problems have been made [</a:t>
            </a:r>
            <a:r>
              <a:rPr lang="en-US" dirty="0" err="1"/>
              <a:t>Kramer&amp;Sangiovani-Vincentelli</a:t>
            </a:r>
            <a:r>
              <a:rPr lang="en-US" dirty="0"/>
              <a:t> 88], [Moller 92]</a:t>
            </a:r>
          </a:p>
          <a:p>
            <a:r>
              <a:rPr lang="en-US" dirty="0"/>
              <a:t>They use "mini batches": subsets of increasing sizes are used.</a:t>
            </a:r>
          </a:p>
          <a:p>
            <a:r>
              <a:rPr lang="en-US" dirty="0"/>
              <a:t>Moller proposes a systematic way of choosing the size of the mini batch.</a:t>
            </a:r>
          </a:p>
          <a:p>
            <a:r>
              <a:rPr lang="en-US" dirty="0"/>
              <a:t>He also uses a variant of CG which he calls "scaled CG". Essentially, the line search is replaced by a 10 </a:t>
            </a:r>
            <a:r>
              <a:rPr lang="en-US" dirty="0" err="1"/>
              <a:t>Levenberg</a:t>
            </a:r>
            <a:r>
              <a:rPr lang="en-US" dirty="0"/>
              <a:t>-Marquardt-like algorithm.</a:t>
            </a:r>
          </a:p>
          <a:p>
            <a:endParaRPr lang="en-US" dirty="0"/>
          </a:p>
        </p:txBody>
      </p:sp>
    </p:spTree>
    <p:extLst>
      <p:ext uri="{BB962C8B-B14F-4D97-AF65-F5344CB8AC3E}">
        <p14:creationId xmlns:p14="http://schemas.microsoft.com/office/powerpoint/2010/main" val="188153598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447703" y="3314700"/>
            <a:ext cx="5334194" cy="2689283"/>
          </a:xfrm>
          <a:prstGeom prst="rect">
            <a:avLst/>
          </a:prstGeom>
        </p:spPr>
      </p:pic>
      <p:sp>
        <p:nvSpPr>
          <p:cNvPr id="2" name="Title 1"/>
          <p:cNvSpPr>
            <a:spLocks noGrp="1"/>
          </p:cNvSpPr>
          <p:nvPr>
            <p:ph type="title"/>
          </p:nvPr>
        </p:nvSpPr>
        <p:spPr/>
        <p:txBody>
          <a:bodyPr/>
          <a:lstStyle/>
          <a:p>
            <a:r>
              <a:rPr lang="en-US" dirty="0"/>
              <a:t>A stochastic diagonal </a:t>
            </a:r>
            <a:r>
              <a:rPr lang="en-US" dirty="0" err="1"/>
              <a:t>Levenberg</a:t>
            </a:r>
            <a:r>
              <a:rPr lang="en-US" dirty="0"/>
              <a:t> Marquardt method </a:t>
            </a:r>
            <a:r>
              <a:rPr lang="fr-FR" sz="2000" dirty="0"/>
              <a:t>[</a:t>
            </a:r>
            <a:r>
              <a:rPr lang="fr-FR" sz="2000" dirty="0" err="1"/>
              <a:t>LeCun</a:t>
            </a:r>
            <a:r>
              <a:rPr lang="fr-FR" sz="2000" dirty="0"/>
              <a:t> 87, </a:t>
            </a:r>
            <a:r>
              <a:rPr lang="fr-FR" sz="2000" dirty="0" err="1"/>
              <a:t>Becker&amp;LeCun</a:t>
            </a:r>
            <a:r>
              <a:rPr lang="fr-FR" sz="2000" dirty="0"/>
              <a:t> 88, </a:t>
            </a:r>
            <a:r>
              <a:rPr lang="fr-FR" sz="2000" dirty="0" err="1"/>
              <a:t>LeCun</a:t>
            </a:r>
            <a:r>
              <a:rPr lang="fr-FR" sz="2000" dirty="0"/>
              <a:t> 89] </a:t>
            </a:r>
            <a:r>
              <a:rPr lang="en-US" dirty="0"/>
              <a:t/>
            </a:r>
            <a:br>
              <a:rPr lang="en-US" dirty="0"/>
            </a:br>
            <a:endParaRPr lang="en-US" dirty="0"/>
          </a:p>
        </p:txBody>
      </p:sp>
      <p:sp>
        <p:nvSpPr>
          <p:cNvPr id="3" name="Text Placeholder 2"/>
          <p:cNvSpPr>
            <a:spLocks noGrp="1"/>
          </p:cNvSpPr>
          <p:nvPr>
            <p:ph type="body" idx="1"/>
          </p:nvPr>
        </p:nvSpPr>
        <p:spPr>
          <a:xfrm>
            <a:off x="383854" y="1638300"/>
            <a:ext cx="7461504" cy="4009553"/>
          </a:xfrm>
        </p:spPr>
        <p:txBody>
          <a:bodyPr/>
          <a:lstStyle/>
          <a:p>
            <a:pPr marL="0" indent="0">
              <a:buNone/>
            </a:pPr>
            <a:r>
              <a:rPr lang="en-US" dirty="0"/>
              <a:t>The main ideas:</a:t>
            </a:r>
          </a:p>
          <a:p>
            <a:r>
              <a:rPr lang="en-US" dirty="0"/>
              <a:t>use formulae for the backpropagation of the diagonal Hessian (shown earlier) to keep a running estimate of the second derivative of the error with respect to each parameter.</a:t>
            </a:r>
          </a:p>
          <a:p>
            <a:r>
              <a:rPr lang="en-US" dirty="0"/>
              <a:t>use these term in a "</a:t>
            </a:r>
            <a:r>
              <a:rPr lang="en-US" dirty="0" err="1"/>
              <a:t>Levenberg</a:t>
            </a:r>
            <a:r>
              <a:rPr lang="en-US" dirty="0"/>
              <a:t>-Marquardt" formula to scale each parameter's learning rate</a:t>
            </a:r>
          </a:p>
          <a:p>
            <a:endParaRPr lang="en-US" dirty="0"/>
          </a:p>
        </p:txBody>
      </p:sp>
    </p:spTree>
    <p:extLst>
      <p:ext uri="{BB962C8B-B14F-4D97-AF65-F5344CB8AC3E}">
        <p14:creationId xmlns:p14="http://schemas.microsoft.com/office/powerpoint/2010/main" val="319194854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 stochastic diagonal Levenberg Marquardt method</a:t>
            </a:r>
            <a:br>
              <a:rPr lang="en-US"/>
            </a:br>
            <a:endParaRPr lang="en-US" dirty="0"/>
          </a:p>
        </p:txBody>
      </p:sp>
      <p:sp>
        <p:nvSpPr>
          <p:cNvPr id="3" name="Text Placeholder 2"/>
          <p:cNvSpPr>
            <a:spLocks noGrp="1"/>
          </p:cNvSpPr>
          <p:nvPr>
            <p:ph type="body" idx="1"/>
          </p:nvPr>
        </p:nvSpPr>
        <p:spPr>
          <a:xfrm>
            <a:off x="383854" y="1438747"/>
            <a:ext cx="7461504" cy="4466753"/>
          </a:xfrm>
        </p:spPr>
        <p:txBody>
          <a:bodyPr/>
          <a:lstStyle/>
          <a:p>
            <a:r>
              <a:rPr lang="en-US" sz="1600" dirty="0"/>
              <a:t>The second derivatives	 can be computed using</a:t>
            </a:r>
          </a:p>
          <a:p>
            <a:r>
              <a:rPr lang="en-US" sz="1600" dirty="0"/>
              <a:t>a running average formula over a subset of the training set prior to training:</a:t>
            </a:r>
          </a:p>
          <a:p>
            <a:endParaRPr lang="en-US" sz="1600" dirty="0"/>
          </a:p>
          <a:p>
            <a:endParaRPr lang="en-US" sz="1600" dirty="0"/>
          </a:p>
          <a:p>
            <a:endParaRPr lang="en-US" sz="1600" dirty="0"/>
          </a:p>
          <a:p>
            <a:endParaRPr lang="en-US" sz="1600" dirty="0"/>
          </a:p>
          <a:p>
            <a:endParaRPr lang="en-US" sz="1600" dirty="0"/>
          </a:p>
          <a:p>
            <a:r>
              <a:rPr lang="en-US" sz="1600" dirty="0"/>
              <a:t>The instantaneous second derivatives are computed using the formula in the slide entitled: "BACKPROPAGATING THE DIAGONAL HESSIAN IN NEURAL NETS" </a:t>
            </a:r>
          </a:p>
          <a:p>
            <a:r>
              <a:rPr lang="en-US" sz="1600" dirty="0"/>
              <a:t>Since the second derivatives evolve slowly, there is no need</a:t>
            </a:r>
          </a:p>
          <a:p>
            <a:r>
              <a:rPr lang="en-US" sz="1600" dirty="0"/>
              <a:t>to </a:t>
            </a:r>
            <a:r>
              <a:rPr lang="en-US" sz="1600" dirty="0" err="1"/>
              <a:t>reestimate</a:t>
            </a:r>
            <a:r>
              <a:rPr lang="en-US" sz="1600" dirty="0"/>
              <a:t> them often.</a:t>
            </a:r>
          </a:p>
          <a:p>
            <a:r>
              <a:rPr lang="en-US" sz="1600" dirty="0"/>
              <a:t>They can be estimated once at the beginning by sweeping over a few hundred patterns.</a:t>
            </a:r>
          </a:p>
          <a:p>
            <a:r>
              <a:rPr lang="en-US" sz="1600" dirty="0"/>
              <a:t>Then, they can be </a:t>
            </a:r>
            <a:r>
              <a:rPr lang="en-US" sz="1600" dirty="0" err="1"/>
              <a:t>reestimated</a:t>
            </a:r>
            <a:r>
              <a:rPr lang="en-US" sz="1600" dirty="0"/>
              <a:t> every few epochs.</a:t>
            </a:r>
          </a:p>
          <a:p>
            <a:r>
              <a:rPr lang="en-US" sz="1600" dirty="0"/>
              <a:t>The additional cost over regular backprop is negligible.</a:t>
            </a:r>
          </a:p>
          <a:p>
            <a:r>
              <a:rPr lang="en-US" sz="1600" dirty="0"/>
              <a:t>Is usually about 3 times faster than carefully tuned stochastic gradient.</a:t>
            </a:r>
          </a:p>
          <a:p>
            <a:endParaRPr lang="en-US" sz="1600" dirty="0"/>
          </a:p>
          <a:p>
            <a:endParaRPr lang="en-US" sz="1600" dirty="0"/>
          </a:p>
        </p:txBody>
      </p:sp>
      <p:pic>
        <p:nvPicPr>
          <p:cNvPr id="8" name="Picture 7"/>
          <p:cNvPicPr>
            <a:picLocks noChangeAspect="1"/>
          </p:cNvPicPr>
          <p:nvPr/>
        </p:nvPicPr>
        <p:blipFill rotWithShape="1">
          <a:blip r:embed="rId2"/>
          <a:srcRect l="40063" r="51034" b="73502"/>
          <a:stretch/>
        </p:blipFill>
        <p:spPr>
          <a:xfrm>
            <a:off x="2743200" y="1181100"/>
            <a:ext cx="457200" cy="609600"/>
          </a:xfrm>
          <a:prstGeom prst="rect">
            <a:avLst/>
          </a:prstGeom>
        </p:spPr>
      </p:pic>
      <p:pic>
        <p:nvPicPr>
          <p:cNvPr id="10" name="Picture 9"/>
          <p:cNvPicPr>
            <a:picLocks noChangeAspect="1"/>
          </p:cNvPicPr>
          <p:nvPr/>
        </p:nvPicPr>
        <p:blipFill rotWithShape="1">
          <a:blip r:embed="rId2"/>
          <a:srcRect l="4454" t="43061" r="5033" b="631"/>
          <a:stretch/>
        </p:blipFill>
        <p:spPr>
          <a:xfrm>
            <a:off x="1447800" y="2095500"/>
            <a:ext cx="4648200" cy="1295400"/>
          </a:xfrm>
          <a:prstGeom prst="rect">
            <a:avLst/>
          </a:prstGeom>
        </p:spPr>
      </p:pic>
    </p:spTree>
    <p:extLst>
      <p:ext uri="{BB962C8B-B14F-4D97-AF65-F5344CB8AC3E}">
        <p14:creationId xmlns:p14="http://schemas.microsoft.com/office/powerpoint/2010/main" val="154823505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513430" y="1812416"/>
            <a:ext cx="3202351" cy="4152900"/>
          </a:xfrm>
          <a:prstGeom prst="rect">
            <a:avLst/>
          </a:prstGeom>
        </p:spPr>
      </p:pic>
      <p:sp>
        <p:nvSpPr>
          <p:cNvPr id="2" name="Title 1"/>
          <p:cNvSpPr>
            <a:spLocks noGrp="1"/>
          </p:cNvSpPr>
          <p:nvPr>
            <p:ph type="title"/>
          </p:nvPr>
        </p:nvSpPr>
        <p:spPr/>
        <p:txBody>
          <a:bodyPr/>
          <a:lstStyle/>
          <a:p>
            <a:r>
              <a:rPr lang="en-US" dirty="0"/>
              <a:t>Stochastic diagonal </a:t>
            </a:r>
            <a:r>
              <a:rPr lang="en-US" dirty="0" err="1"/>
              <a:t>Levenberg</a:t>
            </a:r>
            <a:r>
              <a:rPr lang="en-US" dirty="0"/>
              <a:t>-Marquardt</a:t>
            </a:r>
          </a:p>
        </p:txBody>
      </p:sp>
      <p:sp>
        <p:nvSpPr>
          <p:cNvPr id="3" name="Text Placeholder 2"/>
          <p:cNvSpPr>
            <a:spLocks noGrp="1"/>
          </p:cNvSpPr>
          <p:nvPr>
            <p:ph type="body" idx="1"/>
          </p:nvPr>
        </p:nvSpPr>
        <p:spPr/>
        <p:txBody>
          <a:bodyPr/>
          <a:lstStyle/>
          <a:p>
            <a:r>
              <a:rPr lang="en-US" dirty="0"/>
              <a:t>data set: set-1 (100 examples, 2 </a:t>
            </a:r>
            <a:r>
              <a:rPr lang="en-US" dirty="0" err="1"/>
              <a:t>gaussians</a:t>
            </a:r>
            <a:r>
              <a:rPr lang="en-US" dirty="0"/>
              <a:t>) network: 1 linear unit, 2 inputs, 1 output. 2 weights, 1 bias.</a:t>
            </a:r>
          </a:p>
          <a:p>
            <a:endParaRPr lang="en-US" dirty="0"/>
          </a:p>
        </p:txBody>
      </p:sp>
    </p:spTree>
    <p:extLst>
      <p:ext uri="{BB962C8B-B14F-4D97-AF65-F5344CB8AC3E}">
        <p14:creationId xmlns:p14="http://schemas.microsoft.com/office/powerpoint/2010/main" val="428342239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513429" y="1880290"/>
            <a:ext cx="3202351" cy="4083986"/>
          </a:xfrm>
          <a:prstGeom prst="rect">
            <a:avLst/>
          </a:prstGeom>
        </p:spPr>
      </p:pic>
      <p:sp>
        <p:nvSpPr>
          <p:cNvPr id="2" name="Title 1"/>
          <p:cNvSpPr>
            <a:spLocks noGrp="1"/>
          </p:cNvSpPr>
          <p:nvPr>
            <p:ph type="title"/>
          </p:nvPr>
        </p:nvSpPr>
        <p:spPr/>
        <p:txBody>
          <a:bodyPr/>
          <a:lstStyle/>
          <a:p>
            <a:r>
              <a:rPr lang="en-US" dirty="0"/>
              <a:t>Stochastic diagonal </a:t>
            </a:r>
            <a:r>
              <a:rPr lang="en-US" dirty="0" err="1"/>
              <a:t>Levenberg</a:t>
            </a:r>
            <a:r>
              <a:rPr lang="en-US" dirty="0"/>
              <a:t>-Marquardt</a:t>
            </a:r>
          </a:p>
        </p:txBody>
      </p:sp>
      <p:sp>
        <p:nvSpPr>
          <p:cNvPr id="3" name="Text Placeholder 2"/>
          <p:cNvSpPr>
            <a:spLocks noGrp="1"/>
          </p:cNvSpPr>
          <p:nvPr>
            <p:ph type="body" idx="1"/>
          </p:nvPr>
        </p:nvSpPr>
        <p:spPr/>
        <p:txBody>
          <a:bodyPr/>
          <a:lstStyle/>
          <a:p>
            <a:r>
              <a:rPr lang="en-US" dirty="0"/>
              <a:t>data set: set-1 (100 examples, 2 </a:t>
            </a:r>
            <a:r>
              <a:rPr lang="en-US" dirty="0" err="1"/>
              <a:t>gaussians</a:t>
            </a:r>
            <a:r>
              <a:rPr lang="en-US" dirty="0"/>
              <a:t>) network: 1 linear unit, 2 inputs, 1 output. 2 weights, 1 bias.</a:t>
            </a:r>
          </a:p>
          <a:p>
            <a:endParaRPr lang="en-US" dirty="0"/>
          </a:p>
        </p:txBody>
      </p:sp>
    </p:spTree>
    <p:extLst>
      <p:ext uri="{BB962C8B-B14F-4D97-AF65-F5344CB8AC3E}">
        <p14:creationId xmlns:p14="http://schemas.microsoft.com/office/powerpoint/2010/main" val="383615588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Computing the principal Eigenvalue/vector of the Hessian</a:t>
            </a:r>
          </a:p>
        </p:txBody>
      </p:sp>
      <p:sp>
        <p:nvSpPr>
          <p:cNvPr id="3" name="Text Placeholder 2"/>
          <p:cNvSpPr>
            <a:spLocks noGrp="1"/>
          </p:cNvSpPr>
          <p:nvPr>
            <p:ph type="body" idx="1"/>
          </p:nvPr>
        </p:nvSpPr>
        <p:spPr/>
        <p:txBody>
          <a:bodyPr/>
          <a:lstStyle/>
          <a:p>
            <a:r>
              <a:rPr lang="en-US" dirty="0"/>
              <a:t>Idea #1 (the power method):</a:t>
            </a:r>
          </a:p>
        </p:txBody>
      </p:sp>
      <p:pic>
        <p:nvPicPr>
          <p:cNvPr id="5" name="Picture 4"/>
          <p:cNvPicPr>
            <a:picLocks noChangeAspect="1"/>
          </p:cNvPicPr>
          <p:nvPr/>
        </p:nvPicPr>
        <p:blipFill>
          <a:blip r:embed="rId2"/>
          <a:stretch>
            <a:fillRect/>
          </a:stretch>
        </p:blipFill>
        <p:spPr>
          <a:xfrm>
            <a:off x="385191" y="1634153"/>
            <a:ext cx="4733006" cy="3280747"/>
          </a:xfrm>
          <a:prstGeom prst="rect">
            <a:avLst/>
          </a:prstGeom>
        </p:spPr>
      </p:pic>
    </p:spTree>
    <p:extLst>
      <p:ext uri="{BB962C8B-B14F-4D97-AF65-F5344CB8AC3E}">
        <p14:creationId xmlns:p14="http://schemas.microsoft.com/office/powerpoint/2010/main" val="42346098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l="1242" t="30860" r="6169" b="3563"/>
          <a:stretch/>
        </p:blipFill>
        <p:spPr>
          <a:xfrm>
            <a:off x="533400" y="1333500"/>
            <a:ext cx="5715000" cy="2590800"/>
          </a:xfrm>
          <a:prstGeom prst="rect">
            <a:avLst/>
          </a:prstGeom>
        </p:spPr>
      </p:pic>
      <p:sp>
        <p:nvSpPr>
          <p:cNvPr id="2" name="Title 1"/>
          <p:cNvSpPr>
            <a:spLocks noGrp="1"/>
          </p:cNvSpPr>
          <p:nvPr>
            <p:ph type="title"/>
          </p:nvPr>
        </p:nvSpPr>
        <p:spPr/>
        <p:txBody>
          <a:bodyPr/>
          <a:lstStyle/>
          <a:p>
            <a:r>
              <a:rPr lang="en-US" dirty="0"/>
              <a:t>Computing the product</a:t>
            </a:r>
          </a:p>
        </p:txBody>
      </p:sp>
      <p:sp>
        <p:nvSpPr>
          <p:cNvPr id="3" name="Text Placeholder 2"/>
          <p:cNvSpPr>
            <a:spLocks noGrp="1"/>
          </p:cNvSpPr>
          <p:nvPr>
            <p:ph type="body" idx="1"/>
          </p:nvPr>
        </p:nvSpPr>
        <p:spPr/>
        <p:txBody>
          <a:bodyPr/>
          <a:lstStyle/>
          <a:p>
            <a:r>
              <a:rPr lang="en-US" dirty="0"/>
              <a:t>Idea #2 (Taylor expansion):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One iteration of this procedure requires 2 forward props and 2 backward props for each pattern in the training set.</a:t>
            </a:r>
          </a:p>
          <a:p>
            <a:r>
              <a:rPr lang="en-US" dirty="0"/>
              <a:t>This converges very quickly to a good estimate of the largest eigenvalue of H</a:t>
            </a:r>
          </a:p>
          <a:p>
            <a:endParaRPr lang="en-US" dirty="0"/>
          </a:p>
        </p:txBody>
      </p:sp>
      <p:pic>
        <p:nvPicPr>
          <p:cNvPr id="4" name="Picture 3"/>
          <p:cNvPicPr>
            <a:picLocks noChangeAspect="1"/>
          </p:cNvPicPr>
          <p:nvPr/>
        </p:nvPicPr>
        <p:blipFill rotWithShape="1">
          <a:blip r:embed="rId2"/>
          <a:srcRect l="72840" t="7715" r="17284" b="84570"/>
          <a:stretch/>
        </p:blipFill>
        <p:spPr>
          <a:xfrm>
            <a:off x="4419600" y="532768"/>
            <a:ext cx="609600" cy="304801"/>
          </a:xfrm>
          <a:prstGeom prst="rect">
            <a:avLst/>
          </a:prstGeom>
        </p:spPr>
      </p:pic>
    </p:spTree>
    <p:extLst>
      <p:ext uri="{BB962C8B-B14F-4D97-AF65-F5344CB8AC3E}">
        <p14:creationId xmlns:p14="http://schemas.microsoft.com/office/powerpoint/2010/main" val="324355481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On-line computation of</a:t>
            </a:r>
          </a:p>
        </p:txBody>
      </p:sp>
      <p:sp>
        <p:nvSpPr>
          <p:cNvPr id="8" name="Text Placeholder 7"/>
          <p:cNvSpPr>
            <a:spLocks noGrp="1"/>
          </p:cNvSpPr>
          <p:nvPr>
            <p:ph type="body" idx="1"/>
          </p:nvPr>
        </p:nvSpPr>
        <p:spPr>
          <a:xfrm>
            <a:off x="383854" y="876300"/>
            <a:ext cx="7540946" cy="4466753"/>
          </a:xfrm>
        </p:spPr>
        <p:txBody>
          <a:bodyPr/>
          <a:lstStyle/>
          <a:p>
            <a:r>
              <a:rPr lang="en-US" dirty="0"/>
              <a:t>Idea #3 (running average):</a:t>
            </a:r>
          </a:p>
          <a:p>
            <a:endParaRPr lang="en-US" dirty="0"/>
          </a:p>
          <a:p>
            <a:endParaRPr lang="en-US" dirty="0"/>
          </a:p>
          <a:p>
            <a:endParaRPr lang="en-US" dirty="0"/>
          </a:p>
          <a:p>
            <a:endParaRPr lang="en-US" dirty="0"/>
          </a:p>
          <a:p>
            <a:endParaRPr lang="en-US" dirty="0"/>
          </a:p>
          <a:p>
            <a:endParaRPr lang="en-US" dirty="0"/>
          </a:p>
          <a:p>
            <a:pPr marL="0" indent="0">
              <a:buNone/>
            </a:pPr>
            <a:endParaRPr lang="en-US" dirty="0"/>
          </a:p>
          <a:p>
            <a:pPr marL="0" indent="0">
              <a:buNone/>
            </a:pPr>
            <a:endParaRPr lang="en-US" dirty="0"/>
          </a:p>
          <a:p>
            <a:r>
              <a:rPr lang="en-US" sz="1600" dirty="0"/>
              <a:t>This procedure converges VERY quickly to the largest eigenvalue of the AVERAGE Hessian.</a:t>
            </a:r>
          </a:p>
          <a:p>
            <a:r>
              <a:rPr lang="en-US" sz="1600" dirty="0"/>
              <a:t>The properties of the average Hessian determine the behavior of ON-LINE gradient descent (stochastic, or per-sample update).</a:t>
            </a:r>
          </a:p>
          <a:p>
            <a:r>
              <a:rPr lang="en-US" sz="1600" dirty="0"/>
              <a:t>EXPERIMENT: A shared-weight network with 5 layers of weights, 64638 connections and 1278 free parameters. Training set: 1000 handwritten digits.</a:t>
            </a:r>
          </a:p>
          <a:p>
            <a:r>
              <a:rPr lang="en-US" sz="1600" dirty="0"/>
              <a:t>Correct order of magnitude is obtained in less than 100 pattern presentations (10% of training set size)</a:t>
            </a:r>
          </a:p>
          <a:p>
            <a:r>
              <a:rPr lang="en-US" sz="1600" dirty="0"/>
              <a:t>The fluctuations of the average Hessian over the training set are small.</a:t>
            </a:r>
          </a:p>
          <a:p>
            <a:endParaRPr lang="en-US" sz="1600" dirty="0"/>
          </a:p>
          <a:p>
            <a:endParaRPr lang="en-US" dirty="0"/>
          </a:p>
        </p:txBody>
      </p:sp>
      <p:pic>
        <p:nvPicPr>
          <p:cNvPr id="4" name="Picture 3"/>
          <p:cNvPicPr>
            <a:picLocks noChangeAspect="1"/>
          </p:cNvPicPr>
          <p:nvPr/>
        </p:nvPicPr>
        <p:blipFill rotWithShape="1">
          <a:blip r:embed="rId2"/>
          <a:srcRect l="77778" t="7715" r="17284" b="84570"/>
          <a:stretch/>
        </p:blipFill>
        <p:spPr>
          <a:xfrm>
            <a:off x="4419600" y="532768"/>
            <a:ext cx="304800" cy="304801"/>
          </a:xfrm>
          <a:prstGeom prst="rect">
            <a:avLst/>
          </a:prstGeom>
        </p:spPr>
      </p:pic>
      <p:pic>
        <p:nvPicPr>
          <p:cNvPr id="10" name="Picture 9"/>
          <p:cNvPicPr>
            <a:picLocks noChangeAspect="1"/>
          </p:cNvPicPr>
          <p:nvPr/>
        </p:nvPicPr>
        <p:blipFill>
          <a:blip r:embed="rId3"/>
          <a:stretch>
            <a:fillRect/>
          </a:stretch>
        </p:blipFill>
        <p:spPr>
          <a:xfrm>
            <a:off x="1638300" y="1395410"/>
            <a:ext cx="4953000" cy="2071690"/>
          </a:xfrm>
          <a:prstGeom prst="rect">
            <a:avLst/>
          </a:prstGeom>
        </p:spPr>
      </p:pic>
    </p:spTree>
    <p:extLst>
      <p:ext uri="{BB962C8B-B14F-4D97-AF65-F5344CB8AC3E}">
        <p14:creationId xmlns:p14="http://schemas.microsoft.com/office/powerpoint/2010/main" val="324813068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Recipe </a:t>
            </a:r>
          </a:p>
        </p:txBody>
      </p:sp>
      <p:sp>
        <p:nvSpPr>
          <p:cNvPr id="3" name="Text Placeholder 2"/>
          <p:cNvSpPr>
            <a:spLocks noGrp="1"/>
          </p:cNvSpPr>
          <p:nvPr>
            <p:ph type="body" idx="1"/>
          </p:nvPr>
        </p:nvSpPr>
        <p:spPr>
          <a:xfrm>
            <a:off x="383854" y="1790700"/>
            <a:ext cx="7461504" cy="3857153"/>
          </a:xfrm>
        </p:spPr>
        <p:txBody>
          <a:bodyPr/>
          <a:lstStyle/>
          <a:p>
            <a:pPr marL="342900" indent="-342900">
              <a:buFont typeface="+mj-lt"/>
              <a:buAutoNum type="arabicPeriod"/>
            </a:pPr>
            <a:r>
              <a:rPr lang="en-US" dirty="0"/>
              <a:t>Pick initial eigenvector estimate at random</a:t>
            </a:r>
          </a:p>
          <a:p>
            <a:pPr marL="342900" indent="-342900">
              <a:buFont typeface="+mj-lt"/>
              <a:buAutoNum type="arabicPeriod"/>
            </a:pPr>
            <a:r>
              <a:rPr lang="en-US" dirty="0"/>
              <a:t>Present input pattern, and desired output. perform forward prop and backward prop. Save gradient vector G(w)</a:t>
            </a:r>
          </a:p>
          <a:p>
            <a:pPr marL="342900" indent="-342900">
              <a:buFont typeface="+mj-lt"/>
              <a:buAutoNum type="arabicPeriod"/>
            </a:pPr>
            <a:r>
              <a:rPr lang="en-US" dirty="0"/>
              <a:t>Add             to current weight vector</a:t>
            </a:r>
          </a:p>
          <a:p>
            <a:pPr marL="342900" indent="-342900">
              <a:buFont typeface="+mj-lt"/>
              <a:buAutoNum type="arabicPeriod"/>
            </a:pPr>
            <a:endParaRPr lang="en-US" dirty="0"/>
          </a:p>
          <a:p>
            <a:pPr marL="342900" indent="-342900">
              <a:buFont typeface="+mj-lt"/>
              <a:buAutoNum type="arabicPeriod"/>
            </a:pPr>
            <a:r>
              <a:rPr lang="en-US" dirty="0"/>
              <a:t>Perform forward prop and backward prop with perturbed weight vector. Save gradient vector G'(w)</a:t>
            </a:r>
          </a:p>
          <a:p>
            <a:pPr marL="342900" indent="-342900">
              <a:buFont typeface="+mj-lt"/>
              <a:buAutoNum type="arabicPeriod"/>
            </a:pPr>
            <a:r>
              <a:rPr lang="en-US" dirty="0"/>
              <a:t>Compute difference G'(w)-G(w). and divide by     update running average of eigenvector with the result</a:t>
            </a:r>
          </a:p>
          <a:p>
            <a:pPr marL="342900" indent="-342900">
              <a:buFont typeface="+mj-lt"/>
              <a:buAutoNum type="arabicPeriod"/>
            </a:pPr>
            <a:r>
              <a:rPr lang="en-US" dirty="0" err="1"/>
              <a:t>Goto</a:t>
            </a:r>
            <a:r>
              <a:rPr lang="en-US" dirty="0"/>
              <a:t> 2 unless a reasonably stable result is obtained</a:t>
            </a:r>
          </a:p>
          <a:p>
            <a:pPr marL="342900" indent="-342900">
              <a:buFont typeface="+mj-lt"/>
              <a:buAutoNum type="arabicPeriod"/>
            </a:pPr>
            <a:r>
              <a:rPr lang="en-US" dirty="0"/>
              <a:t>The optimal learning rate is</a:t>
            </a:r>
          </a:p>
          <a:p>
            <a:endParaRPr lang="en-US" dirty="0"/>
          </a:p>
        </p:txBody>
      </p:sp>
      <p:pic>
        <p:nvPicPr>
          <p:cNvPr id="5" name="Picture 4"/>
          <p:cNvPicPr>
            <a:picLocks noChangeAspect="1"/>
          </p:cNvPicPr>
          <p:nvPr/>
        </p:nvPicPr>
        <p:blipFill>
          <a:blip r:embed="rId2"/>
          <a:stretch>
            <a:fillRect/>
          </a:stretch>
        </p:blipFill>
        <p:spPr>
          <a:xfrm>
            <a:off x="1485900" y="929060"/>
            <a:ext cx="5257800" cy="796217"/>
          </a:xfrm>
          <a:prstGeom prst="rect">
            <a:avLst/>
          </a:prstGeom>
        </p:spPr>
      </p:pic>
      <p:pic>
        <p:nvPicPr>
          <p:cNvPr id="6" name="Picture 5"/>
          <p:cNvPicPr>
            <a:picLocks noChangeAspect="1"/>
          </p:cNvPicPr>
          <p:nvPr/>
        </p:nvPicPr>
        <p:blipFill>
          <a:blip r:embed="rId3"/>
          <a:stretch>
            <a:fillRect/>
          </a:stretch>
        </p:blipFill>
        <p:spPr>
          <a:xfrm>
            <a:off x="1219200" y="2652340"/>
            <a:ext cx="796575" cy="626821"/>
          </a:xfrm>
          <a:prstGeom prst="rect">
            <a:avLst/>
          </a:prstGeom>
        </p:spPr>
      </p:pic>
      <p:pic>
        <p:nvPicPr>
          <p:cNvPr id="7" name="Picture 6"/>
          <p:cNvPicPr>
            <a:picLocks noChangeAspect="1"/>
          </p:cNvPicPr>
          <p:nvPr/>
        </p:nvPicPr>
        <p:blipFill>
          <a:blip r:embed="rId4"/>
          <a:stretch>
            <a:fillRect/>
          </a:stretch>
        </p:blipFill>
        <p:spPr>
          <a:xfrm>
            <a:off x="5486400" y="3883482"/>
            <a:ext cx="228600" cy="242584"/>
          </a:xfrm>
          <a:prstGeom prst="rect">
            <a:avLst/>
          </a:prstGeom>
        </p:spPr>
      </p:pic>
      <p:pic>
        <p:nvPicPr>
          <p:cNvPr id="8" name="Picture 7"/>
          <p:cNvPicPr>
            <a:picLocks noChangeAspect="1"/>
          </p:cNvPicPr>
          <p:nvPr/>
        </p:nvPicPr>
        <p:blipFill>
          <a:blip r:embed="rId5"/>
          <a:stretch>
            <a:fillRect/>
          </a:stretch>
        </p:blipFill>
        <p:spPr>
          <a:xfrm>
            <a:off x="3657600" y="4686300"/>
            <a:ext cx="524438" cy="571400"/>
          </a:xfrm>
          <a:prstGeom prst="rect">
            <a:avLst/>
          </a:prstGeom>
        </p:spPr>
      </p:pic>
    </p:spTree>
    <p:extLst>
      <p:ext uri="{BB962C8B-B14F-4D97-AF65-F5344CB8AC3E}">
        <p14:creationId xmlns:p14="http://schemas.microsoft.com/office/powerpoint/2010/main" val="14717745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761" y="347471"/>
            <a:ext cx="4045839" cy="516166"/>
          </a:xfrm>
        </p:spPr>
        <p:txBody>
          <a:bodyPr/>
          <a:lstStyle/>
          <a:p>
            <a:r>
              <a:rPr lang="en-US" dirty="0"/>
              <a:t>Computing the gradient with backpropagation</a:t>
            </a:r>
          </a:p>
        </p:txBody>
      </p:sp>
      <p:sp>
        <p:nvSpPr>
          <p:cNvPr id="3" name="Text Placeholder 2"/>
          <p:cNvSpPr>
            <a:spLocks noGrp="1"/>
          </p:cNvSpPr>
          <p:nvPr>
            <p:ph type="body" idx="1"/>
          </p:nvPr>
        </p:nvSpPr>
        <p:spPr>
          <a:xfrm>
            <a:off x="383854" y="3619500"/>
            <a:ext cx="7461504" cy="2438400"/>
          </a:xfrm>
        </p:spPr>
        <p:txBody>
          <a:bodyPr/>
          <a:lstStyle/>
          <a:p>
            <a:r>
              <a:rPr lang="en-US" sz="1400" dirty="0"/>
              <a:t>The learning machine is composed of modules (e.g. layers)</a:t>
            </a:r>
          </a:p>
          <a:p>
            <a:r>
              <a:rPr lang="en-US" sz="1400" dirty="0"/>
              <a:t>Each module can do two things:</a:t>
            </a:r>
          </a:p>
          <a:p>
            <a:pPr marL="342900" indent="-342900">
              <a:buFont typeface="+mj-lt"/>
              <a:buAutoNum type="arabicPeriod"/>
            </a:pPr>
            <a:r>
              <a:rPr lang="en-US" sz="1400" dirty="0"/>
              <a:t>Compute its outputs from its inputs (FPROP)</a:t>
            </a:r>
          </a:p>
          <a:p>
            <a:pPr marL="342900" indent="-342900">
              <a:buFont typeface="+mj-lt"/>
              <a:buAutoNum type="arabicPeriod"/>
            </a:pPr>
            <a:endParaRPr lang="en-US" sz="1400" dirty="0"/>
          </a:p>
          <a:p>
            <a:pPr marL="342900" indent="-342900">
              <a:buFont typeface="+mj-lt"/>
              <a:buAutoNum type="arabicPeriod"/>
            </a:pPr>
            <a:endParaRPr lang="en-US" sz="1400" dirty="0"/>
          </a:p>
          <a:p>
            <a:pPr marL="342900" indent="-342900">
              <a:buFont typeface="+mj-lt"/>
              <a:buAutoNum type="arabicPeriod"/>
            </a:pPr>
            <a:r>
              <a:rPr lang="en-US" sz="1400" dirty="0"/>
              <a:t>Compute gradient vectors at its inputs from gradient vectors at its outputs (BPROP)</a:t>
            </a:r>
          </a:p>
        </p:txBody>
      </p:sp>
      <p:pic>
        <p:nvPicPr>
          <p:cNvPr id="5" name="Picture 4"/>
          <p:cNvPicPr>
            <a:picLocks noChangeAspect="1"/>
          </p:cNvPicPr>
          <p:nvPr/>
        </p:nvPicPr>
        <p:blipFill rotWithShape="1">
          <a:blip r:embed="rId2"/>
          <a:srcRect b="77427"/>
          <a:stretch/>
        </p:blipFill>
        <p:spPr>
          <a:xfrm>
            <a:off x="1295400" y="4381499"/>
            <a:ext cx="5068138" cy="457200"/>
          </a:xfrm>
          <a:prstGeom prst="rect">
            <a:avLst/>
          </a:prstGeom>
        </p:spPr>
      </p:pic>
      <p:pic>
        <p:nvPicPr>
          <p:cNvPr id="6" name="Picture 5"/>
          <p:cNvPicPr>
            <a:picLocks noChangeAspect="1"/>
          </p:cNvPicPr>
          <p:nvPr/>
        </p:nvPicPr>
        <p:blipFill rotWithShape="1">
          <a:blip r:embed="rId2"/>
          <a:srcRect t="57150" b="5228"/>
          <a:stretch/>
        </p:blipFill>
        <p:spPr>
          <a:xfrm>
            <a:off x="1295400" y="5143499"/>
            <a:ext cx="5068138" cy="761999"/>
          </a:xfrm>
          <a:prstGeom prst="rect">
            <a:avLst/>
          </a:prstGeom>
        </p:spPr>
      </p:pic>
      <p:pic>
        <p:nvPicPr>
          <p:cNvPr id="7" name="Picture 6"/>
          <p:cNvPicPr>
            <a:picLocks noChangeAspect="1"/>
          </p:cNvPicPr>
          <p:nvPr/>
        </p:nvPicPr>
        <p:blipFill>
          <a:blip r:embed="rId3"/>
          <a:stretch>
            <a:fillRect/>
          </a:stretch>
        </p:blipFill>
        <p:spPr>
          <a:xfrm>
            <a:off x="3578158" y="329127"/>
            <a:ext cx="4267200" cy="3165522"/>
          </a:xfrm>
          <a:prstGeom prst="rect">
            <a:avLst/>
          </a:prstGeom>
        </p:spPr>
      </p:pic>
    </p:spTree>
    <p:extLst>
      <p:ext uri="{BB962C8B-B14F-4D97-AF65-F5344CB8AC3E}">
        <p14:creationId xmlns:p14="http://schemas.microsoft.com/office/powerpoint/2010/main" val="42413935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414413" y="0"/>
            <a:ext cx="5400775" cy="5774887"/>
          </a:xfrm>
          <a:prstGeom prst="rect">
            <a:avLst/>
          </a:prstGeom>
        </p:spPr>
      </p:pic>
    </p:spTree>
    <p:extLst>
      <p:ext uri="{BB962C8B-B14F-4D97-AF65-F5344CB8AC3E}">
        <p14:creationId xmlns:p14="http://schemas.microsoft.com/office/powerpoint/2010/main" val="52867517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81457" y="0"/>
            <a:ext cx="5666686" cy="5829300"/>
          </a:xfrm>
          <a:prstGeom prst="rect">
            <a:avLst/>
          </a:prstGeom>
        </p:spPr>
      </p:pic>
    </p:spTree>
    <p:extLst>
      <p:ext uri="{BB962C8B-B14F-4D97-AF65-F5344CB8AC3E}">
        <p14:creationId xmlns:p14="http://schemas.microsoft.com/office/powerpoint/2010/main" val="38843464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00068" y="0"/>
            <a:ext cx="5829465" cy="5981700"/>
          </a:xfrm>
          <a:prstGeom prst="rect">
            <a:avLst/>
          </a:prstGeom>
        </p:spPr>
      </p:pic>
    </p:spTree>
    <p:extLst>
      <p:ext uri="{BB962C8B-B14F-4D97-AF65-F5344CB8AC3E}">
        <p14:creationId xmlns:p14="http://schemas.microsoft.com/office/powerpoint/2010/main" val="419667832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Shape 175"/>
          <p:cNvSpPr txBox="1">
            <a:spLocks noGrp="1"/>
          </p:cNvSpPr>
          <p:nvPr>
            <p:ph type="title"/>
          </p:nvPr>
        </p:nvSpPr>
        <p:spPr>
          <a:xfrm>
            <a:off x="2027735" y="4290519"/>
            <a:ext cx="5845247" cy="507830"/>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spcAft>
                <a:spcPts val="0"/>
              </a:spcAft>
              <a:buSzPct val="25000"/>
              <a:buNone/>
            </a:pPr>
            <a:r>
              <a:rPr lang="en-US" sz="3000" b="0" i="0" u="none" strike="noStrike" cap="none">
                <a:solidFill>
                  <a:srgbClr val="939A90"/>
                </a:solidFill>
                <a:latin typeface="Arial"/>
                <a:ea typeface="Arial"/>
                <a:cs typeface="Arial"/>
                <a:sym typeface="Arial"/>
              </a:rPr>
              <a:t>Thank you</a:t>
            </a:r>
          </a:p>
        </p:txBody>
      </p:sp>
    </p:spTree>
    <p:extLst>
      <p:ext uri="{BB962C8B-B14F-4D97-AF65-F5344CB8AC3E}">
        <p14:creationId xmlns:p14="http://schemas.microsoft.com/office/powerpoint/2010/main" val="253820590"/>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2133600" y="4229100"/>
            <a:ext cx="3242725" cy="1700053"/>
          </a:xfrm>
          <a:prstGeom prst="rect">
            <a:avLst/>
          </a:prstGeom>
        </p:spPr>
      </p:pic>
      <p:pic>
        <p:nvPicPr>
          <p:cNvPr id="4" name="Picture 3"/>
          <p:cNvPicPr>
            <a:picLocks noChangeAspect="1"/>
          </p:cNvPicPr>
          <p:nvPr/>
        </p:nvPicPr>
        <p:blipFill>
          <a:blip r:embed="rId3">
            <a:clrChange>
              <a:clrFrom>
                <a:srgbClr val="FFFFFF"/>
              </a:clrFrom>
              <a:clrTo>
                <a:srgbClr val="FFFFFF">
                  <a:alpha val="0"/>
                </a:srgbClr>
              </a:clrTo>
            </a:clrChange>
          </a:blip>
          <a:stretch>
            <a:fillRect/>
          </a:stretch>
        </p:blipFill>
        <p:spPr>
          <a:xfrm>
            <a:off x="3276600" y="723900"/>
            <a:ext cx="4509319" cy="3842822"/>
          </a:xfrm>
          <a:prstGeom prst="rect">
            <a:avLst/>
          </a:prstGeom>
        </p:spPr>
      </p:pic>
      <p:sp>
        <p:nvSpPr>
          <p:cNvPr id="2" name="Title 1"/>
          <p:cNvSpPr>
            <a:spLocks noGrp="1"/>
          </p:cNvSpPr>
          <p:nvPr>
            <p:ph type="title"/>
          </p:nvPr>
        </p:nvSpPr>
        <p:spPr>
          <a:xfrm>
            <a:off x="373761" y="347471"/>
            <a:ext cx="4045839" cy="516166"/>
          </a:xfrm>
        </p:spPr>
        <p:txBody>
          <a:bodyPr/>
          <a:lstStyle/>
          <a:p>
            <a:r>
              <a:rPr lang="en-US" dirty="0"/>
              <a:t>An interesting special case: multilayer networks</a:t>
            </a:r>
          </a:p>
        </p:txBody>
      </p:sp>
      <p:sp>
        <p:nvSpPr>
          <p:cNvPr id="3" name="Text Placeholder 2"/>
          <p:cNvSpPr>
            <a:spLocks noGrp="1"/>
          </p:cNvSpPr>
          <p:nvPr>
            <p:ph type="body" idx="1"/>
          </p:nvPr>
        </p:nvSpPr>
        <p:spPr>
          <a:xfrm>
            <a:off x="383854" y="4533900"/>
            <a:ext cx="7461504" cy="1524000"/>
          </a:xfrm>
        </p:spPr>
        <p:txBody>
          <a:bodyPr/>
          <a:lstStyle/>
          <a:p>
            <a:r>
              <a:rPr lang="en-US" sz="1400" dirty="0"/>
              <a:t>Weight matrices:</a:t>
            </a:r>
          </a:p>
          <a:p>
            <a:endParaRPr lang="en-US" sz="1400" dirty="0"/>
          </a:p>
          <a:p>
            <a:endParaRPr lang="en-US" sz="1400" dirty="0"/>
          </a:p>
          <a:p>
            <a:r>
              <a:rPr lang="en-US" sz="1400" dirty="0" err="1"/>
              <a:t>Sigmoids</a:t>
            </a:r>
            <a:r>
              <a:rPr lang="en-US" sz="1400" dirty="0"/>
              <a:t> + bias:</a:t>
            </a:r>
          </a:p>
        </p:txBody>
      </p:sp>
    </p:spTree>
    <p:extLst>
      <p:ext uri="{BB962C8B-B14F-4D97-AF65-F5344CB8AC3E}">
        <p14:creationId xmlns:p14="http://schemas.microsoft.com/office/powerpoint/2010/main" val="976657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Stochastic update</a:t>
            </a:r>
          </a:p>
        </p:txBody>
      </p:sp>
      <p:sp>
        <p:nvSpPr>
          <p:cNvPr id="3" name="Text Placeholder 2"/>
          <p:cNvSpPr>
            <a:spLocks noGrp="1"/>
          </p:cNvSpPr>
          <p:nvPr>
            <p:ph type="body" idx="1"/>
          </p:nvPr>
        </p:nvSpPr>
        <p:spPr>
          <a:xfrm>
            <a:off x="383854" y="1028700"/>
            <a:ext cx="7461504" cy="4466753"/>
          </a:xfrm>
        </p:spPr>
        <p:txBody>
          <a:bodyPr/>
          <a:lstStyle/>
          <a:p>
            <a:r>
              <a:rPr lang="en-US" dirty="0"/>
              <a:t>Stochastic gradient</a:t>
            </a:r>
          </a:p>
          <a:p>
            <a:endParaRPr lang="en-US" dirty="0"/>
          </a:p>
          <a:p>
            <a:endParaRPr lang="en-US" dirty="0"/>
          </a:p>
          <a:p>
            <a:endParaRPr lang="en-US" dirty="0"/>
          </a:p>
          <a:p>
            <a:endParaRPr lang="en-US" dirty="0"/>
          </a:p>
          <a:p>
            <a:endParaRPr lang="en-US" dirty="0"/>
          </a:p>
          <a:p>
            <a:pPr lvl="1"/>
            <a:r>
              <a:rPr lang="en-US" dirty="0"/>
              <a:t>The parameters are updated after each presentation of an example</a:t>
            </a:r>
          </a:p>
          <a:p>
            <a:endParaRPr lang="en-US" dirty="0"/>
          </a:p>
          <a:p>
            <a:r>
              <a:rPr lang="en-US" dirty="0"/>
              <a:t>Full gradient</a:t>
            </a:r>
          </a:p>
          <a:p>
            <a:endParaRPr lang="en-US" dirty="0"/>
          </a:p>
          <a:p>
            <a:endParaRPr lang="en-US" dirty="0"/>
          </a:p>
          <a:p>
            <a:endParaRPr lang="en-US" dirty="0"/>
          </a:p>
          <a:p>
            <a:pPr marL="0" indent="0">
              <a:buNone/>
            </a:pPr>
            <a:endParaRPr lang="en-US" dirty="0"/>
          </a:p>
          <a:p>
            <a:pPr marL="0" indent="0">
              <a:buNone/>
            </a:pPr>
            <a:endParaRPr lang="en-US" dirty="0"/>
          </a:p>
          <a:p>
            <a:pPr lvl="1"/>
            <a:r>
              <a:rPr lang="en-US" dirty="0"/>
              <a:t>The gradients are accumulated over the whole training set before a parameter update is performed</a:t>
            </a:r>
          </a:p>
        </p:txBody>
      </p:sp>
      <p:pic>
        <p:nvPicPr>
          <p:cNvPr id="5" name="Picture 4"/>
          <p:cNvPicPr>
            <a:picLocks noChangeAspect="1"/>
          </p:cNvPicPr>
          <p:nvPr/>
        </p:nvPicPr>
        <p:blipFill rotWithShape="1">
          <a:blip r:embed="rId2"/>
          <a:srcRect b="66957"/>
          <a:stretch/>
        </p:blipFill>
        <p:spPr>
          <a:xfrm>
            <a:off x="381000" y="1333500"/>
            <a:ext cx="3412334" cy="1447800"/>
          </a:xfrm>
          <a:prstGeom prst="rect">
            <a:avLst/>
          </a:prstGeom>
        </p:spPr>
      </p:pic>
      <p:pic>
        <p:nvPicPr>
          <p:cNvPr id="6" name="Picture 5"/>
          <p:cNvPicPr>
            <a:picLocks noChangeAspect="1"/>
          </p:cNvPicPr>
          <p:nvPr/>
        </p:nvPicPr>
        <p:blipFill rotWithShape="1">
          <a:blip r:embed="rId2"/>
          <a:srcRect l="2233" t="54512" r="-2233" b="12445"/>
          <a:stretch/>
        </p:blipFill>
        <p:spPr>
          <a:xfrm>
            <a:off x="381000" y="3771900"/>
            <a:ext cx="3412334" cy="1447800"/>
          </a:xfrm>
          <a:prstGeom prst="rect">
            <a:avLst/>
          </a:prstGeom>
        </p:spPr>
      </p:pic>
    </p:spTree>
    <p:extLst>
      <p:ext uri="{BB962C8B-B14F-4D97-AF65-F5344CB8AC3E}">
        <p14:creationId xmlns:p14="http://schemas.microsoft.com/office/powerpoint/2010/main" val="2868441397"/>
      </p:ext>
    </p:extLst>
  </p:cSld>
  <p:clrMapOvr>
    <a:masterClrMapping/>
  </p:clrMapOvr>
</p:sld>
</file>

<file path=ppt/theme/theme1.xml><?xml version="1.0" encoding="utf-8"?>
<a:theme xmlns:a="http://schemas.openxmlformats.org/drawingml/2006/main" name="1_Title &amp; Bullet ">
  <a:themeElements>
    <a:clrScheme name="NYC_FINAL">
      <a:dk1>
        <a:srgbClr val="6F6F6F"/>
      </a:dk1>
      <a:lt1>
        <a:srgbClr val="FFFFFF"/>
      </a:lt1>
      <a:dk2>
        <a:srgbClr val="939A90"/>
      </a:dk2>
      <a:lt2>
        <a:srgbClr val="57068C"/>
      </a:lt2>
      <a:accent1>
        <a:srgbClr val="76B900"/>
      </a:accent1>
      <a:accent2>
        <a:srgbClr val="598B00"/>
      </a:accent2>
      <a:accent3>
        <a:srgbClr val="9B16F6"/>
      </a:accent3>
      <a:accent4>
        <a:srgbClr val="57068C"/>
      </a:accent4>
      <a:accent5>
        <a:srgbClr val="E97300"/>
      </a:accent5>
      <a:accent6>
        <a:srgbClr val="008996"/>
      </a:accent6>
      <a:hlink>
        <a:srgbClr val="939A90"/>
      </a:hlink>
      <a:folHlink>
        <a:srgbClr val="76B9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1544</TotalTime>
  <Words>4554</Words>
  <Application>Microsoft Office PowerPoint</Application>
  <PresentationFormat>Custom</PresentationFormat>
  <Paragraphs>529</Paragraphs>
  <Slides>73</Slides>
  <Notes>2</Notes>
  <HiddenSlides>0</HiddenSlides>
  <MMClips>0</MMClips>
  <ScaleCrop>false</ScaleCrop>
  <HeadingPairs>
    <vt:vector size="4" baseType="variant">
      <vt:variant>
        <vt:lpstr>Theme</vt:lpstr>
      </vt:variant>
      <vt:variant>
        <vt:i4>1</vt:i4>
      </vt:variant>
      <vt:variant>
        <vt:lpstr>Slide Titles</vt:lpstr>
      </vt:variant>
      <vt:variant>
        <vt:i4>73</vt:i4>
      </vt:variant>
    </vt:vector>
  </HeadingPairs>
  <TitlesOfParts>
    <vt:vector size="74" baseType="lpstr">
      <vt:lpstr>1_Title &amp; Bullet </vt:lpstr>
      <vt:lpstr>Lecture 5.1 - Efficient Learning and Second-order Methods</vt:lpstr>
      <vt:lpstr>PowerPoint Presentation</vt:lpstr>
      <vt:lpstr>Overview  </vt:lpstr>
      <vt:lpstr>Plain backprop: How to make it work</vt:lpstr>
      <vt:lpstr>Basic concepts, terminology, notations</vt:lpstr>
      <vt:lpstr>Gradient descent learning</vt:lpstr>
      <vt:lpstr>Computing the gradient with backpropagation</vt:lpstr>
      <vt:lpstr>An interesting special case: multilayer networks</vt:lpstr>
      <vt:lpstr>Stochastic update</vt:lpstr>
      <vt:lpstr>A few practical tricks</vt:lpstr>
      <vt:lpstr>Stochastic vs Batch update</vt:lpstr>
      <vt:lpstr>Stochastic vs Batch update (cont)</vt:lpstr>
      <vt:lpstr>Shuffling the examples</vt:lpstr>
      <vt:lpstr>The sigmoid</vt:lpstr>
      <vt:lpstr>The sigmoid (cont)</vt:lpstr>
      <vt:lpstr>Normalizing the inputs</vt:lpstr>
      <vt:lpstr>Normalizing the inputs (cont)</vt:lpstr>
      <vt:lpstr>Normalizing the inputs (cont)</vt:lpstr>
      <vt:lpstr>Choosing the target values</vt:lpstr>
      <vt:lpstr>Initializing the weights</vt:lpstr>
      <vt:lpstr>Choosing learning rates</vt:lpstr>
      <vt:lpstr>Neurons and weights</vt:lpstr>
      <vt:lpstr>More standard tricks</vt:lpstr>
      <vt:lpstr>The convergence of gradient descent </vt:lpstr>
      <vt:lpstr>A little theory</vt:lpstr>
      <vt:lpstr>Optimal learning rate in 1D</vt:lpstr>
      <vt:lpstr>Convergence of gradient descent</vt:lpstr>
      <vt:lpstr>Convergence of gradient descent (cont)</vt:lpstr>
      <vt:lpstr>Convergence speed of gradient descent </vt:lpstr>
      <vt:lpstr>Convergence of gradient descent a simple example </vt:lpstr>
      <vt:lpstr>Dataset #1</vt:lpstr>
      <vt:lpstr>Batch gradient descent</vt:lpstr>
      <vt:lpstr>Batch gradient descent</vt:lpstr>
      <vt:lpstr>Stochastic gradient descent</vt:lpstr>
      <vt:lpstr>Convergence of gradient descent: minimal multilayer network </vt:lpstr>
      <vt:lpstr>Stochastic gradient: 1-1-1 network</vt:lpstr>
      <vt:lpstr>Input transformations error surface transformations </vt:lpstr>
      <vt:lpstr>Second order methods</vt:lpstr>
      <vt:lpstr>Newton algorithm</vt:lpstr>
      <vt:lpstr>Newton algorithm</vt:lpstr>
      <vt:lpstr>Newton algorithm and parameter space transforms</vt:lpstr>
      <vt:lpstr>Newton algorithm</vt:lpstr>
      <vt:lpstr>Computing the hessian information in multilayer networks</vt:lpstr>
      <vt:lpstr>Finite difference</vt:lpstr>
      <vt:lpstr>Square Jacobian approximation for Gauss—Newton and Levenberg—Marquardt algos.</vt:lpstr>
      <vt:lpstr>Backpropagating second derivatives</vt:lpstr>
      <vt:lpstr>Backpropagating the diagonal Hessian in neural nets (with the square Jacobian approximation) [Lecun 87, Becker&amp;Lecun 88, Lecun 89]</vt:lpstr>
      <vt:lpstr>Computing the product of the Hessian by a vector (without computing the Hessian itself) </vt:lpstr>
      <vt:lpstr>Analysis of the hessian in multilayer networks </vt:lpstr>
      <vt:lpstr>Eigenvalue spectrum</vt:lpstr>
      <vt:lpstr>Multilayer networks Hessian</vt:lpstr>
      <vt:lpstr>Classical 2nd order optimization methods </vt:lpstr>
      <vt:lpstr>Conjugate gradient [Hestenes&amp;Stiefel 52], [Fletcher&amp;Reeves 64] [Polak 71] (see [Fletcher 87])</vt:lpstr>
      <vt:lpstr>Conjugate gradient</vt:lpstr>
      <vt:lpstr>Conjugate gradient</vt:lpstr>
      <vt:lpstr>BFGS and Quasi Newton methods  [Fletcher 87],[Dennis&amp;Schnabel 83], [Watrous 88],[Battiti 92]</vt:lpstr>
      <vt:lpstr>BFGS </vt:lpstr>
      <vt:lpstr>Gauss-Newton and Levenberg-Marquardt methods </vt:lpstr>
      <vt:lpstr>Applying second order methods to multilayer nets</vt:lpstr>
      <vt:lpstr>(Non)applicability of 2nd order methods to neural net learning </vt:lpstr>
      <vt:lpstr>Mini batch methods</vt:lpstr>
      <vt:lpstr>A stochastic diagonal Levenberg Marquardt method [LeCun 87, Becker&amp;LeCun 88, LeCun 89]  </vt:lpstr>
      <vt:lpstr>A stochastic diagonal Levenberg Marquardt method </vt:lpstr>
      <vt:lpstr>Stochastic diagonal Levenberg-Marquardt</vt:lpstr>
      <vt:lpstr>Stochastic diagonal Levenberg-Marquardt</vt:lpstr>
      <vt:lpstr>Computing the principal Eigenvalue/vector of the Hessian</vt:lpstr>
      <vt:lpstr>Computing the product</vt:lpstr>
      <vt:lpstr>On-line computation of</vt:lpstr>
      <vt:lpstr>Recipe </vt:lpstr>
      <vt:lpstr>PowerPoint Presentation</vt:lpstr>
      <vt:lpstr>PowerPoint Presentation</vt:lpstr>
      <vt:lpstr>PowerPoint Presentation</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Goes Here</dc:title>
  <dc:creator>Joe Bungo</dc:creator>
  <cp:lastModifiedBy>NVIDIA</cp:lastModifiedBy>
  <cp:revision>308</cp:revision>
  <dcterms:modified xsi:type="dcterms:W3CDTF">2017-04-21T14:51:09Z</dcterms:modified>
</cp:coreProperties>
</file>