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2.jpg" ContentType="image/jpg"/>
  <Override PartName="/ppt/media/image15.jpg" ContentType="image/jpg"/>
  <Override PartName="/ppt/media/image16.jpg" ContentType="image/jpg"/>
  <Override PartName="/ppt/media/image17.jpg" ContentType="image/jpg"/>
  <Override PartName="/ppt/media/image18.jpg" ContentType="image/jpg"/>
  <Override PartName="/ppt/media/image23.jpg" ContentType="image/jpg"/>
  <Override PartName="/ppt/media/image27.jpg" ContentType="image/jpg"/>
  <Override PartName="/ppt/media/image32.jpg" ContentType="image/jpg"/>
  <Override PartName="/ppt/media/image33.jpg" ContentType="image/jpg"/>
  <Override PartName="/ppt/media/image34.jpg" ContentType="image/jpg"/>
  <Override PartName="/ppt/media/image42.jpg" ContentType="image/jpg"/>
  <Override PartName="/ppt/media/image45.jpg" ContentType="image/jpg"/>
  <Override PartName="/ppt/media/image47.jpg" ContentType="image/jpg"/>
  <Override PartName="/ppt/media/image48.jpg" ContentType="image/jpg"/>
  <Override PartName="/ppt/media/image49.jpg" ContentType="image/jpg"/>
  <Override PartName="/ppt/media/image50.jpg" ContentType="image/jpg"/>
  <Override PartName="/ppt/media/image54.jpg" ContentType="image/jpg"/>
  <Override PartName="/ppt/media/image55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59"/>
  </p:notesMasterIdLst>
  <p:sldIdLst>
    <p:sldId id="257" r:id="rId2"/>
    <p:sldId id="258" r:id="rId3"/>
    <p:sldId id="441" r:id="rId4"/>
    <p:sldId id="442" r:id="rId5"/>
    <p:sldId id="443" r:id="rId6"/>
    <p:sldId id="444" r:id="rId7"/>
    <p:sldId id="445" r:id="rId8"/>
    <p:sldId id="446" r:id="rId9"/>
    <p:sldId id="447" r:id="rId10"/>
    <p:sldId id="448" r:id="rId11"/>
    <p:sldId id="449" r:id="rId12"/>
    <p:sldId id="450" r:id="rId13"/>
    <p:sldId id="451" r:id="rId14"/>
    <p:sldId id="452" r:id="rId15"/>
    <p:sldId id="453" r:id="rId16"/>
    <p:sldId id="454" r:id="rId17"/>
    <p:sldId id="455" r:id="rId18"/>
    <p:sldId id="456" r:id="rId19"/>
    <p:sldId id="457" r:id="rId20"/>
    <p:sldId id="458" r:id="rId21"/>
    <p:sldId id="459" r:id="rId22"/>
    <p:sldId id="460" r:id="rId23"/>
    <p:sldId id="461" r:id="rId24"/>
    <p:sldId id="462" r:id="rId25"/>
    <p:sldId id="463" r:id="rId26"/>
    <p:sldId id="464" r:id="rId27"/>
    <p:sldId id="465" r:id="rId28"/>
    <p:sldId id="466" r:id="rId29"/>
    <p:sldId id="467" r:id="rId30"/>
    <p:sldId id="468" r:id="rId31"/>
    <p:sldId id="469" r:id="rId32"/>
    <p:sldId id="470" r:id="rId33"/>
    <p:sldId id="471" r:id="rId34"/>
    <p:sldId id="472" r:id="rId35"/>
    <p:sldId id="473" r:id="rId36"/>
    <p:sldId id="474" r:id="rId37"/>
    <p:sldId id="521" r:id="rId38"/>
    <p:sldId id="522" r:id="rId39"/>
    <p:sldId id="523" r:id="rId40"/>
    <p:sldId id="524" r:id="rId41"/>
    <p:sldId id="479" r:id="rId42"/>
    <p:sldId id="480" r:id="rId43"/>
    <p:sldId id="481" r:id="rId44"/>
    <p:sldId id="482" r:id="rId45"/>
    <p:sldId id="483" r:id="rId46"/>
    <p:sldId id="484" r:id="rId47"/>
    <p:sldId id="485" r:id="rId48"/>
    <p:sldId id="486" r:id="rId49"/>
    <p:sldId id="487" r:id="rId50"/>
    <p:sldId id="488" r:id="rId51"/>
    <p:sldId id="489" r:id="rId52"/>
    <p:sldId id="490" r:id="rId53"/>
    <p:sldId id="491" r:id="rId54"/>
    <p:sldId id="492" r:id="rId55"/>
    <p:sldId id="493" r:id="rId56"/>
    <p:sldId id="494" r:id="rId57"/>
    <p:sldId id="501" r:id="rId58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B599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5" autoAdjust="0"/>
    <p:restoredTop sz="94660"/>
  </p:normalViewPr>
  <p:slideViewPr>
    <p:cSldViewPr>
      <p:cViewPr>
        <p:scale>
          <a:sx n="159" d="100"/>
          <a:sy n="159" d="100"/>
        </p:scale>
        <p:origin x="-918" y="-4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9052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997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383854" y="1335024"/>
            <a:ext cx="7461504" cy="442952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2719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170"/>
          <p:cNvSpPr txBox="1">
            <a:spLocks/>
          </p:cNvSpPr>
          <p:nvPr userDrawn="1"/>
        </p:nvSpPr>
        <p:spPr>
          <a:xfrm>
            <a:off x="373761" y="2828016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25000"/>
            </a:pPr>
            <a:r>
              <a:rPr lang="en-US">
                <a:solidFill>
                  <a:schemeClr val="lt1"/>
                </a:solidFill>
              </a:rPr>
              <a:t>Segue Slide / Content Divider</a:t>
            </a:r>
            <a:endParaRPr 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30860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1" y="5740146"/>
            <a:ext cx="1892808" cy="30860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7604082" y="5978983"/>
            <a:ext cx="524834" cy="181202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45324">
              <a:lnSpc>
                <a:spcPts val="1196"/>
              </a:lnSpc>
            </a:pPr>
            <a:fld id="{81D60167-4931-47E6-BA6A-407CBD079E47}" type="slidenum">
              <a:rPr lang="en-US" spc="-36" smtClean="0"/>
              <a:pPr marL="45324">
                <a:lnSpc>
                  <a:spcPts val="1196"/>
                </a:lnSpc>
              </a:pPr>
              <a:t>‹#›</a:t>
            </a:fld>
            <a:r>
              <a:rPr lang="en-US" spc="-36"/>
              <a:t> </a:t>
            </a:r>
            <a:r>
              <a:rPr lang="en-US" spc="268"/>
              <a:t>/</a:t>
            </a:r>
            <a:r>
              <a:rPr lang="en-US" spc="45"/>
              <a:t> </a:t>
            </a:r>
            <a:r>
              <a:rPr lang="en-US" spc="-36"/>
              <a:t>68</a:t>
            </a:r>
            <a:endParaRPr lang="en-US" spc="-36" dirty="0"/>
          </a:p>
        </p:txBody>
      </p:sp>
    </p:spTree>
    <p:extLst>
      <p:ext uri="{BB962C8B-B14F-4D97-AF65-F5344CB8AC3E}">
        <p14:creationId xmlns:p14="http://schemas.microsoft.com/office/powerpoint/2010/main" val="3525865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4340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58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2347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228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10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11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81200" y="4686300"/>
            <a:ext cx="5845247" cy="507830"/>
          </a:xfrm>
        </p:spPr>
        <p:txBody>
          <a:bodyPr/>
          <a:lstStyle/>
          <a:p>
            <a:r>
              <a:rPr lang="en-US" dirty="0" smtClean="0"/>
              <a:t>Lecture 4.2 </a:t>
            </a:r>
            <a:r>
              <a:rPr lang="en-US" smtClean="0"/>
              <a:t>- Unsupervised </a:t>
            </a:r>
            <a:r>
              <a:rPr lang="en-US" dirty="0" smtClean="0"/>
              <a:t>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845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#2: Push down of the energy of data points, push up everywhere else 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Gradient of the negative log-likelihood loss for one sample Y: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Gradient descent: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object 6"/>
          <p:cNvSpPr txBox="1"/>
          <p:nvPr/>
        </p:nvSpPr>
        <p:spPr>
          <a:xfrm>
            <a:off x="564879" y="4066593"/>
            <a:ext cx="2345021" cy="5508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7100"/>
              </a:lnSpc>
            </a:pPr>
            <a:r>
              <a:rPr sz="1600" dirty="0">
                <a:solidFill>
                  <a:schemeClr val="accent1"/>
                </a:solidFill>
              </a:rPr>
              <a:t>Pushes down on the  energy of the samples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79900" y="4148585"/>
            <a:ext cx="155626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solidFill>
                  <a:schemeClr val="tx2"/>
                </a:solidFill>
              </a:rPr>
              <a:t>Pulls up on the</a:t>
            </a:r>
            <a:endParaRPr sz="1600">
              <a:solidFill>
                <a:schemeClr val="tx2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79900" y="4440079"/>
            <a:ext cx="25870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solidFill>
                  <a:schemeClr val="tx2"/>
                </a:solidFill>
              </a:rPr>
              <a:t>energy of low-energy Y's</a:t>
            </a:r>
            <a:endParaRPr sz="1600">
              <a:solidFill>
                <a:schemeClr val="tx2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73668" y="1802700"/>
            <a:ext cx="5792851" cy="75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39504" y="2928539"/>
            <a:ext cx="3641132" cy="8433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06874" y="5040457"/>
            <a:ext cx="6596118" cy="8360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Group 17"/>
          <p:cNvGrpSpPr/>
          <p:nvPr/>
        </p:nvGrpSpPr>
        <p:grpSpPr>
          <a:xfrm>
            <a:off x="5286437" y="2628900"/>
            <a:ext cx="2562163" cy="1966483"/>
            <a:chOff x="5286437" y="2857500"/>
            <a:chExt cx="2562163" cy="1966483"/>
          </a:xfrm>
        </p:grpSpPr>
        <p:sp>
          <p:nvSpPr>
            <p:cNvPr id="23" name="object 14"/>
            <p:cNvSpPr/>
            <p:nvPr/>
          </p:nvSpPr>
          <p:spPr>
            <a:xfrm>
              <a:off x="5352772" y="4386546"/>
              <a:ext cx="2347613" cy="0"/>
            </a:xfrm>
            <a:custGeom>
              <a:avLst/>
              <a:gdLst/>
              <a:ahLst/>
              <a:cxnLst/>
              <a:rect l="l" t="t" r="r" b="b"/>
              <a:pathLst>
                <a:path w="2876550">
                  <a:moveTo>
                    <a:pt x="0" y="0"/>
                  </a:moveTo>
                  <a:lnTo>
                    <a:pt x="2876550" y="0"/>
                  </a:lnTo>
                </a:path>
              </a:pathLst>
            </a:custGeom>
            <a:ln w="3665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5"/>
            <p:cNvSpPr/>
            <p:nvPr/>
          </p:nvSpPr>
          <p:spPr>
            <a:xfrm>
              <a:off x="7693129" y="4334679"/>
              <a:ext cx="155471" cy="103734"/>
            </a:xfrm>
            <a:custGeom>
              <a:avLst/>
              <a:gdLst/>
              <a:ahLst/>
              <a:cxnLst/>
              <a:rect l="l" t="t" r="r" b="b"/>
              <a:pathLst>
                <a:path w="190500" h="127000">
                  <a:moveTo>
                    <a:pt x="0" y="0"/>
                  </a:moveTo>
                  <a:lnTo>
                    <a:pt x="0" y="127000"/>
                  </a:lnTo>
                  <a:lnTo>
                    <a:pt x="190500" y="63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6"/>
            <p:cNvSpPr/>
            <p:nvPr/>
          </p:nvSpPr>
          <p:spPr>
            <a:xfrm>
              <a:off x="5352772" y="3048371"/>
              <a:ext cx="0" cy="1351660"/>
            </a:xfrm>
            <a:custGeom>
              <a:avLst/>
              <a:gdLst/>
              <a:ahLst/>
              <a:cxnLst/>
              <a:rect l="l" t="t" r="r" b="b"/>
              <a:pathLst>
                <a:path h="1654809">
                  <a:moveTo>
                    <a:pt x="0" y="1654809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17"/>
            <p:cNvSpPr/>
            <p:nvPr/>
          </p:nvSpPr>
          <p:spPr>
            <a:xfrm>
              <a:off x="5286437" y="2857500"/>
              <a:ext cx="132669" cy="199170"/>
            </a:xfrm>
            <a:custGeom>
              <a:avLst/>
              <a:gdLst/>
              <a:ahLst/>
              <a:cxnLst/>
              <a:rect l="l" t="t" r="r" b="b"/>
              <a:pathLst>
                <a:path w="162559" h="243839">
                  <a:moveTo>
                    <a:pt x="81279" y="0"/>
                  </a:moveTo>
                  <a:lnTo>
                    <a:pt x="0" y="243840"/>
                  </a:lnTo>
                  <a:lnTo>
                    <a:pt x="162560" y="243840"/>
                  </a:lnTo>
                  <a:lnTo>
                    <a:pt x="81279" y="0"/>
                  </a:lnTo>
                  <a:close/>
                </a:path>
              </a:pathLst>
            </a:custGeom>
            <a:solidFill>
              <a:srgbClr val="000000"/>
            </a:solidFill>
            <a:ln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18"/>
            <p:cNvSpPr txBox="1"/>
            <p:nvPr/>
          </p:nvSpPr>
          <p:spPr>
            <a:xfrm>
              <a:off x="6323948" y="4363724"/>
              <a:ext cx="200558" cy="30809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2000" dirty="0"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</a:p>
          </p:txBody>
        </p:sp>
        <p:sp>
          <p:nvSpPr>
            <p:cNvPr id="28" name="object 19"/>
            <p:cNvSpPr txBox="1"/>
            <p:nvPr/>
          </p:nvSpPr>
          <p:spPr>
            <a:xfrm>
              <a:off x="5452272" y="2886546"/>
              <a:ext cx="615667" cy="30777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2000" dirty="0">
                  <a:latin typeface="Arial" panose="020B0604020202020204" pitchFamily="34" charset="0"/>
                  <a:cs typeface="Arial" panose="020B0604020202020204" pitchFamily="34" charset="0"/>
                </a:rPr>
                <a:t>E(</a:t>
              </a:r>
              <a:r>
                <a:rPr sz="2000" spc="-4" dirty="0"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sz="2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29" name="object 20"/>
            <p:cNvSpPr/>
            <p:nvPr/>
          </p:nvSpPr>
          <p:spPr>
            <a:xfrm>
              <a:off x="5603598" y="2974721"/>
              <a:ext cx="2238783" cy="1294606"/>
            </a:xfrm>
            <a:custGeom>
              <a:avLst/>
              <a:gdLst/>
              <a:ahLst/>
              <a:cxnLst/>
              <a:rect l="l" t="t" r="r" b="b"/>
              <a:pathLst>
                <a:path w="2743200" h="1584960">
                  <a:moveTo>
                    <a:pt x="0" y="457200"/>
                  </a:moveTo>
                  <a:lnTo>
                    <a:pt x="50142" y="508240"/>
                  </a:lnTo>
                  <a:lnTo>
                    <a:pt x="87665" y="548128"/>
                  </a:lnTo>
                  <a:lnTo>
                    <a:pt x="114657" y="578465"/>
                  </a:lnTo>
                  <a:lnTo>
                    <a:pt x="145410" y="616887"/>
                  </a:lnTo>
                  <a:lnTo>
                    <a:pt x="153352" y="628173"/>
                  </a:lnTo>
                  <a:lnTo>
                    <a:pt x="159124" y="636311"/>
                  </a:lnTo>
                  <a:lnTo>
                    <a:pt x="202322" y="669393"/>
                  </a:lnTo>
                  <a:lnTo>
                    <a:pt x="228600" y="685800"/>
                  </a:lnTo>
                  <a:lnTo>
                    <a:pt x="280756" y="722398"/>
                  </a:lnTo>
                  <a:lnTo>
                    <a:pt x="323103" y="759454"/>
                  </a:lnTo>
                  <a:lnTo>
                    <a:pt x="356790" y="796884"/>
                  </a:lnTo>
                  <a:lnTo>
                    <a:pt x="382965" y="834606"/>
                  </a:lnTo>
                  <a:lnTo>
                    <a:pt x="402775" y="872536"/>
                  </a:lnTo>
                  <a:lnTo>
                    <a:pt x="417369" y="910591"/>
                  </a:lnTo>
                  <a:lnTo>
                    <a:pt x="427894" y="948688"/>
                  </a:lnTo>
                  <a:lnTo>
                    <a:pt x="435499" y="986743"/>
                  </a:lnTo>
                  <a:lnTo>
                    <a:pt x="441332" y="1024673"/>
                  </a:lnTo>
                  <a:lnTo>
                    <a:pt x="446540" y="1062395"/>
                  </a:lnTo>
                  <a:lnTo>
                    <a:pt x="452272" y="1099825"/>
                  </a:lnTo>
                  <a:lnTo>
                    <a:pt x="459676" y="1136881"/>
                  </a:lnTo>
                  <a:lnTo>
                    <a:pt x="469900" y="1173480"/>
                  </a:lnTo>
                  <a:lnTo>
                    <a:pt x="483886" y="1218491"/>
                  </a:lnTo>
                  <a:lnTo>
                    <a:pt x="496905" y="1265194"/>
                  </a:lnTo>
                  <a:lnTo>
                    <a:pt x="510122" y="1312537"/>
                  </a:lnTo>
                  <a:lnTo>
                    <a:pt x="524703" y="1359468"/>
                  </a:lnTo>
                  <a:lnTo>
                    <a:pt x="541813" y="1404937"/>
                  </a:lnTo>
                  <a:lnTo>
                    <a:pt x="562620" y="1447891"/>
                  </a:lnTo>
                  <a:lnTo>
                    <a:pt x="588288" y="1487279"/>
                  </a:lnTo>
                  <a:lnTo>
                    <a:pt x="619983" y="1522049"/>
                  </a:lnTo>
                  <a:lnTo>
                    <a:pt x="658872" y="1551150"/>
                  </a:lnTo>
                  <a:lnTo>
                    <a:pt x="706120" y="1573530"/>
                  </a:lnTo>
                  <a:lnTo>
                    <a:pt x="752384" y="1584647"/>
                  </a:lnTo>
                  <a:lnTo>
                    <a:pt x="792535" y="1582558"/>
                  </a:lnTo>
                  <a:lnTo>
                    <a:pt x="856989" y="1546381"/>
                  </a:lnTo>
                  <a:lnTo>
                    <a:pt x="882541" y="1516108"/>
                  </a:lnTo>
                  <a:lnTo>
                    <a:pt x="904474" y="1480252"/>
                  </a:lnTo>
                  <a:lnTo>
                    <a:pt x="923414" y="1440721"/>
                  </a:lnTo>
                  <a:lnTo>
                    <a:pt x="939983" y="1399420"/>
                  </a:lnTo>
                  <a:lnTo>
                    <a:pt x="954806" y="1358257"/>
                  </a:lnTo>
                  <a:lnTo>
                    <a:pt x="968507" y="1319138"/>
                  </a:lnTo>
                  <a:lnTo>
                    <a:pt x="981710" y="1283970"/>
                  </a:lnTo>
                  <a:lnTo>
                    <a:pt x="993666" y="1247737"/>
                  </a:lnTo>
                  <a:lnTo>
                    <a:pt x="1003547" y="1204991"/>
                  </a:lnTo>
                  <a:lnTo>
                    <a:pt x="1011942" y="1157064"/>
                  </a:lnTo>
                  <a:lnTo>
                    <a:pt x="1019434" y="1105286"/>
                  </a:lnTo>
                  <a:lnTo>
                    <a:pt x="1026610" y="1050991"/>
                  </a:lnTo>
                  <a:lnTo>
                    <a:pt x="1034058" y="995509"/>
                  </a:lnTo>
                  <a:lnTo>
                    <a:pt x="1042361" y="940173"/>
                  </a:lnTo>
                  <a:lnTo>
                    <a:pt x="1052108" y="886314"/>
                  </a:lnTo>
                  <a:lnTo>
                    <a:pt x="1063884" y="835265"/>
                  </a:lnTo>
                  <a:lnTo>
                    <a:pt x="1078275" y="788357"/>
                  </a:lnTo>
                  <a:lnTo>
                    <a:pt x="1095867" y="746923"/>
                  </a:lnTo>
                  <a:lnTo>
                    <a:pt x="1117246" y="712293"/>
                  </a:lnTo>
                  <a:lnTo>
                    <a:pt x="1170116" y="670706"/>
                  </a:lnTo>
                  <a:lnTo>
                    <a:pt x="1201284" y="664427"/>
                  </a:lnTo>
                  <a:lnTo>
                    <a:pt x="1235531" y="666412"/>
                  </a:lnTo>
                  <a:lnTo>
                    <a:pt x="1309360" y="692969"/>
                  </a:lnTo>
                  <a:lnTo>
                    <a:pt x="1346993" y="716438"/>
                  </a:lnTo>
                  <a:lnTo>
                    <a:pt x="1383806" y="745966"/>
                  </a:lnTo>
                  <a:lnTo>
                    <a:pt x="1418825" y="781002"/>
                  </a:lnTo>
                  <a:lnTo>
                    <a:pt x="1451074" y="820995"/>
                  </a:lnTo>
                  <a:lnTo>
                    <a:pt x="1479579" y="865393"/>
                  </a:lnTo>
                  <a:lnTo>
                    <a:pt x="1503366" y="913645"/>
                  </a:lnTo>
                  <a:lnTo>
                    <a:pt x="1521460" y="965200"/>
                  </a:lnTo>
                  <a:lnTo>
                    <a:pt x="1538095" y="1004603"/>
                  </a:lnTo>
                  <a:lnTo>
                    <a:pt x="1562893" y="1036590"/>
                  </a:lnTo>
                  <a:lnTo>
                    <a:pt x="1594385" y="1061362"/>
                  </a:lnTo>
                  <a:lnTo>
                    <a:pt x="1631103" y="1079123"/>
                  </a:lnTo>
                  <a:lnTo>
                    <a:pt x="1671577" y="1090075"/>
                  </a:lnTo>
                  <a:lnTo>
                    <a:pt x="1714341" y="1094422"/>
                  </a:lnTo>
                  <a:lnTo>
                    <a:pt x="1757924" y="1092366"/>
                  </a:lnTo>
                  <a:lnTo>
                    <a:pt x="1800860" y="1084109"/>
                  </a:lnTo>
                  <a:lnTo>
                    <a:pt x="1841678" y="1069855"/>
                  </a:lnTo>
                  <a:lnTo>
                    <a:pt x="1878912" y="1049807"/>
                  </a:lnTo>
                  <a:lnTo>
                    <a:pt x="1911092" y="1024168"/>
                  </a:lnTo>
                  <a:lnTo>
                    <a:pt x="1936750" y="993140"/>
                  </a:lnTo>
                  <a:lnTo>
                    <a:pt x="1959217" y="955708"/>
                  </a:lnTo>
                  <a:lnTo>
                    <a:pt x="1982125" y="913358"/>
                  </a:lnTo>
                  <a:lnTo>
                    <a:pt x="2005553" y="867259"/>
                  </a:lnTo>
                  <a:lnTo>
                    <a:pt x="2029581" y="818579"/>
                  </a:lnTo>
                  <a:lnTo>
                    <a:pt x="2054290" y="768488"/>
                  </a:lnTo>
                  <a:lnTo>
                    <a:pt x="2079757" y="718154"/>
                  </a:lnTo>
                  <a:lnTo>
                    <a:pt x="2106064" y="668746"/>
                  </a:lnTo>
                  <a:lnTo>
                    <a:pt x="2133290" y="621432"/>
                  </a:lnTo>
                  <a:lnTo>
                    <a:pt x="2161515" y="577383"/>
                  </a:lnTo>
                  <a:lnTo>
                    <a:pt x="2190819" y="537766"/>
                  </a:lnTo>
                  <a:lnTo>
                    <a:pt x="2221281" y="503751"/>
                  </a:lnTo>
                  <a:lnTo>
                    <a:pt x="2252981" y="476506"/>
                  </a:lnTo>
                  <a:lnTo>
                    <a:pt x="2286000" y="457200"/>
                  </a:lnTo>
                  <a:lnTo>
                    <a:pt x="2514600" y="228600"/>
                  </a:lnTo>
                  <a:lnTo>
                    <a:pt x="2743200" y="0"/>
                  </a:lnTo>
                </a:path>
              </a:pathLst>
            </a:custGeom>
            <a:ln w="36659">
              <a:solidFill>
                <a:srgbClr val="0000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9"/>
            <p:cNvSpPr/>
            <p:nvPr/>
          </p:nvSpPr>
          <p:spPr>
            <a:xfrm>
              <a:off x="6378881" y="3003766"/>
              <a:ext cx="0" cy="600622"/>
            </a:xfrm>
            <a:custGeom>
              <a:avLst/>
              <a:gdLst/>
              <a:ahLst/>
              <a:cxnLst/>
              <a:rect l="l" t="t" r="r" b="b"/>
              <a:pathLst>
                <a:path h="735329">
                  <a:moveTo>
                    <a:pt x="0" y="0"/>
                  </a:moveTo>
                  <a:lnTo>
                    <a:pt x="0" y="735330"/>
                  </a:lnTo>
                </a:path>
              </a:pathLst>
            </a:custGeom>
            <a:ln w="36659"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40"/>
            <p:cNvSpPr/>
            <p:nvPr/>
          </p:nvSpPr>
          <p:spPr>
            <a:xfrm>
              <a:off x="6300108" y="3594015"/>
              <a:ext cx="157544" cy="235477"/>
            </a:xfrm>
            <a:custGeom>
              <a:avLst/>
              <a:gdLst/>
              <a:ahLst/>
              <a:cxnLst/>
              <a:rect l="l" t="t" r="r" b="b"/>
              <a:pathLst>
                <a:path w="193040" h="288289">
                  <a:moveTo>
                    <a:pt x="193039" y="0"/>
                  </a:moveTo>
                  <a:lnTo>
                    <a:pt x="0" y="0"/>
                  </a:lnTo>
                  <a:lnTo>
                    <a:pt x="96520" y="288290"/>
                  </a:lnTo>
                  <a:lnTo>
                    <a:pt x="1930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41"/>
            <p:cNvSpPr/>
            <p:nvPr/>
          </p:nvSpPr>
          <p:spPr>
            <a:xfrm>
              <a:off x="6998692" y="4154180"/>
              <a:ext cx="0" cy="302905"/>
            </a:xfrm>
            <a:custGeom>
              <a:avLst/>
              <a:gdLst/>
              <a:ahLst/>
              <a:cxnLst/>
              <a:rect l="l" t="t" r="r" b="b"/>
              <a:pathLst>
                <a:path h="370840">
                  <a:moveTo>
                    <a:pt x="0" y="370840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42"/>
            <p:cNvSpPr/>
            <p:nvPr/>
          </p:nvSpPr>
          <p:spPr>
            <a:xfrm>
              <a:off x="6919920" y="3929077"/>
              <a:ext cx="157544" cy="236515"/>
            </a:xfrm>
            <a:custGeom>
              <a:avLst/>
              <a:gdLst/>
              <a:ahLst/>
              <a:cxnLst/>
              <a:rect l="l" t="t" r="r" b="b"/>
              <a:pathLst>
                <a:path w="193040" h="289560">
                  <a:moveTo>
                    <a:pt x="96520" y="0"/>
                  </a:moveTo>
                  <a:lnTo>
                    <a:pt x="0" y="289560"/>
                  </a:lnTo>
                  <a:lnTo>
                    <a:pt x="193040" y="289560"/>
                  </a:lnTo>
                  <a:lnTo>
                    <a:pt x="96520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43"/>
            <p:cNvSpPr/>
            <p:nvPr/>
          </p:nvSpPr>
          <p:spPr>
            <a:xfrm>
              <a:off x="6763412" y="3948787"/>
              <a:ext cx="0" cy="147303"/>
            </a:xfrm>
            <a:custGeom>
              <a:avLst/>
              <a:gdLst/>
              <a:ahLst/>
              <a:cxnLst/>
              <a:rect l="l" t="t" r="r" b="b"/>
              <a:pathLst>
                <a:path h="180339">
                  <a:moveTo>
                    <a:pt x="0" y="180339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44"/>
            <p:cNvSpPr/>
            <p:nvPr/>
          </p:nvSpPr>
          <p:spPr>
            <a:xfrm>
              <a:off x="6684640" y="3722645"/>
              <a:ext cx="157544" cy="236515"/>
            </a:xfrm>
            <a:custGeom>
              <a:avLst/>
              <a:gdLst/>
              <a:ahLst/>
              <a:cxnLst/>
              <a:rect l="l" t="t" r="r" b="b"/>
              <a:pathLst>
                <a:path w="193040" h="289560">
                  <a:moveTo>
                    <a:pt x="96519" y="0"/>
                  </a:moveTo>
                  <a:lnTo>
                    <a:pt x="0" y="289559"/>
                  </a:lnTo>
                  <a:lnTo>
                    <a:pt x="193039" y="289559"/>
                  </a:lnTo>
                  <a:lnTo>
                    <a:pt x="96519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45"/>
            <p:cNvSpPr/>
            <p:nvPr/>
          </p:nvSpPr>
          <p:spPr>
            <a:xfrm>
              <a:off x="6499111" y="4096089"/>
              <a:ext cx="0" cy="174274"/>
            </a:xfrm>
            <a:custGeom>
              <a:avLst/>
              <a:gdLst/>
              <a:ahLst/>
              <a:cxnLst/>
              <a:rect l="l" t="t" r="r" b="b"/>
              <a:pathLst>
                <a:path h="213360">
                  <a:moveTo>
                    <a:pt x="0" y="213359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46"/>
            <p:cNvSpPr/>
            <p:nvPr/>
          </p:nvSpPr>
          <p:spPr>
            <a:xfrm>
              <a:off x="6420340" y="3869949"/>
              <a:ext cx="157544" cy="236515"/>
            </a:xfrm>
            <a:custGeom>
              <a:avLst/>
              <a:gdLst/>
              <a:ahLst/>
              <a:cxnLst/>
              <a:rect l="l" t="t" r="r" b="b"/>
              <a:pathLst>
                <a:path w="193040" h="289560">
                  <a:moveTo>
                    <a:pt x="96519" y="0"/>
                  </a:moveTo>
                  <a:lnTo>
                    <a:pt x="0" y="289559"/>
                  </a:lnTo>
                  <a:lnTo>
                    <a:pt x="193039" y="289559"/>
                  </a:lnTo>
                  <a:lnTo>
                    <a:pt x="96519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7"/>
            <p:cNvSpPr/>
            <p:nvPr/>
          </p:nvSpPr>
          <p:spPr>
            <a:xfrm>
              <a:off x="6204752" y="4536961"/>
              <a:ext cx="45719" cy="287022"/>
            </a:xfrm>
            <a:custGeom>
              <a:avLst/>
              <a:gdLst/>
              <a:ahLst/>
              <a:cxnLst/>
              <a:rect l="l" t="t" r="r" b="b"/>
              <a:pathLst>
                <a:path h="588009">
                  <a:moveTo>
                    <a:pt x="0" y="588010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8"/>
            <p:cNvSpPr/>
            <p:nvPr/>
          </p:nvSpPr>
          <p:spPr>
            <a:xfrm>
              <a:off x="6127017" y="4310820"/>
              <a:ext cx="156508" cy="236515"/>
            </a:xfrm>
            <a:custGeom>
              <a:avLst/>
              <a:gdLst/>
              <a:ahLst/>
              <a:cxnLst/>
              <a:rect l="l" t="t" r="r" b="b"/>
              <a:pathLst>
                <a:path w="191770" h="289559">
                  <a:moveTo>
                    <a:pt x="95250" y="0"/>
                  </a:moveTo>
                  <a:lnTo>
                    <a:pt x="0" y="289559"/>
                  </a:lnTo>
                  <a:lnTo>
                    <a:pt x="191770" y="289559"/>
                  </a:lnTo>
                  <a:lnTo>
                    <a:pt x="952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9"/>
            <p:cNvSpPr/>
            <p:nvPr/>
          </p:nvSpPr>
          <p:spPr>
            <a:xfrm>
              <a:off x="5911430" y="4125136"/>
              <a:ext cx="0" cy="331950"/>
            </a:xfrm>
            <a:custGeom>
              <a:avLst/>
              <a:gdLst/>
              <a:ahLst/>
              <a:cxnLst/>
              <a:rect l="l" t="t" r="r" b="b"/>
              <a:pathLst>
                <a:path h="406400">
                  <a:moveTo>
                    <a:pt x="0" y="406399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50"/>
            <p:cNvSpPr/>
            <p:nvPr/>
          </p:nvSpPr>
          <p:spPr>
            <a:xfrm>
              <a:off x="5832659" y="3900031"/>
              <a:ext cx="157544" cy="235477"/>
            </a:xfrm>
            <a:custGeom>
              <a:avLst/>
              <a:gdLst/>
              <a:ahLst/>
              <a:cxnLst/>
              <a:rect l="l" t="t" r="r" b="b"/>
              <a:pathLst>
                <a:path w="193040" h="288289">
                  <a:moveTo>
                    <a:pt x="96520" y="0"/>
                  </a:moveTo>
                  <a:lnTo>
                    <a:pt x="0" y="288290"/>
                  </a:lnTo>
                  <a:lnTo>
                    <a:pt x="193040" y="288290"/>
                  </a:lnTo>
                  <a:lnTo>
                    <a:pt x="96520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51"/>
            <p:cNvSpPr/>
            <p:nvPr/>
          </p:nvSpPr>
          <p:spPr>
            <a:xfrm>
              <a:off x="5676152" y="3801483"/>
              <a:ext cx="0" cy="148340"/>
            </a:xfrm>
            <a:custGeom>
              <a:avLst/>
              <a:gdLst/>
              <a:ahLst/>
              <a:cxnLst/>
              <a:rect l="l" t="t" r="r" b="b"/>
              <a:pathLst>
                <a:path h="181610">
                  <a:moveTo>
                    <a:pt x="0" y="181610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52"/>
            <p:cNvSpPr/>
            <p:nvPr/>
          </p:nvSpPr>
          <p:spPr>
            <a:xfrm>
              <a:off x="5597379" y="3576380"/>
              <a:ext cx="157544" cy="235477"/>
            </a:xfrm>
            <a:custGeom>
              <a:avLst/>
              <a:gdLst/>
              <a:ahLst/>
              <a:cxnLst/>
              <a:rect l="l" t="t" r="r" b="b"/>
              <a:pathLst>
                <a:path w="193040" h="288289">
                  <a:moveTo>
                    <a:pt x="96520" y="0"/>
                  </a:moveTo>
                  <a:lnTo>
                    <a:pt x="0" y="288290"/>
                  </a:lnTo>
                  <a:lnTo>
                    <a:pt x="193040" y="288290"/>
                  </a:lnTo>
                  <a:lnTo>
                    <a:pt x="96520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53"/>
            <p:cNvSpPr/>
            <p:nvPr/>
          </p:nvSpPr>
          <p:spPr>
            <a:xfrm>
              <a:off x="7410172" y="3919741"/>
              <a:ext cx="0" cy="147303"/>
            </a:xfrm>
            <a:custGeom>
              <a:avLst/>
              <a:gdLst/>
              <a:ahLst/>
              <a:cxnLst/>
              <a:rect l="l" t="t" r="r" b="b"/>
              <a:pathLst>
                <a:path h="180339">
                  <a:moveTo>
                    <a:pt x="0" y="180339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4"/>
            <p:cNvSpPr/>
            <p:nvPr/>
          </p:nvSpPr>
          <p:spPr>
            <a:xfrm>
              <a:off x="7331399" y="3693600"/>
              <a:ext cx="157544" cy="236515"/>
            </a:xfrm>
            <a:custGeom>
              <a:avLst/>
              <a:gdLst/>
              <a:ahLst/>
              <a:cxnLst/>
              <a:rect l="l" t="t" r="r" b="b"/>
              <a:pathLst>
                <a:path w="193040" h="289560">
                  <a:moveTo>
                    <a:pt x="96520" y="0"/>
                  </a:moveTo>
                  <a:lnTo>
                    <a:pt x="0" y="289559"/>
                  </a:lnTo>
                  <a:lnTo>
                    <a:pt x="193039" y="289559"/>
                  </a:lnTo>
                  <a:lnTo>
                    <a:pt x="96520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cxnSp>
        <p:nvCxnSpPr>
          <p:cNvPr id="20" name="Straight Arrow Connector 19"/>
          <p:cNvCxnSpPr>
            <a:stCxn id="6" idx="2"/>
          </p:cNvCxnSpPr>
          <p:nvPr/>
        </p:nvCxnSpPr>
        <p:spPr>
          <a:xfrm>
            <a:off x="1737390" y="4617449"/>
            <a:ext cx="624810" cy="29745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4280636" y="4731573"/>
            <a:ext cx="624810" cy="297451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717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73248" y="5376556"/>
            <a:ext cx="2910439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tabLst>
                <a:tab pos="665125" algn="l"/>
              </a:tabLst>
            </a:pPr>
            <a:r>
              <a:rPr sz="2500" i="1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500" dirty="0">
                <a:latin typeface="Lucida Sans Unicode"/>
                <a:cs typeface="Lucida Sans Unicode"/>
              </a:rPr>
              <a:t>(</a:t>
            </a:r>
            <a:r>
              <a:rPr sz="2500" i="1" dirty="0">
                <a:latin typeface="Arial" panose="020B0604020202020204" pitchFamily="34" charset="0"/>
                <a:cs typeface="Arial" panose="020B0604020202020204" pitchFamily="34" charset="0"/>
              </a:rPr>
              <a:t>Y	, Z </a:t>
            </a:r>
            <a:r>
              <a:rPr sz="2500" dirty="0">
                <a:latin typeface="Lucida Sans Unicode"/>
                <a:cs typeface="Lucida Sans Unicode"/>
              </a:rPr>
              <a:t>)=−</a:t>
            </a:r>
            <a:r>
              <a:rPr sz="2500" i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2200" i="1" baseline="41666" dirty="0">
                <a:latin typeface="Arial" panose="020B0604020202020204" pitchFamily="34" charset="0"/>
                <a:cs typeface="Arial" panose="020B0604020202020204" pitchFamily="34" charset="0"/>
              </a:rPr>
              <a:t>T </a:t>
            </a:r>
            <a:r>
              <a:rPr sz="2500" i="1" dirty="0">
                <a:latin typeface="Arial" panose="020B0604020202020204" pitchFamily="34" charset="0"/>
                <a:cs typeface="Arial" panose="020B0604020202020204" pitchFamily="34" charset="0"/>
              </a:rPr>
              <a:t>WY</a:t>
            </a:r>
            <a:endParaRPr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191000" y="5357885"/>
            <a:ext cx="1885576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500" i="1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500" dirty="0">
                <a:latin typeface="Lucida Sans Unicode"/>
                <a:cs typeface="Lucida Sans Unicode"/>
              </a:rPr>
              <a:t>(</a:t>
            </a:r>
            <a:r>
              <a:rPr sz="2500" i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sz="2500" dirty="0">
                <a:latin typeface="Lucida Sans Unicode"/>
                <a:cs typeface="Lucida Sans Unicode"/>
              </a:rPr>
              <a:t>)=−</a:t>
            </a:r>
            <a:r>
              <a:rPr sz="2500" dirty="0">
                <a:latin typeface="Arial" panose="020B0604020202020204" pitchFamily="34" charset="0"/>
                <a:cs typeface="Arial" panose="020B0604020202020204" pitchFamily="34" charset="0"/>
              </a:rPr>
              <a:t>log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5931738" y="5253113"/>
            <a:ext cx="387123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600" dirty="0">
                <a:latin typeface="Lucida Sans Unicode"/>
                <a:cs typeface="Lucida Sans Unicode"/>
              </a:rPr>
              <a:t>∑</a:t>
            </a:r>
            <a:endParaRPr sz="3600">
              <a:latin typeface="Lucida Sans Unicode"/>
              <a:cs typeface="Lucida Sans Unicode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09015" y="5626557"/>
            <a:ext cx="94837" cy="234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466559" y="5357885"/>
            <a:ext cx="161172" cy="3890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5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765063" y="5307055"/>
            <a:ext cx="83954" cy="1415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900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626174" y="5329875"/>
            <a:ext cx="612826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tabLst>
                <a:tab pos="247283" algn="l"/>
              </a:tabLst>
            </a:pPr>
            <a:r>
              <a:rPr sz="1500" i="1" dirty="0">
                <a:latin typeface="Arial" panose="020B0604020202020204" pitchFamily="34" charset="0"/>
                <a:cs typeface="Arial" panose="020B0604020202020204" pitchFamily="34" charset="0"/>
              </a:rPr>
              <a:t>Z	WY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#3. Push down of the energy of data points, push up on chosen locations</a:t>
            </a:r>
            <a:br>
              <a:rPr lang="en-US" dirty="0"/>
            </a:b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Contrastive divergence, Ratio Matching, Noise Contrastive Estimation, Minimum Probability Flow</a:t>
            </a:r>
          </a:p>
          <a:p>
            <a:r>
              <a:rPr lang="en-US" dirty="0"/>
              <a:t>Contrastive divergence: basic idea</a:t>
            </a:r>
          </a:p>
          <a:p>
            <a:pPr lvl="1"/>
            <a:r>
              <a:rPr lang="en-US" dirty="0"/>
              <a:t>Pick a training sample, lower the energy at that point</a:t>
            </a:r>
          </a:p>
          <a:p>
            <a:pPr lvl="1"/>
            <a:r>
              <a:rPr lang="en-US" dirty="0"/>
              <a:t>From the sample, move down in the energy surface with noise  </a:t>
            </a:r>
          </a:p>
          <a:p>
            <a:pPr lvl="1"/>
            <a:r>
              <a:rPr lang="en-US" dirty="0"/>
              <a:t>Stop after a while</a:t>
            </a:r>
          </a:p>
          <a:p>
            <a:pPr lvl="1"/>
            <a:r>
              <a:rPr lang="en-US" dirty="0"/>
              <a:t>Push up on the energy of the point where we stopped</a:t>
            </a:r>
          </a:p>
          <a:p>
            <a:pPr lvl="1"/>
            <a:r>
              <a:rPr lang="en-US" dirty="0"/>
              <a:t>This creates grooves in the energy surface around data manifolds  </a:t>
            </a:r>
          </a:p>
          <a:p>
            <a:pPr lvl="1"/>
            <a:r>
              <a:rPr lang="en-US" dirty="0"/>
              <a:t>CD can be applied to any energy function (not just RBMs)</a:t>
            </a:r>
          </a:p>
          <a:p>
            <a:r>
              <a:rPr lang="en-US" dirty="0"/>
              <a:t>Persistent CD: use a bunch of “particles” and remember their  positions</a:t>
            </a:r>
          </a:p>
          <a:p>
            <a:pPr lvl="1"/>
            <a:r>
              <a:rPr lang="en-US" dirty="0"/>
              <a:t>Make them roll down the energy surface with noise  </a:t>
            </a:r>
          </a:p>
          <a:p>
            <a:pPr lvl="1"/>
            <a:r>
              <a:rPr lang="en-US" dirty="0"/>
              <a:t>Push up on the energy wherever they are</a:t>
            </a:r>
          </a:p>
          <a:p>
            <a:pPr lvl="1"/>
            <a:r>
              <a:rPr lang="en-US" dirty="0"/>
              <a:t>Faster than CD</a:t>
            </a:r>
          </a:p>
          <a:p>
            <a:r>
              <a:rPr lang="en-US" dirty="0"/>
              <a:t>RBM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79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#6. Use a </a:t>
            </a:r>
            <a:r>
              <a:rPr lang="en-US" dirty="0" err="1"/>
              <a:t>regularizer</a:t>
            </a:r>
            <a:r>
              <a:rPr lang="en-US" dirty="0"/>
              <a:t> that limits the volume of space that has low energy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93346" cy="4466753"/>
          </a:xfrm>
        </p:spPr>
        <p:txBody>
          <a:bodyPr/>
          <a:lstStyle/>
          <a:p>
            <a:r>
              <a:rPr lang="it-IT" dirty="0"/>
              <a:t>Sparse coding, sparse auto-encoder, Predictive Sparse Decomposition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2069125" y="2003332"/>
            <a:ext cx="4090961" cy="38246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2810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/>
          <a:srcRect t="15333"/>
          <a:stretch/>
        </p:blipFill>
        <p:spPr>
          <a:xfrm>
            <a:off x="609600" y="1264859"/>
            <a:ext cx="7162800" cy="453539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functions of various methods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733800" y="1104900"/>
            <a:ext cx="4267200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/>
          <p:cNvSpPr>
            <a:spLocks noGrp="1"/>
          </p:cNvSpPr>
          <p:nvPr>
            <p:ph type="body" idx="1"/>
          </p:nvPr>
        </p:nvSpPr>
        <p:spPr>
          <a:xfrm>
            <a:off x="3962400" y="1333500"/>
            <a:ext cx="3882958" cy="4466753"/>
          </a:xfrm>
        </p:spPr>
        <p:txBody>
          <a:bodyPr/>
          <a:lstStyle/>
          <a:p>
            <a:r>
              <a:rPr lang="en-US" dirty="0"/>
              <a:t>2 dimensional toy dataset: spiral  </a:t>
            </a:r>
          </a:p>
          <a:p>
            <a:r>
              <a:rPr lang="en-US" dirty="0"/>
              <a:t>Visualizing energy surface  </a:t>
            </a:r>
          </a:p>
          <a:p>
            <a:pPr lvl="1"/>
            <a:r>
              <a:rPr lang="en-US" dirty="0"/>
              <a:t>(black = low, white = high)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51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Dictionary learning with fast approximate inference: sparse auto-encoders</a:t>
            </a:r>
          </a:p>
        </p:txBody>
      </p:sp>
    </p:spTree>
    <p:extLst>
      <p:ext uri="{BB962C8B-B14F-4D97-AF65-F5344CB8AC3E}">
        <p14:creationId xmlns:p14="http://schemas.microsoft.com/office/powerpoint/2010/main" val="756288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83232" y="4007261"/>
            <a:ext cx="3412071" cy="1251038"/>
          </a:xfrm>
          <a:custGeom>
            <a:avLst/>
            <a:gdLst/>
            <a:ahLst/>
            <a:cxnLst/>
            <a:rect l="l" t="t" r="r" b="b"/>
            <a:pathLst>
              <a:path w="4180840" h="1531620">
                <a:moveTo>
                  <a:pt x="0" y="0"/>
                </a:moveTo>
                <a:lnTo>
                  <a:pt x="4180840" y="0"/>
                </a:lnTo>
                <a:lnTo>
                  <a:pt x="4180840" y="1531620"/>
                </a:lnTo>
                <a:lnTo>
                  <a:pt x="0" y="153162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83232" y="40072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95304" y="525829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speed up inference in a generative model?</a:t>
            </a:r>
          </a:p>
        </p:txBody>
      </p:sp>
      <p:sp>
        <p:nvSpPr>
          <p:cNvPr id="50" name="Text Placeholder 4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Factor Graph with an asymmetric factor  </a:t>
            </a:r>
          </a:p>
          <a:p>
            <a:r>
              <a:rPr lang="en-US" dirty="0"/>
              <a:t>Inference Z → Y is easy</a:t>
            </a:r>
          </a:p>
          <a:p>
            <a:pPr lvl="1"/>
            <a:r>
              <a:rPr lang="en-US" dirty="0"/>
              <a:t>Run Z through deterministic decoder, and sample Y</a:t>
            </a:r>
          </a:p>
          <a:p>
            <a:r>
              <a:rPr lang="en-US" dirty="0"/>
              <a:t>Inference Y → Z is hard, particularly if Decoder function is many-to-one</a:t>
            </a:r>
          </a:p>
          <a:p>
            <a:pPr lvl="1"/>
            <a:r>
              <a:rPr lang="en-US" dirty="0"/>
              <a:t>MAP: minimize sum of two factors with respect to Z  </a:t>
            </a:r>
          </a:p>
          <a:p>
            <a:pPr lvl="1"/>
            <a:r>
              <a:rPr lang="en-US" dirty="0"/>
              <a:t>Z* = </a:t>
            </a:r>
            <a:r>
              <a:rPr lang="en-US" dirty="0" err="1"/>
              <a:t>argmin_z</a:t>
            </a:r>
            <a:r>
              <a:rPr lang="en-US" dirty="0"/>
              <a:t>	Distance[Decoder(Z), Y] + </a:t>
            </a:r>
            <a:r>
              <a:rPr lang="en-US" dirty="0" err="1"/>
              <a:t>FactorB</a:t>
            </a:r>
            <a:r>
              <a:rPr lang="en-US" dirty="0"/>
              <a:t>(Z)</a:t>
            </a:r>
          </a:p>
          <a:p>
            <a:r>
              <a:rPr lang="en-US" dirty="0"/>
              <a:t>Examples: K-Means (1of K), Sparse Coding (sparse), Factor Analysis</a:t>
            </a:r>
          </a:p>
          <a:p>
            <a:endParaRPr lang="en-US" dirty="0"/>
          </a:p>
        </p:txBody>
      </p:sp>
      <p:sp>
        <p:nvSpPr>
          <p:cNvPr id="14" name="object 14"/>
          <p:cNvSpPr txBox="1"/>
          <p:nvPr/>
        </p:nvSpPr>
        <p:spPr>
          <a:xfrm>
            <a:off x="456049" y="5563278"/>
            <a:ext cx="600636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b="1" spc="-4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500" b="1" spc="-8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500" b="1" spc="4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1500" b="1" spc="-8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5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357137" y="4407676"/>
            <a:ext cx="1487340" cy="691909"/>
          </a:xfrm>
          <a:custGeom>
            <a:avLst/>
            <a:gdLst/>
            <a:ahLst/>
            <a:cxnLst/>
            <a:rect l="l" t="t" r="r" b="b"/>
            <a:pathLst>
              <a:path w="1822450" h="847089">
                <a:moveTo>
                  <a:pt x="303530" y="0"/>
                </a:moveTo>
                <a:lnTo>
                  <a:pt x="1502410" y="0"/>
                </a:lnTo>
                <a:lnTo>
                  <a:pt x="1539264" y="3667"/>
                </a:lnTo>
                <a:lnTo>
                  <a:pt x="1611226" y="31262"/>
                </a:lnTo>
                <a:lnTo>
                  <a:pt x="1645459" y="54023"/>
                </a:lnTo>
                <a:lnTo>
                  <a:pt x="1677944" y="81983"/>
                </a:lnTo>
                <a:lnTo>
                  <a:pt x="1708243" y="114560"/>
                </a:lnTo>
                <a:lnTo>
                  <a:pt x="1735921" y="151170"/>
                </a:lnTo>
                <a:lnTo>
                  <a:pt x="1760539" y="191231"/>
                </a:lnTo>
                <a:lnTo>
                  <a:pt x="1781662" y="234161"/>
                </a:lnTo>
                <a:lnTo>
                  <a:pt x="1798851" y="279376"/>
                </a:lnTo>
                <a:lnTo>
                  <a:pt x="1811670" y="326295"/>
                </a:lnTo>
                <a:lnTo>
                  <a:pt x="1819682" y="374333"/>
                </a:lnTo>
                <a:lnTo>
                  <a:pt x="1822450" y="422910"/>
                </a:lnTo>
                <a:lnTo>
                  <a:pt x="1819682" y="471757"/>
                </a:lnTo>
                <a:lnTo>
                  <a:pt x="1811670" y="520025"/>
                </a:lnTo>
                <a:lnTo>
                  <a:pt x="1798851" y="567135"/>
                </a:lnTo>
                <a:lnTo>
                  <a:pt x="1781662" y="612507"/>
                </a:lnTo>
                <a:lnTo>
                  <a:pt x="1760539" y="655562"/>
                </a:lnTo>
                <a:lnTo>
                  <a:pt x="1735921" y="695721"/>
                </a:lnTo>
                <a:lnTo>
                  <a:pt x="1708243" y="732405"/>
                </a:lnTo>
                <a:lnTo>
                  <a:pt x="1677944" y="765034"/>
                </a:lnTo>
                <a:lnTo>
                  <a:pt x="1645459" y="793029"/>
                </a:lnTo>
                <a:lnTo>
                  <a:pt x="1611226" y="815812"/>
                </a:lnTo>
                <a:lnTo>
                  <a:pt x="1575682" y="832802"/>
                </a:lnTo>
                <a:lnTo>
                  <a:pt x="1502410" y="847090"/>
                </a:lnTo>
                <a:lnTo>
                  <a:pt x="303530" y="847090"/>
                </a:lnTo>
                <a:lnTo>
                  <a:pt x="0" y="422910"/>
                </a:lnTo>
                <a:lnTo>
                  <a:pt x="30353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357137" y="44076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44477" y="50995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731305" y="4636931"/>
            <a:ext cx="82606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Deco</a:t>
            </a: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</a:p>
        </p:txBody>
      </p:sp>
      <p:sp>
        <p:nvSpPr>
          <p:cNvPr id="19" name="object 19"/>
          <p:cNvSpPr/>
          <p:nvPr/>
        </p:nvSpPr>
        <p:spPr>
          <a:xfrm>
            <a:off x="1164996" y="5385893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10" h="703579">
                <a:moveTo>
                  <a:pt x="351789" y="0"/>
                </a:moveTo>
                <a:lnTo>
                  <a:pt x="400305" y="3113"/>
                </a:lnTo>
                <a:lnTo>
                  <a:pt x="446546" y="12211"/>
                </a:lnTo>
                <a:lnTo>
                  <a:pt x="490140" y="26927"/>
                </a:lnTo>
                <a:lnTo>
                  <a:pt x="530718" y="46895"/>
                </a:lnTo>
                <a:lnTo>
                  <a:pt x="567910" y="71749"/>
                </a:lnTo>
                <a:lnTo>
                  <a:pt x="601344" y="101123"/>
                </a:lnTo>
                <a:lnTo>
                  <a:pt x="630652" y="134651"/>
                </a:lnTo>
                <a:lnTo>
                  <a:pt x="655461" y="171967"/>
                </a:lnTo>
                <a:lnTo>
                  <a:pt x="675401" y="212705"/>
                </a:lnTo>
                <a:lnTo>
                  <a:pt x="690103" y="256498"/>
                </a:lnTo>
                <a:lnTo>
                  <a:pt x="699196" y="302982"/>
                </a:lnTo>
                <a:lnTo>
                  <a:pt x="702309" y="351789"/>
                </a:lnTo>
                <a:lnTo>
                  <a:pt x="699196" y="400597"/>
                </a:lnTo>
                <a:lnTo>
                  <a:pt x="690103" y="447081"/>
                </a:lnTo>
                <a:lnTo>
                  <a:pt x="675401" y="490874"/>
                </a:lnTo>
                <a:lnTo>
                  <a:pt x="655461" y="531612"/>
                </a:lnTo>
                <a:lnTo>
                  <a:pt x="630652" y="568928"/>
                </a:lnTo>
                <a:lnTo>
                  <a:pt x="601344" y="602456"/>
                </a:lnTo>
                <a:lnTo>
                  <a:pt x="567910" y="631830"/>
                </a:lnTo>
                <a:lnTo>
                  <a:pt x="530718" y="656684"/>
                </a:lnTo>
                <a:lnTo>
                  <a:pt x="490140" y="676652"/>
                </a:lnTo>
                <a:lnTo>
                  <a:pt x="446546" y="691368"/>
                </a:lnTo>
                <a:lnTo>
                  <a:pt x="400305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64996" y="538589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739203" y="59605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359853" y="5544607"/>
            <a:ext cx="185528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3" name="object 23"/>
          <p:cNvSpPr/>
          <p:nvPr/>
        </p:nvSpPr>
        <p:spPr>
          <a:xfrm>
            <a:off x="1941315" y="4433610"/>
            <a:ext cx="1110063" cy="640042"/>
          </a:xfrm>
          <a:custGeom>
            <a:avLst/>
            <a:gdLst/>
            <a:ahLst/>
            <a:cxnLst/>
            <a:rect l="l" t="t" r="r" b="b"/>
            <a:pathLst>
              <a:path w="1360170" h="783589">
                <a:moveTo>
                  <a:pt x="0" y="0"/>
                </a:moveTo>
                <a:lnTo>
                  <a:pt x="1360169" y="0"/>
                </a:lnTo>
                <a:lnTo>
                  <a:pt x="1360169" y="783590"/>
                </a:lnTo>
                <a:lnTo>
                  <a:pt x="0" y="78359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941315" y="44336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052415" y="507365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941315" y="4636930"/>
            <a:ext cx="111006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1813"/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Distance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452100" y="4754149"/>
            <a:ext cx="363802" cy="631743"/>
          </a:xfrm>
          <a:custGeom>
            <a:avLst/>
            <a:gdLst/>
            <a:ahLst/>
            <a:cxnLst/>
            <a:rect l="l" t="t" r="r" b="b"/>
            <a:pathLst>
              <a:path w="445769" h="773429">
                <a:moveTo>
                  <a:pt x="0" y="773429"/>
                </a:moveTo>
                <a:lnTo>
                  <a:pt x="0" y="0"/>
                </a:lnTo>
                <a:lnTo>
                  <a:pt x="445769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015495" y="5393154"/>
            <a:ext cx="573170" cy="573652"/>
          </a:xfrm>
          <a:custGeom>
            <a:avLst/>
            <a:gdLst/>
            <a:ahLst/>
            <a:cxnLst/>
            <a:rect l="l" t="t" r="r" b="b"/>
            <a:pathLst>
              <a:path w="702309" h="702309">
                <a:moveTo>
                  <a:pt x="350520" y="0"/>
                </a:moveTo>
                <a:lnTo>
                  <a:pt x="399327" y="3113"/>
                </a:lnTo>
                <a:lnTo>
                  <a:pt x="445811" y="12206"/>
                </a:lnTo>
                <a:lnTo>
                  <a:pt x="489604" y="26908"/>
                </a:lnTo>
                <a:lnTo>
                  <a:pt x="530342" y="46848"/>
                </a:lnTo>
                <a:lnTo>
                  <a:pt x="567658" y="71657"/>
                </a:lnTo>
                <a:lnTo>
                  <a:pt x="601186" y="100965"/>
                </a:lnTo>
                <a:lnTo>
                  <a:pt x="630560" y="134399"/>
                </a:lnTo>
                <a:lnTo>
                  <a:pt x="655414" y="171591"/>
                </a:lnTo>
                <a:lnTo>
                  <a:pt x="675382" y="212169"/>
                </a:lnTo>
                <a:lnTo>
                  <a:pt x="690098" y="255763"/>
                </a:lnTo>
                <a:lnTo>
                  <a:pt x="699196" y="302004"/>
                </a:lnTo>
                <a:lnTo>
                  <a:pt x="702310" y="350520"/>
                </a:lnTo>
                <a:lnTo>
                  <a:pt x="699196" y="399327"/>
                </a:lnTo>
                <a:lnTo>
                  <a:pt x="690098" y="445811"/>
                </a:lnTo>
                <a:lnTo>
                  <a:pt x="675382" y="489604"/>
                </a:lnTo>
                <a:lnTo>
                  <a:pt x="655414" y="530342"/>
                </a:lnTo>
                <a:lnTo>
                  <a:pt x="630560" y="567658"/>
                </a:lnTo>
                <a:lnTo>
                  <a:pt x="601186" y="601186"/>
                </a:lnTo>
                <a:lnTo>
                  <a:pt x="567658" y="630560"/>
                </a:lnTo>
                <a:lnTo>
                  <a:pt x="530342" y="655414"/>
                </a:lnTo>
                <a:lnTo>
                  <a:pt x="489604" y="675382"/>
                </a:lnTo>
                <a:lnTo>
                  <a:pt x="445811" y="690098"/>
                </a:lnTo>
                <a:lnTo>
                  <a:pt x="399327" y="699196"/>
                </a:lnTo>
                <a:lnTo>
                  <a:pt x="350520" y="702310"/>
                </a:lnTo>
                <a:lnTo>
                  <a:pt x="302004" y="699196"/>
                </a:lnTo>
                <a:lnTo>
                  <a:pt x="255763" y="690098"/>
                </a:lnTo>
                <a:lnTo>
                  <a:pt x="212169" y="675382"/>
                </a:lnTo>
                <a:lnTo>
                  <a:pt x="171591" y="655414"/>
                </a:lnTo>
                <a:lnTo>
                  <a:pt x="134399" y="630560"/>
                </a:lnTo>
                <a:lnTo>
                  <a:pt x="100964" y="601186"/>
                </a:lnTo>
                <a:lnTo>
                  <a:pt x="71657" y="567658"/>
                </a:lnTo>
                <a:lnTo>
                  <a:pt x="46848" y="530342"/>
                </a:lnTo>
                <a:lnTo>
                  <a:pt x="26908" y="489604"/>
                </a:lnTo>
                <a:lnTo>
                  <a:pt x="12206" y="445811"/>
                </a:lnTo>
                <a:lnTo>
                  <a:pt x="3113" y="399327"/>
                </a:lnTo>
                <a:lnTo>
                  <a:pt x="0" y="350520"/>
                </a:lnTo>
                <a:lnTo>
                  <a:pt x="3113" y="302004"/>
                </a:lnTo>
                <a:lnTo>
                  <a:pt x="12206" y="255763"/>
                </a:lnTo>
                <a:lnTo>
                  <a:pt x="26908" y="212169"/>
                </a:lnTo>
                <a:lnTo>
                  <a:pt x="46848" y="171591"/>
                </a:lnTo>
                <a:lnTo>
                  <a:pt x="71657" y="134399"/>
                </a:lnTo>
                <a:lnTo>
                  <a:pt x="100964" y="100965"/>
                </a:lnTo>
                <a:lnTo>
                  <a:pt x="134399" y="71657"/>
                </a:lnTo>
                <a:lnTo>
                  <a:pt x="171591" y="46848"/>
                </a:lnTo>
                <a:lnTo>
                  <a:pt x="212169" y="26908"/>
                </a:lnTo>
                <a:lnTo>
                  <a:pt x="255763" y="12206"/>
                </a:lnTo>
                <a:lnTo>
                  <a:pt x="302004" y="3113"/>
                </a:lnTo>
                <a:lnTo>
                  <a:pt x="35052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15495" y="53931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588665" y="59668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221753" y="5550830"/>
            <a:ext cx="160135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35" name="object 35"/>
          <p:cNvSpPr/>
          <p:nvPr/>
        </p:nvSpPr>
        <p:spPr>
          <a:xfrm>
            <a:off x="4969890" y="4753112"/>
            <a:ext cx="331672" cy="640042"/>
          </a:xfrm>
          <a:custGeom>
            <a:avLst/>
            <a:gdLst/>
            <a:ahLst/>
            <a:cxnLst/>
            <a:rect l="l" t="t" r="r" b="b"/>
            <a:pathLst>
              <a:path w="406400" h="783590">
                <a:moveTo>
                  <a:pt x="406400" y="783590"/>
                </a:moveTo>
                <a:lnTo>
                  <a:pt x="406400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588666" y="5271785"/>
            <a:ext cx="825032" cy="407676"/>
          </a:xfrm>
          <a:custGeom>
            <a:avLst/>
            <a:gdLst/>
            <a:ahLst/>
            <a:cxnLst/>
            <a:rect l="l" t="t" r="r" b="b"/>
            <a:pathLst>
              <a:path w="1010920" h="499109">
                <a:moveTo>
                  <a:pt x="0" y="499110"/>
                </a:moveTo>
                <a:lnTo>
                  <a:pt x="1010919" y="499110"/>
                </a:lnTo>
                <a:lnTo>
                  <a:pt x="1010919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6641722" y="5419121"/>
            <a:ext cx="872192" cy="4921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22900"/>
              </a:lnSpc>
            </a:pPr>
            <a:r>
              <a:rPr sz="1300" b="1" dirty="0">
                <a:latin typeface="Arial" panose="020B0604020202020204" pitchFamily="34" charset="0"/>
                <a:cs typeface="Arial" panose="020B0604020202020204" pitchFamily="34" charset="0"/>
              </a:rPr>
              <a:t>LATENT  VARIABLE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806325" y="4142116"/>
            <a:ext cx="1215783" cy="1004150"/>
          </a:xfrm>
          <a:custGeom>
            <a:avLst/>
            <a:gdLst/>
            <a:ahLst/>
            <a:cxnLst/>
            <a:rect l="l" t="t" r="r" b="b"/>
            <a:pathLst>
              <a:path w="1489709" h="1229360">
                <a:moveTo>
                  <a:pt x="0" y="0"/>
                </a:moveTo>
                <a:lnTo>
                  <a:pt x="1489709" y="0"/>
                </a:lnTo>
                <a:lnTo>
                  <a:pt x="1489709" y="1229359"/>
                </a:lnTo>
                <a:lnTo>
                  <a:pt x="0" y="1229359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806325" y="414211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7022108" y="51462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5806325" y="4526971"/>
            <a:ext cx="121578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283"/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Factor</a:t>
            </a:r>
            <a:r>
              <a:rPr sz="1600"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44" name="object 44"/>
          <p:cNvSpPr txBox="1"/>
          <p:nvPr/>
        </p:nvSpPr>
        <p:spPr>
          <a:xfrm>
            <a:off x="2994372" y="3654565"/>
            <a:ext cx="2225308" cy="733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946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Generative</a:t>
            </a:r>
            <a:r>
              <a:rPr sz="2000"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spcBef>
                <a:spcPts val="1388"/>
              </a:spcBef>
            </a:pP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Factor</a:t>
            </a:r>
            <a:r>
              <a:rPr sz="1600" spc="-15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8" name="object 28"/>
          <p:cNvSpPr/>
          <p:nvPr/>
        </p:nvSpPr>
        <p:spPr>
          <a:xfrm>
            <a:off x="1807609" y="468672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0" y="0"/>
                </a:moveTo>
                <a:lnTo>
                  <a:pt x="0" y="163829"/>
                </a:lnTo>
                <a:lnTo>
                  <a:pt x="16383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844476" y="4686722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165100" y="0"/>
                </a:moveTo>
                <a:lnTo>
                  <a:pt x="0" y="81279"/>
                </a:lnTo>
                <a:lnTo>
                  <a:pt x="165100" y="163829"/>
                </a:lnTo>
                <a:lnTo>
                  <a:pt x="16510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347364" y="5146266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81279" y="0"/>
                </a:moveTo>
                <a:lnTo>
                  <a:pt x="0" y="163829"/>
                </a:lnTo>
                <a:lnTo>
                  <a:pt x="163829" y="163829"/>
                </a:lnTo>
                <a:lnTo>
                  <a:pt x="8127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3124200" y="4753112"/>
            <a:ext cx="228600" cy="0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3878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93346" cy="4466753"/>
          </a:xfrm>
        </p:spPr>
        <p:txBody>
          <a:bodyPr/>
          <a:lstStyle/>
          <a:p>
            <a:r>
              <a:rPr lang="en-US" dirty="0"/>
              <a:t>Sparse linear reconstruction</a:t>
            </a:r>
          </a:p>
          <a:p>
            <a:r>
              <a:rPr lang="en-US" dirty="0"/>
              <a:t>Energy	= </a:t>
            </a:r>
            <a:r>
              <a:rPr lang="en-US" dirty="0" err="1"/>
              <a:t>reconstruction_error</a:t>
            </a:r>
            <a:r>
              <a:rPr lang="en-US" dirty="0"/>
              <a:t> + </a:t>
            </a:r>
            <a:r>
              <a:rPr lang="en-US" dirty="0" err="1"/>
              <a:t>code_prediction_error</a:t>
            </a:r>
            <a:r>
              <a:rPr lang="en-US" dirty="0"/>
              <a:t> + </a:t>
            </a:r>
            <a:r>
              <a:rPr lang="en-US" dirty="0" err="1"/>
              <a:t>code_sparsity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Inference is expensive: ISTA/FISTA, CGIHT, coordinate descent....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object 8"/>
          <p:cNvSpPr txBox="1"/>
          <p:nvPr/>
        </p:nvSpPr>
        <p:spPr>
          <a:xfrm>
            <a:off x="625953" y="2431921"/>
            <a:ext cx="3093355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7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700" dirty="0">
                <a:solidFill>
                  <a:srgbClr val="3B3B3B"/>
                </a:solidFill>
                <a:latin typeface="Lucida Sans Unicode"/>
                <a:cs typeface="Lucida Sans Unicode"/>
              </a:rPr>
              <a:t>(</a:t>
            </a:r>
            <a:r>
              <a:rPr sz="27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sz="2400" i="1" baseline="47222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sz="27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Z </a:t>
            </a:r>
            <a:r>
              <a:rPr sz="2700" dirty="0">
                <a:solidFill>
                  <a:srgbClr val="3B3B3B"/>
                </a:solidFill>
                <a:latin typeface="Lucida Sans Unicode"/>
                <a:cs typeface="Lucida Sans Unicode"/>
              </a:rPr>
              <a:t>)=∥</a:t>
            </a:r>
            <a:r>
              <a:rPr sz="27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sz="2400" i="1" baseline="47222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sz="2700" dirty="0">
                <a:solidFill>
                  <a:srgbClr val="3B3B3B"/>
                </a:solidFill>
                <a:latin typeface="Lucida Sans Unicode"/>
                <a:cs typeface="Lucida Sans Unicode"/>
              </a:rPr>
              <a:t>−</a:t>
            </a:r>
            <a:r>
              <a:rPr sz="27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43780" y="2660137"/>
            <a:ext cx="12593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93111" y="2396651"/>
            <a:ext cx="12593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19980" y="2431921"/>
            <a:ext cx="1134247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7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2700" dirty="0">
                <a:solidFill>
                  <a:srgbClr val="3B3B3B"/>
                </a:solidFill>
                <a:latin typeface="Lucida Sans Unicode"/>
                <a:cs typeface="Lucida Sans Unicode"/>
              </a:rPr>
              <a:t>∥ + λ</a:t>
            </a:r>
            <a:endParaRPr sz="2700" dirty="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650234" y="2314701"/>
            <a:ext cx="425472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000" dirty="0">
                <a:solidFill>
                  <a:srgbClr val="3B3B3B"/>
                </a:solidFill>
                <a:latin typeface="Lucida Sans Unicode"/>
                <a:cs typeface="Lucida Sans Unicode"/>
              </a:rPr>
              <a:t>∑</a:t>
            </a:r>
            <a:endParaRPr sz="4000" dirty="0"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089700" y="2725490"/>
            <a:ext cx="7929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528129" y="2660137"/>
            <a:ext cx="7929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99565" y="2431921"/>
            <a:ext cx="667835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700" dirty="0">
                <a:solidFill>
                  <a:srgbClr val="3B3B3B"/>
                </a:solidFill>
                <a:latin typeface="Lucida Sans Unicode"/>
                <a:cs typeface="Lucida Sans Unicode"/>
              </a:rPr>
              <a:t>∣</a:t>
            </a:r>
            <a:r>
              <a:rPr sz="2700" i="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2700" dirty="0">
                <a:solidFill>
                  <a:srgbClr val="3B3B3B"/>
                </a:solidFill>
                <a:latin typeface="Lucida Sans Unicode"/>
                <a:cs typeface="Lucida Sans Unicode"/>
              </a:rPr>
              <a:t>∣</a:t>
            </a:r>
            <a:endParaRPr sz="2700" dirty="0">
              <a:latin typeface="Lucida Sans Unicode"/>
              <a:cs typeface="Lucida Sans Unicode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70389" y="1409700"/>
            <a:ext cx="290201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spc="-4" dirty="0">
                <a:latin typeface="Arial" panose="020B0604020202020204" pitchFamily="34" charset="0"/>
                <a:cs typeface="Arial" panose="020B0604020202020204" pitchFamily="34" charset="0"/>
              </a:rPr>
              <a:t>[Olshausen 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sz="1800" spc="-4" dirty="0">
                <a:latin typeface="Arial" panose="020B0604020202020204" pitchFamily="34" charset="0"/>
                <a:cs typeface="Arial" panose="020B0604020202020204" pitchFamily="34" charset="0"/>
              </a:rPr>
              <a:t>Field</a:t>
            </a:r>
            <a:r>
              <a:rPr sz="1800" spc="-3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1997]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304800" y="4122407"/>
            <a:ext cx="600636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b="1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500" b="1" spc="-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500" b="1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1500" b="1" spc="-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sz="15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350458" y="3173236"/>
            <a:ext cx="1488376" cy="691909"/>
          </a:xfrm>
          <a:custGeom>
            <a:avLst/>
            <a:gdLst/>
            <a:ahLst/>
            <a:cxnLst/>
            <a:rect l="l" t="t" r="r" b="b"/>
            <a:pathLst>
              <a:path w="1823720" h="847089">
                <a:moveTo>
                  <a:pt x="303530" y="0"/>
                </a:moveTo>
                <a:lnTo>
                  <a:pt x="1502410" y="0"/>
                </a:lnTo>
                <a:lnTo>
                  <a:pt x="1539286" y="3646"/>
                </a:lnTo>
                <a:lnTo>
                  <a:pt x="1611398" y="31106"/>
                </a:lnTo>
                <a:lnTo>
                  <a:pt x="1645746" y="53773"/>
                </a:lnTo>
                <a:lnTo>
                  <a:pt x="1678363" y="81636"/>
                </a:lnTo>
                <a:lnTo>
                  <a:pt x="1708805" y="114123"/>
                </a:lnTo>
                <a:lnTo>
                  <a:pt x="1736629" y="150660"/>
                </a:lnTo>
                <a:lnTo>
                  <a:pt x="1761390" y="190676"/>
                </a:lnTo>
                <a:lnTo>
                  <a:pt x="1782645" y="233599"/>
                </a:lnTo>
                <a:lnTo>
                  <a:pt x="1799949" y="278856"/>
                </a:lnTo>
                <a:lnTo>
                  <a:pt x="1812859" y="325875"/>
                </a:lnTo>
                <a:lnTo>
                  <a:pt x="1820930" y="374084"/>
                </a:lnTo>
                <a:lnTo>
                  <a:pt x="1823720" y="422910"/>
                </a:lnTo>
                <a:lnTo>
                  <a:pt x="1820930" y="471757"/>
                </a:lnTo>
                <a:lnTo>
                  <a:pt x="1812859" y="520025"/>
                </a:lnTo>
                <a:lnTo>
                  <a:pt x="1799949" y="567135"/>
                </a:lnTo>
                <a:lnTo>
                  <a:pt x="1782645" y="612507"/>
                </a:lnTo>
                <a:lnTo>
                  <a:pt x="1761390" y="655562"/>
                </a:lnTo>
                <a:lnTo>
                  <a:pt x="1736629" y="695721"/>
                </a:lnTo>
                <a:lnTo>
                  <a:pt x="1708805" y="732405"/>
                </a:lnTo>
                <a:lnTo>
                  <a:pt x="1678363" y="765034"/>
                </a:lnTo>
                <a:lnTo>
                  <a:pt x="1645746" y="793029"/>
                </a:lnTo>
                <a:lnTo>
                  <a:pt x="1611398" y="815812"/>
                </a:lnTo>
                <a:lnTo>
                  <a:pt x="1575763" y="832802"/>
                </a:lnTo>
                <a:lnTo>
                  <a:pt x="1502410" y="847090"/>
                </a:lnTo>
                <a:lnTo>
                  <a:pt x="303530" y="847090"/>
                </a:lnTo>
                <a:lnTo>
                  <a:pt x="0" y="422910"/>
                </a:lnTo>
                <a:lnTo>
                  <a:pt x="30353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92109" y="328980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838834" y="38651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84725" y="3915975"/>
            <a:ext cx="573170" cy="573652"/>
          </a:xfrm>
          <a:custGeom>
            <a:avLst/>
            <a:gdLst/>
            <a:ahLst/>
            <a:cxnLst/>
            <a:rect l="l" t="t" r="r" b="b"/>
            <a:pathLst>
              <a:path w="702310" h="702310">
                <a:moveTo>
                  <a:pt x="350519" y="0"/>
                </a:moveTo>
                <a:lnTo>
                  <a:pt x="399327" y="3113"/>
                </a:lnTo>
                <a:lnTo>
                  <a:pt x="445811" y="12211"/>
                </a:lnTo>
                <a:lnTo>
                  <a:pt x="489604" y="26927"/>
                </a:lnTo>
                <a:lnTo>
                  <a:pt x="530342" y="46895"/>
                </a:lnTo>
                <a:lnTo>
                  <a:pt x="567658" y="71749"/>
                </a:lnTo>
                <a:lnTo>
                  <a:pt x="601186" y="101123"/>
                </a:lnTo>
                <a:lnTo>
                  <a:pt x="630560" y="134651"/>
                </a:lnTo>
                <a:lnTo>
                  <a:pt x="655414" y="171967"/>
                </a:lnTo>
                <a:lnTo>
                  <a:pt x="675382" y="212705"/>
                </a:lnTo>
                <a:lnTo>
                  <a:pt x="690098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305"/>
                </a:lnTo>
                <a:lnTo>
                  <a:pt x="690098" y="446546"/>
                </a:lnTo>
                <a:lnTo>
                  <a:pt x="675382" y="490140"/>
                </a:lnTo>
                <a:lnTo>
                  <a:pt x="655414" y="530718"/>
                </a:lnTo>
                <a:lnTo>
                  <a:pt x="630560" y="567910"/>
                </a:lnTo>
                <a:lnTo>
                  <a:pt x="601186" y="601344"/>
                </a:lnTo>
                <a:lnTo>
                  <a:pt x="567658" y="630652"/>
                </a:lnTo>
                <a:lnTo>
                  <a:pt x="530342" y="655461"/>
                </a:lnTo>
                <a:lnTo>
                  <a:pt x="489604" y="675401"/>
                </a:lnTo>
                <a:lnTo>
                  <a:pt x="445811" y="690103"/>
                </a:lnTo>
                <a:lnTo>
                  <a:pt x="399327" y="699196"/>
                </a:lnTo>
                <a:lnTo>
                  <a:pt x="350519" y="702310"/>
                </a:lnTo>
                <a:lnTo>
                  <a:pt x="301737" y="699196"/>
                </a:lnTo>
                <a:lnTo>
                  <a:pt x="255322" y="690103"/>
                </a:lnTo>
                <a:lnTo>
                  <a:pt x="211633" y="675401"/>
                </a:lnTo>
                <a:lnTo>
                  <a:pt x="171026" y="655461"/>
                </a:lnTo>
                <a:lnTo>
                  <a:pt x="133859" y="630652"/>
                </a:lnTo>
                <a:lnTo>
                  <a:pt x="100488" y="601344"/>
                </a:lnTo>
                <a:lnTo>
                  <a:pt x="71272" y="567910"/>
                </a:lnTo>
                <a:lnTo>
                  <a:pt x="46566" y="530718"/>
                </a:lnTo>
                <a:lnTo>
                  <a:pt x="26729" y="490140"/>
                </a:lnTo>
                <a:lnTo>
                  <a:pt x="12117" y="446546"/>
                </a:lnTo>
                <a:lnTo>
                  <a:pt x="3089" y="400305"/>
                </a:lnTo>
                <a:lnTo>
                  <a:pt x="0" y="351789"/>
                </a:lnTo>
                <a:lnTo>
                  <a:pt x="3089" y="302982"/>
                </a:lnTo>
                <a:lnTo>
                  <a:pt x="12117" y="256498"/>
                </a:lnTo>
                <a:lnTo>
                  <a:pt x="26729" y="212705"/>
                </a:lnTo>
                <a:lnTo>
                  <a:pt x="46566" y="171967"/>
                </a:lnTo>
                <a:lnTo>
                  <a:pt x="71272" y="134651"/>
                </a:lnTo>
                <a:lnTo>
                  <a:pt x="100488" y="101123"/>
                </a:lnTo>
                <a:lnTo>
                  <a:pt x="133859" y="71749"/>
                </a:lnTo>
                <a:lnTo>
                  <a:pt x="171026" y="46895"/>
                </a:lnTo>
                <a:lnTo>
                  <a:pt x="211633" y="26927"/>
                </a:lnTo>
                <a:lnTo>
                  <a:pt x="255322" y="12211"/>
                </a:lnTo>
                <a:lnTo>
                  <a:pt x="301737" y="3113"/>
                </a:lnTo>
                <a:lnTo>
                  <a:pt x="35051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84725" y="39159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57895" y="44906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178547" y="4073652"/>
            <a:ext cx="185528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5" name="object 25"/>
          <p:cNvSpPr/>
          <p:nvPr/>
        </p:nvSpPr>
        <p:spPr>
          <a:xfrm>
            <a:off x="1724229" y="3198132"/>
            <a:ext cx="1321506" cy="641079"/>
          </a:xfrm>
          <a:custGeom>
            <a:avLst/>
            <a:gdLst/>
            <a:ahLst/>
            <a:cxnLst/>
            <a:rect l="l" t="t" r="r" b="b"/>
            <a:pathLst>
              <a:path w="1361439" h="784860">
                <a:moveTo>
                  <a:pt x="0" y="0"/>
                </a:moveTo>
                <a:lnTo>
                  <a:pt x="1361440" y="0"/>
                </a:lnTo>
                <a:lnTo>
                  <a:pt x="1361440" y="784859"/>
                </a:lnTo>
                <a:lnTo>
                  <a:pt x="0" y="784859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42886" y="33147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045734" y="383921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270792" y="3508299"/>
            <a:ext cx="239425" cy="407676"/>
          </a:xfrm>
          <a:custGeom>
            <a:avLst/>
            <a:gdLst/>
            <a:ahLst/>
            <a:cxnLst/>
            <a:rect l="l" t="t" r="r" b="b"/>
            <a:pathLst>
              <a:path w="293369" h="499110">
                <a:moveTo>
                  <a:pt x="0" y="499110"/>
                </a:moveTo>
                <a:lnTo>
                  <a:pt x="0" y="0"/>
                </a:lnTo>
                <a:lnTo>
                  <a:pt x="29337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501926" y="3441909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170111" y="3518673"/>
            <a:ext cx="180346" cy="0"/>
          </a:xfrm>
          <a:custGeom>
            <a:avLst/>
            <a:gdLst/>
            <a:ahLst/>
            <a:cxnLst/>
            <a:rect l="l" t="t" r="r" b="b"/>
            <a:pathLst>
              <a:path w="220979">
                <a:moveTo>
                  <a:pt x="220979" y="0"/>
                </a:moveTo>
                <a:lnTo>
                  <a:pt x="34289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920716" y="3922200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10" h="703579">
                <a:moveTo>
                  <a:pt x="351789" y="0"/>
                </a:moveTo>
                <a:lnTo>
                  <a:pt x="400305" y="3113"/>
                </a:lnTo>
                <a:lnTo>
                  <a:pt x="446546" y="12211"/>
                </a:lnTo>
                <a:lnTo>
                  <a:pt x="490140" y="26927"/>
                </a:lnTo>
                <a:lnTo>
                  <a:pt x="530718" y="46895"/>
                </a:lnTo>
                <a:lnTo>
                  <a:pt x="567910" y="71749"/>
                </a:lnTo>
                <a:lnTo>
                  <a:pt x="601345" y="101123"/>
                </a:lnTo>
                <a:lnTo>
                  <a:pt x="630652" y="134651"/>
                </a:lnTo>
                <a:lnTo>
                  <a:pt x="655461" y="171967"/>
                </a:lnTo>
                <a:lnTo>
                  <a:pt x="675401" y="212705"/>
                </a:lnTo>
                <a:lnTo>
                  <a:pt x="690103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597"/>
                </a:lnTo>
                <a:lnTo>
                  <a:pt x="690103" y="447081"/>
                </a:lnTo>
                <a:lnTo>
                  <a:pt x="675401" y="490874"/>
                </a:lnTo>
                <a:lnTo>
                  <a:pt x="655461" y="531612"/>
                </a:lnTo>
                <a:lnTo>
                  <a:pt x="630652" y="568928"/>
                </a:lnTo>
                <a:lnTo>
                  <a:pt x="601345" y="602456"/>
                </a:lnTo>
                <a:lnTo>
                  <a:pt x="567910" y="631830"/>
                </a:lnTo>
                <a:lnTo>
                  <a:pt x="530718" y="656684"/>
                </a:lnTo>
                <a:lnTo>
                  <a:pt x="490140" y="676652"/>
                </a:lnTo>
                <a:lnTo>
                  <a:pt x="446546" y="691368"/>
                </a:lnTo>
                <a:lnTo>
                  <a:pt x="400305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920716" y="39222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494922" y="449688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5126974" y="4080913"/>
            <a:ext cx="160135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36" name="object 36"/>
          <p:cNvSpPr/>
          <p:nvPr/>
        </p:nvSpPr>
        <p:spPr>
          <a:xfrm>
            <a:off x="4963210" y="3518673"/>
            <a:ext cx="244608" cy="403527"/>
          </a:xfrm>
          <a:custGeom>
            <a:avLst/>
            <a:gdLst/>
            <a:ahLst/>
            <a:cxnLst/>
            <a:rect l="l" t="t" r="r" b="b"/>
            <a:pathLst>
              <a:path w="299720" h="494029">
                <a:moveTo>
                  <a:pt x="299719" y="494030"/>
                </a:moveTo>
                <a:lnTo>
                  <a:pt x="299719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838834" y="3451245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163829" y="0"/>
                </a:moveTo>
                <a:lnTo>
                  <a:pt x="0" y="82550"/>
                </a:lnTo>
                <a:lnTo>
                  <a:pt x="163829" y="165100"/>
                </a:lnTo>
                <a:lnTo>
                  <a:pt x="16382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791353" y="3868257"/>
            <a:ext cx="868565" cy="682573"/>
          </a:xfrm>
          <a:custGeom>
            <a:avLst/>
            <a:gdLst/>
            <a:ahLst/>
            <a:cxnLst/>
            <a:rect l="l" t="t" r="r" b="b"/>
            <a:pathLst>
              <a:path w="1064259" h="835660">
                <a:moveTo>
                  <a:pt x="887729" y="0"/>
                </a:moveTo>
                <a:lnTo>
                  <a:pt x="186689" y="0"/>
                </a:lnTo>
                <a:lnTo>
                  <a:pt x="158934" y="6041"/>
                </a:lnTo>
                <a:lnTo>
                  <a:pt x="105479" y="50646"/>
                </a:lnTo>
                <a:lnTo>
                  <a:pt x="80924" y="86725"/>
                </a:lnTo>
                <a:lnTo>
                  <a:pt x="58578" y="130333"/>
                </a:lnTo>
                <a:lnTo>
                  <a:pt x="39014" y="180228"/>
                </a:lnTo>
                <a:lnTo>
                  <a:pt x="22802" y="235167"/>
                </a:lnTo>
                <a:lnTo>
                  <a:pt x="10515" y="293908"/>
                </a:lnTo>
                <a:lnTo>
                  <a:pt x="2724" y="355210"/>
                </a:lnTo>
                <a:lnTo>
                  <a:pt x="0" y="417830"/>
                </a:lnTo>
                <a:lnTo>
                  <a:pt x="2724" y="480449"/>
                </a:lnTo>
                <a:lnTo>
                  <a:pt x="10515" y="541751"/>
                </a:lnTo>
                <a:lnTo>
                  <a:pt x="22802" y="600492"/>
                </a:lnTo>
                <a:lnTo>
                  <a:pt x="39014" y="655431"/>
                </a:lnTo>
                <a:lnTo>
                  <a:pt x="58578" y="705326"/>
                </a:lnTo>
                <a:lnTo>
                  <a:pt x="80924" y="748934"/>
                </a:lnTo>
                <a:lnTo>
                  <a:pt x="105479" y="785013"/>
                </a:lnTo>
                <a:lnTo>
                  <a:pt x="158934" y="829618"/>
                </a:lnTo>
                <a:lnTo>
                  <a:pt x="186689" y="835660"/>
                </a:lnTo>
                <a:lnTo>
                  <a:pt x="887729" y="835660"/>
                </a:lnTo>
                <a:lnTo>
                  <a:pt x="1064259" y="417830"/>
                </a:lnTo>
                <a:lnTo>
                  <a:pt x="88772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659918" y="386825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791354" y="45508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493886" y="4203320"/>
            <a:ext cx="177237" cy="6224"/>
          </a:xfrm>
          <a:custGeom>
            <a:avLst/>
            <a:gdLst/>
            <a:ahLst/>
            <a:cxnLst/>
            <a:rect l="l" t="t" r="r" b="b"/>
            <a:pathLst>
              <a:path w="217170" h="7620">
                <a:moveTo>
                  <a:pt x="0" y="7620"/>
                </a:moveTo>
                <a:lnTo>
                  <a:pt x="199390" y="7620"/>
                </a:lnTo>
                <a:lnTo>
                  <a:pt x="199390" y="0"/>
                </a:lnTo>
                <a:lnTo>
                  <a:pt x="21717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662830" y="4136929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3" name="object 43"/>
          <p:cNvSpPr/>
          <p:nvPr/>
        </p:nvSpPr>
        <p:spPr>
          <a:xfrm>
            <a:off x="6659919" y="3881743"/>
            <a:ext cx="729677" cy="327801"/>
          </a:xfrm>
          <a:custGeom>
            <a:avLst/>
            <a:gdLst/>
            <a:ahLst/>
            <a:cxnLst/>
            <a:rect l="l" t="t" r="r" b="b"/>
            <a:pathLst>
              <a:path w="894079" h="401320">
                <a:moveTo>
                  <a:pt x="0" y="401320"/>
                </a:moveTo>
                <a:lnTo>
                  <a:pt x="894079" y="401320"/>
                </a:lnTo>
                <a:lnTo>
                  <a:pt x="89407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752600" y="3359958"/>
            <a:ext cx="1282118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989"/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sz="1700" i="1" baseline="47619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sz="2000" dirty="0">
                <a:latin typeface="Lucida Sans Unicode"/>
                <a:cs typeface="Lucida Sans Unicode"/>
              </a:rPr>
              <a:t>−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2900" baseline="6944" dirty="0">
                <a:latin typeface="Lucida Sans Unicode"/>
                <a:cs typeface="Lucida Sans Unicode"/>
              </a:rPr>
              <a:t> </a:t>
            </a:r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1700" baseline="47619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6" name="object 46"/>
          <p:cNvSpPr txBox="1"/>
          <p:nvPr/>
        </p:nvSpPr>
        <p:spPr>
          <a:xfrm>
            <a:off x="5882563" y="3996035"/>
            <a:ext cx="709985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000" spc="12" dirty="0">
                <a:latin typeface="Lucida Sans Unicode"/>
                <a:cs typeface="Lucida Sans Unicode"/>
              </a:rPr>
              <a:t>∣</a:t>
            </a:r>
            <a:r>
              <a:rPr sz="3000" i="1" spc="12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3000" i="1" spc="-3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spc="-36" baseline="-23989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3000" spc="-24" dirty="0">
                <a:latin typeface="Lucida Sans Unicode"/>
                <a:cs typeface="Lucida Sans Unicode"/>
              </a:rPr>
              <a:t>∣</a:t>
            </a:r>
            <a:endParaRPr sz="3000" dirty="0">
              <a:latin typeface="Lucida Sans Unicode"/>
              <a:cs typeface="Lucida Sans Unicode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782222" y="4347511"/>
            <a:ext cx="106637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3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6944949" y="3152489"/>
            <a:ext cx="835397" cy="641079"/>
          </a:xfrm>
          <a:custGeom>
            <a:avLst/>
            <a:gdLst/>
            <a:ahLst/>
            <a:cxnLst/>
            <a:rect l="l" t="t" r="r" b="b"/>
            <a:pathLst>
              <a:path w="1023620" h="784860">
                <a:moveTo>
                  <a:pt x="0" y="0"/>
                </a:moveTo>
                <a:lnTo>
                  <a:pt x="1023620" y="0"/>
                </a:lnTo>
                <a:lnTo>
                  <a:pt x="102362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944949" y="3152489"/>
            <a:ext cx="835397" cy="641079"/>
          </a:xfrm>
          <a:custGeom>
            <a:avLst/>
            <a:gdLst/>
            <a:ahLst/>
            <a:cxnLst/>
            <a:rect l="l" t="t" r="r" b="b"/>
            <a:pathLst>
              <a:path w="1023620" h="784860">
                <a:moveTo>
                  <a:pt x="0" y="0"/>
                </a:moveTo>
                <a:lnTo>
                  <a:pt x="1023620" y="0"/>
                </a:lnTo>
                <a:lnTo>
                  <a:pt x="102362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7086600" y="326905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7780345" y="37935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6970861" y="3207643"/>
            <a:ext cx="845762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l-GR" sz="2400" dirty="0">
                <a:solidFill>
                  <a:srgbClr val="3B3B3B"/>
                </a:solidFill>
                <a:latin typeface="Lucida Sans Unicode"/>
                <a:cs typeface="Lucida Sans Unicode"/>
              </a:rPr>
              <a:t>λ</a:t>
            </a:r>
            <a:r>
              <a:rPr sz="5500" spc="-373" baseline="-7407" dirty="0">
                <a:latin typeface="Lucida Sans Unicode"/>
                <a:cs typeface="Lucida Sans Unicode"/>
              </a:rPr>
              <a:t>∑</a:t>
            </a:r>
            <a:r>
              <a:rPr sz="2300" i="1" spc="-373" baseline="-40540" dirty="0">
                <a:latin typeface="Arial" panose="020B0604020202020204" pitchFamily="34" charset="0"/>
                <a:cs typeface="Arial" panose="020B0604020202020204" pitchFamily="34" charset="0"/>
              </a:rPr>
              <a:t>j   </a:t>
            </a:r>
            <a:r>
              <a:rPr sz="2300" i="1" spc="-238" baseline="-405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4" name="object 54"/>
          <p:cNvSpPr txBox="1"/>
          <p:nvPr/>
        </p:nvSpPr>
        <p:spPr>
          <a:xfrm>
            <a:off x="3461360" y="3294607"/>
            <a:ext cx="1308030" cy="1153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7666"/>
            <a:r>
              <a:rPr sz="2700" i="1" spc="24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sz="2400" i="1" spc="12" baseline="-2361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sz="2400" i="1" spc="-263" baseline="-236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spc="16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 marR="4147">
              <a:lnSpc>
                <a:spcPct val="122400"/>
              </a:lnSpc>
              <a:spcBef>
                <a:spcPts val="1886"/>
              </a:spcBef>
            </a:pPr>
            <a:r>
              <a:rPr sz="1300" b="1" spc="-4" dirty="0">
                <a:solidFill>
                  <a:schemeClr val="accent6"/>
                </a:solidFill>
              </a:rPr>
              <a:t>D</a:t>
            </a:r>
            <a:r>
              <a:rPr sz="1300" b="1" dirty="0">
                <a:solidFill>
                  <a:schemeClr val="accent6"/>
                </a:solidFill>
              </a:rPr>
              <a:t>E</a:t>
            </a:r>
            <a:r>
              <a:rPr sz="1300" b="1" spc="-8" dirty="0">
                <a:solidFill>
                  <a:schemeClr val="accent6"/>
                </a:solidFill>
              </a:rPr>
              <a:t>T</a:t>
            </a:r>
            <a:r>
              <a:rPr sz="1300" b="1" dirty="0">
                <a:solidFill>
                  <a:schemeClr val="accent6"/>
                </a:solidFill>
              </a:rPr>
              <a:t>E</a:t>
            </a:r>
            <a:r>
              <a:rPr sz="1300" b="1" spc="-4" dirty="0">
                <a:solidFill>
                  <a:schemeClr val="accent6"/>
                </a:solidFill>
              </a:rPr>
              <a:t>RM</a:t>
            </a:r>
            <a:r>
              <a:rPr sz="1300" b="1" dirty="0">
                <a:solidFill>
                  <a:schemeClr val="accent6"/>
                </a:solidFill>
              </a:rPr>
              <a:t>I</a:t>
            </a:r>
            <a:r>
              <a:rPr sz="1300" b="1" spc="-4" dirty="0">
                <a:solidFill>
                  <a:schemeClr val="accent6"/>
                </a:solidFill>
              </a:rPr>
              <a:t>NI</a:t>
            </a:r>
            <a:r>
              <a:rPr sz="1300" b="1" dirty="0">
                <a:solidFill>
                  <a:schemeClr val="accent6"/>
                </a:solidFill>
              </a:rPr>
              <a:t>S</a:t>
            </a:r>
            <a:r>
              <a:rPr sz="1300" b="1" spc="-8" dirty="0">
                <a:solidFill>
                  <a:schemeClr val="accent6"/>
                </a:solidFill>
              </a:rPr>
              <a:t>T</a:t>
            </a:r>
            <a:r>
              <a:rPr sz="1300" b="1" dirty="0">
                <a:solidFill>
                  <a:schemeClr val="accent6"/>
                </a:solidFill>
              </a:rPr>
              <a:t>IC  </a:t>
            </a:r>
            <a:r>
              <a:rPr sz="1300" b="1" spc="-4" dirty="0">
                <a:solidFill>
                  <a:schemeClr val="accent6"/>
                </a:solidFill>
              </a:rPr>
              <a:t>FUNCTION</a:t>
            </a:r>
            <a:endParaRPr sz="1300" dirty="0">
              <a:solidFill>
                <a:schemeClr val="accent6"/>
              </a:solidFill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179243" y="4021785"/>
            <a:ext cx="695473" cy="2079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spc="-82" dirty="0">
                <a:solidFill>
                  <a:schemeClr val="accent1"/>
                </a:solidFill>
              </a:rPr>
              <a:t>F</a:t>
            </a:r>
            <a:r>
              <a:rPr sz="1300" b="1" spc="-4" dirty="0">
                <a:solidFill>
                  <a:schemeClr val="accent1"/>
                </a:solidFill>
              </a:rPr>
              <a:t>AC</a:t>
            </a:r>
            <a:r>
              <a:rPr sz="1300" b="1" spc="-33" dirty="0">
                <a:solidFill>
                  <a:schemeClr val="accent1"/>
                </a:solidFill>
              </a:rPr>
              <a:t>T</a:t>
            </a:r>
            <a:r>
              <a:rPr sz="1300" b="1" spc="-12" dirty="0">
                <a:solidFill>
                  <a:schemeClr val="accent1"/>
                </a:solidFill>
              </a:rPr>
              <a:t>O</a:t>
            </a:r>
            <a:r>
              <a:rPr sz="1300" b="1" dirty="0">
                <a:solidFill>
                  <a:schemeClr val="accent1"/>
                </a:solidFill>
              </a:rPr>
              <a:t>R</a:t>
            </a:r>
            <a:endParaRPr sz="1300" dirty="0">
              <a:solidFill>
                <a:schemeClr val="accent1"/>
              </a:solidFill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99273" y="5377911"/>
            <a:ext cx="6160799" cy="4206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02364">
              <a:spcBef>
                <a:spcPts val="1274"/>
              </a:spcBef>
            </a:pPr>
            <a:r>
              <a:rPr sz="2700" i="1" spc="33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700" i="1" spc="-15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spc="-363" dirty="0">
                <a:solidFill>
                  <a:srgbClr val="3B3B3B"/>
                </a:solidFill>
                <a:latin typeface="Lucida Sans Unicode"/>
                <a:cs typeface="Lucida Sans Unicode"/>
              </a:rPr>
              <a:t>→</a:t>
            </a:r>
            <a:r>
              <a:rPr sz="2700" spc="-457" dirty="0">
                <a:solidFill>
                  <a:srgbClr val="3B3B3B"/>
                </a:solidFill>
                <a:latin typeface="Lucida Sans Unicode"/>
                <a:cs typeface="Lucida Sans Unicode"/>
              </a:rPr>
              <a:t> </a:t>
            </a:r>
            <a:r>
              <a:rPr sz="2700" i="1" spc="-588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4100" spc="-882" baseline="10779" dirty="0">
                <a:solidFill>
                  <a:srgbClr val="3B3B3B"/>
                </a:solidFill>
                <a:latin typeface="Lucida Sans Unicode"/>
                <a:cs typeface="Lucida Sans Unicode"/>
              </a:rPr>
              <a:t>̂ </a:t>
            </a:r>
            <a:r>
              <a:rPr sz="4100" spc="-759" baseline="10779" dirty="0">
                <a:solidFill>
                  <a:srgbClr val="3B3B3B"/>
                </a:solidFill>
                <a:latin typeface="Lucida Sans Unicode"/>
                <a:cs typeface="Lucida Sans Unicode"/>
              </a:rPr>
              <a:t> </a:t>
            </a:r>
            <a:r>
              <a:rPr sz="2700" spc="37" dirty="0">
                <a:solidFill>
                  <a:srgbClr val="3B3B3B"/>
                </a:solidFill>
                <a:latin typeface="Lucida Sans Unicode"/>
                <a:cs typeface="Lucida Sans Unicode"/>
              </a:rPr>
              <a:t>=</a:t>
            </a:r>
            <a:r>
              <a:rPr sz="2700" i="1" spc="37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argmin</a:t>
            </a:r>
            <a:r>
              <a:rPr sz="2700" i="1" spc="-375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i="1" spc="30" baseline="-2361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2400" i="1" spc="331" baseline="-23611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spc="37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700" i="1" spc="-294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spc="93" dirty="0">
                <a:solidFill>
                  <a:srgbClr val="3B3B3B"/>
                </a:solidFill>
                <a:latin typeface="Lucida Sans Unicode"/>
                <a:cs typeface="Lucida Sans Unicode"/>
              </a:rPr>
              <a:t>(</a:t>
            </a:r>
            <a:r>
              <a:rPr sz="2700" i="1" spc="93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700" i="1" spc="196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spc="12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2700" i="1" spc="-334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spc="33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2700" i="1" spc="-318" dirty="0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spc="57" dirty="0">
                <a:solidFill>
                  <a:srgbClr val="3B3B3B"/>
                </a:solidFill>
                <a:latin typeface="Lucida Sans Unicode"/>
                <a:cs typeface="Lucida Sans Unicode"/>
              </a:rPr>
              <a:t>)</a:t>
            </a:r>
            <a:endParaRPr sz="2700" dirty="0">
              <a:latin typeface="Lucida Sans Unicode"/>
              <a:cs typeface="Lucida Sans Unicode"/>
            </a:endParaRPr>
          </a:p>
        </p:txBody>
      </p:sp>
      <p:sp>
        <p:nvSpPr>
          <p:cNvPr id="57" name="Title 5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modeling: sparse coding + dictionary learning</a:t>
            </a:r>
          </a:p>
        </p:txBody>
      </p:sp>
      <p:sp>
        <p:nvSpPr>
          <p:cNvPr id="62" name="object 55"/>
          <p:cNvSpPr txBox="1"/>
          <p:nvPr/>
        </p:nvSpPr>
        <p:spPr>
          <a:xfrm>
            <a:off x="4878834" y="4595234"/>
            <a:ext cx="695473" cy="2079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spc="-82" dirty="0">
                <a:solidFill>
                  <a:schemeClr val="tx2"/>
                </a:solidFill>
              </a:rPr>
              <a:t>F</a:t>
            </a:r>
            <a:r>
              <a:rPr sz="1300" b="1" spc="-4" dirty="0">
                <a:solidFill>
                  <a:schemeClr val="tx2"/>
                </a:solidFill>
              </a:rPr>
              <a:t>AC</a:t>
            </a:r>
            <a:r>
              <a:rPr sz="1300" b="1" spc="-33" dirty="0">
                <a:solidFill>
                  <a:schemeClr val="tx2"/>
                </a:solidFill>
              </a:rPr>
              <a:t>T</a:t>
            </a:r>
            <a:r>
              <a:rPr sz="1300" b="1" spc="-12" dirty="0">
                <a:solidFill>
                  <a:schemeClr val="tx2"/>
                </a:solidFill>
              </a:rPr>
              <a:t>O</a:t>
            </a:r>
            <a:r>
              <a:rPr sz="1300" b="1" dirty="0">
                <a:solidFill>
                  <a:schemeClr val="tx2"/>
                </a:solidFill>
              </a:rPr>
              <a:t>R</a:t>
            </a:r>
            <a:endParaRPr sz="1300" dirty="0">
              <a:solidFill>
                <a:schemeClr val="tx2"/>
              </a:solidFill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045734" y="345228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29" y="0"/>
                </a:moveTo>
                <a:lnTo>
                  <a:pt x="0" y="81279"/>
                </a:lnTo>
                <a:lnTo>
                  <a:pt x="163829" y="163829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323262" y="3756225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81279" y="0"/>
                </a:moveTo>
                <a:lnTo>
                  <a:pt x="0" y="163829"/>
                </a:lnTo>
                <a:lnTo>
                  <a:pt x="163829" y="163829"/>
                </a:lnTo>
                <a:lnTo>
                  <a:pt x="81279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9639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#6. Use a </a:t>
            </a:r>
            <a:r>
              <a:rPr lang="en-US" dirty="0" err="1"/>
              <a:t>regularizer</a:t>
            </a:r>
            <a:r>
              <a:rPr lang="en-US" dirty="0"/>
              <a:t> that limits the volume of space that has low energy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93346" cy="4466753"/>
          </a:xfrm>
        </p:spPr>
        <p:txBody>
          <a:bodyPr/>
          <a:lstStyle/>
          <a:p>
            <a:r>
              <a:rPr lang="en-US" dirty="0"/>
              <a:t>Sparse coding, sparse auto-encoder, Predictive </a:t>
            </a:r>
            <a:r>
              <a:rPr lang="en-US" dirty="0" err="1"/>
              <a:t>Saprse</a:t>
            </a:r>
            <a:r>
              <a:rPr lang="en-US" dirty="0"/>
              <a:t> Decomposition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2069125" y="1975564"/>
            <a:ext cx="4090961" cy="38246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7262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bject 47"/>
          <p:cNvSpPr txBox="1"/>
          <p:nvPr/>
        </p:nvSpPr>
        <p:spPr>
          <a:xfrm>
            <a:off x="1828800" y="2705100"/>
            <a:ext cx="3212031" cy="14157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1813">
              <a:tabLst>
                <a:tab pos="1800452" algn="l"/>
              </a:tabLs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Distance	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Decoder</a:t>
            </a:r>
          </a:p>
          <a:p>
            <a:pPr>
              <a:lnSpc>
                <a:spcPct val="100000"/>
              </a:lnSpc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9"/>
              </a:spcBef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3082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Fast Feed-Forward Model</a:t>
            </a:r>
          </a:p>
        </p:txBody>
      </p:sp>
      <p:sp>
        <p:nvSpPr>
          <p:cNvPr id="53" name="object 53"/>
          <p:cNvSpPr txBox="1"/>
          <p:nvPr/>
        </p:nvSpPr>
        <p:spPr>
          <a:xfrm>
            <a:off x="657124" y="4246247"/>
            <a:ext cx="6150434" cy="1015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832573" algn="ctr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Factor A'</a:t>
            </a:r>
          </a:p>
          <a:p>
            <a:pPr>
              <a:spcBef>
                <a:spcPts val="12"/>
              </a:spcBef>
            </a:pP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748590" algn="ctr">
              <a:tabLst>
                <a:tab pos="1645964" algn="l"/>
              </a:tabLst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Encoder	Distance</a:t>
            </a:r>
          </a:p>
          <a:p>
            <a:pPr>
              <a:lnSpc>
                <a:spcPct val="100000"/>
              </a:lnSpc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67131" y="1714500"/>
            <a:ext cx="7809310" cy="707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17008">
              <a:spcBef>
                <a:spcPts val="416"/>
              </a:spcBef>
            </a:pP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Generative</a:t>
            </a:r>
            <a:r>
              <a:rPr sz="2000"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854367" algn="ctr">
              <a:spcBef>
                <a:spcPts val="1151"/>
              </a:spcBef>
            </a:pP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Factor</a:t>
            </a:r>
            <a:r>
              <a:rPr sz="1600" spc="-16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59" name="Text Placeholder 58"/>
          <p:cNvSpPr>
            <a:spLocks noGrp="1"/>
          </p:cNvSpPr>
          <p:nvPr>
            <p:ph type="body" idx="1"/>
          </p:nvPr>
        </p:nvSpPr>
        <p:spPr>
          <a:xfrm>
            <a:off x="383854" y="876300"/>
            <a:ext cx="7461504" cy="4466753"/>
          </a:xfrm>
          <a:ln>
            <a:noFill/>
          </a:ln>
        </p:spPr>
        <p:txBody>
          <a:bodyPr/>
          <a:lstStyle/>
          <a:p>
            <a:r>
              <a:rPr lang="en-US" sz="1600" dirty="0"/>
              <a:t>[</a:t>
            </a:r>
            <a:r>
              <a:rPr lang="en-US" sz="1600" dirty="0" err="1"/>
              <a:t>Kavukcuoglu</a:t>
            </a:r>
            <a:r>
              <a:rPr lang="en-US" sz="1600" dirty="0"/>
              <a:t>, </a:t>
            </a:r>
            <a:r>
              <a:rPr lang="en-US" sz="1600" dirty="0" err="1"/>
              <a:t>Ranzato</a:t>
            </a:r>
            <a:r>
              <a:rPr lang="en-US" sz="1600" dirty="0"/>
              <a:t>, </a:t>
            </a:r>
            <a:r>
              <a:rPr lang="en-US" sz="1600" dirty="0" err="1"/>
              <a:t>LeCun</a:t>
            </a:r>
            <a:r>
              <a:rPr lang="en-US" sz="1600" dirty="0"/>
              <a:t>, rejected by every conference, 2008-2009]</a:t>
            </a:r>
          </a:p>
          <a:p>
            <a:r>
              <a:rPr lang="en-US" sz="1600" dirty="0"/>
              <a:t>Train a “simple” feed-forward function to predict the result of a complex optimization on the data points of interest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Find optimal </a:t>
            </a:r>
            <a:r>
              <a:rPr lang="en-US" sz="1600" dirty="0" err="1"/>
              <a:t>Zi</a:t>
            </a:r>
            <a:r>
              <a:rPr lang="en-US" sz="1600" dirty="0"/>
              <a:t> for all Yi; 2. Train Encoder to predict </a:t>
            </a:r>
            <a:r>
              <a:rPr lang="en-US" sz="1600" dirty="0" err="1"/>
              <a:t>Zi</a:t>
            </a:r>
            <a:r>
              <a:rPr lang="en-US" sz="1600" dirty="0"/>
              <a:t> from  Yi</a:t>
            </a:r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2" name="object 2"/>
          <p:cNvSpPr/>
          <p:nvPr/>
        </p:nvSpPr>
        <p:spPr>
          <a:xfrm>
            <a:off x="1654212" y="2094794"/>
            <a:ext cx="3411034" cy="1250000"/>
          </a:xfrm>
          <a:custGeom>
            <a:avLst/>
            <a:gdLst/>
            <a:ahLst/>
            <a:cxnLst/>
            <a:rect l="l" t="t" r="r" b="b"/>
            <a:pathLst>
              <a:path w="4179570" h="1530350">
                <a:moveTo>
                  <a:pt x="0" y="0"/>
                </a:moveTo>
                <a:lnTo>
                  <a:pt x="4179570" y="0"/>
                </a:lnTo>
                <a:lnTo>
                  <a:pt x="4179570" y="1530350"/>
                </a:lnTo>
                <a:lnTo>
                  <a:pt x="0" y="153035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54212" y="20947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65246" y="33447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Encoder-decoder architecture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7027" y="3649774"/>
            <a:ext cx="600118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sz="15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328116" y="2495208"/>
            <a:ext cx="1487340" cy="691909"/>
          </a:xfrm>
          <a:custGeom>
            <a:avLst/>
            <a:gdLst/>
            <a:ahLst/>
            <a:cxnLst/>
            <a:rect l="l" t="t" r="r" b="b"/>
            <a:pathLst>
              <a:path w="1822450" h="847089">
                <a:moveTo>
                  <a:pt x="303529" y="0"/>
                </a:moveTo>
                <a:lnTo>
                  <a:pt x="1501139" y="0"/>
                </a:lnTo>
                <a:lnTo>
                  <a:pt x="1538265" y="3646"/>
                </a:lnTo>
                <a:lnTo>
                  <a:pt x="1574913" y="14206"/>
                </a:lnTo>
                <a:lnTo>
                  <a:pt x="1610648" y="31106"/>
                </a:lnTo>
                <a:lnTo>
                  <a:pt x="1645037" y="53773"/>
                </a:lnTo>
                <a:lnTo>
                  <a:pt x="1677648" y="81636"/>
                </a:lnTo>
                <a:lnTo>
                  <a:pt x="1708045" y="114123"/>
                </a:lnTo>
                <a:lnTo>
                  <a:pt x="1735796" y="150660"/>
                </a:lnTo>
                <a:lnTo>
                  <a:pt x="1760467" y="190676"/>
                </a:lnTo>
                <a:lnTo>
                  <a:pt x="1781625" y="233599"/>
                </a:lnTo>
                <a:lnTo>
                  <a:pt x="1798835" y="278856"/>
                </a:lnTo>
                <a:lnTo>
                  <a:pt x="1811665" y="325875"/>
                </a:lnTo>
                <a:lnTo>
                  <a:pt x="1819681" y="374084"/>
                </a:lnTo>
                <a:lnTo>
                  <a:pt x="1822450" y="422910"/>
                </a:lnTo>
                <a:lnTo>
                  <a:pt x="1819681" y="471757"/>
                </a:lnTo>
                <a:lnTo>
                  <a:pt x="1811665" y="520025"/>
                </a:lnTo>
                <a:lnTo>
                  <a:pt x="1798835" y="567135"/>
                </a:lnTo>
                <a:lnTo>
                  <a:pt x="1781625" y="612507"/>
                </a:lnTo>
                <a:lnTo>
                  <a:pt x="1760467" y="655562"/>
                </a:lnTo>
                <a:lnTo>
                  <a:pt x="1735796" y="695721"/>
                </a:lnTo>
                <a:lnTo>
                  <a:pt x="1708045" y="732405"/>
                </a:lnTo>
                <a:lnTo>
                  <a:pt x="1677648" y="765034"/>
                </a:lnTo>
                <a:lnTo>
                  <a:pt x="1645037" y="793029"/>
                </a:lnTo>
                <a:lnTo>
                  <a:pt x="1610648" y="815812"/>
                </a:lnTo>
                <a:lnTo>
                  <a:pt x="1574913" y="832802"/>
                </a:lnTo>
                <a:lnTo>
                  <a:pt x="1538265" y="843421"/>
                </a:lnTo>
                <a:lnTo>
                  <a:pt x="1501139" y="847089"/>
                </a:lnTo>
                <a:lnTo>
                  <a:pt x="303529" y="847089"/>
                </a:lnTo>
                <a:lnTo>
                  <a:pt x="0" y="422910"/>
                </a:lnTo>
                <a:lnTo>
                  <a:pt x="30352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28117" y="249520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15456" y="31871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35974" y="3473424"/>
            <a:ext cx="573170" cy="573652"/>
          </a:xfrm>
          <a:custGeom>
            <a:avLst/>
            <a:gdLst/>
            <a:ahLst/>
            <a:cxnLst/>
            <a:rect l="l" t="t" r="r" b="b"/>
            <a:pathLst>
              <a:path w="702310" h="702310">
                <a:moveTo>
                  <a:pt x="350519" y="0"/>
                </a:moveTo>
                <a:lnTo>
                  <a:pt x="399327" y="3113"/>
                </a:lnTo>
                <a:lnTo>
                  <a:pt x="445811" y="12206"/>
                </a:lnTo>
                <a:lnTo>
                  <a:pt x="489604" y="26908"/>
                </a:lnTo>
                <a:lnTo>
                  <a:pt x="530342" y="46848"/>
                </a:lnTo>
                <a:lnTo>
                  <a:pt x="567658" y="71657"/>
                </a:lnTo>
                <a:lnTo>
                  <a:pt x="601186" y="100965"/>
                </a:lnTo>
                <a:lnTo>
                  <a:pt x="630560" y="134399"/>
                </a:lnTo>
                <a:lnTo>
                  <a:pt x="655414" y="171591"/>
                </a:lnTo>
                <a:lnTo>
                  <a:pt x="675382" y="212169"/>
                </a:lnTo>
                <a:lnTo>
                  <a:pt x="690098" y="255763"/>
                </a:lnTo>
                <a:lnTo>
                  <a:pt x="699196" y="302004"/>
                </a:lnTo>
                <a:lnTo>
                  <a:pt x="702310" y="350519"/>
                </a:lnTo>
                <a:lnTo>
                  <a:pt x="699196" y="399327"/>
                </a:lnTo>
                <a:lnTo>
                  <a:pt x="690098" y="445811"/>
                </a:lnTo>
                <a:lnTo>
                  <a:pt x="675382" y="489604"/>
                </a:lnTo>
                <a:lnTo>
                  <a:pt x="655414" y="530342"/>
                </a:lnTo>
                <a:lnTo>
                  <a:pt x="630560" y="567658"/>
                </a:lnTo>
                <a:lnTo>
                  <a:pt x="601186" y="601186"/>
                </a:lnTo>
                <a:lnTo>
                  <a:pt x="567658" y="630560"/>
                </a:lnTo>
                <a:lnTo>
                  <a:pt x="530342" y="655414"/>
                </a:lnTo>
                <a:lnTo>
                  <a:pt x="489604" y="675382"/>
                </a:lnTo>
                <a:lnTo>
                  <a:pt x="445811" y="690098"/>
                </a:lnTo>
                <a:lnTo>
                  <a:pt x="399327" y="699196"/>
                </a:lnTo>
                <a:lnTo>
                  <a:pt x="350519" y="702310"/>
                </a:lnTo>
                <a:lnTo>
                  <a:pt x="301737" y="699196"/>
                </a:lnTo>
                <a:lnTo>
                  <a:pt x="255322" y="690098"/>
                </a:lnTo>
                <a:lnTo>
                  <a:pt x="211633" y="675382"/>
                </a:lnTo>
                <a:lnTo>
                  <a:pt x="171026" y="655414"/>
                </a:lnTo>
                <a:lnTo>
                  <a:pt x="133859" y="630560"/>
                </a:lnTo>
                <a:lnTo>
                  <a:pt x="100488" y="601186"/>
                </a:lnTo>
                <a:lnTo>
                  <a:pt x="71272" y="567658"/>
                </a:lnTo>
                <a:lnTo>
                  <a:pt x="46566" y="530342"/>
                </a:lnTo>
                <a:lnTo>
                  <a:pt x="26729" y="489604"/>
                </a:lnTo>
                <a:lnTo>
                  <a:pt x="12117" y="445811"/>
                </a:lnTo>
                <a:lnTo>
                  <a:pt x="3089" y="399327"/>
                </a:lnTo>
                <a:lnTo>
                  <a:pt x="0" y="350519"/>
                </a:lnTo>
                <a:lnTo>
                  <a:pt x="3089" y="302004"/>
                </a:lnTo>
                <a:lnTo>
                  <a:pt x="12117" y="255763"/>
                </a:lnTo>
                <a:lnTo>
                  <a:pt x="26729" y="212169"/>
                </a:lnTo>
                <a:lnTo>
                  <a:pt x="46566" y="171591"/>
                </a:lnTo>
                <a:lnTo>
                  <a:pt x="71272" y="134399"/>
                </a:lnTo>
                <a:lnTo>
                  <a:pt x="100488" y="100965"/>
                </a:lnTo>
                <a:lnTo>
                  <a:pt x="133859" y="71657"/>
                </a:lnTo>
                <a:lnTo>
                  <a:pt x="171026" y="46848"/>
                </a:lnTo>
                <a:lnTo>
                  <a:pt x="211633" y="26908"/>
                </a:lnTo>
                <a:lnTo>
                  <a:pt x="255322" y="12206"/>
                </a:lnTo>
                <a:lnTo>
                  <a:pt x="301737" y="3113"/>
                </a:lnTo>
                <a:lnTo>
                  <a:pt x="35051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35974" y="34734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09144" y="404707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329796" y="3631101"/>
            <a:ext cx="185528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5" name="object 15"/>
          <p:cNvSpPr/>
          <p:nvPr/>
        </p:nvSpPr>
        <p:spPr>
          <a:xfrm>
            <a:off x="1912294" y="2520105"/>
            <a:ext cx="1110063" cy="641079"/>
          </a:xfrm>
          <a:custGeom>
            <a:avLst/>
            <a:gdLst/>
            <a:ahLst/>
            <a:cxnLst/>
            <a:rect l="l" t="t" r="r" b="b"/>
            <a:pathLst>
              <a:path w="1360170" h="784860">
                <a:moveTo>
                  <a:pt x="0" y="0"/>
                </a:moveTo>
                <a:lnTo>
                  <a:pt x="1360170" y="0"/>
                </a:lnTo>
                <a:lnTo>
                  <a:pt x="1360170" y="784859"/>
                </a:lnTo>
                <a:lnTo>
                  <a:pt x="0" y="784859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912294" y="252010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022357" y="316118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422041" y="2840644"/>
            <a:ext cx="364839" cy="632780"/>
          </a:xfrm>
          <a:custGeom>
            <a:avLst/>
            <a:gdLst/>
            <a:ahLst/>
            <a:cxnLst/>
            <a:rect l="l" t="t" r="r" b="b"/>
            <a:pathLst>
              <a:path w="447039" h="774700">
                <a:moveTo>
                  <a:pt x="0" y="774700"/>
                </a:moveTo>
                <a:lnTo>
                  <a:pt x="0" y="0"/>
                </a:lnTo>
                <a:lnTo>
                  <a:pt x="44704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777552" y="2774254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0" y="163829"/>
                </a:lnTo>
                <a:lnTo>
                  <a:pt x="16510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147770" y="2840644"/>
            <a:ext cx="180346" cy="0"/>
          </a:xfrm>
          <a:custGeom>
            <a:avLst/>
            <a:gdLst/>
            <a:ahLst/>
            <a:cxnLst/>
            <a:rect l="l" t="t" r="r" b="b"/>
            <a:pathLst>
              <a:path w="220979">
                <a:moveTo>
                  <a:pt x="220980" y="0"/>
                </a:moveTo>
                <a:lnTo>
                  <a:pt x="33020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022357" y="2774254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29" y="0"/>
                </a:moveTo>
                <a:lnTo>
                  <a:pt x="0" y="81279"/>
                </a:lnTo>
                <a:lnTo>
                  <a:pt x="163829" y="163829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985438" y="3479648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79" h="703579">
                <a:moveTo>
                  <a:pt x="351789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79" y="351789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985438" y="347964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559644" y="405433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5192733" y="3638361"/>
            <a:ext cx="160135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26" name="object 26"/>
          <p:cNvSpPr/>
          <p:nvPr/>
        </p:nvSpPr>
        <p:spPr>
          <a:xfrm>
            <a:off x="4940869" y="2840644"/>
            <a:ext cx="331672" cy="639004"/>
          </a:xfrm>
          <a:custGeom>
            <a:avLst/>
            <a:gdLst/>
            <a:ahLst/>
            <a:cxnLst/>
            <a:rect l="l" t="t" r="r" b="b"/>
            <a:pathLst>
              <a:path w="406400" h="782320">
                <a:moveTo>
                  <a:pt x="406400" y="782319"/>
                </a:moveTo>
                <a:lnTo>
                  <a:pt x="406400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815456" y="2773217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163829" y="0"/>
                </a:moveTo>
                <a:lnTo>
                  <a:pt x="0" y="82550"/>
                </a:lnTo>
                <a:lnTo>
                  <a:pt x="163829" y="165100"/>
                </a:lnTo>
                <a:lnTo>
                  <a:pt x="16382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559645" y="3358278"/>
            <a:ext cx="825032" cy="408714"/>
          </a:xfrm>
          <a:custGeom>
            <a:avLst/>
            <a:gdLst/>
            <a:ahLst/>
            <a:cxnLst/>
            <a:rect l="l" t="t" r="r" b="b"/>
            <a:pathLst>
              <a:path w="1010920" h="500379">
                <a:moveTo>
                  <a:pt x="0" y="500380"/>
                </a:moveTo>
                <a:lnTo>
                  <a:pt x="1010920" y="500380"/>
                </a:lnTo>
                <a:lnTo>
                  <a:pt x="101092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317306" y="3232760"/>
            <a:ext cx="134742" cy="134855"/>
          </a:xfrm>
          <a:custGeom>
            <a:avLst/>
            <a:gdLst/>
            <a:ahLst/>
            <a:cxnLst/>
            <a:rect l="l" t="t" r="r" b="b"/>
            <a:pathLst>
              <a:path w="165100" h="165100">
                <a:moveTo>
                  <a:pt x="82550" y="0"/>
                </a:moveTo>
                <a:lnTo>
                  <a:pt x="0" y="165100"/>
                </a:lnTo>
                <a:lnTo>
                  <a:pt x="165100" y="165100"/>
                </a:lnTo>
                <a:lnTo>
                  <a:pt x="8255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6612702" y="3507648"/>
            <a:ext cx="872192" cy="465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22400"/>
              </a:lnSpc>
            </a:pPr>
            <a:r>
              <a:rPr sz="13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LATENT  VARIABLE</a:t>
            </a:r>
            <a:endParaRPr sz="13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776266" y="2228611"/>
            <a:ext cx="1216820" cy="1004150"/>
          </a:xfrm>
          <a:custGeom>
            <a:avLst/>
            <a:gdLst/>
            <a:ahLst/>
            <a:cxnLst/>
            <a:rect l="l" t="t" r="r" b="b"/>
            <a:pathLst>
              <a:path w="1490979" h="1229360">
                <a:moveTo>
                  <a:pt x="0" y="0"/>
                </a:moveTo>
                <a:lnTo>
                  <a:pt x="1490980" y="0"/>
                </a:lnTo>
                <a:lnTo>
                  <a:pt x="1490980" y="1229360"/>
                </a:lnTo>
                <a:lnTo>
                  <a:pt x="0" y="122936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776266" y="222861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993087" y="32327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776266" y="2614503"/>
            <a:ext cx="121682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802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Factor B</a:t>
            </a:r>
          </a:p>
        </p:txBody>
      </p:sp>
      <p:sp>
        <p:nvSpPr>
          <p:cNvPr id="36" name="object 36"/>
          <p:cNvSpPr/>
          <p:nvPr/>
        </p:nvSpPr>
        <p:spPr>
          <a:xfrm>
            <a:off x="1631409" y="4123840"/>
            <a:ext cx="3412071" cy="1250000"/>
          </a:xfrm>
          <a:custGeom>
            <a:avLst/>
            <a:gdLst/>
            <a:ahLst/>
            <a:cxnLst/>
            <a:rect l="l" t="t" r="r" b="b"/>
            <a:pathLst>
              <a:path w="4180840" h="1530350">
                <a:moveTo>
                  <a:pt x="0" y="0"/>
                </a:moveTo>
                <a:lnTo>
                  <a:pt x="4180840" y="0"/>
                </a:lnTo>
                <a:lnTo>
                  <a:pt x="4180840" y="1530350"/>
                </a:lnTo>
                <a:lnTo>
                  <a:pt x="0" y="153035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631409" y="41238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043480" y="53738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772370" y="4524254"/>
            <a:ext cx="1487340" cy="691909"/>
          </a:xfrm>
          <a:custGeom>
            <a:avLst/>
            <a:gdLst/>
            <a:ahLst/>
            <a:cxnLst/>
            <a:rect l="l" t="t" r="r" b="b"/>
            <a:pathLst>
              <a:path w="1822450" h="847089">
                <a:moveTo>
                  <a:pt x="1518920" y="0"/>
                </a:moveTo>
                <a:lnTo>
                  <a:pt x="320039" y="0"/>
                </a:lnTo>
                <a:lnTo>
                  <a:pt x="283185" y="3667"/>
                </a:lnTo>
                <a:lnTo>
                  <a:pt x="211223" y="31262"/>
                </a:lnTo>
                <a:lnTo>
                  <a:pt x="176990" y="54023"/>
                </a:lnTo>
                <a:lnTo>
                  <a:pt x="144505" y="81983"/>
                </a:lnTo>
                <a:lnTo>
                  <a:pt x="114206" y="114560"/>
                </a:lnTo>
                <a:lnTo>
                  <a:pt x="86528" y="151170"/>
                </a:lnTo>
                <a:lnTo>
                  <a:pt x="61910" y="191231"/>
                </a:lnTo>
                <a:lnTo>
                  <a:pt x="40787" y="234161"/>
                </a:lnTo>
                <a:lnTo>
                  <a:pt x="23598" y="279376"/>
                </a:lnTo>
                <a:lnTo>
                  <a:pt x="10779" y="326295"/>
                </a:lnTo>
                <a:lnTo>
                  <a:pt x="2767" y="374333"/>
                </a:lnTo>
                <a:lnTo>
                  <a:pt x="0" y="422909"/>
                </a:lnTo>
                <a:lnTo>
                  <a:pt x="2767" y="471757"/>
                </a:lnTo>
                <a:lnTo>
                  <a:pt x="10779" y="520025"/>
                </a:lnTo>
                <a:lnTo>
                  <a:pt x="23598" y="567135"/>
                </a:lnTo>
                <a:lnTo>
                  <a:pt x="40787" y="612507"/>
                </a:lnTo>
                <a:lnTo>
                  <a:pt x="61910" y="655562"/>
                </a:lnTo>
                <a:lnTo>
                  <a:pt x="86528" y="695721"/>
                </a:lnTo>
                <a:lnTo>
                  <a:pt x="114206" y="732405"/>
                </a:lnTo>
                <a:lnTo>
                  <a:pt x="144505" y="765034"/>
                </a:lnTo>
                <a:lnTo>
                  <a:pt x="176990" y="793029"/>
                </a:lnTo>
                <a:lnTo>
                  <a:pt x="211223" y="815812"/>
                </a:lnTo>
                <a:lnTo>
                  <a:pt x="246767" y="832802"/>
                </a:lnTo>
                <a:lnTo>
                  <a:pt x="320039" y="847089"/>
                </a:lnTo>
                <a:lnTo>
                  <a:pt x="1518920" y="847089"/>
                </a:lnTo>
                <a:lnTo>
                  <a:pt x="1822450" y="422909"/>
                </a:lnTo>
                <a:lnTo>
                  <a:pt x="151892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259709" y="45242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772370" y="521616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622475" y="4549151"/>
            <a:ext cx="1111100" cy="641079"/>
          </a:xfrm>
          <a:custGeom>
            <a:avLst/>
            <a:gdLst/>
            <a:ahLst/>
            <a:cxnLst/>
            <a:rect l="l" t="t" r="r" b="b"/>
            <a:pathLst>
              <a:path w="1361439" h="784860">
                <a:moveTo>
                  <a:pt x="0" y="0"/>
                </a:moveTo>
                <a:lnTo>
                  <a:pt x="1361439" y="0"/>
                </a:lnTo>
                <a:lnTo>
                  <a:pt x="1361439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622475" y="454915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733575" y="51902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259709" y="4869690"/>
            <a:ext cx="238389" cy="0"/>
          </a:xfrm>
          <a:custGeom>
            <a:avLst/>
            <a:gdLst/>
            <a:ahLst/>
            <a:cxnLst/>
            <a:rect l="l" t="t" r="r" b="b"/>
            <a:pathLst>
              <a:path w="292100">
                <a:moveTo>
                  <a:pt x="0" y="0"/>
                </a:moveTo>
                <a:lnTo>
                  <a:pt x="222250" y="0"/>
                </a:lnTo>
                <a:lnTo>
                  <a:pt x="29210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488770" y="4803300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30"/>
                </a:lnTo>
                <a:lnTo>
                  <a:pt x="163829" y="812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422041" y="4047075"/>
            <a:ext cx="224915" cy="822614"/>
          </a:xfrm>
          <a:custGeom>
            <a:avLst/>
            <a:gdLst/>
            <a:ahLst/>
            <a:cxnLst/>
            <a:rect l="l" t="t" r="r" b="b"/>
            <a:pathLst>
              <a:path w="275589" h="1007110">
                <a:moveTo>
                  <a:pt x="0" y="0"/>
                </a:moveTo>
                <a:lnTo>
                  <a:pt x="0" y="1007109"/>
                </a:lnTo>
                <a:lnTo>
                  <a:pt x="275590" y="1007109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638665" y="4803300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0" y="0"/>
                </a:moveTo>
                <a:lnTo>
                  <a:pt x="0" y="163830"/>
                </a:lnTo>
                <a:lnTo>
                  <a:pt x="163830" y="8128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858987" y="4054338"/>
            <a:ext cx="413553" cy="815352"/>
          </a:xfrm>
          <a:custGeom>
            <a:avLst/>
            <a:gdLst/>
            <a:ahLst/>
            <a:cxnLst/>
            <a:rect l="l" t="t" r="r" b="b"/>
            <a:pathLst>
              <a:path w="506729" h="998220">
                <a:moveTo>
                  <a:pt x="506729" y="0"/>
                </a:moveTo>
                <a:lnTo>
                  <a:pt x="506729" y="998219"/>
                </a:lnTo>
                <a:lnTo>
                  <a:pt x="0" y="998219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733575" y="4803300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30" y="0"/>
                </a:moveTo>
                <a:lnTo>
                  <a:pt x="0" y="81280"/>
                </a:lnTo>
                <a:lnTo>
                  <a:pt x="163830" y="163830"/>
                </a:lnTo>
                <a:lnTo>
                  <a:pt x="16383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8517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Learning to perform approximate inference: predictive sparse decomposition sparse auto-encoders</a:t>
            </a:r>
          </a:p>
        </p:txBody>
      </p:sp>
    </p:spTree>
    <p:extLst>
      <p:ext uri="{BB962C8B-B14F-4D97-AF65-F5344CB8AC3E}">
        <p14:creationId xmlns:p14="http://schemas.microsoft.com/office/powerpoint/2010/main" val="2687316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773985" y="4371556"/>
            <a:ext cx="28119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 Y. LeCun, Facebook</a:t>
            </a:r>
          </a:p>
        </p:txBody>
      </p:sp>
    </p:spTree>
    <p:extLst>
      <p:ext uri="{BB962C8B-B14F-4D97-AF65-F5344CB8AC3E}">
        <p14:creationId xmlns:p14="http://schemas.microsoft.com/office/powerpoint/2010/main" val="400898016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 Placeholder 109"/>
          <p:cNvSpPr>
            <a:spLocks noGrp="1"/>
          </p:cNvSpPr>
          <p:nvPr>
            <p:ph type="body" idx="1"/>
          </p:nvPr>
        </p:nvSpPr>
        <p:spPr>
          <a:xfrm>
            <a:off x="383854" y="1333501"/>
            <a:ext cx="7693346" cy="1371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[</a:t>
            </a:r>
            <a:r>
              <a:rPr lang="en-US" dirty="0" err="1"/>
              <a:t>Kavukcuoglu</a:t>
            </a:r>
            <a:r>
              <a:rPr lang="en-US" dirty="0"/>
              <a:t>, </a:t>
            </a:r>
            <a:r>
              <a:rPr lang="en-US" dirty="0" err="1"/>
              <a:t>Ranzato</a:t>
            </a:r>
            <a:r>
              <a:rPr lang="en-US" dirty="0"/>
              <a:t>, </a:t>
            </a:r>
            <a:r>
              <a:rPr lang="en-US" dirty="0" err="1"/>
              <a:t>LeCun</a:t>
            </a:r>
            <a:r>
              <a:rPr lang="en-US" dirty="0"/>
              <a:t>, 2008 → arXiv:1010.3467],</a:t>
            </a:r>
          </a:p>
          <a:p>
            <a:r>
              <a:rPr lang="en-US" dirty="0"/>
              <a:t>Prediction the optimal code with a trained  encoder</a:t>
            </a:r>
          </a:p>
          <a:p>
            <a:r>
              <a:rPr lang="en-US" dirty="0"/>
              <a:t>Energy	= </a:t>
            </a:r>
            <a:r>
              <a:rPr lang="en-US" dirty="0" err="1"/>
              <a:t>reconstruction_error</a:t>
            </a:r>
            <a:r>
              <a:rPr lang="en-US" dirty="0"/>
              <a:t> + </a:t>
            </a:r>
            <a:r>
              <a:rPr lang="en-US" dirty="0" err="1"/>
              <a:t>code_prediction_error</a:t>
            </a:r>
            <a:r>
              <a:rPr lang="en-US" dirty="0"/>
              <a:t> + </a:t>
            </a:r>
            <a:r>
              <a:rPr lang="en-US" dirty="0" err="1"/>
              <a:t>code_sparsity</a:t>
            </a:r>
            <a:endParaRPr lang="en-US" dirty="0"/>
          </a:p>
          <a:p>
            <a:endParaRPr lang="en-US" dirty="0"/>
          </a:p>
        </p:txBody>
      </p:sp>
      <p:sp>
        <p:nvSpPr>
          <p:cNvPr id="53" name="object 53"/>
          <p:cNvSpPr/>
          <p:nvPr/>
        </p:nvSpPr>
        <p:spPr>
          <a:xfrm>
            <a:off x="1557895" y="4762500"/>
            <a:ext cx="2021855" cy="682573"/>
          </a:xfrm>
          <a:custGeom>
            <a:avLst/>
            <a:gdLst/>
            <a:ahLst/>
            <a:cxnLst/>
            <a:rect l="l" t="t" r="r" b="b"/>
            <a:pathLst>
              <a:path w="2225040" h="835659">
                <a:moveTo>
                  <a:pt x="1854200" y="0"/>
                </a:moveTo>
                <a:lnTo>
                  <a:pt x="391160" y="0"/>
                </a:lnTo>
                <a:lnTo>
                  <a:pt x="349321" y="3112"/>
                </a:lnTo>
                <a:lnTo>
                  <a:pt x="307910" y="12148"/>
                </a:lnTo>
                <a:lnTo>
                  <a:pt x="267354" y="26654"/>
                </a:lnTo>
                <a:lnTo>
                  <a:pt x="228081" y="46179"/>
                </a:lnTo>
                <a:lnTo>
                  <a:pt x="190519" y="70268"/>
                </a:lnTo>
                <a:lnTo>
                  <a:pt x="155095" y="98471"/>
                </a:lnTo>
                <a:lnTo>
                  <a:pt x="122237" y="130333"/>
                </a:lnTo>
                <a:lnTo>
                  <a:pt x="92373" y="165403"/>
                </a:lnTo>
                <a:lnTo>
                  <a:pt x="65929" y="203228"/>
                </a:lnTo>
                <a:lnTo>
                  <a:pt x="43335" y="243354"/>
                </a:lnTo>
                <a:lnTo>
                  <a:pt x="25017" y="285331"/>
                </a:lnTo>
                <a:lnTo>
                  <a:pt x="11404" y="328704"/>
                </a:lnTo>
                <a:lnTo>
                  <a:pt x="2922" y="373021"/>
                </a:lnTo>
                <a:lnTo>
                  <a:pt x="0" y="417830"/>
                </a:lnTo>
                <a:lnTo>
                  <a:pt x="2922" y="462404"/>
                </a:lnTo>
                <a:lnTo>
                  <a:pt x="11404" y="506555"/>
                </a:lnTo>
                <a:lnTo>
                  <a:pt x="25017" y="549824"/>
                </a:lnTo>
                <a:lnTo>
                  <a:pt x="43335" y="591749"/>
                </a:lnTo>
                <a:lnTo>
                  <a:pt x="65929" y="631869"/>
                </a:lnTo>
                <a:lnTo>
                  <a:pt x="92373" y="669723"/>
                </a:lnTo>
                <a:lnTo>
                  <a:pt x="122237" y="704850"/>
                </a:lnTo>
                <a:lnTo>
                  <a:pt x="155095" y="736788"/>
                </a:lnTo>
                <a:lnTo>
                  <a:pt x="190519" y="765078"/>
                </a:lnTo>
                <a:lnTo>
                  <a:pt x="228081" y="789258"/>
                </a:lnTo>
                <a:lnTo>
                  <a:pt x="267354" y="808867"/>
                </a:lnTo>
                <a:lnTo>
                  <a:pt x="307910" y="823445"/>
                </a:lnTo>
                <a:lnTo>
                  <a:pt x="349321" y="832529"/>
                </a:lnTo>
                <a:lnTo>
                  <a:pt x="391160" y="835660"/>
                </a:lnTo>
                <a:lnTo>
                  <a:pt x="1854200" y="835660"/>
                </a:lnTo>
                <a:lnTo>
                  <a:pt x="2225040" y="417830"/>
                </a:lnTo>
                <a:lnTo>
                  <a:pt x="18542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889540" y="4783247"/>
            <a:ext cx="1110063" cy="641079"/>
          </a:xfrm>
          <a:custGeom>
            <a:avLst/>
            <a:gdLst/>
            <a:ahLst/>
            <a:cxnLst/>
            <a:rect l="l" t="t" r="r" b="b"/>
            <a:pathLst>
              <a:path w="1360170" h="784859">
                <a:moveTo>
                  <a:pt x="0" y="0"/>
                </a:moveTo>
                <a:lnTo>
                  <a:pt x="1360170" y="0"/>
                </a:lnTo>
                <a:lnTo>
                  <a:pt x="136017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889540" y="47832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000640" y="542432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549346" y="5103787"/>
            <a:ext cx="211440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205740" y="0"/>
                </a:lnTo>
                <a:lnTo>
                  <a:pt x="259080" y="0"/>
                </a:lnTo>
              </a:path>
            </a:pathLst>
          </a:custGeom>
          <a:solidFill>
            <a:schemeClr val="accent6"/>
          </a:solidFill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752495" y="5036359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5099"/>
                </a:lnTo>
                <a:lnTo>
                  <a:pt x="163829" y="825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3889540" y="4942998"/>
            <a:ext cx="111006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946"/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2000" dirty="0">
                <a:latin typeface="Lucida Sans Unicode"/>
                <a:cs typeface="Lucida Sans Unicode"/>
              </a:rPr>
              <a:t>−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1700" baseline="47619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6" name="object 66"/>
          <p:cNvSpPr txBox="1"/>
          <p:nvPr/>
        </p:nvSpPr>
        <p:spPr>
          <a:xfrm>
            <a:off x="1738473" y="4871717"/>
            <a:ext cx="1538127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43082" algn="r">
              <a:lnSpc>
                <a:spcPts val="1123"/>
              </a:lnSpc>
            </a:pPr>
            <a:r>
              <a:rPr sz="1600" i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lnSpc>
                <a:spcPts val="2445"/>
              </a:lnSpc>
              <a:tabLst>
                <a:tab pos="1417862" algn="l"/>
              </a:tabLst>
            </a:pPr>
            <a:r>
              <a:rPr sz="2700" i="1" dirty="0" err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2400" i="1" baseline="-23611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i="1" baseline="-236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i="1" dirty="0">
                <a:latin typeface="Arial" panose="020B0604020202020204" pitchFamily="34" charset="0"/>
                <a:cs typeface="Arial" panose="020B0604020202020204" pitchFamily="34" charset="0"/>
              </a:rPr>
              <a:t>(W</a:t>
            </a:r>
            <a:r>
              <a:rPr sz="2400" i="1" baseline="-23611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700" i="1" dirty="0">
                <a:latin typeface="Arial" panose="020B0604020202020204" pitchFamily="34" charset="0"/>
                <a:cs typeface="Arial" panose="020B0604020202020204" pitchFamily="34" charset="0"/>
              </a:rPr>
              <a:t>,Y</a:t>
            </a:r>
            <a:r>
              <a:rPr lang="en-US" sz="27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2700" dirty="0">
              <a:latin typeface="Lucida Sans Unicode"/>
              <a:cs typeface="Lucida Sans Unicode"/>
            </a:endParaRPr>
          </a:p>
        </p:txBody>
      </p:sp>
      <p:sp>
        <p:nvSpPr>
          <p:cNvPr id="109" name="Title 10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auto-encoder: Predictive Sparse Decomposition (PSD)</a:t>
            </a:r>
          </a:p>
        </p:txBody>
      </p:sp>
      <p:sp>
        <p:nvSpPr>
          <p:cNvPr id="70" name="object 17"/>
          <p:cNvSpPr txBox="1"/>
          <p:nvPr/>
        </p:nvSpPr>
        <p:spPr>
          <a:xfrm>
            <a:off x="304800" y="4310285"/>
            <a:ext cx="600636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b="1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500" b="1" spc="-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500" b="1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1500" b="1" spc="-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sz="15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object 18"/>
          <p:cNvSpPr/>
          <p:nvPr/>
        </p:nvSpPr>
        <p:spPr>
          <a:xfrm>
            <a:off x="3350458" y="3361114"/>
            <a:ext cx="1488376" cy="691909"/>
          </a:xfrm>
          <a:custGeom>
            <a:avLst/>
            <a:gdLst/>
            <a:ahLst/>
            <a:cxnLst/>
            <a:rect l="l" t="t" r="r" b="b"/>
            <a:pathLst>
              <a:path w="1823720" h="847089">
                <a:moveTo>
                  <a:pt x="303530" y="0"/>
                </a:moveTo>
                <a:lnTo>
                  <a:pt x="1502410" y="0"/>
                </a:lnTo>
                <a:lnTo>
                  <a:pt x="1539286" y="3646"/>
                </a:lnTo>
                <a:lnTo>
                  <a:pt x="1611398" y="31106"/>
                </a:lnTo>
                <a:lnTo>
                  <a:pt x="1645746" y="53773"/>
                </a:lnTo>
                <a:lnTo>
                  <a:pt x="1678363" y="81636"/>
                </a:lnTo>
                <a:lnTo>
                  <a:pt x="1708805" y="114123"/>
                </a:lnTo>
                <a:lnTo>
                  <a:pt x="1736629" y="150660"/>
                </a:lnTo>
                <a:lnTo>
                  <a:pt x="1761390" y="190676"/>
                </a:lnTo>
                <a:lnTo>
                  <a:pt x="1782645" y="233599"/>
                </a:lnTo>
                <a:lnTo>
                  <a:pt x="1799949" y="278856"/>
                </a:lnTo>
                <a:lnTo>
                  <a:pt x="1812859" y="325875"/>
                </a:lnTo>
                <a:lnTo>
                  <a:pt x="1820930" y="374084"/>
                </a:lnTo>
                <a:lnTo>
                  <a:pt x="1823720" y="422910"/>
                </a:lnTo>
                <a:lnTo>
                  <a:pt x="1820930" y="471757"/>
                </a:lnTo>
                <a:lnTo>
                  <a:pt x="1812859" y="520025"/>
                </a:lnTo>
                <a:lnTo>
                  <a:pt x="1799949" y="567135"/>
                </a:lnTo>
                <a:lnTo>
                  <a:pt x="1782645" y="612507"/>
                </a:lnTo>
                <a:lnTo>
                  <a:pt x="1761390" y="655562"/>
                </a:lnTo>
                <a:lnTo>
                  <a:pt x="1736629" y="695721"/>
                </a:lnTo>
                <a:lnTo>
                  <a:pt x="1708805" y="732405"/>
                </a:lnTo>
                <a:lnTo>
                  <a:pt x="1678363" y="765034"/>
                </a:lnTo>
                <a:lnTo>
                  <a:pt x="1645746" y="793029"/>
                </a:lnTo>
                <a:lnTo>
                  <a:pt x="1611398" y="815812"/>
                </a:lnTo>
                <a:lnTo>
                  <a:pt x="1575763" y="832802"/>
                </a:lnTo>
                <a:lnTo>
                  <a:pt x="1502410" y="847090"/>
                </a:lnTo>
                <a:lnTo>
                  <a:pt x="303530" y="847090"/>
                </a:lnTo>
                <a:lnTo>
                  <a:pt x="0" y="422910"/>
                </a:lnTo>
                <a:lnTo>
                  <a:pt x="30353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19"/>
          <p:cNvSpPr/>
          <p:nvPr/>
        </p:nvSpPr>
        <p:spPr>
          <a:xfrm>
            <a:off x="3492109" y="347768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20"/>
          <p:cNvSpPr/>
          <p:nvPr/>
        </p:nvSpPr>
        <p:spPr>
          <a:xfrm>
            <a:off x="4838834" y="40530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21"/>
          <p:cNvSpPr/>
          <p:nvPr/>
        </p:nvSpPr>
        <p:spPr>
          <a:xfrm>
            <a:off x="984725" y="4103853"/>
            <a:ext cx="573170" cy="573652"/>
          </a:xfrm>
          <a:custGeom>
            <a:avLst/>
            <a:gdLst/>
            <a:ahLst/>
            <a:cxnLst/>
            <a:rect l="l" t="t" r="r" b="b"/>
            <a:pathLst>
              <a:path w="702310" h="702310">
                <a:moveTo>
                  <a:pt x="350519" y="0"/>
                </a:moveTo>
                <a:lnTo>
                  <a:pt x="399327" y="3113"/>
                </a:lnTo>
                <a:lnTo>
                  <a:pt x="445811" y="12211"/>
                </a:lnTo>
                <a:lnTo>
                  <a:pt x="489604" y="26927"/>
                </a:lnTo>
                <a:lnTo>
                  <a:pt x="530342" y="46895"/>
                </a:lnTo>
                <a:lnTo>
                  <a:pt x="567658" y="71749"/>
                </a:lnTo>
                <a:lnTo>
                  <a:pt x="601186" y="101123"/>
                </a:lnTo>
                <a:lnTo>
                  <a:pt x="630560" y="134651"/>
                </a:lnTo>
                <a:lnTo>
                  <a:pt x="655414" y="171967"/>
                </a:lnTo>
                <a:lnTo>
                  <a:pt x="675382" y="212705"/>
                </a:lnTo>
                <a:lnTo>
                  <a:pt x="690098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305"/>
                </a:lnTo>
                <a:lnTo>
                  <a:pt x="690098" y="446546"/>
                </a:lnTo>
                <a:lnTo>
                  <a:pt x="675382" y="490140"/>
                </a:lnTo>
                <a:lnTo>
                  <a:pt x="655414" y="530718"/>
                </a:lnTo>
                <a:lnTo>
                  <a:pt x="630560" y="567910"/>
                </a:lnTo>
                <a:lnTo>
                  <a:pt x="601186" y="601344"/>
                </a:lnTo>
                <a:lnTo>
                  <a:pt x="567658" y="630652"/>
                </a:lnTo>
                <a:lnTo>
                  <a:pt x="530342" y="655461"/>
                </a:lnTo>
                <a:lnTo>
                  <a:pt x="489604" y="675401"/>
                </a:lnTo>
                <a:lnTo>
                  <a:pt x="445811" y="690103"/>
                </a:lnTo>
                <a:lnTo>
                  <a:pt x="399327" y="699196"/>
                </a:lnTo>
                <a:lnTo>
                  <a:pt x="350519" y="702310"/>
                </a:lnTo>
                <a:lnTo>
                  <a:pt x="301737" y="699196"/>
                </a:lnTo>
                <a:lnTo>
                  <a:pt x="255322" y="690103"/>
                </a:lnTo>
                <a:lnTo>
                  <a:pt x="211633" y="675401"/>
                </a:lnTo>
                <a:lnTo>
                  <a:pt x="171026" y="655461"/>
                </a:lnTo>
                <a:lnTo>
                  <a:pt x="133859" y="630652"/>
                </a:lnTo>
                <a:lnTo>
                  <a:pt x="100488" y="601344"/>
                </a:lnTo>
                <a:lnTo>
                  <a:pt x="71272" y="567910"/>
                </a:lnTo>
                <a:lnTo>
                  <a:pt x="46566" y="530718"/>
                </a:lnTo>
                <a:lnTo>
                  <a:pt x="26729" y="490140"/>
                </a:lnTo>
                <a:lnTo>
                  <a:pt x="12117" y="446546"/>
                </a:lnTo>
                <a:lnTo>
                  <a:pt x="3089" y="400305"/>
                </a:lnTo>
                <a:lnTo>
                  <a:pt x="0" y="351789"/>
                </a:lnTo>
                <a:lnTo>
                  <a:pt x="3089" y="302982"/>
                </a:lnTo>
                <a:lnTo>
                  <a:pt x="12117" y="256498"/>
                </a:lnTo>
                <a:lnTo>
                  <a:pt x="26729" y="212705"/>
                </a:lnTo>
                <a:lnTo>
                  <a:pt x="46566" y="171967"/>
                </a:lnTo>
                <a:lnTo>
                  <a:pt x="71272" y="134651"/>
                </a:lnTo>
                <a:lnTo>
                  <a:pt x="100488" y="101123"/>
                </a:lnTo>
                <a:lnTo>
                  <a:pt x="133859" y="71749"/>
                </a:lnTo>
                <a:lnTo>
                  <a:pt x="171026" y="46895"/>
                </a:lnTo>
                <a:lnTo>
                  <a:pt x="211633" y="26927"/>
                </a:lnTo>
                <a:lnTo>
                  <a:pt x="255322" y="12211"/>
                </a:lnTo>
                <a:lnTo>
                  <a:pt x="301737" y="3113"/>
                </a:lnTo>
                <a:lnTo>
                  <a:pt x="35051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22"/>
          <p:cNvSpPr/>
          <p:nvPr/>
        </p:nvSpPr>
        <p:spPr>
          <a:xfrm>
            <a:off x="984725" y="41038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24"/>
          <p:cNvSpPr txBox="1"/>
          <p:nvPr/>
        </p:nvSpPr>
        <p:spPr>
          <a:xfrm>
            <a:off x="1178547" y="4261530"/>
            <a:ext cx="185528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78" name="object 25"/>
          <p:cNvSpPr/>
          <p:nvPr/>
        </p:nvSpPr>
        <p:spPr>
          <a:xfrm>
            <a:off x="1724229" y="3386010"/>
            <a:ext cx="1321506" cy="641079"/>
          </a:xfrm>
          <a:custGeom>
            <a:avLst/>
            <a:gdLst/>
            <a:ahLst/>
            <a:cxnLst/>
            <a:rect l="l" t="t" r="r" b="b"/>
            <a:pathLst>
              <a:path w="1361439" h="784860">
                <a:moveTo>
                  <a:pt x="0" y="0"/>
                </a:moveTo>
                <a:lnTo>
                  <a:pt x="1361440" y="0"/>
                </a:lnTo>
                <a:lnTo>
                  <a:pt x="1361440" y="784859"/>
                </a:lnTo>
                <a:lnTo>
                  <a:pt x="0" y="784859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26"/>
          <p:cNvSpPr/>
          <p:nvPr/>
        </p:nvSpPr>
        <p:spPr>
          <a:xfrm>
            <a:off x="1642886" y="350257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27"/>
          <p:cNvSpPr/>
          <p:nvPr/>
        </p:nvSpPr>
        <p:spPr>
          <a:xfrm>
            <a:off x="3045734" y="40270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28"/>
          <p:cNvSpPr/>
          <p:nvPr/>
        </p:nvSpPr>
        <p:spPr>
          <a:xfrm>
            <a:off x="1270792" y="3696177"/>
            <a:ext cx="239425" cy="407676"/>
          </a:xfrm>
          <a:custGeom>
            <a:avLst/>
            <a:gdLst/>
            <a:ahLst/>
            <a:cxnLst/>
            <a:rect l="l" t="t" r="r" b="b"/>
            <a:pathLst>
              <a:path w="293369" h="499110">
                <a:moveTo>
                  <a:pt x="0" y="499110"/>
                </a:moveTo>
                <a:lnTo>
                  <a:pt x="0" y="0"/>
                </a:lnTo>
                <a:lnTo>
                  <a:pt x="29337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29"/>
          <p:cNvSpPr/>
          <p:nvPr/>
        </p:nvSpPr>
        <p:spPr>
          <a:xfrm>
            <a:off x="1501926" y="362978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30"/>
          <p:cNvSpPr/>
          <p:nvPr/>
        </p:nvSpPr>
        <p:spPr>
          <a:xfrm>
            <a:off x="3170111" y="3706551"/>
            <a:ext cx="180346" cy="0"/>
          </a:xfrm>
          <a:custGeom>
            <a:avLst/>
            <a:gdLst/>
            <a:ahLst/>
            <a:cxnLst/>
            <a:rect l="l" t="t" r="r" b="b"/>
            <a:pathLst>
              <a:path w="220979">
                <a:moveTo>
                  <a:pt x="220979" y="0"/>
                </a:moveTo>
                <a:lnTo>
                  <a:pt x="34289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32"/>
          <p:cNvSpPr/>
          <p:nvPr/>
        </p:nvSpPr>
        <p:spPr>
          <a:xfrm>
            <a:off x="4920716" y="4110078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10" h="703579">
                <a:moveTo>
                  <a:pt x="351789" y="0"/>
                </a:moveTo>
                <a:lnTo>
                  <a:pt x="400305" y="3113"/>
                </a:lnTo>
                <a:lnTo>
                  <a:pt x="446546" y="12211"/>
                </a:lnTo>
                <a:lnTo>
                  <a:pt x="490140" y="26927"/>
                </a:lnTo>
                <a:lnTo>
                  <a:pt x="530718" y="46895"/>
                </a:lnTo>
                <a:lnTo>
                  <a:pt x="567910" y="71749"/>
                </a:lnTo>
                <a:lnTo>
                  <a:pt x="601345" y="101123"/>
                </a:lnTo>
                <a:lnTo>
                  <a:pt x="630652" y="134651"/>
                </a:lnTo>
                <a:lnTo>
                  <a:pt x="655461" y="171967"/>
                </a:lnTo>
                <a:lnTo>
                  <a:pt x="675401" y="212705"/>
                </a:lnTo>
                <a:lnTo>
                  <a:pt x="690103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597"/>
                </a:lnTo>
                <a:lnTo>
                  <a:pt x="690103" y="447081"/>
                </a:lnTo>
                <a:lnTo>
                  <a:pt x="675401" y="490874"/>
                </a:lnTo>
                <a:lnTo>
                  <a:pt x="655461" y="531612"/>
                </a:lnTo>
                <a:lnTo>
                  <a:pt x="630652" y="568928"/>
                </a:lnTo>
                <a:lnTo>
                  <a:pt x="601345" y="602456"/>
                </a:lnTo>
                <a:lnTo>
                  <a:pt x="567910" y="631830"/>
                </a:lnTo>
                <a:lnTo>
                  <a:pt x="530718" y="656684"/>
                </a:lnTo>
                <a:lnTo>
                  <a:pt x="490140" y="676652"/>
                </a:lnTo>
                <a:lnTo>
                  <a:pt x="446546" y="691368"/>
                </a:lnTo>
                <a:lnTo>
                  <a:pt x="400305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33"/>
          <p:cNvSpPr/>
          <p:nvPr/>
        </p:nvSpPr>
        <p:spPr>
          <a:xfrm>
            <a:off x="4920716" y="411007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34"/>
          <p:cNvSpPr/>
          <p:nvPr/>
        </p:nvSpPr>
        <p:spPr>
          <a:xfrm>
            <a:off x="5791200" y="468476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35"/>
          <p:cNvSpPr txBox="1"/>
          <p:nvPr/>
        </p:nvSpPr>
        <p:spPr>
          <a:xfrm>
            <a:off x="5126974" y="4268791"/>
            <a:ext cx="160135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88" name="object 36"/>
          <p:cNvSpPr/>
          <p:nvPr/>
        </p:nvSpPr>
        <p:spPr>
          <a:xfrm>
            <a:off x="4963210" y="3706551"/>
            <a:ext cx="244608" cy="403527"/>
          </a:xfrm>
          <a:custGeom>
            <a:avLst/>
            <a:gdLst/>
            <a:ahLst/>
            <a:cxnLst/>
            <a:rect l="l" t="t" r="r" b="b"/>
            <a:pathLst>
              <a:path w="299720" h="494029">
                <a:moveTo>
                  <a:pt x="299719" y="494030"/>
                </a:moveTo>
                <a:lnTo>
                  <a:pt x="299719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37"/>
          <p:cNvSpPr/>
          <p:nvPr/>
        </p:nvSpPr>
        <p:spPr>
          <a:xfrm>
            <a:off x="4838834" y="3639123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163829" y="0"/>
                </a:moveTo>
                <a:lnTo>
                  <a:pt x="0" y="82550"/>
                </a:lnTo>
                <a:lnTo>
                  <a:pt x="163829" y="165100"/>
                </a:lnTo>
                <a:lnTo>
                  <a:pt x="16382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38"/>
          <p:cNvSpPr/>
          <p:nvPr/>
        </p:nvSpPr>
        <p:spPr>
          <a:xfrm>
            <a:off x="5791353" y="4056135"/>
            <a:ext cx="868565" cy="682573"/>
          </a:xfrm>
          <a:custGeom>
            <a:avLst/>
            <a:gdLst/>
            <a:ahLst/>
            <a:cxnLst/>
            <a:rect l="l" t="t" r="r" b="b"/>
            <a:pathLst>
              <a:path w="1064259" h="835660">
                <a:moveTo>
                  <a:pt x="887729" y="0"/>
                </a:moveTo>
                <a:lnTo>
                  <a:pt x="186689" y="0"/>
                </a:lnTo>
                <a:lnTo>
                  <a:pt x="158934" y="6041"/>
                </a:lnTo>
                <a:lnTo>
                  <a:pt x="105479" y="50646"/>
                </a:lnTo>
                <a:lnTo>
                  <a:pt x="80924" y="86725"/>
                </a:lnTo>
                <a:lnTo>
                  <a:pt x="58578" y="130333"/>
                </a:lnTo>
                <a:lnTo>
                  <a:pt x="39014" y="180228"/>
                </a:lnTo>
                <a:lnTo>
                  <a:pt x="22802" y="235167"/>
                </a:lnTo>
                <a:lnTo>
                  <a:pt x="10515" y="293908"/>
                </a:lnTo>
                <a:lnTo>
                  <a:pt x="2724" y="355210"/>
                </a:lnTo>
                <a:lnTo>
                  <a:pt x="0" y="417830"/>
                </a:lnTo>
                <a:lnTo>
                  <a:pt x="2724" y="480449"/>
                </a:lnTo>
                <a:lnTo>
                  <a:pt x="10515" y="541751"/>
                </a:lnTo>
                <a:lnTo>
                  <a:pt x="22802" y="600492"/>
                </a:lnTo>
                <a:lnTo>
                  <a:pt x="39014" y="655431"/>
                </a:lnTo>
                <a:lnTo>
                  <a:pt x="58578" y="705326"/>
                </a:lnTo>
                <a:lnTo>
                  <a:pt x="80924" y="748934"/>
                </a:lnTo>
                <a:lnTo>
                  <a:pt x="105479" y="785013"/>
                </a:lnTo>
                <a:lnTo>
                  <a:pt x="158934" y="829618"/>
                </a:lnTo>
                <a:lnTo>
                  <a:pt x="186689" y="835660"/>
                </a:lnTo>
                <a:lnTo>
                  <a:pt x="887729" y="835660"/>
                </a:lnTo>
                <a:lnTo>
                  <a:pt x="1064259" y="417830"/>
                </a:lnTo>
                <a:lnTo>
                  <a:pt x="88772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39"/>
          <p:cNvSpPr/>
          <p:nvPr/>
        </p:nvSpPr>
        <p:spPr>
          <a:xfrm>
            <a:off x="6659918" y="405613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40"/>
          <p:cNvSpPr/>
          <p:nvPr/>
        </p:nvSpPr>
        <p:spPr>
          <a:xfrm>
            <a:off x="5791354" y="473870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41"/>
          <p:cNvSpPr/>
          <p:nvPr/>
        </p:nvSpPr>
        <p:spPr>
          <a:xfrm>
            <a:off x="5493886" y="4391198"/>
            <a:ext cx="177237" cy="6224"/>
          </a:xfrm>
          <a:custGeom>
            <a:avLst/>
            <a:gdLst/>
            <a:ahLst/>
            <a:cxnLst/>
            <a:rect l="l" t="t" r="r" b="b"/>
            <a:pathLst>
              <a:path w="217170" h="7620">
                <a:moveTo>
                  <a:pt x="0" y="7620"/>
                </a:moveTo>
                <a:lnTo>
                  <a:pt x="199390" y="7620"/>
                </a:lnTo>
                <a:lnTo>
                  <a:pt x="199390" y="0"/>
                </a:lnTo>
                <a:lnTo>
                  <a:pt x="21717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42"/>
          <p:cNvSpPr/>
          <p:nvPr/>
        </p:nvSpPr>
        <p:spPr>
          <a:xfrm>
            <a:off x="5662830" y="432480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5" name="object 43"/>
          <p:cNvSpPr/>
          <p:nvPr/>
        </p:nvSpPr>
        <p:spPr>
          <a:xfrm>
            <a:off x="6659919" y="4069621"/>
            <a:ext cx="729677" cy="327801"/>
          </a:xfrm>
          <a:custGeom>
            <a:avLst/>
            <a:gdLst/>
            <a:ahLst/>
            <a:cxnLst/>
            <a:rect l="l" t="t" r="r" b="b"/>
            <a:pathLst>
              <a:path w="894079" h="401320">
                <a:moveTo>
                  <a:pt x="0" y="401320"/>
                </a:moveTo>
                <a:lnTo>
                  <a:pt x="894079" y="401320"/>
                </a:lnTo>
                <a:lnTo>
                  <a:pt x="89407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45"/>
          <p:cNvSpPr txBox="1"/>
          <p:nvPr/>
        </p:nvSpPr>
        <p:spPr>
          <a:xfrm>
            <a:off x="1752600" y="3547836"/>
            <a:ext cx="1282118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989"/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sz="1700" i="1" baseline="47619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sz="2000" dirty="0">
                <a:latin typeface="Lucida Sans Unicode"/>
                <a:cs typeface="Lucida Sans Unicode"/>
              </a:rPr>
              <a:t>−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2900" baseline="6944" dirty="0">
                <a:latin typeface="Lucida Sans Unicode"/>
                <a:cs typeface="Lucida Sans Unicode"/>
              </a:rPr>
              <a:t> </a:t>
            </a:r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1700" baseline="47619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7" name="object 46"/>
          <p:cNvSpPr txBox="1"/>
          <p:nvPr/>
        </p:nvSpPr>
        <p:spPr>
          <a:xfrm>
            <a:off x="5882563" y="4183913"/>
            <a:ext cx="709985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000" spc="12" dirty="0">
                <a:latin typeface="Lucida Sans Unicode"/>
                <a:cs typeface="Lucida Sans Unicode"/>
              </a:rPr>
              <a:t>∣</a:t>
            </a:r>
            <a:r>
              <a:rPr sz="3000" i="1" spc="12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3000" i="1" spc="-3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spc="-36" baseline="-23989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3000" spc="-24" dirty="0">
                <a:latin typeface="Lucida Sans Unicode"/>
                <a:cs typeface="Lucida Sans Unicode"/>
              </a:rPr>
              <a:t>∣</a:t>
            </a:r>
            <a:endParaRPr sz="3000" dirty="0">
              <a:latin typeface="Lucida Sans Unicode"/>
              <a:cs typeface="Lucida Sans Unicode"/>
            </a:endParaRPr>
          </a:p>
        </p:txBody>
      </p:sp>
      <p:sp>
        <p:nvSpPr>
          <p:cNvPr id="98" name="object 47"/>
          <p:cNvSpPr txBox="1"/>
          <p:nvPr/>
        </p:nvSpPr>
        <p:spPr>
          <a:xfrm>
            <a:off x="6782222" y="4535389"/>
            <a:ext cx="106637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3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object 48"/>
          <p:cNvSpPr/>
          <p:nvPr/>
        </p:nvSpPr>
        <p:spPr>
          <a:xfrm>
            <a:off x="6944949" y="3340367"/>
            <a:ext cx="835397" cy="641079"/>
          </a:xfrm>
          <a:custGeom>
            <a:avLst/>
            <a:gdLst/>
            <a:ahLst/>
            <a:cxnLst/>
            <a:rect l="l" t="t" r="r" b="b"/>
            <a:pathLst>
              <a:path w="1023620" h="784860">
                <a:moveTo>
                  <a:pt x="0" y="0"/>
                </a:moveTo>
                <a:lnTo>
                  <a:pt x="1023620" y="0"/>
                </a:lnTo>
                <a:lnTo>
                  <a:pt x="102362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49"/>
          <p:cNvSpPr/>
          <p:nvPr/>
        </p:nvSpPr>
        <p:spPr>
          <a:xfrm>
            <a:off x="6944949" y="3340367"/>
            <a:ext cx="835397" cy="641079"/>
          </a:xfrm>
          <a:custGeom>
            <a:avLst/>
            <a:gdLst/>
            <a:ahLst/>
            <a:cxnLst/>
            <a:rect l="l" t="t" r="r" b="b"/>
            <a:pathLst>
              <a:path w="1023620" h="784860">
                <a:moveTo>
                  <a:pt x="0" y="0"/>
                </a:moveTo>
                <a:lnTo>
                  <a:pt x="1023620" y="0"/>
                </a:lnTo>
                <a:lnTo>
                  <a:pt x="102362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50"/>
          <p:cNvSpPr/>
          <p:nvPr/>
        </p:nvSpPr>
        <p:spPr>
          <a:xfrm>
            <a:off x="7086600" y="345693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51"/>
          <p:cNvSpPr/>
          <p:nvPr/>
        </p:nvSpPr>
        <p:spPr>
          <a:xfrm>
            <a:off x="7780345" y="39814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52"/>
          <p:cNvSpPr txBox="1"/>
          <p:nvPr/>
        </p:nvSpPr>
        <p:spPr>
          <a:xfrm>
            <a:off x="6970861" y="3395521"/>
            <a:ext cx="845762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l-GR" sz="2400" dirty="0">
                <a:solidFill>
                  <a:srgbClr val="3B3B3B"/>
                </a:solidFill>
                <a:latin typeface="Lucida Sans Unicode"/>
                <a:cs typeface="Lucida Sans Unicode"/>
              </a:rPr>
              <a:t>λ</a:t>
            </a:r>
            <a:r>
              <a:rPr sz="5500" spc="-373" baseline="-7407" dirty="0">
                <a:latin typeface="Lucida Sans Unicode"/>
                <a:cs typeface="Lucida Sans Unicode"/>
              </a:rPr>
              <a:t>∑</a:t>
            </a:r>
            <a:r>
              <a:rPr sz="2300" i="1" spc="-373" baseline="-40540" dirty="0">
                <a:latin typeface="Arial" panose="020B0604020202020204" pitchFamily="34" charset="0"/>
                <a:cs typeface="Arial" panose="020B0604020202020204" pitchFamily="34" charset="0"/>
              </a:rPr>
              <a:t>j   </a:t>
            </a:r>
            <a:r>
              <a:rPr sz="2300" i="1" spc="-238" baseline="-405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4" name="object 54"/>
          <p:cNvSpPr txBox="1"/>
          <p:nvPr/>
        </p:nvSpPr>
        <p:spPr>
          <a:xfrm>
            <a:off x="3461360" y="3482485"/>
            <a:ext cx="1308030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7666"/>
            <a:r>
              <a:rPr sz="2700" i="1" spc="24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sz="2400" i="1" spc="12" baseline="-2361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sz="2400" i="1" spc="-263" baseline="-236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spc="16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object 31"/>
          <p:cNvSpPr/>
          <p:nvPr/>
        </p:nvSpPr>
        <p:spPr>
          <a:xfrm>
            <a:off x="3045734" y="3640160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29" y="0"/>
                </a:moveTo>
                <a:lnTo>
                  <a:pt x="0" y="81279"/>
                </a:lnTo>
                <a:lnTo>
                  <a:pt x="163829" y="163829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44"/>
          <p:cNvSpPr/>
          <p:nvPr/>
        </p:nvSpPr>
        <p:spPr>
          <a:xfrm>
            <a:off x="7323262" y="3944103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81279" y="0"/>
                </a:moveTo>
                <a:lnTo>
                  <a:pt x="0" y="163829"/>
                </a:lnTo>
                <a:lnTo>
                  <a:pt x="163829" y="163829"/>
                </a:lnTo>
                <a:lnTo>
                  <a:pt x="81279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58" y="2247900"/>
            <a:ext cx="6173142" cy="1006245"/>
          </a:xfrm>
          <a:prstGeom prst="rect">
            <a:avLst/>
          </a:prstGeom>
        </p:spPr>
      </p:pic>
      <p:grpSp>
        <p:nvGrpSpPr>
          <p:cNvPr id="121" name="Group 120"/>
          <p:cNvGrpSpPr/>
          <p:nvPr/>
        </p:nvGrpSpPr>
        <p:grpSpPr>
          <a:xfrm rot="10800000">
            <a:off x="1263307" y="4688399"/>
            <a:ext cx="4223093" cy="607500"/>
            <a:chOff x="1137125" y="3654978"/>
            <a:chExt cx="4223093" cy="607500"/>
          </a:xfrm>
        </p:grpSpPr>
        <p:sp>
          <p:nvSpPr>
            <p:cNvPr id="113" name="object 20"/>
            <p:cNvSpPr/>
            <p:nvPr/>
          </p:nvSpPr>
          <p:spPr>
            <a:xfrm>
              <a:off x="4991234" y="420542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22"/>
            <p:cNvSpPr/>
            <p:nvPr/>
          </p:nvSpPr>
          <p:spPr>
            <a:xfrm>
              <a:off x="1137125" y="425625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26"/>
            <p:cNvSpPr/>
            <p:nvPr/>
          </p:nvSpPr>
          <p:spPr>
            <a:xfrm>
              <a:off x="1795286" y="36549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28"/>
            <p:cNvSpPr/>
            <p:nvPr/>
          </p:nvSpPr>
          <p:spPr>
            <a:xfrm>
              <a:off x="1423193" y="3848577"/>
              <a:ext cx="102611" cy="407676"/>
            </a:xfrm>
            <a:custGeom>
              <a:avLst/>
              <a:gdLst/>
              <a:ahLst/>
              <a:cxnLst/>
              <a:rect l="l" t="t" r="r" b="b"/>
              <a:pathLst>
                <a:path w="293369" h="499110">
                  <a:moveTo>
                    <a:pt x="0" y="499110"/>
                  </a:moveTo>
                  <a:lnTo>
                    <a:pt x="0" y="0"/>
                  </a:lnTo>
                  <a:lnTo>
                    <a:pt x="293370" y="0"/>
                  </a:lnTo>
                </a:path>
              </a:pathLst>
            </a:custGeom>
            <a:ln w="54630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29"/>
            <p:cNvSpPr/>
            <p:nvPr/>
          </p:nvSpPr>
          <p:spPr>
            <a:xfrm>
              <a:off x="1518125" y="3782187"/>
              <a:ext cx="133705" cy="133817"/>
            </a:xfrm>
            <a:custGeom>
              <a:avLst/>
              <a:gdLst/>
              <a:ahLst/>
              <a:cxnLst/>
              <a:rect l="l" t="t" r="r" b="b"/>
              <a:pathLst>
                <a:path w="163830" h="163829">
                  <a:moveTo>
                    <a:pt x="0" y="0"/>
                  </a:moveTo>
                  <a:lnTo>
                    <a:pt x="0" y="163829"/>
                  </a:lnTo>
                  <a:lnTo>
                    <a:pt x="163830" y="812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33"/>
            <p:cNvSpPr/>
            <p:nvPr/>
          </p:nvSpPr>
          <p:spPr>
            <a:xfrm>
              <a:off x="5073116" y="42624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36"/>
            <p:cNvSpPr/>
            <p:nvPr/>
          </p:nvSpPr>
          <p:spPr>
            <a:xfrm>
              <a:off x="5115610" y="3858951"/>
              <a:ext cx="244608" cy="403527"/>
            </a:xfrm>
            <a:custGeom>
              <a:avLst/>
              <a:gdLst/>
              <a:ahLst/>
              <a:cxnLst/>
              <a:rect l="l" t="t" r="r" b="b"/>
              <a:pathLst>
                <a:path w="299720" h="494029">
                  <a:moveTo>
                    <a:pt x="299719" y="494030"/>
                  </a:moveTo>
                  <a:lnTo>
                    <a:pt x="299719" y="0"/>
                  </a:lnTo>
                  <a:lnTo>
                    <a:pt x="0" y="0"/>
                  </a:lnTo>
                </a:path>
              </a:pathLst>
            </a:custGeom>
            <a:ln w="54630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37"/>
            <p:cNvSpPr/>
            <p:nvPr/>
          </p:nvSpPr>
          <p:spPr>
            <a:xfrm>
              <a:off x="4991234" y="3791523"/>
              <a:ext cx="133705" cy="134855"/>
            </a:xfrm>
            <a:custGeom>
              <a:avLst/>
              <a:gdLst/>
              <a:ahLst/>
              <a:cxnLst/>
              <a:rect l="l" t="t" r="r" b="b"/>
              <a:pathLst>
                <a:path w="163829" h="165100">
                  <a:moveTo>
                    <a:pt x="163829" y="0"/>
                  </a:moveTo>
                  <a:lnTo>
                    <a:pt x="0" y="82550"/>
                  </a:lnTo>
                  <a:lnTo>
                    <a:pt x="163829" y="16510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356185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2"/>
          <a:srcRect l="82019" b="27962"/>
          <a:stretch/>
        </p:blipFill>
        <p:spPr>
          <a:xfrm>
            <a:off x="5871219" y="4612860"/>
            <a:ext cx="1137249" cy="489975"/>
          </a:xfrm>
          <a:prstGeom prst="rect">
            <a:avLst/>
          </a:prstGeom>
        </p:spPr>
      </p:pic>
      <p:sp>
        <p:nvSpPr>
          <p:cNvPr id="28" name="object 28"/>
          <p:cNvSpPr/>
          <p:nvPr/>
        </p:nvSpPr>
        <p:spPr>
          <a:xfrm>
            <a:off x="5617917" y="50673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12235" y="51170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5668704" y="5520035"/>
            <a:ext cx="1654558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821"/>
              </a:lnSpc>
            </a:pPr>
            <a:r>
              <a:rPr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L2 norm within  each pool</a:t>
            </a:r>
            <a:endParaRPr sz="16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itle 8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Regularized encoder-decoder model (auto-encoder) for unsupervised feature learning</a:t>
            </a:r>
          </a:p>
        </p:txBody>
      </p:sp>
      <p:sp>
        <p:nvSpPr>
          <p:cNvPr id="85" name="Text Placeholder 84"/>
          <p:cNvSpPr>
            <a:spLocks noGrp="1"/>
          </p:cNvSpPr>
          <p:nvPr>
            <p:ph type="body" idx="1"/>
          </p:nvPr>
        </p:nvSpPr>
        <p:spPr>
          <a:xfrm>
            <a:off x="383854" y="1181100"/>
            <a:ext cx="7461504" cy="4466753"/>
          </a:xfrm>
        </p:spPr>
        <p:txBody>
          <a:bodyPr/>
          <a:lstStyle/>
          <a:p>
            <a:r>
              <a:rPr lang="en-US" dirty="0"/>
              <a:t>Encoder: computes feature vector Z from input X  </a:t>
            </a:r>
          </a:p>
          <a:p>
            <a:r>
              <a:rPr lang="en-US" dirty="0"/>
              <a:t>Decoder: reconstructs input X from feature vector Z</a:t>
            </a:r>
          </a:p>
          <a:p>
            <a:r>
              <a:rPr lang="en-US" dirty="0"/>
              <a:t>Feature vector: high dimensional and regularized (e.g. sparse)  </a:t>
            </a:r>
          </a:p>
          <a:p>
            <a:r>
              <a:rPr lang="en-US" dirty="0"/>
              <a:t>Factor graph with energy function E(X,Z) with 3 terms:</a:t>
            </a:r>
          </a:p>
          <a:p>
            <a:pPr lvl="1"/>
            <a:r>
              <a:rPr lang="en-US" dirty="0"/>
              <a:t>Linear decoding function and reconstruction error</a:t>
            </a:r>
          </a:p>
          <a:p>
            <a:pPr lvl="1"/>
            <a:r>
              <a:rPr lang="en-US" dirty="0"/>
              <a:t>Non-Linear encoding function and prediction error term  </a:t>
            </a:r>
          </a:p>
          <a:p>
            <a:pPr lvl="1"/>
            <a:r>
              <a:rPr lang="en-US" dirty="0"/>
              <a:t>Pooling function and regularization term (e.g. sparsity)</a:t>
            </a:r>
          </a:p>
          <a:p>
            <a:endParaRPr lang="en-US" dirty="0"/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349" y="3141848"/>
            <a:ext cx="6324600" cy="680161"/>
          </a:xfrm>
          <a:prstGeom prst="rect">
            <a:avLst/>
          </a:prstGeom>
        </p:spPr>
      </p:pic>
      <p:sp>
        <p:nvSpPr>
          <p:cNvPr id="88" name="Rectangle 87"/>
          <p:cNvSpPr/>
          <p:nvPr/>
        </p:nvSpPr>
        <p:spPr>
          <a:xfrm>
            <a:off x="1905000" y="3619500"/>
            <a:ext cx="2667000" cy="317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bject 53"/>
          <p:cNvSpPr/>
          <p:nvPr/>
        </p:nvSpPr>
        <p:spPr>
          <a:xfrm>
            <a:off x="1557895" y="5222927"/>
            <a:ext cx="2021855" cy="682573"/>
          </a:xfrm>
          <a:custGeom>
            <a:avLst/>
            <a:gdLst/>
            <a:ahLst/>
            <a:cxnLst/>
            <a:rect l="l" t="t" r="r" b="b"/>
            <a:pathLst>
              <a:path w="2225040" h="835659">
                <a:moveTo>
                  <a:pt x="1854200" y="0"/>
                </a:moveTo>
                <a:lnTo>
                  <a:pt x="391160" y="0"/>
                </a:lnTo>
                <a:lnTo>
                  <a:pt x="349321" y="3112"/>
                </a:lnTo>
                <a:lnTo>
                  <a:pt x="307910" y="12148"/>
                </a:lnTo>
                <a:lnTo>
                  <a:pt x="267354" y="26654"/>
                </a:lnTo>
                <a:lnTo>
                  <a:pt x="228081" y="46179"/>
                </a:lnTo>
                <a:lnTo>
                  <a:pt x="190519" y="70268"/>
                </a:lnTo>
                <a:lnTo>
                  <a:pt x="155095" y="98471"/>
                </a:lnTo>
                <a:lnTo>
                  <a:pt x="122237" y="130333"/>
                </a:lnTo>
                <a:lnTo>
                  <a:pt x="92373" y="165403"/>
                </a:lnTo>
                <a:lnTo>
                  <a:pt x="65929" y="203228"/>
                </a:lnTo>
                <a:lnTo>
                  <a:pt x="43335" y="243354"/>
                </a:lnTo>
                <a:lnTo>
                  <a:pt x="25017" y="285331"/>
                </a:lnTo>
                <a:lnTo>
                  <a:pt x="11404" y="328704"/>
                </a:lnTo>
                <a:lnTo>
                  <a:pt x="2922" y="373021"/>
                </a:lnTo>
                <a:lnTo>
                  <a:pt x="0" y="417830"/>
                </a:lnTo>
                <a:lnTo>
                  <a:pt x="2922" y="462404"/>
                </a:lnTo>
                <a:lnTo>
                  <a:pt x="11404" y="506555"/>
                </a:lnTo>
                <a:lnTo>
                  <a:pt x="25017" y="549824"/>
                </a:lnTo>
                <a:lnTo>
                  <a:pt x="43335" y="591749"/>
                </a:lnTo>
                <a:lnTo>
                  <a:pt x="65929" y="631869"/>
                </a:lnTo>
                <a:lnTo>
                  <a:pt x="92373" y="669723"/>
                </a:lnTo>
                <a:lnTo>
                  <a:pt x="122237" y="704850"/>
                </a:lnTo>
                <a:lnTo>
                  <a:pt x="155095" y="736788"/>
                </a:lnTo>
                <a:lnTo>
                  <a:pt x="190519" y="765078"/>
                </a:lnTo>
                <a:lnTo>
                  <a:pt x="228081" y="789258"/>
                </a:lnTo>
                <a:lnTo>
                  <a:pt x="267354" y="808867"/>
                </a:lnTo>
                <a:lnTo>
                  <a:pt x="307910" y="823445"/>
                </a:lnTo>
                <a:lnTo>
                  <a:pt x="349321" y="832529"/>
                </a:lnTo>
                <a:lnTo>
                  <a:pt x="391160" y="835660"/>
                </a:lnTo>
                <a:lnTo>
                  <a:pt x="1854200" y="835660"/>
                </a:lnTo>
                <a:lnTo>
                  <a:pt x="2225040" y="417830"/>
                </a:lnTo>
                <a:lnTo>
                  <a:pt x="18542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58"/>
          <p:cNvSpPr/>
          <p:nvPr/>
        </p:nvSpPr>
        <p:spPr>
          <a:xfrm>
            <a:off x="3889540" y="5243674"/>
            <a:ext cx="1110063" cy="641079"/>
          </a:xfrm>
          <a:custGeom>
            <a:avLst/>
            <a:gdLst/>
            <a:ahLst/>
            <a:cxnLst/>
            <a:rect l="l" t="t" r="r" b="b"/>
            <a:pathLst>
              <a:path w="1360170" h="784859">
                <a:moveTo>
                  <a:pt x="0" y="0"/>
                </a:moveTo>
                <a:lnTo>
                  <a:pt x="1360170" y="0"/>
                </a:lnTo>
                <a:lnTo>
                  <a:pt x="136017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59"/>
          <p:cNvSpPr/>
          <p:nvPr/>
        </p:nvSpPr>
        <p:spPr>
          <a:xfrm>
            <a:off x="3889540" y="52436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60"/>
          <p:cNvSpPr/>
          <p:nvPr/>
        </p:nvSpPr>
        <p:spPr>
          <a:xfrm>
            <a:off x="5000640" y="58847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61"/>
          <p:cNvSpPr/>
          <p:nvPr/>
        </p:nvSpPr>
        <p:spPr>
          <a:xfrm>
            <a:off x="3549346" y="5564214"/>
            <a:ext cx="211440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205740" y="0"/>
                </a:lnTo>
                <a:lnTo>
                  <a:pt x="259080" y="0"/>
                </a:lnTo>
              </a:path>
            </a:pathLst>
          </a:custGeom>
          <a:solidFill>
            <a:schemeClr val="accent6"/>
          </a:solidFill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62"/>
          <p:cNvSpPr/>
          <p:nvPr/>
        </p:nvSpPr>
        <p:spPr>
          <a:xfrm>
            <a:off x="3752495" y="5496786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5099"/>
                </a:lnTo>
                <a:lnTo>
                  <a:pt x="163829" y="825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65"/>
          <p:cNvSpPr txBox="1"/>
          <p:nvPr/>
        </p:nvSpPr>
        <p:spPr>
          <a:xfrm>
            <a:off x="3889540" y="5403425"/>
            <a:ext cx="111006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946"/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2000" dirty="0">
                <a:latin typeface="Lucida Sans Unicode"/>
                <a:cs typeface="Lucida Sans Unicode"/>
              </a:rPr>
              <a:t>−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1700" baseline="47619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6" name="object 66"/>
          <p:cNvSpPr txBox="1"/>
          <p:nvPr/>
        </p:nvSpPr>
        <p:spPr>
          <a:xfrm>
            <a:off x="1738473" y="5332144"/>
            <a:ext cx="1538127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43082" algn="r">
              <a:lnSpc>
                <a:spcPts val="1123"/>
              </a:lnSpc>
            </a:pPr>
            <a:r>
              <a:rPr sz="1600" i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lnSpc>
                <a:spcPts val="2445"/>
              </a:lnSpc>
              <a:tabLst>
                <a:tab pos="1417862" algn="l"/>
              </a:tabLst>
            </a:pPr>
            <a:r>
              <a:rPr sz="2700" i="1" dirty="0" err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2400" i="1" baseline="-23611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i="1" baseline="-236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i="1" dirty="0">
                <a:latin typeface="Arial" panose="020B0604020202020204" pitchFamily="34" charset="0"/>
                <a:cs typeface="Arial" panose="020B0604020202020204" pitchFamily="34" charset="0"/>
              </a:rPr>
              <a:t>(W</a:t>
            </a:r>
            <a:r>
              <a:rPr sz="2400" i="1" baseline="-23611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700" i="1" dirty="0">
                <a:latin typeface="Arial" panose="020B0604020202020204" pitchFamily="34" charset="0"/>
                <a:cs typeface="Arial" panose="020B0604020202020204" pitchFamily="34" charset="0"/>
              </a:rPr>
              <a:t>,Y</a:t>
            </a:r>
            <a:r>
              <a:rPr lang="en-US" sz="27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2700" dirty="0">
              <a:latin typeface="Lucida Sans Unicode"/>
              <a:cs typeface="Lucida Sans Unicode"/>
            </a:endParaRPr>
          </a:p>
        </p:txBody>
      </p:sp>
      <p:sp>
        <p:nvSpPr>
          <p:cNvPr id="97" name="object 17"/>
          <p:cNvSpPr txBox="1"/>
          <p:nvPr/>
        </p:nvSpPr>
        <p:spPr>
          <a:xfrm>
            <a:off x="304800" y="4770712"/>
            <a:ext cx="600636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b="1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500" b="1" spc="-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500" b="1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1500" b="1" spc="-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sz="15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object 18"/>
          <p:cNvSpPr/>
          <p:nvPr/>
        </p:nvSpPr>
        <p:spPr>
          <a:xfrm>
            <a:off x="3350458" y="3821541"/>
            <a:ext cx="1488376" cy="691909"/>
          </a:xfrm>
          <a:custGeom>
            <a:avLst/>
            <a:gdLst/>
            <a:ahLst/>
            <a:cxnLst/>
            <a:rect l="l" t="t" r="r" b="b"/>
            <a:pathLst>
              <a:path w="1823720" h="847089">
                <a:moveTo>
                  <a:pt x="303530" y="0"/>
                </a:moveTo>
                <a:lnTo>
                  <a:pt x="1502410" y="0"/>
                </a:lnTo>
                <a:lnTo>
                  <a:pt x="1539286" y="3646"/>
                </a:lnTo>
                <a:lnTo>
                  <a:pt x="1611398" y="31106"/>
                </a:lnTo>
                <a:lnTo>
                  <a:pt x="1645746" y="53773"/>
                </a:lnTo>
                <a:lnTo>
                  <a:pt x="1678363" y="81636"/>
                </a:lnTo>
                <a:lnTo>
                  <a:pt x="1708805" y="114123"/>
                </a:lnTo>
                <a:lnTo>
                  <a:pt x="1736629" y="150660"/>
                </a:lnTo>
                <a:lnTo>
                  <a:pt x="1761390" y="190676"/>
                </a:lnTo>
                <a:lnTo>
                  <a:pt x="1782645" y="233599"/>
                </a:lnTo>
                <a:lnTo>
                  <a:pt x="1799949" y="278856"/>
                </a:lnTo>
                <a:lnTo>
                  <a:pt x="1812859" y="325875"/>
                </a:lnTo>
                <a:lnTo>
                  <a:pt x="1820930" y="374084"/>
                </a:lnTo>
                <a:lnTo>
                  <a:pt x="1823720" y="422910"/>
                </a:lnTo>
                <a:lnTo>
                  <a:pt x="1820930" y="471757"/>
                </a:lnTo>
                <a:lnTo>
                  <a:pt x="1812859" y="520025"/>
                </a:lnTo>
                <a:lnTo>
                  <a:pt x="1799949" y="567135"/>
                </a:lnTo>
                <a:lnTo>
                  <a:pt x="1782645" y="612507"/>
                </a:lnTo>
                <a:lnTo>
                  <a:pt x="1761390" y="655562"/>
                </a:lnTo>
                <a:lnTo>
                  <a:pt x="1736629" y="695721"/>
                </a:lnTo>
                <a:lnTo>
                  <a:pt x="1708805" y="732405"/>
                </a:lnTo>
                <a:lnTo>
                  <a:pt x="1678363" y="765034"/>
                </a:lnTo>
                <a:lnTo>
                  <a:pt x="1645746" y="793029"/>
                </a:lnTo>
                <a:lnTo>
                  <a:pt x="1611398" y="815812"/>
                </a:lnTo>
                <a:lnTo>
                  <a:pt x="1575763" y="832802"/>
                </a:lnTo>
                <a:lnTo>
                  <a:pt x="1502410" y="847090"/>
                </a:lnTo>
                <a:lnTo>
                  <a:pt x="303530" y="847090"/>
                </a:lnTo>
                <a:lnTo>
                  <a:pt x="0" y="422910"/>
                </a:lnTo>
                <a:lnTo>
                  <a:pt x="30353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19"/>
          <p:cNvSpPr/>
          <p:nvPr/>
        </p:nvSpPr>
        <p:spPr>
          <a:xfrm>
            <a:off x="3492109" y="375315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20"/>
          <p:cNvSpPr/>
          <p:nvPr/>
        </p:nvSpPr>
        <p:spPr>
          <a:xfrm>
            <a:off x="4838834" y="451345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21"/>
          <p:cNvSpPr/>
          <p:nvPr/>
        </p:nvSpPr>
        <p:spPr>
          <a:xfrm>
            <a:off x="984725" y="4564280"/>
            <a:ext cx="573170" cy="573652"/>
          </a:xfrm>
          <a:custGeom>
            <a:avLst/>
            <a:gdLst/>
            <a:ahLst/>
            <a:cxnLst/>
            <a:rect l="l" t="t" r="r" b="b"/>
            <a:pathLst>
              <a:path w="702310" h="702310">
                <a:moveTo>
                  <a:pt x="350519" y="0"/>
                </a:moveTo>
                <a:lnTo>
                  <a:pt x="399327" y="3113"/>
                </a:lnTo>
                <a:lnTo>
                  <a:pt x="445811" y="12211"/>
                </a:lnTo>
                <a:lnTo>
                  <a:pt x="489604" y="26927"/>
                </a:lnTo>
                <a:lnTo>
                  <a:pt x="530342" y="46895"/>
                </a:lnTo>
                <a:lnTo>
                  <a:pt x="567658" y="71749"/>
                </a:lnTo>
                <a:lnTo>
                  <a:pt x="601186" y="101123"/>
                </a:lnTo>
                <a:lnTo>
                  <a:pt x="630560" y="134651"/>
                </a:lnTo>
                <a:lnTo>
                  <a:pt x="655414" y="171967"/>
                </a:lnTo>
                <a:lnTo>
                  <a:pt x="675382" y="212705"/>
                </a:lnTo>
                <a:lnTo>
                  <a:pt x="690098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305"/>
                </a:lnTo>
                <a:lnTo>
                  <a:pt x="690098" y="446546"/>
                </a:lnTo>
                <a:lnTo>
                  <a:pt x="675382" y="490140"/>
                </a:lnTo>
                <a:lnTo>
                  <a:pt x="655414" y="530718"/>
                </a:lnTo>
                <a:lnTo>
                  <a:pt x="630560" y="567910"/>
                </a:lnTo>
                <a:lnTo>
                  <a:pt x="601186" y="601344"/>
                </a:lnTo>
                <a:lnTo>
                  <a:pt x="567658" y="630652"/>
                </a:lnTo>
                <a:lnTo>
                  <a:pt x="530342" y="655461"/>
                </a:lnTo>
                <a:lnTo>
                  <a:pt x="489604" y="675401"/>
                </a:lnTo>
                <a:lnTo>
                  <a:pt x="445811" y="690103"/>
                </a:lnTo>
                <a:lnTo>
                  <a:pt x="399327" y="699196"/>
                </a:lnTo>
                <a:lnTo>
                  <a:pt x="350519" y="702310"/>
                </a:lnTo>
                <a:lnTo>
                  <a:pt x="301737" y="699196"/>
                </a:lnTo>
                <a:lnTo>
                  <a:pt x="255322" y="690103"/>
                </a:lnTo>
                <a:lnTo>
                  <a:pt x="211633" y="675401"/>
                </a:lnTo>
                <a:lnTo>
                  <a:pt x="171026" y="655461"/>
                </a:lnTo>
                <a:lnTo>
                  <a:pt x="133859" y="630652"/>
                </a:lnTo>
                <a:lnTo>
                  <a:pt x="100488" y="601344"/>
                </a:lnTo>
                <a:lnTo>
                  <a:pt x="71272" y="567910"/>
                </a:lnTo>
                <a:lnTo>
                  <a:pt x="46566" y="530718"/>
                </a:lnTo>
                <a:lnTo>
                  <a:pt x="26729" y="490140"/>
                </a:lnTo>
                <a:lnTo>
                  <a:pt x="12117" y="446546"/>
                </a:lnTo>
                <a:lnTo>
                  <a:pt x="3089" y="400305"/>
                </a:lnTo>
                <a:lnTo>
                  <a:pt x="0" y="351789"/>
                </a:lnTo>
                <a:lnTo>
                  <a:pt x="3089" y="302982"/>
                </a:lnTo>
                <a:lnTo>
                  <a:pt x="12117" y="256498"/>
                </a:lnTo>
                <a:lnTo>
                  <a:pt x="26729" y="212705"/>
                </a:lnTo>
                <a:lnTo>
                  <a:pt x="46566" y="171967"/>
                </a:lnTo>
                <a:lnTo>
                  <a:pt x="71272" y="134651"/>
                </a:lnTo>
                <a:lnTo>
                  <a:pt x="100488" y="101123"/>
                </a:lnTo>
                <a:lnTo>
                  <a:pt x="133859" y="71749"/>
                </a:lnTo>
                <a:lnTo>
                  <a:pt x="171026" y="46895"/>
                </a:lnTo>
                <a:lnTo>
                  <a:pt x="211633" y="26927"/>
                </a:lnTo>
                <a:lnTo>
                  <a:pt x="255322" y="12211"/>
                </a:lnTo>
                <a:lnTo>
                  <a:pt x="301737" y="3113"/>
                </a:lnTo>
                <a:lnTo>
                  <a:pt x="35051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22"/>
          <p:cNvSpPr/>
          <p:nvPr/>
        </p:nvSpPr>
        <p:spPr>
          <a:xfrm>
            <a:off x="984725" y="45642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24"/>
          <p:cNvSpPr txBox="1"/>
          <p:nvPr/>
        </p:nvSpPr>
        <p:spPr>
          <a:xfrm>
            <a:off x="1178547" y="4721957"/>
            <a:ext cx="185528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04" name="object 25"/>
          <p:cNvSpPr/>
          <p:nvPr/>
        </p:nvSpPr>
        <p:spPr>
          <a:xfrm>
            <a:off x="1724229" y="3846437"/>
            <a:ext cx="1321506" cy="641079"/>
          </a:xfrm>
          <a:custGeom>
            <a:avLst/>
            <a:gdLst/>
            <a:ahLst/>
            <a:cxnLst/>
            <a:rect l="l" t="t" r="r" b="b"/>
            <a:pathLst>
              <a:path w="1361439" h="784860">
                <a:moveTo>
                  <a:pt x="0" y="0"/>
                </a:moveTo>
                <a:lnTo>
                  <a:pt x="1361440" y="0"/>
                </a:lnTo>
                <a:lnTo>
                  <a:pt x="1361440" y="784859"/>
                </a:lnTo>
                <a:lnTo>
                  <a:pt x="0" y="784859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27"/>
          <p:cNvSpPr/>
          <p:nvPr/>
        </p:nvSpPr>
        <p:spPr>
          <a:xfrm>
            <a:off x="3045734" y="44875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28"/>
          <p:cNvSpPr/>
          <p:nvPr/>
        </p:nvSpPr>
        <p:spPr>
          <a:xfrm>
            <a:off x="1270792" y="4156604"/>
            <a:ext cx="239425" cy="407676"/>
          </a:xfrm>
          <a:custGeom>
            <a:avLst/>
            <a:gdLst/>
            <a:ahLst/>
            <a:cxnLst/>
            <a:rect l="l" t="t" r="r" b="b"/>
            <a:pathLst>
              <a:path w="293369" h="499110">
                <a:moveTo>
                  <a:pt x="0" y="499110"/>
                </a:moveTo>
                <a:lnTo>
                  <a:pt x="0" y="0"/>
                </a:lnTo>
                <a:lnTo>
                  <a:pt x="29337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29"/>
          <p:cNvSpPr/>
          <p:nvPr/>
        </p:nvSpPr>
        <p:spPr>
          <a:xfrm>
            <a:off x="1501926" y="4090214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30"/>
          <p:cNvSpPr/>
          <p:nvPr/>
        </p:nvSpPr>
        <p:spPr>
          <a:xfrm>
            <a:off x="3170111" y="4166978"/>
            <a:ext cx="180346" cy="0"/>
          </a:xfrm>
          <a:custGeom>
            <a:avLst/>
            <a:gdLst/>
            <a:ahLst/>
            <a:cxnLst/>
            <a:rect l="l" t="t" r="r" b="b"/>
            <a:pathLst>
              <a:path w="220979">
                <a:moveTo>
                  <a:pt x="220979" y="0"/>
                </a:moveTo>
                <a:lnTo>
                  <a:pt x="34289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32"/>
          <p:cNvSpPr/>
          <p:nvPr/>
        </p:nvSpPr>
        <p:spPr>
          <a:xfrm>
            <a:off x="4920716" y="4570505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10" h="703579">
                <a:moveTo>
                  <a:pt x="351789" y="0"/>
                </a:moveTo>
                <a:lnTo>
                  <a:pt x="400305" y="3113"/>
                </a:lnTo>
                <a:lnTo>
                  <a:pt x="446546" y="12211"/>
                </a:lnTo>
                <a:lnTo>
                  <a:pt x="490140" y="26927"/>
                </a:lnTo>
                <a:lnTo>
                  <a:pt x="530718" y="46895"/>
                </a:lnTo>
                <a:lnTo>
                  <a:pt x="567910" y="71749"/>
                </a:lnTo>
                <a:lnTo>
                  <a:pt x="601345" y="101123"/>
                </a:lnTo>
                <a:lnTo>
                  <a:pt x="630652" y="134651"/>
                </a:lnTo>
                <a:lnTo>
                  <a:pt x="655461" y="171967"/>
                </a:lnTo>
                <a:lnTo>
                  <a:pt x="675401" y="212705"/>
                </a:lnTo>
                <a:lnTo>
                  <a:pt x="690103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597"/>
                </a:lnTo>
                <a:lnTo>
                  <a:pt x="690103" y="447081"/>
                </a:lnTo>
                <a:lnTo>
                  <a:pt x="675401" y="490874"/>
                </a:lnTo>
                <a:lnTo>
                  <a:pt x="655461" y="531612"/>
                </a:lnTo>
                <a:lnTo>
                  <a:pt x="630652" y="568928"/>
                </a:lnTo>
                <a:lnTo>
                  <a:pt x="601345" y="602456"/>
                </a:lnTo>
                <a:lnTo>
                  <a:pt x="567910" y="631830"/>
                </a:lnTo>
                <a:lnTo>
                  <a:pt x="530718" y="656684"/>
                </a:lnTo>
                <a:lnTo>
                  <a:pt x="490140" y="676652"/>
                </a:lnTo>
                <a:lnTo>
                  <a:pt x="446546" y="691368"/>
                </a:lnTo>
                <a:lnTo>
                  <a:pt x="400305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33"/>
          <p:cNvSpPr/>
          <p:nvPr/>
        </p:nvSpPr>
        <p:spPr>
          <a:xfrm>
            <a:off x="4920716" y="457050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35"/>
          <p:cNvSpPr txBox="1"/>
          <p:nvPr/>
        </p:nvSpPr>
        <p:spPr>
          <a:xfrm>
            <a:off x="5126974" y="4729218"/>
            <a:ext cx="160135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114" name="object 36"/>
          <p:cNvSpPr/>
          <p:nvPr/>
        </p:nvSpPr>
        <p:spPr>
          <a:xfrm>
            <a:off x="4963210" y="4166978"/>
            <a:ext cx="244608" cy="403527"/>
          </a:xfrm>
          <a:custGeom>
            <a:avLst/>
            <a:gdLst/>
            <a:ahLst/>
            <a:cxnLst/>
            <a:rect l="l" t="t" r="r" b="b"/>
            <a:pathLst>
              <a:path w="299720" h="494029">
                <a:moveTo>
                  <a:pt x="299719" y="494030"/>
                </a:moveTo>
                <a:lnTo>
                  <a:pt x="299719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37"/>
          <p:cNvSpPr/>
          <p:nvPr/>
        </p:nvSpPr>
        <p:spPr>
          <a:xfrm>
            <a:off x="4838834" y="4099550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163829" y="0"/>
                </a:moveTo>
                <a:lnTo>
                  <a:pt x="0" y="82550"/>
                </a:lnTo>
                <a:lnTo>
                  <a:pt x="163829" y="165100"/>
                </a:lnTo>
                <a:lnTo>
                  <a:pt x="16382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39"/>
          <p:cNvSpPr/>
          <p:nvPr/>
        </p:nvSpPr>
        <p:spPr>
          <a:xfrm>
            <a:off x="6659918" y="45165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41"/>
          <p:cNvSpPr/>
          <p:nvPr/>
        </p:nvSpPr>
        <p:spPr>
          <a:xfrm>
            <a:off x="5493886" y="4851625"/>
            <a:ext cx="177237" cy="6224"/>
          </a:xfrm>
          <a:custGeom>
            <a:avLst/>
            <a:gdLst/>
            <a:ahLst/>
            <a:cxnLst/>
            <a:rect l="l" t="t" r="r" b="b"/>
            <a:pathLst>
              <a:path w="217170" h="7620">
                <a:moveTo>
                  <a:pt x="0" y="7620"/>
                </a:moveTo>
                <a:lnTo>
                  <a:pt x="199390" y="7620"/>
                </a:lnTo>
                <a:lnTo>
                  <a:pt x="199390" y="0"/>
                </a:lnTo>
                <a:lnTo>
                  <a:pt x="21717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42"/>
          <p:cNvSpPr/>
          <p:nvPr/>
        </p:nvSpPr>
        <p:spPr>
          <a:xfrm>
            <a:off x="5662830" y="4785234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1" name="object 43"/>
          <p:cNvSpPr/>
          <p:nvPr/>
        </p:nvSpPr>
        <p:spPr>
          <a:xfrm>
            <a:off x="7099844" y="4530048"/>
            <a:ext cx="289752" cy="327801"/>
          </a:xfrm>
          <a:custGeom>
            <a:avLst/>
            <a:gdLst/>
            <a:ahLst/>
            <a:cxnLst/>
            <a:rect l="l" t="t" r="r" b="b"/>
            <a:pathLst>
              <a:path w="894079" h="401320">
                <a:moveTo>
                  <a:pt x="0" y="401320"/>
                </a:moveTo>
                <a:lnTo>
                  <a:pt x="894079" y="401320"/>
                </a:lnTo>
                <a:lnTo>
                  <a:pt x="89407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45"/>
          <p:cNvSpPr txBox="1"/>
          <p:nvPr/>
        </p:nvSpPr>
        <p:spPr>
          <a:xfrm>
            <a:off x="1752600" y="4008263"/>
            <a:ext cx="1282118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989"/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sz="1700" i="1" baseline="47619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sz="2000" dirty="0">
                <a:latin typeface="Lucida Sans Unicode"/>
                <a:cs typeface="Lucida Sans Unicode"/>
              </a:rPr>
              <a:t>−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2900" baseline="6944" dirty="0">
                <a:latin typeface="Lucida Sans Unicode"/>
                <a:cs typeface="Lucida Sans Unicode"/>
              </a:rPr>
              <a:t> </a:t>
            </a:r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1700" baseline="47619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24" name="object 47"/>
          <p:cNvSpPr txBox="1"/>
          <p:nvPr/>
        </p:nvSpPr>
        <p:spPr>
          <a:xfrm>
            <a:off x="7153740" y="5161719"/>
            <a:ext cx="106637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3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object 48"/>
          <p:cNvSpPr/>
          <p:nvPr/>
        </p:nvSpPr>
        <p:spPr>
          <a:xfrm>
            <a:off x="6944949" y="3800794"/>
            <a:ext cx="835397" cy="641079"/>
          </a:xfrm>
          <a:custGeom>
            <a:avLst/>
            <a:gdLst/>
            <a:ahLst/>
            <a:cxnLst/>
            <a:rect l="l" t="t" r="r" b="b"/>
            <a:pathLst>
              <a:path w="1023620" h="784860">
                <a:moveTo>
                  <a:pt x="0" y="0"/>
                </a:moveTo>
                <a:lnTo>
                  <a:pt x="1023620" y="0"/>
                </a:lnTo>
                <a:lnTo>
                  <a:pt x="102362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49"/>
          <p:cNvSpPr/>
          <p:nvPr/>
        </p:nvSpPr>
        <p:spPr>
          <a:xfrm>
            <a:off x="6944949" y="3800794"/>
            <a:ext cx="835397" cy="641079"/>
          </a:xfrm>
          <a:custGeom>
            <a:avLst/>
            <a:gdLst/>
            <a:ahLst/>
            <a:cxnLst/>
            <a:rect l="l" t="t" r="r" b="b"/>
            <a:pathLst>
              <a:path w="1023620" h="784860">
                <a:moveTo>
                  <a:pt x="0" y="0"/>
                </a:moveTo>
                <a:lnTo>
                  <a:pt x="1023620" y="0"/>
                </a:lnTo>
                <a:lnTo>
                  <a:pt x="102362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50"/>
          <p:cNvSpPr/>
          <p:nvPr/>
        </p:nvSpPr>
        <p:spPr>
          <a:xfrm>
            <a:off x="7086600" y="39173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51"/>
          <p:cNvSpPr/>
          <p:nvPr/>
        </p:nvSpPr>
        <p:spPr>
          <a:xfrm>
            <a:off x="7780345" y="44418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52"/>
          <p:cNvSpPr txBox="1"/>
          <p:nvPr/>
        </p:nvSpPr>
        <p:spPr>
          <a:xfrm>
            <a:off x="6970861" y="3855948"/>
            <a:ext cx="845762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l-GR" sz="2400" dirty="0">
                <a:solidFill>
                  <a:srgbClr val="3B3B3B"/>
                </a:solidFill>
                <a:latin typeface="Lucida Sans Unicode"/>
                <a:cs typeface="Lucida Sans Unicode"/>
              </a:rPr>
              <a:t>λ</a:t>
            </a:r>
            <a:r>
              <a:rPr sz="5500" spc="-373" baseline="-7407" dirty="0">
                <a:latin typeface="Lucida Sans Unicode"/>
                <a:cs typeface="Lucida Sans Unicode"/>
              </a:rPr>
              <a:t>∑</a:t>
            </a:r>
            <a:r>
              <a:rPr sz="2300" i="1" spc="-373" baseline="-40540" dirty="0">
                <a:latin typeface="Arial" panose="020B0604020202020204" pitchFamily="34" charset="0"/>
                <a:cs typeface="Arial" panose="020B0604020202020204" pitchFamily="34" charset="0"/>
              </a:rPr>
              <a:t>j   </a:t>
            </a:r>
            <a:r>
              <a:rPr sz="2300" i="1" spc="-238" baseline="-405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0" name="object 54"/>
          <p:cNvSpPr txBox="1"/>
          <p:nvPr/>
        </p:nvSpPr>
        <p:spPr>
          <a:xfrm>
            <a:off x="3461360" y="3942912"/>
            <a:ext cx="1308030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7666"/>
            <a:r>
              <a:rPr sz="2700" i="1" spc="24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sz="2400" i="1" spc="12" baseline="-2361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sz="2400" i="1" spc="-263" baseline="-236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spc="16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object 31"/>
          <p:cNvSpPr/>
          <p:nvPr/>
        </p:nvSpPr>
        <p:spPr>
          <a:xfrm>
            <a:off x="3045734" y="410058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29" y="0"/>
                </a:moveTo>
                <a:lnTo>
                  <a:pt x="0" y="81279"/>
                </a:lnTo>
                <a:lnTo>
                  <a:pt x="163829" y="163829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44"/>
          <p:cNvSpPr/>
          <p:nvPr/>
        </p:nvSpPr>
        <p:spPr>
          <a:xfrm>
            <a:off x="7323262" y="4404530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81279" y="0"/>
                </a:moveTo>
                <a:lnTo>
                  <a:pt x="0" y="163829"/>
                </a:lnTo>
                <a:lnTo>
                  <a:pt x="163829" y="163829"/>
                </a:lnTo>
                <a:lnTo>
                  <a:pt x="81279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3" name="Group 132"/>
          <p:cNvGrpSpPr/>
          <p:nvPr/>
        </p:nvGrpSpPr>
        <p:grpSpPr>
          <a:xfrm rot="10800000">
            <a:off x="1263307" y="5148826"/>
            <a:ext cx="4223093" cy="607500"/>
            <a:chOff x="1137125" y="3654978"/>
            <a:chExt cx="4223093" cy="607500"/>
          </a:xfrm>
        </p:grpSpPr>
        <p:sp>
          <p:nvSpPr>
            <p:cNvPr id="134" name="object 20"/>
            <p:cNvSpPr/>
            <p:nvPr/>
          </p:nvSpPr>
          <p:spPr>
            <a:xfrm>
              <a:off x="4991234" y="420542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22"/>
            <p:cNvSpPr/>
            <p:nvPr/>
          </p:nvSpPr>
          <p:spPr>
            <a:xfrm>
              <a:off x="1137125" y="425625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26"/>
            <p:cNvSpPr/>
            <p:nvPr/>
          </p:nvSpPr>
          <p:spPr>
            <a:xfrm>
              <a:off x="1795286" y="36549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28"/>
            <p:cNvSpPr/>
            <p:nvPr/>
          </p:nvSpPr>
          <p:spPr>
            <a:xfrm>
              <a:off x="1423193" y="3848577"/>
              <a:ext cx="102611" cy="407676"/>
            </a:xfrm>
            <a:custGeom>
              <a:avLst/>
              <a:gdLst/>
              <a:ahLst/>
              <a:cxnLst/>
              <a:rect l="l" t="t" r="r" b="b"/>
              <a:pathLst>
                <a:path w="293369" h="499110">
                  <a:moveTo>
                    <a:pt x="0" y="499110"/>
                  </a:moveTo>
                  <a:lnTo>
                    <a:pt x="0" y="0"/>
                  </a:lnTo>
                  <a:lnTo>
                    <a:pt x="293370" y="0"/>
                  </a:lnTo>
                </a:path>
              </a:pathLst>
            </a:custGeom>
            <a:ln w="54630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29"/>
            <p:cNvSpPr/>
            <p:nvPr/>
          </p:nvSpPr>
          <p:spPr>
            <a:xfrm>
              <a:off x="1518125" y="3782187"/>
              <a:ext cx="133705" cy="133817"/>
            </a:xfrm>
            <a:custGeom>
              <a:avLst/>
              <a:gdLst/>
              <a:ahLst/>
              <a:cxnLst/>
              <a:rect l="l" t="t" r="r" b="b"/>
              <a:pathLst>
                <a:path w="163830" h="163829">
                  <a:moveTo>
                    <a:pt x="0" y="0"/>
                  </a:moveTo>
                  <a:lnTo>
                    <a:pt x="0" y="163829"/>
                  </a:lnTo>
                  <a:lnTo>
                    <a:pt x="163830" y="812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33"/>
            <p:cNvSpPr/>
            <p:nvPr/>
          </p:nvSpPr>
          <p:spPr>
            <a:xfrm>
              <a:off x="5073116" y="42624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36"/>
            <p:cNvSpPr/>
            <p:nvPr/>
          </p:nvSpPr>
          <p:spPr>
            <a:xfrm>
              <a:off x="5115610" y="3858951"/>
              <a:ext cx="244608" cy="403527"/>
            </a:xfrm>
            <a:custGeom>
              <a:avLst/>
              <a:gdLst/>
              <a:ahLst/>
              <a:cxnLst/>
              <a:rect l="l" t="t" r="r" b="b"/>
              <a:pathLst>
                <a:path w="299720" h="494029">
                  <a:moveTo>
                    <a:pt x="299719" y="494030"/>
                  </a:moveTo>
                  <a:lnTo>
                    <a:pt x="299719" y="0"/>
                  </a:lnTo>
                  <a:lnTo>
                    <a:pt x="0" y="0"/>
                  </a:lnTo>
                </a:path>
              </a:pathLst>
            </a:custGeom>
            <a:ln w="54630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37"/>
            <p:cNvSpPr/>
            <p:nvPr/>
          </p:nvSpPr>
          <p:spPr>
            <a:xfrm>
              <a:off x="4991234" y="3791523"/>
              <a:ext cx="133705" cy="134855"/>
            </a:xfrm>
            <a:custGeom>
              <a:avLst/>
              <a:gdLst/>
              <a:ahLst/>
              <a:cxnLst/>
              <a:rect l="l" t="t" r="r" b="b"/>
              <a:pathLst>
                <a:path w="163829" h="165100">
                  <a:moveTo>
                    <a:pt x="163829" y="0"/>
                  </a:moveTo>
                  <a:lnTo>
                    <a:pt x="0" y="82550"/>
                  </a:lnTo>
                  <a:lnTo>
                    <a:pt x="163829" y="16510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3" name="Rectangle 142"/>
          <p:cNvSpPr/>
          <p:nvPr/>
        </p:nvSpPr>
        <p:spPr>
          <a:xfrm>
            <a:off x="6084907" y="4995072"/>
            <a:ext cx="564589" cy="317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bject 38"/>
          <p:cNvSpPr/>
          <p:nvPr/>
        </p:nvSpPr>
        <p:spPr>
          <a:xfrm>
            <a:off x="5791353" y="4516562"/>
            <a:ext cx="1362387" cy="682573"/>
          </a:xfrm>
          <a:custGeom>
            <a:avLst/>
            <a:gdLst/>
            <a:ahLst/>
            <a:cxnLst/>
            <a:rect l="l" t="t" r="r" b="b"/>
            <a:pathLst>
              <a:path w="1064259" h="835660">
                <a:moveTo>
                  <a:pt x="887729" y="0"/>
                </a:moveTo>
                <a:lnTo>
                  <a:pt x="186689" y="0"/>
                </a:lnTo>
                <a:lnTo>
                  <a:pt x="158934" y="6041"/>
                </a:lnTo>
                <a:lnTo>
                  <a:pt x="105479" y="50646"/>
                </a:lnTo>
                <a:lnTo>
                  <a:pt x="80924" y="86725"/>
                </a:lnTo>
                <a:lnTo>
                  <a:pt x="58578" y="130333"/>
                </a:lnTo>
                <a:lnTo>
                  <a:pt x="39014" y="180228"/>
                </a:lnTo>
                <a:lnTo>
                  <a:pt x="22802" y="235167"/>
                </a:lnTo>
                <a:lnTo>
                  <a:pt x="10515" y="293908"/>
                </a:lnTo>
                <a:lnTo>
                  <a:pt x="2724" y="355210"/>
                </a:lnTo>
                <a:lnTo>
                  <a:pt x="0" y="417830"/>
                </a:lnTo>
                <a:lnTo>
                  <a:pt x="2724" y="480449"/>
                </a:lnTo>
                <a:lnTo>
                  <a:pt x="10515" y="541751"/>
                </a:lnTo>
                <a:lnTo>
                  <a:pt x="22802" y="600492"/>
                </a:lnTo>
                <a:lnTo>
                  <a:pt x="39014" y="655431"/>
                </a:lnTo>
                <a:lnTo>
                  <a:pt x="58578" y="705326"/>
                </a:lnTo>
                <a:lnTo>
                  <a:pt x="80924" y="748934"/>
                </a:lnTo>
                <a:lnTo>
                  <a:pt x="105479" y="785013"/>
                </a:lnTo>
                <a:lnTo>
                  <a:pt x="158934" y="829618"/>
                </a:lnTo>
                <a:lnTo>
                  <a:pt x="186689" y="835660"/>
                </a:lnTo>
                <a:lnTo>
                  <a:pt x="887729" y="835660"/>
                </a:lnTo>
                <a:lnTo>
                  <a:pt x="1064259" y="417830"/>
                </a:lnTo>
                <a:lnTo>
                  <a:pt x="88772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46" name="Straight Arrow Connector 145"/>
          <p:cNvCxnSpPr>
            <a:stCxn id="65" idx="0"/>
          </p:cNvCxnSpPr>
          <p:nvPr/>
        </p:nvCxnSpPr>
        <p:spPr>
          <a:xfrm flipV="1">
            <a:off x="6495983" y="5243674"/>
            <a:ext cx="38465" cy="276361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736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PSD: Basis functions on MNIST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Basis functions (and encoder matrix) are digit parts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428064" y="1869372"/>
            <a:ext cx="7373473" cy="37313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1390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3251200" y="1026971"/>
            <a:ext cx="4489534" cy="47732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Predictive Sparse Decomposition (PSD): training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2892746" cy="4466753"/>
          </a:xfrm>
        </p:spPr>
        <p:txBody>
          <a:bodyPr/>
          <a:lstStyle/>
          <a:p>
            <a:r>
              <a:rPr lang="en-US" dirty="0"/>
              <a:t>Training on natural images patches.</a:t>
            </a:r>
          </a:p>
          <a:p>
            <a:pPr lvl="1"/>
            <a:r>
              <a:rPr lang="en-US" dirty="0"/>
              <a:t>12X12</a:t>
            </a:r>
          </a:p>
          <a:p>
            <a:pPr lvl="1"/>
            <a:r>
              <a:rPr lang="en-US" dirty="0"/>
              <a:t>256 basis functions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7518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23484" y="1409700"/>
            <a:ext cx="4382633" cy="43863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Learned features on natural patches: V1-like receptive fields</a:t>
            </a:r>
          </a:p>
        </p:txBody>
      </p:sp>
    </p:spTree>
    <p:extLst>
      <p:ext uri="{BB962C8B-B14F-4D97-AF65-F5344CB8AC3E}">
        <p14:creationId xmlns:p14="http://schemas.microsoft.com/office/powerpoint/2010/main" val="22993203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Learning to perform approximate inference  LISTA</a:t>
            </a:r>
          </a:p>
        </p:txBody>
      </p:sp>
    </p:spTree>
    <p:extLst>
      <p:ext uri="{BB962C8B-B14F-4D97-AF65-F5344CB8AC3E}">
        <p14:creationId xmlns:p14="http://schemas.microsoft.com/office/powerpoint/2010/main" val="39082884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bject 41"/>
          <p:cNvSpPr/>
          <p:nvPr/>
        </p:nvSpPr>
        <p:spPr>
          <a:xfrm>
            <a:off x="3904396" y="2221941"/>
            <a:ext cx="1106954" cy="705394"/>
          </a:xfrm>
          <a:custGeom>
            <a:avLst/>
            <a:gdLst/>
            <a:ahLst/>
            <a:cxnLst/>
            <a:rect l="l" t="t" r="r" b="b"/>
            <a:pathLst>
              <a:path w="1356360" h="863600">
                <a:moveTo>
                  <a:pt x="1356360" y="863600"/>
                </a:moveTo>
                <a:lnTo>
                  <a:pt x="0" y="863600"/>
                </a:ln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33"/>
          <p:cNvSpPr/>
          <p:nvPr/>
        </p:nvSpPr>
        <p:spPr>
          <a:xfrm flipV="1">
            <a:off x="6101938" y="1707841"/>
            <a:ext cx="511440" cy="45719"/>
          </a:xfrm>
          <a:custGeom>
            <a:avLst/>
            <a:gdLst/>
            <a:ahLst/>
            <a:cxnLst/>
            <a:rect l="l" t="t" r="r" b="b"/>
            <a:pathLst>
              <a:path w="401320">
                <a:moveTo>
                  <a:pt x="0" y="0"/>
                </a:moveTo>
                <a:lnTo>
                  <a:pt x="40131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Text Placeholder 57"/>
          <p:cNvSpPr>
            <a:spLocks noGrp="1"/>
          </p:cNvSpPr>
          <p:nvPr>
            <p:ph type="body" idx="1"/>
          </p:nvPr>
        </p:nvSpPr>
        <p:spPr>
          <a:xfrm>
            <a:off x="383854" y="863638"/>
            <a:ext cx="7461504" cy="4936616"/>
          </a:xfrm>
          <a:ln>
            <a:noFill/>
          </a:ln>
        </p:spPr>
        <p:txBody>
          <a:bodyPr/>
          <a:lstStyle/>
          <a:p>
            <a:r>
              <a:rPr lang="en-US" sz="1600" dirty="0"/>
              <a:t>ISTA/FISTA: iterative algorithm that converges to optimal sparse code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ISTA/FISTA </a:t>
            </a:r>
            <a:r>
              <a:rPr lang="en-US" sz="1600" dirty="0" err="1"/>
              <a:t>reparameterized</a:t>
            </a:r>
            <a:r>
              <a:rPr lang="en-US" sz="1600" dirty="0"/>
              <a:t>: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100" dirty="0"/>
          </a:p>
          <a:p>
            <a:r>
              <a:rPr lang="en-US" sz="1600" dirty="0"/>
              <a:t>LISTA (Learned ISTA): learn the We and S matrices to get fast solutions</a:t>
            </a:r>
          </a:p>
          <a:p>
            <a:pPr marL="0" indent="0">
              <a:buNone/>
            </a:pPr>
            <a:r>
              <a:rPr lang="en-US" sz="1600" dirty="0"/>
              <a:t>[Gregor &amp; </a:t>
            </a:r>
            <a:r>
              <a:rPr lang="en-US" sz="1600" dirty="0" err="1"/>
              <a:t>LeCun</a:t>
            </a:r>
            <a:r>
              <a:rPr lang="en-US" sz="1600" dirty="0"/>
              <a:t>, ICML 2010], [Bronstein et al. ICML 2012], [Rolfe &amp; </a:t>
            </a:r>
            <a:r>
              <a:rPr lang="en-US" sz="1600" dirty="0" err="1"/>
              <a:t>LeCun</a:t>
            </a:r>
            <a:r>
              <a:rPr lang="en-US" sz="1600" dirty="0"/>
              <a:t> ICLR 2013]</a:t>
            </a:r>
          </a:p>
          <a:p>
            <a:endParaRPr lang="en-US" sz="1600" dirty="0"/>
          </a:p>
        </p:txBody>
      </p:sp>
      <p:sp>
        <p:nvSpPr>
          <p:cNvPr id="5" name="object 5"/>
          <p:cNvSpPr txBox="1"/>
          <p:nvPr/>
        </p:nvSpPr>
        <p:spPr>
          <a:xfrm>
            <a:off x="573169" y="1680447"/>
            <a:ext cx="600118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b="1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53097" y="1460529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80" h="703580">
                <a:moveTo>
                  <a:pt x="351789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80" y="351789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89" y="703580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53097" y="146052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27303" y="20352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447953" y="1627542"/>
            <a:ext cx="185528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0" name="object 10"/>
          <p:cNvSpPr/>
          <p:nvPr/>
        </p:nvSpPr>
        <p:spPr>
          <a:xfrm>
            <a:off x="6718422" y="1467791"/>
            <a:ext cx="574206" cy="573652"/>
          </a:xfrm>
          <a:custGeom>
            <a:avLst/>
            <a:gdLst/>
            <a:ahLst/>
            <a:cxnLst/>
            <a:rect l="l" t="t" r="r" b="b"/>
            <a:pathLst>
              <a:path w="703579" h="702310">
                <a:moveTo>
                  <a:pt x="351789" y="0"/>
                </a:moveTo>
                <a:lnTo>
                  <a:pt x="400597" y="3113"/>
                </a:lnTo>
                <a:lnTo>
                  <a:pt x="447081" y="12206"/>
                </a:lnTo>
                <a:lnTo>
                  <a:pt x="490874" y="26908"/>
                </a:lnTo>
                <a:lnTo>
                  <a:pt x="531612" y="46848"/>
                </a:lnTo>
                <a:lnTo>
                  <a:pt x="568928" y="71657"/>
                </a:lnTo>
                <a:lnTo>
                  <a:pt x="602456" y="100964"/>
                </a:lnTo>
                <a:lnTo>
                  <a:pt x="631830" y="134399"/>
                </a:lnTo>
                <a:lnTo>
                  <a:pt x="656684" y="171591"/>
                </a:lnTo>
                <a:lnTo>
                  <a:pt x="676652" y="212169"/>
                </a:lnTo>
                <a:lnTo>
                  <a:pt x="691368" y="255763"/>
                </a:lnTo>
                <a:lnTo>
                  <a:pt x="700466" y="302004"/>
                </a:lnTo>
                <a:lnTo>
                  <a:pt x="703579" y="350520"/>
                </a:lnTo>
                <a:lnTo>
                  <a:pt x="700466" y="399327"/>
                </a:lnTo>
                <a:lnTo>
                  <a:pt x="691368" y="445811"/>
                </a:lnTo>
                <a:lnTo>
                  <a:pt x="676652" y="489604"/>
                </a:lnTo>
                <a:lnTo>
                  <a:pt x="656684" y="530342"/>
                </a:lnTo>
                <a:lnTo>
                  <a:pt x="631830" y="567658"/>
                </a:lnTo>
                <a:lnTo>
                  <a:pt x="602456" y="601186"/>
                </a:lnTo>
                <a:lnTo>
                  <a:pt x="568928" y="630560"/>
                </a:lnTo>
                <a:lnTo>
                  <a:pt x="531612" y="655414"/>
                </a:lnTo>
                <a:lnTo>
                  <a:pt x="490874" y="675382"/>
                </a:lnTo>
                <a:lnTo>
                  <a:pt x="447081" y="690098"/>
                </a:lnTo>
                <a:lnTo>
                  <a:pt x="400597" y="699196"/>
                </a:lnTo>
                <a:lnTo>
                  <a:pt x="351789" y="702310"/>
                </a:lnTo>
                <a:lnTo>
                  <a:pt x="302982" y="699196"/>
                </a:lnTo>
                <a:lnTo>
                  <a:pt x="256498" y="690098"/>
                </a:lnTo>
                <a:lnTo>
                  <a:pt x="212705" y="675382"/>
                </a:lnTo>
                <a:lnTo>
                  <a:pt x="171967" y="655414"/>
                </a:lnTo>
                <a:lnTo>
                  <a:pt x="134651" y="630560"/>
                </a:lnTo>
                <a:lnTo>
                  <a:pt x="101123" y="601186"/>
                </a:lnTo>
                <a:lnTo>
                  <a:pt x="71749" y="567658"/>
                </a:lnTo>
                <a:lnTo>
                  <a:pt x="46895" y="530342"/>
                </a:lnTo>
                <a:lnTo>
                  <a:pt x="26927" y="489604"/>
                </a:lnTo>
                <a:lnTo>
                  <a:pt x="12211" y="445811"/>
                </a:lnTo>
                <a:lnTo>
                  <a:pt x="3113" y="399327"/>
                </a:lnTo>
                <a:lnTo>
                  <a:pt x="0" y="350520"/>
                </a:lnTo>
                <a:lnTo>
                  <a:pt x="3113" y="302004"/>
                </a:lnTo>
                <a:lnTo>
                  <a:pt x="12211" y="255763"/>
                </a:lnTo>
                <a:lnTo>
                  <a:pt x="26927" y="212169"/>
                </a:lnTo>
                <a:lnTo>
                  <a:pt x="46895" y="171591"/>
                </a:lnTo>
                <a:lnTo>
                  <a:pt x="71749" y="134399"/>
                </a:lnTo>
                <a:lnTo>
                  <a:pt x="101123" y="100964"/>
                </a:lnTo>
                <a:lnTo>
                  <a:pt x="134651" y="71657"/>
                </a:lnTo>
                <a:lnTo>
                  <a:pt x="171967" y="46848"/>
                </a:lnTo>
                <a:lnTo>
                  <a:pt x="212705" y="26908"/>
                </a:lnTo>
                <a:lnTo>
                  <a:pt x="256498" y="12206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718422" y="14677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292627" y="20424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925717" y="1633766"/>
            <a:ext cx="160135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14" name="object 14"/>
          <p:cNvSpPr/>
          <p:nvPr/>
        </p:nvSpPr>
        <p:spPr>
          <a:xfrm>
            <a:off x="7292627" y="1755136"/>
            <a:ext cx="184492" cy="0"/>
          </a:xfrm>
          <a:custGeom>
            <a:avLst/>
            <a:gdLst/>
            <a:ahLst/>
            <a:cxnLst/>
            <a:rect l="l" t="t" r="r" b="b"/>
            <a:pathLst>
              <a:path w="226059">
                <a:moveTo>
                  <a:pt x="0" y="0"/>
                </a:moveTo>
                <a:lnTo>
                  <a:pt x="22605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459500" y="1688745"/>
            <a:ext cx="136815" cy="133817"/>
          </a:xfrm>
          <a:custGeom>
            <a:avLst/>
            <a:gdLst/>
            <a:ahLst/>
            <a:cxnLst/>
            <a:rect l="l" t="t" r="r" b="b"/>
            <a:pathLst>
              <a:path w="167640" h="163830">
                <a:moveTo>
                  <a:pt x="0" y="0"/>
                </a:moveTo>
                <a:lnTo>
                  <a:pt x="7619" y="163830"/>
                </a:lnTo>
                <a:lnTo>
                  <a:pt x="167639" y="736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017175" y="141281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147572" y="209642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2286000" y="1460531"/>
            <a:ext cx="743152" cy="4770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100" i="1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3100" i="1" baseline="-26666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3100" baseline="-2666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827303" y="1748912"/>
            <a:ext cx="195893" cy="6224"/>
          </a:xfrm>
          <a:custGeom>
            <a:avLst/>
            <a:gdLst/>
            <a:ahLst/>
            <a:cxnLst/>
            <a:rect l="l" t="t" r="r" b="b"/>
            <a:pathLst>
              <a:path w="240030" h="7619">
                <a:moveTo>
                  <a:pt x="0" y="0"/>
                </a:moveTo>
                <a:lnTo>
                  <a:pt x="196850" y="0"/>
                </a:lnTo>
                <a:lnTo>
                  <a:pt x="196850" y="7620"/>
                </a:lnTo>
                <a:lnTo>
                  <a:pt x="240029" y="762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013868" y="1687709"/>
            <a:ext cx="134742" cy="134855"/>
          </a:xfrm>
          <a:custGeom>
            <a:avLst/>
            <a:gdLst/>
            <a:ahLst/>
            <a:cxnLst/>
            <a:rect l="l" t="t" r="r" b="b"/>
            <a:pathLst>
              <a:path w="165100" h="165100">
                <a:moveTo>
                  <a:pt x="0" y="0"/>
                </a:moveTo>
                <a:lnTo>
                  <a:pt x="0" y="16510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974036" y="1409700"/>
            <a:ext cx="1180543" cy="683610"/>
          </a:xfrm>
          <a:custGeom>
            <a:avLst/>
            <a:gdLst/>
            <a:ahLst/>
            <a:cxnLst/>
            <a:rect l="l" t="t" r="r" b="b"/>
            <a:pathLst>
              <a:path w="1446529" h="836930">
                <a:moveTo>
                  <a:pt x="1205229" y="0"/>
                </a:moveTo>
                <a:lnTo>
                  <a:pt x="254000" y="0"/>
                </a:lnTo>
                <a:lnTo>
                  <a:pt x="219459" y="5008"/>
                </a:lnTo>
                <a:lnTo>
                  <a:pt x="152667" y="42276"/>
                </a:lnTo>
                <a:lnTo>
                  <a:pt x="121561" y="72669"/>
                </a:lnTo>
                <a:lnTo>
                  <a:pt x="92745" y="109657"/>
                </a:lnTo>
                <a:lnTo>
                  <a:pt x="66791" y="152308"/>
                </a:lnTo>
                <a:lnTo>
                  <a:pt x="44273" y="199687"/>
                </a:lnTo>
                <a:lnTo>
                  <a:pt x="25762" y="250862"/>
                </a:lnTo>
                <a:lnTo>
                  <a:pt x="11831" y="304900"/>
                </a:lnTo>
                <a:lnTo>
                  <a:pt x="3053" y="360867"/>
                </a:lnTo>
                <a:lnTo>
                  <a:pt x="0" y="417829"/>
                </a:lnTo>
                <a:lnTo>
                  <a:pt x="3053" y="474822"/>
                </a:lnTo>
                <a:lnTo>
                  <a:pt x="11831" y="530870"/>
                </a:lnTo>
                <a:lnTo>
                  <a:pt x="25762" y="585029"/>
                </a:lnTo>
                <a:lnTo>
                  <a:pt x="44273" y="636353"/>
                </a:lnTo>
                <a:lnTo>
                  <a:pt x="66791" y="683900"/>
                </a:lnTo>
                <a:lnTo>
                  <a:pt x="92745" y="726723"/>
                </a:lnTo>
                <a:lnTo>
                  <a:pt x="121561" y="763878"/>
                </a:lnTo>
                <a:lnTo>
                  <a:pt x="152667" y="794421"/>
                </a:lnTo>
                <a:lnTo>
                  <a:pt x="185490" y="817407"/>
                </a:lnTo>
                <a:lnTo>
                  <a:pt x="254000" y="836929"/>
                </a:lnTo>
                <a:lnTo>
                  <a:pt x="1205229" y="836929"/>
                </a:lnTo>
                <a:lnTo>
                  <a:pt x="1446529" y="417829"/>
                </a:lnTo>
                <a:lnTo>
                  <a:pt x="120522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154579" y="14097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974036" y="20933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5181600" y="1485900"/>
            <a:ext cx="775572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000" i="1" dirty="0">
                <a:latin typeface="Arial" panose="020B0604020202020204" pitchFamily="34" charset="0"/>
                <a:cs typeface="Arial" panose="020B0604020202020204" pitchFamily="34" charset="0"/>
              </a:rPr>
              <a:t>sh</a:t>
            </a:r>
            <a:r>
              <a:rPr sz="3000" dirty="0">
                <a:latin typeface="Lucida Sans Unicode"/>
                <a:cs typeface="Lucida Sans Unicode"/>
              </a:rPr>
              <a:t>()</a:t>
            </a:r>
          </a:p>
        </p:txBody>
      </p:sp>
      <p:sp>
        <p:nvSpPr>
          <p:cNvPr id="26" name="object 26"/>
          <p:cNvSpPr/>
          <p:nvPr/>
        </p:nvSpPr>
        <p:spPr>
          <a:xfrm>
            <a:off x="5011350" y="2585012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29">
                <a:moveTo>
                  <a:pt x="177800" y="0"/>
                </a:moveTo>
                <a:lnTo>
                  <a:pt x="877570" y="0"/>
                </a:lnTo>
                <a:lnTo>
                  <a:pt x="905670" y="6076"/>
                </a:lnTo>
                <a:lnTo>
                  <a:pt x="959614" y="50920"/>
                </a:lnTo>
                <a:lnTo>
                  <a:pt x="984331" y="87172"/>
                </a:lnTo>
                <a:lnTo>
                  <a:pt x="1006792" y="130968"/>
                </a:lnTo>
                <a:lnTo>
                  <a:pt x="1026434" y="181051"/>
                </a:lnTo>
                <a:lnTo>
                  <a:pt x="1042692" y="236162"/>
                </a:lnTo>
                <a:lnTo>
                  <a:pt x="1055004" y="295046"/>
                </a:lnTo>
                <a:lnTo>
                  <a:pt x="1062804" y="356444"/>
                </a:lnTo>
                <a:lnTo>
                  <a:pt x="1065529" y="419100"/>
                </a:lnTo>
                <a:lnTo>
                  <a:pt x="1062804" y="481719"/>
                </a:lnTo>
                <a:lnTo>
                  <a:pt x="1055004" y="543021"/>
                </a:lnTo>
                <a:lnTo>
                  <a:pt x="1042692" y="601762"/>
                </a:lnTo>
                <a:lnTo>
                  <a:pt x="1026434" y="656701"/>
                </a:lnTo>
                <a:lnTo>
                  <a:pt x="1006792" y="706596"/>
                </a:lnTo>
                <a:lnTo>
                  <a:pt x="984331" y="750204"/>
                </a:lnTo>
                <a:lnTo>
                  <a:pt x="959614" y="786283"/>
                </a:lnTo>
                <a:lnTo>
                  <a:pt x="905670" y="830888"/>
                </a:lnTo>
                <a:lnTo>
                  <a:pt x="877570" y="836929"/>
                </a:lnTo>
                <a:lnTo>
                  <a:pt x="177800" y="836929"/>
                </a:lnTo>
                <a:lnTo>
                  <a:pt x="0" y="419100"/>
                </a:lnTo>
                <a:lnTo>
                  <a:pt x="17780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011350" y="258501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880951" y="326862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341985" y="2633766"/>
            <a:ext cx="180865" cy="5010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200" i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469077" y="1412812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30">
                <a:moveTo>
                  <a:pt x="889000" y="0"/>
                </a:moveTo>
                <a:lnTo>
                  <a:pt x="187960" y="0"/>
                </a:lnTo>
                <a:lnTo>
                  <a:pt x="159859" y="6076"/>
                </a:lnTo>
                <a:lnTo>
                  <a:pt x="105915" y="50920"/>
                </a:lnTo>
                <a:lnTo>
                  <a:pt x="81198" y="87172"/>
                </a:lnTo>
                <a:lnTo>
                  <a:pt x="58737" y="130968"/>
                </a:lnTo>
                <a:lnTo>
                  <a:pt x="39095" y="181051"/>
                </a:lnTo>
                <a:lnTo>
                  <a:pt x="22837" y="236162"/>
                </a:lnTo>
                <a:lnTo>
                  <a:pt x="10525" y="295046"/>
                </a:lnTo>
                <a:lnTo>
                  <a:pt x="2725" y="356444"/>
                </a:lnTo>
                <a:lnTo>
                  <a:pt x="0" y="419100"/>
                </a:lnTo>
                <a:lnTo>
                  <a:pt x="2725" y="481411"/>
                </a:lnTo>
                <a:lnTo>
                  <a:pt x="10525" y="542533"/>
                </a:lnTo>
                <a:lnTo>
                  <a:pt x="22837" y="601202"/>
                </a:lnTo>
                <a:lnTo>
                  <a:pt x="39095" y="656153"/>
                </a:lnTo>
                <a:lnTo>
                  <a:pt x="58737" y="706119"/>
                </a:lnTo>
                <a:lnTo>
                  <a:pt x="81198" y="749838"/>
                </a:lnTo>
                <a:lnTo>
                  <a:pt x="105915" y="786043"/>
                </a:lnTo>
                <a:lnTo>
                  <a:pt x="159859" y="830854"/>
                </a:lnTo>
                <a:lnTo>
                  <a:pt x="187960" y="836929"/>
                </a:lnTo>
                <a:lnTo>
                  <a:pt x="889000" y="836929"/>
                </a:lnTo>
                <a:lnTo>
                  <a:pt x="1065530" y="419100"/>
                </a:lnTo>
                <a:lnTo>
                  <a:pt x="88900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338678" y="141281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469077" y="209642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017174" y="1755136"/>
            <a:ext cx="327526" cy="0"/>
          </a:xfrm>
          <a:custGeom>
            <a:avLst/>
            <a:gdLst/>
            <a:ahLst/>
            <a:cxnLst/>
            <a:rect l="l" t="t" r="r" b="b"/>
            <a:pathLst>
              <a:path w="401320">
                <a:moveTo>
                  <a:pt x="0" y="0"/>
                </a:moveTo>
                <a:lnTo>
                  <a:pt x="40131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335371" y="1687709"/>
            <a:ext cx="134742" cy="134855"/>
          </a:xfrm>
          <a:custGeom>
            <a:avLst/>
            <a:gdLst/>
            <a:ahLst/>
            <a:cxnLst/>
            <a:rect l="l" t="t" r="r" b="b"/>
            <a:pathLst>
              <a:path w="165100" h="165100">
                <a:moveTo>
                  <a:pt x="0" y="0"/>
                </a:moveTo>
                <a:lnTo>
                  <a:pt x="0" y="16510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840332" y="1683558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5100"/>
                </a:lnTo>
                <a:lnTo>
                  <a:pt x="163829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584715" y="1687709"/>
            <a:ext cx="134742" cy="134855"/>
          </a:xfrm>
          <a:custGeom>
            <a:avLst/>
            <a:gdLst/>
            <a:ahLst/>
            <a:cxnLst/>
            <a:rect l="l" t="t" r="r" b="b"/>
            <a:pathLst>
              <a:path w="165100" h="165100">
                <a:moveTo>
                  <a:pt x="0" y="0"/>
                </a:moveTo>
                <a:lnTo>
                  <a:pt x="0" y="16510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006364" y="2042480"/>
            <a:ext cx="999161" cy="884855"/>
          </a:xfrm>
          <a:custGeom>
            <a:avLst/>
            <a:gdLst/>
            <a:ahLst/>
            <a:cxnLst/>
            <a:rect l="l" t="t" r="r" b="b"/>
            <a:pathLst>
              <a:path w="1224279" h="1083310">
                <a:moveTo>
                  <a:pt x="1224279" y="0"/>
                </a:moveTo>
                <a:lnTo>
                  <a:pt x="1224279" y="1083310"/>
                </a:lnTo>
                <a:lnTo>
                  <a:pt x="0" y="108331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880951" y="2859908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29" y="0"/>
                </a:moveTo>
                <a:lnTo>
                  <a:pt x="0" y="82550"/>
                </a:lnTo>
                <a:lnTo>
                  <a:pt x="163829" y="163829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838061" y="2096423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30">
                <a:moveTo>
                  <a:pt x="81279" y="0"/>
                </a:moveTo>
                <a:lnTo>
                  <a:pt x="0" y="163829"/>
                </a:lnTo>
                <a:lnTo>
                  <a:pt x="163829" y="163829"/>
                </a:lnTo>
                <a:lnTo>
                  <a:pt x="81279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3810077" y="1547667"/>
            <a:ext cx="207813" cy="4071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44" name="object 44"/>
          <p:cNvSpPr/>
          <p:nvPr/>
        </p:nvSpPr>
        <p:spPr>
          <a:xfrm>
            <a:off x="1055131" y="3543300"/>
            <a:ext cx="5719260" cy="6275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64799" y="4457700"/>
            <a:ext cx="7849214" cy="592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90671" y="2837448"/>
            <a:ext cx="197707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Lateral Inhibition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2748728" y="2972979"/>
            <a:ext cx="2030452" cy="200207"/>
          </a:xfrm>
          <a:custGeom>
            <a:avLst/>
            <a:gdLst/>
            <a:ahLst/>
            <a:cxnLst/>
            <a:rect l="l" t="t" r="r" b="b"/>
            <a:pathLst>
              <a:path w="2487929" h="245110">
                <a:moveTo>
                  <a:pt x="0" y="0"/>
                </a:moveTo>
                <a:lnTo>
                  <a:pt x="2487930" y="245110"/>
                </a:lnTo>
              </a:path>
            </a:pathLst>
          </a:custGeom>
          <a:ln w="35941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768815" y="3129618"/>
            <a:ext cx="92246" cy="87137"/>
          </a:xfrm>
          <a:custGeom>
            <a:avLst/>
            <a:gdLst/>
            <a:ahLst/>
            <a:cxnLst/>
            <a:rect l="l" t="t" r="r" b="b"/>
            <a:pathLst>
              <a:path w="113029" h="106679">
                <a:moveTo>
                  <a:pt x="10159" y="0"/>
                </a:moveTo>
                <a:lnTo>
                  <a:pt x="0" y="106679"/>
                </a:lnTo>
                <a:lnTo>
                  <a:pt x="113029" y="63500"/>
                </a:lnTo>
                <a:lnTo>
                  <a:pt x="1015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Title 5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Better Idea: Give the “right” structure to the encoder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16" name="object 16"/>
          <p:cNvSpPr/>
          <p:nvPr/>
        </p:nvSpPr>
        <p:spPr>
          <a:xfrm>
            <a:off x="2147573" y="1412812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30">
                <a:moveTo>
                  <a:pt x="889000" y="0"/>
                </a:moveTo>
                <a:lnTo>
                  <a:pt x="187960" y="0"/>
                </a:lnTo>
                <a:lnTo>
                  <a:pt x="159859" y="6076"/>
                </a:lnTo>
                <a:lnTo>
                  <a:pt x="105915" y="50920"/>
                </a:lnTo>
                <a:lnTo>
                  <a:pt x="81198" y="87172"/>
                </a:lnTo>
                <a:lnTo>
                  <a:pt x="58737" y="130968"/>
                </a:lnTo>
                <a:lnTo>
                  <a:pt x="39095" y="181051"/>
                </a:lnTo>
                <a:lnTo>
                  <a:pt x="22837" y="236162"/>
                </a:lnTo>
                <a:lnTo>
                  <a:pt x="10525" y="295046"/>
                </a:lnTo>
                <a:lnTo>
                  <a:pt x="2725" y="356444"/>
                </a:lnTo>
                <a:lnTo>
                  <a:pt x="0" y="419100"/>
                </a:lnTo>
                <a:lnTo>
                  <a:pt x="2725" y="481411"/>
                </a:lnTo>
                <a:lnTo>
                  <a:pt x="10525" y="542533"/>
                </a:lnTo>
                <a:lnTo>
                  <a:pt x="22837" y="601202"/>
                </a:lnTo>
                <a:lnTo>
                  <a:pt x="39095" y="656153"/>
                </a:lnTo>
                <a:lnTo>
                  <a:pt x="58737" y="706119"/>
                </a:lnTo>
                <a:lnTo>
                  <a:pt x="81198" y="749838"/>
                </a:lnTo>
                <a:lnTo>
                  <a:pt x="105915" y="786043"/>
                </a:lnTo>
                <a:lnTo>
                  <a:pt x="159859" y="830854"/>
                </a:lnTo>
                <a:lnTo>
                  <a:pt x="187960" y="836929"/>
                </a:lnTo>
                <a:lnTo>
                  <a:pt x="889000" y="836929"/>
                </a:lnTo>
                <a:lnTo>
                  <a:pt x="1065530" y="419100"/>
                </a:lnTo>
                <a:lnTo>
                  <a:pt x="88900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33"/>
          <p:cNvSpPr/>
          <p:nvPr/>
        </p:nvSpPr>
        <p:spPr>
          <a:xfrm flipV="1">
            <a:off x="4343400" y="1703193"/>
            <a:ext cx="511440" cy="45719"/>
          </a:xfrm>
          <a:custGeom>
            <a:avLst/>
            <a:gdLst/>
            <a:ahLst/>
            <a:cxnLst/>
            <a:rect l="l" t="t" r="r" b="b"/>
            <a:pathLst>
              <a:path w="401320">
                <a:moveTo>
                  <a:pt x="0" y="0"/>
                </a:moveTo>
                <a:lnTo>
                  <a:pt x="40131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09661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bject 47"/>
          <p:cNvSpPr/>
          <p:nvPr/>
        </p:nvSpPr>
        <p:spPr>
          <a:xfrm>
            <a:off x="283993" y="4298755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10" h="703579">
                <a:moveTo>
                  <a:pt x="350520" y="0"/>
                </a:moveTo>
                <a:lnTo>
                  <a:pt x="399327" y="3113"/>
                </a:lnTo>
                <a:lnTo>
                  <a:pt x="445811" y="12211"/>
                </a:lnTo>
                <a:lnTo>
                  <a:pt x="489604" y="26927"/>
                </a:lnTo>
                <a:lnTo>
                  <a:pt x="530342" y="46895"/>
                </a:lnTo>
                <a:lnTo>
                  <a:pt x="567658" y="71749"/>
                </a:lnTo>
                <a:lnTo>
                  <a:pt x="601186" y="101123"/>
                </a:lnTo>
                <a:lnTo>
                  <a:pt x="630560" y="134651"/>
                </a:lnTo>
                <a:lnTo>
                  <a:pt x="655414" y="171967"/>
                </a:lnTo>
                <a:lnTo>
                  <a:pt x="675382" y="212705"/>
                </a:lnTo>
                <a:lnTo>
                  <a:pt x="690098" y="256498"/>
                </a:lnTo>
                <a:lnTo>
                  <a:pt x="699196" y="302982"/>
                </a:lnTo>
                <a:lnTo>
                  <a:pt x="702310" y="351790"/>
                </a:lnTo>
                <a:lnTo>
                  <a:pt x="699196" y="400597"/>
                </a:lnTo>
                <a:lnTo>
                  <a:pt x="690098" y="447081"/>
                </a:lnTo>
                <a:lnTo>
                  <a:pt x="675382" y="490874"/>
                </a:lnTo>
                <a:lnTo>
                  <a:pt x="655414" y="531612"/>
                </a:lnTo>
                <a:lnTo>
                  <a:pt x="630560" y="568928"/>
                </a:lnTo>
                <a:lnTo>
                  <a:pt x="601186" y="602456"/>
                </a:lnTo>
                <a:lnTo>
                  <a:pt x="567658" y="631830"/>
                </a:lnTo>
                <a:lnTo>
                  <a:pt x="530342" y="656684"/>
                </a:lnTo>
                <a:lnTo>
                  <a:pt x="489604" y="676652"/>
                </a:lnTo>
                <a:lnTo>
                  <a:pt x="445811" y="691368"/>
                </a:lnTo>
                <a:lnTo>
                  <a:pt x="399327" y="700466"/>
                </a:lnTo>
                <a:lnTo>
                  <a:pt x="350520" y="703580"/>
                </a:lnTo>
                <a:lnTo>
                  <a:pt x="301737" y="700466"/>
                </a:lnTo>
                <a:lnTo>
                  <a:pt x="255322" y="691368"/>
                </a:lnTo>
                <a:lnTo>
                  <a:pt x="211633" y="676652"/>
                </a:lnTo>
                <a:lnTo>
                  <a:pt x="171026" y="656684"/>
                </a:lnTo>
                <a:lnTo>
                  <a:pt x="133859" y="631830"/>
                </a:lnTo>
                <a:lnTo>
                  <a:pt x="100488" y="602456"/>
                </a:lnTo>
                <a:lnTo>
                  <a:pt x="71272" y="568928"/>
                </a:lnTo>
                <a:lnTo>
                  <a:pt x="46566" y="531612"/>
                </a:lnTo>
                <a:lnTo>
                  <a:pt x="26729" y="490874"/>
                </a:lnTo>
                <a:lnTo>
                  <a:pt x="12117" y="447081"/>
                </a:lnTo>
                <a:lnTo>
                  <a:pt x="3089" y="400597"/>
                </a:lnTo>
                <a:lnTo>
                  <a:pt x="0" y="351790"/>
                </a:lnTo>
                <a:lnTo>
                  <a:pt x="3089" y="302982"/>
                </a:lnTo>
                <a:lnTo>
                  <a:pt x="12117" y="256498"/>
                </a:lnTo>
                <a:lnTo>
                  <a:pt x="26729" y="212705"/>
                </a:lnTo>
                <a:lnTo>
                  <a:pt x="46566" y="171967"/>
                </a:lnTo>
                <a:lnTo>
                  <a:pt x="71272" y="134651"/>
                </a:lnTo>
                <a:lnTo>
                  <a:pt x="100488" y="101123"/>
                </a:lnTo>
                <a:lnTo>
                  <a:pt x="133859" y="71749"/>
                </a:lnTo>
                <a:lnTo>
                  <a:pt x="171026" y="46895"/>
                </a:lnTo>
                <a:lnTo>
                  <a:pt x="211633" y="26927"/>
                </a:lnTo>
                <a:lnTo>
                  <a:pt x="255322" y="12211"/>
                </a:lnTo>
                <a:lnTo>
                  <a:pt x="301737" y="3113"/>
                </a:lnTo>
                <a:lnTo>
                  <a:pt x="35052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9" name="object 49"/>
          <p:cNvSpPr/>
          <p:nvPr/>
        </p:nvSpPr>
        <p:spPr>
          <a:xfrm>
            <a:off x="857163" y="487344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0" name="object 50"/>
          <p:cNvSpPr txBox="1"/>
          <p:nvPr/>
        </p:nvSpPr>
        <p:spPr>
          <a:xfrm>
            <a:off x="477814" y="4464730"/>
            <a:ext cx="1855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51" name="object 51"/>
          <p:cNvSpPr/>
          <p:nvPr/>
        </p:nvSpPr>
        <p:spPr>
          <a:xfrm>
            <a:off x="7042838" y="5216805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79" h="703579">
                <a:moveTo>
                  <a:pt x="351790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79" y="351790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90" y="703580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90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9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2" name="object 52"/>
          <p:cNvSpPr/>
          <p:nvPr/>
        </p:nvSpPr>
        <p:spPr>
          <a:xfrm>
            <a:off x="7042838" y="521680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3" name="object 53"/>
          <p:cNvSpPr/>
          <p:nvPr/>
        </p:nvSpPr>
        <p:spPr>
          <a:xfrm>
            <a:off x="7617044" y="57914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4" name="object 54"/>
          <p:cNvSpPr txBox="1"/>
          <p:nvPr/>
        </p:nvSpPr>
        <p:spPr>
          <a:xfrm>
            <a:off x="7250133" y="5382781"/>
            <a:ext cx="16013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55" name="object 55"/>
          <p:cNvSpPr/>
          <p:nvPr/>
        </p:nvSpPr>
        <p:spPr>
          <a:xfrm>
            <a:off x="7617044" y="5504149"/>
            <a:ext cx="184492" cy="0"/>
          </a:xfrm>
          <a:custGeom>
            <a:avLst/>
            <a:gdLst/>
            <a:ahLst/>
            <a:cxnLst/>
            <a:rect l="l" t="t" r="r" b="b"/>
            <a:pathLst>
              <a:path w="226059">
                <a:moveTo>
                  <a:pt x="0" y="0"/>
                </a:moveTo>
                <a:lnTo>
                  <a:pt x="22606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6" name="object 56"/>
          <p:cNvSpPr/>
          <p:nvPr/>
        </p:nvSpPr>
        <p:spPr>
          <a:xfrm>
            <a:off x="7783916" y="5436722"/>
            <a:ext cx="136815" cy="134855"/>
          </a:xfrm>
          <a:custGeom>
            <a:avLst/>
            <a:gdLst/>
            <a:ahLst/>
            <a:cxnLst/>
            <a:rect l="l" t="t" r="r" b="b"/>
            <a:pathLst>
              <a:path w="167640" h="165100">
                <a:moveTo>
                  <a:pt x="0" y="0"/>
                </a:moveTo>
                <a:lnTo>
                  <a:pt x="7620" y="165099"/>
                </a:lnTo>
                <a:lnTo>
                  <a:pt x="167640" y="749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8" name="object 58"/>
          <p:cNvSpPr/>
          <p:nvPr/>
        </p:nvSpPr>
        <p:spPr>
          <a:xfrm>
            <a:off x="2047035" y="425000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9" name="object 59"/>
          <p:cNvSpPr/>
          <p:nvPr/>
        </p:nvSpPr>
        <p:spPr>
          <a:xfrm>
            <a:off x="1177433" y="49346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0" name="object 60"/>
          <p:cNvSpPr txBox="1"/>
          <p:nvPr/>
        </p:nvSpPr>
        <p:spPr>
          <a:xfrm>
            <a:off x="1371600" y="4331613"/>
            <a:ext cx="66127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800" i="1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2800" i="1" baseline="-26666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2800" baseline="-2666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57163" y="4586100"/>
            <a:ext cx="195893" cy="6224"/>
          </a:xfrm>
          <a:custGeom>
            <a:avLst/>
            <a:gdLst/>
            <a:ahLst/>
            <a:cxnLst/>
            <a:rect l="l" t="t" r="r" b="b"/>
            <a:pathLst>
              <a:path w="240030" h="7620">
                <a:moveTo>
                  <a:pt x="0" y="0"/>
                </a:moveTo>
                <a:lnTo>
                  <a:pt x="196850" y="0"/>
                </a:lnTo>
                <a:lnTo>
                  <a:pt x="196850" y="7619"/>
                </a:lnTo>
                <a:lnTo>
                  <a:pt x="240029" y="7619"/>
                </a:lnTo>
              </a:path>
            </a:pathLst>
          </a:custGeom>
          <a:solidFill>
            <a:schemeClr val="accent1"/>
          </a:solidFill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2" name="object 62"/>
          <p:cNvSpPr/>
          <p:nvPr/>
        </p:nvSpPr>
        <p:spPr>
          <a:xfrm>
            <a:off x="1043728" y="452489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0" y="0"/>
                </a:moveTo>
                <a:lnTo>
                  <a:pt x="0" y="163830"/>
                </a:lnTo>
                <a:lnTo>
                  <a:pt x="163829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4" name="object 64"/>
          <p:cNvSpPr/>
          <p:nvPr/>
        </p:nvSpPr>
        <p:spPr>
          <a:xfrm>
            <a:off x="3530229" y="51587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5" name="object 65"/>
          <p:cNvSpPr/>
          <p:nvPr/>
        </p:nvSpPr>
        <p:spPr>
          <a:xfrm>
            <a:off x="2705196" y="58423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6" name="object 66"/>
          <p:cNvSpPr txBox="1"/>
          <p:nvPr/>
        </p:nvSpPr>
        <p:spPr>
          <a:xfrm>
            <a:off x="2801587" y="5234440"/>
            <a:ext cx="65919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800" i="1" dirty="0">
                <a:latin typeface="Arial" panose="020B0604020202020204" pitchFamily="34" charset="0"/>
                <a:cs typeface="Arial" panose="020B0604020202020204" pitchFamily="34" charset="0"/>
              </a:rPr>
              <a:t>sh</a:t>
            </a:r>
            <a:r>
              <a:rPr sz="2800" dirty="0">
                <a:latin typeface="Lucida Sans Unicode"/>
                <a:cs typeface="Lucida Sans Unicode"/>
              </a:rPr>
              <a:t>()</a:t>
            </a:r>
          </a:p>
        </p:txBody>
      </p:sp>
      <p:sp>
        <p:nvSpPr>
          <p:cNvPr id="68" name="object 68"/>
          <p:cNvSpPr/>
          <p:nvPr/>
        </p:nvSpPr>
        <p:spPr>
          <a:xfrm>
            <a:off x="2429493" y="516182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9" name="object 69"/>
          <p:cNvSpPr/>
          <p:nvPr/>
        </p:nvSpPr>
        <p:spPr>
          <a:xfrm>
            <a:off x="1995212" y="584543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0" name="object 70"/>
          <p:cNvSpPr/>
          <p:nvPr/>
        </p:nvSpPr>
        <p:spPr>
          <a:xfrm>
            <a:off x="2429493" y="5500001"/>
            <a:ext cx="150289" cy="4149"/>
          </a:xfrm>
          <a:custGeom>
            <a:avLst/>
            <a:gdLst/>
            <a:ahLst/>
            <a:cxnLst/>
            <a:rect l="l" t="t" r="r" b="b"/>
            <a:pathLst>
              <a:path w="184150" h="5079">
                <a:moveTo>
                  <a:pt x="0" y="5079"/>
                </a:moveTo>
                <a:lnTo>
                  <a:pt x="168909" y="5079"/>
                </a:lnTo>
                <a:lnTo>
                  <a:pt x="168909" y="0"/>
                </a:lnTo>
                <a:lnTo>
                  <a:pt x="184150" y="0"/>
                </a:lnTo>
              </a:path>
            </a:pathLst>
          </a:custGeom>
          <a:solidFill>
            <a:schemeClr val="accent1"/>
          </a:solidFill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1" name="object 71"/>
          <p:cNvSpPr/>
          <p:nvPr/>
        </p:nvSpPr>
        <p:spPr>
          <a:xfrm>
            <a:off x="2571491" y="5432573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5099"/>
                </a:lnTo>
                <a:lnTo>
                  <a:pt x="163830" y="825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2" name="object 72"/>
          <p:cNvSpPr txBox="1"/>
          <p:nvPr/>
        </p:nvSpPr>
        <p:spPr>
          <a:xfrm>
            <a:off x="2137208" y="5296681"/>
            <a:ext cx="207813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4" name="object 74"/>
          <p:cNvSpPr/>
          <p:nvPr/>
        </p:nvSpPr>
        <p:spPr>
          <a:xfrm>
            <a:off x="4235031" y="516182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5" name="object 75"/>
          <p:cNvSpPr/>
          <p:nvPr/>
        </p:nvSpPr>
        <p:spPr>
          <a:xfrm>
            <a:off x="3793493" y="584543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6" name="object 76"/>
          <p:cNvSpPr txBox="1"/>
          <p:nvPr/>
        </p:nvSpPr>
        <p:spPr>
          <a:xfrm>
            <a:off x="3928235" y="5296681"/>
            <a:ext cx="205222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77" name="object 77"/>
          <p:cNvSpPr/>
          <p:nvPr/>
        </p:nvSpPr>
        <p:spPr>
          <a:xfrm>
            <a:off x="3530229" y="5500001"/>
            <a:ext cx="138887" cy="4149"/>
          </a:xfrm>
          <a:custGeom>
            <a:avLst/>
            <a:gdLst/>
            <a:ahLst/>
            <a:cxnLst/>
            <a:rect l="l" t="t" r="r" b="b"/>
            <a:pathLst>
              <a:path w="170179" h="5079">
                <a:moveTo>
                  <a:pt x="0" y="0"/>
                </a:moveTo>
                <a:lnTo>
                  <a:pt x="161289" y="0"/>
                </a:lnTo>
                <a:lnTo>
                  <a:pt x="161289" y="5079"/>
                </a:lnTo>
                <a:lnTo>
                  <a:pt x="170179" y="5079"/>
                </a:lnTo>
              </a:path>
            </a:pathLst>
          </a:custGeom>
          <a:solidFill>
            <a:schemeClr val="accent1"/>
          </a:solidFill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8" name="object 78"/>
          <p:cNvSpPr/>
          <p:nvPr/>
        </p:nvSpPr>
        <p:spPr>
          <a:xfrm>
            <a:off x="3658751" y="5434648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2539" y="0"/>
                </a:moveTo>
                <a:lnTo>
                  <a:pt x="0" y="163830"/>
                </a:lnTo>
                <a:lnTo>
                  <a:pt x="165100" y="85090"/>
                </a:lnTo>
                <a:lnTo>
                  <a:pt x="253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9" name="object 79"/>
          <p:cNvSpPr/>
          <p:nvPr/>
        </p:nvSpPr>
        <p:spPr>
          <a:xfrm>
            <a:off x="2047035" y="4592325"/>
            <a:ext cx="165836" cy="443983"/>
          </a:xfrm>
          <a:custGeom>
            <a:avLst/>
            <a:gdLst/>
            <a:ahLst/>
            <a:cxnLst/>
            <a:rect l="l" t="t" r="r" b="b"/>
            <a:pathLst>
              <a:path w="203200" h="543560">
                <a:moveTo>
                  <a:pt x="0" y="0"/>
                </a:moveTo>
                <a:lnTo>
                  <a:pt x="203200" y="0"/>
                </a:lnTo>
                <a:lnTo>
                  <a:pt x="203200" y="54356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0" name="object 80"/>
          <p:cNvSpPr/>
          <p:nvPr/>
        </p:nvSpPr>
        <p:spPr>
          <a:xfrm>
            <a:off x="2145500" y="5028009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163830" y="0"/>
                </a:moveTo>
                <a:lnTo>
                  <a:pt x="0" y="0"/>
                </a:lnTo>
                <a:lnTo>
                  <a:pt x="82550" y="163830"/>
                </a:lnTo>
                <a:lnTo>
                  <a:pt x="16383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2" name="object 82"/>
          <p:cNvSpPr/>
          <p:nvPr/>
        </p:nvSpPr>
        <p:spPr>
          <a:xfrm>
            <a:off x="6107938" y="51587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3" name="object 83"/>
          <p:cNvSpPr/>
          <p:nvPr/>
        </p:nvSpPr>
        <p:spPr>
          <a:xfrm>
            <a:off x="5281869" y="58423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4" name="object 84"/>
          <p:cNvSpPr txBox="1"/>
          <p:nvPr/>
        </p:nvSpPr>
        <p:spPr>
          <a:xfrm>
            <a:off x="5334000" y="5234440"/>
            <a:ext cx="73796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sh</a:t>
            </a:r>
            <a:r>
              <a:rPr sz="2800" dirty="0">
                <a:latin typeface="Lucida Sans Unicode"/>
                <a:cs typeface="Lucida Sans Unicode"/>
              </a:rPr>
              <a:t>()</a:t>
            </a:r>
          </a:p>
        </p:txBody>
      </p:sp>
      <p:sp>
        <p:nvSpPr>
          <p:cNvPr id="86" name="object 86"/>
          <p:cNvSpPr/>
          <p:nvPr/>
        </p:nvSpPr>
        <p:spPr>
          <a:xfrm>
            <a:off x="5045552" y="516182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7" name="object 87"/>
          <p:cNvSpPr/>
          <p:nvPr/>
        </p:nvSpPr>
        <p:spPr>
          <a:xfrm>
            <a:off x="4611270" y="584543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8" name="object 88"/>
          <p:cNvSpPr/>
          <p:nvPr/>
        </p:nvSpPr>
        <p:spPr>
          <a:xfrm>
            <a:off x="5045552" y="5504149"/>
            <a:ext cx="115049" cy="0"/>
          </a:xfrm>
          <a:custGeom>
            <a:avLst/>
            <a:gdLst/>
            <a:ahLst/>
            <a:cxnLst/>
            <a:rect l="l" t="t" r="r" b="b"/>
            <a:pathLst>
              <a:path w="140970">
                <a:moveTo>
                  <a:pt x="0" y="0"/>
                </a:moveTo>
                <a:lnTo>
                  <a:pt x="14096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9" name="object 89"/>
          <p:cNvSpPr/>
          <p:nvPr/>
        </p:nvSpPr>
        <p:spPr>
          <a:xfrm>
            <a:off x="5146091" y="5436722"/>
            <a:ext cx="135778" cy="133817"/>
          </a:xfrm>
          <a:custGeom>
            <a:avLst/>
            <a:gdLst/>
            <a:ahLst/>
            <a:cxnLst/>
            <a:rect l="l" t="t" r="r" b="b"/>
            <a:pathLst>
              <a:path w="166370" h="163829">
                <a:moveTo>
                  <a:pt x="0" y="0"/>
                </a:moveTo>
                <a:lnTo>
                  <a:pt x="5079" y="163829"/>
                </a:lnTo>
                <a:lnTo>
                  <a:pt x="166370" y="774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0" name="object 90"/>
          <p:cNvSpPr txBox="1"/>
          <p:nvPr/>
        </p:nvSpPr>
        <p:spPr>
          <a:xfrm>
            <a:off x="4751194" y="5296681"/>
            <a:ext cx="207813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92" name="object 92"/>
          <p:cNvSpPr/>
          <p:nvPr/>
        </p:nvSpPr>
        <p:spPr>
          <a:xfrm>
            <a:off x="6887367" y="516182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3" name="object 93"/>
          <p:cNvSpPr/>
          <p:nvPr/>
        </p:nvSpPr>
        <p:spPr>
          <a:xfrm>
            <a:off x="6444792" y="584543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4" name="object 94"/>
          <p:cNvSpPr txBox="1"/>
          <p:nvPr/>
        </p:nvSpPr>
        <p:spPr>
          <a:xfrm>
            <a:off x="6542221" y="5296681"/>
            <a:ext cx="205222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95" name="object 95"/>
          <p:cNvSpPr/>
          <p:nvPr/>
        </p:nvSpPr>
        <p:spPr>
          <a:xfrm>
            <a:off x="6107938" y="5500001"/>
            <a:ext cx="212477" cy="4149"/>
          </a:xfrm>
          <a:custGeom>
            <a:avLst/>
            <a:gdLst/>
            <a:ahLst/>
            <a:cxnLst/>
            <a:rect l="l" t="t" r="r" b="b"/>
            <a:pathLst>
              <a:path w="260350" h="5079">
                <a:moveTo>
                  <a:pt x="0" y="0"/>
                </a:moveTo>
                <a:lnTo>
                  <a:pt x="207010" y="0"/>
                </a:lnTo>
                <a:lnTo>
                  <a:pt x="207010" y="5079"/>
                </a:lnTo>
                <a:lnTo>
                  <a:pt x="260350" y="5079"/>
                </a:lnTo>
              </a:path>
            </a:pathLst>
          </a:custGeom>
          <a:solidFill>
            <a:schemeClr val="accent1"/>
          </a:solidFill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6" name="object 96"/>
          <p:cNvSpPr/>
          <p:nvPr/>
        </p:nvSpPr>
        <p:spPr>
          <a:xfrm>
            <a:off x="6311087" y="5436722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0" y="163829"/>
                </a:lnTo>
                <a:lnTo>
                  <a:pt x="165100" y="825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7" name="object 97"/>
          <p:cNvSpPr/>
          <p:nvPr/>
        </p:nvSpPr>
        <p:spPr>
          <a:xfrm>
            <a:off x="2047035" y="4592325"/>
            <a:ext cx="2780859" cy="443983"/>
          </a:xfrm>
          <a:custGeom>
            <a:avLst/>
            <a:gdLst/>
            <a:ahLst/>
            <a:cxnLst/>
            <a:rect l="l" t="t" r="r" b="b"/>
            <a:pathLst>
              <a:path w="3407410" h="543560">
                <a:moveTo>
                  <a:pt x="0" y="0"/>
                </a:moveTo>
                <a:lnTo>
                  <a:pt x="3407410" y="0"/>
                </a:lnTo>
                <a:lnTo>
                  <a:pt x="3407410" y="54356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8" name="object 98"/>
          <p:cNvSpPr/>
          <p:nvPr/>
        </p:nvSpPr>
        <p:spPr>
          <a:xfrm>
            <a:off x="4761559" y="5028009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30" y="0"/>
                </a:moveTo>
                <a:lnTo>
                  <a:pt x="0" y="0"/>
                </a:lnTo>
                <a:lnTo>
                  <a:pt x="81280" y="163830"/>
                </a:lnTo>
                <a:lnTo>
                  <a:pt x="16383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9" name="object 99"/>
          <p:cNvSpPr/>
          <p:nvPr/>
        </p:nvSpPr>
        <p:spPr>
          <a:xfrm>
            <a:off x="4235031" y="5504149"/>
            <a:ext cx="250827" cy="0"/>
          </a:xfrm>
          <a:custGeom>
            <a:avLst/>
            <a:gdLst/>
            <a:ahLst/>
            <a:cxnLst/>
            <a:rect l="l" t="t" r="r" b="b"/>
            <a:pathLst>
              <a:path w="307339">
                <a:moveTo>
                  <a:pt x="0" y="0"/>
                </a:moveTo>
                <a:lnTo>
                  <a:pt x="30733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0" name="object 100"/>
          <p:cNvSpPr/>
          <p:nvPr/>
        </p:nvSpPr>
        <p:spPr>
          <a:xfrm>
            <a:off x="4477566" y="543672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29" y="825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1" name="object 101"/>
          <p:cNvSpPr/>
          <p:nvPr/>
        </p:nvSpPr>
        <p:spPr>
          <a:xfrm>
            <a:off x="6902396" y="5481839"/>
            <a:ext cx="0" cy="45124"/>
          </a:xfrm>
          <a:custGeom>
            <a:avLst/>
            <a:gdLst/>
            <a:ahLst/>
            <a:cxnLst/>
            <a:rect l="l" t="t" r="r" b="b"/>
            <a:pathLst>
              <a:path h="55245">
                <a:moveTo>
                  <a:pt x="0" y="0"/>
                </a:moveTo>
                <a:lnTo>
                  <a:pt x="0" y="54630"/>
                </a:lnTo>
              </a:path>
            </a:pathLst>
          </a:custGeom>
          <a:ln w="368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2" name="object 102"/>
          <p:cNvSpPr/>
          <p:nvPr/>
        </p:nvSpPr>
        <p:spPr>
          <a:xfrm>
            <a:off x="6909132" y="543672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29" y="825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8" name="Title 10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LISTA: Train We and S matrices to give a good approximation quickly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09" name="Text Placeholder 10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Think of the FISTA flow graph as a recurrent neural net where We and S are trainable parameters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Time-Unfold the flow graph for </a:t>
            </a:r>
            <a:br>
              <a:rPr lang="en-US" sz="1600" dirty="0"/>
            </a:br>
            <a:r>
              <a:rPr lang="en-US" sz="1600" dirty="0"/>
              <a:t>K iterations</a:t>
            </a:r>
          </a:p>
          <a:p>
            <a:r>
              <a:rPr lang="en-US" sz="1600" dirty="0"/>
              <a:t>Learn the We and S matrices with </a:t>
            </a:r>
            <a:br>
              <a:rPr lang="en-US" sz="1600" dirty="0"/>
            </a:br>
            <a:r>
              <a:rPr lang="en-US" sz="1600" dirty="0"/>
              <a:t>“backprop-through-time”  </a:t>
            </a:r>
          </a:p>
          <a:p>
            <a:r>
              <a:rPr lang="en-US" sz="1600" dirty="0"/>
              <a:t>Get the best approximate solution within K iterations</a:t>
            </a:r>
          </a:p>
          <a:p>
            <a:endParaRPr lang="en-US" sz="1600" dirty="0"/>
          </a:p>
        </p:txBody>
      </p:sp>
      <p:sp>
        <p:nvSpPr>
          <p:cNvPr id="111" name="object 41"/>
          <p:cNvSpPr/>
          <p:nvPr/>
        </p:nvSpPr>
        <p:spPr>
          <a:xfrm>
            <a:off x="3904396" y="2801419"/>
            <a:ext cx="1106954" cy="705394"/>
          </a:xfrm>
          <a:custGeom>
            <a:avLst/>
            <a:gdLst/>
            <a:ahLst/>
            <a:cxnLst/>
            <a:rect l="l" t="t" r="r" b="b"/>
            <a:pathLst>
              <a:path w="1356360" h="863600">
                <a:moveTo>
                  <a:pt x="1356360" y="863600"/>
                </a:moveTo>
                <a:lnTo>
                  <a:pt x="0" y="863600"/>
                </a:ln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33"/>
          <p:cNvSpPr/>
          <p:nvPr/>
        </p:nvSpPr>
        <p:spPr>
          <a:xfrm flipV="1">
            <a:off x="6101938" y="2287319"/>
            <a:ext cx="511440" cy="45719"/>
          </a:xfrm>
          <a:custGeom>
            <a:avLst/>
            <a:gdLst/>
            <a:ahLst/>
            <a:cxnLst/>
            <a:rect l="l" t="t" r="r" b="b"/>
            <a:pathLst>
              <a:path w="401320">
                <a:moveTo>
                  <a:pt x="0" y="0"/>
                </a:moveTo>
                <a:lnTo>
                  <a:pt x="40131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5"/>
          <p:cNvSpPr txBox="1"/>
          <p:nvPr/>
        </p:nvSpPr>
        <p:spPr>
          <a:xfrm>
            <a:off x="573169" y="2259925"/>
            <a:ext cx="600118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b="1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object 6"/>
          <p:cNvSpPr/>
          <p:nvPr/>
        </p:nvSpPr>
        <p:spPr>
          <a:xfrm>
            <a:off x="1253097" y="2040007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80" h="703580">
                <a:moveTo>
                  <a:pt x="351789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80" y="351789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89" y="703580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7"/>
          <p:cNvSpPr/>
          <p:nvPr/>
        </p:nvSpPr>
        <p:spPr>
          <a:xfrm>
            <a:off x="1253097" y="20400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8"/>
          <p:cNvSpPr/>
          <p:nvPr/>
        </p:nvSpPr>
        <p:spPr>
          <a:xfrm>
            <a:off x="1827303" y="261469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9"/>
          <p:cNvSpPr txBox="1"/>
          <p:nvPr/>
        </p:nvSpPr>
        <p:spPr>
          <a:xfrm>
            <a:off x="1447953" y="2207020"/>
            <a:ext cx="185528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18" name="object 10"/>
          <p:cNvSpPr/>
          <p:nvPr/>
        </p:nvSpPr>
        <p:spPr>
          <a:xfrm>
            <a:off x="6718422" y="2047269"/>
            <a:ext cx="574206" cy="573652"/>
          </a:xfrm>
          <a:custGeom>
            <a:avLst/>
            <a:gdLst/>
            <a:ahLst/>
            <a:cxnLst/>
            <a:rect l="l" t="t" r="r" b="b"/>
            <a:pathLst>
              <a:path w="703579" h="702310">
                <a:moveTo>
                  <a:pt x="351789" y="0"/>
                </a:moveTo>
                <a:lnTo>
                  <a:pt x="400597" y="3113"/>
                </a:lnTo>
                <a:lnTo>
                  <a:pt x="447081" y="12206"/>
                </a:lnTo>
                <a:lnTo>
                  <a:pt x="490874" y="26908"/>
                </a:lnTo>
                <a:lnTo>
                  <a:pt x="531612" y="46848"/>
                </a:lnTo>
                <a:lnTo>
                  <a:pt x="568928" y="71657"/>
                </a:lnTo>
                <a:lnTo>
                  <a:pt x="602456" y="100964"/>
                </a:lnTo>
                <a:lnTo>
                  <a:pt x="631830" y="134399"/>
                </a:lnTo>
                <a:lnTo>
                  <a:pt x="656684" y="171591"/>
                </a:lnTo>
                <a:lnTo>
                  <a:pt x="676652" y="212169"/>
                </a:lnTo>
                <a:lnTo>
                  <a:pt x="691368" y="255763"/>
                </a:lnTo>
                <a:lnTo>
                  <a:pt x="700466" y="302004"/>
                </a:lnTo>
                <a:lnTo>
                  <a:pt x="703579" y="350520"/>
                </a:lnTo>
                <a:lnTo>
                  <a:pt x="700466" y="399327"/>
                </a:lnTo>
                <a:lnTo>
                  <a:pt x="691368" y="445811"/>
                </a:lnTo>
                <a:lnTo>
                  <a:pt x="676652" y="489604"/>
                </a:lnTo>
                <a:lnTo>
                  <a:pt x="656684" y="530342"/>
                </a:lnTo>
                <a:lnTo>
                  <a:pt x="631830" y="567658"/>
                </a:lnTo>
                <a:lnTo>
                  <a:pt x="602456" y="601186"/>
                </a:lnTo>
                <a:lnTo>
                  <a:pt x="568928" y="630560"/>
                </a:lnTo>
                <a:lnTo>
                  <a:pt x="531612" y="655414"/>
                </a:lnTo>
                <a:lnTo>
                  <a:pt x="490874" y="675382"/>
                </a:lnTo>
                <a:lnTo>
                  <a:pt x="447081" y="690098"/>
                </a:lnTo>
                <a:lnTo>
                  <a:pt x="400597" y="699196"/>
                </a:lnTo>
                <a:lnTo>
                  <a:pt x="351789" y="702310"/>
                </a:lnTo>
                <a:lnTo>
                  <a:pt x="302982" y="699196"/>
                </a:lnTo>
                <a:lnTo>
                  <a:pt x="256498" y="690098"/>
                </a:lnTo>
                <a:lnTo>
                  <a:pt x="212705" y="675382"/>
                </a:lnTo>
                <a:lnTo>
                  <a:pt x="171967" y="655414"/>
                </a:lnTo>
                <a:lnTo>
                  <a:pt x="134651" y="630560"/>
                </a:lnTo>
                <a:lnTo>
                  <a:pt x="101123" y="601186"/>
                </a:lnTo>
                <a:lnTo>
                  <a:pt x="71749" y="567658"/>
                </a:lnTo>
                <a:lnTo>
                  <a:pt x="46895" y="530342"/>
                </a:lnTo>
                <a:lnTo>
                  <a:pt x="26927" y="489604"/>
                </a:lnTo>
                <a:lnTo>
                  <a:pt x="12211" y="445811"/>
                </a:lnTo>
                <a:lnTo>
                  <a:pt x="3113" y="399327"/>
                </a:lnTo>
                <a:lnTo>
                  <a:pt x="0" y="350520"/>
                </a:lnTo>
                <a:lnTo>
                  <a:pt x="3113" y="302004"/>
                </a:lnTo>
                <a:lnTo>
                  <a:pt x="12211" y="255763"/>
                </a:lnTo>
                <a:lnTo>
                  <a:pt x="26927" y="212169"/>
                </a:lnTo>
                <a:lnTo>
                  <a:pt x="46895" y="171591"/>
                </a:lnTo>
                <a:lnTo>
                  <a:pt x="71749" y="134399"/>
                </a:lnTo>
                <a:lnTo>
                  <a:pt x="101123" y="100964"/>
                </a:lnTo>
                <a:lnTo>
                  <a:pt x="134651" y="71657"/>
                </a:lnTo>
                <a:lnTo>
                  <a:pt x="171967" y="46848"/>
                </a:lnTo>
                <a:lnTo>
                  <a:pt x="212705" y="26908"/>
                </a:lnTo>
                <a:lnTo>
                  <a:pt x="256498" y="12206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"/>
          <p:cNvSpPr/>
          <p:nvPr/>
        </p:nvSpPr>
        <p:spPr>
          <a:xfrm>
            <a:off x="7292627" y="26219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3"/>
          <p:cNvSpPr txBox="1"/>
          <p:nvPr/>
        </p:nvSpPr>
        <p:spPr>
          <a:xfrm>
            <a:off x="6925717" y="2213244"/>
            <a:ext cx="160135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122" name="object 14"/>
          <p:cNvSpPr/>
          <p:nvPr/>
        </p:nvSpPr>
        <p:spPr>
          <a:xfrm>
            <a:off x="7292627" y="2334614"/>
            <a:ext cx="184492" cy="0"/>
          </a:xfrm>
          <a:custGeom>
            <a:avLst/>
            <a:gdLst/>
            <a:ahLst/>
            <a:cxnLst/>
            <a:rect l="l" t="t" r="r" b="b"/>
            <a:pathLst>
              <a:path w="226059">
                <a:moveTo>
                  <a:pt x="0" y="0"/>
                </a:moveTo>
                <a:lnTo>
                  <a:pt x="22605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5"/>
          <p:cNvSpPr/>
          <p:nvPr/>
        </p:nvSpPr>
        <p:spPr>
          <a:xfrm>
            <a:off x="7459500" y="2268223"/>
            <a:ext cx="136815" cy="133817"/>
          </a:xfrm>
          <a:custGeom>
            <a:avLst/>
            <a:gdLst/>
            <a:ahLst/>
            <a:cxnLst/>
            <a:rect l="l" t="t" r="r" b="b"/>
            <a:pathLst>
              <a:path w="167640" h="163830">
                <a:moveTo>
                  <a:pt x="0" y="0"/>
                </a:moveTo>
                <a:lnTo>
                  <a:pt x="7619" y="163830"/>
                </a:lnTo>
                <a:lnTo>
                  <a:pt x="167639" y="736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7"/>
          <p:cNvSpPr/>
          <p:nvPr/>
        </p:nvSpPr>
        <p:spPr>
          <a:xfrm>
            <a:off x="3017175" y="19922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8"/>
          <p:cNvSpPr/>
          <p:nvPr/>
        </p:nvSpPr>
        <p:spPr>
          <a:xfrm>
            <a:off x="2147572" y="2675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9"/>
          <p:cNvSpPr txBox="1"/>
          <p:nvPr/>
        </p:nvSpPr>
        <p:spPr>
          <a:xfrm>
            <a:off x="2286000" y="2040009"/>
            <a:ext cx="743152" cy="4770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100" i="1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3100" i="1" baseline="-26666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3100" baseline="-2666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object 20"/>
          <p:cNvSpPr/>
          <p:nvPr/>
        </p:nvSpPr>
        <p:spPr>
          <a:xfrm>
            <a:off x="1827303" y="2328390"/>
            <a:ext cx="195893" cy="6224"/>
          </a:xfrm>
          <a:custGeom>
            <a:avLst/>
            <a:gdLst/>
            <a:ahLst/>
            <a:cxnLst/>
            <a:rect l="l" t="t" r="r" b="b"/>
            <a:pathLst>
              <a:path w="240030" h="7619">
                <a:moveTo>
                  <a:pt x="0" y="0"/>
                </a:moveTo>
                <a:lnTo>
                  <a:pt x="196850" y="0"/>
                </a:lnTo>
                <a:lnTo>
                  <a:pt x="196850" y="7620"/>
                </a:lnTo>
                <a:lnTo>
                  <a:pt x="240029" y="762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21"/>
          <p:cNvSpPr/>
          <p:nvPr/>
        </p:nvSpPr>
        <p:spPr>
          <a:xfrm>
            <a:off x="2013868" y="2267187"/>
            <a:ext cx="134742" cy="134855"/>
          </a:xfrm>
          <a:custGeom>
            <a:avLst/>
            <a:gdLst/>
            <a:ahLst/>
            <a:cxnLst/>
            <a:rect l="l" t="t" r="r" b="b"/>
            <a:pathLst>
              <a:path w="165100" h="165100">
                <a:moveTo>
                  <a:pt x="0" y="0"/>
                </a:moveTo>
                <a:lnTo>
                  <a:pt x="0" y="16510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22"/>
          <p:cNvSpPr/>
          <p:nvPr/>
        </p:nvSpPr>
        <p:spPr>
          <a:xfrm>
            <a:off x="4974036" y="1989178"/>
            <a:ext cx="1180543" cy="683610"/>
          </a:xfrm>
          <a:custGeom>
            <a:avLst/>
            <a:gdLst/>
            <a:ahLst/>
            <a:cxnLst/>
            <a:rect l="l" t="t" r="r" b="b"/>
            <a:pathLst>
              <a:path w="1446529" h="836930">
                <a:moveTo>
                  <a:pt x="1205229" y="0"/>
                </a:moveTo>
                <a:lnTo>
                  <a:pt x="254000" y="0"/>
                </a:lnTo>
                <a:lnTo>
                  <a:pt x="219459" y="5008"/>
                </a:lnTo>
                <a:lnTo>
                  <a:pt x="152667" y="42276"/>
                </a:lnTo>
                <a:lnTo>
                  <a:pt x="121561" y="72669"/>
                </a:lnTo>
                <a:lnTo>
                  <a:pt x="92745" y="109657"/>
                </a:lnTo>
                <a:lnTo>
                  <a:pt x="66791" y="152308"/>
                </a:lnTo>
                <a:lnTo>
                  <a:pt x="44273" y="199687"/>
                </a:lnTo>
                <a:lnTo>
                  <a:pt x="25762" y="250862"/>
                </a:lnTo>
                <a:lnTo>
                  <a:pt x="11831" y="304900"/>
                </a:lnTo>
                <a:lnTo>
                  <a:pt x="3053" y="360867"/>
                </a:lnTo>
                <a:lnTo>
                  <a:pt x="0" y="417829"/>
                </a:lnTo>
                <a:lnTo>
                  <a:pt x="3053" y="474822"/>
                </a:lnTo>
                <a:lnTo>
                  <a:pt x="11831" y="530870"/>
                </a:lnTo>
                <a:lnTo>
                  <a:pt x="25762" y="585029"/>
                </a:lnTo>
                <a:lnTo>
                  <a:pt x="44273" y="636353"/>
                </a:lnTo>
                <a:lnTo>
                  <a:pt x="66791" y="683900"/>
                </a:lnTo>
                <a:lnTo>
                  <a:pt x="92745" y="726723"/>
                </a:lnTo>
                <a:lnTo>
                  <a:pt x="121561" y="763878"/>
                </a:lnTo>
                <a:lnTo>
                  <a:pt x="152667" y="794421"/>
                </a:lnTo>
                <a:lnTo>
                  <a:pt x="185490" y="817407"/>
                </a:lnTo>
                <a:lnTo>
                  <a:pt x="254000" y="836929"/>
                </a:lnTo>
                <a:lnTo>
                  <a:pt x="1205229" y="836929"/>
                </a:lnTo>
                <a:lnTo>
                  <a:pt x="1446529" y="417829"/>
                </a:lnTo>
                <a:lnTo>
                  <a:pt x="120522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24"/>
          <p:cNvSpPr/>
          <p:nvPr/>
        </p:nvSpPr>
        <p:spPr>
          <a:xfrm>
            <a:off x="4974036" y="267278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25"/>
          <p:cNvSpPr txBox="1"/>
          <p:nvPr/>
        </p:nvSpPr>
        <p:spPr>
          <a:xfrm>
            <a:off x="5181600" y="2065378"/>
            <a:ext cx="775572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000" i="1" dirty="0">
                <a:latin typeface="Arial" panose="020B0604020202020204" pitchFamily="34" charset="0"/>
                <a:cs typeface="Arial" panose="020B0604020202020204" pitchFamily="34" charset="0"/>
              </a:rPr>
              <a:t>sh</a:t>
            </a:r>
            <a:r>
              <a:rPr sz="3000" dirty="0">
                <a:latin typeface="Lucida Sans Unicode"/>
                <a:cs typeface="Lucida Sans Unicode"/>
              </a:rPr>
              <a:t>()</a:t>
            </a:r>
          </a:p>
        </p:txBody>
      </p:sp>
      <p:sp>
        <p:nvSpPr>
          <p:cNvPr id="133" name="object 26"/>
          <p:cNvSpPr/>
          <p:nvPr/>
        </p:nvSpPr>
        <p:spPr>
          <a:xfrm>
            <a:off x="5011350" y="3164490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29">
                <a:moveTo>
                  <a:pt x="177800" y="0"/>
                </a:moveTo>
                <a:lnTo>
                  <a:pt x="877570" y="0"/>
                </a:lnTo>
                <a:lnTo>
                  <a:pt x="905670" y="6076"/>
                </a:lnTo>
                <a:lnTo>
                  <a:pt x="959614" y="50920"/>
                </a:lnTo>
                <a:lnTo>
                  <a:pt x="984331" y="87172"/>
                </a:lnTo>
                <a:lnTo>
                  <a:pt x="1006792" y="130968"/>
                </a:lnTo>
                <a:lnTo>
                  <a:pt x="1026434" y="181051"/>
                </a:lnTo>
                <a:lnTo>
                  <a:pt x="1042692" y="236162"/>
                </a:lnTo>
                <a:lnTo>
                  <a:pt x="1055004" y="295046"/>
                </a:lnTo>
                <a:lnTo>
                  <a:pt x="1062804" y="356444"/>
                </a:lnTo>
                <a:lnTo>
                  <a:pt x="1065529" y="419100"/>
                </a:lnTo>
                <a:lnTo>
                  <a:pt x="1062804" y="481719"/>
                </a:lnTo>
                <a:lnTo>
                  <a:pt x="1055004" y="543021"/>
                </a:lnTo>
                <a:lnTo>
                  <a:pt x="1042692" y="601762"/>
                </a:lnTo>
                <a:lnTo>
                  <a:pt x="1026434" y="656701"/>
                </a:lnTo>
                <a:lnTo>
                  <a:pt x="1006792" y="706596"/>
                </a:lnTo>
                <a:lnTo>
                  <a:pt x="984331" y="750204"/>
                </a:lnTo>
                <a:lnTo>
                  <a:pt x="959614" y="786283"/>
                </a:lnTo>
                <a:lnTo>
                  <a:pt x="905670" y="830888"/>
                </a:lnTo>
                <a:lnTo>
                  <a:pt x="877570" y="836929"/>
                </a:lnTo>
                <a:lnTo>
                  <a:pt x="177800" y="836929"/>
                </a:lnTo>
                <a:lnTo>
                  <a:pt x="0" y="419100"/>
                </a:lnTo>
                <a:lnTo>
                  <a:pt x="17780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27"/>
          <p:cNvSpPr/>
          <p:nvPr/>
        </p:nvSpPr>
        <p:spPr>
          <a:xfrm>
            <a:off x="5011350" y="31644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28"/>
          <p:cNvSpPr/>
          <p:nvPr/>
        </p:nvSpPr>
        <p:spPr>
          <a:xfrm>
            <a:off x="5880951" y="38481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29"/>
          <p:cNvSpPr txBox="1"/>
          <p:nvPr/>
        </p:nvSpPr>
        <p:spPr>
          <a:xfrm>
            <a:off x="5341985" y="3213244"/>
            <a:ext cx="180865" cy="5010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200" i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object 30"/>
          <p:cNvSpPr/>
          <p:nvPr/>
        </p:nvSpPr>
        <p:spPr>
          <a:xfrm>
            <a:off x="3469077" y="1992290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30">
                <a:moveTo>
                  <a:pt x="889000" y="0"/>
                </a:moveTo>
                <a:lnTo>
                  <a:pt x="187960" y="0"/>
                </a:lnTo>
                <a:lnTo>
                  <a:pt x="159859" y="6076"/>
                </a:lnTo>
                <a:lnTo>
                  <a:pt x="105915" y="50920"/>
                </a:lnTo>
                <a:lnTo>
                  <a:pt x="81198" y="87172"/>
                </a:lnTo>
                <a:lnTo>
                  <a:pt x="58737" y="130968"/>
                </a:lnTo>
                <a:lnTo>
                  <a:pt x="39095" y="181051"/>
                </a:lnTo>
                <a:lnTo>
                  <a:pt x="22837" y="236162"/>
                </a:lnTo>
                <a:lnTo>
                  <a:pt x="10525" y="295046"/>
                </a:lnTo>
                <a:lnTo>
                  <a:pt x="2725" y="356444"/>
                </a:lnTo>
                <a:lnTo>
                  <a:pt x="0" y="419100"/>
                </a:lnTo>
                <a:lnTo>
                  <a:pt x="2725" y="481411"/>
                </a:lnTo>
                <a:lnTo>
                  <a:pt x="10525" y="542533"/>
                </a:lnTo>
                <a:lnTo>
                  <a:pt x="22837" y="601202"/>
                </a:lnTo>
                <a:lnTo>
                  <a:pt x="39095" y="656153"/>
                </a:lnTo>
                <a:lnTo>
                  <a:pt x="58737" y="706119"/>
                </a:lnTo>
                <a:lnTo>
                  <a:pt x="81198" y="749838"/>
                </a:lnTo>
                <a:lnTo>
                  <a:pt x="105915" y="786043"/>
                </a:lnTo>
                <a:lnTo>
                  <a:pt x="159859" y="830854"/>
                </a:lnTo>
                <a:lnTo>
                  <a:pt x="187960" y="836929"/>
                </a:lnTo>
                <a:lnTo>
                  <a:pt x="889000" y="836929"/>
                </a:lnTo>
                <a:lnTo>
                  <a:pt x="1065530" y="419100"/>
                </a:lnTo>
                <a:lnTo>
                  <a:pt x="88900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31"/>
          <p:cNvSpPr/>
          <p:nvPr/>
        </p:nvSpPr>
        <p:spPr>
          <a:xfrm>
            <a:off x="4338678" y="19922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32"/>
          <p:cNvSpPr/>
          <p:nvPr/>
        </p:nvSpPr>
        <p:spPr>
          <a:xfrm>
            <a:off x="3469077" y="2675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33"/>
          <p:cNvSpPr/>
          <p:nvPr/>
        </p:nvSpPr>
        <p:spPr>
          <a:xfrm>
            <a:off x="3017174" y="2334614"/>
            <a:ext cx="327526" cy="0"/>
          </a:xfrm>
          <a:custGeom>
            <a:avLst/>
            <a:gdLst/>
            <a:ahLst/>
            <a:cxnLst/>
            <a:rect l="l" t="t" r="r" b="b"/>
            <a:pathLst>
              <a:path w="401320">
                <a:moveTo>
                  <a:pt x="0" y="0"/>
                </a:moveTo>
                <a:lnTo>
                  <a:pt x="40131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34"/>
          <p:cNvSpPr/>
          <p:nvPr/>
        </p:nvSpPr>
        <p:spPr>
          <a:xfrm>
            <a:off x="3335371" y="2267187"/>
            <a:ext cx="134742" cy="134855"/>
          </a:xfrm>
          <a:custGeom>
            <a:avLst/>
            <a:gdLst/>
            <a:ahLst/>
            <a:cxnLst/>
            <a:rect l="l" t="t" r="r" b="b"/>
            <a:pathLst>
              <a:path w="165100" h="165100">
                <a:moveTo>
                  <a:pt x="0" y="0"/>
                </a:moveTo>
                <a:lnTo>
                  <a:pt x="0" y="16510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36"/>
          <p:cNvSpPr/>
          <p:nvPr/>
        </p:nvSpPr>
        <p:spPr>
          <a:xfrm>
            <a:off x="4840332" y="2263036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5100"/>
                </a:lnTo>
                <a:lnTo>
                  <a:pt x="163829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38"/>
          <p:cNvSpPr/>
          <p:nvPr/>
        </p:nvSpPr>
        <p:spPr>
          <a:xfrm>
            <a:off x="6584715" y="2267187"/>
            <a:ext cx="134742" cy="134855"/>
          </a:xfrm>
          <a:custGeom>
            <a:avLst/>
            <a:gdLst/>
            <a:ahLst/>
            <a:cxnLst/>
            <a:rect l="l" t="t" r="r" b="b"/>
            <a:pathLst>
              <a:path w="165100" h="165100">
                <a:moveTo>
                  <a:pt x="0" y="0"/>
                </a:moveTo>
                <a:lnTo>
                  <a:pt x="0" y="16510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39"/>
          <p:cNvSpPr/>
          <p:nvPr/>
        </p:nvSpPr>
        <p:spPr>
          <a:xfrm>
            <a:off x="6006364" y="2621958"/>
            <a:ext cx="999161" cy="884855"/>
          </a:xfrm>
          <a:custGeom>
            <a:avLst/>
            <a:gdLst/>
            <a:ahLst/>
            <a:cxnLst/>
            <a:rect l="l" t="t" r="r" b="b"/>
            <a:pathLst>
              <a:path w="1224279" h="1083310">
                <a:moveTo>
                  <a:pt x="1224279" y="0"/>
                </a:moveTo>
                <a:lnTo>
                  <a:pt x="1224279" y="1083310"/>
                </a:lnTo>
                <a:lnTo>
                  <a:pt x="0" y="108331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40"/>
          <p:cNvSpPr/>
          <p:nvPr/>
        </p:nvSpPr>
        <p:spPr>
          <a:xfrm>
            <a:off x="5880951" y="3439386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29" y="0"/>
                </a:moveTo>
                <a:lnTo>
                  <a:pt x="0" y="82550"/>
                </a:lnTo>
                <a:lnTo>
                  <a:pt x="163829" y="163829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42"/>
          <p:cNvSpPr/>
          <p:nvPr/>
        </p:nvSpPr>
        <p:spPr>
          <a:xfrm>
            <a:off x="3838061" y="2675901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30">
                <a:moveTo>
                  <a:pt x="81279" y="0"/>
                </a:moveTo>
                <a:lnTo>
                  <a:pt x="0" y="163829"/>
                </a:lnTo>
                <a:lnTo>
                  <a:pt x="163829" y="163829"/>
                </a:lnTo>
                <a:lnTo>
                  <a:pt x="81279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43"/>
          <p:cNvSpPr txBox="1"/>
          <p:nvPr/>
        </p:nvSpPr>
        <p:spPr>
          <a:xfrm>
            <a:off x="3810077" y="2127145"/>
            <a:ext cx="207813" cy="4071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51" name="object 16"/>
          <p:cNvSpPr/>
          <p:nvPr/>
        </p:nvSpPr>
        <p:spPr>
          <a:xfrm>
            <a:off x="2147573" y="1992290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30">
                <a:moveTo>
                  <a:pt x="889000" y="0"/>
                </a:moveTo>
                <a:lnTo>
                  <a:pt x="187960" y="0"/>
                </a:lnTo>
                <a:lnTo>
                  <a:pt x="159859" y="6076"/>
                </a:lnTo>
                <a:lnTo>
                  <a:pt x="105915" y="50920"/>
                </a:lnTo>
                <a:lnTo>
                  <a:pt x="81198" y="87172"/>
                </a:lnTo>
                <a:lnTo>
                  <a:pt x="58737" y="130968"/>
                </a:lnTo>
                <a:lnTo>
                  <a:pt x="39095" y="181051"/>
                </a:lnTo>
                <a:lnTo>
                  <a:pt x="22837" y="236162"/>
                </a:lnTo>
                <a:lnTo>
                  <a:pt x="10525" y="295046"/>
                </a:lnTo>
                <a:lnTo>
                  <a:pt x="2725" y="356444"/>
                </a:lnTo>
                <a:lnTo>
                  <a:pt x="0" y="419100"/>
                </a:lnTo>
                <a:lnTo>
                  <a:pt x="2725" y="481411"/>
                </a:lnTo>
                <a:lnTo>
                  <a:pt x="10525" y="542533"/>
                </a:lnTo>
                <a:lnTo>
                  <a:pt x="22837" y="601202"/>
                </a:lnTo>
                <a:lnTo>
                  <a:pt x="39095" y="656153"/>
                </a:lnTo>
                <a:lnTo>
                  <a:pt x="58737" y="706119"/>
                </a:lnTo>
                <a:lnTo>
                  <a:pt x="81198" y="749838"/>
                </a:lnTo>
                <a:lnTo>
                  <a:pt x="105915" y="786043"/>
                </a:lnTo>
                <a:lnTo>
                  <a:pt x="159859" y="830854"/>
                </a:lnTo>
                <a:lnTo>
                  <a:pt x="187960" y="836929"/>
                </a:lnTo>
                <a:lnTo>
                  <a:pt x="889000" y="836929"/>
                </a:lnTo>
                <a:lnTo>
                  <a:pt x="1065530" y="419100"/>
                </a:lnTo>
                <a:lnTo>
                  <a:pt x="88900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33"/>
          <p:cNvSpPr/>
          <p:nvPr/>
        </p:nvSpPr>
        <p:spPr>
          <a:xfrm flipV="1">
            <a:off x="4343400" y="2282671"/>
            <a:ext cx="511440" cy="45719"/>
          </a:xfrm>
          <a:custGeom>
            <a:avLst/>
            <a:gdLst/>
            <a:ahLst/>
            <a:cxnLst/>
            <a:rect l="l" t="t" r="r" b="b"/>
            <a:pathLst>
              <a:path w="401320">
                <a:moveTo>
                  <a:pt x="0" y="0"/>
                </a:moveTo>
                <a:lnTo>
                  <a:pt x="40131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177433" y="4250001"/>
            <a:ext cx="869601" cy="684647"/>
          </a:xfrm>
          <a:custGeom>
            <a:avLst/>
            <a:gdLst/>
            <a:ahLst/>
            <a:cxnLst/>
            <a:rect l="l" t="t" r="r" b="b"/>
            <a:pathLst>
              <a:path w="1065530" h="838200">
                <a:moveTo>
                  <a:pt x="887730" y="0"/>
                </a:moveTo>
                <a:lnTo>
                  <a:pt x="187960" y="0"/>
                </a:lnTo>
                <a:lnTo>
                  <a:pt x="159859" y="6076"/>
                </a:lnTo>
                <a:lnTo>
                  <a:pt x="105915" y="50920"/>
                </a:lnTo>
                <a:lnTo>
                  <a:pt x="81198" y="87172"/>
                </a:lnTo>
                <a:lnTo>
                  <a:pt x="58737" y="130968"/>
                </a:lnTo>
                <a:lnTo>
                  <a:pt x="39095" y="181051"/>
                </a:lnTo>
                <a:lnTo>
                  <a:pt x="22837" y="236162"/>
                </a:lnTo>
                <a:lnTo>
                  <a:pt x="10525" y="295046"/>
                </a:lnTo>
                <a:lnTo>
                  <a:pt x="2725" y="356444"/>
                </a:lnTo>
                <a:lnTo>
                  <a:pt x="0" y="419100"/>
                </a:lnTo>
                <a:lnTo>
                  <a:pt x="2725" y="481755"/>
                </a:lnTo>
                <a:lnTo>
                  <a:pt x="10525" y="543153"/>
                </a:lnTo>
                <a:lnTo>
                  <a:pt x="22837" y="602037"/>
                </a:lnTo>
                <a:lnTo>
                  <a:pt x="39095" y="657148"/>
                </a:lnTo>
                <a:lnTo>
                  <a:pt x="58737" y="707231"/>
                </a:lnTo>
                <a:lnTo>
                  <a:pt x="81198" y="751027"/>
                </a:lnTo>
                <a:lnTo>
                  <a:pt x="105915" y="787279"/>
                </a:lnTo>
                <a:lnTo>
                  <a:pt x="159859" y="832123"/>
                </a:lnTo>
                <a:lnTo>
                  <a:pt x="187960" y="838200"/>
                </a:lnTo>
                <a:lnTo>
                  <a:pt x="887730" y="838200"/>
                </a:lnTo>
                <a:lnTo>
                  <a:pt x="1065530" y="419100"/>
                </a:lnTo>
                <a:lnTo>
                  <a:pt x="88773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3" name="object 63"/>
          <p:cNvSpPr/>
          <p:nvPr/>
        </p:nvSpPr>
        <p:spPr>
          <a:xfrm>
            <a:off x="2705196" y="5158714"/>
            <a:ext cx="825032" cy="683610"/>
          </a:xfrm>
          <a:custGeom>
            <a:avLst/>
            <a:gdLst/>
            <a:ahLst/>
            <a:cxnLst/>
            <a:rect l="l" t="t" r="r" b="b"/>
            <a:pathLst>
              <a:path w="1010920" h="836929">
                <a:moveTo>
                  <a:pt x="842010" y="0"/>
                </a:moveTo>
                <a:lnTo>
                  <a:pt x="177800" y="0"/>
                </a:lnTo>
                <a:lnTo>
                  <a:pt x="151218" y="6041"/>
                </a:lnTo>
                <a:lnTo>
                  <a:pt x="100190" y="50646"/>
                </a:lnTo>
                <a:lnTo>
                  <a:pt x="76809" y="86725"/>
                </a:lnTo>
                <a:lnTo>
                  <a:pt x="55562" y="130333"/>
                </a:lnTo>
                <a:lnTo>
                  <a:pt x="36982" y="180228"/>
                </a:lnTo>
                <a:lnTo>
                  <a:pt x="21602" y="235167"/>
                </a:lnTo>
                <a:lnTo>
                  <a:pt x="9956" y="293908"/>
                </a:lnTo>
                <a:lnTo>
                  <a:pt x="2578" y="355210"/>
                </a:lnTo>
                <a:lnTo>
                  <a:pt x="0" y="417829"/>
                </a:lnTo>
                <a:lnTo>
                  <a:pt x="2578" y="480485"/>
                </a:lnTo>
                <a:lnTo>
                  <a:pt x="9956" y="541883"/>
                </a:lnTo>
                <a:lnTo>
                  <a:pt x="21602" y="600767"/>
                </a:lnTo>
                <a:lnTo>
                  <a:pt x="36982" y="655878"/>
                </a:lnTo>
                <a:lnTo>
                  <a:pt x="55562" y="705961"/>
                </a:lnTo>
                <a:lnTo>
                  <a:pt x="76809" y="749757"/>
                </a:lnTo>
                <a:lnTo>
                  <a:pt x="100190" y="786009"/>
                </a:lnTo>
                <a:lnTo>
                  <a:pt x="151218" y="830853"/>
                </a:lnTo>
                <a:lnTo>
                  <a:pt x="177800" y="836929"/>
                </a:lnTo>
                <a:lnTo>
                  <a:pt x="842010" y="836929"/>
                </a:lnTo>
                <a:lnTo>
                  <a:pt x="1010920" y="417829"/>
                </a:lnTo>
                <a:lnTo>
                  <a:pt x="84201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7" name="object 67"/>
          <p:cNvSpPr/>
          <p:nvPr/>
        </p:nvSpPr>
        <p:spPr>
          <a:xfrm>
            <a:off x="1995212" y="5161826"/>
            <a:ext cx="434282" cy="683610"/>
          </a:xfrm>
          <a:custGeom>
            <a:avLst/>
            <a:gdLst/>
            <a:ahLst/>
            <a:cxnLst/>
            <a:rect l="l" t="t" r="r" b="b"/>
            <a:pathLst>
              <a:path w="532130" h="836929">
                <a:moveTo>
                  <a:pt x="443230" y="0"/>
                </a:moveTo>
                <a:lnTo>
                  <a:pt x="93980" y="0"/>
                </a:lnTo>
                <a:lnTo>
                  <a:pt x="78381" y="7473"/>
                </a:lnTo>
                <a:lnTo>
                  <a:pt x="48730" y="62088"/>
                </a:lnTo>
                <a:lnTo>
                  <a:pt x="35451" y="105781"/>
                </a:lnTo>
                <a:lnTo>
                  <a:pt x="23720" y="158096"/>
                </a:lnTo>
                <a:lnTo>
                  <a:pt x="13922" y="217311"/>
                </a:lnTo>
                <a:lnTo>
                  <a:pt x="6445" y="281699"/>
                </a:lnTo>
                <a:lnTo>
                  <a:pt x="1675" y="349537"/>
                </a:lnTo>
                <a:lnTo>
                  <a:pt x="0" y="419099"/>
                </a:lnTo>
                <a:lnTo>
                  <a:pt x="1675" y="488284"/>
                </a:lnTo>
                <a:lnTo>
                  <a:pt x="6445" y="555827"/>
                </a:lnTo>
                <a:lnTo>
                  <a:pt x="13922" y="619995"/>
                </a:lnTo>
                <a:lnTo>
                  <a:pt x="23720" y="679051"/>
                </a:lnTo>
                <a:lnTo>
                  <a:pt x="35451" y="731260"/>
                </a:lnTo>
                <a:lnTo>
                  <a:pt x="48730" y="774888"/>
                </a:lnTo>
                <a:lnTo>
                  <a:pt x="78381" y="829458"/>
                </a:lnTo>
                <a:lnTo>
                  <a:pt x="93980" y="836929"/>
                </a:lnTo>
                <a:lnTo>
                  <a:pt x="443230" y="836929"/>
                </a:lnTo>
                <a:lnTo>
                  <a:pt x="532130" y="419099"/>
                </a:lnTo>
                <a:lnTo>
                  <a:pt x="44323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3" name="object 73"/>
          <p:cNvSpPr/>
          <p:nvPr/>
        </p:nvSpPr>
        <p:spPr>
          <a:xfrm>
            <a:off x="3793493" y="5161826"/>
            <a:ext cx="441538" cy="683610"/>
          </a:xfrm>
          <a:custGeom>
            <a:avLst/>
            <a:gdLst/>
            <a:ahLst/>
            <a:cxnLst/>
            <a:rect l="l" t="t" r="r" b="b"/>
            <a:pathLst>
              <a:path w="541020" h="836929">
                <a:moveTo>
                  <a:pt x="452120" y="0"/>
                </a:moveTo>
                <a:lnTo>
                  <a:pt x="95250" y="0"/>
                </a:lnTo>
                <a:lnTo>
                  <a:pt x="79607" y="7473"/>
                </a:lnTo>
                <a:lnTo>
                  <a:pt x="49671" y="62088"/>
                </a:lnTo>
                <a:lnTo>
                  <a:pt x="36192" y="105781"/>
                </a:lnTo>
                <a:lnTo>
                  <a:pt x="24250" y="158096"/>
                </a:lnTo>
                <a:lnTo>
                  <a:pt x="14252" y="217311"/>
                </a:lnTo>
                <a:lnTo>
                  <a:pt x="6606" y="281699"/>
                </a:lnTo>
                <a:lnTo>
                  <a:pt x="1719" y="349537"/>
                </a:lnTo>
                <a:lnTo>
                  <a:pt x="0" y="419099"/>
                </a:lnTo>
                <a:lnTo>
                  <a:pt x="1719" y="488284"/>
                </a:lnTo>
                <a:lnTo>
                  <a:pt x="6606" y="555827"/>
                </a:lnTo>
                <a:lnTo>
                  <a:pt x="14252" y="619995"/>
                </a:lnTo>
                <a:lnTo>
                  <a:pt x="24250" y="679051"/>
                </a:lnTo>
                <a:lnTo>
                  <a:pt x="36192" y="731260"/>
                </a:lnTo>
                <a:lnTo>
                  <a:pt x="49671" y="774888"/>
                </a:lnTo>
                <a:lnTo>
                  <a:pt x="79607" y="829458"/>
                </a:lnTo>
                <a:lnTo>
                  <a:pt x="95250" y="836929"/>
                </a:lnTo>
                <a:lnTo>
                  <a:pt x="452120" y="836929"/>
                </a:lnTo>
                <a:lnTo>
                  <a:pt x="541020" y="419099"/>
                </a:lnTo>
                <a:lnTo>
                  <a:pt x="45212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1" name="object 81"/>
          <p:cNvSpPr/>
          <p:nvPr/>
        </p:nvSpPr>
        <p:spPr>
          <a:xfrm>
            <a:off x="5281869" y="5158714"/>
            <a:ext cx="826069" cy="683610"/>
          </a:xfrm>
          <a:custGeom>
            <a:avLst/>
            <a:gdLst/>
            <a:ahLst/>
            <a:cxnLst/>
            <a:rect l="l" t="t" r="r" b="b"/>
            <a:pathLst>
              <a:path w="1012190" h="836929">
                <a:moveTo>
                  <a:pt x="843279" y="0"/>
                </a:moveTo>
                <a:lnTo>
                  <a:pt x="177800" y="0"/>
                </a:lnTo>
                <a:lnTo>
                  <a:pt x="151218" y="6041"/>
                </a:lnTo>
                <a:lnTo>
                  <a:pt x="100190" y="50646"/>
                </a:lnTo>
                <a:lnTo>
                  <a:pt x="76809" y="86725"/>
                </a:lnTo>
                <a:lnTo>
                  <a:pt x="55562" y="130333"/>
                </a:lnTo>
                <a:lnTo>
                  <a:pt x="36982" y="180228"/>
                </a:lnTo>
                <a:lnTo>
                  <a:pt x="21602" y="235167"/>
                </a:lnTo>
                <a:lnTo>
                  <a:pt x="9956" y="293908"/>
                </a:lnTo>
                <a:lnTo>
                  <a:pt x="2578" y="355210"/>
                </a:lnTo>
                <a:lnTo>
                  <a:pt x="0" y="417829"/>
                </a:lnTo>
                <a:lnTo>
                  <a:pt x="2578" y="480485"/>
                </a:lnTo>
                <a:lnTo>
                  <a:pt x="9956" y="541883"/>
                </a:lnTo>
                <a:lnTo>
                  <a:pt x="21602" y="600767"/>
                </a:lnTo>
                <a:lnTo>
                  <a:pt x="36982" y="655878"/>
                </a:lnTo>
                <a:lnTo>
                  <a:pt x="55562" y="705961"/>
                </a:lnTo>
                <a:lnTo>
                  <a:pt x="76809" y="749757"/>
                </a:lnTo>
                <a:lnTo>
                  <a:pt x="100190" y="786009"/>
                </a:lnTo>
                <a:lnTo>
                  <a:pt x="151218" y="830853"/>
                </a:lnTo>
                <a:lnTo>
                  <a:pt x="177800" y="836929"/>
                </a:lnTo>
                <a:lnTo>
                  <a:pt x="843279" y="836929"/>
                </a:lnTo>
                <a:lnTo>
                  <a:pt x="1012189" y="417829"/>
                </a:lnTo>
                <a:lnTo>
                  <a:pt x="84327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5" name="object 85"/>
          <p:cNvSpPr/>
          <p:nvPr/>
        </p:nvSpPr>
        <p:spPr>
          <a:xfrm>
            <a:off x="4611270" y="5161826"/>
            <a:ext cx="434282" cy="683610"/>
          </a:xfrm>
          <a:custGeom>
            <a:avLst/>
            <a:gdLst/>
            <a:ahLst/>
            <a:cxnLst/>
            <a:rect l="l" t="t" r="r" b="b"/>
            <a:pathLst>
              <a:path w="532129" h="836929">
                <a:moveTo>
                  <a:pt x="443230" y="0"/>
                </a:moveTo>
                <a:lnTo>
                  <a:pt x="93980" y="0"/>
                </a:lnTo>
                <a:lnTo>
                  <a:pt x="78381" y="7473"/>
                </a:lnTo>
                <a:lnTo>
                  <a:pt x="48730" y="62088"/>
                </a:lnTo>
                <a:lnTo>
                  <a:pt x="35451" y="105781"/>
                </a:lnTo>
                <a:lnTo>
                  <a:pt x="23720" y="158096"/>
                </a:lnTo>
                <a:lnTo>
                  <a:pt x="13922" y="217311"/>
                </a:lnTo>
                <a:lnTo>
                  <a:pt x="6445" y="281699"/>
                </a:lnTo>
                <a:lnTo>
                  <a:pt x="1675" y="349537"/>
                </a:lnTo>
                <a:lnTo>
                  <a:pt x="0" y="419099"/>
                </a:lnTo>
                <a:lnTo>
                  <a:pt x="1675" y="488284"/>
                </a:lnTo>
                <a:lnTo>
                  <a:pt x="6445" y="555827"/>
                </a:lnTo>
                <a:lnTo>
                  <a:pt x="13922" y="619995"/>
                </a:lnTo>
                <a:lnTo>
                  <a:pt x="23720" y="679051"/>
                </a:lnTo>
                <a:lnTo>
                  <a:pt x="35451" y="731260"/>
                </a:lnTo>
                <a:lnTo>
                  <a:pt x="48730" y="774888"/>
                </a:lnTo>
                <a:lnTo>
                  <a:pt x="78381" y="829458"/>
                </a:lnTo>
                <a:lnTo>
                  <a:pt x="93980" y="836929"/>
                </a:lnTo>
                <a:lnTo>
                  <a:pt x="443230" y="836929"/>
                </a:lnTo>
                <a:lnTo>
                  <a:pt x="532130" y="419099"/>
                </a:lnTo>
                <a:lnTo>
                  <a:pt x="44323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1" name="object 91"/>
          <p:cNvSpPr/>
          <p:nvPr/>
        </p:nvSpPr>
        <p:spPr>
          <a:xfrm>
            <a:off x="6444792" y="5161826"/>
            <a:ext cx="442574" cy="683610"/>
          </a:xfrm>
          <a:custGeom>
            <a:avLst/>
            <a:gdLst/>
            <a:ahLst/>
            <a:cxnLst/>
            <a:rect l="l" t="t" r="r" b="b"/>
            <a:pathLst>
              <a:path w="542290" h="836929">
                <a:moveTo>
                  <a:pt x="452120" y="0"/>
                </a:moveTo>
                <a:lnTo>
                  <a:pt x="95250" y="0"/>
                </a:lnTo>
                <a:lnTo>
                  <a:pt x="79607" y="7473"/>
                </a:lnTo>
                <a:lnTo>
                  <a:pt x="49671" y="62088"/>
                </a:lnTo>
                <a:lnTo>
                  <a:pt x="36192" y="105781"/>
                </a:lnTo>
                <a:lnTo>
                  <a:pt x="24250" y="158096"/>
                </a:lnTo>
                <a:lnTo>
                  <a:pt x="14252" y="217311"/>
                </a:lnTo>
                <a:lnTo>
                  <a:pt x="6606" y="281699"/>
                </a:lnTo>
                <a:lnTo>
                  <a:pt x="1719" y="349537"/>
                </a:lnTo>
                <a:lnTo>
                  <a:pt x="0" y="419099"/>
                </a:lnTo>
                <a:lnTo>
                  <a:pt x="1719" y="488284"/>
                </a:lnTo>
                <a:lnTo>
                  <a:pt x="6606" y="555827"/>
                </a:lnTo>
                <a:lnTo>
                  <a:pt x="14252" y="619995"/>
                </a:lnTo>
                <a:lnTo>
                  <a:pt x="24250" y="679051"/>
                </a:lnTo>
                <a:lnTo>
                  <a:pt x="36192" y="731260"/>
                </a:lnTo>
                <a:lnTo>
                  <a:pt x="49671" y="774888"/>
                </a:lnTo>
                <a:lnTo>
                  <a:pt x="79607" y="829458"/>
                </a:lnTo>
                <a:lnTo>
                  <a:pt x="95250" y="836929"/>
                </a:lnTo>
                <a:lnTo>
                  <a:pt x="452120" y="836929"/>
                </a:lnTo>
                <a:lnTo>
                  <a:pt x="542290" y="419099"/>
                </a:lnTo>
                <a:lnTo>
                  <a:pt x="45212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</p:spTree>
    <p:extLst>
      <p:ext uri="{BB962C8B-B14F-4D97-AF65-F5344CB8AC3E}">
        <p14:creationId xmlns:p14="http://schemas.microsoft.com/office/powerpoint/2010/main" val="28036838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ISTA (LISTA) vs ISTA/FISTA</a:t>
            </a:r>
          </a:p>
        </p:txBody>
      </p:sp>
      <p:sp>
        <p:nvSpPr>
          <p:cNvPr id="4" name="object 4"/>
          <p:cNvSpPr/>
          <p:nvPr/>
        </p:nvSpPr>
        <p:spPr>
          <a:xfrm>
            <a:off x="714561" y="950870"/>
            <a:ext cx="7247023" cy="47468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201431" y="5676900"/>
            <a:ext cx="38267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Number of LIS</a:t>
            </a:r>
            <a:r>
              <a:rPr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or FISTA iterations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96553" y="2410282"/>
            <a:ext cx="218008" cy="196939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0368">
              <a:lnSpc>
                <a:spcPts val="1706"/>
              </a:lnSpc>
            </a:pP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Re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600" spc="8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600" spc="24" dirty="0"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ion</a:t>
            </a:r>
            <a:r>
              <a:rPr sz="1600" spc="11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sz="1600" spc="-12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600" spc="-16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12870544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LISTA with partial mutual inhibition matrix</a:t>
            </a:r>
          </a:p>
        </p:txBody>
      </p:sp>
      <p:sp>
        <p:nvSpPr>
          <p:cNvPr id="4" name="object 4"/>
          <p:cNvSpPr/>
          <p:nvPr/>
        </p:nvSpPr>
        <p:spPr>
          <a:xfrm>
            <a:off x="619307" y="876300"/>
            <a:ext cx="7216965" cy="46618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81000" y="2299031"/>
            <a:ext cx="218008" cy="196939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0368">
              <a:lnSpc>
                <a:spcPts val="1706"/>
              </a:lnSpc>
            </a:pP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Re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600" spc="8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600" spc="24" dirty="0"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ion</a:t>
            </a:r>
            <a:r>
              <a:rPr sz="1600" spc="11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sz="1600" spc="-12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600" spc="-16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048603" y="4539082"/>
            <a:ext cx="5227243" cy="12994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83916" marR="1088151">
              <a:lnSpc>
                <a:spcPct val="116700"/>
              </a:lnSpc>
            </a:pPr>
            <a:r>
              <a:rPr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Smallest elements  removed</a:t>
            </a:r>
          </a:p>
          <a:p>
            <a:pPr>
              <a:lnSpc>
                <a:spcPct val="100000"/>
              </a:lnSpc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6"/>
              </a:spcBef>
            </a:pP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Proportion of S matrix elements that are non zero</a:t>
            </a:r>
          </a:p>
        </p:txBody>
      </p:sp>
      <p:sp>
        <p:nvSpPr>
          <p:cNvPr id="7" name="object 7"/>
          <p:cNvSpPr/>
          <p:nvPr/>
        </p:nvSpPr>
        <p:spPr>
          <a:xfrm>
            <a:off x="4469274" y="4303942"/>
            <a:ext cx="0" cy="350622"/>
          </a:xfrm>
          <a:custGeom>
            <a:avLst/>
            <a:gdLst/>
            <a:ahLst/>
            <a:cxnLst/>
            <a:rect l="l" t="t" r="r" b="b"/>
            <a:pathLst>
              <a:path h="429260">
                <a:moveTo>
                  <a:pt x="0" y="42926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14340" y="4145229"/>
            <a:ext cx="110903" cy="165975"/>
          </a:xfrm>
          <a:custGeom>
            <a:avLst/>
            <a:gdLst/>
            <a:ahLst/>
            <a:cxnLst/>
            <a:rect l="l" t="t" r="r" b="b"/>
            <a:pathLst>
              <a:path w="135889" h="203200">
                <a:moveTo>
                  <a:pt x="67310" y="0"/>
                </a:moveTo>
                <a:lnTo>
                  <a:pt x="0" y="203199"/>
                </a:lnTo>
                <a:lnTo>
                  <a:pt x="135890" y="203199"/>
                </a:lnTo>
                <a:lnTo>
                  <a:pt x="6731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469274" y="3192946"/>
            <a:ext cx="720349" cy="1461618"/>
          </a:xfrm>
          <a:custGeom>
            <a:avLst/>
            <a:gdLst/>
            <a:ahLst/>
            <a:cxnLst/>
            <a:rect l="l" t="t" r="r" b="b"/>
            <a:pathLst>
              <a:path w="882650" h="1789429">
                <a:moveTo>
                  <a:pt x="0" y="1789429"/>
                </a:moveTo>
                <a:lnTo>
                  <a:pt x="882650" y="0"/>
                </a:lnTo>
              </a:path>
            </a:pathLst>
          </a:custGeom>
          <a:ln w="1797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136763" y="3051868"/>
            <a:ext cx="122304" cy="172199"/>
          </a:xfrm>
          <a:custGeom>
            <a:avLst/>
            <a:gdLst/>
            <a:ahLst/>
            <a:cxnLst/>
            <a:rect l="l" t="t" r="r" b="b"/>
            <a:pathLst>
              <a:path w="149860" h="210820">
                <a:moveTo>
                  <a:pt x="149859" y="0"/>
                </a:moveTo>
                <a:lnTo>
                  <a:pt x="0" y="151130"/>
                </a:lnTo>
                <a:lnTo>
                  <a:pt x="120650" y="210820"/>
                </a:lnTo>
                <a:lnTo>
                  <a:pt x="14985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3774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Energy-based unsupervised learning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Learning an energy function (or contrast function) that takes</a:t>
            </a:r>
          </a:p>
          <a:p>
            <a:pPr lvl="1"/>
            <a:r>
              <a:rPr lang="en-US" dirty="0"/>
              <a:t>Low values on the data manifold  </a:t>
            </a:r>
          </a:p>
          <a:p>
            <a:pPr lvl="1"/>
            <a:r>
              <a:rPr lang="en-US" dirty="0"/>
              <a:t>Higher values everywhere else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1684270" y="2652017"/>
            <a:ext cx="0" cy="2970954"/>
          </a:xfrm>
          <a:custGeom>
            <a:avLst/>
            <a:gdLst/>
            <a:ahLst/>
            <a:cxnLst/>
            <a:rect l="l" t="t" r="r" b="b"/>
            <a:pathLst>
              <a:path h="3637279">
                <a:moveTo>
                  <a:pt x="0" y="36372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40738" y="2525461"/>
            <a:ext cx="88100" cy="132780"/>
          </a:xfrm>
          <a:custGeom>
            <a:avLst/>
            <a:gdLst/>
            <a:ahLst/>
            <a:cxnLst/>
            <a:rect l="l" t="t" r="r" b="b"/>
            <a:pathLst>
              <a:path w="107950" h="162560">
                <a:moveTo>
                  <a:pt x="53339" y="0"/>
                </a:moveTo>
                <a:lnTo>
                  <a:pt x="0" y="162560"/>
                </a:lnTo>
                <a:lnTo>
                  <a:pt x="107950" y="162560"/>
                </a:lnTo>
                <a:lnTo>
                  <a:pt x="53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84270" y="5622972"/>
            <a:ext cx="4581213" cy="0"/>
          </a:xfrm>
          <a:custGeom>
            <a:avLst/>
            <a:gdLst/>
            <a:ahLst/>
            <a:cxnLst/>
            <a:rect l="l" t="t" r="r" b="b"/>
            <a:pathLst>
              <a:path w="5613400">
                <a:moveTo>
                  <a:pt x="0" y="0"/>
                </a:moveTo>
                <a:lnTo>
                  <a:pt x="56134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59264" y="5579403"/>
            <a:ext cx="132669" cy="88174"/>
          </a:xfrm>
          <a:custGeom>
            <a:avLst/>
            <a:gdLst/>
            <a:ahLst/>
            <a:cxnLst/>
            <a:rect l="l" t="t" r="r" b="b"/>
            <a:pathLst>
              <a:path w="162559" h="107950">
                <a:moveTo>
                  <a:pt x="0" y="0"/>
                </a:moveTo>
                <a:lnTo>
                  <a:pt x="0" y="107949"/>
                </a:lnTo>
                <a:lnTo>
                  <a:pt x="162560" y="533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14445" y="3332516"/>
            <a:ext cx="2643008" cy="2114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43940" y="304620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5410" y="0"/>
                </a:moveTo>
                <a:lnTo>
                  <a:pt x="60900" y="12283"/>
                </a:lnTo>
                <a:lnTo>
                  <a:pt x="26511" y="39211"/>
                </a:lnTo>
                <a:lnTo>
                  <a:pt x="5218" y="77331"/>
                </a:lnTo>
                <a:lnTo>
                  <a:pt x="0" y="123190"/>
                </a:lnTo>
                <a:lnTo>
                  <a:pt x="12283" y="167699"/>
                </a:lnTo>
                <a:lnTo>
                  <a:pt x="39211" y="202088"/>
                </a:lnTo>
                <a:lnTo>
                  <a:pt x="77331" y="223381"/>
                </a:lnTo>
                <a:lnTo>
                  <a:pt x="123189" y="228600"/>
                </a:lnTo>
                <a:lnTo>
                  <a:pt x="167699" y="216316"/>
                </a:lnTo>
                <a:lnTo>
                  <a:pt x="202088" y="189388"/>
                </a:lnTo>
                <a:lnTo>
                  <a:pt x="223381" y="151268"/>
                </a:lnTo>
                <a:lnTo>
                  <a:pt x="228600" y="105410"/>
                </a:lnTo>
                <a:lnTo>
                  <a:pt x="216316" y="60900"/>
                </a:lnTo>
                <a:lnTo>
                  <a:pt x="189388" y="26511"/>
                </a:lnTo>
                <a:lnTo>
                  <a:pt x="151268" y="5218"/>
                </a:lnTo>
                <a:lnTo>
                  <a:pt x="1054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43940" y="304620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228600" y="105410"/>
                </a:moveTo>
                <a:lnTo>
                  <a:pt x="223381" y="151268"/>
                </a:lnTo>
                <a:lnTo>
                  <a:pt x="202088" y="189388"/>
                </a:lnTo>
                <a:lnTo>
                  <a:pt x="167699" y="216316"/>
                </a:lnTo>
                <a:lnTo>
                  <a:pt x="123189" y="228600"/>
                </a:lnTo>
                <a:lnTo>
                  <a:pt x="77331" y="223381"/>
                </a:lnTo>
                <a:lnTo>
                  <a:pt x="39211" y="202088"/>
                </a:lnTo>
                <a:lnTo>
                  <a:pt x="12283" y="167699"/>
                </a:lnTo>
                <a:lnTo>
                  <a:pt x="0" y="123190"/>
                </a:lnTo>
                <a:lnTo>
                  <a:pt x="5218" y="77331"/>
                </a:lnTo>
                <a:lnTo>
                  <a:pt x="26511" y="39211"/>
                </a:lnTo>
                <a:lnTo>
                  <a:pt x="60900" y="12283"/>
                </a:lnTo>
                <a:lnTo>
                  <a:pt x="105410" y="0"/>
                </a:lnTo>
                <a:lnTo>
                  <a:pt x="151268" y="5218"/>
                </a:lnTo>
                <a:lnTo>
                  <a:pt x="189388" y="26511"/>
                </a:lnTo>
                <a:lnTo>
                  <a:pt x="216316" y="60900"/>
                </a:lnTo>
                <a:lnTo>
                  <a:pt x="228600" y="10541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23249" y="30399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750157" y="324019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61520" y="29725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5409" y="0"/>
                </a:moveTo>
                <a:lnTo>
                  <a:pt x="60900" y="11727"/>
                </a:lnTo>
                <a:lnTo>
                  <a:pt x="26511" y="38576"/>
                </a:lnTo>
                <a:lnTo>
                  <a:pt x="5218" y="76616"/>
                </a:lnTo>
                <a:lnTo>
                  <a:pt x="0" y="121919"/>
                </a:lnTo>
                <a:lnTo>
                  <a:pt x="11727" y="166627"/>
                </a:lnTo>
                <a:lnTo>
                  <a:pt x="38576" y="201453"/>
                </a:lnTo>
                <a:lnTo>
                  <a:pt x="76616" y="223182"/>
                </a:lnTo>
                <a:lnTo>
                  <a:pt x="121919" y="228600"/>
                </a:lnTo>
                <a:lnTo>
                  <a:pt x="166449" y="216138"/>
                </a:lnTo>
                <a:lnTo>
                  <a:pt x="200977" y="188912"/>
                </a:lnTo>
                <a:lnTo>
                  <a:pt x="222646" y="150733"/>
                </a:lnTo>
                <a:lnTo>
                  <a:pt x="228600" y="105410"/>
                </a:lnTo>
                <a:lnTo>
                  <a:pt x="216316" y="60900"/>
                </a:lnTo>
                <a:lnTo>
                  <a:pt x="189388" y="26511"/>
                </a:lnTo>
                <a:lnTo>
                  <a:pt x="151268" y="5218"/>
                </a:lnTo>
                <a:lnTo>
                  <a:pt x="1054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61520" y="29725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228600" y="105410"/>
                </a:moveTo>
                <a:lnTo>
                  <a:pt x="222646" y="150733"/>
                </a:lnTo>
                <a:lnTo>
                  <a:pt x="200977" y="188912"/>
                </a:lnTo>
                <a:lnTo>
                  <a:pt x="166449" y="216138"/>
                </a:lnTo>
                <a:lnTo>
                  <a:pt x="121919" y="228600"/>
                </a:lnTo>
                <a:lnTo>
                  <a:pt x="76616" y="223182"/>
                </a:lnTo>
                <a:lnTo>
                  <a:pt x="38576" y="201453"/>
                </a:lnTo>
                <a:lnTo>
                  <a:pt x="11727" y="166627"/>
                </a:lnTo>
                <a:lnTo>
                  <a:pt x="0" y="121919"/>
                </a:lnTo>
                <a:lnTo>
                  <a:pt x="5218" y="76616"/>
                </a:lnTo>
                <a:lnTo>
                  <a:pt x="26511" y="38576"/>
                </a:lnTo>
                <a:lnTo>
                  <a:pt x="60900" y="11727"/>
                </a:lnTo>
                <a:lnTo>
                  <a:pt x="105409" y="0"/>
                </a:lnTo>
                <a:lnTo>
                  <a:pt x="151268" y="5218"/>
                </a:lnTo>
                <a:lnTo>
                  <a:pt x="189388" y="26511"/>
                </a:lnTo>
                <a:lnTo>
                  <a:pt x="216316" y="60900"/>
                </a:lnTo>
                <a:lnTo>
                  <a:pt x="228600" y="10541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740829" y="29652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67739" y="31665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60484" y="29725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6679" y="0"/>
                </a:moveTo>
                <a:lnTo>
                  <a:pt x="61972" y="12283"/>
                </a:lnTo>
                <a:lnTo>
                  <a:pt x="27146" y="39211"/>
                </a:lnTo>
                <a:lnTo>
                  <a:pt x="5417" y="77331"/>
                </a:lnTo>
                <a:lnTo>
                  <a:pt x="0" y="123189"/>
                </a:lnTo>
                <a:lnTo>
                  <a:pt x="12283" y="167699"/>
                </a:lnTo>
                <a:lnTo>
                  <a:pt x="39211" y="202088"/>
                </a:lnTo>
                <a:lnTo>
                  <a:pt x="77331" y="223381"/>
                </a:lnTo>
                <a:lnTo>
                  <a:pt x="123189" y="228600"/>
                </a:lnTo>
                <a:lnTo>
                  <a:pt x="167699" y="216316"/>
                </a:lnTo>
                <a:lnTo>
                  <a:pt x="202088" y="189388"/>
                </a:lnTo>
                <a:lnTo>
                  <a:pt x="223381" y="151268"/>
                </a:lnTo>
                <a:lnTo>
                  <a:pt x="228600" y="105410"/>
                </a:lnTo>
                <a:lnTo>
                  <a:pt x="216336" y="60900"/>
                </a:lnTo>
                <a:lnTo>
                  <a:pt x="189547" y="26511"/>
                </a:lnTo>
                <a:lnTo>
                  <a:pt x="151804" y="5218"/>
                </a:lnTo>
                <a:lnTo>
                  <a:pt x="1066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60484" y="29725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228600" y="105410"/>
                </a:moveTo>
                <a:lnTo>
                  <a:pt x="223381" y="151268"/>
                </a:lnTo>
                <a:lnTo>
                  <a:pt x="202088" y="189388"/>
                </a:lnTo>
                <a:lnTo>
                  <a:pt x="167699" y="216316"/>
                </a:lnTo>
                <a:lnTo>
                  <a:pt x="123189" y="228600"/>
                </a:lnTo>
                <a:lnTo>
                  <a:pt x="77331" y="223381"/>
                </a:lnTo>
                <a:lnTo>
                  <a:pt x="39211" y="202088"/>
                </a:lnTo>
                <a:lnTo>
                  <a:pt x="12283" y="167699"/>
                </a:lnTo>
                <a:lnTo>
                  <a:pt x="0" y="123189"/>
                </a:lnTo>
                <a:lnTo>
                  <a:pt x="5417" y="77331"/>
                </a:lnTo>
                <a:lnTo>
                  <a:pt x="27146" y="39211"/>
                </a:lnTo>
                <a:lnTo>
                  <a:pt x="61972" y="12283"/>
                </a:lnTo>
                <a:lnTo>
                  <a:pt x="106679" y="0"/>
                </a:lnTo>
                <a:lnTo>
                  <a:pt x="151804" y="5218"/>
                </a:lnTo>
                <a:lnTo>
                  <a:pt x="189547" y="26511"/>
                </a:lnTo>
                <a:lnTo>
                  <a:pt x="216336" y="60900"/>
                </a:lnTo>
                <a:lnTo>
                  <a:pt x="228600" y="10541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739793" y="29652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567739" y="31665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523565" y="5506879"/>
            <a:ext cx="56303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184" dirty="0">
                <a:latin typeface="Arial" panose="020B0604020202020204" pitchFamily="34" charset="0"/>
                <a:cs typeface="Arial" panose="020B0604020202020204" pitchFamily="34" charset="0"/>
              </a:rPr>
              <a:t>Y1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09600" y="2525460"/>
            <a:ext cx="16002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9054">
              <a:spcBef>
                <a:spcPts val="1347"/>
              </a:spcBef>
            </a:pPr>
            <a:r>
              <a:rPr sz="1600" spc="187" dirty="0">
                <a:latin typeface="Arial" panose="020B0604020202020204" pitchFamily="34" charset="0"/>
                <a:cs typeface="Arial" panose="020B0604020202020204" pitchFamily="34" charset="0"/>
              </a:rPr>
              <a:t>Y2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8950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017816" y="1157190"/>
            <a:ext cx="6831397" cy="45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Coordinate Descent (LcoD): faster than LISTA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650262" y="5600700"/>
            <a:ext cx="413153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Number of LISTA or FISTA iterations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2592" y="2489339"/>
            <a:ext cx="218008" cy="1968361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0368">
              <a:lnSpc>
                <a:spcPts val="1706"/>
              </a:lnSpc>
            </a:pP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1600" spc="8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600" spc="8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600" spc="24" dirty="0"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600" spc="8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600" spc="1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spc="4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600" spc="-2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600" spc="-16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34149781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object 61"/>
          <p:cNvSpPr txBox="1"/>
          <p:nvPr/>
        </p:nvSpPr>
        <p:spPr>
          <a:xfrm>
            <a:off x="2859169" y="2920126"/>
            <a:ext cx="1484231" cy="1184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5252" algn="ctr">
              <a:tabLst>
                <a:tab pos="705561" algn="l"/>
              </a:tabLst>
            </a:pPr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S	+</a:t>
            </a:r>
          </a:p>
          <a:p>
            <a:pPr>
              <a:spcBef>
                <a:spcPts val="12"/>
              </a:spcBef>
            </a:pPr>
            <a:endParaRPr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sz="1500" spc="-4" dirty="0">
                <a:solidFill>
                  <a:srgbClr val="345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sz="1500" dirty="0">
                <a:solidFill>
                  <a:srgbClr val="345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sz="1500" spc="-33" dirty="0">
                <a:solidFill>
                  <a:srgbClr val="345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" dirty="0">
                <a:solidFill>
                  <a:srgbClr val="345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repeated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Text Placeholder 111"/>
          <p:cNvSpPr>
            <a:spLocks noGrp="1"/>
          </p:cNvSpPr>
          <p:nvPr>
            <p:ph type="body" idx="1"/>
          </p:nvPr>
        </p:nvSpPr>
        <p:spPr>
          <a:xfrm>
            <a:off x="383854" y="4276970"/>
            <a:ext cx="7461504" cy="1523283"/>
          </a:xfrm>
        </p:spPr>
        <p:txBody>
          <a:bodyPr/>
          <a:lstStyle/>
          <a:p>
            <a:r>
              <a:rPr lang="en-US" dirty="0"/>
              <a:t>Rectified linear units  </a:t>
            </a:r>
          </a:p>
          <a:p>
            <a:r>
              <a:rPr lang="en-US" dirty="0"/>
              <a:t>Classification loss: cross-entropy  </a:t>
            </a:r>
          </a:p>
          <a:p>
            <a:r>
              <a:rPr lang="en-US" dirty="0"/>
              <a:t>Reconstruction loss: squared error</a:t>
            </a:r>
          </a:p>
          <a:p>
            <a:r>
              <a:rPr lang="en-US" dirty="0"/>
              <a:t>Sparsity penalty: L1 norm of last hidden layer</a:t>
            </a:r>
          </a:p>
          <a:p>
            <a:r>
              <a:rPr lang="en-US" dirty="0"/>
              <a:t>Rows of </a:t>
            </a:r>
            <a:r>
              <a:rPr lang="en-US" dirty="0" err="1"/>
              <a:t>Wd</a:t>
            </a:r>
            <a:r>
              <a:rPr lang="en-US" dirty="0"/>
              <a:t> and columns of We constrained in unit  sphere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2940475" y="2474067"/>
            <a:ext cx="2128917" cy="1274896"/>
          </a:xfrm>
          <a:custGeom>
            <a:avLst/>
            <a:gdLst/>
            <a:ahLst/>
            <a:cxnLst/>
            <a:rect l="l" t="t" r="r" b="b"/>
            <a:pathLst>
              <a:path w="2608579" h="1560829">
                <a:moveTo>
                  <a:pt x="1304289" y="1560830"/>
                </a:moveTo>
                <a:lnTo>
                  <a:pt x="0" y="1560830"/>
                </a:lnTo>
                <a:lnTo>
                  <a:pt x="0" y="0"/>
                </a:lnTo>
                <a:lnTo>
                  <a:pt x="2608580" y="0"/>
                </a:lnTo>
                <a:lnTo>
                  <a:pt x="2608580" y="1560830"/>
                </a:lnTo>
                <a:lnTo>
                  <a:pt x="1304289" y="1560830"/>
                </a:lnTo>
                <a:close/>
              </a:path>
            </a:pathLst>
          </a:custGeom>
          <a:ln w="35941">
            <a:solidFill>
              <a:srgbClr val="007F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" name="object 4"/>
          <p:cNvSpPr/>
          <p:nvPr/>
        </p:nvSpPr>
        <p:spPr>
          <a:xfrm>
            <a:off x="285031" y="2286307"/>
            <a:ext cx="205221" cy="2053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" name="object 11"/>
          <p:cNvSpPr/>
          <p:nvPr/>
        </p:nvSpPr>
        <p:spPr>
          <a:xfrm>
            <a:off x="240462" y="2039419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10" h="703580">
                <a:moveTo>
                  <a:pt x="351790" y="0"/>
                </a:moveTo>
                <a:lnTo>
                  <a:pt x="302982" y="3113"/>
                </a:lnTo>
                <a:lnTo>
                  <a:pt x="256498" y="12211"/>
                </a:lnTo>
                <a:lnTo>
                  <a:pt x="212705" y="26927"/>
                </a:lnTo>
                <a:lnTo>
                  <a:pt x="171967" y="46895"/>
                </a:lnTo>
                <a:lnTo>
                  <a:pt x="134651" y="71749"/>
                </a:lnTo>
                <a:lnTo>
                  <a:pt x="101123" y="101123"/>
                </a:lnTo>
                <a:lnTo>
                  <a:pt x="71749" y="134651"/>
                </a:lnTo>
                <a:lnTo>
                  <a:pt x="46895" y="171967"/>
                </a:lnTo>
                <a:lnTo>
                  <a:pt x="26927" y="212705"/>
                </a:lnTo>
                <a:lnTo>
                  <a:pt x="12211" y="256498"/>
                </a:lnTo>
                <a:lnTo>
                  <a:pt x="3113" y="302982"/>
                </a:lnTo>
                <a:lnTo>
                  <a:pt x="0" y="351789"/>
                </a:lnTo>
                <a:lnTo>
                  <a:pt x="3113" y="400597"/>
                </a:lnTo>
                <a:lnTo>
                  <a:pt x="12211" y="447081"/>
                </a:lnTo>
                <a:lnTo>
                  <a:pt x="26927" y="490874"/>
                </a:lnTo>
                <a:lnTo>
                  <a:pt x="46895" y="531612"/>
                </a:lnTo>
                <a:lnTo>
                  <a:pt x="71749" y="568928"/>
                </a:lnTo>
                <a:lnTo>
                  <a:pt x="101123" y="602456"/>
                </a:lnTo>
                <a:lnTo>
                  <a:pt x="134651" y="631830"/>
                </a:lnTo>
                <a:lnTo>
                  <a:pt x="171967" y="656684"/>
                </a:lnTo>
                <a:lnTo>
                  <a:pt x="212705" y="676652"/>
                </a:lnTo>
                <a:lnTo>
                  <a:pt x="256498" y="691368"/>
                </a:lnTo>
                <a:lnTo>
                  <a:pt x="302982" y="700466"/>
                </a:lnTo>
                <a:lnTo>
                  <a:pt x="351790" y="703579"/>
                </a:lnTo>
                <a:lnTo>
                  <a:pt x="400305" y="700466"/>
                </a:lnTo>
                <a:lnTo>
                  <a:pt x="446546" y="691368"/>
                </a:lnTo>
                <a:lnTo>
                  <a:pt x="490140" y="676652"/>
                </a:lnTo>
                <a:lnTo>
                  <a:pt x="530718" y="656684"/>
                </a:lnTo>
                <a:lnTo>
                  <a:pt x="567910" y="631830"/>
                </a:lnTo>
                <a:lnTo>
                  <a:pt x="601345" y="602456"/>
                </a:lnTo>
                <a:lnTo>
                  <a:pt x="630652" y="568928"/>
                </a:lnTo>
                <a:lnTo>
                  <a:pt x="655461" y="531612"/>
                </a:lnTo>
                <a:lnTo>
                  <a:pt x="675401" y="490874"/>
                </a:lnTo>
                <a:lnTo>
                  <a:pt x="690103" y="447081"/>
                </a:lnTo>
                <a:lnTo>
                  <a:pt x="699196" y="400597"/>
                </a:lnTo>
                <a:lnTo>
                  <a:pt x="702310" y="351789"/>
                </a:lnTo>
                <a:lnTo>
                  <a:pt x="699196" y="302982"/>
                </a:lnTo>
                <a:lnTo>
                  <a:pt x="690103" y="256498"/>
                </a:lnTo>
                <a:lnTo>
                  <a:pt x="675401" y="212705"/>
                </a:lnTo>
                <a:lnTo>
                  <a:pt x="655461" y="171967"/>
                </a:lnTo>
                <a:lnTo>
                  <a:pt x="630652" y="134651"/>
                </a:lnTo>
                <a:lnTo>
                  <a:pt x="601345" y="101123"/>
                </a:lnTo>
                <a:lnTo>
                  <a:pt x="567910" y="71749"/>
                </a:lnTo>
                <a:lnTo>
                  <a:pt x="530718" y="46895"/>
                </a:lnTo>
                <a:lnTo>
                  <a:pt x="490140" y="26927"/>
                </a:lnTo>
                <a:lnTo>
                  <a:pt x="446546" y="12211"/>
                </a:lnTo>
                <a:lnTo>
                  <a:pt x="400305" y="3113"/>
                </a:lnTo>
                <a:lnTo>
                  <a:pt x="3517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/>
          <p:nvPr/>
        </p:nvSpPr>
        <p:spPr>
          <a:xfrm>
            <a:off x="240462" y="2039419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10" h="703580">
                <a:moveTo>
                  <a:pt x="351790" y="0"/>
                </a:moveTo>
                <a:lnTo>
                  <a:pt x="400305" y="3113"/>
                </a:lnTo>
                <a:lnTo>
                  <a:pt x="446546" y="12211"/>
                </a:lnTo>
                <a:lnTo>
                  <a:pt x="490140" y="26927"/>
                </a:lnTo>
                <a:lnTo>
                  <a:pt x="530718" y="46895"/>
                </a:lnTo>
                <a:lnTo>
                  <a:pt x="567910" y="71749"/>
                </a:lnTo>
                <a:lnTo>
                  <a:pt x="601345" y="101123"/>
                </a:lnTo>
                <a:lnTo>
                  <a:pt x="630652" y="134651"/>
                </a:lnTo>
                <a:lnTo>
                  <a:pt x="655461" y="171967"/>
                </a:lnTo>
                <a:lnTo>
                  <a:pt x="675401" y="212705"/>
                </a:lnTo>
                <a:lnTo>
                  <a:pt x="690103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597"/>
                </a:lnTo>
                <a:lnTo>
                  <a:pt x="690103" y="447081"/>
                </a:lnTo>
                <a:lnTo>
                  <a:pt x="675401" y="490874"/>
                </a:lnTo>
                <a:lnTo>
                  <a:pt x="655461" y="531612"/>
                </a:lnTo>
                <a:lnTo>
                  <a:pt x="630652" y="568928"/>
                </a:lnTo>
                <a:lnTo>
                  <a:pt x="601345" y="602456"/>
                </a:lnTo>
                <a:lnTo>
                  <a:pt x="567910" y="631830"/>
                </a:lnTo>
                <a:lnTo>
                  <a:pt x="530718" y="656684"/>
                </a:lnTo>
                <a:lnTo>
                  <a:pt x="490140" y="676652"/>
                </a:lnTo>
                <a:lnTo>
                  <a:pt x="446546" y="691368"/>
                </a:lnTo>
                <a:lnTo>
                  <a:pt x="400305" y="700466"/>
                </a:lnTo>
                <a:lnTo>
                  <a:pt x="351790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9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" name="object 13"/>
          <p:cNvSpPr/>
          <p:nvPr/>
        </p:nvSpPr>
        <p:spPr>
          <a:xfrm>
            <a:off x="240462" y="20394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" name="object 14"/>
          <p:cNvSpPr/>
          <p:nvPr/>
        </p:nvSpPr>
        <p:spPr>
          <a:xfrm>
            <a:off x="814667" y="261410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" name="object 15"/>
          <p:cNvSpPr/>
          <p:nvPr/>
        </p:nvSpPr>
        <p:spPr>
          <a:xfrm>
            <a:off x="1054093" y="1991702"/>
            <a:ext cx="759735" cy="683610"/>
          </a:xfrm>
          <a:custGeom>
            <a:avLst/>
            <a:gdLst/>
            <a:ahLst/>
            <a:cxnLst/>
            <a:rect l="l" t="t" r="r" b="b"/>
            <a:pathLst>
              <a:path w="930910" h="836929">
                <a:moveTo>
                  <a:pt x="775970" y="0"/>
                </a:moveTo>
                <a:lnTo>
                  <a:pt x="163829" y="0"/>
                </a:lnTo>
                <a:lnTo>
                  <a:pt x="139183" y="6075"/>
                </a:lnTo>
                <a:lnTo>
                  <a:pt x="92038" y="50886"/>
                </a:lnTo>
                <a:lnTo>
                  <a:pt x="70500" y="87091"/>
                </a:lnTo>
                <a:lnTo>
                  <a:pt x="50958" y="130810"/>
                </a:lnTo>
                <a:lnTo>
                  <a:pt x="33893" y="180776"/>
                </a:lnTo>
                <a:lnTo>
                  <a:pt x="19785" y="235727"/>
                </a:lnTo>
                <a:lnTo>
                  <a:pt x="9113" y="294396"/>
                </a:lnTo>
                <a:lnTo>
                  <a:pt x="2358" y="355518"/>
                </a:lnTo>
                <a:lnTo>
                  <a:pt x="0" y="417829"/>
                </a:lnTo>
                <a:lnTo>
                  <a:pt x="2358" y="480485"/>
                </a:lnTo>
                <a:lnTo>
                  <a:pt x="9113" y="541883"/>
                </a:lnTo>
                <a:lnTo>
                  <a:pt x="19785" y="600767"/>
                </a:lnTo>
                <a:lnTo>
                  <a:pt x="33893" y="655878"/>
                </a:lnTo>
                <a:lnTo>
                  <a:pt x="50958" y="705961"/>
                </a:lnTo>
                <a:lnTo>
                  <a:pt x="70500" y="749757"/>
                </a:lnTo>
                <a:lnTo>
                  <a:pt x="92038" y="786009"/>
                </a:lnTo>
                <a:lnTo>
                  <a:pt x="139183" y="830853"/>
                </a:lnTo>
                <a:lnTo>
                  <a:pt x="163829" y="836929"/>
                </a:lnTo>
                <a:lnTo>
                  <a:pt x="775970" y="836929"/>
                </a:lnTo>
                <a:lnTo>
                  <a:pt x="930910" y="417829"/>
                </a:lnTo>
                <a:lnTo>
                  <a:pt x="7759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6" name="object 16"/>
          <p:cNvSpPr/>
          <p:nvPr/>
        </p:nvSpPr>
        <p:spPr>
          <a:xfrm>
            <a:off x="1054093" y="1991702"/>
            <a:ext cx="759735" cy="683610"/>
          </a:xfrm>
          <a:custGeom>
            <a:avLst/>
            <a:gdLst/>
            <a:ahLst/>
            <a:cxnLst/>
            <a:rect l="l" t="t" r="r" b="b"/>
            <a:pathLst>
              <a:path w="930910" h="836929">
                <a:moveTo>
                  <a:pt x="775970" y="0"/>
                </a:moveTo>
                <a:lnTo>
                  <a:pt x="163829" y="0"/>
                </a:lnTo>
                <a:lnTo>
                  <a:pt x="139183" y="6075"/>
                </a:lnTo>
                <a:lnTo>
                  <a:pt x="92038" y="50886"/>
                </a:lnTo>
                <a:lnTo>
                  <a:pt x="70500" y="87091"/>
                </a:lnTo>
                <a:lnTo>
                  <a:pt x="50958" y="130810"/>
                </a:lnTo>
                <a:lnTo>
                  <a:pt x="33893" y="180776"/>
                </a:lnTo>
                <a:lnTo>
                  <a:pt x="19785" y="235727"/>
                </a:lnTo>
                <a:lnTo>
                  <a:pt x="9113" y="294396"/>
                </a:lnTo>
                <a:lnTo>
                  <a:pt x="2358" y="355518"/>
                </a:lnTo>
                <a:lnTo>
                  <a:pt x="0" y="417829"/>
                </a:lnTo>
                <a:lnTo>
                  <a:pt x="2358" y="480485"/>
                </a:lnTo>
                <a:lnTo>
                  <a:pt x="9113" y="541883"/>
                </a:lnTo>
                <a:lnTo>
                  <a:pt x="19785" y="600767"/>
                </a:lnTo>
                <a:lnTo>
                  <a:pt x="33893" y="655878"/>
                </a:lnTo>
                <a:lnTo>
                  <a:pt x="50958" y="705961"/>
                </a:lnTo>
                <a:lnTo>
                  <a:pt x="70500" y="749757"/>
                </a:lnTo>
                <a:lnTo>
                  <a:pt x="92038" y="786009"/>
                </a:lnTo>
                <a:lnTo>
                  <a:pt x="139183" y="830853"/>
                </a:lnTo>
                <a:lnTo>
                  <a:pt x="163829" y="836929"/>
                </a:lnTo>
                <a:lnTo>
                  <a:pt x="775970" y="836929"/>
                </a:lnTo>
                <a:lnTo>
                  <a:pt x="930910" y="417829"/>
                </a:lnTo>
                <a:lnTo>
                  <a:pt x="77597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object 17"/>
          <p:cNvSpPr/>
          <p:nvPr/>
        </p:nvSpPr>
        <p:spPr>
          <a:xfrm>
            <a:off x="1813829" y="19917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8" name="object 18"/>
          <p:cNvSpPr/>
          <p:nvPr/>
        </p:nvSpPr>
        <p:spPr>
          <a:xfrm>
            <a:off x="1054093" y="267531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9" name="object 19"/>
          <p:cNvSpPr/>
          <p:nvPr/>
        </p:nvSpPr>
        <p:spPr>
          <a:xfrm>
            <a:off x="814668" y="2327282"/>
            <a:ext cx="119194" cy="0"/>
          </a:xfrm>
          <a:custGeom>
            <a:avLst/>
            <a:gdLst/>
            <a:ahLst/>
            <a:cxnLst/>
            <a:rect l="l" t="t" r="r" b="b"/>
            <a:pathLst>
              <a:path w="146050">
                <a:moveTo>
                  <a:pt x="0" y="0"/>
                </a:moveTo>
                <a:lnTo>
                  <a:pt x="146050" y="0"/>
                </a:lnTo>
              </a:path>
            </a:pathLst>
          </a:custGeom>
          <a:ln w="3175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0" name="object 20"/>
          <p:cNvSpPr/>
          <p:nvPr/>
        </p:nvSpPr>
        <p:spPr>
          <a:xfrm>
            <a:off x="917279" y="2259337"/>
            <a:ext cx="136815" cy="133817"/>
          </a:xfrm>
          <a:custGeom>
            <a:avLst/>
            <a:gdLst/>
            <a:ahLst/>
            <a:cxnLst/>
            <a:rect l="l" t="t" r="r" b="b"/>
            <a:pathLst>
              <a:path w="167640" h="163830">
                <a:moveTo>
                  <a:pt x="7619" y="0"/>
                </a:moveTo>
                <a:lnTo>
                  <a:pt x="0" y="163829"/>
                </a:lnTo>
                <a:lnTo>
                  <a:pt x="167640" y="90169"/>
                </a:lnTo>
                <a:lnTo>
                  <a:pt x="761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1" name="object 21"/>
          <p:cNvSpPr/>
          <p:nvPr/>
        </p:nvSpPr>
        <p:spPr>
          <a:xfrm>
            <a:off x="2218053" y="2781121"/>
            <a:ext cx="537930" cy="683610"/>
          </a:xfrm>
          <a:custGeom>
            <a:avLst/>
            <a:gdLst/>
            <a:ahLst/>
            <a:cxnLst/>
            <a:rect l="l" t="t" r="r" b="b"/>
            <a:pathLst>
              <a:path w="659129" h="836929">
                <a:moveTo>
                  <a:pt x="548639" y="0"/>
                </a:moveTo>
                <a:lnTo>
                  <a:pt x="115569" y="0"/>
                </a:lnTo>
                <a:lnTo>
                  <a:pt x="98446" y="6076"/>
                </a:lnTo>
                <a:lnTo>
                  <a:pt x="65403" y="50920"/>
                </a:lnTo>
                <a:lnTo>
                  <a:pt x="50200" y="87172"/>
                </a:lnTo>
                <a:lnTo>
                  <a:pt x="36353" y="130968"/>
                </a:lnTo>
                <a:lnTo>
                  <a:pt x="24221" y="181051"/>
                </a:lnTo>
                <a:lnTo>
                  <a:pt x="14161" y="236162"/>
                </a:lnTo>
                <a:lnTo>
                  <a:pt x="6532" y="295046"/>
                </a:lnTo>
                <a:lnTo>
                  <a:pt x="1692" y="356444"/>
                </a:lnTo>
                <a:lnTo>
                  <a:pt x="0" y="419100"/>
                </a:lnTo>
                <a:lnTo>
                  <a:pt x="1692" y="481411"/>
                </a:lnTo>
                <a:lnTo>
                  <a:pt x="6532" y="542533"/>
                </a:lnTo>
                <a:lnTo>
                  <a:pt x="14161" y="601202"/>
                </a:lnTo>
                <a:lnTo>
                  <a:pt x="24221" y="656153"/>
                </a:lnTo>
                <a:lnTo>
                  <a:pt x="36353" y="706119"/>
                </a:lnTo>
                <a:lnTo>
                  <a:pt x="50200" y="749838"/>
                </a:lnTo>
                <a:lnTo>
                  <a:pt x="65403" y="786043"/>
                </a:lnTo>
                <a:lnTo>
                  <a:pt x="98446" y="830854"/>
                </a:lnTo>
                <a:lnTo>
                  <a:pt x="115569" y="836929"/>
                </a:lnTo>
                <a:lnTo>
                  <a:pt x="548639" y="836929"/>
                </a:lnTo>
                <a:lnTo>
                  <a:pt x="659129" y="419100"/>
                </a:lnTo>
                <a:lnTo>
                  <a:pt x="54863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2" name="object 22"/>
          <p:cNvSpPr/>
          <p:nvPr/>
        </p:nvSpPr>
        <p:spPr>
          <a:xfrm>
            <a:off x="2755982" y="27811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3" name="object 23"/>
          <p:cNvSpPr/>
          <p:nvPr/>
        </p:nvSpPr>
        <p:spPr>
          <a:xfrm>
            <a:off x="2218053" y="34647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4" name="object 24"/>
          <p:cNvSpPr txBox="1"/>
          <p:nvPr/>
        </p:nvSpPr>
        <p:spPr>
          <a:xfrm>
            <a:off x="2230662" y="2902490"/>
            <a:ext cx="512538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800" dirty="0">
                <a:latin typeface="Lucida Sans Unicode"/>
                <a:cs typeface="Lucida Sans Unicode"/>
              </a:rPr>
              <a:t>()</a:t>
            </a:r>
            <a:r>
              <a:rPr sz="2800" baseline="41950" dirty="0">
                <a:latin typeface="Lucida Sans Unicode"/>
                <a:cs typeface="Lucida Sans Unicode"/>
              </a:rPr>
              <a:t>+</a:t>
            </a:r>
          </a:p>
        </p:txBody>
      </p:sp>
      <p:sp>
        <p:nvSpPr>
          <p:cNvPr id="25" name="object 25"/>
          <p:cNvSpPr/>
          <p:nvPr/>
        </p:nvSpPr>
        <p:spPr>
          <a:xfrm>
            <a:off x="3052414" y="2785270"/>
            <a:ext cx="441538" cy="683610"/>
          </a:xfrm>
          <a:custGeom>
            <a:avLst/>
            <a:gdLst/>
            <a:ahLst/>
            <a:cxnLst/>
            <a:rect l="l" t="t" r="r" b="b"/>
            <a:pathLst>
              <a:path w="541020" h="836929">
                <a:moveTo>
                  <a:pt x="450850" y="0"/>
                </a:moveTo>
                <a:lnTo>
                  <a:pt x="95250" y="0"/>
                </a:lnTo>
                <a:lnTo>
                  <a:pt x="79273" y="7471"/>
                </a:lnTo>
                <a:lnTo>
                  <a:pt x="49106" y="62041"/>
                </a:lnTo>
                <a:lnTo>
                  <a:pt x="35669" y="105669"/>
                </a:lnTo>
                <a:lnTo>
                  <a:pt x="23832" y="157878"/>
                </a:lnTo>
                <a:lnTo>
                  <a:pt x="13970" y="216934"/>
                </a:lnTo>
                <a:lnTo>
                  <a:pt x="6459" y="281102"/>
                </a:lnTo>
                <a:lnTo>
                  <a:pt x="1677" y="348645"/>
                </a:lnTo>
                <a:lnTo>
                  <a:pt x="0" y="417829"/>
                </a:lnTo>
                <a:lnTo>
                  <a:pt x="1677" y="487392"/>
                </a:lnTo>
                <a:lnTo>
                  <a:pt x="6459" y="555230"/>
                </a:lnTo>
                <a:lnTo>
                  <a:pt x="13970" y="619618"/>
                </a:lnTo>
                <a:lnTo>
                  <a:pt x="23832" y="678833"/>
                </a:lnTo>
                <a:lnTo>
                  <a:pt x="35669" y="731148"/>
                </a:lnTo>
                <a:lnTo>
                  <a:pt x="49106" y="774841"/>
                </a:lnTo>
                <a:lnTo>
                  <a:pt x="79273" y="829456"/>
                </a:lnTo>
                <a:lnTo>
                  <a:pt x="95250" y="836929"/>
                </a:lnTo>
                <a:lnTo>
                  <a:pt x="450850" y="836929"/>
                </a:lnTo>
                <a:lnTo>
                  <a:pt x="541020" y="417829"/>
                </a:lnTo>
                <a:lnTo>
                  <a:pt x="45085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6" name="object 26"/>
          <p:cNvSpPr/>
          <p:nvPr/>
        </p:nvSpPr>
        <p:spPr>
          <a:xfrm>
            <a:off x="3493952" y="27852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7" name="object 27"/>
          <p:cNvSpPr/>
          <p:nvPr/>
        </p:nvSpPr>
        <p:spPr>
          <a:xfrm>
            <a:off x="3052415" y="346887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8" name="object 28"/>
          <p:cNvSpPr/>
          <p:nvPr/>
        </p:nvSpPr>
        <p:spPr>
          <a:xfrm>
            <a:off x="2755982" y="3123444"/>
            <a:ext cx="171018" cy="3112"/>
          </a:xfrm>
          <a:custGeom>
            <a:avLst/>
            <a:gdLst/>
            <a:ahLst/>
            <a:cxnLst/>
            <a:rect l="l" t="t" r="r" b="b"/>
            <a:pathLst>
              <a:path w="209550" h="3810">
                <a:moveTo>
                  <a:pt x="0" y="0"/>
                </a:moveTo>
                <a:lnTo>
                  <a:pt x="181610" y="0"/>
                </a:lnTo>
                <a:lnTo>
                  <a:pt x="181610" y="3809"/>
                </a:lnTo>
                <a:lnTo>
                  <a:pt x="209550" y="3809"/>
                </a:lnTo>
              </a:path>
            </a:pathLst>
          </a:custGeom>
          <a:solidFill>
            <a:schemeClr val="accent1"/>
          </a:solidFill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9" name="object 29"/>
          <p:cNvSpPr/>
          <p:nvPr/>
        </p:nvSpPr>
        <p:spPr>
          <a:xfrm>
            <a:off x="2918710" y="306016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29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0" name="object 30"/>
          <p:cNvSpPr/>
          <p:nvPr/>
        </p:nvSpPr>
        <p:spPr>
          <a:xfrm>
            <a:off x="4391537" y="2781121"/>
            <a:ext cx="582499" cy="683610"/>
          </a:xfrm>
          <a:custGeom>
            <a:avLst/>
            <a:gdLst/>
            <a:ahLst/>
            <a:cxnLst/>
            <a:rect l="l" t="t" r="r" b="b"/>
            <a:pathLst>
              <a:path w="659129" h="836929">
                <a:moveTo>
                  <a:pt x="549910" y="0"/>
                </a:moveTo>
                <a:lnTo>
                  <a:pt x="116839" y="0"/>
                </a:lnTo>
                <a:lnTo>
                  <a:pt x="99372" y="6076"/>
                </a:lnTo>
                <a:lnTo>
                  <a:pt x="65839" y="50920"/>
                </a:lnTo>
                <a:lnTo>
                  <a:pt x="50474" y="87172"/>
                </a:lnTo>
                <a:lnTo>
                  <a:pt x="36512" y="130968"/>
                </a:lnTo>
                <a:lnTo>
                  <a:pt x="24302" y="181051"/>
                </a:lnTo>
                <a:lnTo>
                  <a:pt x="14196" y="236162"/>
                </a:lnTo>
                <a:lnTo>
                  <a:pt x="6543" y="295046"/>
                </a:lnTo>
                <a:lnTo>
                  <a:pt x="1694" y="356444"/>
                </a:lnTo>
                <a:lnTo>
                  <a:pt x="0" y="419100"/>
                </a:lnTo>
                <a:lnTo>
                  <a:pt x="1694" y="481411"/>
                </a:lnTo>
                <a:lnTo>
                  <a:pt x="6543" y="542533"/>
                </a:lnTo>
                <a:lnTo>
                  <a:pt x="14196" y="601202"/>
                </a:lnTo>
                <a:lnTo>
                  <a:pt x="24302" y="656153"/>
                </a:lnTo>
                <a:lnTo>
                  <a:pt x="36512" y="706119"/>
                </a:lnTo>
                <a:lnTo>
                  <a:pt x="50474" y="749838"/>
                </a:lnTo>
                <a:lnTo>
                  <a:pt x="65839" y="786043"/>
                </a:lnTo>
                <a:lnTo>
                  <a:pt x="99372" y="830854"/>
                </a:lnTo>
                <a:lnTo>
                  <a:pt x="116839" y="836929"/>
                </a:lnTo>
                <a:lnTo>
                  <a:pt x="549910" y="836929"/>
                </a:lnTo>
                <a:lnTo>
                  <a:pt x="659130" y="419100"/>
                </a:lnTo>
                <a:lnTo>
                  <a:pt x="54991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1" name="object 31"/>
          <p:cNvSpPr/>
          <p:nvPr/>
        </p:nvSpPr>
        <p:spPr>
          <a:xfrm>
            <a:off x="4929468" y="27811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2" name="object 32"/>
          <p:cNvSpPr/>
          <p:nvPr/>
        </p:nvSpPr>
        <p:spPr>
          <a:xfrm>
            <a:off x="4391538" y="34647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3" name="object 33"/>
          <p:cNvSpPr/>
          <p:nvPr/>
        </p:nvSpPr>
        <p:spPr>
          <a:xfrm>
            <a:off x="3714721" y="2785270"/>
            <a:ext cx="434282" cy="683610"/>
          </a:xfrm>
          <a:custGeom>
            <a:avLst/>
            <a:gdLst/>
            <a:ahLst/>
            <a:cxnLst/>
            <a:rect l="l" t="t" r="r" b="b"/>
            <a:pathLst>
              <a:path w="532129" h="836929">
                <a:moveTo>
                  <a:pt x="443230" y="0"/>
                </a:moveTo>
                <a:lnTo>
                  <a:pt x="93980" y="0"/>
                </a:lnTo>
                <a:lnTo>
                  <a:pt x="78381" y="7471"/>
                </a:lnTo>
                <a:lnTo>
                  <a:pt x="48730" y="62041"/>
                </a:lnTo>
                <a:lnTo>
                  <a:pt x="35451" y="105669"/>
                </a:lnTo>
                <a:lnTo>
                  <a:pt x="23720" y="157878"/>
                </a:lnTo>
                <a:lnTo>
                  <a:pt x="13922" y="216934"/>
                </a:lnTo>
                <a:lnTo>
                  <a:pt x="6445" y="281102"/>
                </a:lnTo>
                <a:lnTo>
                  <a:pt x="1675" y="348645"/>
                </a:lnTo>
                <a:lnTo>
                  <a:pt x="0" y="417829"/>
                </a:lnTo>
                <a:lnTo>
                  <a:pt x="1675" y="487392"/>
                </a:lnTo>
                <a:lnTo>
                  <a:pt x="6445" y="555230"/>
                </a:lnTo>
                <a:lnTo>
                  <a:pt x="13922" y="619618"/>
                </a:lnTo>
                <a:lnTo>
                  <a:pt x="23720" y="678833"/>
                </a:lnTo>
                <a:lnTo>
                  <a:pt x="35451" y="731148"/>
                </a:lnTo>
                <a:lnTo>
                  <a:pt x="48730" y="774841"/>
                </a:lnTo>
                <a:lnTo>
                  <a:pt x="78381" y="829456"/>
                </a:lnTo>
                <a:lnTo>
                  <a:pt x="93980" y="836929"/>
                </a:lnTo>
                <a:lnTo>
                  <a:pt x="443230" y="836929"/>
                </a:lnTo>
                <a:lnTo>
                  <a:pt x="532130" y="417829"/>
                </a:lnTo>
                <a:lnTo>
                  <a:pt x="44323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4" name="object 34"/>
          <p:cNvSpPr/>
          <p:nvPr/>
        </p:nvSpPr>
        <p:spPr>
          <a:xfrm>
            <a:off x="4149003" y="27852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5" name="object 35"/>
          <p:cNvSpPr/>
          <p:nvPr/>
        </p:nvSpPr>
        <p:spPr>
          <a:xfrm>
            <a:off x="3714720" y="346887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6" name="object 36"/>
          <p:cNvSpPr/>
          <p:nvPr/>
        </p:nvSpPr>
        <p:spPr>
          <a:xfrm>
            <a:off x="4149003" y="3126556"/>
            <a:ext cx="121267" cy="0"/>
          </a:xfrm>
          <a:custGeom>
            <a:avLst/>
            <a:gdLst/>
            <a:ahLst/>
            <a:cxnLst/>
            <a:rect l="l" t="t" r="r" b="b"/>
            <a:pathLst>
              <a:path w="148589">
                <a:moveTo>
                  <a:pt x="0" y="0"/>
                </a:moveTo>
                <a:lnTo>
                  <a:pt x="148589" y="0"/>
                </a:lnTo>
                <a:lnTo>
                  <a:pt x="148589" y="0"/>
                </a:lnTo>
              </a:path>
            </a:pathLst>
          </a:custGeom>
          <a:solidFill>
            <a:schemeClr val="accent1"/>
          </a:solidFill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7" name="object 37"/>
          <p:cNvSpPr/>
          <p:nvPr/>
        </p:nvSpPr>
        <p:spPr>
          <a:xfrm>
            <a:off x="4256797" y="3060167"/>
            <a:ext cx="135778" cy="133817"/>
          </a:xfrm>
          <a:custGeom>
            <a:avLst/>
            <a:gdLst/>
            <a:ahLst/>
            <a:cxnLst/>
            <a:rect l="l" t="t" r="r" b="b"/>
            <a:pathLst>
              <a:path w="166370" h="163829">
                <a:moveTo>
                  <a:pt x="0" y="0"/>
                </a:moveTo>
                <a:lnTo>
                  <a:pt x="3810" y="163829"/>
                </a:lnTo>
                <a:lnTo>
                  <a:pt x="166370" y="774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8" name="object 38"/>
          <p:cNvSpPr/>
          <p:nvPr/>
        </p:nvSpPr>
        <p:spPr>
          <a:xfrm>
            <a:off x="1813829" y="2332987"/>
            <a:ext cx="2118552" cy="326764"/>
          </a:xfrm>
          <a:custGeom>
            <a:avLst/>
            <a:gdLst/>
            <a:ahLst/>
            <a:cxnLst/>
            <a:rect l="l" t="t" r="r" b="b"/>
            <a:pathLst>
              <a:path w="2595879" h="400050">
                <a:moveTo>
                  <a:pt x="0" y="0"/>
                </a:moveTo>
                <a:lnTo>
                  <a:pt x="2595879" y="0"/>
                </a:lnTo>
                <a:lnTo>
                  <a:pt x="2595879" y="40005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9" name="object 39"/>
          <p:cNvSpPr/>
          <p:nvPr/>
        </p:nvSpPr>
        <p:spPr>
          <a:xfrm>
            <a:off x="3865009" y="2651453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30" y="0"/>
                </a:moveTo>
                <a:lnTo>
                  <a:pt x="0" y="0"/>
                </a:lnTo>
                <a:lnTo>
                  <a:pt x="82550" y="163829"/>
                </a:lnTo>
                <a:lnTo>
                  <a:pt x="16383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0" name="object 40"/>
          <p:cNvSpPr/>
          <p:nvPr/>
        </p:nvSpPr>
        <p:spPr>
          <a:xfrm>
            <a:off x="3493953" y="3126556"/>
            <a:ext cx="95355" cy="0"/>
          </a:xfrm>
          <a:custGeom>
            <a:avLst/>
            <a:gdLst/>
            <a:ahLst/>
            <a:cxnLst/>
            <a:rect l="l" t="t" r="r" b="b"/>
            <a:pathLst>
              <a:path w="116839">
                <a:moveTo>
                  <a:pt x="0" y="0"/>
                </a:moveTo>
                <a:lnTo>
                  <a:pt x="11683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1" name="object 41"/>
          <p:cNvSpPr/>
          <p:nvPr/>
        </p:nvSpPr>
        <p:spPr>
          <a:xfrm>
            <a:off x="3581016" y="306016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29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2" name="object 42"/>
          <p:cNvSpPr/>
          <p:nvPr/>
        </p:nvSpPr>
        <p:spPr>
          <a:xfrm>
            <a:off x="5604213" y="3143154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29">
                <a:moveTo>
                  <a:pt x="889000" y="0"/>
                </a:moveTo>
                <a:lnTo>
                  <a:pt x="187959" y="0"/>
                </a:lnTo>
                <a:lnTo>
                  <a:pt x="159859" y="6075"/>
                </a:lnTo>
                <a:lnTo>
                  <a:pt x="105915" y="50886"/>
                </a:lnTo>
                <a:lnTo>
                  <a:pt x="81198" y="87091"/>
                </a:lnTo>
                <a:lnTo>
                  <a:pt x="58737" y="130810"/>
                </a:lnTo>
                <a:lnTo>
                  <a:pt x="39095" y="180776"/>
                </a:lnTo>
                <a:lnTo>
                  <a:pt x="22837" y="235727"/>
                </a:lnTo>
                <a:lnTo>
                  <a:pt x="10525" y="294396"/>
                </a:lnTo>
                <a:lnTo>
                  <a:pt x="2725" y="355518"/>
                </a:lnTo>
                <a:lnTo>
                  <a:pt x="0" y="417829"/>
                </a:lnTo>
                <a:lnTo>
                  <a:pt x="2725" y="480485"/>
                </a:lnTo>
                <a:lnTo>
                  <a:pt x="10525" y="541883"/>
                </a:lnTo>
                <a:lnTo>
                  <a:pt x="22837" y="600767"/>
                </a:lnTo>
                <a:lnTo>
                  <a:pt x="39095" y="655878"/>
                </a:lnTo>
                <a:lnTo>
                  <a:pt x="58737" y="705961"/>
                </a:lnTo>
                <a:lnTo>
                  <a:pt x="81198" y="749757"/>
                </a:lnTo>
                <a:lnTo>
                  <a:pt x="105915" y="786009"/>
                </a:lnTo>
                <a:lnTo>
                  <a:pt x="159859" y="830853"/>
                </a:lnTo>
                <a:lnTo>
                  <a:pt x="187959" y="836930"/>
                </a:lnTo>
                <a:lnTo>
                  <a:pt x="889000" y="836930"/>
                </a:lnTo>
                <a:lnTo>
                  <a:pt x="1065529" y="417829"/>
                </a:lnTo>
                <a:lnTo>
                  <a:pt x="88900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3" name="object 43"/>
          <p:cNvSpPr/>
          <p:nvPr/>
        </p:nvSpPr>
        <p:spPr>
          <a:xfrm>
            <a:off x="6473813" y="31431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4" name="object 44"/>
          <p:cNvSpPr/>
          <p:nvPr/>
        </p:nvSpPr>
        <p:spPr>
          <a:xfrm>
            <a:off x="5604212" y="382676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5" name="object 45"/>
          <p:cNvSpPr/>
          <p:nvPr/>
        </p:nvSpPr>
        <p:spPr>
          <a:xfrm>
            <a:off x="5604213" y="2252075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29">
                <a:moveTo>
                  <a:pt x="889000" y="0"/>
                </a:moveTo>
                <a:lnTo>
                  <a:pt x="187959" y="0"/>
                </a:lnTo>
                <a:lnTo>
                  <a:pt x="159859" y="6076"/>
                </a:lnTo>
                <a:lnTo>
                  <a:pt x="105915" y="50920"/>
                </a:lnTo>
                <a:lnTo>
                  <a:pt x="81198" y="87172"/>
                </a:lnTo>
                <a:lnTo>
                  <a:pt x="58737" y="130968"/>
                </a:lnTo>
                <a:lnTo>
                  <a:pt x="39095" y="181051"/>
                </a:lnTo>
                <a:lnTo>
                  <a:pt x="22837" y="236162"/>
                </a:lnTo>
                <a:lnTo>
                  <a:pt x="10525" y="295046"/>
                </a:lnTo>
                <a:lnTo>
                  <a:pt x="2725" y="356444"/>
                </a:lnTo>
                <a:lnTo>
                  <a:pt x="0" y="419100"/>
                </a:lnTo>
                <a:lnTo>
                  <a:pt x="2725" y="481411"/>
                </a:lnTo>
                <a:lnTo>
                  <a:pt x="10525" y="542533"/>
                </a:lnTo>
                <a:lnTo>
                  <a:pt x="22837" y="601202"/>
                </a:lnTo>
                <a:lnTo>
                  <a:pt x="39095" y="656153"/>
                </a:lnTo>
                <a:lnTo>
                  <a:pt x="58737" y="706119"/>
                </a:lnTo>
                <a:lnTo>
                  <a:pt x="81198" y="749838"/>
                </a:lnTo>
                <a:lnTo>
                  <a:pt x="105915" y="786043"/>
                </a:lnTo>
                <a:lnTo>
                  <a:pt x="159859" y="830854"/>
                </a:lnTo>
                <a:lnTo>
                  <a:pt x="187959" y="836929"/>
                </a:lnTo>
                <a:lnTo>
                  <a:pt x="889000" y="836929"/>
                </a:lnTo>
                <a:lnTo>
                  <a:pt x="1065529" y="419100"/>
                </a:lnTo>
                <a:lnTo>
                  <a:pt x="88900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6" name="object 46"/>
          <p:cNvSpPr/>
          <p:nvPr/>
        </p:nvSpPr>
        <p:spPr>
          <a:xfrm>
            <a:off x="6473813" y="225207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7" name="object 47"/>
          <p:cNvSpPr/>
          <p:nvPr/>
        </p:nvSpPr>
        <p:spPr>
          <a:xfrm>
            <a:off x="5604212" y="293568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8" name="object 48"/>
          <p:cNvSpPr txBox="1"/>
          <p:nvPr/>
        </p:nvSpPr>
        <p:spPr>
          <a:xfrm>
            <a:off x="5812542" y="2284233"/>
            <a:ext cx="725323" cy="1377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100" i="1" spc="-302" dirty="0" err="1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3100" i="1" spc="-165" baseline="-26666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sz="3100" baseline="-26666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spcBef>
                <a:spcPts val="3281"/>
              </a:spcBef>
            </a:pPr>
            <a:r>
              <a:rPr sz="3100" i="1" spc="-314" dirty="0" err="1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3100" i="1" spc="-153" baseline="-26666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sz="3100" baseline="-26666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6739151" y="2306017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79" h="703579">
                <a:moveTo>
                  <a:pt x="351789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79" y="351789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0" name="object 50"/>
          <p:cNvSpPr/>
          <p:nvPr/>
        </p:nvSpPr>
        <p:spPr>
          <a:xfrm>
            <a:off x="6739151" y="23060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1" name="object 51"/>
          <p:cNvSpPr/>
          <p:nvPr/>
        </p:nvSpPr>
        <p:spPr>
          <a:xfrm>
            <a:off x="7314394" y="28807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2" name="object 52"/>
          <p:cNvSpPr/>
          <p:nvPr/>
        </p:nvSpPr>
        <p:spPr>
          <a:xfrm>
            <a:off x="6709093" y="3197096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79" h="703579">
                <a:moveTo>
                  <a:pt x="351790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80" y="351789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90" y="703580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9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3" name="object 53"/>
          <p:cNvSpPr/>
          <p:nvPr/>
        </p:nvSpPr>
        <p:spPr>
          <a:xfrm>
            <a:off x="6709092" y="31970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4" name="object 54"/>
          <p:cNvSpPr/>
          <p:nvPr/>
        </p:nvSpPr>
        <p:spPr>
          <a:xfrm>
            <a:off x="7283300" y="377282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5" name="object 55"/>
          <p:cNvSpPr/>
          <p:nvPr/>
        </p:nvSpPr>
        <p:spPr>
          <a:xfrm>
            <a:off x="6473813" y="2594399"/>
            <a:ext cx="140960" cy="0"/>
          </a:xfrm>
          <a:custGeom>
            <a:avLst/>
            <a:gdLst/>
            <a:ahLst/>
            <a:cxnLst/>
            <a:rect l="l" t="t" r="r" b="b"/>
            <a:pathLst>
              <a:path w="172720">
                <a:moveTo>
                  <a:pt x="0" y="0"/>
                </a:moveTo>
                <a:lnTo>
                  <a:pt x="17272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6" name="object 56"/>
          <p:cNvSpPr/>
          <p:nvPr/>
        </p:nvSpPr>
        <p:spPr>
          <a:xfrm>
            <a:off x="6605445" y="252697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3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7" name="object 57"/>
          <p:cNvSpPr/>
          <p:nvPr/>
        </p:nvSpPr>
        <p:spPr>
          <a:xfrm>
            <a:off x="6473813" y="3484439"/>
            <a:ext cx="110903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0" y="0"/>
                </a:moveTo>
                <a:lnTo>
                  <a:pt x="135889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8" name="object 58"/>
          <p:cNvSpPr/>
          <p:nvPr/>
        </p:nvSpPr>
        <p:spPr>
          <a:xfrm>
            <a:off x="6576425" y="3418050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30"/>
                </a:lnTo>
                <a:lnTo>
                  <a:pt x="163829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9" name="object 59"/>
          <p:cNvSpPr/>
          <p:nvPr/>
        </p:nvSpPr>
        <p:spPr>
          <a:xfrm>
            <a:off x="1813828" y="2332987"/>
            <a:ext cx="272593" cy="798755"/>
          </a:xfrm>
          <a:custGeom>
            <a:avLst/>
            <a:gdLst/>
            <a:ahLst/>
            <a:cxnLst/>
            <a:rect l="l" t="t" r="r" b="b"/>
            <a:pathLst>
              <a:path w="334010" h="977900">
                <a:moveTo>
                  <a:pt x="0" y="0"/>
                </a:moveTo>
                <a:lnTo>
                  <a:pt x="257810" y="0"/>
                </a:lnTo>
                <a:lnTo>
                  <a:pt x="257810" y="977900"/>
                </a:lnTo>
                <a:lnTo>
                  <a:pt x="334010" y="97790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0" name="object 60"/>
          <p:cNvSpPr/>
          <p:nvPr/>
        </p:nvSpPr>
        <p:spPr>
          <a:xfrm>
            <a:off x="2077092" y="3064315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0" y="16383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2" name="object 62"/>
          <p:cNvSpPr txBox="1"/>
          <p:nvPr/>
        </p:nvSpPr>
        <p:spPr>
          <a:xfrm>
            <a:off x="676817" y="3081868"/>
            <a:ext cx="817778" cy="5041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6700"/>
              </a:lnSpc>
            </a:pPr>
            <a:r>
              <a:rPr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Encoding  Filters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1046838" y="2866182"/>
            <a:ext cx="159617" cy="236515"/>
          </a:xfrm>
          <a:custGeom>
            <a:avLst/>
            <a:gdLst/>
            <a:ahLst/>
            <a:cxnLst/>
            <a:rect l="l" t="t" r="r" b="b"/>
            <a:pathLst>
              <a:path w="195580" h="289560">
                <a:moveTo>
                  <a:pt x="0" y="289560"/>
                </a:moveTo>
                <a:lnTo>
                  <a:pt x="195580" y="0"/>
                </a:lnTo>
              </a:path>
            </a:pathLst>
          </a:custGeom>
          <a:ln w="35941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4" name="object 64"/>
          <p:cNvSpPr/>
          <p:nvPr/>
        </p:nvSpPr>
        <p:spPr>
          <a:xfrm>
            <a:off x="1167069" y="2797718"/>
            <a:ext cx="86027" cy="98548"/>
          </a:xfrm>
          <a:custGeom>
            <a:avLst/>
            <a:gdLst/>
            <a:ahLst/>
            <a:cxnLst/>
            <a:rect l="l" t="t" r="r" b="b"/>
            <a:pathLst>
              <a:path w="105409" h="120650">
                <a:moveTo>
                  <a:pt x="105410" y="0"/>
                </a:moveTo>
                <a:lnTo>
                  <a:pt x="0" y="59689"/>
                </a:lnTo>
                <a:lnTo>
                  <a:pt x="88900" y="120650"/>
                </a:lnTo>
                <a:lnTo>
                  <a:pt x="10541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5" name="object 65"/>
          <p:cNvSpPr txBox="1"/>
          <p:nvPr/>
        </p:nvSpPr>
        <p:spPr>
          <a:xfrm>
            <a:off x="2447114" y="1396266"/>
            <a:ext cx="607374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Lateral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447114" y="1686723"/>
            <a:ext cx="839544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Inhibition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2693794" y="1951245"/>
            <a:ext cx="531711" cy="684647"/>
          </a:xfrm>
          <a:custGeom>
            <a:avLst/>
            <a:gdLst/>
            <a:ahLst/>
            <a:cxnLst/>
            <a:rect l="l" t="t" r="r" b="b"/>
            <a:pathLst>
              <a:path w="651510" h="838200">
                <a:moveTo>
                  <a:pt x="0" y="0"/>
                </a:moveTo>
                <a:lnTo>
                  <a:pt x="651510" y="838200"/>
                </a:lnTo>
              </a:path>
            </a:pathLst>
          </a:custGeom>
          <a:ln w="35941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8" name="object 68"/>
          <p:cNvSpPr/>
          <p:nvPr/>
        </p:nvSpPr>
        <p:spPr>
          <a:xfrm>
            <a:off x="3187156" y="2603735"/>
            <a:ext cx="89137" cy="97510"/>
          </a:xfrm>
          <a:custGeom>
            <a:avLst/>
            <a:gdLst/>
            <a:ahLst/>
            <a:cxnLst/>
            <a:rect l="l" t="t" r="r" b="b"/>
            <a:pathLst>
              <a:path w="109220" h="119379">
                <a:moveTo>
                  <a:pt x="85089" y="0"/>
                </a:moveTo>
                <a:lnTo>
                  <a:pt x="0" y="67310"/>
                </a:lnTo>
                <a:lnTo>
                  <a:pt x="109220" y="119379"/>
                </a:lnTo>
                <a:lnTo>
                  <a:pt x="8508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9" name="object 69"/>
          <p:cNvSpPr txBox="1"/>
          <p:nvPr/>
        </p:nvSpPr>
        <p:spPr>
          <a:xfrm>
            <a:off x="3986277" y="1512448"/>
            <a:ext cx="828142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Decoding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986278" y="1803942"/>
            <a:ext cx="549849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4743939" y="1902489"/>
            <a:ext cx="1006416" cy="513486"/>
          </a:xfrm>
          <a:custGeom>
            <a:avLst/>
            <a:gdLst/>
            <a:ahLst/>
            <a:cxnLst/>
            <a:rect l="l" t="t" r="r" b="b"/>
            <a:pathLst>
              <a:path w="1233170" h="628650">
                <a:moveTo>
                  <a:pt x="0" y="0"/>
                </a:moveTo>
                <a:lnTo>
                  <a:pt x="1233169" y="628650"/>
                </a:lnTo>
              </a:path>
            </a:pathLst>
          </a:custGeom>
          <a:ln w="35941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2" name="object 72"/>
          <p:cNvSpPr/>
          <p:nvPr/>
        </p:nvSpPr>
        <p:spPr>
          <a:xfrm>
            <a:off x="5725480" y="2373444"/>
            <a:ext cx="98465" cy="79876"/>
          </a:xfrm>
          <a:custGeom>
            <a:avLst/>
            <a:gdLst/>
            <a:ahLst/>
            <a:cxnLst/>
            <a:rect l="l" t="t" r="r" b="b"/>
            <a:pathLst>
              <a:path w="120650" h="97789">
                <a:moveTo>
                  <a:pt x="48260" y="0"/>
                </a:moveTo>
                <a:lnTo>
                  <a:pt x="0" y="96519"/>
                </a:lnTo>
                <a:lnTo>
                  <a:pt x="120650" y="97789"/>
                </a:lnTo>
                <a:lnTo>
                  <a:pt x="4826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3" name="object 73"/>
          <p:cNvSpPr txBox="1"/>
          <p:nvPr/>
        </p:nvSpPr>
        <p:spPr>
          <a:xfrm>
            <a:off x="6909132" y="2318465"/>
            <a:ext cx="202112" cy="4514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400" i="1" baseline="-3516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z="2800" dirty="0">
                <a:latin typeface="Lucida Sans Unicode"/>
                <a:cs typeface="Lucida Sans Unicode"/>
              </a:rPr>
              <a:t>̄</a:t>
            </a:r>
          </a:p>
        </p:txBody>
      </p:sp>
      <p:sp>
        <p:nvSpPr>
          <p:cNvPr id="74" name="object 74"/>
          <p:cNvSpPr txBox="1"/>
          <p:nvPr/>
        </p:nvSpPr>
        <p:spPr>
          <a:xfrm>
            <a:off x="6845908" y="3201245"/>
            <a:ext cx="235279" cy="4514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400" i="1" baseline="-3516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800" dirty="0">
                <a:latin typeface="Lucida Sans Unicode"/>
                <a:cs typeface="Lucida Sans Unicode"/>
              </a:rPr>
              <a:t>̄</a:t>
            </a:r>
          </a:p>
        </p:txBody>
      </p:sp>
      <p:sp>
        <p:nvSpPr>
          <p:cNvPr id="75" name="object 75"/>
          <p:cNvSpPr txBox="1"/>
          <p:nvPr/>
        </p:nvSpPr>
        <p:spPr>
          <a:xfrm>
            <a:off x="395933" y="2030084"/>
            <a:ext cx="1241695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800" i="1" baseline="-5555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105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sz="4400" i="1" baseline="1461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2800" i="1" baseline="-24444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2800" baseline="-2444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5604213" y="1223029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30">
                <a:moveTo>
                  <a:pt x="889000" y="0"/>
                </a:moveTo>
                <a:lnTo>
                  <a:pt x="187959" y="0"/>
                </a:lnTo>
                <a:lnTo>
                  <a:pt x="159859" y="6041"/>
                </a:lnTo>
                <a:lnTo>
                  <a:pt x="105915" y="50646"/>
                </a:lnTo>
                <a:lnTo>
                  <a:pt x="81198" y="86725"/>
                </a:lnTo>
                <a:lnTo>
                  <a:pt x="58737" y="130333"/>
                </a:lnTo>
                <a:lnTo>
                  <a:pt x="39095" y="180228"/>
                </a:lnTo>
                <a:lnTo>
                  <a:pt x="22837" y="235167"/>
                </a:lnTo>
                <a:lnTo>
                  <a:pt x="10525" y="293908"/>
                </a:lnTo>
                <a:lnTo>
                  <a:pt x="2725" y="355210"/>
                </a:lnTo>
                <a:lnTo>
                  <a:pt x="0" y="417830"/>
                </a:lnTo>
                <a:lnTo>
                  <a:pt x="2725" y="480485"/>
                </a:lnTo>
                <a:lnTo>
                  <a:pt x="10525" y="541883"/>
                </a:lnTo>
                <a:lnTo>
                  <a:pt x="22837" y="600767"/>
                </a:lnTo>
                <a:lnTo>
                  <a:pt x="39095" y="655878"/>
                </a:lnTo>
                <a:lnTo>
                  <a:pt x="58737" y="705961"/>
                </a:lnTo>
                <a:lnTo>
                  <a:pt x="81198" y="749757"/>
                </a:lnTo>
                <a:lnTo>
                  <a:pt x="105915" y="786009"/>
                </a:lnTo>
                <a:lnTo>
                  <a:pt x="159859" y="830853"/>
                </a:lnTo>
                <a:lnTo>
                  <a:pt x="187959" y="836930"/>
                </a:lnTo>
                <a:lnTo>
                  <a:pt x="889000" y="836930"/>
                </a:lnTo>
                <a:lnTo>
                  <a:pt x="1065529" y="417830"/>
                </a:lnTo>
                <a:lnTo>
                  <a:pt x="889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7" name="object 77"/>
          <p:cNvSpPr/>
          <p:nvPr/>
        </p:nvSpPr>
        <p:spPr>
          <a:xfrm>
            <a:off x="5604213" y="1223029"/>
            <a:ext cx="869601" cy="683610"/>
          </a:xfrm>
          <a:custGeom>
            <a:avLst/>
            <a:gdLst/>
            <a:ahLst/>
            <a:cxnLst/>
            <a:rect l="l" t="t" r="r" b="b"/>
            <a:pathLst>
              <a:path w="1065529" h="836930">
                <a:moveTo>
                  <a:pt x="889000" y="0"/>
                </a:moveTo>
                <a:lnTo>
                  <a:pt x="187959" y="0"/>
                </a:lnTo>
                <a:lnTo>
                  <a:pt x="159859" y="6041"/>
                </a:lnTo>
                <a:lnTo>
                  <a:pt x="105915" y="50646"/>
                </a:lnTo>
                <a:lnTo>
                  <a:pt x="81198" y="86725"/>
                </a:lnTo>
                <a:lnTo>
                  <a:pt x="58737" y="130333"/>
                </a:lnTo>
                <a:lnTo>
                  <a:pt x="39095" y="180228"/>
                </a:lnTo>
                <a:lnTo>
                  <a:pt x="22837" y="235167"/>
                </a:lnTo>
                <a:lnTo>
                  <a:pt x="10525" y="293908"/>
                </a:lnTo>
                <a:lnTo>
                  <a:pt x="2725" y="355210"/>
                </a:lnTo>
                <a:lnTo>
                  <a:pt x="0" y="417830"/>
                </a:lnTo>
                <a:lnTo>
                  <a:pt x="2725" y="480485"/>
                </a:lnTo>
                <a:lnTo>
                  <a:pt x="10525" y="541883"/>
                </a:lnTo>
                <a:lnTo>
                  <a:pt x="22837" y="600767"/>
                </a:lnTo>
                <a:lnTo>
                  <a:pt x="39095" y="655878"/>
                </a:lnTo>
                <a:lnTo>
                  <a:pt x="58737" y="705961"/>
                </a:lnTo>
                <a:lnTo>
                  <a:pt x="81198" y="749757"/>
                </a:lnTo>
                <a:lnTo>
                  <a:pt x="105915" y="786009"/>
                </a:lnTo>
                <a:lnTo>
                  <a:pt x="159859" y="830853"/>
                </a:lnTo>
                <a:lnTo>
                  <a:pt x="187959" y="836930"/>
                </a:lnTo>
                <a:lnTo>
                  <a:pt x="889000" y="836930"/>
                </a:lnTo>
                <a:lnTo>
                  <a:pt x="1065529" y="417830"/>
                </a:lnTo>
                <a:lnTo>
                  <a:pt x="88900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8" name="object 78"/>
          <p:cNvSpPr/>
          <p:nvPr/>
        </p:nvSpPr>
        <p:spPr>
          <a:xfrm>
            <a:off x="6473813" y="122302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9" name="object 79"/>
          <p:cNvSpPr/>
          <p:nvPr/>
        </p:nvSpPr>
        <p:spPr>
          <a:xfrm>
            <a:off x="5604212" y="190663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0" name="object 80"/>
          <p:cNvSpPr txBox="1"/>
          <p:nvPr/>
        </p:nvSpPr>
        <p:spPr>
          <a:xfrm>
            <a:off x="5835347" y="1254149"/>
            <a:ext cx="35706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800" i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2800" baseline="-26666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1" name="object 81"/>
          <p:cNvSpPr/>
          <p:nvPr/>
        </p:nvSpPr>
        <p:spPr>
          <a:xfrm>
            <a:off x="4929468" y="1564315"/>
            <a:ext cx="550367" cy="1559129"/>
          </a:xfrm>
          <a:custGeom>
            <a:avLst/>
            <a:gdLst/>
            <a:ahLst/>
            <a:cxnLst/>
            <a:rect l="l" t="t" r="r" b="b"/>
            <a:pathLst>
              <a:path w="674370" h="1908810">
                <a:moveTo>
                  <a:pt x="0" y="1908810"/>
                </a:moveTo>
                <a:lnTo>
                  <a:pt x="414019" y="1908810"/>
                </a:lnTo>
                <a:lnTo>
                  <a:pt x="414019" y="0"/>
                </a:lnTo>
                <a:lnTo>
                  <a:pt x="67437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2" name="object 82"/>
          <p:cNvSpPr/>
          <p:nvPr/>
        </p:nvSpPr>
        <p:spPr>
          <a:xfrm>
            <a:off x="5470506" y="1496888"/>
            <a:ext cx="134742" cy="134855"/>
          </a:xfrm>
          <a:custGeom>
            <a:avLst/>
            <a:gdLst/>
            <a:ahLst/>
            <a:cxnLst/>
            <a:rect l="l" t="t" r="r" b="b"/>
            <a:pathLst>
              <a:path w="165100" h="165100">
                <a:moveTo>
                  <a:pt x="0" y="0"/>
                </a:moveTo>
                <a:lnTo>
                  <a:pt x="0" y="16510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3" name="object 83"/>
          <p:cNvSpPr/>
          <p:nvPr/>
        </p:nvSpPr>
        <p:spPr>
          <a:xfrm>
            <a:off x="6739151" y="1276970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79" h="703580">
                <a:moveTo>
                  <a:pt x="351789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79" y="351789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5" name="object 85"/>
          <p:cNvSpPr/>
          <p:nvPr/>
        </p:nvSpPr>
        <p:spPr>
          <a:xfrm>
            <a:off x="7314394" y="185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6" name="object 86"/>
          <p:cNvSpPr/>
          <p:nvPr/>
        </p:nvSpPr>
        <p:spPr>
          <a:xfrm>
            <a:off x="6511127" y="1564834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175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7" name="object 87"/>
          <p:cNvSpPr/>
          <p:nvPr/>
        </p:nvSpPr>
        <p:spPr>
          <a:xfrm>
            <a:off x="6605445" y="1497925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30">
                <a:moveTo>
                  <a:pt x="0" y="0"/>
                </a:moveTo>
                <a:lnTo>
                  <a:pt x="0" y="163830"/>
                </a:lnTo>
                <a:lnTo>
                  <a:pt x="163830" y="812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8" name="object 88"/>
          <p:cNvSpPr txBox="1"/>
          <p:nvPr/>
        </p:nvSpPr>
        <p:spPr>
          <a:xfrm>
            <a:off x="6897732" y="1283195"/>
            <a:ext cx="217659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4000" i="1" baseline="-3472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3200" dirty="0" smtClean="0">
                <a:latin typeface="Lucida Sans Unicode"/>
                <a:cs typeface="Lucida Sans Unicode"/>
              </a:rPr>
              <a:t>̄</a:t>
            </a:r>
            <a:endParaRPr sz="3200" dirty="0">
              <a:latin typeface="Lucida Sans Unicode"/>
              <a:cs typeface="Lucida Sans Unicode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4929468" y="3123445"/>
            <a:ext cx="550367" cy="360995"/>
          </a:xfrm>
          <a:custGeom>
            <a:avLst/>
            <a:gdLst/>
            <a:ahLst/>
            <a:cxnLst/>
            <a:rect l="l" t="t" r="r" b="b"/>
            <a:pathLst>
              <a:path w="674370" h="441960">
                <a:moveTo>
                  <a:pt x="0" y="0"/>
                </a:moveTo>
                <a:lnTo>
                  <a:pt x="414019" y="0"/>
                </a:lnTo>
                <a:lnTo>
                  <a:pt x="414019" y="441959"/>
                </a:lnTo>
                <a:lnTo>
                  <a:pt x="674370" y="441959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0" name="object 90"/>
          <p:cNvSpPr/>
          <p:nvPr/>
        </p:nvSpPr>
        <p:spPr>
          <a:xfrm>
            <a:off x="5470506" y="3418050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0" y="163830"/>
                </a:lnTo>
                <a:lnTo>
                  <a:pt x="16510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1" name="object 91"/>
          <p:cNvSpPr/>
          <p:nvPr/>
        </p:nvSpPr>
        <p:spPr>
          <a:xfrm>
            <a:off x="4929468" y="2594399"/>
            <a:ext cx="550367" cy="529046"/>
          </a:xfrm>
          <a:custGeom>
            <a:avLst/>
            <a:gdLst/>
            <a:ahLst/>
            <a:cxnLst/>
            <a:rect l="l" t="t" r="r" b="b"/>
            <a:pathLst>
              <a:path w="674370" h="647700">
                <a:moveTo>
                  <a:pt x="0" y="647700"/>
                </a:moveTo>
                <a:lnTo>
                  <a:pt x="414019" y="647700"/>
                </a:lnTo>
                <a:lnTo>
                  <a:pt x="414019" y="0"/>
                </a:lnTo>
                <a:lnTo>
                  <a:pt x="67437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2" name="object 92"/>
          <p:cNvSpPr/>
          <p:nvPr/>
        </p:nvSpPr>
        <p:spPr>
          <a:xfrm>
            <a:off x="5470506" y="2526972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0" y="163829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3" name="object 93"/>
          <p:cNvSpPr/>
          <p:nvPr/>
        </p:nvSpPr>
        <p:spPr>
          <a:xfrm>
            <a:off x="7443953" y="2306017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79" h="703579">
                <a:moveTo>
                  <a:pt x="351789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79" y="351789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4" name="object 94"/>
          <p:cNvSpPr/>
          <p:nvPr/>
        </p:nvSpPr>
        <p:spPr>
          <a:xfrm>
            <a:off x="7443953" y="23060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5" name="object 95"/>
          <p:cNvSpPr/>
          <p:nvPr/>
        </p:nvSpPr>
        <p:spPr>
          <a:xfrm>
            <a:off x="8019196" y="28807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6" name="object 96"/>
          <p:cNvSpPr/>
          <p:nvPr/>
        </p:nvSpPr>
        <p:spPr>
          <a:xfrm>
            <a:off x="7414932" y="3197096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09" h="703579">
                <a:moveTo>
                  <a:pt x="350520" y="0"/>
                </a:moveTo>
                <a:lnTo>
                  <a:pt x="399327" y="3113"/>
                </a:lnTo>
                <a:lnTo>
                  <a:pt x="445811" y="12211"/>
                </a:lnTo>
                <a:lnTo>
                  <a:pt x="489604" y="26927"/>
                </a:lnTo>
                <a:lnTo>
                  <a:pt x="530342" y="46895"/>
                </a:lnTo>
                <a:lnTo>
                  <a:pt x="567658" y="71749"/>
                </a:lnTo>
                <a:lnTo>
                  <a:pt x="601186" y="101123"/>
                </a:lnTo>
                <a:lnTo>
                  <a:pt x="630560" y="134651"/>
                </a:lnTo>
                <a:lnTo>
                  <a:pt x="655414" y="171967"/>
                </a:lnTo>
                <a:lnTo>
                  <a:pt x="675382" y="212705"/>
                </a:lnTo>
                <a:lnTo>
                  <a:pt x="690098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597"/>
                </a:lnTo>
                <a:lnTo>
                  <a:pt x="690098" y="447081"/>
                </a:lnTo>
                <a:lnTo>
                  <a:pt x="675382" y="490874"/>
                </a:lnTo>
                <a:lnTo>
                  <a:pt x="655414" y="531612"/>
                </a:lnTo>
                <a:lnTo>
                  <a:pt x="630560" y="568928"/>
                </a:lnTo>
                <a:lnTo>
                  <a:pt x="601186" y="602456"/>
                </a:lnTo>
                <a:lnTo>
                  <a:pt x="567658" y="631830"/>
                </a:lnTo>
                <a:lnTo>
                  <a:pt x="530342" y="656684"/>
                </a:lnTo>
                <a:lnTo>
                  <a:pt x="489604" y="676652"/>
                </a:lnTo>
                <a:lnTo>
                  <a:pt x="445811" y="691368"/>
                </a:lnTo>
                <a:lnTo>
                  <a:pt x="399327" y="700466"/>
                </a:lnTo>
                <a:lnTo>
                  <a:pt x="350520" y="703580"/>
                </a:lnTo>
                <a:lnTo>
                  <a:pt x="301737" y="700466"/>
                </a:lnTo>
                <a:lnTo>
                  <a:pt x="255322" y="691368"/>
                </a:lnTo>
                <a:lnTo>
                  <a:pt x="211633" y="676652"/>
                </a:lnTo>
                <a:lnTo>
                  <a:pt x="171026" y="656684"/>
                </a:lnTo>
                <a:lnTo>
                  <a:pt x="133859" y="631830"/>
                </a:lnTo>
                <a:lnTo>
                  <a:pt x="100488" y="602456"/>
                </a:lnTo>
                <a:lnTo>
                  <a:pt x="71272" y="568928"/>
                </a:lnTo>
                <a:lnTo>
                  <a:pt x="46566" y="531612"/>
                </a:lnTo>
                <a:lnTo>
                  <a:pt x="26729" y="490874"/>
                </a:lnTo>
                <a:lnTo>
                  <a:pt x="12117" y="447081"/>
                </a:lnTo>
                <a:lnTo>
                  <a:pt x="3089" y="400597"/>
                </a:lnTo>
                <a:lnTo>
                  <a:pt x="0" y="351789"/>
                </a:lnTo>
                <a:lnTo>
                  <a:pt x="3089" y="302982"/>
                </a:lnTo>
                <a:lnTo>
                  <a:pt x="12117" y="256498"/>
                </a:lnTo>
                <a:lnTo>
                  <a:pt x="26729" y="212705"/>
                </a:lnTo>
                <a:lnTo>
                  <a:pt x="46566" y="171967"/>
                </a:lnTo>
                <a:lnTo>
                  <a:pt x="71272" y="134651"/>
                </a:lnTo>
                <a:lnTo>
                  <a:pt x="100488" y="101123"/>
                </a:lnTo>
                <a:lnTo>
                  <a:pt x="133859" y="71749"/>
                </a:lnTo>
                <a:lnTo>
                  <a:pt x="171026" y="46895"/>
                </a:lnTo>
                <a:lnTo>
                  <a:pt x="211633" y="26927"/>
                </a:lnTo>
                <a:lnTo>
                  <a:pt x="255322" y="12211"/>
                </a:lnTo>
                <a:lnTo>
                  <a:pt x="301737" y="3113"/>
                </a:lnTo>
                <a:lnTo>
                  <a:pt x="35052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7" name="object 97"/>
          <p:cNvSpPr/>
          <p:nvPr/>
        </p:nvSpPr>
        <p:spPr>
          <a:xfrm>
            <a:off x="7414932" y="31970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8" name="object 98"/>
          <p:cNvSpPr/>
          <p:nvPr/>
        </p:nvSpPr>
        <p:spPr>
          <a:xfrm>
            <a:off x="7988102" y="377282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9" name="object 99"/>
          <p:cNvSpPr txBox="1"/>
          <p:nvPr/>
        </p:nvSpPr>
        <p:spPr>
          <a:xfrm>
            <a:off x="7614971" y="2343361"/>
            <a:ext cx="218178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800" i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7550710" y="3227179"/>
            <a:ext cx="21247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8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object 101"/>
          <p:cNvSpPr/>
          <p:nvPr/>
        </p:nvSpPr>
        <p:spPr>
          <a:xfrm>
            <a:off x="7443953" y="1276970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79" h="703580">
                <a:moveTo>
                  <a:pt x="351789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79" y="351789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3" name="object 103"/>
          <p:cNvSpPr/>
          <p:nvPr/>
        </p:nvSpPr>
        <p:spPr>
          <a:xfrm>
            <a:off x="8019196" y="185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4" name="object 104"/>
          <p:cNvSpPr txBox="1"/>
          <p:nvPr/>
        </p:nvSpPr>
        <p:spPr>
          <a:xfrm>
            <a:off x="7582840" y="1309129"/>
            <a:ext cx="198484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05" name="object 105"/>
          <p:cNvSpPr txBox="1"/>
          <p:nvPr/>
        </p:nvSpPr>
        <p:spPr>
          <a:xfrm>
            <a:off x="4463055" y="2902490"/>
            <a:ext cx="49750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800" dirty="0">
                <a:latin typeface="Lucida Sans Unicode"/>
                <a:cs typeface="Lucida Sans Unicode"/>
              </a:rPr>
              <a:t>()</a:t>
            </a:r>
            <a:r>
              <a:rPr sz="2800" baseline="41950" dirty="0">
                <a:latin typeface="Lucida Sans Unicode"/>
                <a:cs typeface="Lucida Sans Unicode"/>
              </a:rPr>
              <a:t>+</a:t>
            </a:r>
          </a:p>
        </p:txBody>
      </p:sp>
      <p:sp>
        <p:nvSpPr>
          <p:cNvPr id="106" name="object 106"/>
          <p:cNvSpPr txBox="1"/>
          <p:nvPr/>
        </p:nvSpPr>
        <p:spPr>
          <a:xfrm>
            <a:off x="4583286" y="4453319"/>
            <a:ext cx="357011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[Rolfe &amp; </a:t>
            </a:r>
            <a:r>
              <a:rPr sz="1800" spc="-4" dirty="0">
                <a:latin typeface="Arial" panose="020B0604020202020204" pitchFamily="34" charset="0"/>
                <a:cs typeface="Arial" panose="020B0604020202020204" pitchFamily="34" charset="0"/>
              </a:rPr>
              <a:t>LeCun ICLR</a:t>
            </a:r>
            <a:r>
              <a:rPr sz="1800" spc="-7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2013]</a:t>
            </a:r>
          </a:p>
        </p:txBody>
      </p:sp>
      <p:sp>
        <p:nvSpPr>
          <p:cNvPr id="111" name="Title 1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Discriminative Recurrent Sparse Auto-Encoder (</a:t>
            </a:r>
            <a:r>
              <a:rPr lang="en-US" dirty="0" err="1"/>
              <a:t>DrSAE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084572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674361" y="1810059"/>
            <a:ext cx="6880879" cy="4129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DrSAE</a:t>
            </a:r>
            <a:r>
              <a:rPr lang="en-US" dirty="0"/>
              <a:t> Discovers manifold structure of handwritten digits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769546" cy="4466753"/>
          </a:xfrm>
        </p:spPr>
        <p:txBody>
          <a:bodyPr/>
          <a:lstStyle/>
          <a:p>
            <a:r>
              <a:rPr lang="en-US" dirty="0"/>
              <a:t>Image = prototype + sparse sum of “parts” (to move around the manifold)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335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39"/>
          <p:cNvSpPr>
            <a:spLocks noGrp="1"/>
          </p:cNvSpPr>
          <p:nvPr>
            <p:ph type="body" idx="1"/>
          </p:nvPr>
        </p:nvSpPr>
        <p:spPr>
          <a:xfrm>
            <a:off x="383854" y="876300"/>
            <a:ext cx="7461504" cy="4466753"/>
          </a:xfrm>
        </p:spPr>
        <p:txBody>
          <a:bodyPr/>
          <a:lstStyle/>
          <a:p>
            <a:r>
              <a:rPr lang="en-US" dirty="0"/>
              <a:t>Replace the dot products with dictionary element by  convolutions.</a:t>
            </a:r>
          </a:p>
          <a:p>
            <a:pPr lvl="1"/>
            <a:r>
              <a:rPr lang="en-US" dirty="0"/>
              <a:t>Input Y is a full image</a:t>
            </a:r>
          </a:p>
          <a:p>
            <a:pPr lvl="1"/>
            <a:r>
              <a:rPr lang="en-US" dirty="0"/>
              <a:t>Each code component </a:t>
            </a:r>
            <a:r>
              <a:rPr lang="en-US" dirty="0" err="1"/>
              <a:t>Zk</a:t>
            </a:r>
            <a:r>
              <a:rPr lang="en-US" dirty="0"/>
              <a:t> is a feature map (an image)  </a:t>
            </a:r>
          </a:p>
          <a:p>
            <a:pPr lvl="1"/>
            <a:r>
              <a:rPr lang="en-US" dirty="0"/>
              <a:t>Each dictionary element is a convolution kernel</a:t>
            </a:r>
          </a:p>
          <a:p>
            <a:endParaRPr lang="en-US" dirty="0"/>
          </a:p>
          <a:p>
            <a:r>
              <a:rPr lang="en-US" dirty="0"/>
              <a:t>Regular sparse coding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Convolutional S.C.</a:t>
            </a:r>
          </a:p>
          <a:p>
            <a:endParaRPr lang="en-US" dirty="0"/>
          </a:p>
        </p:txBody>
      </p: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035218" y="2247900"/>
            <a:ext cx="4618526" cy="6006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87539" y="3143602"/>
            <a:ext cx="4861061" cy="600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511572" y="4964731"/>
            <a:ext cx="122304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i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06697" y="4394192"/>
            <a:ext cx="633975" cy="6052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5900" spc="587" baseline="-4629" dirty="0">
                <a:latin typeface="Lucida Sans Unicode"/>
                <a:cs typeface="Lucida Sans Unicode"/>
              </a:rPr>
              <a:t>∑</a:t>
            </a:r>
            <a:r>
              <a:rPr sz="2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object 14"/>
          <p:cNvSpPr/>
          <p:nvPr/>
        </p:nvSpPr>
        <p:spPr>
          <a:xfrm>
            <a:off x="5416610" y="4052905"/>
            <a:ext cx="1118355" cy="1119295"/>
          </a:xfrm>
          <a:custGeom>
            <a:avLst/>
            <a:gdLst/>
            <a:ahLst/>
            <a:cxnLst/>
            <a:rect l="l" t="t" r="r" b="b"/>
            <a:pathLst>
              <a:path w="1370329" h="1370329">
                <a:moveTo>
                  <a:pt x="1370329" y="0"/>
                </a:moveTo>
                <a:lnTo>
                  <a:pt x="0" y="0"/>
                </a:lnTo>
                <a:lnTo>
                  <a:pt x="0" y="1370330"/>
                </a:lnTo>
                <a:lnTo>
                  <a:pt x="1370329" y="1370330"/>
                </a:lnTo>
                <a:lnTo>
                  <a:pt x="1370329" y="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16610" y="4052905"/>
            <a:ext cx="1118355" cy="1119295"/>
          </a:xfrm>
          <a:custGeom>
            <a:avLst/>
            <a:gdLst/>
            <a:ahLst/>
            <a:cxnLst/>
            <a:rect l="l" t="t" r="r" b="b"/>
            <a:pathLst>
              <a:path w="1370329" h="1370329">
                <a:moveTo>
                  <a:pt x="685800" y="1370330"/>
                </a:moveTo>
                <a:lnTo>
                  <a:pt x="0" y="1370330"/>
                </a:lnTo>
                <a:lnTo>
                  <a:pt x="0" y="0"/>
                </a:lnTo>
                <a:lnTo>
                  <a:pt x="1370329" y="0"/>
                </a:lnTo>
                <a:lnTo>
                  <a:pt x="1370329" y="1370330"/>
                </a:lnTo>
                <a:lnTo>
                  <a:pt x="685800" y="137033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328510" y="4141079"/>
            <a:ext cx="1118355" cy="1119295"/>
          </a:xfrm>
          <a:custGeom>
            <a:avLst/>
            <a:gdLst/>
            <a:ahLst/>
            <a:cxnLst/>
            <a:rect l="l" t="t" r="r" b="b"/>
            <a:pathLst>
              <a:path w="1370329" h="1370329">
                <a:moveTo>
                  <a:pt x="1370329" y="0"/>
                </a:moveTo>
                <a:lnTo>
                  <a:pt x="0" y="0"/>
                </a:lnTo>
                <a:lnTo>
                  <a:pt x="0" y="1370330"/>
                </a:lnTo>
                <a:lnTo>
                  <a:pt x="1370329" y="1370330"/>
                </a:lnTo>
                <a:lnTo>
                  <a:pt x="1370329" y="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328510" y="4141079"/>
            <a:ext cx="1118355" cy="1119295"/>
          </a:xfrm>
          <a:custGeom>
            <a:avLst/>
            <a:gdLst/>
            <a:ahLst/>
            <a:cxnLst/>
            <a:rect l="l" t="t" r="r" b="b"/>
            <a:pathLst>
              <a:path w="1370329" h="1370329">
                <a:moveTo>
                  <a:pt x="685800" y="1370330"/>
                </a:moveTo>
                <a:lnTo>
                  <a:pt x="0" y="1370330"/>
                </a:lnTo>
                <a:lnTo>
                  <a:pt x="0" y="0"/>
                </a:lnTo>
                <a:lnTo>
                  <a:pt x="1370329" y="0"/>
                </a:lnTo>
                <a:lnTo>
                  <a:pt x="1370329" y="1370330"/>
                </a:lnTo>
                <a:lnTo>
                  <a:pt x="685800" y="137033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240410" y="4229254"/>
            <a:ext cx="1118355" cy="1119295"/>
          </a:xfrm>
          <a:custGeom>
            <a:avLst/>
            <a:gdLst/>
            <a:ahLst/>
            <a:cxnLst/>
            <a:rect l="l" t="t" r="r" b="b"/>
            <a:pathLst>
              <a:path w="1370329" h="1370329">
                <a:moveTo>
                  <a:pt x="1370329" y="0"/>
                </a:moveTo>
                <a:lnTo>
                  <a:pt x="0" y="0"/>
                </a:lnTo>
                <a:lnTo>
                  <a:pt x="0" y="1370330"/>
                </a:lnTo>
                <a:lnTo>
                  <a:pt x="1370329" y="1370330"/>
                </a:lnTo>
                <a:lnTo>
                  <a:pt x="1370329" y="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240410" y="4229254"/>
            <a:ext cx="1118355" cy="1119295"/>
          </a:xfrm>
          <a:custGeom>
            <a:avLst/>
            <a:gdLst/>
            <a:ahLst/>
            <a:cxnLst/>
            <a:rect l="l" t="t" r="r" b="b"/>
            <a:pathLst>
              <a:path w="1370329" h="1370329">
                <a:moveTo>
                  <a:pt x="685800" y="1370330"/>
                </a:moveTo>
                <a:lnTo>
                  <a:pt x="0" y="1370330"/>
                </a:lnTo>
                <a:lnTo>
                  <a:pt x="0" y="0"/>
                </a:lnTo>
                <a:lnTo>
                  <a:pt x="1370329" y="0"/>
                </a:lnTo>
                <a:lnTo>
                  <a:pt x="1370329" y="1370330"/>
                </a:lnTo>
                <a:lnTo>
                  <a:pt x="685800" y="137033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152310" y="4317428"/>
            <a:ext cx="1118355" cy="1119295"/>
          </a:xfrm>
          <a:custGeom>
            <a:avLst/>
            <a:gdLst/>
            <a:ahLst/>
            <a:cxnLst/>
            <a:rect l="l" t="t" r="r" b="b"/>
            <a:pathLst>
              <a:path w="1370329" h="1370329">
                <a:moveTo>
                  <a:pt x="1370329" y="0"/>
                </a:moveTo>
                <a:lnTo>
                  <a:pt x="0" y="0"/>
                </a:lnTo>
                <a:lnTo>
                  <a:pt x="0" y="1370330"/>
                </a:lnTo>
                <a:lnTo>
                  <a:pt x="1370329" y="1370330"/>
                </a:lnTo>
                <a:lnTo>
                  <a:pt x="1370329" y="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52310" y="4317428"/>
            <a:ext cx="1118355" cy="1119295"/>
          </a:xfrm>
          <a:custGeom>
            <a:avLst/>
            <a:gdLst/>
            <a:ahLst/>
            <a:cxnLst/>
            <a:rect l="l" t="t" r="r" b="b"/>
            <a:pathLst>
              <a:path w="1370329" h="1370329">
                <a:moveTo>
                  <a:pt x="685800" y="1370330"/>
                </a:moveTo>
                <a:lnTo>
                  <a:pt x="0" y="1370330"/>
                </a:lnTo>
                <a:lnTo>
                  <a:pt x="0" y="0"/>
                </a:lnTo>
                <a:lnTo>
                  <a:pt x="1370329" y="0"/>
                </a:lnTo>
                <a:lnTo>
                  <a:pt x="1370329" y="1370330"/>
                </a:lnTo>
                <a:lnTo>
                  <a:pt x="685800" y="137033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88390" y="4368258"/>
            <a:ext cx="372094" cy="372407"/>
          </a:xfrm>
          <a:custGeom>
            <a:avLst/>
            <a:gdLst/>
            <a:ahLst/>
            <a:cxnLst/>
            <a:rect l="l" t="t" r="r" b="b"/>
            <a:pathLst>
              <a:path w="455929" h="455929">
                <a:moveTo>
                  <a:pt x="455929" y="0"/>
                </a:moveTo>
                <a:lnTo>
                  <a:pt x="0" y="0"/>
                </a:lnTo>
                <a:lnTo>
                  <a:pt x="0" y="455929"/>
                </a:lnTo>
                <a:lnTo>
                  <a:pt x="455929" y="455929"/>
                </a:lnTo>
                <a:lnTo>
                  <a:pt x="45592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188390" y="4368258"/>
            <a:ext cx="372094" cy="372407"/>
          </a:xfrm>
          <a:custGeom>
            <a:avLst/>
            <a:gdLst/>
            <a:ahLst/>
            <a:cxnLst/>
            <a:rect l="l" t="t" r="r" b="b"/>
            <a:pathLst>
              <a:path w="455929" h="455929">
                <a:moveTo>
                  <a:pt x="228600" y="455929"/>
                </a:moveTo>
                <a:lnTo>
                  <a:pt x="0" y="455929"/>
                </a:lnTo>
                <a:lnTo>
                  <a:pt x="0" y="0"/>
                </a:lnTo>
                <a:lnTo>
                  <a:pt x="455929" y="0"/>
                </a:lnTo>
                <a:lnTo>
                  <a:pt x="455929" y="455929"/>
                </a:lnTo>
                <a:lnTo>
                  <a:pt x="228600" y="455929"/>
                </a:lnTo>
                <a:close/>
              </a:path>
            </a:pathLst>
          </a:custGeom>
          <a:solidFill>
            <a:schemeClr val="tx2"/>
          </a:solidFill>
          <a:ln w="9344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100289" y="4456432"/>
            <a:ext cx="372094" cy="372407"/>
          </a:xfrm>
          <a:custGeom>
            <a:avLst/>
            <a:gdLst/>
            <a:ahLst/>
            <a:cxnLst/>
            <a:rect l="l" t="t" r="r" b="b"/>
            <a:pathLst>
              <a:path w="455929" h="455929">
                <a:moveTo>
                  <a:pt x="455929" y="0"/>
                </a:moveTo>
                <a:lnTo>
                  <a:pt x="0" y="0"/>
                </a:lnTo>
                <a:lnTo>
                  <a:pt x="0" y="455929"/>
                </a:lnTo>
                <a:lnTo>
                  <a:pt x="455929" y="455929"/>
                </a:lnTo>
                <a:lnTo>
                  <a:pt x="45592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100289" y="4456432"/>
            <a:ext cx="372094" cy="372407"/>
          </a:xfrm>
          <a:custGeom>
            <a:avLst/>
            <a:gdLst/>
            <a:ahLst/>
            <a:cxnLst/>
            <a:rect l="l" t="t" r="r" b="b"/>
            <a:pathLst>
              <a:path w="455929" h="455929">
                <a:moveTo>
                  <a:pt x="227329" y="455929"/>
                </a:moveTo>
                <a:lnTo>
                  <a:pt x="0" y="455929"/>
                </a:lnTo>
                <a:lnTo>
                  <a:pt x="0" y="0"/>
                </a:lnTo>
                <a:lnTo>
                  <a:pt x="455929" y="0"/>
                </a:lnTo>
                <a:lnTo>
                  <a:pt x="455929" y="455929"/>
                </a:lnTo>
                <a:lnTo>
                  <a:pt x="227329" y="455929"/>
                </a:lnTo>
                <a:close/>
              </a:path>
            </a:pathLst>
          </a:custGeom>
          <a:solidFill>
            <a:schemeClr val="tx2"/>
          </a:solidFill>
          <a:ln w="9344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012189" y="4544606"/>
            <a:ext cx="372094" cy="372407"/>
          </a:xfrm>
          <a:custGeom>
            <a:avLst/>
            <a:gdLst/>
            <a:ahLst/>
            <a:cxnLst/>
            <a:rect l="l" t="t" r="r" b="b"/>
            <a:pathLst>
              <a:path w="455929" h="455929">
                <a:moveTo>
                  <a:pt x="455929" y="0"/>
                </a:moveTo>
                <a:lnTo>
                  <a:pt x="0" y="0"/>
                </a:lnTo>
                <a:lnTo>
                  <a:pt x="0" y="455929"/>
                </a:lnTo>
                <a:lnTo>
                  <a:pt x="455929" y="455929"/>
                </a:lnTo>
                <a:lnTo>
                  <a:pt x="45592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012189" y="4544606"/>
            <a:ext cx="372094" cy="372407"/>
          </a:xfrm>
          <a:custGeom>
            <a:avLst/>
            <a:gdLst/>
            <a:ahLst/>
            <a:cxnLst/>
            <a:rect l="l" t="t" r="r" b="b"/>
            <a:pathLst>
              <a:path w="455929" h="455929">
                <a:moveTo>
                  <a:pt x="228600" y="455929"/>
                </a:moveTo>
                <a:lnTo>
                  <a:pt x="0" y="455929"/>
                </a:lnTo>
                <a:lnTo>
                  <a:pt x="0" y="0"/>
                </a:lnTo>
                <a:lnTo>
                  <a:pt x="455929" y="0"/>
                </a:lnTo>
                <a:lnTo>
                  <a:pt x="455929" y="455929"/>
                </a:lnTo>
                <a:lnTo>
                  <a:pt x="228600" y="455929"/>
                </a:lnTo>
                <a:close/>
              </a:path>
            </a:pathLst>
          </a:custGeom>
          <a:solidFill>
            <a:schemeClr val="tx2"/>
          </a:solidFill>
          <a:ln w="9344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924089" y="4632781"/>
            <a:ext cx="372094" cy="372407"/>
          </a:xfrm>
          <a:custGeom>
            <a:avLst/>
            <a:gdLst/>
            <a:ahLst/>
            <a:cxnLst/>
            <a:rect l="l" t="t" r="r" b="b"/>
            <a:pathLst>
              <a:path w="455929" h="455929">
                <a:moveTo>
                  <a:pt x="455929" y="0"/>
                </a:moveTo>
                <a:lnTo>
                  <a:pt x="0" y="0"/>
                </a:lnTo>
                <a:lnTo>
                  <a:pt x="0" y="455929"/>
                </a:lnTo>
                <a:lnTo>
                  <a:pt x="455929" y="455929"/>
                </a:lnTo>
                <a:lnTo>
                  <a:pt x="45592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924089" y="4632781"/>
            <a:ext cx="372094" cy="372407"/>
          </a:xfrm>
          <a:custGeom>
            <a:avLst/>
            <a:gdLst/>
            <a:ahLst/>
            <a:cxnLst/>
            <a:rect l="l" t="t" r="r" b="b"/>
            <a:pathLst>
              <a:path w="455929" h="455929">
                <a:moveTo>
                  <a:pt x="228600" y="455929"/>
                </a:moveTo>
                <a:lnTo>
                  <a:pt x="0" y="455929"/>
                </a:lnTo>
                <a:lnTo>
                  <a:pt x="0" y="0"/>
                </a:lnTo>
                <a:lnTo>
                  <a:pt x="455929" y="0"/>
                </a:lnTo>
                <a:lnTo>
                  <a:pt x="455929" y="455929"/>
                </a:lnTo>
                <a:lnTo>
                  <a:pt x="228600" y="455929"/>
                </a:lnTo>
                <a:close/>
              </a:path>
            </a:pathLst>
          </a:custGeom>
          <a:solidFill>
            <a:schemeClr val="tx2"/>
          </a:solidFill>
          <a:ln w="9344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4700407" y="4516597"/>
            <a:ext cx="248754" cy="55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6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5534769" y="4738589"/>
            <a:ext cx="296431" cy="308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8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3983167" y="5150416"/>
            <a:ext cx="380386" cy="308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Wk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1539163" y="4229254"/>
            <a:ext cx="1250733" cy="1020897"/>
          </a:xfrm>
          <a:prstGeom prst="rect">
            <a:avLst/>
          </a:prstGeom>
          <a:solidFill>
            <a:schemeClr val="accent1"/>
          </a:solidFill>
          <a:ln w="9344">
            <a:solidFill>
              <a:srgbClr val="000000"/>
            </a:solidFill>
          </a:ln>
        </p:spPr>
        <p:txBody>
          <a:bodyPr vert="horz" wrap="square" lIns="0" tIns="5184" rIns="0" bIns="0" rtlCol="0">
            <a:spAutoFit/>
          </a:bodyPr>
          <a:lstStyle/>
          <a:p>
            <a:pPr>
              <a:spcBef>
                <a:spcPts val="41"/>
              </a:spcBef>
            </a:pP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6340">
              <a:tabLst>
                <a:tab pos="1302256" algn="l"/>
              </a:tabLst>
            </a:pP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Y	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770536" y="5629669"/>
            <a:ext cx="668852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1800" dirty="0">
                <a:solidFill>
                  <a:srgbClr val="FF0000"/>
                </a:solidFill>
              </a:rPr>
              <a:t>“deconvolutional networks” [Zeiler, Taylor, Fergus CVPR 2010]</a:t>
            </a:r>
            <a:endParaRPr sz="1800" dirty="0"/>
          </a:p>
        </p:txBody>
      </p:sp>
      <p:sp>
        <p:nvSpPr>
          <p:cNvPr id="39" name="Title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sparse coding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899676" y="4554871"/>
            <a:ext cx="2888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6131453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4104435" y="3109267"/>
            <a:ext cx="4059867" cy="20342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5912" y="3109267"/>
            <a:ext cx="4059867" cy="20342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6565" y="2059474"/>
            <a:ext cx="7842995" cy="82468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Convolutional PSD: Encoder with a soft sh() Function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Convolutional Formulation</a:t>
            </a:r>
          </a:p>
          <a:p>
            <a:pPr lvl="1"/>
            <a:r>
              <a:rPr lang="en-US" dirty="0"/>
              <a:t>Extend sparse coding from PATCH to IMAGE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PATCH based learning</a:t>
            </a:r>
          </a:p>
          <a:p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4038600" y="5261719"/>
            <a:ext cx="3216265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9863" lvl="0" indent="-169863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 sz="1800" dirty="0">
                <a:solidFill>
                  <a:srgbClr val="4A4F55"/>
                </a:solidFill>
              </a:rPr>
              <a:t>CONVOLUTIONAL learning</a:t>
            </a:r>
          </a:p>
        </p:txBody>
      </p:sp>
    </p:spTree>
    <p:extLst>
      <p:ext uri="{BB962C8B-B14F-4D97-AF65-F5344CB8AC3E}">
        <p14:creationId xmlns:p14="http://schemas.microsoft.com/office/powerpoint/2010/main" val="37088130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383853" y="1333500"/>
            <a:ext cx="7785631" cy="4466753"/>
          </a:xfrm>
        </p:spPr>
        <p:txBody>
          <a:bodyPr/>
          <a:lstStyle/>
          <a:p>
            <a:r>
              <a:rPr lang="en-US" dirty="0"/>
              <a:t>Filters and Basis Functions obtained with 1, 2, 4, 8, 16, 32, and 64 filters.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49751" y="1983402"/>
            <a:ext cx="8119734" cy="36524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Convolutional</a:t>
            </a:r>
            <a:r>
              <a:rPr lang="fr-FR" dirty="0"/>
              <a:t> </a:t>
            </a:r>
            <a:r>
              <a:rPr lang="fr-FR" dirty="0" err="1"/>
              <a:t>sparse</a:t>
            </a:r>
            <a:r>
              <a:rPr lang="fr-FR" dirty="0"/>
              <a:t> auto-encoder on </a:t>
            </a:r>
            <a:r>
              <a:rPr lang="fr-FR" dirty="0" err="1"/>
              <a:t>natural</a:t>
            </a:r>
            <a:r>
              <a:rPr lang="fr-FR" dirty="0"/>
              <a:t>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5185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45947" y="5317427"/>
            <a:ext cx="1183653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87877" y="3855810"/>
            <a:ext cx="808449" cy="375519"/>
          </a:xfrm>
          <a:custGeom>
            <a:avLst/>
            <a:gdLst/>
            <a:ahLst/>
            <a:cxnLst/>
            <a:rect l="l" t="t" r="r" b="b"/>
            <a:pathLst>
              <a:path w="990600" h="459739">
                <a:moveTo>
                  <a:pt x="165100" y="0"/>
                </a:moveTo>
                <a:lnTo>
                  <a:pt x="815340" y="0"/>
                </a:lnTo>
                <a:lnTo>
                  <a:pt x="852640" y="6735"/>
                </a:lnTo>
                <a:lnTo>
                  <a:pt x="888407" y="25577"/>
                </a:lnTo>
                <a:lnTo>
                  <a:pt x="921109" y="54484"/>
                </a:lnTo>
                <a:lnTo>
                  <a:pt x="949212" y="91410"/>
                </a:lnTo>
                <a:lnTo>
                  <a:pt x="971183" y="134312"/>
                </a:lnTo>
                <a:lnTo>
                  <a:pt x="985490" y="181147"/>
                </a:lnTo>
                <a:lnTo>
                  <a:pt x="990600" y="229870"/>
                </a:lnTo>
                <a:lnTo>
                  <a:pt x="985490" y="278992"/>
                </a:lnTo>
                <a:lnTo>
                  <a:pt x="971183" y="325982"/>
                </a:lnTo>
                <a:lnTo>
                  <a:pt x="949212" y="368862"/>
                </a:lnTo>
                <a:lnTo>
                  <a:pt x="921109" y="405655"/>
                </a:lnTo>
                <a:lnTo>
                  <a:pt x="888407" y="434384"/>
                </a:lnTo>
                <a:lnTo>
                  <a:pt x="852640" y="453071"/>
                </a:lnTo>
                <a:lnTo>
                  <a:pt x="815340" y="459740"/>
                </a:lnTo>
                <a:lnTo>
                  <a:pt x="165100" y="459740"/>
                </a:lnTo>
                <a:lnTo>
                  <a:pt x="0" y="229870"/>
                </a:lnTo>
                <a:lnTo>
                  <a:pt x="1651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" name="object 7"/>
          <p:cNvSpPr/>
          <p:nvPr/>
        </p:nvSpPr>
        <p:spPr>
          <a:xfrm>
            <a:off x="1587877" y="38558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" name="object 8"/>
          <p:cNvSpPr/>
          <p:nvPr/>
        </p:nvSpPr>
        <p:spPr>
          <a:xfrm>
            <a:off x="2396326" y="42313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" name="object 9"/>
          <p:cNvSpPr/>
          <p:nvPr/>
        </p:nvSpPr>
        <p:spPr>
          <a:xfrm>
            <a:off x="459157" y="4261411"/>
            <a:ext cx="311979" cy="311203"/>
          </a:xfrm>
          <a:custGeom>
            <a:avLst/>
            <a:gdLst/>
            <a:ahLst/>
            <a:cxnLst/>
            <a:rect l="l" t="t" r="r" b="b"/>
            <a:pathLst>
              <a:path w="382269" h="381000">
                <a:moveTo>
                  <a:pt x="190500" y="0"/>
                </a:moveTo>
                <a:lnTo>
                  <a:pt x="235112" y="4887"/>
                </a:lnTo>
                <a:lnTo>
                  <a:pt x="275726" y="18883"/>
                </a:lnTo>
                <a:lnTo>
                  <a:pt x="311298" y="40988"/>
                </a:lnTo>
                <a:lnTo>
                  <a:pt x="340782" y="70201"/>
                </a:lnTo>
                <a:lnTo>
                  <a:pt x="363134" y="105524"/>
                </a:lnTo>
                <a:lnTo>
                  <a:pt x="377312" y="145957"/>
                </a:lnTo>
                <a:lnTo>
                  <a:pt x="382270" y="190500"/>
                </a:lnTo>
                <a:lnTo>
                  <a:pt x="377312" y="235042"/>
                </a:lnTo>
                <a:lnTo>
                  <a:pt x="363134" y="275475"/>
                </a:lnTo>
                <a:lnTo>
                  <a:pt x="340782" y="310798"/>
                </a:lnTo>
                <a:lnTo>
                  <a:pt x="311298" y="340011"/>
                </a:lnTo>
                <a:lnTo>
                  <a:pt x="275726" y="362116"/>
                </a:lnTo>
                <a:lnTo>
                  <a:pt x="235112" y="376112"/>
                </a:lnTo>
                <a:lnTo>
                  <a:pt x="190500" y="381000"/>
                </a:lnTo>
                <a:lnTo>
                  <a:pt x="145957" y="376112"/>
                </a:lnTo>
                <a:lnTo>
                  <a:pt x="105524" y="362116"/>
                </a:lnTo>
                <a:lnTo>
                  <a:pt x="70201" y="340011"/>
                </a:lnTo>
                <a:lnTo>
                  <a:pt x="40988" y="310798"/>
                </a:lnTo>
                <a:lnTo>
                  <a:pt x="18883" y="275475"/>
                </a:lnTo>
                <a:lnTo>
                  <a:pt x="4887" y="235042"/>
                </a:lnTo>
                <a:lnTo>
                  <a:pt x="0" y="190500"/>
                </a:lnTo>
                <a:lnTo>
                  <a:pt x="4887" y="145957"/>
                </a:lnTo>
                <a:lnTo>
                  <a:pt x="18883" y="105524"/>
                </a:lnTo>
                <a:lnTo>
                  <a:pt x="40988" y="70201"/>
                </a:lnTo>
                <a:lnTo>
                  <a:pt x="70201" y="40988"/>
                </a:lnTo>
                <a:lnTo>
                  <a:pt x="105524" y="18883"/>
                </a:lnTo>
                <a:lnTo>
                  <a:pt x="145957" y="4887"/>
                </a:lnTo>
                <a:lnTo>
                  <a:pt x="19050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" name="object 10"/>
          <p:cNvSpPr/>
          <p:nvPr/>
        </p:nvSpPr>
        <p:spPr>
          <a:xfrm>
            <a:off x="459157" y="426141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" name="object 11"/>
          <p:cNvSpPr/>
          <p:nvPr/>
        </p:nvSpPr>
        <p:spPr>
          <a:xfrm>
            <a:off x="771136" y="45726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 txBox="1"/>
          <p:nvPr/>
        </p:nvSpPr>
        <p:spPr>
          <a:xfrm>
            <a:off x="522383" y="4295644"/>
            <a:ext cx="1855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3" name="object 13"/>
          <p:cNvSpPr/>
          <p:nvPr/>
        </p:nvSpPr>
        <p:spPr>
          <a:xfrm>
            <a:off x="818814" y="3870333"/>
            <a:ext cx="602191" cy="346473"/>
          </a:xfrm>
          <a:custGeom>
            <a:avLst/>
            <a:gdLst/>
            <a:ahLst/>
            <a:cxnLst/>
            <a:rect l="l" t="t" r="r" b="b"/>
            <a:pathLst>
              <a:path w="737869" h="424179">
                <a:moveTo>
                  <a:pt x="0" y="0"/>
                </a:moveTo>
                <a:lnTo>
                  <a:pt x="737869" y="0"/>
                </a:lnTo>
                <a:lnTo>
                  <a:pt x="737869" y="424179"/>
                </a:lnTo>
                <a:lnTo>
                  <a:pt x="0" y="424179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" name="object 14"/>
          <p:cNvSpPr/>
          <p:nvPr/>
        </p:nvSpPr>
        <p:spPr>
          <a:xfrm>
            <a:off x="818814" y="38703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" name="object 15"/>
          <p:cNvSpPr/>
          <p:nvPr/>
        </p:nvSpPr>
        <p:spPr>
          <a:xfrm>
            <a:off x="1421005" y="42168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6" name="object 16"/>
          <p:cNvSpPr/>
          <p:nvPr/>
        </p:nvSpPr>
        <p:spPr>
          <a:xfrm>
            <a:off x="615665" y="4043568"/>
            <a:ext cx="77736" cy="217842"/>
          </a:xfrm>
          <a:custGeom>
            <a:avLst/>
            <a:gdLst/>
            <a:ahLst/>
            <a:cxnLst/>
            <a:rect l="l" t="t" r="r" b="b"/>
            <a:pathLst>
              <a:path w="95250" h="266700">
                <a:moveTo>
                  <a:pt x="0" y="266700"/>
                </a:moveTo>
                <a:lnTo>
                  <a:pt x="0" y="0"/>
                </a:lnTo>
                <a:lnTo>
                  <a:pt x="9525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object 17"/>
          <p:cNvSpPr/>
          <p:nvPr/>
        </p:nvSpPr>
        <p:spPr>
          <a:xfrm>
            <a:off x="685108" y="3977178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0" y="0"/>
                </a:moveTo>
                <a:lnTo>
                  <a:pt x="0" y="163830"/>
                </a:lnTo>
                <a:lnTo>
                  <a:pt x="163830" y="812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8" name="object 18"/>
          <p:cNvSpPr/>
          <p:nvPr/>
        </p:nvSpPr>
        <p:spPr>
          <a:xfrm>
            <a:off x="1567147" y="4021257"/>
            <a:ext cx="0" cy="45124"/>
          </a:xfrm>
          <a:custGeom>
            <a:avLst/>
            <a:gdLst/>
            <a:ahLst/>
            <a:cxnLst/>
            <a:rect l="l" t="t" r="r" b="b"/>
            <a:pathLst>
              <a:path h="55245">
                <a:moveTo>
                  <a:pt x="0" y="0"/>
                </a:moveTo>
                <a:lnTo>
                  <a:pt x="0" y="54630"/>
                </a:lnTo>
              </a:path>
            </a:pathLst>
          </a:custGeom>
          <a:ln w="5080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9" name="object 19"/>
          <p:cNvSpPr/>
          <p:nvPr/>
        </p:nvSpPr>
        <p:spPr>
          <a:xfrm>
            <a:off x="1421005" y="3977178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163830" y="0"/>
                </a:moveTo>
                <a:lnTo>
                  <a:pt x="0" y="81280"/>
                </a:lnTo>
                <a:lnTo>
                  <a:pt x="163830" y="163830"/>
                </a:lnTo>
                <a:lnTo>
                  <a:pt x="16383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0" name="object 20"/>
          <p:cNvSpPr/>
          <p:nvPr/>
        </p:nvSpPr>
        <p:spPr>
          <a:xfrm>
            <a:off x="2441932" y="4264523"/>
            <a:ext cx="310942" cy="312241"/>
          </a:xfrm>
          <a:custGeom>
            <a:avLst/>
            <a:gdLst/>
            <a:ahLst/>
            <a:cxnLst/>
            <a:rect l="l" t="t" r="r" b="b"/>
            <a:pathLst>
              <a:path w="381000" h="382270">
                <a:moveTo>
                  <a:pt x="190500" y="0"/>
                </a:moveTo>
                <a:lnTo>
                  <a:pt x="235042" y="4887"/>
                </a:lnTo>
                <a:lnTo>
                  <a:pt x="275475" y="18883"/>
                </a:lnTo>
                <a:lnTo>
                  <a:pt x="310798" y="40988"/>
                </a:lnTo>
                <a:lnTo>
                  <a:pt x="340011" y="70201"/>
                </a:lnTo>
                <a:lnTo>
                  <a:pt x="362116" y="105524"/>
                </a:lnTo>
                <a:lnTo>
                  <a:pt x="376112" y="145957"/>
                </a:lnTo>
                <a:lnTo>
                  <a:pt x="381000" y="190499"/>
                </a:lnTo>
                <a:lnTo>
                  <a:pt x="376112" y="235112"/>
                </a:lnTo>
                <a:lnTo>
                  <a:pt x="362116" y="275726"/>
                </a:lnTo>
                <a:lnTo>
                  <a:pt x="340011" y="311298"/>
                </a:lnTo>
                <a:lnTo>
                  <a:pt x="310798" y="340782"/>
                </a:lnTo>
                <a:lnTo>
                  <a:pt x="275475" y="363134"/>
                </a:lnTo>
                <a:lnTo>
                  <a:pt x="235042" y="377312"/>
                </a:lnTo>
                <a:lnTo>
                  <a:pt x="190500" y="382269"/>
                </a:lnTo>
                <a:lnTo>
                  <a:pt x="145957" y="377312"/>
                </a:lnTo>
                <a:lnTo>
                  <a:pt x="105524" y="363134"/>
                </a:lnTo>
                <a:lnTo>
                  <a:pt x="70201" y="340782"/>
                </a:lnTo>
                <a:lnTo>
                  <a:pt x="40988" y="311298"/>
                </a:lnTo>
                <a:lnTo>
                  <a:pt x="18883" y="275726"/>
                </a:lnTo>
                <a:lnTo>
                  <a:pt x="4887" y="235112"/>
                </a:lnTo>
                <a:lnTo>
                  <a:pt x="0" y="190499"/>
                </a:lnTo>
                <a:lnTo>
                  <a:pt x="4887" y="145957"/>
                </a:lnTo>
                <a:lnTo>
                  <a:pt x="18883" y="105524"/>
                </a:lnTo>
                <a:lnTo>
                  <a:pt x="40988" y="70201"/>
                </a:lnTo>
                <a:lnTo>
                  <a:pt x="70201" y="40988"/>
                </a:lnTo>
                <a:lnTo>
                  <a:pt x="105524" y="18883"/>
                </a:lnTo>
                <a:lnTo>
                  <a:pt x="145957" y="4887"/>
                </a:lnTo>
                <a:lnTo>
                  <a:pt x="19050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1" name="object 21"/>
          <p:cNvSpPr/>
          <p:nvPr/>
        </p:nvSpPr>
        <p:spPr>
          <a:xfrm>
            <a:off x="2441932" y="426452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2" name="object 22"/>
          <p:cNvSpPr/>
          <p:nvPr/>
        </p:nvSpPr>
        <p:spPr>
          <a:xfrm>
            <a:off x="2752874" y="45767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3" name="object 23"/>
          <p:cNvSpPr txBox="1"/>
          <p:nvPr/>
        </p:nvSpPr>
        <p:spPr>
          <a:xfrm>
            <a:off x="2517594" y="4299793"/>
            <a:ext cx="16013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24" name="object 24"/>
          <p:cNvSpPr/>
          <p:nvPr/>
        </p:nvSpPr>
        <p:spPr>
          <a:xfrm>
            <a:off x="2520703" y="4043568"/>
            <a:ext cx="76699" cy="221992"/>
          </a:xfrm>
          <a:custGeom>
            <a:avLst/>
            <a:gdLst/>
            <a:ahLst/>
            <a:cxnLst/>
            <a:rect l="l" t="t" r="r" b="b"/>
            <a:pathLst>
              <a:path w="93980" h="271779">
                <a:moveTo>
                  <a:pt x="93980" y="271779"/>
                </a:moveTo>
                <a:lnTo>
                  <a:pt x="93980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5" name="object 25"/>
          <p:cNvSpPr/>
          <p:nvPr/>
        </p:nvSpPr>
        <p:spPr>
          <a:xfrm>
            <a:off x="2395290" y="3977178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165100" y="0"/>
                </a:moveTo>
                <a:lnTo>
                  <a:pt x="0" y="81280"/>
                </a:lnTo>
                <a:lnTo>
                  <a:pt x="165100" y="163830"/>
                </a:lnTo>
                <a:lnTo>
                  <a:pt x="16510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6" name="object 26"/>
          <p:cNvSpPr/>
          <p:nvPr/>
        </p:nvSpPr>
        <p:spPr>
          <a:xfrm>
            <a:off x="2877251" y="4235477"/>
            <a:ext cx="471595" cy="370332"/>
          </a:xfrm>
          <a:custGeom>
            <a:avLst/>
            <a:gdLst/>
            <a:ahLst/>
            <a:cxnLst/>
            <a:rect l="l" t="t" r="r" b="b"/>
            <a:pathLst>
              <a:path w="577850" h="453389">
                <a:moveTo>
                  <a:pt x="482600" y="0"/>
                </a:moveTo>
                <a:lnTo>
                  <a:pt x="101600" y="0"/>
                </a:lnTo>
                <a:lnTo>
                  <a:pt x="76876" y="8895"/>
                </a:lnTo>
                <a:lnTo>
                  <a:pt x="32226" y="70643"/>
                </a:lnTo>
                <a:lnTo>
                  <a:pt x="15334" y="117216"/>
                </a:lnTo>
                <a:lnTo>
                  <a:pt x="4086" y="170068"/>
                </a:lnTo>
                <a:lnTo>
                  <a:pt x="0" y="226059"/>
                </a:lnTo>
                <a:lnTo>
                  <a:pt x="4086" y="282145"/>
                </a:lnTo>
                <a:lnTo>
                  <a:pt x="15334" y="335232"/>
                </a:lnTo>
                <a:lnTo>
                  <a:pt x="32226" y="382111"/>
                </a:lnTo>
                <a:lnTo>
                  <a:pt x="53245" y="419570"/>
                </a:lnTo>
                <a:lnTo>
                  <a:pt x="101600" y="453389"/>
                </a:lnTo>
                <a:lnTo>
                  <a:pt x="482600" y="453389"/>
                </a:lnTo>
                <a:lnTo>
                  <a:pt x="577850" y="226059"/>
                </a:lnTo>
                <a:lnTo>
                  <a:pt x="4826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7" name="object 27"/>
          <p:cNvSpPr/>
          <p:nvPr/>
        </p:nvSpPr>
        <p:spPr>
          <a:xfrm>
            <a:off x="3348846" y="423547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8" name="object 28"/>
          <p:cNvSpPr/>
          <p:nvPr/>
        </p:nvSpPr>
        <p:spPr>
          <a:xfrm>
            <a:off x="2877251" y="46058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9" name="object 29"/>
          <p:cNvSpPr/>
          <p:nvPr/>
        </p:nvSpPr>
        <p:spPr>
          <a:xfrm>
            <a:off x="2752874" y="4421162"/>
            <a:ext cx="129559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75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0" name="object 30"/>
          <p:cNvSpPr/>
          <p:nvPr/>
        </p:nvSpPr>
        <p:spPr>
          <a:xfrm>
            <a:off x="2777749" y="4359958"/>
            <a:ext cx="138887" cy="133817"/>
          </a:xfrm>
          <a:custGeom>
            <a:avLst/>
            <a:gdLst/>
            <a:ahLst/>
            <a:cxnLst/>
            <a:rect l="l" t="t" r="r" b="b"/>
            <a:pathLst>
              <a:path w="170179" h="163829">
                <a:moveTo>
                  <a:pt x="0" y="0"/>
                </a:moveTo>
                <a:lnTo>
                  <a:pt x="11429" y="163829"/>
                </a:lnTo>
                <a:lnTo>
                  <a:pt x="170179" y="711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1" name="object 31"/>
          <p:cNvSpPr/>
          <p:nvPr/>
        </p:nvSpPr>
        <p:spPr>
          <a:xfrm>
            <a:off x="3322934" y="4157676"/>
            <a:ext cx="174128" cy="259336"/>
          </a:xfrm>
          <a:custGeom>
            <a:avLst/>
            <a:gdLst/>
            <a:ahLst/>
            <a:cxnLst/>
            <a:rect l="l" t="t" r="r" b="b"/>
            <a:pathLst>
              <a:path w="213360" h="317500">
                <a:moveTo>
                  <a:pt x="0" y="317500"/>
                </a:moveTo>
                <a:lnTo>
                  <a:pt x="184150" y="317500"/>
                </a:lnTo>
                <a:lnTo>
                  <a:pt x="184150" y="0"/>
                </a:lnTo>
                <a:lnTo>
                  <a:pt x="21335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2" name="object 32"/>
          <p:cNvSpPr/>
          <p:nvPr/>
        </p:nvSpPr>
        <p:spPr>
          <a:xfrm>
            <a:off x="3488770" y="4091286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30"/>
                </a:lnTo>
                <a:lnTo>
                  <a:pt x="163829" y="81280"/>
                </a:lnTo>
                <a:lnTo>
                  <a:pt x="0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3" name="object 33"/>
          <p:cNvSpPr txBox="1"/>
          <p:nvPr/>
        </p:nvSpPr>
        <p:spPr>
          <a:xfrm>
            <a:off x="818814" y="3957469"/>
            <a:ext cx="602191" cy="1641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13"/>
            <a:r>
              <a:rPr sz="1050" spc="-93" dirty="0">
                <a:latin typeface="Lucida Sans Unicode"/>
                <a:cs typeface="Lucida Sans Unicode"/>
              </a:rPr>
              <a:t>∥</a:t>
            </a:r>
            <a:r>
              <a:rPr sz="1050" i="1" spc="-93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050" i="1" spc="-1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i="1" spc="-30" baseline="40123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050" i="1" spc="-196" baseline="4012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spc="-163" dirty="0">
                <a:latin typeface="Lucida Sans Unicode"/>
                <a:cs typeface="Lucida Sans Unicode"/>
              </a:rPr>
              <a:t>−</a:t>
            </a:r>
            <a:r>
              <a:rPr sz="1050" i="1" spc="-163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600" spc="-245" baseline="10288" dirty="0">
                <a:latin typeface="Lucida Sans Unicode"/>
                <a:cs typeface="Lucida Sans Unicode"/>
              </a:rPr>
              <a:t>̃</a:t>
            </a:r>
            <a:r>
              <a:rPr sz="1600" spc="-306" baseline="10288" dirty="0">
                <a:latin typeface="Lucida Sans Unicode"/>
                <a:cs typeface="Lucida Sans Unicode"/>
              </a:rPr>
              <a:t> </a:t>
            </a:r>
            <a:r>
              <a:rPr sz="1050" spc="-118" dirty="0">
                <a:latin typeface="Lucida Sans Unicode"/>
                <a:cs typeface="Lucida Sans Unicode"/>
              </a:rPr>
              <a:t>∥</a:t>
            </a:r>
            <a:r>
              <a:rPr sz="1050" spc="-177" baseline="40123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sz="1050" baseline="4012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957058" y="4250001"/>
            <a:ext cx="32234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-45" dirty="0">
                <a:latin typeface="Lucida Sans Unicode"/>
                <a:cs typeface="Lucida Sans Unicode"/>
              </a:rPr>
              <a:t>∣</a:t>
            </a:r>
            <a:r>
              <a:rPr sz="1600" i="1" spc="-45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1600" i="1" spc="-12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i="1" spc="-91" baseline="-26748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1600" spc="-61" dirty="0">
                <a:latin typeface="Lucida Sans Unicode"/>
                <a:cs typeface="Lucida Sans Unicode"/>
              </a:rPr>
              <a:t>∣</a:t>
            </a:r>
            <a:endParaRPr sz="1600" dirty="0">
              <a:latin typeface="Lucida Sans Unicode"/>
              <a:cs typeface="Lucida Sans Unicode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735056" y="3911827"/>
            <a:ext cx="381941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spc="-143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i="1" spc="-98" baseline="-26666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i="1" spc="-55" baseline="-2666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i="1" spc="-93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3383049" y="3829876"/>
            <a:ext cx="451902" cy="347510"/>
          </a:xfrm>
          <a:custGeom>
            <a:avLst/>
            <a:gdLst/>
            <a:ahLst/>
            <a:cxnLst/>
            <a:rect l="l" t="t" r="r" b="b"/>
            <a:pathLst>
              <a:path w="553720" h="425450">
                <a:moveTo>
                  <a:pt x="0" y="0"/>
                </a:moveTo>
                <a:lnTo>
                  <a:pt x="553720" y="0"/>
                </a:lnTo>
                <a:lnTo>
                  <a:pt x="553720" y="425450"/>
                </a:lnTo>
                <a:lnTo>
                  <a:pt x="0" y="4254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7" name="object 37"/>
          <p:cNvSpPr/>
          <p:nvPr/>
        </p:nvSpPr>
        <p:spPr>
          <a:xfrm>
            <a:off x="3383049" y="3829876"/>
            <a:ext cx="451902" cy="347510"/>
          </a:xfrm>
          <a:custGeom>
            <a:avLst/>
            <a:gdLst/>
            <a:ahLst/>
            <a:cxnLst/>
            <a:rect l="l" t="t" r="r" b="b"/>
            <a:pathLst>
              <a:path w="553720" h="425450">
                <a:moveTo>
                  <a:pt x="0" y="0"/>
                </a:moveTo>
                <a:lnTo>
                  <a:pt x="553720" y="0"/>
                </a:lnTo>
                <a:lnTo>
                  <a:pt x="553720" y="425450"/>
                </a:lnTo>
                <a:lnTo>
                  <a:pt x="0" y="42545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8" name="object 38"/>
          <p:cNvSpPr/>
          <p:nvPr/>
        </p:nvSpPr>
        <p:spPr>
          <a:xfrm>
            <a:off x="3383049" y="38298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9" name="object 39"/>
          <p:cNvSpPr/>
          <p:nvPr/>
        </p:nvSpPr>
        <p:spPr>
          <a:xfrm>
            <a:off x="3834952" y="41773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0" name="object 40"/>
          <p:cNvSpPr txBox="1"/>
          <p:nvPr/>
        </p:nvSpPr>
        <p:spPr>
          <a:xfrm>
            <a:off x="3406889" y="3796681"/>
            <a:ext cx="433764" cy="5437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spc="-49" dirty="0">
                <a:latin typeface="Arial" panose="020B0604020202020204" pitchFamily="34" charset="0"/>
                <a:cs typeface="Arial" panose="020B0604020202020204" pitchFamily="34" charset="0"/>
              </a:rPr>
              <a:t>λ </a:t>
            </a:r>
            <a:r>
              <a:rPr sz="3200" spc="-251" baseline="-4873" dirty="0">
                <a:latin typeface="Lucida Sans Unicode"/>
                <a:cs typeface="Lucida Sans Unicode"/>
              </a:rPr>
              <a:t>∑</a:t>
            </a:r>
            <a:r>
              <a:rPr sz="3200" spc="-955" baseline="-4873" dirty="0">
                <a:latin typeface="Lucida Sans Unicode"/>
                <a:cs typeface="Lucida Sans Unicode"/>
              </a:rPr>
              <a:t> </a:t>
            </a:r>
            <a:r>
              <a:rPr spc="-29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57124" y="4655576"/>
            <a:ext cx="985686" cy="487924"/>
          </a:xfrm>
          <a:custGeom>
            <a:avLst/>
            <a:gdLst/>
            <a:ahLst/>
            <a:cxnLst/>
            <a:rect l="l" t="t" r="r" b="b"/>
            <a:pathLst>
              <a:path w="1207770" h="453389">
                <a:moveTo>
                  <a:pt x="1007109" y="0"/>
                </a:moveTo>
                <a:lnTo>
                  <a:pt x="212089" y="0"/>
                </a:lnTo>
                <a:lnTo>
                  <a:pt x="167151" y="6590"/>
                </a:lnTo>
                <a:lnTo>
                  <a:pt x="123945" y="25044"/>
                </a:lnTo>
                <a:lnTo>
                  <a:pt x="84360" y="53384"/>
                </a:lnTo>
                <a:lnTo>
                  <a:pt x="50285" y="89633"/>
                </a:lnTo>
                <a:lnTo>
                  <a:pt x="23607" y="131813"/>
                </a:lnTo>
                <a:lnTo>
                  <a:pt x="6216" y="177948"/>
                </a:lnTo>
                <a:lnTo>
                  <a:pt x="0" y="226059"/>
                </a:lnTo>
                <a:lnTo>
                  <a:pt x="6216" y="274242"/>
                </a:lnTo>
                <a:lnTo>
                  <a:pt x="23607" y="320558"/>
                </a:lnTo>
                <a:lnTo>
                  <a:pt x="50285" y="362986"/>
                </a:lnTo>
                <a:lnTo>
                  <a:pt x="84360" y="399505"/>
                </a:lnTo>
                <a:lnTo>
                  <a:pt x="123945" y="428093"/>
                </a:lnTo>
                <a:lnTo>
                  <a:pt x="167151" y="446728"/>
                </a:lnTo>
                <a:lnTo>
                  <a:pt x="212089" y="453389"/>
                </a:lnTo>
                <a:lnTo>
                  <a:pt x="1007109" y="453389"/>
                </a:lnTo>
                <a:lnTo>
                  <a:pt x="1207770" y="226059"/>
                </a:lnTo>
                <a:lnTo>
                  <a:pt x="100710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2" name="object 42"/>
          <p:cNvSpPr/>
          <p:nvPr/>
        </p:nvSpPr>
        <p:spPr>
          <a:xfrm>
            <a:off x="1642811" y="47209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3" name="object 43"/>
          <p:cNvSpPr/>
          <p:nvPr/>
        </p:nvSpPr>
        <p:spPr>
          <a:xfrm>
            <a:off x="657124" y="50912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4" name="object 44"/>
          <p:cNvSpPr/>
          <p:nvPr/>
        </p:nvSpPr>
        <p:spPr>
          <a:xfrm>
            <a:off x="615665" y="4572614"/>
            <a:ext cx="45605" cy="263486"/>
          </a:xfrm>
          <a:custGeom>
            <a:avLst/>
            <a:gdLst/>
            <a:ahLst/>
            <a:cxnLst/>
            <a:rect l="l" t="t" r="r" b="b"/>
            <a:pathLst>
              <a:path w="55879" h="322579">
                <a:moveTo>
                  <a:pt x="0" y="0"/>
                </a:moveTo>
                <a:lnTo>
                  <a:pt x="0" y="322579"/>
                </a:lnTo>
                <a:lnTo>
                  <a:pt x="55879" y="322579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5" name="object 45"/>
          <p:cNvSpPr/>
          <p:nvPr/>
        </p:nvSpPr>
        <p:spPr>
          <a:xfrm>
            <a:off x="582498" y="4759336"/>
            <a:ext cx="148216" cy="132780"/>
          </a:xfrm>
          <a:custGeom>
            <a:avLst/>
            <a:gdLst/>
            <a:ahLst/>
            <a:cxnLst/>
            <a:rect l="l" t="t" r="r" b="b"/>
            <a:pathLst>
              <a:path w="181609" h="162560">
                <a:moveTo>
                  <a:pt x="95250" y="0"/>
                </a:moveTo>
                <a:lnTo>
                  <a:pt x="0" y="134619"/>
                </a:lnTo>
                <a:lnTo>
                  <a:pt x="181609" y="162559"/>
                </a:lnTo>
                <a:lnTo>
                  <a:pt x="9525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6" name="object 46"/>
          <p:cNvSpPr/>
          <p:nvPr/>
        </p:nvSpPr>
        <p:spPr>
          <a:xfrm>
            <a:off x="1865652" y="4732366"/>
            <a:ext cx="602191" cy="346473"/>
          </a:xfrm>
          <a:custGeom>
            <a:avLst/>
            <a:gdLst/>
            <a:ahLst/>
            <a:cxnLst/>
            <a:rect l="l" t="t" r="r" b="b"/>
            <a:pathLst>
              <a:path w="737869" h="424179">
                <a:moveTo>
                  <a:pt x="0" y="0"/>
                </a:moveTo>
                <a:lnTo>
                  <a:pt x="737869" y="0"/>
                </a:lnTo>
                <a:lnTo>
                  <a:pt x="737869" y="424180"/>
                </a:lnTo>
                <a:lnTo>
                  <a:pt x="0" y="42418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7" name="object 47"/>
          <p:cNvSpPr/>
          <p:nvPr/>
        </p:nvSpPr>
        <p:spPr>
          <a:xfrm>
            <a:off x="1865652" y="47323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8" name="object 48"/>
          <p:cNvSpPr/>
          <p:nvPr/>
        </p:nvSpPr>
        <p:spPr>
          <a:xfrm>
            <a:off x="2467844" y="507883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9" name="object 49"/>
          <p:cNvSpPr/>
          <p:nvPr/>
        </p:nvSpPr>
        <p:spPr>
          <a:xfrm>
            <a:off x="1655247" y="4892117"/>
            <a:ext cx="102611" cy="0"/>
          </a:xfrm>
          <a:custGeom>
            <a:avLst/>
            <a:gdLst/>
            <a:ahLst/>
            <a:cxnLst/>
            <a:rect l="l" t="t" r="r" b="b"/>
            <a:pathLst>
              <a:path w="125730">
                <a:moveTo>
                  <a:pt x="0" y="0"/>
                </a:moveTo>
                <a:lnTo>
                  <a:pt x="12573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0" name="object 50"/>
          <p:cNvSpPr/>
          <p:nvPr/>
        </p:nvSpPr>
        <p:spPr>
          <a:xfrm>
            <a:off x="1737130" y="4824690"/>
            <a:ext cx="137851" cy="133817"/>
          </a:xfrm>
          <a:custGeom>
            <a:avLst/>
            <a:gdLst/>
            <a:ahLst/>
            <a:cxnLst/>
            <a:rect l="l" t="t" r="r" b="b"/>
            <a:pathLst>
              <a:path w="168910" h="163829">
                <a:moveTo>
                  <a:pt x="10160" y="0"/>
                </a:moveTo>
                <a:lnTo>
                  <a:pt x="0" y="163829"/>
                </a:lnTo>
                <a:lnTo>
                  <a:pt x="168910" y="92709"/>
                </a:lnTo>
                <a:lnTo>
                  <a:pt x="1016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1" name="object 51"/>
          <p:cNvSpPr/>
          <p:nvPr/>
        </p:nvSpPr>
        <p:spPr>
          <a:xfrm>
            <a:off x="2593256" y="4576764"/>
            <a:ext cx="4146" cy="328838"/>
          </a:xfrm>
          <a:custGeom>
            <a:avLst/>
            <a:gdLst/>
            <a:ahLst/>
            <a:cxnLst/>
            <a:rect l="l" t="t" r="r" b="b"/>
            <a:pathLst>
              <a:path w="5080" h="402589">
                <a:moveTo>
                  <a:pt x="5080" y="0"/>
                </a:moveTo>
                <a:lnTo>
                  <a:pt x="5080" y="402590"/>
                </a:lnTo>
                <a:lnTo>
                  <a:pt x="0" y="40259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2" name="object 52"/>
          <p:cNvSpPr/>
          <p:nvPr/>
        </p:nvSpPr>
        <p:spPr>
          <a:xfrm>
            <a:off x="2467843" y="4834026"/>
            <a:ext cx="136815" cy="133817"/>
          </a:xfrm>
          <a:custGeom>
            <a:avLst/>
            <a:gdLst/>
            <a:ahLst/>
            <a:cxnLst/>
            <a:rect l="l" t="t" r="r" b="b"/>
            <a:pathLst>
              <a:path w="167639" h="163829">
                <a:moveTo>
                  <a:pt x="161290" y="0"/>
                </a:moveTo>
                <a:lnTo>
                  <a:pt x="0" y="87630"/>
                </a:lnTo>
                <a:lnTo>
                  <a:pt x="167640" y="163830"/>
                </a:lnTo>
                <a:lnTo>
                  <a:pt x="16129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3" name="object 53"/>
          <p:cNvSpPr txBox="1"/>
          <p:nvPr/>
        </p:nvSpPr>
        <p:spPr>
          <a:xfrm>
            <a:off x="1865652" y="4822614"/>
            <a:ext cx="602191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92"/>
            <a:r>
              <a:rPr sz="1050" spc="-33" dirty="0">
                <a:latin typeface="Lucida Sans Unicode"/>
                <a:cs typeface="Lucida Sans Unicode"/>
              </a:rPr>
              <a:t>∥</a:t>
            </a:r>
            <a:r>
              <a:rPr sz="1050" i="1" spc="-33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1050" i="1" spc="-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50" spc="-139" dirty="0">
                <a:latin typeface="Lucida Sans Unicode"/>
                <a:cs typeface="Lucida Sans Unicode"/>
              </a:rPr>
              <a:t>−</a:t>
            </a:r>
            <a:r>
              <a:rPr sz="1050" i="1" spc="-139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pc="-207" baseline="10683" dirty="0">
                <a:latin typeface="Lucida Sans Unicode"/>
                <a:cs typeface="Lucida Sans Unicode"/>
              </a:rPr>
              <a:t>̃ </a:t>
            </a:r>
            <a:r>
              <a:rPr sz="1050" spc="-53" dirty="0">
                <a:latin typeface="Lucida Sans Unicode"/>
                <a:cs typeface="Lucida Sans Unicode"/>
              </a:rPr>
              <a:t>∥</a:t>
            </a:r>
            <a:r>
              <a:rPr sz="900" spc="-79" baseline="42483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sz="900" baseline="4248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85800" y="4762500"/>
            <a:ext cx="902769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7026" algn="r">
              <a:lnSpc>
                <a:spcPts val="331"/>
              </a:lnSpc>
            </a:pPr>
            <a:r>
              <a:rPr sz="800" i="1" spc="2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lnSpc>
                <a:spcPts val="1555"/>
              </a:lnSpc>
            </a:pPr>
            <a:r>
              <a:rPr sz="1200" i="1" spc="135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1200" i="1" spc="202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800" spc="-61" baseline="-4728" dirty="0">
                <a:latin typeface="Lucida Sans Unicode"/>
                <a:cs typeface="Lucida Sans Unicode"/>
              </a:rPr>
              <a:t>(</a:t>
            </a:r>
            <a:r>
              <a:rPr sz="1200" i="1" spc="-41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sz="1200" i="1" spc="49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1200" i="1" spc="45" dirty="0">
                <a:latin typeface="Arial" panose="020B0604020202020204" pitchFamily="34" charset="0"/>
                <a:cs typeface="Arial" panose="020B0604020202020204" pitchFamily="34" charset="0"/>
              </a:rPr>
              <a:t>,Y</a:t>
            </a:r>
            <a:r>
              <a:rPr sz="1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447" baseline="-4728" dirty="0">
                <a:latin typeface="Lucida Sans Unicode"/>
                <a:cs typeface="Lucida Sans Unicode"/>
              </a:rPr>
              <a:t>)</a:t>
            </a:r>
            <a:endParaRPr sz="2800" baseline="-4728" dirty="0">
              <a:latin typeface="Lucida Sans Unicode"/>
              <a:cs typeface="Lucida Sans Unicode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PSD to train a hierarchy of features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idx="1"/>
          </p:nvPr>
        </p:nvSpPr>
        <p:spPr>
          <a:xfrm>
            <a:off x="383854" y="1333501"/>
            <a:ext cx="7461504" cy="609600"/>
          </a:xfrm>
        </p:spPr>
        <p:txBody>
          <a:bodyPr/>
          <a:lstStyle/>
          <a:p>
            <a:r>
              <a:rPr lang="en-US" dirty="0"/>
              <a:t>Phase 1: train first layer using PSD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6285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45947" y="5317427"/>
            <a:ext cx="1183653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9157" y="4261411"/>
            <a:ext cx="311979" cy="311203"/>
          </a:xfrm>
          <a:custGeom>
            <a:avLst/>
            <a:gdLst/>
            <a:ahLst/>
            <a:cxnLst/>
            <a:rect l="l" t="t" r="r" b="b"/>
            <a:pathLst>
              <a:path w="382269" h="381000">
                <a:moveTo>
                  <a:pt x="190500" y="0"/>
                </a:moveTo>
                <a:lnTo>
                  <a:pt x="235112" y="4887"/>
                </a:lnTo>
                <a:lnTo>
                  <a:pt x="275726" y="18883"/>
                </a:lnTo>
                <a:lnTo>
                  <a:pt x="311298" y="40988"/>
                </a:lnTo>
                <a:lnTo>
                  <a:pt x="340782" y="70201"/>
                </a:lnTo>
                <a:lnTo>
                  <a:pt x="363134" y="105524"/>
                </a:lnTo>
                <a:lnTo>
                  <a:pt x="377312" y="145957"/>
                </a:lnTo>
                <a:lnTo>
                  <a:pt x="382270" y="190500"/>
                </a:lnTo>
                <a:lnTo>
                  <a:pt x="377312" y="235042"/>
                </a:lnTo>
                <a:lnTo>
                  <a:pt x="363134" y="275475"/>
                </a:lnTo>
                <a:lnTo>
                  <a:pt x="340782" y="310798"/>
                </a:lnTo>
                <a:lnTo>
                  <a:pt x="311298" y="340011"/>
                </a:lnTo>
                <a:lnTo>
                  <a:pt x="275726" y="362116"/>
                </a:lnTo>
                <a:lnTo>
                  <a:pt x="235112" y="376112"/>
                </a:lnTo>
                <a:lnTo>
                  <a:pt x="190500" y="381000"/>
                </a:lnTo>
                <a:lnTo>
                  <a:pt x="145957" y="376112"/>
                </a:lnTo>
                <a:lnTo>
                  <a:pt x="105524" y="362116"/>
                </a:lnTo>
                <a:lnTo>
                  <a:pt x="70201" y="340011"/>
                </a:lnTo>
                <a:lnTo>
                  <a:pt x="40988" y="310798"/>
                </a:lnTo>
                <a:lnTo>
                  <a:pt x="18883" y="275475"/>
                </a:lnTo>
                <a:lnTo>
                  <a:pt x="4887" y="235042"/>
                </a:lnTo>
                <a:lnTo>
                  <a:pt x="0" y="190500"/>
                </a:lnTo>
                <a:lnTo>
                  <a:pt x="4887" y="145957"/>
                </a:lnTo>
                <a:lnTo>
                  <a:pt x="18883" y="105524"/>
                </a:lnTo>
                <a:lnTo>
                  <a:pt x="40988" y="70201"/>
                </a:lnTo>
                <a:lnTo>
                  <a:pt x="70201" y="40988"/>
                </a:lnTo>
                <a:lnTo>
                  <a:pt x="105524" y="18883"/>
                </a:lnTo>
                <a:lnTo>
                  <a:pt x="145957" y="4887"/>
                </a:lnTo>
                <a:lnTo>
                  <a:pt x="19050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" name="object 11"/>
          <p:cNvSpPr/>
          <p:nvPr/>
        </p:nvSpPr>
        <p:spPr>
          <a:xfrm>
            <a:off x="771136" y="45726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 txBox="1"/>
          <p:nvPr/>
        </p:nvSpPr>
        <p:spPr>
          <a:xfrm>
            <a:off x="522383" y="4295644"/>
            <a:ext cx="1855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6" name="object 26"/>
          <p:cNvSpPr/>
          <p:nvPr/>
        </p:nvSpPr>
        <p:spPr>
          <a:xfrm>
            <a:off x="2877251" y="4235477"/>
            <a:ext cx="471595" cy="370332"/>
          </a:xfrm>
          <a:custGeom>
            <a:avLst/>
            <a:gdLst/>
            <a:ahLst/>
            <a:cxnLst/>
            <a:rect l="l" t="t" r="r" b="b"/>
            <a:pathLst>
              <a:path w="577850" h="453389">
                <a:moveTo>
                  <a:pt x="482600" y="0"/>
                </a:moveTo>
                <a:lnTo>
                  <a:pt x="101600" y="0"/>
                </a:lnTo>
                <a:lnTo>
                  <a:pt x="76876" y="8895"/>
                </a:lnTo>
                <a:lnTo>
                  <a:pt x="32226" y="70643"/>
                </a:lnTo>
                <a:lnTo>
                  <a:pt x="15334" y="117216"/>
                </a:lnTo>
                <a:lnTo>
                  <a:pt x="4086" y="170068"/>
                </a:lnTo>
                <a:lnTo>
                  <a:pt x="0" y="226059"/>
                </a:lnTo>
                <a:lnTo>
                  <a:pt x="4086" y="282145"/>
                </a:lnTo>
                <a:lnTo>
                  <a:pt x="15334" y="335232"/>
                </a:lnTo>
                <a:lnTo>
                  <a:pt x="32226" y="382111"/>
                </a:lnTo>
                <a:lnTo>
                  <a:pt x="53245" y="419570"/>
                </a:lnTo>
                <a:lnTo>
                  <a:pt x="101600" y="453389"/>
                </a:lnTo>
                <a:lnTo>
                  <a:pt x="482600" y="453389"/>
                </a:lnTo>
                <a:lnTo>
                  <a:pt x="577850" y="226059"/>
                </a:lnTo>
                <a:lnTo>
                  <a:pt x="4826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4" name="object 34"/>
          <p:cNvSpPr txBox="1"/>
          <p:nvPr/>
        </p:nvSpPr>
        <p:spPr>
          <a:xfrm>
            <a:off x="2957058" y="4250001"/>
            <a:ext cx="32234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-45" dirty="0">
                <a:latin typeface="Lucida Sans Unicode"/>
                <a:cs typeface="Lucida Sans Unicode"/>
              </a:rPr>
              <a:t>∣</a:t>
            </a:r>
            <a:r>
              <a:rPr sz="1600" i="1" spc="-45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1600" i="1" spc="-12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i="1" spc="-91" baseline="-26748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1600" spc="-61" dirty="0">
                <a:latin typeface="Lucida Sans Unicode"/>
                <a:cs typeface="Lucida Sans Unicode"/>
              </a:rPr>
              <a:t>∣</a:t>
            </a:r>
            <a:endParaRPr sz="1600" dirty="0">
              <a:latin typeface="Lucida Sans Unicode"/>
              <a:cs typeface="Lucida Sans Unicode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57124" y="4655576"/>
            <a:ext cx="985686" cy="487924"/>
          </a:xfrm>
          <a:custGeom>
            <a:avLst/>
            <a:gdLst/>
            <a:ahLst/>
            <a:cxnLst/>
            <a:rect l="l" t="t" r="r" b="b"/>
            <a:pathLst>
              <a:path w="1207770" h="453389">
                <a:moveTo>
                  <a:pt x="1007109" y="0"/>
                </a:moveTo>
                <a:lnTo>
                  <a:pt x="212089" y="0"/>
                </a:lnTo>
                <a:lnTo>
                  <a:pt x="167151" y="6590"/>
                </a:lnTo>
                <a:lnTo>
                  <a:pt x="123945" y="25044"/>
                </a:lnTo>
                <a:lnTo>
                  <a:pt x="84360" y="53384"/>
                </a:lnTo>
                <a:lnTo>
                  <a:pt x="50285" y="89633"/>
                </a:lnTo>
                <a:lnTo>
                  <a:pt x="23607" y="131813"/>
                </a:lnTo>
                <a:lnTo>
                  <a:pt x="6216" y="177948"/>
                </a:lnTo>
                <a:lnTo>
                  <a:pt x="0" y="226059"/>
                </a:lnTo>
                <a:lnTo>
                  <a:pt x="6216" y="274242"/>
                </a:lnTo>
                <a:lnTo>
                  <a:pt x="23607" y="320558"/>
                </a:lnTo>
                <a:lnTo>
                  <a:pt x="50285" y="362986"/>
                </a:lnTo>
                <a:lnTo>
                  <a:pt x="84360" y="399505"/>
                </a:lnTo>
                <a:lnTo>
                  <a:pt x="123945" y="428093"/>
                </a:lnTo>
                <a:lnTo>
                  <a:pt x="167151" y="446728"/>
                </a:lnTo>
                <a:lnTo>
                  <a:pt x="212089" y="453389"/>
                </a:lnTo>
                <a:lnTo>
                  <a:pt x="1007109" y="453389"/>
                </a:lnTo>
                <a:lnTo>
                  <a:pt x="1207770" y="226059"/>
                </a:lnTo>
                <a:lnTo>
                  <a:pt x="100710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3" name="object 43"/>
          <p:cNvSpPr/>
          <p:nvPr/>
        </p:nvSpPr>
        <p:spPr>
          <a:xfrm>
            <a:off x="657124" y="50912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4" name="object 44"/>
          <p:cNvSpPr/>
          <p:nvPr/>
        </p:nvSpPr>
        <p:spPr>
          <a:xfrm>
            <a:off x="615665" y="4572614"/>
            <a:ext cx="45605" cy="263486"/>
          </a:xfrm>
          <a:custGeom>
            <a:avLst/>
            <a:gdLst/>
            <a:ahLst/>
            <a:cxnLst/>
            <a:rect l="l" t="t" r="r" b="b"/>
            <a:pathLst>
              <a:path w="55879" h="322579">
                <a:moveTo>
                  <a:pt x="0" y="0"/>
                </a:moveTo>
                <a:lnTo>
                  <a:pt x="0" y="322579"/>
                </a:lnTo>
                <a:lnTo>
                  <a:pt x="55879" y="322579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5" name="object 45"/>
          <p:cNvSpPr/>
          <p:nvPr/>
        </p:nvSpPr>
        <p:spPr>
          <a:xfrm>
            <a:off x="582498" y="4759336"/>
            <a:ext cx="148216" cy="132780"/>
          </a:xfrm>
          <a:custGeom>
            <a:avLst/>
            <a:gdLst/>
            <a:ahLst/>
            <a:cxnLst/>
            <a:rect l="l" t="t" r="r" b="b"/>
            <a:pathLst>
              <a:path w="181609" h="162560">
                <a:moveTo>
                  <a:pt x="95250" y="0"/>
                </a:moveTo>
                <a:lnTo>
                  <a:pt x="0" y="134619"/>
                </a:lnTo>
                <a:lnTo>
                  <a:pt x="181609" y="162559"/>
                </a:lnTo>
                <a:lnTo>
                  <a:pt x="9525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4" name="object 54"/>
          <p:cNvSpPr txBox="1"/>
          <p:nvPr/>
        </p:nvSpPr>
        <p:spPr>
          <a:xfrm>
            <a:off x="685800" y="4762500"/>
            <a:ext cx="902769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7026" algn="r">
              <a:lnSpc>
                <a:spcPts val="331"/>
              </a:lnSpc>
            </a:pP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lnSpc>
                <a:spcPts val="1555"/>
              </a:lnSpc>
            </a:pPr>
            <a:r>
              <a:rPr sz="1200" i="1" spc="135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1200" i="1" spc="202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800" spc="-61" baseline="-4728" dirty="0">
                <a:latin typeface="Lucida Sans Unicode"/>
                <a:cs typeface="Lucida Sans Unicode"/>
              </a:rPr>
              <a:t>(</a:t>
            </a:r>
            <a:r>
              <a:rPr sz="1200" i="1" spc="-41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sz="1200" i="1" spc="49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1200" i="1" spc="45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1200" i="1" spc="45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1200" i="1" spc="45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447" baseline="-4728" dirty="0">
                <a:latin typeface="Lucida Sans Unicode"/>
                <a:cs typeface="Lucida Sans Unicode"/>
              </a:rPr>
              <a:t>)</a:t>
            </a:r>
            <a:endParaRPr sz="2800" baseline="-4728" dirty="0">
              <a:latin typeface="Lucida Sans Unicode"/>
              <a:cs typeface="Lucida Sans Unicode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PSD to train a hierarchy of features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idx="1"/>
          </p:nvPr>
        </p:nvSpPr>
        <p:spPr>
          <a:xfrm>
            <a:off x="383854" y="1333501"/>
            <a:ext cx="7461504" cy="609600"/>
          </a:xfrm>
        </p:spPr>
        <p:txBody>
          <a:bodyPr/>
          <a:lstStyle/>
          <a:p>
            <a:r>
              <a:rPr lang="en-US" dirty="0"/>
              <a:t>Phase 1: train first layer using PSD</a:t>
            </a:r>
          </a:p>
          <a:p>
            <a:r>
              <a:rPr lang="en-US" dirty="0"/>
              <a:t>Phase 2: use encoder + absolute value as feature extractor</a:t>
            </a:r>
          </a:p>
          <a:p>
            <a:endParaRPr lang="en-US" dirty="0"/>
          </a:p>
        </p:txBody>
      </p:sp>
      <p:sp>
        <p:nvSpPr>
          <p:cNvPr id="56" name="object 12"/>
          <p:cNvSpPr/>
          <p:nvPr/>
        </p:nvSpPr>
        <p:spPr>
          <a:xfrm>
            <a:off x="2877251" y="46058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7"/>
          <p:cNvSpPr/>
          <p:nvPr/>
        </p:nvSpPr>
        <p:spPr>
          <a:xfrm>
            <a:off x="1682197" y="47199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1"/>
          <p:cNvSpPr/>
          <p:nvPr/>
        </p:nvSpPr>
        <p:spPr>
          <a:xfrm>
            <a:off x="1655248" y="4418050"/>
            <a:ext cx="1137011" cy="474066"/>
          </a:xfrm>
          <a:custGeom>
            <a:avLst/>
            <a:gdLst/>
            <a:ahLst/>
            <a:cxnLst/>
            <a:rect l="l" t="t" r="r" b="b"/>
            <a:pathLst>
              <a:path w="1393189" h="580389">
                <a:moveTo>
                  <a:pt x="0" y="580390"/>
                </a:moveTo>
                <a:lnTo>
                  <a:pt x="773430" y="580390"/>
                </a:lnTo>
                <a:lnTo>
                  <a:pt x="773430" y="0"/>
                </a:lnTo>
                <a:lnTo>
                  <a:pt x="139318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2"/>
          <p:cNvSpPr/>
          <p:nvPr/>
        </p:nvSpPr>
        <p:spPr>
          <a:xfrm>
            <a:off x="2783968" y="435062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30"/>
                </a:lnTo>
                <a:lnTo>
                  <a:pt x="163829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5627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45947" y="5317427"/>
            <a:ext cx="1183653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9157" y="4261411"/>
            <a:ext cx="311979" cy="311203"/>
          </a:xfrm>
          <a:custGeom>
            <a:avLst/>
            <a:gdLst/>
            <a:ahLst/>
            <a:cxnLst/>
            <a:rect l="l" t="t" r="r" b="b"/>
            <a:pathLst>
              <a:path w="382269" h="381000">
                <a:moveTo>
                  <a:pt x="190500" y="0"/>
                </a:moveTo>
                <a:lnTo>
                  <a:pt x="235112" y="4887"/>
                </a:lnTo>
                <a:lnTo>
                  <a:pt x="275726" y="18883"/>
                </a:lnTo>
                <a:lnTo>
                  <a:pt x="311298" y="40988"/>
                </a:lnTo>
                <a:lnTo>
                  <a:pt x="340782" y="70201"/>
                </a:lnTo>
                <a:lnTo>
                  <a:pt x="363134" y="105524"/>
                </a:lnTo>
                <a:lnTo>
                  <a:pt x="377312" y="145957"/>
                </a:lnTo>
                <a:lnTo>
                  <a:pt x="382270" y="190500"/>
                </a:lnTo>
                <a:lnTo>
                  <a:pt x="377312" y="235042"/>
                </a:lnTo>
                <a:lnTo>
                  <a:pt x="363134" y="275475"/>
                </a:lnTo>
                <a:lnTo>
                  <a:pt x="340782" y="310798"/>
                </a:lnTo>
                <a:lnTo>
                  <a:pt x="311298" y="340011"/>
                </a:lnTo>
                <a:lnTo>
                  <a:pt x="275726" y="362116"/>
                </a:lnTo>
                <a:lnTo>
                  <a:pt x="235112" y="376112"/>
                </a:lnTo>
                <a:lnTo>
                  <a:pt x="190500" y="381000"/>
                </a:lnTo>
                <a:lnTo>
                  <a:pt x="145957" y="376112"/>
                </a:lnTo>
                <a:lnTo>
                  <a:pt x="105524" y="362116"/>
                </a:lnTo>
                <a:lnTo>
                  <a:pt x="70201" y="340011"/>
                </a:lnTo>
                <a:lnTo>
                  <a:pt x="40988" y="310798"/>
                </a:lnTo>
                <a:lnTo>
                  <a:pt x="18883" y="275475"/>
                </a:lnTo>
                <a:lnTo>
                  <a:pt x="4887" y="235042"/>
                </a:lnTo>
                <a:lnTo>
                  <a:pt x="0" y="190500"/>
                </a:lnTo>
                <a:lnTo>
                  <a:pt x="4887" y="145957"/>
                </a:lnTo>
                <a:lnTo>
                  <a:pt x="18883" y="105524"/>
                </a:lnTo>
                <a:lnTo>
                  <a:pt x="40988" y="70201"/>
                </a:lnTo>
                <a:lnTo>
                  <a:pt x="70201" y="40988"/>
                </a:lnTo>
                <a:lnTo>
                  <a:pt x="105524" y="18883"/>
                </a:lnTo>
                <a:lnTo>
                  <a:pt x="145957" y="4887"/>
                </a:lnTo>
                <a:lnTo>
                  <a:pt x="19050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" name="object 11"/>
          <p:cNvSpPr/>
          <p:nvPr/>
        </p:nvSpPr>
        <p:spPr>
          <a:xfrm>
            <a:off x="771136" y="45726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 txBox="1"/>
          <p:nvPr/>
        </p:nvSpPr>
        <p:spPr>
          <a:xfrm>
            <a:off x="522383" y="4295644"/>
            <a:ext cx="1855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6" name="object 26"/>
          <p:cNvSpPr/>
          <p:nvPr/>
        </p:nvSpPr>
        <p:spPr>
          <a:xfrm>
            <a:off x="2877251" y="4235477"/>
            <a:ext cx="471595" cy="370332"/>
          </a:xfrm>
          <a:custGeom>
            <a:avLst/>
            <a:gdLst/>
            <a:ahLst/>
            <a:cxnLst/>
            <a:rect l="l" t="t" r="r" b="b"/>
            <a:pathLst>
              <a:path w="577850" h="453389">
                <a:moveTo>
                  <a:pt x="482600" y="0"/>
                </a:moveTo>
                <a:lnTo>
                  <a:pt x="101600" y="0"/>
                </a:lnTo>
                <a:lnTo>
                  <a:pt x="76876" y="8895"/>
                </a:lnTo>
                <a:lnTo>
                  <a:pt x="32226" y="70643"/>
                </a:lnTo>
                <a:lnTo>
                  <a:pt x="15334" y="117216"/>
                </a:lnTo>
                <a:lnTo>
                  <a:pt x="4086" y="170068"/>
                </a:lnTo>
                <a:lnTo>
                  <a:pt x="0" y="226059"/>
                </a:lnTo>
                <a:lnTo>
                  <a:pt x="4086" y="282145"/>
                </a:lnTo>
                <a:lnTo>
                  <a:pt x="15334" y="335232"/>
                </a:lnTo>
                <a:lnTo>
                  <a:pt x="32226" y="382111"/>
                </a:lnTo>
                <a:lnTo>
                  <a:pt x="53245" y="419570"/>
                </a:lnTo>
                <a:lnTo>
                  <a:pt x="101600" y="453389"/>
                </a:lnTo>
                <a:lnTo>
                  <a:pt x="482600" y="453389"/>
                </a:lnTo>
                <a:lnTo>
                  <a:pt x="577850" y="226059"/>
                </a:lnTo>
                <a:lnTo>
                  <a:pt x="4826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4" name="object 34"/>
          <p:cNvSpPr txBox="1"/>
          <p:nvPr/>
        </p:nvSpPr>
        <p:spPr>
          <a:xfrm>
            <a:off x="2957058" y="4250001"/>
            <a:ext cx="32234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-45" dirty="0">
                <a:latin typeface="Lucida Sans Unicode"/>
                <a:cs typeface="Lucida Sans Unicode"/>
              </a:rPr>
              <a:t>∣</a:t>
            </a:r>
            <a:r>
              <a:rPr sz="1600" i="1" spc="-45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1600" i="1" spc="-12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i="1" spc="-91" baseline="-26748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1600" spc="-61" dirty="0">
                <a:latin typeface="Lucida Sans Unicode"/>
                <a:cs typeface="Lucida Sans Unicode"/>
              </a:rPr>
              <a:t>∣</a:t>
            </a:r>
            <a:endParaRPr sz="1600" dirty="0">
              <a:latin typeface="Lucida Sans Unicode"/>
              <a:cs typeface="Lucida Sans Unicode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57124" y="4655576"/>
            <a:ext cx="985686" cy="487924"/>
          </a:xfrm>
          <a:custGeom>
            <a:avLst/>
            <a:gdLst/>
            <a:ahLst/>
            <a:cxnLst/>
            <a:rect l="l" t="t" r="r" b="b"/>
            <a:pathLst>
              <a:path w="1207770" h="453389">
                <a:moveTo>
                  <a:pt x="1007109" y="0"/>
                </a:moveTo>
                <a:lnTo>
                  <a:pt x="212089" y="0"/>
                </a:lnTo>
                <a:lnTo>
                  <a:pt x="167151" y="6590"/>
                </a:lnTo>
                <a:lnTo>
                  <a:pt x="123945" y="25044"/>
                </a:lnTo>
                <a:lnTo>
                  <a:pt x="84360" y="53384"/>
                </a:lnTo>
                <a:lnTo>
                  <a:pt x="50285" y="89633"/>
                </a:lnTo>
                <a:lnTo>
                  <a:pt x="23607" y="131813"/>
                </a:lnTo>
                <a:lnTo>
                  <a:pt x="6216" y="177948"/>
                </a:lnTo>
                <a:lnTo>
                  <a:pt x="0" y="226059"/>
                </a:lnTo>
                <a:lnTo>
                  <a:pt x="6216" y="274242"/>
                </a:lnTo>
                <a:lnTo>
                  <a:pt x="23607" y="320558"/>
                </a:lnTo>
                <a:lnTo>
                  <a:pt x="50285" y="362986"/>
                </a:lnTo>
                <a:lnTo>
                  <a:pt x="84360" y="399505"/>
                </a:lnTo>
                <a:lnTo>
                  <a:pt x="123945" y="428093"/>
                </a:lnTo>
                <a:lnTo>
                  <a:pt x="167151" y="446728"/>
                </a:lnTo>
                <a:lnTo>
                  <a:pt x="212089" y="453389"/>
                </a:lnTo>
                <a:lnTo>
                  <a:pt x="1007109" y="453389"/>
                </a:lnTo>
                <a:lnTo>
                  <a:pt x="1207770" y="226059"/>
                </a:lnTo>
                <a:lnTo>
                  <a:pt x="100710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3" name="object 43"/>
          <p:cNvSpPr/>
          <p:nvPr/>
        </p:nvSpPr>
        <p:spPr>
          <a:xfrm>
            <a:off x="657124" y="50912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4" name="object 44"/>
          <p:cNvSpPr/>
          <p:nvPr/>
        </p:nvSpPr>
        <p:spPr>
          <a:xfrm>
            <a:off x="615665" y="4572614"/>
            <a:ext cx="45605" cy="263486"/>
          </a:xfrm>
          <a:custGeom>
            <a:avLst/>
            <a:gdLst/>
            <a:ahLst/>
            <a:cxnLst/>
            <a:rect l="l" t="t" r="r" b="b"/>
            <a:pathLst>
              <a:path w="55879" h="322579">
                <a:moveTo>
                  <a:pt x="0" y="0"/>
                </a:moveTo>
                <a:lnTo>
                  <a:pt x="0" y="322579"/>
                </a:lnTo>
                <a:lnTo>
                  <a:pt x="55879" y="322579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5" name="object 45"/>
          <p:cNvSpPr/>
          <p:nvPr/>
        </p:nvSpPr>
        <p:spPr>
          <a:xfrm>
            <a:off x="582498" y="4759336"/>
            <a:ext cx="148216" cy="132780"/>
          </a:xfrm>
          <a:custGeom>
            <a:avLst/>
            <a:gdLst/>
            <a:ahLst/>
            <a:cxnLst/>
            <a:rect l="l" t="t" r="r" b="b"/>
            <a:pathLst>
              <a:path w="181609" h="162560">
                <a:moveTo>
                  <a:pt x="95250" y="0"/>
                </a:moveTo>
                <a:lnTo>
                  <a:pt x="0" y="134619"/>
                </a:lnTo>
                <a:lnTo>
                  <a:pt x="181609" y="162559"/>
                </a:lnTo>
                <a:lnTo>
                  <a:pt x="9525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4" name="object 54"/>
          <p:cNvSpPr txBox="1"/>
          <p:nvPr/>
        </p:nvSpPr>
        <p:spPr>
          <a:xfrm>
            <a:off x="685800" y="4762500"/>
            <a:ext cx="902769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7026" algn="r">
              <a:lnSpc>
                <a:spcPts val="331"/>
              </a:lnSpc>
            </a:pP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lnSpc>
                <a:spcPts val="1555"/>
              </a:lnSpc>
            </a:pPr>
            <a:r>
              <a:rPr sz="1200" i="1" spc="135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1200" i="1" spc="202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800" spc="-61" baseline="-4728" dirty="0">
                <a:latin typeface="Lucida Sans Unicode"/>
                <a:cs typeface="Lucida Sans Unicode"/>
              </a:rPr>
              <a:t>(</a:t>
            </a:r>
            <a:r>
              <a:rPr sz="1200" i="1" spc="-41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sz="1200" i="1" spc="49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1200" i="1" spc="45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1200" i="1" spc="45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1200" i="1" spc="45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447" baseline="-4728" dirty="0">
                <a:latin typeface="Lucida Sans Unicode"/>
                <a:cs typeface="Lucida Sans Unicode"/>
              </a:rPr>
              <a:t>)</a:t>
            </a:r>
            <a:endParaRPr sz="2800" baseline="-4728" dirty="0">
              <a:latin typeface="Lucida Sans Unicode"/>
              <a:cs typeface="Lucida Sans Unicode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PSD to train a hierarchy of features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idx="1"/>
          </p:nvPr>
        </p:nvSpPr>
        <p:spPr>
          <a:xfrm>
            <a:off x="383854" y="1333501"/>
            <a:ext cx="7461504" cy="609600"/>
          </a:xfrm>
        </p:spPr>
        <p:txBody>
          <a:bodyPr/>
          <a:lstStyle/>
          <a:p>
            <a:r>
              <a:rPr lang="en-US" dirty="0"/>
              <a:t>Phase 1: train first layer using PSD</a:t>
            </a:r>
          </a:p>
          <a:p>
            <a:r>
              <a:rPr lang="en-US" dirty="0"/>
              <a:t>Phase 2: use encoder + absolute value as feature extractor</a:t>
            </a:r>
          </a:p>
          <a:p>
            <a:r>
              <a:rPr lang="en-US" dirty="0"/>
              <a:t>Extractor  Phase 3: train the second layer using PSD</a:t>
            </a:r>
          </a:p>
        </p:txBody>
      </p:sp>
      <p:sp>
        <p:nvSpPr>
          <p:cNvPr id="56" name="object 12"/>
          <p:cNvSpPr/>
          <p:nvPr/>
        </p:nvSpPr>
        <p:spPr>
          <a:xfrm>
            <a:off x="2877251" y="46058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7"/>
          <p:cNvSpPr/>
          <p:nvPr/>
        </p:nvSpPr>
        <p:spPr>
          <a:xfrm>
            <a:off x="1682197" y="47199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1"/>
          <p:cNvSpPr/>
          <p:nvPr/>
        </p:nvSpPr>
        <p:spPr>
          <a:xfrm>
            <a:off x="1655248" y="4418050"/>
            <a:ext cx="1137011" cy="474066"/>
          </a:xfrm>
          <a:custGeom>
            <a:avLst/>
            <a:gdLst/>
            <a:ahLst/>
            <a:cxnLst/>
            <a:rect l="l" t="t" r="r" b="b"/>
            <a:pathLst>
              <a:path w="1393189" h="580389">
                <a:moveTo>
                  <a:pt x="0" y="580390"/>
                </a:moveTo>
                <a:lnTo>
                  <a:pt x="773430" y="580390"/>
                </a:lnTo>
                <a:lnTo>
                  <a:pt x="773430" y="0"/>
                </a:lnTo>
                <a:lnTo>
                  <a:pt x="139318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2"/>
          <p:cNvSpPr/>
          <p:nvPr/>
        </p:nvSpPr>
        <p:spPr>
          <a:xfrm>
            <a:off x="2783968" y="435062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30"/>
                </a:lnTo>
                <a:lnTo>
                  <a:pt x="163829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2"/>
          <p:cNvSpPr/>
          <p:nvPr/>
        </p:nvSpPr>
        <p:spPr>
          <a:xfrm>
            <a:off x="4892309" y="3857884"/>
            <a:ext cx="807413" cy="374481"/>
          </a:xfrm>
          <a:custGeom>
            <a:avLst/>
            <a:gdLst/>
            <a:ahLst/>
            <a:cxnLst/>
            <a:rect l="l" t="t" r="r" b="b"/>
            <a:pathLst>
              <a:path w="989329" h="458470">
                <a:moveTo>
                  <a:pt x="165100" y="0"/>
                </a:moveTo>
                <a:lnTo>
                  <a:pt x="815339" y="0"/>
                </a:lnTo>
                <a:lnTo>
                  <a:pt x="852169" y="6664"/>
                </a:lnTo>
                <a:lnTo>
                  <a:pt x="887600" y="25325"/>
                </a:lnTo>
                <a:lnTo>
                  <a:pt x="920076" y="53984"/>
                </a:lnTo>
                <a:lnTo>
                  <a:pt x="948042" y="90640"/>
                </a:lnTo>
                <a:lnTo>
                  <a:pt x="969943" y="133294"/>
                </a:lnTo>
                <a:lnTo>
                  <a:pt x="984224" y="179947"/>
                </a:lnTo>
                <a:lnTo>
                  <a:pt x="989329" y="228600"/>
                </a:lnTo>
                <a:lnTo>
                  <a:pt x="984224" y="277722"/>
                </a:lnTo>
                <a:lnTo>
                  <a:pt x="969943" y="324712"/>
                </a:lnTo>
                <a:lnTo>
                  <a:pt x="948042" y="367592"/>
                </a:lnTo>
                <a:lnTo>
                  <a:pt x="920076" y="404385"/>
                </a:lnTo>
                <a:lnTo>
                  <a:pt x="887600" y="433114"/>
                </a:lnTo>
                <a:lnTo>
                  <a:pt x="852169" y="451801"/>
                </a:lnTo>
                <a:lnTo>
                  <a:pt x="815339" y="458470"/>
                </a:lnTo>
                <a:lnTo>
                  <a:pt x="165100" y="458470"/>
                </a:lnTo>
                <a:lnTo>
                  <a:pt x="0" y="228600"/>
                </a:lnTo>
                <a:lnTo>
                  <a:pt x="1651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1" name="object 33"/>
          <p:cNvSpPr/>
          <p:nvPr/>
        </p:nvSpPr>
        <p:spPr>
          <a:xfrm>
            <a:off x="4892309" y="38578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2" name="object 34"/>
          <p:cNvSpPr/>
          <p:nvPr/>
        </p:nvSpPr>
        <p:spPr>
          <a:xfrm>
            <a:off x="5699722" y="42323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3" name="object 35"/>
          <p:cNvSpPr/>
          <p:nvPr/>
        </p:nvSpPr>
        <p:spPr>
          <a:xfrm>
            <a:off x="3604854" y="4260374"/>
            <a:ext cx="309906" cy="311203"/>
          </a:xfrm>
          <a:custGeom>
            <a:avLst/>
            <a:gdLst/>
            <a:ahLst/>
            <a:cxnLst/>
            <a:rect l="l" t="t" r="r" b="b"/>
            <a:pathLst>
              <a:path w="379729" h="381000">
                <a:moveTo>
                  <a:pt x="189229" y="0"/>
                </a:moveTo>
                <a:lnTo>
                  <a:pt x="234172" y="4887"/>
                </a:lnTo>
                <a:lnTo>
                  <a:pt x="274760" y="18883"/>
                </a:lnTo>
                <a:lnTo>
                  <a:pt x="310061" y="40988"/>
                </a:lnTo>
                <a:lnTo>
                  <a:pt x="339141" y="70201"/>
                </a:lnTo>
                <a:lnTo>
                  <a:pt x="361068" y="105524"/>
                </a:lnTo>
                <a:lnTo>
                  <a:pt x="374909" y="145957"/>
                </a:lnTo>
                <a:lnTo>
                  <a:pt x="379729" y="190500"/>
                </a:lnTo>
                <a:lnTo>
                  <a:pt x="374909" y="235042"/>
                </a:lnTo>
                <a:lnTo>
                  <a:pt x="361068" y="275475"/>
                </a:lnTo>
                <a:lnTo>
                  <a:pt x="339141" y="310798"/>
                </a:lnTo>
                <a:lnTo>
                  <a:pt x="310061" y="340011"/>
                </a:lnTo>
                <a:lnTo>
                  <a:pt x="274760" y="362116"/>
                </a:lnTo>
                <a:lnTo>
                  <a:pt x="234172" y="376112"/>
                </a:lnTo>
                <a:lnTo>
                  <a:pt x="189229" y="381000"/>
                </a:lnTo>
                <a:lnTo>
                  <a:pt x="144757" y="376112"/>
                </a:lnTo>
                <a:lnTo>
                  <a:pt x="104506" y="362116"/>
                </a:lnTo>
                <a:lnTo>
                  <a:pt x="69431" y="340011"/>
                </a:lnTo>
                <a:lnTo>
                  <a:pt x="40488" y="310798"/>
                </a:lnTo>
                <a:lnTo>
                  <a:pt x="18631" y="275475"/>
                </a:lnTo>
                <a:lnTo>
                  <a:pt x="4817" y="235042"/>
                </a:lnTo>
                <a:lnTo>
                  <a:pt x="0" y="190500"/>
                </a:lnTo>
                <a:lnTo>
                  <a:pt x="4817" y="145957"/>
                </a:lnTo>
                <a:lnTo>
                  <a:pt x="18631" y="105524"/>
                </a:lnTo>
                <a:lnTo>
                  <a:pt x="40488" y="70201"/>
                </a:lnTo>
                <a:lnTo>
                  <a:pt x="69431" y="40988"/>
                </a:lnTo>
                <a:lnTo>
                  <a:pt x="104506" y="18883"/>
                </a:lnTo>
                <a:lnTo>
                  <a:pt x="144757" y="4887"/>
                </a:lnTo>
                <a:lnTo>
                  <a:pt x="189229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4" name="object 36"/>
          <p:cNvSpPr/>
          <p:nvPr/>
        </p:nvSpPr>
        <p:spPr>
          <a:xfrm>
            <a:off x="3604854" y="42603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5" name="object 37"/>
          <p:cNvSpPr/>
          <p:nvPr/>
        </p:nvSpPr>
        <p:spPr>
          <a:xfrm>
            <a:off x="3915796" y="45726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7" name="object 38"/>
          <p:cNvSpPr txBox="1"/>
          <p:nvPr/>
        </p:nvSpPr>
        <p:spPr>
          <a:xfrm>
            <a:off x="3667043" y="4295644"/>
            <a:ext cx="1855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8" name="object 39"/>
          <p:cNvSpPr/>
          <p:nvPr/>
        </p:nvSpPr>
        <p:spPr>
          <a:xfrm>
            <a:off x="3962438" y="3870333"/>
            <a:ext cx="739679" cy="346473"/>
          </a:xfrm>
          <a:custGeom>
            <a:avLst/>
            <a:gdLst/>
            <a:ahLst/>
            <a:cxnLst/>
            <a:rect l="l" t="t" r="r" b="b"/>
            <a:pathLst>
              <a:path w="737870" h="424179">
                <a:moveTo>
                  <a:pt x="0" y="0"/>
                </a:moveTo>
                <a:lnTo>
                  <a:pt x="737869" y="0"/>
                </a:lnTo>
                <a:lnTo>
                  <a:pt x="737869" y="424179"/>
                </a:lnTo>
                <a:lnTo>
                  <a:pt x="0" y="424179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9" name="object 40"/>
          <p:cNvSpPr/>
          <p:nvPr/>
        </p:nvSpPr>
        <p:spPr>
          <a:xfrm>
            <a:off x="3962438" y="38703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0" name="object 41"/>
          <p:cNvSpPr/>
          <p:nvPr/>
        </p:nvSpPr>
        <p:spPr>
          <a:xfrm>
            <a:off x="4724400" y="42168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1" name="object 42"/>
          <p:cNvSpPr/>
          <p:nvPr/>
        </p:nvSpPr>
        <p:spPr>
          <a:xfrm>
            <a:off x="3759290" y="4045644"/>
            <a:ext cx="79808" cy="214730"/>
          </a:xfrm>
          <a:custGeom>
            <a:avLst/>
            <a:gdLst/>
            <a:ahLst/>
            <a:cxnLst/>
            <a:rect l="l" t="t" r="r" b="b"/>
            <a:pathLst>
              <a:path w="97789" h="262889">
                <a:moveTo>
                  <a:pt x="0" y="262889"/>
                </a:moveTo>
                <a:lnTo>
                  <a:pt x="0" y="0"/>
                </a:lnTo>
                <a:lnTo>
                  <a:pt x="97789" y="0"/>
                </a:lnTo>
              </a:path>
            </a:pathLst>
          </a:custGeom>
          <a:noFill/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2" name="object 43"/>
          <p:cNvSpPr/>
          <p:nvPr/>
        </p:nvSpPr>
        <p:spPr>
          <a:xfrm>
            <a:off x="3819405" y="3979254"/>
            <a:ext cx="137851" cy="133817"/>
          </a:xfrm>
          <a:custGeom>
            <a:avLst/>
            <a:gdLst/>
            <a:ahLst/>
            <a:cxnLst/>
            <a:rect l="l" t="t" r="r" b="b"/>
            <a:pathLst>
              <a:path w="168910" h="163829">
                <a:moveTo>
                  <a:pt x="0" y="0"/>
                </a:moveTo>
                <a:lnTo>
                  <a:pt x="8889" y="163829"/>
                </a:lnTo>
                <a:lnTo>
                  <a:pt x="168910" y="723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3" name="object 44"/>
          <p:cNvSpPr/>
          <p:nvPr/>
        </p:nvSpPr>
        <p:spPr>
          <a:xfrm>
            <a:off x="4870025" y="4022294"/>
            <a:ext cx="0" cy="45124"/>
          </a:xfrm>
          <a:custGeom>
            <a:avLst/>
            <a:gdLst/>
            <a:ahLst/>
            <a:cxnLst/>
            <a:rect l="l" t="t" r="r" b="b"/>
            <a:pathLst>
              <a:path h="55245">
                <a:moveTo>
                  <a:pt x="0" y="0"/>
                </a:moveTo>
                <a:lnTo>
                  <a:pt x="0" y="54630"/>
                </a:lnTo>
              </a:path>
            </a:pathLst>
          </a:custGeom>
          <a:ln w="5461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5" name="object 45"/>
          <p:cNvSpPr/>
          <p:nvPr/>
        </p:nvSpPr>
        <p:spPr>
          <a:xfrm>
            <a:off x="4724400" y="397821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30" y="0"/>
                </a:moveTo>
                <a:lnTo>
                  <a:pt x="0" y="80010"/>
                </a:lnTo>
                <a:lnTo>
                  <a:pt x="162560" y="163830"/>
                </a:lnTo>
                <a:lnTo>
                  <a:pt x="16383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6" name="object 46"/>
          <p:cNvSpPr/>
          <p:nvPr/>
        </p:nvSpPr>
        <p:spPr>
          <a:xfrm>
            <a:off x="5744289" y="4264524"/>
            <a:ext cx="311979" cy="311203"/>
          </a:xfrm>
          <a:custGeom>
            <a:avLst/>
            <a:gdLst/>
            <a:ahLst/>
            <a:cxnLst/>
            <a:rect l="l" t="t" r="r" b="b"/>
            <a:pathLst>
              <a:path w="382270" h="381000">
                <a:moveTo>
                  <a:pt x="190500" y="0"/>
                </a:moveTo>
                <a:lnTo>
                  <a:pt x="235112" y="4887"/>
                </a:lnTo>
                <a:lnTo>
                  <a:pt x="275726" y="18883"/>
                </a:lnTo>
                <a:lnTo>
                  <a:pt x="311298" y="40988"/>
                </a:lnTo>
                <a:lnTo>
                  <a:pt x="340782" y="70201"/>
                </a:lnTo>
                <a:lnTo>
                  <a:pt x="363134" y="105524"/>
                </a:lnTo>
                <a:lnTo>
                  <a:pt x="377312" y="145957"/>
                </a:lnTo>
                <a:lnTo>
                  <a:pt x="382270" y="190499"/>
                </a:lnTo>
                <a:lnTo>
                  <a:pt x="377312" y="235042"/>
                </a:lnTo>
                <a:lnTo>
                  <a:pt x="363134" y="275475"/>
                </a:lnTo>
                <a:lnTo>
                  <a:pt x="340782" y="310798"/>
                </a:lnTo>
                <a:lnTo>
                  <a:pt x="311298" y="340011"/>
                </a:lnTo>
                <a:lnTo>
                  <a:pt x="275726" y="362116"/>
                </a:lnTo>
                <a:lnTo>
                  <a:pt x="235112" y="376112"/>
                </a:lnTo>
                <a:lnTo>
                  <a:pt x="190500" y="380999"/>
                </a:lnTo>
                <a:lnTo>
                  <a:pt x="145957" y="376112"/>
                </a:lnTo>
                <a:lnTo>
                  <a:pt x="105524" y="362116"/>
                </a:lnTo>
                <a:lnTo>
                  <a:pt x="70201" y="340011"/>
                </a:lnTo>
                <a:lnTo>
                  <a:pt x="40988" y="310798"/>
                </a:lnTo>
                <a:lnTo>
                  <a:pt x="18883" y="275475"/>
                </a:lnTo>
                <a:lnTo>
                  <a:pt x="4887" y="235042"/>
                </a:lnTo>
                <a:lnTo>
                  <a:pt x="0" y="190499"/>
                </a:lnTo>
                <a:lnTo>
                  <a:pt x="4887" y="145957"/>
                </a:lnTo>
                <a:lnTo>
                  <a:pt x="18883" y="105524"/>
                </a:lnTo>
                <a:lnTo>
                  <a:pt x="40988" y="70201"/>
                </a:lnTo>
                <a:lnTo>
                  <a:pt x="70201" y="40988"/>
                </a:lnTo>
                <a:lnTo>
                  <a:pt x="105524" y="18883"/>
                </a:lnTo>
                <a:lnTo>
                  <a:pt x="145957" y="4887"/>
                </a:lnTo>
                <a:lnTo>
                  <a:pt x="19050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7" name="object 47"/>
          <p:cNvSpPr/>
          <p:nvPr/>
        </p:nvSpPr>
        <p:spPr>
          <a:xfrm>
            <a:off x="5744290" y="426452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8" name="object 48"/>
          <p:cNvSpPr/>
          <p:nvPr/>
        </p:nvSpPr>
        <p:spPr>
          <a:xfrm>
            <a:off x="6056269" y="45767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9" name="object 49"/>
          <p:cNvSpPr txBox="1"/>
          <p:nvPr/>
        </p:nvSpPr>
        <p:spPr>
          <a:xfrm>
            <a:off x="5819953" y="4299793"/>
            <a:ext cx="16013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40" name="object 50"/>
          <p:cNvSpPr/>
          <p:nvPr/>
        </p:nvSpPr>
        <p:spPr>
          <a:xfrm>
            <a:off x="5825134" y="4044606"/>
            <a:ext cx="75663" cy="219917"/>
          </a:xfrm>
          <a:custGeom>
            <a:avLst/>
            <a:gdLst/>
            <a:ahLst/>
            <a:cxnLst/>
            <a:rect l="l" t="t" r="r" b="b"/>
            <a:pathLst>
              <a:path w="92709" h="269239">
                <a:moveTo>
                  <a:pt x="92709" y="269240"/>
                </a:moveTo>
                <a:lnTo>
                  <a:pt x="92709" y="0"/>
                </a:lnTo>
                <a:lnTo>
                  <a:pt x="0" y="0"/>
                </a:lnTo>
              </a:path>
            </a:pathLst>
          </a:custGeom>
          <a:noFill/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2" name="object 51"/>
          <p:cNvSpPr/>
          <p:nvPr/>
        </p:nvSpPr>
        <p:spPr>
          <a:xfrm>
            <a:off x="5699722" y="397821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29" y="0"/>
                </a:moveTo>
                <a:lnTo>
                  <a:pt x="0" y="81280"/>
                </a:lnTo>
                <a:lnTo>
                  <a:pt x="163829" y="163830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6" name="object 52"/>
          <p:cNvSpPr/>
          <p:nvPr/>
        </p:nvSpPr>
        <p:spPr>
          <a:xfrm>
            <a:off x="6180646" y="4234440"/>
            <a:ext cx="471595" cy="370332"/>
          </a:xfrm>
          <a:custGeom>
            <a:avLst/>
            <a:gdLst/>
            <a:ahLst/>
            <a:cxnLst/>
            <a:rect l="l" t="t" r="r" b="b"/>
            <a:pathLst>
              <a:path w="577850" h="453389">
                <a:moveTo>
                  <a:pt x="481329" y="0"/>
                </a:moveTo>
                <a:lnTo>
                  <a:pt x="101600" y="0"/>
                </a:lnTo>
                <a:lnTo>
                  <a:pt x="76435" y="8895"/>
                </a:lnTo>
                <a:lnTo>
                  <a:pt x="31750" y="70643"/>
                </a:lnTo>
                <a:lnTo>
                  <a:pt x="15051" y="117216"/>
                </a:lnTo>
                <a:lnTo>
                  <a:pt x="3998" y="170068"/>
                </a:lnTo>
                <a:lnTo>
                  <a:pt x="0" y="226060"/>
                </a:lnTo>
                <a:lnTo>
                  <a:pt x="3998" y="282145"/>
                </a:lnTo>
                <a:lnTo>
                  <a:pt x="15051" y="335232"/>
                </a:lnTo>
                <a:lnTo>
                  <a:pt x="31749" y="382111"/>
                </a:lnTo>
                <a:lnTo>
                  <a:pt x="52681" y="419570"/>
                </a:lnTo>
                <a:lnTo>
                  <a:pt x="101600" y="453390"/>
                </a:lnTo>
                <a:lnTo>
                  <a:pt x="481329" y="453390"/>
                </a:lnTo>
                <a:lnTo>
                  <a:pt x="577850" y="226060"/>
                </a:lnTo>
                <a:lnTo>
                  <a:pt x="48132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7" name="object 53"/>
          <p:cNvSpPr/>
          <p:nvPr/>
        </p:nvSpPr>
        <p:spPr>
          <a:xfrm>
            <a:off x="6652241" y="42344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8" name="object 54"/>
          <p:cNvSpPr/>
          <p:nvPr/>
        </p:nvSpPr>
        <p:spPr>
          <a:xfrm>
            <a:off x="6180646" y="46047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9" name="object 55"/>
          <p:cNvSpPr/>
          <p:nvPr/>
        </p:nvSpPr>
        <p:spPr>
          <a:xfrm>
            <a:off x="6056269" y="4420125"/>
            <a:ext cx="127486" cy="0"/>
          </a:xfrm>
          <a:custGeom>
            <a:avLst/>
            <a:gdLst/>
            <a:ahLst/>
            <a:cxnLst/>
            <a:rect l="l" t="t" r="r" b="b"/>
            <a:pathLst>
              <a:path w="156209">
                <a:moveTo>
                  <a:pt x="0" y="0"/>
                </a:moveTo>
                <a:lnTo>
                  <a:pt x="15621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0" name="object 56"/>
          <p:cNvSpPr/>
          <p:nvPr/>
        </p:nvSpPr>
        <p:spPr>
          <a:xfrm>
            <a:off x="6083217" y="4358922"/>
            <a:ext cx="137851" cy="133817"/>
          </a:xfrm>
          <a:custGeom>
            <a:avLst/>
            <a:gdLst/>
            <a:ahLst/>
            <a:cxnLst/>
            <a:rect l="l" t="t" r="r" b="b"/>
            <a:pathLst>
              <a:path w="168909" h="163829">
                <a:moveTo>
                  <a:pt x="0" y="0"/>
                </a:moveTo>
                <a:lnTo>
                  <a:pt x="10159" y="163830"/>
                </a:lnTo>
                <a:lnTo>
                  <a:pt x="168909" y="711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1" name="object 57"/>
          <p:cNvSpPr/>
          <p:nvPr/>
        </p:nvSpPr>
        <p:spPr>
          <a:xfrm>
            <a:off x="6627366" y="4157676"/>
            <a:ext cx="174128" cy="259336"/>
          </a:xfrm>
          <a:custGeom>
            <a:avLst/>
            <a:gdLst/>
            <a:ahLst/>
            <a:cxnLst/>
            <a:rect l="l" t="t" r="r" b="b"/>
            <a:pathLst>
              <a:path w="213359" h="317500">
                <a:moveTo>
                  <a:pt x="0" y="317500"/>
                </a:moveTo>
                <a:lnTo>
                  <a:pt x="182879" y="317500"/>
                </a:lnTo>
                <a:lnTo>
                  <a:pt x="182879" y="0"/>
                </a:lnTo>
                <a:lnTo>
                  <a:pt x="21335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2" name="object 58"/>
          <p:cNvSpPr/>
          <p:nvPr/>
        </p:nvSpPr>
        <p:spPr>
          <a:xfrm>
            <a:off x="6792165" y="4091286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0" y="163830"/>
                </a:lnTo>
                <a:lnTo>
                  <a:pt x="165100" y="81280"/>
                </a:lnTo>
                <a:lnTo>
                  <a:pt x="0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3" name="object 59"/>
          <p:cNvSpPr txBox="1"/>
          <p:nvPr/>
        </p:nvSpPr>
        <p:spPr>
          <a:xfrm>
            <a:off x="3962438" y="3957469"/>
            <a:ext cx="644687" cy="1641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476"/>
            <a:r>
              <a:rPr sz="1050" dirty="0">
                <a:latin typeface="Lucida Sans Unicode"/>
                <a:cs typeface="Lucida Sans Unicode"/>
              </a:rPr>
              <a:t>∥</a:t>
            </a:r>
            <a:r>
              <a:rPr sz="1050" i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sz="1050" i="1" baseline="40123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sz="1050" dirty="0">
                <a:latin typeface="Lucida Sans Unicode"/>
                <a:cs typeface="Lucida Sans Unicode"/>
              </a:rPr>
              <a:t>−</a:t>
            </a:r>
            <a:r>
              <a:rPr sz="105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600" baseline="10288" dirty="0">
                <a:latin typeface="Lucida Sans Unicode"/>
                <a:cs typeface="Lucida Sans Unicode"/>
              </a:rPr>
              <a:t>̃ </a:t>
            </a:r>
            <a:r>
              <a:rPr sz="1050" dirty="0">
                <a:latin typeface="Lucida Sans Unicode"/>
                <a:cs typeface="Lucida Sans Unicode"/>
              </a:rPr>
              <a:t>∥</a:t>
            </a:r>
            <a:r>
              <a:rPr sz="1050" baseline="40123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0" name="object 60"/>
          <p:cNvSpPr txBox="1"/>
          <p:nvPr/>
        </p:nvSpPr>
        <p:spPr>
          <a:xfrm>
            <a:off x="6248400" y="4287679"/>
            <a:ext cx="40629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Lucida Sans Unicode"/>
                <a:cs typeface="Lucida Sans Unicode"/>
              </a:rPr>
              <a:t>∣</a:t>
            </a:r>
            <a:r>
              <a:rPr sz="1600" i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1600" i="1" baseline="-26748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1600" dirty="0">
                <a:latin typeface="Lucida Sans Unicode"/>
                <a:cs typeface="Lucida Sans Unicode"/>
              </a:rPr>
              <a:t>∣</a:t>
            </a:r>
          </a:p>
        </p:txBody>
      </p:sp>
      <p:sp>
        <p:nvSpPr>
          <p:cNvPr id="62" name="object 61"/>
          <p:cNvSpPr txBox="1"/>
          <p:nvPr/>
        </p:nvSpPr>
        <p:spPr>
          <a:xfrm>
            <a:off x="5114843" y="3912864"/>
            <a:ext cx="44775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i="1" baseline="-26666" dirty="0"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object 62"/>
          <p:cNvSpPr/>
          <p:nvPr/>
        </p:nvSpPr>
        <p:spPr>
          <a:xfrm>
            <a:off x="6686445" y="3829876"/>
            <a:ext cx="452939" cy="347510"/>
          </a:xfrm>
          <a:custGeom>
            <a:avLst/>
            <a:gdLst/>
            <a:ahLst/>
            <a:cxnLst/>
            <a:rect l="l" t="t" r="r" b="b"/>
            <a:pathLst>
              <a:path w="554990" h="425450">
                <a:moveTo>
                  <a:pt x="0" y="0"/>
                </a:moveTo>
                <a:lnTo>
                  <a:pt x="554989" y="0"/>
                </a:lnTo>
                <a:lnTo>
                  <a:pt x="554989" y="425450"/>
                </a:lnTo>
                <a:lnTo>
                  <a:pt x="0" y="4254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4" name="object 63"/>
          <p:cNvSpPr/>
          <p:nvPr/>
        </p:nvSpPr>
        <p:spPr>
          <a:xfrm>
            <a:off x="6686445" y="3829876"/>
            <a:ext cx="452939" cy="347510"/>
          </a:xfrm>
          <a:custGeom>
            <a:avLst/>
            <a:gdLst/>
            <a:ahLst/>
            <a:cxnLst/>
            <a:rect l="l" t="t" r="r" b="b"/>
            <a:pathLst>
              <a:path w="554990" h="425450">
                <a:moveTo>
                  <a:pt x="0" y="0"/>
                </a:moveTo>
                <a:lnTo>
                  <a:pt x="554989" y="0"/>
                </a:lnTo>
                <a:lnTo>
                  <a:pt x="554989" y="425450"/>
                </a:lnTo>
                <a:lnTo>
                  <a:pt x="0" y="42545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5" name="object 64"/>
          <p:cNvSpPr/>
          <p:nvPr/>
        </p:nvSpPr>
        <p:spPr>
          <a:xfrm>
            <a:off x="6686445" y="38298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6" name="object 65"/>
          <p:cNvSpPr/>
          <p:nvPr/>
        </p:nvSpPr>
        <p:spPr>
          <a:xfrm>
            <a:off x="7139384" y="41773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7" name="object 66"/>
          <p:cNvSpPr txBox="1"/>
          <p:nvPr/>
        </p:nvSpPr>
        <p:spPr>
          <a:xfrm>
            <a:off x="6718227" y="3689489"/>
            <a:ext cx="470176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i="1" dirty="0">
                <a:latin typeface="Arial" panose="020B0604020202020204" pitchFamily="34" charset="0"/>
                <a:cs typeface="Arial" panose="020B0604020202020204" pitchFamily="34" charset="0"/>
              </a:rPr>
              <a:t>λ </a:t>
            </a:r>
            <a:r>
              <a:rPr sz="2800" baseline="-4789" dirty="0" smtClean="0">
                <a:latin typeface="Lucida Sans Unicode"/>
                <a:cs typeface="Lucida Sans Unicode"/>
              </a:rPr>
              <a:t>∑</a:t>
            </a:r>
            <a:r>
              <a:rPr lang="en-US" sz="2800" baseline="-4789" dirty="0">
                <a:latin typeface="Lucida Sans Unicode"/>
                <a:cs typeface="Lucida Sans Unicode"/>
              </a:rPr>
              <a:t>.</a:t>
            </a:r>
            <a:r>
              <a:rPr sz="3200" baseline="-4789" dirty="0" smtClean="0">
                <a:latin typeface="Lucida Sans Unicode"/>
                <a:cs typeface="Lucida Sans Unicode"/>
              </a:rPr>
              <a:t>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object 67"/>
          <p:cNvSpPr/>
          <p:nvPr/>
        </p:nvSpPr>
        <p:spPr>
          <a:xfrm>
            <a:off x="3838061" y="4720955"/>
            <a:ext cx="986723" cy="370332"/>
          </a:xfrm>
          <a:custGeom>
            <a:avLst/>
            <a:gdLst/>
            <a:ahLst/>
            <a:cxnLst/>
            <a:rect l="l" t="t" r="r" b="b"/>
            <a:pathLst>
              <a:path w="1209039" h="453389">
                <a:moveTo>
                  <a:pt x="1008379" y="0"/>
                </a:moveTo>
                <a:lnTo>
                  <a:pt x="213360" y="0"/>
                </a:lnTo>
                <a:lnTo>
                  <a:pt x="167951" y="6590"/>
                </a:lnTo>
                <a:lnTo>
                  <a:pt x="124408" y="25044"/>
                </a:lnTo>
                <a:lnTo>
                  <a:pt x="84597" y="53384"/>
                </a:lnTo>
                <a:lnTo>
                  <a:pt x="50385" y="89633"/>
                </a:lnTo>
                <a:lnTo>
                  <a:pt x="23637" y="131813"/>
                </a:lnTo>
                <a:lnTo>
                  <a:pt x="6220" y="177948"/>
                </a:lnTo>
                <a:lnTo>
                  <a:pt x="0" y="226059"/>
                </a:lnTo>
                <a:lnTo>
                  <a:pt x="6220" y="274242"/>
                </a:lnTo>
                <a:lnTo>
                  <a:pt x="23637" y="320558"/>
                </a:lnTo>
                <a:lnTo>
                  <a:pt x="50385" y="362986"/>
                </a:lnTo>
                <a:lnTo>
                  <a:pt x="84597" y="399505"/>
                </a:lnTo>
                <a:lnTo>
                  <a:pt x="124408" y="428093"/>
                </a:lnTo>
                <a:lnTo>
                  <a:pt x="167951" y="446728"/>
                </a:lnTo>
                <a:lnTo>
                  <a:pt x="213360" y="453389"/>
                </a:lnTo>
                <a:lnTo>
                  <a:pt x="1008379" y="453389"/>
                </a:lnTo>
                <a:lnTo>
                  <a:pt x="1209039" y="226059"/>
                </a:lnTo>
                <a:lnTo>
                  <a:pt x="100837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9" name="object 68"/>
          <p:cNvSpPr/>
          <p:nvPr/>
        </p:nvSpPr>
        <p:spPr>
          <a:xfrm>
            <a:off x="4817721" y="47209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0" name="object 69"/>
          <p:cNvSpPr/>
          <p:nvPr/>
        </p:nvSpPr>
        <p:spPr>
          <a:xfrm>
            <a:off x="3838061" y="50912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1" name="object 70"/>
          <p:cNvSpPr/>
          <p:nvPr/>
        </p:nvSpPr>
        <p:spPr>
          <a:xfrm>
            <a:off x="3759289" y="4572614"/>
            <a:ext cx="45605" cy="262448"/>
          </a:xfrm>
          <a:custGeom>
            <a:avLst/>
            <a:gdLst/>
            <a:ahLst/>
            <a:cxnLst/>
            <a:rect l="l" t="t" r="r" b="b"/>
            <a:pathLst>
              <a:path w="55879" h="321310">
                <a:moveTo>
                  <a:pt x="0" y="0"/>
                </a:moveTo>
                <a:lnTo>
                  <a:pt x="0" y="321309"/>
                </a:lnTo>
                <a:lnTo>
                  <a:pt x="55880" y="321309"/>
                </a:lnTo>
              </a:path>
            </a:pathLst>
          </a:custGeom>
          <a:noFill/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2" name="object 71"/>
          <p:cNvSpPr/>
          <p:nvPr/>
        </p:nvSpPr>
        <p:spPr>
          <a:xfrm>
            <a:off x="3726122" y="4758299"/>
            <a:ext cx="148216" cy="132780"/>
          </a:xfrm>
          <a:custGeom>
            <a:avLst/>
            <a:gdLst/>
            <a:ahLst/>
            <a:cxnLst/>
            <a:rect l="l" t="t" r="r" b="b"/>
            <a:pathLst>
              <a:path w="181610" h="162560">
                <a:moveTo>
                  <a:pt x="95250" y="0"/>
                </a:moveTo>
                <a:lnTo>
                  <a:pt x="0" y="133350"/>
                </a:lnTo>
                <a:lnTo>
                  <a:pt x="181610" y="162560"/>
                </a:lnTo>
                <a:lnTo>
                  <a:pt x="9525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3" name="object 72"/>
          <p:cNvSpPr/>
          <p:nvPr/>
        </p:nvSpPr>
        <p:spPr>
          <a:xfrm>
            <a:off x="5094978" y="4732366"/>
            <a:ext cx="676261" cy="347510"/>
          </a:xfrm>
          <a:custGeom>
            <a:avLst/>
            <a:gdLst/>
            <a:ahLst/>
            <a:cxnLst/>
            <a:rect l="l" t="t" r="r" b="b"/>
            <a:pathLst>
              <a:path w="739140" h="425450">
                <a:moveTo>
                  <a:pt x="0" y="0"/>
                </a:moveTo>
                <a:lnTo>
                  <a:pt x="739139" y="0"/>
                </a:lnTo>
                <a:lnTo>
                  <a:pt x="739139" y="425450"/>
                </a:lnTo>
                <a:lnTo>
                  <a:pt x="0" y="42545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4" name="object 73"/>
          <p:cNvSpPr/>
          <p:nvPr/>
        </p:nvSpPr>
        <p:spPr>
          <a:xfrm>
            <a:off x="5168011" y="47323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5" name="object 74"/>
          <p:cNvSpPr/>
          <p:nvPr/>
        </p:nvSpPr>
        <p:spPr>
          <a:xfrm>
            <a:off x="5771239" y="50798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6" name="object 75"/>
          <p:cNvSpPr/>
          <p:nvPr/>
        </p:nvSpPr>
        <p:spPr>
          <a:xfrm>
            <a:off x="4869046" y="4892117"/>
            <a:ext cx="83954" cy="13485"/>
          </a:xfrm>
          <a:custGeom>
            <a:avLst/>
            <a:gdLst/>
            <a:ahLst/>
            <a:cxnLst/>
            <a:rect l="l" t="t" r="r" b="b"/>
            <a:pathLst>
              <a:path w="102870" h="16510">
                <a:moveTo>
                  <a:pt x="0" y="0"/>
                </a:moveTo>
                <a:lnTo>
                  <a:pt x="1269" y="0"/>
                </a:lnTo>
                <a:lnTo>
                  <a:pt x="1269" y="16509"/>
                </a:lnTo>
                <a:lnTo>
                  <a:pt x="102869" y="16509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7" name="object 76"/>
          <p:cNvSpPr/>
          <p:nvPr/>
        </p:nvSpPr>
        <p:spPr>
          <a:xfrm>
            <a:off x="4953000" y="4839212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0" y="163830"/>
                </a:lnTo>
                <a:lnTo>
                  <a:pt x="165100" y="812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8" name="object 77"/>
          <p:cNvSpPr/>
          <p:nvPr/>
        </p:nvSpPr>
        <p:spPr>
          <a:xfrm>
            <a:off x="5896652" y="4575727"/>
            <a:ext cx="4146" cy="329876"/>
          </a:xfrm>
          <a:custGeom>
            <a:avLst/>
            <a:gdLst/>
            <a:ahLst/>
            <a:cxnLst/>
            <a:rect l="l" t="t" r="r" b="b"/>
            <a:pathLst>
              <a:path w="5079" h="403860">
                <a:moveTo>
                  <a:pt x="5079" y="0"/>
                </a:moveTo>
                <a:lnTo>
                  <a:pt x="5079" y="403859"/>
                </a:lnTo>
                <a:lnTo>
                  <a:pt x="0" y="403859"/>
                </a:lnTo>
              </a:path>
            </a:pathLst>
          </a:custGeom>
          <a:solidFill>
            <a:schemeClr val="accent1"/>
          </a:solidFill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9" name="object 78"/>
          <p:cNvSpPr/>
          <p:nvPr/>
        </p:nvSpPr>
        <p:spPr>
          <a:xfrm>
            <a:off x="5771239" y="4834026"/>
            <a:ext cx="135778" cy="133817"/>
          </a:xfrm>
          <a:custGeom>
            <a:avLst/>
            <a:gdLst/>
            <a:ahLst/>
            <a:cxnLst/>
            <a:rect l="l" t="t" r="r" b="b"/>
            <a:pathLst>
              <a:path w="166370" h="163829">
                <a:moveTo>
                  <a:pt x="161290" y="0"/>
                </a:moveTo>
                <a:lnTo>
                  <a:pt x="0" y="87630"/>
                </a:lnTo>
                <a:lnTo>
                  <a:pt x="166370" y="163830"/>
                </a:lnTo>
                <a:lnTo>
                  <a:pt x="16129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0" name="object 79"/>
          <p:cNvSpPr txBox="1"/>
          <p:nvPr/>
        </p:nvSpPr>
        <p:spPr>
          <a:xfrm>
            <a:off x="5105400" y="4821576"/>
            <a:ext cx="603228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584"/>
            <a:r>
              <a:rPr sz="1050" dirty="0">
                <a:latin typeface="Lucida Sans Unicode"/>
                <a:cs typeface="Lucida Sans Unicode"/>
              </a:rPr>
              <a:t>∥</a:t>
            </a:r>
            <a:r>
              <a:rPr sz="1050" i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1050" dirty="0">
                <a:latin typeface="Lucida Sans Unicode"/>
                <a:cs typeface="Lucida Sans Unicode"/>
              </a:rPr>
              <a:t>−</a:t>
            </a:r>
            <a:r>
              <a:rPr sz="105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baseline="10683" dirty="0">
                <a:latin typeface="Lucida Sans Unicode"/>
                <a:cs typeface="Lucida Sans Unicode"/>
              </a:rPr>
              <a:t>̃ </a:t>
            </a:r>
            <a:r>
              <a:rPr sz="1050" dirty="0">
                <a:latin typeface="Lucida Sans Unicode"/>
                <a:cs typeface="Lucida Sans Unicode"/>
              </a:rPr>
              <a:t>∥</a:t>
            </a:r>
            <a:r>
              <a:rPr sz="900" baseline="42483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81" name="object 80"/>
          <p:cNvSpPr txBox="1"/>
          <p:nvPr/>
        </p:nvSpPr>
        <p:spPr>
          <a:xfrm>
            <a:off x="4039137" y="4886930"/>
            <a:ext cx="75663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8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object 81"/>
          <p:cNvSpPr txBox="1"/>
          <p:nvPr/>
        </p:nvSpPr>
        <p:spPr>
          <a:xfrm>
            <a:off x="4108581" y="4724066"/>
            <a:ext cx="6270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Lucida Sans Unicode"/>
                <a:cs typeface="Lucida Sans Unicode"/>
              </a:rPr>
              <a:t>(</a:t>
            </a:r>
            <a:endParaRPr sz="1800">
              <a:latin typeface="Lucida Sans Unicode"/>
              <a:cs typeface="Lucida Sans Unicode"/>
            </a:endParaRPr>
          </a:p>
        </p:txBody>
      </p:sp>
      <p:sp>
        <p:nvSpPr>
          <p:cNvPr id="83" name="object 82"/>
          <p:cNvSpPr txBox="1"/>
          <p:nvPr/>
        </p:nvSpPr>
        <p:spPr>
          <a:xfrm>
            <a:off x="4353189" y="4886930"/>
            <a:ext cx="75663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8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object 83"/>
          <p:cNvSpPr txBox="1"/>
          <p:nvPr/>
        </p:nvSpPr>
        <p:spPr>
          <a:xfrm>
            <a:off x="3923053" y="4774896"/>
            <a:ext cx="693919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tabLst>
                <a:tab pos="254541" algn="l"/>
                <a:tab pos="533448" algn="l"/>
              </a:tabLst>
            </a:pPr>
            <a:r>
              <a:rPr sz="1200" i="1" dirty="0">
                <a:latin typeface="Arial" panose="020B0604020202020204" pitchFamily="34" charset="0"/>
                <a:cs typeface="Arial" panose="020B0604020202020204" pitchFamily="34" charset="0"/>
              </a:rPr>
              <a:t>g	W	,Y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object 84"/>
          <p:cNvSpPr txBox="1"/>
          <p:nvPr/>
        </p:nvSpPr>
        <p:spPr>
          <a:xfrm>
            <a:off x="4625974" y="4755187"/>
            <a:ext cx="55451" cy="12311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800" i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object 85"/>
          <p:cNvSpPr txBox="1"/>
          <p:nvPr/>
        </p:nvSpPr>
        <p:spPr>
          <a:xfrm>
            <a:off x="4671578" y="4724066"/>
            <a:ext cx="62707" cy="276999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Lucida Sans Unicode"/>
                <a:cs typeface="Lucida Sans Unicode"/>
              </a:rPr>
              <a:t>)</a:t>
            </a:r>
          </a:p>
        </p:txBody>
      </p:sp>
      <p:sp>
        <p:nvSpPr>
          <p:cNvPr id="87" name="object 13"/>
          <p:cNvSpPr/>
          <p:nvPr/>
        </p:nvSpPr>
        <p:spPr>
          <a:xfrm>
            <a:off x="3380784" y="42291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15"/>
          <p:cNvSpPr/>
          <p:nvPr/>
        </p:nvSpPr>
        <p:spPr>
          <a:xfrm>
            <a:off x="3352800" y="4402336"/>
            <a:ext cx="140960" cy="8299"/>
          </a:xfrm>
          <a:custGeom>
            <a:avLst/>
            <a:gdLst/>
            <a:ahLst/>
            <a:cxnLst/>
            <a:rect l="l" t="t" r="r" b="b"/>
            <a:pathLst>
              <a:path w="172720" h="10160">
                <a:moveTo>
                  <a:pt x="0" y="10160"/>
                </a:moveTo>
                <a:lnTo>
                  <a:pt x="163829" y="10160"/>
                </a:lnTo>
                <a:lnTo>
                  <a:pt x="163829" y="0"/>
                </a:lnTo>
                <a:lnTo>
                  <a:pt x="172719" y="0"/>
                </a:lnTo>
              </a:path>
            </a:pathLst>
          </a:custGeom>
          <a:solidFill>
            <a:schemeClr val="accent6"/>
          </a:solidFill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16"/>
          <p:cNvSpPr/>
          <p:nvPr/>
        </p:nvSpPr>
        <p:spPr>
          <a:xfrm>
            <a:off x="3484431" y="4336984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1269" y="163829"/>
                </a:lnTo>
                <a:lnTo>
                  <a:pt x="165100" y="800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36"/>
          <p:cNvSpPr/>
          <p:nvPr/>
        </p:nvSpPr>
        <p:spPr>
          <a:xfrm>
            <a:off x="3634720" y="425503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</p:spTree>
    <p:extLst>
      <p:ext uri="{BB962C8B-B14F-4D97-AF65-F5344CB8AC3E}">
        <p14:creationId xmlns:p14="http://schemas.microsoft.com/office/powerpoint/2010/main" val="39601175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45947" y="5317427"/>
            <a:ext cx="1183653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9157" y="4261411"/>
            <a:ext cx="311979" cy="311203"/>
          </a:xfrm>
          <a:custGeom>
            <a:avLst/>
            <a:gdLst/>
            <a:ahLst/>
            <a:cxnLst/>
            <a:rect l="l" t="t" r="r" b="b"/>
            <a:pathLst>
              <a:path w="382269" h="381000">
                <a:moveTo>
                  <a:pt x="190500" y="0"/>
                </a:moveTo>
                <a:lnTo>
                  <a:pt x="235112" y="4887"/>
                </a:lnTo>
                <a:lnTo>
                  <a:pt x="275726" y="18883"/>
                </a:lnTo>
                <a:lnTo>
                  <a:pt x="311298" y="40988"/>
                </a:lnTo>
                <a:lnTo>
                  <a:pt x="340782" y="70201"/>
                </a:lnTo>
                <a:lnTo>
                  <a:pt x="363134" y="105524"/>
                </a:lnTo>
                <a:lnTo>
                  <a:pt x="377312" y="145957"/>
                </a:lnTo>
                <a:lnTo>
                  <a:pt x="382270" y="190500"/>
                </a:lnTo>
                <a:lnTo>
                  <a:pt x="377312" y="235042"/>
                </a:lnTo>
                <a:lnTo>
                  <a:pt x="363134" y="275475"/>
                </a:lnTo>
                <a:lnTo>
                  <a:pt x="340782" y="310798"/>
                </a:lnTo>
                <a:lnTo>
                  <a:pt x="311298" y="340011"/>
                </a:lnTo>
                <a:lnTo>
                  <a:pt x="275726" y="362116"/>
                </a:lnTo>
                <a:lnTo>
                  <a:pt x="235112" y="376112"/>
                </a:lnTo>
                <a:lnTo>
                  <a:pt x="190500" y="381000"/>
                </a:lnTo>
                <a:lnTo>
                  <a:pt x="145957" y="376112"/>
                </a:lnTo>
                <a:lnTo>
                  <a:pt x="105524" y="362116"/>
                </a:lnTo>
                <a:lnTo>
                  <a:pt x="70201" y="340011"/>
                </a:lnTo>
                <a:lnTo>
                  <a:pt x="40988" y="310798"/>
                </a:lnTo>
                <a:lnTo>
                  <a:pt x="18883" y="275475"/>
                </a:lnTo>
                <a:lnTo>
                  <a:pt x="4887" y="235042"/>
                </a:lnTo>
                <a:lnTo>
                  <a:pt x="0" y="190500"/>
                </a:lnTo>
                <a:lnTo>
                  <a:pt x="4887" y="145957"/>
                </a:lnTo>
                <a:lnTo>
                  <a:pt x="18883" y="105524"/>
                </a:lnTo>
                <a:lnTo>
                  <a:pt x="40988" y="70201"/>
                </a:lnTo>
                <a:lnTo>
                  <a:pt x="70201" y="40988"/>
                </a:lnTo>
                <a:lnTo>
                  <a:pt x="105524" y="18883"/>
                </a:lnTo>
                <a:lnTo>
                  <a:pt x="145957" y="4887"/>
                </a:lnTo>
                <a:lnTo>
                  <a:pt x="19050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" name="object 11"/>
          <p:cNvSpPr/>
          <p:nvPr/>
        </p:nvSpPr>
        <p:spPr>
          <a:xfrm>
            <a:off x="771136" y="45726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 txBox="1"/>
          <p:nvPr/>
        </p:nvSpPr>
        <p:spPr>
          <a:xfrm>
            <a:off x="522383" y="4295644"/>
            <a:ext cx="1855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6" name="object 26"/>
          <p:cNvSpPr/>
          <p:nvPr/>
        </p:nvSpPr>
        <p:spPr>
          <a:xfrm>
            <a:off x="2877251" y="4235477"/>
            <a:ext cx="471595" cy="370332"/>
          </a:xfrm>
          <a:custGeom>
            <a:avLst/>
            <a:gdLst/>
            <a:ahLst/>
            <a:cxnLst/>
            <a:rect l="l" t="t" r="r" b="b"/>
            <a:pathLst>
              <a:path w="577850" h="453389">
                <a:moveTo>
                  <a:pt x="482600" y="0"/>
                </a:moveTo>
                <a:lnTo>
                  <a:pt x="101600" y="0"/>
                </a:lnTo>
                <a:lnTo>
                  <a:pt x="76876" y="8895"/>
                </a:lnTo>
                <a:lnTo>
                  <a:pt x="32226" y="70643"/>
                </a:lnTo>
                <a:lnTo>
                  <a:pt x="15334" y="117216"/>
                </a:lnTo>
                <a:lnTo>
                  <a:pt x="4086" y="170068"/>
                </a:lnTo>
                <a:lnTo>
                  <a:pt x="0" y="226059"/>
                </a:lnTo>
                <a:lnTo>
                  <a:pt x="4086" y="282145"/>
                </a:lnTo>
                <a:lnTo>
                  <a:pt x="15334" y="335232"/>
                </a:lnTo>
                <a:lnTo>
                  <a:pt x="32226" y="382111"/>
                </a:lnTo>
                <a:lnTo>
                  <a:pt x="53245" y="419570"/>
                </a:lnTo>
                <a:lnTo>
                  <a:pt x="101600" y="453389"/>
                </a:lnTo>
                <a:lnTo>
                  <a:pt x="482600" y="453389"/>
                </a:lnTo>
                <a:lnTo>
                  <a:pt x="577850" y="226059"/>
                </a:lnTo>
                <a:lnTo>
                  <a:pt x="4826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4" name="object 34"/>
          <p:cNvSpPr txBox="1"/>
          <p:nvPr/>
        </p:nvSpPr>
        <p:spPr>
          <a:xfrm>
            <a:off x="2957058" y="4250001"/>
            <a:ext cx="32234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-45" dirty="0">
                <a:latin typeface="Lucida Sans Unicode"/>
                <a:cs typeface="Lucida Sans Unicode"/>
              </a:rPr>
              <a:t>∣</a:t>
            </a:r>
            <a:r>
              <a:rPr sz="1600" i="1" spc="-45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1600" i="1" spc="-12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i="1" spc="-91" baseline="-26748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1600" spc="-61" dirty="0">
                <a:latin typeface="Lucida Sans Unicode"/>
                <a:cs typeface="Lucida Sans Unicode"/>
              </a:rPr>
              <a:t>∣</a:t>
            </a:r>
            <a:endParaRPr sz="1600" dirty="0">
              <a:latin typeface="Lucida Sans Unicode"/>
              <a:cs typeface="Lucida Sans Unicode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57124" y="4655576"/>
            <a:ext cx="985686" cy="487924"/>
          </a:xfrm>
          <a:custGeom>
            <a:avLst/>
            <a:gdLst/>
            <a:ahLst/>
            <a:cxnLst/>
            <a:rect l="l" t="t" r="r" b="b"/>
            <a:pathLst>
              <a:path w="1207770" h="453389">
                <a:moveTo>
                  <a:pt x="1007109" y="0"/>
                </a:moveTo>
                <a:lnTo>
                  <a:pt x="212089" y="0"/>
                </a:lnTo>
                <a:lnTo>
                  <a:pt x="167151" y="6590"/>
                </a:lnTo>
                <a:lnTo>
                  <a:pt x="123945" y="25044"/>
                </a:lnTo>
                <a:lnTo>
                  <a:pt x="84360" y="53384"/>
                </a:lnTo>
                <a:lnTo>
                  <a:pt x="50285" y="89633"/>
                </a:lnTo>
                <a:lnTo>
                  <a:pt x="23607" y="131813"/>
                </a:lnTo>
                <a:lnTo>
                  <a:pt x="6216" y="177948"/>
                </a:lnTo>
                <a:lnTo>
                  <a:pt x="0" y="226059"/>
                </a:lnTo>
                <a:lnTo>
                  <a:pt x="6216" y="274242"/>
                </a:lnTo>
                <a:lnTo>
                  <a:pt x="23607" y="320558"/>
                </a:lnTo>
                <a:lnTo>
                  <a:pt x="50285" y="362986"/>
                </a:lnTo>
                <a:lnTo>
                  <a:pt x="84360" y="399505"/>
                </a:lnTo>
                <a:lnTo>
                  <a:pt x="123945" y="428093"/>
                </a:lnTo>
                <a:lnTo>
                  <a:pt x="167151" y="446728"/>
                </a:lnTo>
                <a:lnTo>
                  <a:pt x="212089" y="453389"/>
                </a:lnTo>
                <a:lnTo>
                  <a:pt x="1007109" y="453389"/>
                </a:lnTo>
                <a:lnTo>
                  <a:pt x="1207770" y="226059"/>
                </a:lnTo>
                <a:lnTo>
                  <a:pt x="100710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3" name="object 43"/>
          <p:cNvSpPr/>
          <p:nvPr/>
        </p:nvSpPr>
        <p:spPr>
          <a:xfrm>
            <a:off x="657124" y="50912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4" name="object 44"/>
          <p:cNvSpPr/>
          <p:nvPr/>
        </p:nvSpPr>
        <p:spPr>
          <a:xfrm>
            <a:off x="615665" y="4572614"/>
            <a:ext cx="45605" cy="263486"/>
          </a:xfrm>
          <a:custGeom>
            <a:avLst/>
            <a:gdLst/>
            <a:ahLst/>
            <a:cxnLst/>
            <a:rect l="l" t="t" r="r" b="b"/>
            <a:pathLst>
              <a:path w="55879" h="322579">
                <a:moveTo>
                  <a:pt x="0" y="0"/>
                </a:moveTo>
                <a:lnTo>
                  <a:pt x="0" y="322579"/>
                </a:lnTo>
                <a:lnTo>
                  <a:pt x="55879" y="322579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5" name="object 45"/>
          <p:cNvSpPr/>
          <p:nvPr/>
        </p:nvSpPr>
        <p:spPr>
          <a:xfrm>
            <a:off x="582498" y="4759336"/>
            <a:ext cx="148216" cy="132780"/>
          </a:xfrm>
          <a:custGeom>
            <a:avLst/>
            <a:gdLst/>
            <a:ahLst/>
            <a:cxnLst/>
            <a:rect l="l" t="t" r="r" b="b"/>
            <a:pathLst>
              <a:path w="181609" h="162560">
                <a:moveTo>
                  <a:pt x="95250" y="0"/>
                </a:moveTo>
                <a:lnTo>
                  <a:pt x="0" y="134619"/>
                </a:lnTo>
                <a:lnTo>
                  <a:pt x="181609" y="162559"/>
                </a:lnTo>
                <a:lnTo>
                  <a:pt x="9525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4" name="object 54"/>
          <p:cNvSpPr txBox="1"/>
          <p:nvPr/>
        </p:nvSpPr>
        <p:spPr>
          <a:xfrm>
            <a:off x="685800" y="4762500"/>
            <a:ext cx="902769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7026" algn="r">
              <a:lnSpc>
                <a:spcPts val="331"/>
              </a:lnSpc>
            </a:pP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lnSpc>
                <a:spcPts val="1555"/>
              </a:lnSpc>
            </a:pPr>
            <a:r>
              <a:rPr sz="1200" i="1" spc="135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1200" i="1" spc="202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800" spc="-61" baseline="-4728" dirty="0">
                <a:latin typeface="Lucida Sans Unicode"/>
                <a:cs typeface="Lucida Sans Unicode"/>
              </a:rPr>
              <a:t>(</a:t>
            </a:r>
            <a:r>
              <a:rPr sz="1200" i="1" spc="-41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sz="1200" i="1" spc="49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1200" i="1" spc="45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1200" i="1" spc="45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1200" i="1" spc="45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447" baseline="-4728" dirty="0" smtClean="0">
                <a:latin typeface="Lucida Sans Unicode"/>
                <a:cs typeface="Lucida Sans Unicode"/>
              </a:rPr>
              <a:t>)</a:t>
            </a:r>
            <a:endParaRPr sz="2800" baseline="-4728" dirty="0">
              <a:latin typeface="Lucida Sans Unicode"/>
              <a:cs typeface="Lucida Sans Unicode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PSD to train a hierarchy of features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461504" cy="2129155"/>
          </a:xfrm>
        </p:spPr>
        <p:txBody>
          <a:bodyPr/>
          <a:lstStyle/>
          <a:p>
            <a:r>
              <a:rPr lang="en-US" dirty="0"/>
              <a:t>Phase 1: train first layer using PSD</a:t>
            </a:r>
          </a:p>
          <a:p>
            <a:r>
              <a:rPr lang="en-US" dirty="0"/>
              <a:t>Phase 2: use encoder + absolute value as feature extractor</a:t>
            </a:r>
          </a:p>
          <a:p>
            <a:r>
              <a:rPr lang="en-US" dirty="0"/>
              <a:t>Extractor  Phase 3: train the second layer using PSD</a:t>
            </a:r>
          </a:p>
          <a:p>
            <a:r>
              <a:rPr lang="en-US" dirty="0"/>
              <a:t>Phase 4: use encoder + absolute value as 2nd feature extractor</a:t>
            </a:r>
          </a:p>
          <a:p>
            <a:endParaRPr lang="en-US" dirty="0"/>
          </a:p>
        </p:txBody>
      </p:sp>
      <p:sp>
        <p:nvSpPr>
          <p:cNvPr id="56" name="object 12"/>
          <p:cNvSpPr/>
          <p:nvPr/>
        </p:nvSpPr>
        <p:spPr>
          <a:xfrm>
            <a:off x="2877251" y="46058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7"/>
          <p:cNvSpPr/>
          <p:nvPr/>
        </p:nvSpPr>
        <p:spPr>
          <a:xfrm>
            <a:off x="1682197" y="47199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1"/>
          <p:cNvSpPr/>
          <p:nvPr/>
        </p:nvSpPr>
        <p:spPr>
          <a:xfrm>
            <a:off x="1655248" y="4418050"/>
            <a:ext cx="1137011" cy="474066"/>
          </a:xfrm>
          <a:custGeom>
            <a:avLst/>
            <a:gdLst/>
            <a:ahLst/>
            <a:cxnLst/>
            <a:rect l="l" t="t" r="r" b="b"/>
            <a:pathLst>
              <a:path w="1393189" h="580389">
                <a:moveTo>
                  <a:pt x="0" y="580390"/>
                </a:moveTo>
                <a:lnTo>
                  <a:pt x="773430" y="580390"/>
                </a:lnTo>
                <a:lnTo>
                  <a:pt x="773430" y="0"/>
                </a:lnTo>
                <a:lnTo>
                  <a:pt x="139318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2"/>
          <p:cNvSpPr/>
          <p:nvPr/>
        </p:nvSpPr>
        <p:spPr>
          <a:xfrm>
            <a:off x="2783968" y="435062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30"/>
                </a:lnTo>
                <a:lnTo>
                  <a:pt x="163829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7"/>
          <p:cNvSpPr/>
          <p:nvPr/>
        </p:nvSpPr>
        <p:spPr>
          <a:xfrm>
            <a:off x="3838061" y="4720955"/>
            <a:ext cx="986723" cy="370332"/>
          </a:xfrm>
          <a:custGeom>
            <a:avLst/>
            <a:gdLst/>
            <a:ahLst/>
            <a:cxnLst/>
            <a:rect l="l" t="t" r="r" b="b"/>
            <a:pathLst>
              <a:path w="1209039" h="453389">
                <a:moveTo>
                  <a:pt x="1008379" y="0"/>
                </a:moveTo>
                <a:lnTo>
                  <a:pt x="213360" y="0"/>
                </a:lnTo>
                <a:lnTo>
                  <a:pt x="167951" y="6590"/>
                </a:lnTo>
                <a:lnTo>
                  <a:pt x="124408" y="25044"/>
                </a:lnTo>
                <a:lnTo>
                  <a:pt x="84597" y="53384"/>
                </a:lnTo>
                <a:lnTo>
                  <a:pt x="50385" y="89633"/>
                </a:lnTo>
                <a:lnTo>
                  <a:pt x="23637" y="131813"/>
                </a:lnTo>
                <a:lnTo>
                  <a:pt x="6220" y="177948"/>
                </a:lnTo>
                <a:lnTo>
                  <a:pt x="0" y="226059"/>
                </a:lnTo>
                <a:lnTo>
                  <a:pt x="6220" y="274242"/>
                </a:lnTo>
                <a:lnTo>
                  <a:pt x="23637" y="320558"/>
                </a:lnTo>
                <a:lnTo>
                  <a:pt x="50385" y="362986"/>
                </a:lnTo>
                <a:lnTo>
                  <a:pt x="84597" y="399505"/>
                </a:lnTo>
                <a:lnTo>
                  <a:pt x="124408" y="428093"/>
                </a:lnTo>
                <a:lnTo>
                  <a:pt x="167951" y="446728"/>
                </a:lnTo>
                <a:lnTo>
                  <a:pt x="213360" y="453389"/>
                </a:lnTo>
                <a:lnTo>
                  <a:pt x="1008379" y="453389"/>
                </a:lnTo>
                <a:lnTo>
                  <a:pt x="1209039" y="226059"/>
                </a:lnTo>
                <a:lnTo>
                  <a:pt x="100837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2" name="object 81"/>
          <p:cNvSpPr txBox="1"/>
          <p:nvPr/>
        </p:nvSpPr>
        <p:spPr>
          <a:xfrm>
            <a:off x="4108581" y="4724066"/>
            <a:ext cx="6270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Lucida Sans Unicode"/>
                <a:cs typeface="Lucida Sans Unicode"/>
              </a:rPr>
              <a:t>(</a:t>
            </a:r>
            <a:endParaRPr sz="1800">
              <a:latin typeface="Lucida Sans Unicode"/>
              <a:cs typeface="Lucida Sans Unicode"/>
            </a:endParaRPr>
          </a:p>
        </p:txBody>
      </p:sp>
      <p:sp>
        <p:nvSpPr>
          <p:cNvPr id="83" name="object 82"/>
          <p:cNvSpPr txBox="1"/>
          <p:nvPr/>
        </p:nvSpPr>
        <p:spPr>
          <a:xfrm>
            <a:off x="4353189" y="4886930"/>
            <a:ext cx="75663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8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object 83"/>
          <p:cNvSpPr txBox="1"/>
          <p:nvPr/>
        </p:nvSpPr>
        <p:spPr>
          <a:xfrm>
            <a:off x="3923053" y="4774896"/>
            <a:ext cx="693919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tabLst>
                <a:tab pos="254541" algn="l"/>
                <a:tab pos="533448" algn="l"/>
              </a:tabLst>
            </a:pPr>
            <a:r>
              <a:rPr sz="1200" i="1" dirty="0">
                <a:latin typeface="Arial" panose="020B0604020202020204" pitchFamily="34" charset="0"/>
                <a:cs typeface="Arial" panose="020B0604020202020204" pitchFamily="34" charset="0"/>
              </a:rPr>
              <a:t>g	W	,Y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object 84"/>
          <p:cNvSpPr txBox="1"/>
          <p:nvPr/>
        </p:nvSpPr>
        <p:spPr>
          <a:xfrm>
            <a:off x="4625974" y="4755187"/>
            <a:ext cx="55451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800" i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object 85"/>
          <p:cNvSpPr txBox="1"/>
          <p:nvPr/>
        </p:nvSpPr>
        <p:spPr>
          <a:xfrm>
            <a:off x="4671578" y="4724066"/>
            <a:ext cx="62707" cy="276999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Lucida Sans Unicode"/>
                <a:cs typeface="Lucida Sans Unicode"/>
              </a:rPr>
              <a:t>)</a:t>
            </a:r>
          </a:p>
        </p:txBody>
      </p:sp>
      <p:sp>
        <p:nvSpPr>
          <p:cNvPr id="91" name="object 14"/>
          <p:cNvSpPr/>
          <p:nvPr/>
        </p:nvSpPr>
        <p:spPr>
          <a:xfrm>
            <a:off x="3350918" y="42344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16"/>
          <p:cNvSpPr/>
          <p:nvPr/>
        </p:nvSpPr>
        <p:spPr>
          <a:xfrm>
            <a:off x="3322934" y="4418050"/>
            <a:ext cx="427027" cy="474066"/>
          </a:xfrm>
          <a:custGeom>
            <a:avLst/>
            <a:gdLst/>
            <a:ahLst/>
            <a:cxnLst/>
            <a:rect l="l" t="t" r="r" b="b"/>
            <a:pathLst>
              <a:path w="523239" h="580389">
                <a:moveTo>
                  <a:pt x="0" y="0"/>
                </a:moveTo>
                <a:lnTo>
                  <a:pt x="339089" y="0"/>
                </a:lnTo>
                <a:lnTo>
                  <a:pt x="339089" y="580390"/>
                </a:lnTo>
                <a:lnTo>
                  <a:pt x="523239" y="58039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17"/>
          <p:cNvSpPr/>
          <p:nvPr/>
        </p:nvSpPr>
        <p:spPr>
          <a:xfrm>
            <a:off x="3741670" y="482572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30"/>
                </a:lnTo>
                <a:lnTo>
                  <a:pt x="163829" y="812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29"/>
          <p:cNvSpPr/>
          <p:nvPr/>
        </p:nvSpPr>
        <p:spPr>
          <a:xfrm>
            <a:off x="6020875" y="46058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30"/>
          <p:cNvSpPr/>
          <p:nvPr/>
        </p:nvSpPr>
        <p:spPr>
          <a:xfrm>
            <a:off x="6467595" y="4417012"/>
            <a:ext cx="390751" cy="4149"/>
          </a:xfrm>
          <a:custGeom>
            <a:avLst/>
            <a:gdLst/>
            <a:ahLst/>
            <a:cxnLst/>
            <a:rect l="l" t="t" r="r" b="b"/>
            <a:pathLst>
              <a:path w="478790" h="5079">
                <a:moveTo>
                  <a:pt x="0" y="0"/>
                </a:moveTo>
                <a:lnTo>
                  <a:pt x="316229" y="0"/>
                </a:lnTo>
                <a:lnTo>
                  <a:pt x="316229" y="5079"/>
                </a:lnTo>
                <a:lnTo>
                  <a:pt x="478790" y="5079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31"/>
          <p:cNvSpPr/>
          <p:nvPr/>
        </p:nvSpPr>
        <p:spPr>
          <a:xfrm>
            <a:off x="6849016" y="435477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35"/>
          <p:cNvSpPr/>
          <p:nvPr/>
        </p:nvSpPr>
        <p:spPr>
          <a:xfrm>
            <a:off x="4825821" y="47209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36"/>
          <p:cNvSpPr/>
          <p:nvPr/>
        </p:nvSpPr>
        <p:spPr>
          <a:xfrm>
            <a:off x="3838061" y="50923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37"/>
          <p:cNvSpPr/>
          <p:nvPr/>
        </p:nvSpPr>
        <p:spPr>
          <a:xfrm>
            <a:off x="4799909" y="4418050"/>
            <a:ext cx="1137011" cy="474066"/>
          </a:xfrm>
          <a:custGeom>
            <a:avLst/>
            <a:gdLst/>
            <a:ahLst/>
            <a:cxnLst/>
            <a:rect l="l" t="t" r="r" b="b"/>
            <a:pathLst>
              <a:path w="1393190" h="580389">
                <a:moveTo>
                  <a:pt x="0" y="580390"/>
                </a:moveTo>
                <a:lnTo>
                  <a:pt x="773429" y="580390"/>
                </a:lnTo>
                <a:lnTo>
                  <a:pt x="773429" y="0"/>
                </a:lnTo>
                <a:lnTo>
                  <a:pt x="139318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38"/>
          <p:cNvSpPr/>
          <p:nvPr/>
        </p:nvSpPr>
        <p:spPr>
          <a:xfrm>
            <a:off x="5927592" y="4350622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0" y="16383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52"/>
          <p:cNvSpPr/>
          <p:nvPr/>
        </p:nvSpPr>
        <p:spPr>
          <a:xfrm>
            <a:off x="6019800" y="4234440"/>
            <a:ext cx="471595" cy="370332"/>
          </a:xfrm>
          <a:custGeom>
            <a:avLst/>
            <a:gdLst/>
            <a:ahLst/>
            <a:cxnLst/>
            <a:rect l="l" t="t" r="r" b="b"/>
            <a:pathLst>
              <a:path w="577850" h="453389">
                <a:moveTo>
                  <a:pt x="481329" y="0"/>
                </a:moveTo>
                <a:lnTo>
                  <a:pt x="101600" y="0"/>
                </a:lnTo>
                <a:lnTo>
                  <a:pt x="76435" y="8895"/>
                </a:lnTo>
                <a:lnTo>
                  <a:pt x="31750" y="70643"/>
                </a:lnTo>
                <a:lnTo>
                  <a:pt x="15051" y="117216"/>
                </a:lnTo>
                <a:lnTo>
                  <a:pt x="3998" y="170068"/>
                </a:lnTo>
                <a:lnTo>
                  <a:pt x="0" y="226060"/>
                </a:lnTo>
                <a:lnTo>
                  <a:pt x="3998" y="282145"/>
                </a:lnTo>
                <a:lnTo>
                  <a:pt x="15051" y="335232"/>
                </a:lnTo>
                <a:lnTo>
                  <a:pt x="31749" y="382111"/>
                </a:lnTo>
                <a:lnTo>
                  <a:pt x="52681" y="419570"/>
                </a:lnTo>
                <a:lnTo>
                  <a:pt x="101600" y="453390"/>
                </a:lnTo>
                <a:lnTo>
                  <a:pt x="481329" y="453390"/>
                </a:lnTo>
                <a:lnTo>
                  <a:pt x="577850" y="226060"/>
                </a:lnTo>
                <a:lnTo>
                  <a:pt x="48132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0" name="object 60"/>
          <p:cNvSpPr txBox="1"/>
          <p:nvPr/>
        </p:nvSpPr>
        <p:spPr>
          <a:xfrm>
            <a:off x="6087554" y="4287679"/>
            <a:ext cx="40629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Lucida Sans Unicode"/>
                <a:cs typeface="Lucida Sans Unicode"/>
              </a:rPr>
              <a:t>∣</a:t>
            </a:r>
            <a:r>
              <a:rPr sz="1600" i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1600" i="1" baseline="-26748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1600" dirty="0">
                <a:latin typeface="Lucida Sans Unicode"/>
                <a:cs typeface="Lucida Sans Unicode"/>
              </a:rPr>
              <a:t>∣</a:t>
            </a:r>
          </a:p>
        </p:txBody>
      </p:sp>
      <p:sp>
        <p:nvSpPr>
          <p:cNvPr id="94" name="object 28"/>
          <p:cNvSpPr/>
          <p:nvPr/>
        </p:nvSpPr>
        <p:spPr>
          <a:xfrm>
            <a:off x="6332661" y="42344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1863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energy surface is a “contrast function” that takes low values on the data manifold, and higher values everywhere else</a:t>
            </a:r>
          </a:p>
          <a:p>
            <a:pPr lvl="1"/>
            <a:r>
              <a:rPr lang="en-US" dirty="0"/>
              <a:t>Special case: energy = negative log density  </a:t>
            </a:r>
          </a:p>
          <a:p>
            <a:pPr lvl="1"/>
            <a:r>
              <a:rPr lang="en-US" dirty="0"/>
              <a:t>Example: the samples live in the manifold</a:t>
            </a:r>
          </a:p>
          <a:p>
            <a:endParaRPr lang="en-US" dirty="0"/>
          </a:p>
        </p:txBody>
      </p: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09945" y="2628900"/>
            <a:ext cx="7121610" cy="28506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743348" y="4714731"/>
            <a:ext cx="1397166" cy="943984"/>
          </a:xfrm>
          <a:custGeom>
            <a:avLst/>
            <a:gdLst/>
            <a:ahLst/>
            <a:cxnLst/>
            <a:rect l="l" t="t" r="r" b="b"/>
            <a:pathLst>
              <a:path w="1711960" h="1155700">
                <a:moveTo>
                  <a:pt x="0" y="1155700"/>
                </a:moveTo>
                <a:lnTo>
                  <a:pt x="171196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095947" y="4607885"/>
            <a:ext cx="202112" cy="167012"/>
          </a:xfrm>
          <a:custGeom>
            <a:avLst/>
            <a:gdLst/>
            <a:ahLst/>
            <a:cxnLst/>
            <a:rect l="l" t="t" r="r" b="b"/>
            <a:pathLst>
              <a:path w="247650" h="204470">
                <a:moveTo>
                  <a:pt x="247650" y="0"/>
                </a:moveTo>
                <a:lnTo>
                  <a:pt x="0" y="69850"/>
                </a:lnTo>
                <a:lnTo>
                  <a:pt x="90170" y="204470"/>
                </a:lnTo>
                <a:lnTo>
                  <a:pt x="24765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2631" y="4497926"/>
            <a:ext cx="1270717" cy="1160789"/>
          </a:xfrm>
          <a:custGeom>
            <a:avLst/>
            <a:gdLst/>
            <a:ahLst/>
            <a:cxnLst/>
            <a:rect l="l" t="t" r="r" b="b"/>
            <a:pathLst>
              <a:path w="1557020" h="1421129">
                <a:moveTo>
                  <a:pt x="1557020" y="142112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31671" y="4369295"/>
            <a:ext cx="191748" cy="183610"/>
          </a:xfrm>
          <a:custGeom>
            <a:avLst/>
            <a:gdLst/>
            <a:ahLst/>
            <a:cxnLst/>
            <a:rect l="l" t="t" r="r" b="b"/>
            <a:pathLst>
              <a:path w="234950" h="224789">
                <a:moveTo>
                  <a:pt x="0" y="0"/>
                </a:moveTo>
                <a:lnTo>
                  <a:pt x="125729" y="224790"/>
                </a:lnTo>
                <a:lnTo>
                  <a:pt x="234950" y="1041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57662" y="4705395"/>
            <a:ext cx="3060188" cy="6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46557"/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10368">
              <a:spcBef>
                <a:spcPts val="620"/>
              </a:spcBef>
            </a:pPr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Y2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326438" y="2346474"/>
            <a:ext cx="1226762" cy="353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3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300" i="1" spc="-15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100" spc="67" baseline="-22875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sz="2300" spc="45" dirty="0">
                <a:latin typeface="Lucida Sans Unicode"/>
                <a:cs typeface="Lucida Sans Unicode"/>
              </a:rPr>
              <a:t>=(</a:t>
            </a:r>
            <a:r>
              <a:rPr sz="2300" i="1" spc="45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300" i="1" spc="-29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100" spc="6" baseline="-22875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2100" spc="-282" baseline="-228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300" spc="33" dirty="0">
                <a:latin typeface="Lucida Sans Unicode"/>
                <a:cs typeface="Lucida Sans Unicode"/>
              </a:rPr>
              <a:t>)</a:t>
            </a:r>
            <a:endParaRPr sz="2300" dirty="0">
              <a:latin typeface="Lucida Sans Unicode"/>
              <a:cs typeface="Lucida Sans Unicode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520052" y="2336100"/>
            <a:ext cx="109348" cy="221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pc="4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Capturing dependencies between variables with an energy function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7703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45947" y="5317427"/>
            <a:ext cx="1183653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9157" y="4261411"/>
            <a:ext cx="311979" cy="311203"/>
          </a:xfrm>
          <a:custGeom>
            <a:avLst/>
            <a:gdLst/>
            <a:ahLst/>
            <a:cxnLst/>
            <a:rect l="l" t="t" r="r" b="b"/>
            <a:pathLst>
              <a:path w="382269" h="381000">
                <a:moveTo>
                  <a:pt x="190500" y="0"/>
                </a:moveTo>
                <a:lnTo>
                  <a:pt x="235112" y="4887"/>
                </a:lnTo>
                <a:lnTo>
                  <a:pt x="275726" y="18883"/>
                </a:lnTo>
                <a:lnTo>
                  <a:pt x="311298" y="40988"/>
                </a:lnTo>
                <a:lnTo>
                  <a:pt x="340782" y="70201"/>
                </a:lnTo>
                <a:lnTo>
                  <a:pt x="363134" y="105524"/>
                </a:lnTo>
                <a:lnTo>
                  <a:pt x="377312" y="145957"/>
                </a:lnTo>
                <a:lnTo>
                  <a:pt x="382270" y="190500"/>
                </a:lnTo>
                <a:lnTo>
                  <a:pt x="377312" y="235042"/>
                </a:lnTo>
                <a:lnTo>
                  <a:pt x="363134" y="275475"/>
                </a:lnTo>
                <a:lnTo>
                  <a:pt x="340782" y="310798"/>
                </a:lnTo>
                <a:lnTo>
                  <a:pt x="311298" y="340011"/>
                </a:lnTo>
                <a:lnTo>
                  <a:pt x="275726" y="362116"/>
                </a:lnTo>
                <a:lnTo>
                  <a:pt x="235112" y="376112"/>
                </a:lnTo>
                <a:lnTo>
                  <a:pt x="190500" y="381000"/>
                </a:lnTo>
                <a:lnTo>
                  <a:pt x="145957" y="376112"/>
                </a:lnTo>
                <a:lnTo>
                  <a:pt x="105524" y="362116"/>
                </a:lnTo>
                <a:lnTo>
                  <a:pt x="70201" y="340011"/>
                </a:lnTo>
                <a:lnTo>
                  <a:pt x="40988" y="310798"/>
                </a:lnTo>
                <a:lnTo>
                  <a:pt x="18883" y="275475"/>
                </a:lnTo>
                <a:lnTo>
                  <a:pt x="4887" y="235042"/>
                </a:lnTo>
                <a:lnTo>
                  <a:pt x="0" y="190500"/>
                </a:lnTo>
                <a:lnTo>
                  <a:pt x="4887" y="145957"/>
                </a:lnTo>
                <a:lnTo>
                  <a:pt x="18883" y="105524"/>
                </a:lnTo>
                <a:lnTo>
                  <a:pt x="40988" y="70201"/>
                </a:lnTo>
                <a:lnTo>
                  <a:pt x="70201" y="40988"/>
                </a:lnTo>
                <a:lnTo>
                  <a:pt x="105524" y="18883"/>
                </a:lnTo>
                <a:lnTo>
                  <a:pt x="145957" y="4887"/>
                </a:lnTo>
                <a:lnTo>
                  <a:pt x="19050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" name="object 11"/>
          <p:cNvSpPr/>
          <p:nvPr/>
        </p:nvSpPr>
        <p:spPr>
          <a:xfrm>
            <a:off x="771136" y="45726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 txBox="1"/>
          <p:nvPr/>
        </p:nvSpPr>
        <p:spPr>
          <a:xfrm>
            <a:off x="522383" y="4295644"/>
            <a:ext cx="1855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6" name="object 26"/>
          <p:cNvSpPr/>
          <p:nvPr/>
        </p:nvSpPr>
        <p:spPr>
          <a:xfrm>
            <a:off x="2877251" y="4235477"/>
            <a:ext cx="471595" cy="370332"/>
          </a:xfrm>
          <a:custGeom>
            <a:avLst/>
            <a:gdLst/>
            <a:ahLst/>
            <a:cxnLst/>
            <a:rect l="l" t="t" r="r" b="b"/>
            <a:pathLst>
              <a:path w="577850" h="453389">
                <a:moveTo>
                  <a:pt x="482600" y="0"/>
                </a:moveTo>
                <a:lnTo>
                  <a:pt x="101600" y="0"/>
                </a:lnTo>
                <a:lnTo>
                  <a:pt x="76876" y="8895"/>
                </a:lnTo>
                <a:lnTo>
                  <a:pt x="32226" y="70643"/>
                </a:lnTo>
                <a:lnTo>
                  <a:pt x="15334" y="117216"/>
                </a:lnTo>
                <a:lnTo>
                  <a:pt x="4086" y="170068"/>
                </a:lnTo>
                <a:lnTo>
                  <a:pt x="0" y="226059"/>
                </a:lnTo>
                <a:lnTo>
                  <a:pt x="4086" y="282145"/>
                </a:lnTo>
                <a:lnTo>
                  <a:pt x="15334" y="335232"/>
                </a:lnTo>
                <a:lnTo>
                  <a:pt x="32226" y="382111"/>
                </a:lnTo>
                <a:lnTo>
                  <a:pt x="53245" y="419570"/>
                </a:lnTo>
                <a:lnTo>
                  <a:pt x="101600" y="453389"/>
                </a:lnTo>
                <a:lnTo>
                  <a:pt x="482600" y="453389"/>
                </a:lnTo>
                <a:lnTo>
                  <a:pt x="577850" y="226059"/>
                </a:lnTo>
                <a:lnTo>
                  <a:pt x="4826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4" name="object 34"/>
          <p:cNvSpPr txBox="1"/>
          <p:nvPr/>
        </p:nvSpPr>
        <p:spPr>
          <a:xfrm>
            <a:off x="2957058" y="4250001"/>
            <a:ext cx="32234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-45" dirty="0">
                <a:latin typeface="Lucida Sans Unicode"/>
                <a:cs typeface="Lucida Sans Unicode"/>
              </a:rPr>
              <a:t>∣</a:t>
            </a:r>
            <a:r>
              <a:rPr sz="1600" i="1" spc="-45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1600" i="1" spc="-12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i="1" spc="-91" baseline="-26748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1600" spc="-61" dirty="0">
                <a:latin typeface="Lucida Sans Unicode"/>
                <a:cs typeface="Lucida Sans Unicode"/>
              </a:rPr>
              <a:t>∣</a:t>
            </a:r>
            <a:endParaRPr sz="1600" dirty="0">
              <a:latin typeface="Lucida Sans Unicode"/>
              <a:cs typeface="Lucida Sans Unicode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57124" y="4655576"/>
            <a:ext cx="985686" cy="487924"/>
          </a:xfrm>
          <a:custGeom>
            <a:avLst/>
            <a:gdLst/>
            <a:ahLst/>
            <a:cxnLst/>
            <a:rect l="l" t="t" r="r" b="b"/>
            <a:pathLst>
              <a:path w="1207770" h="453389">
                <a:moveTo>
                  <a:pt x="1007109" y="0"/>
                </a:moveTo>
                <a:lnTo>
                  <a:pt x="212089" y="0"/>
                </a:lnTo>
                <a:lnTo>
                  <a:pt x="167151" y="6590"/>
                </a:lnTo>
                <a:lnTo>
                  <a:pt x="123945" y="25044"/>
                </a:lnTo>
                <a:lnTo>
                  <a:pt x="84360" y="53384"/>
                </a:lnTo>
                <a:lnTo>
                  <a:pt x="50285" y="89633"/>
                </a:lnTo>
                <a:lnTo>
                  <a:pt x="23607" y="131813"/>
                </a:lnTo>
                <a:lnTo>
                  <a:pt x="6216" y="177948"/>
                </a:lnTo>
                <a:lnTo>
                  <a:pt x="0" y="226059"/>
                </a:lnTo>
                <a:lnTo>
                  <a:pt x="6216" y="274242"/>
                </a:lnTo>
                <a:lnTo>
                  <a:pt x="23607" y="320558"/>
                </a:lnTo>
                <a:lnTo>
                  <a:pt x="50285" y="362986"/>
                </a:lnTo>
                <a:lnTo>
                  <a:pt x="84360" y="399505"/>
                </a:lnTo>
                <a:lnTo>
                  <a:pt x="123945" y="428093"/>
                </a:lnTo>
                <a:lnTo>
                  <a:pt x="167151" y="446728"/>
                </a:lnTo>
                <a:lnTo>
                  <a:pt x="212089" y="453389"/>
                </a:lnTo>
                <a:lnTo>
                  <a:pt x="1007109" y="453389"/>
                </a:lnTo>
                <a:lnTo>
                  <a:pt x="1207770" y="226059"/>
                </a:lnTo>
                <a:lnTo>
                  <a:pt x="100710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3" name="object 43"/>
          <p:cNvSpPr/>
          <p:nvPr/>
        </p:nvSpPr>
        <p:spPr>
          <a:xfrm>
            <a:off x="657124" y="50912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4" name="object 44"/>
          <p:cNvSpPr/>
          <p:nvPr/>
        </p:nvSpPr>
        <p:spPr>
          <a:xfrm>
            <a:off x="615665" y="4572614"/>
            <a:ext cx="45605" cy="263486"/>
          </a:xfrm>
          <a:custGeom>
            <a:avLst/>
            <a:gdLst/>
            <a:ahLst/>
            <a:cxnLst/>
            <a:rect l="l" t="t" r="r" b="b"/>
            <a:pathLst>
              <a:path w="55879" h="322579">
                <a:moveTo>
                  <a:pt x="0" y="0"/>
                </a:moveTo>
                <a:lnTo>
                  <a:pt x="0" y="322579"/>
                </a:lnTo>
                <a:lnTo>
                  <a:pt x="55879" y="322579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5" name="object 45"/>
          <p:cNvSpPr/>
          <p:nvPr/>
        </p:nvSpPr>
        <p:spPr>
          <a:xfrm>
            <a:off x="582498" y="4759336"/>
            <a:ext cx="148216" cy="132780"/>
          </a:xfrm>
          <a:custGeom>
            <a:avLst/>
            <a:gdLst/>
            <a:ahLst/>
            <a:cxnLst/>
            <a:rect l="l" t="t" r="r" b="b"/>
            <a:pathLst>
              <a:path w="181609" h="162560">
                <a:moveTo>
                  <a:pt x="95250" y="0"/>
                </a:moveTo>
                <a:lnTo>
                  <a:pt x="0" y="134619"/>
                </a:lnTo>
                <a:lnTo>
                  <a:pt x="181609" y="162559"/>
                </a:lnTo>
                <a:lnTo>
                  <a:pt x="9525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4" name="object 54"/>
          <p:cNvSpPr txBox="1"/>
          <p:nvPr/>
        </p:nvSpPr>
        <p:spPr>
          <a:xfrm>
            <a:off x="685800" y="4762500"/>
            <a:ext cx="902769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7026" algn="r">
              <a:lnSpc>
                <a:spcPts val="331"/>
              </a:lnSpc>
            </a:pP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lnSpc>
                <a:spcPts val="1555"/>
              </a:lnSpc>
            </a:pPr>
            <a:r>
              <a:rPr sz="1200" i="1" spc="135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1200" i="1" spc="202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800" spc="-61" baseline="-4728" dirty="0">
                <a:latin typeface="Lucida Sans Unicode"/>
                <a:cs typeface="Lucida Sans Unicode"/>
              </a:rPr>
              <a:t>(</a:t>
            </a:r>
            <a:r>
              <a:rPr sz="1200" i="1" spc="-41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sz="1200" i="1" spc="49" baseline="-27777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1200" i="1" spc="45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1200" i="1" spc="45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1200" i="1" spc="45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447" baseline="-4728" dirty="0">
                <a:latin typeface="Lucida Sans Unicode"/>
                <a:cs typeface="Lucida Sans Unicode"/>
              </a:rPr>
              <a:t>)</a:t>
            </a:r>
            <a:endParaRPr sz="2800" baseline="-4728" dirty="0">
              <a:latin typeface="Lucida Sans Unicode"/>
              <a:cs typeface="Lucida Sans Unicode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PSD to train a hierarchy of features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461504" cy="2129155"/>
          </a:xfrm>
        </p:spPr>
        <p:txBody>
          <a:bodyPr/>
          <a:lstStyle/>
          <a:p>
            <a:r>
              <a:rPr lang="en-US" dirty="0"/>
              <a:t>Phase 1: train first layer using PSD</a:t>
            </a:r>
          </a:p>
          <a:p>
            <a:r>
              <a:rPr lang="en-US" dirty="0"/>
              <a:t>Phase 2: use encoder + absolute value as feature extractor</a:t>
            </a:r>
          </a:p>
          <a:p>
            <a:r>
              <a:rPr lang="en-US" dirty="0"/>
              <a:t>Extractor  Phase 3: train the second layer using PSD</a:t>
            </a:r>
          </a:p>
          <a:p>
            <a:r>
              <a:rPr lang="en-US" dirty="0"/>
              <a:t>Phase 4: use encoder + absolute value as 2nd feature extractor</a:t>
            </a:r>
          </a:p>
          <a:p>
            <a:r>
              <a:rPr lang="en-US" dirty="0"/>
              <a:t>Phase 5: train a supervised classifier on top</a:t>
            </a:r>
          </a:p>
          <a:p>
            <a:r>
              <a:rPr lang="en-US" dirty="0"/>
              <a:t>Phase 6: (optional): train the entire system with supervised back-propagation</a:t>
            </a:r>
          </a:p>
          <a:p>
            <a:endParaRPr lang="en-US" dirty="0"/>
          </a:p>
        </p:txBody>
      </p:sp>
      <p:sp>
        <p:nvSpPr>
          <p:cNvPr id="56" name="object 12"/>
          <p:cNvSpPr/>
          <p:nvPr/>
        </p:nvSpPr>
        <p:spPr>
          <a:xfrm>
            <a:off x="2877251" y="46058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7"/>
          <p:cNvSpPr/>
          <p:nvPr/>
        </p:nvSpPr>
        <p:spPr>
          <a:xfrm>
            <a:off x="1682197" y="47199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1"/>
          <p:cNvSpPr/>
          <p:nvPr/>
        </p:nvSpPr>
        <p:spPr>
          <a:xfrm>
            <a:off x="1655248" y="4418050"/>
            <a:ext cx="1137011" cy="474066"/>
          </a:xfrm>
          <a:custGeom>
            <a:avLst/>
            <a:gdLst/>
            <a:ahLst/>
            <a:cxnLst/>
            <a:rect l="l" t="t" r="r" b="b"/>
            <a:pathLst>
              <a:path w="1393189" h="580389">
                <a:moveTo>
                  <a:pt x="0" y="580390"/>
                </a:moveTo>
                <a:lnTo>
                  <a:pt x="773430" y="580390"/>
                </a:lnTo>
                <a:lnTo>
                  <a:pt x="773430" y="0"/>
                </a:lnTo>
                <a:lnTo>
                  <a:pt x="139318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2"/>
          <p:cNvSpPr/>
          <p:nvPr/>
        </p:nvSpPr>
        <p:spPr>
          <a:xfrm>
            <a:off x="2783968" y="435062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30"/>
                </a:lnTo>
                <a:lnTo>
                  <a:pt x="163829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7"/>
          <p:cNvSpPr/>
          <p:nvPr/>
        </p:nvSpPr>
        <p:spPr>
          <a:xfrm>
            <a:off x="3838061" y="4720955"/>
            <a:ext cx="986723" cy="370332"/>
          </a:xfrm>
          <a:custGeom>
            <a:avLst/>
            <a:gdLst/>
            <a:ahLst/>
            <a:cxnLst/>
            <a:rect l="l" t="t" r="r" b="b"/>
            <a:pathLst>
              <a:path w="1209039" h="453389">
                <a:moveTo>
                  <a:pt x="1008379" y="0"/>
                </a:moveTo>
                <a:lnTo>
                  <a:pt x="213360" y="0"/>
                </a:lnTo>
                <a:lnTo>
                  <a:pt x="167951" y="6590"/>
                </a:lnTo>
                <a:lnTo>
                  <a:pt x="124408" y="25044"/>
                </a:lnTo>
                <a:lnTo>
                  <a:pt x="84597" y="53384"/>
                </a:lnTo>
                <a:lnTo>
                  <a:pt x="50385" y="89633"/>
                </a:lnTo>
                <a:lnTo>
                  <a:pt x="23637" y="131813"/>
                </a:lnTo>
                <a:lnTo>
                  <a:pt x="6220" y="177948"/>
                </a:lnTo>
                <a:lnTo>
                  <a:pt x="0" y="226059"/>
                </a:lnTo>
                <a:lnTo>
                  <a:pt x="6220" y="274242"/>
                </a:lnTo>
                <a:lnTo>
                  <a:pt x="23637" y="320558"/>
                </a:lnTo>
                <a:lnTo>
                  <a:pt x="50385" y="362986"/>
                </a:lnTo>
                <a:lnTo>
                  <a:pt x="84597" y="399505"/>
                </a:lnTo>
                <a:lnTo>
                  <a:pt x="124408" y="428093"/>
                </a:lnTo>
                <a:lnTo>
                  <a:pt x="167951" y="446728"/>
                </a:lnTo>
                <a:lnTo>
                  <a:pt x="213360" y="453389"/>
                </a:lnTo>
                <a:lnTo>
                  <a:pt x="1008379" y="453389"/>
                </a:lnTo>
                <a:lnTo>
                  <a:pt x="1209039" y="226059"/>
                </a:lnTo>
                <a:lnTo>
                  <a:pt x="100837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2" name="object 81"/>
          <p:cNvSpPr txBox="1"/>
          <p:nvPr/>
        </p:nvSpPr>
        <p:spPr>
          <a:xfrm>
            <a:off x="4108581" y="4724066"/>
            <a:ext cx="6270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Lucida Sans Unicode"/>
                <a:cs typeface="Lucida Sans Unicode"/>
              </a:rPr>
              <a:t>(</a:t>
            </a:r>
            <a:endParaRPr sz="1800">
              <a:latin typeface="Lucida Sans Unicode"/>
              <a:cs typeface="Lucida Sans Unicode"/>
            </a:endParaRPr>
          </a:p>
        </p:txBody>
      </p:sp>
      <p:sp>
        <p:nvSpPr>
          <p:cNvPr id="83" name="object 82"/>
          <p:cNvSpPr txBox="1"/>
          <p:nvPr/>
        </p:nvSpPr>
        <p:spPr>
          <a:xfrm>
            <a:off x="4353189" y="4886930"/>
            <a:ext cx="75663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8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object 83"/>
          <p:cNvSpPr txBox="1"/>
          <p:nvPr/>
        </p:nvSpPr>
        <p:spPr>
          <a:xfrm>
            <a:off x="3923053" y="4774896"/>
            <a:ext cx="693919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tabLst>
                <a:tab pos="254541" algn="l"/>
                <a:tab pos="533448" algn="l"/>
              </a:tabLst>
            </a:pPr>
            <a:r>
              <a:rPr sz="1200" i="1" dirty="0">
                <a:latin typeface="Arial" panose="020B0604020202020204" pitchFamily="34" charset="0"/>
                <a:cs typeface="Arial" panose="020B0604020202020204" pitchFamily="34" charset="0"/>
              </a:rPr>
              <a:t>g	W	,Y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object 84"/>
          <p:cNvSpPr txBox="1"/>
          <p:nvPr/>
        </p:nvSpPr>
        <p:spPr>
          <a:xfrm>
            <a:off x="4625974" y="4755187"/>
            <a:ext cx="55451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800" i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object 85"/>
          <p:cNvSpPr txBox="1"/>
          <p:nvPr/>
        </p:nvSpPr>
        <p:spPr>
          <a:xfrm>
            <a:off x="4671578" y="4724066"/>
            <a:ext cx="62707" cy="276999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Lucida Sans Unicode"/>
                <a:cs typeface="Lucida Sans Unicode"/>
              </a:rPr>
              <a:t>)</a:t>
            </a:r>
          </a:p>
        </p:txBody>
      </p:sp>
      <p:sp>
        <p:nvSpPr>
          <p:cNvPr id="91" name="object 14"/>
          <p:cNvSpPr/>
          <p:nvPr/>
        </p:nvSpPr>
        <p:spPr>
          <a:xfrm>
            <a:off x="3350918" y="42344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16"/>
          <p:cNvSpPr/>
          <p:nvPr/>
        </p:nvSpPr>
        <p:spPr>
          <a:xfrm>
            <a:off x="3322934" y="4418050"/>
            <a:ext cx="427027" cy="474066"/>
          </a:xfrm>
          <a:custGeom>
            <a:avLst/>
            <a:gdLst/>
            <a:ahLst/>
            <a:cxnLst/>
            <a:rect l="l" t="t" r="r" b="b"/>
            <a:pathLst>
              <a:path w="523239" h="580389">
                <a:moveTo>
                  <a:pt x="0" y="0"/>
                </a:moveTo>
                <a:lnTo>
                  <a:pt x="339089" y="0"/>
                </a:lnTo>
                <a:lnTo>
                  <a:pt x="339089" y="580390"/>
                </a:lnTo>
                <a:lnTo>
                  <a:pt x="523239" y="58039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17"/>
          <p:cNvSpPr/>
          <p:nvPr/>
        </p:nvSpPr>
        <p:spPr>
          <a:xfrm>
            <a:off x="3741670" y="482572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30"/>
                </a:lnTo>
                <a:lnTo>
                  <a:pt x="163829" y="812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29"/>
          <p:cNvSpPr/>
          <p:nvPr/>
        </p:nvSpPr>
        <p:spPr>
          <a:xfrm>
            <a:off x="6020875" y="46058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30"/>
          <p:cNvSpPr/>
          <p:nvPr/>
        </p:nvSpPr>
        <p:spPr>
          <a:xfrm>
            <a:off x="6467595" y="4417012"/>
            <a:ext cx="390751" cy="4149"/>
          </a:xfrm>
          <a:custGeom>
            <a:avLst/>
            <a:gdLst/>
            <a:ahLst/>
            <a:cxnLst/>
            <a:rect l="l" t="t" r="r" b="b"/>
            <a:pathLst>
              <a:path w="478790" h="5079">
                <a:moveTo>
                  <a:pt x="0" y="0"/>
                </a:moveTo>
                <a:lnTo>
                  <a:pt x="316229" y="0"/>
                </a:lnTo>
                <a:lnTo>
                  <a:pt x="316229" y="5079"/>
                </a:lnTo>
                <a:lnTo>
                  <a:pt x="478790" y="5079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31"/>
          <p:cNvSpPr/>
          <p:nvPr/>
        </p:nvSpPr>
        <p:spPr>
          <a:xfrm>
            <a:off x="6849016" y="4354772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35"/>
          <p:cNvSpPr/>
          <p:nvPr/>
        </p:nvSpPr>
        <p:spPr>
          <a:xfrm>
            <a:off x="4825821" y="47209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36"/>
          <p:cNvSpPr/>
          <p:nvPr/>
        </p:nvSpPr>
        <p:spPr>
          <a:xfrm>
            <a:off x="3838061" y="50923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37"/>
          <p:cNvSpPr/>
          <p:nvPr/>
        </p:nvSpPr>
        <p:spPr>
          <a:xfrm>
            <a:off x="4799909" y="4418050"/>
            <a:ext cx="1137011" cy="474066"/>
          </a:xfrm>
          <a:custGeom>
            <a:avLst/>
            <a:gdLst/>
            <a:ahLst/>
            <a:cxnLst/>
            <a:rect l="l" t="t" r="r" b="b"/>
            <a:pathLst>
              <a:path w="1393190" h="580389">
                <a:moveTo>
                  <a:pt x="0" y="580390"/>
                </a:moveTo>
                <a:lnTo>
                  <a:pt x="773429" y="580390"/>
                </a:lnTo>
                <a:lnTo>
                  <a:pt x="773429" y="0"/>
                </a:lnTo>
                <a:lnTo>
                  <a:pt x="139318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38"/>
          <p:cNvSpPr/>
          <p:nvPr/>
        </p:nvSpPr>
        <p:spPr>
          <a:xfrm>
            <a:off x="5927592" y="4350622"/>
            <a:ext cx="134742" cy="133817"/>
          </a:xfrm>
          <a:custGeom>
            <a:avLst/>
            <a:gdLst/>
            <a:ahLst/>
            <a:cxnLst/>
            <a:rect l="l" t="t" r="r" b="b"/>
            <a:pathLst>
              <a:path w="165100" h="163829">
                <a:moveTo>
                  <a:pt x="0" y="0"/>
                </a:moveTo>
                <a:lnTo>
                  <a:pt x="0" y="163830"/>
                </a:lnTo>
                <a:lnTo>
                  <a:pt x="16510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52"/>
          <p:cNvSpPr/>
          <p:nvPr/>
        </p:nvSpPr>
        <p:spPr>
          <a:xfrm>
            <a:off x="6019800" y="4234440"/>
            <a:ext cx="471595" cy="370332"/>
          </a:xfrm>
          <a:custGeom>
            <a:avLst/>
            <a:gdLst/>
            <a:ahLst/>
            <a:cxnLst/>
            <a:rect l="l" t="t" r="r" b="b"/>
            <a:pathLst>
              <a:path w="577850" h="453389">
                <a:moveTo>
                  <a:pt x="481329" y="0"/>
                </a:moveTo>
                <a:lnTo>
                  <a:pt x="101600" y="0"/>
                </a:lnTo>
                <a:lnTo>
                  <a:pt x="76435" y="8895"/>
                </a:lnTo>
                <a:lnTo>
                  <a:pt x="31750" y="70643"/>
                </a:lnTo>
                <a:lnTo>
                  <a:pt x="15051" y="117216"/>
                </a:lnTo>
                <a:lnTo>
                  <a:pt x="3998" y="170068"/>
                </a:lnTo>
                <a:lnTo>
                  <a:pt x="0" y="226060"/>
                </a:lnTo>
                <a:lnTo>
                  <a:pt x="3998" y="282145"/>
                </a:lnTo>
                <a:lnTo>
                  <a:pt x="15051" y="335232"/>
                </a:lnTo>
                <a:lnTo>
                  <a:pt x="31749" y="382111"/>
                </a:lnTo>
                <a:lnTo>
                  <a:pt x="52681" y="419570"/>
                </a:lnTo>
                <a:lnTo>
                  <a:pt x="101600" y="453390"/>
                </a:lnTo>
                <a:lnTo>
                  <a:pt x="481329" y="453390"/>
                </a:lnTo>
                <a:lnTo>
                  <a:pt x="577850" y="226060"/>
                </a:lnTo>
                <a:lnTo>
                  <a:pt x="48132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0" name="object 60"/>
          <p:cNvSpPr txBox="1"/>
          <p:nvPr/>
        </p:nvSpPr>
        <p:spPr>
          <a:xfrm>
            <a:off x="6087554" y="4287679"/>
            <a:ext cx="40629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Lucida Sans Unicode"/>
                <a:cs typeface="Lucida Sans Unicode"/>
              </a:rPr>
              <a:t>∣</a:t>
            </a:r>
            <a:r>
              <a:rPr sz="1600" i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1600" i="1" baseline="-26748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sz="1600" dirty="0">
                <a:latin typeface="Lucida Sans Unicode"/>
                <a:cs typeface="Lucida Sans Unicode"/>
              </a:rPr>
              <a:t>∣</a:t>
            </a:r>
          </a:p>
        </p:txBody>
      </p:sp>
      <p:sp>
        <p:nvSpPr>
          <p:cNvPr id="94" name="object 28"/>
          <p:cNvSpPr/>
          <p:nvPr/>
        </p:nvSpPr>
        <p:spPr>
          <a:xfrm>
            <a:off x="6332661" y="42344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42"/>
          <p:cNvSpPr/>
          <p:nvPr/>
        </p:nvSpPr>
        <p:spPr>
          <a:xfrm>
            <a:off x="6937041" y="4076700"/>
            <a:ext cx="987759" cy="619295"/>
          </a:xfrm>
          <a:custGeom>
            <a:avLst/>
            <a:gdLst/>
            <a:ahLst/>
            <a:cxnLst/>
            <a:rect l="l" t="t" r="r" b="b"/>
            <a:pathLst>
              <a:path w="1210309" h="758189">
                <a:moveTo>
                  <a:pt x="1008379" y="0"/>
                </a:moveTo>
                <a:lnTo>
                  <a:pt x="213359" y="0"/>
                </a:lnTo>
                <a:lnTo>
                  <a:pt x="181462" y="5487"/>
                </a:lnTo>
                <a:lnTo>
                  <a:pt x="120228" y="45982"/>
                </a:lnTo>
                <a:lnTo>
                  <a:pt x="92171" y="78719"/>
                </a:lnTo>
                <a:lnTo>
                  <a:pt x="66674" y="118268"/>
                </a:lnTo>
                <a:lnTo>
                  <a:pt x="44378" y="163494"/>
                </a:lnTo>
                <a:lnTo>
                  <a:pt x="25923" y="213262"/>
                </a:lnTo>
                <a:lnTo>
                  <a:pt x="11948" y="266435"/>
                </a:lnTo>
                <a:lnTo>
                  <a:pt x="3093" y="321880"/>
                </a:lnTo>
                <a:lnTo>
                  <a:pt x="0" y="378460"/>
                </a:lnTo>
                <a:lnTo>
                  <a:pt x="3093" y="435075"/>
                </a:lnTo>
                <a:lnTo>
                  <a:pt x="11948" y="490616"/>
                </a:lnTo>
                <a:lnTo>
                  <a:pt x="25923" y="543932"/>
                </a:lnTo>
                <a:lnTo>
                  <a:pt x="44378" y="593872"/>
                </a:lnTo>
                <a:lnTo>
                  <a:pt x="66675" y="639286"/>
                </a:lnTo>
                <a:lnTo>
                  <a:pt x="92171" y="679023"/>
                </a:lnTo>
                <a:lnTo>
                  <a:pt x="120228" y="711932"/>
                </a:lnTo>
                <a:lnTo>
                  <a:pt x="150205" y="736864"/>
                </a:lnTo>
                <a:lnTo>
                  <a:pt x="213359" y="758189"/>
                </a:lnTo>
                <a:lnTo>
                  <a:pt x="1008379" y="758189"/>
                </a:lnTo>
                <a:lnTo>
                  <a:pt x="1210309" y="378460"/>
                </a:lnTo>
                <a:lnTo>
                  <a:pt x="100837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3"/>
          <p:cNvSpPr/>
          <p:nvPr/>
        </p:nvSpPr>
        <p:spPr>
          <a:xfrm>
            <a:off x="7924800" y="40767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4"/>
          <p:cNvSpPr/>
          <p:nvPr/>
        </p:nvSpPr>
        <p:spPr>
          <a:xfrm>
            <a:off x="6937041" y="469599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5"/>
          <p:cNvSpPr txBox="1"/>
          <p:nvPr/>
        </p:nvSpPr>
        <p:spPr>
          <a:xfrm>
            <a:off x="7046906" y="4276907"/>
            <a:ext cx="7680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pc="-8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-8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pc="-4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pc="4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pc="-8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spc="-8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27718523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Unsupervised learning: Invariant features</a:t>
            </a:r>
          </a:p>
        </p:txBody>
      </p:sp>
    </p:spTree>
    <p:extLst>
      <p:ext uri="{BB962C8B-B14F-4D97-AF65-F5344CB8AC3E}">
        <p14:creationId xmlns:p14="http://schemas.microsoft.com/office/powerpoint/2010/main" val="25409006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le 8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invariant features with L2 group sparsity</a:t>
            </a:r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2"/>
          <a:srcRect l="82019" b="27962"/>
          <a:stretch/>
        </p:blipFill>
        <p:spPr>
          <a:xfrm>
            <a:off x="5871219" y="4612860"/>
            <a:ext cx="1137249" cy="489975"/>
          </a:xfrm>
          <a:prstGeom prst="rect">
            <a:avLst/>
          </a:prstGeom>
        </p:spPr>
      </p:pic>
      <p:sp>
        <p:nvSpPr>
          <p:cNvPr id="90" name="object 28"/>
          <p:cNvSpPr/>
          <p:nvPr/>
        </p:nvSpPr>
        <p:spPr>
          <a:xfrm>
            <a:off x="5617917" y="50673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34"/>
          <p:cNvSpPr/>
          <p:nvPr/>
        </p:nvSpPr>
        <p:spPr>
          <a:xfrm>
            <a:off x="5712235" y="51170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65"/>
          <p:cNvSpPr txBox="1"/>
          <p:nvPr/>
        </p:nvSpPr>
        <p:spPr>
          <a:xfrm>
            <a:off x="5668704" y="5520035"/>
            <a:ext cx="1654558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821"/>
              </a:lnSpc>
            </a:pPr>
            <a:r>
              <a:rPr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L2 norm within  each pool</a:t>
            </a:r>
            <a:endParaRPr sz="16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3" name="Picture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349" y="3141848"/>
            <a:ext cx="6324600" cy="680161"/>
          </a:xfrm>
          <a:prstGeom prst="rect">
            <a:avLst/>
          </a:prstGeom>
        </p:spPr>
      </p:pic>
      <p:sp>
        <p:nvSpPr>
          <p:cNvPr id="94" name="Rectangle 93"/>
          <p:cNvSpPr/>
          <p:nvPr/>
        </p:nvSpPr>
        <p:spPr>
          <a:xfrm>
            <a:off x="1905000" y="3619500"/>
            <a:ext cx="2667000" cy="317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bject 53"/>
          <p:cNvSpPr/>
          <p:nvPr/>
        </p:nvSpPr>
        <p:spPr>
          <a:xfrm>
            <a:off x="1557895" y="5222927"/>
            <a:ext cx="2021855" cy="682573"/>
          </a:xfrm>
          <a:custGeom>
            <a:avLst/>
            <a:gdLst/>
            <a:ahLst/>
            <a:cxnLst/>
            <a:rect l="l" t="t" r="r" b="b"/>
            <a:pathLst>
              <a:path w="2225040" h="835659">
                <a:moveTo>
                  <a:pt x="1854200" y="0"/>
                </a:moveTo>
                <a:lnTo>
                  <a:pt x="391160" y="0"/>
                </a:lnTo>
                <a:lnTo>
                  <a:pt x="349321" y="3112"/>
                </a:lnTo>
                <a:lnTo>
                  <a:pt x="307910" y="12148"/>
                </a:lnTo>
                <a:lnTo>
                  <a:pt x="267354" y="26654"/>
                </a:lnTo>
                <a:lnTo>
                  <a:pt x="228081" y="46179"/>
                </a:lnTo>
                <a:lnTo>
                  <a:pt x="190519" y="70268"/>
                </a:lnTo>
                <a:lnTo>
                  <a:pt x="155095" y="98471"/>
                </a:lnTo>
                <a:lnTo>
                  <a:pt x="122237" y="130333"/>
                </a:lnTo>
                <a:lnTo>
                  <a:pt x="92373" y="165403"/>
                </a:lnTo>
                <a:lnTo>
                  <a:pt x="65929" y="203228"/>
                </a:lnTo>
                <a:lnTo>
                  <a:pt x="43335" y="243354"/>
                </a:lnTo>
                <a:lnTo>
                  <a:pt x="25017" y="285331"/>
                </a:lnTo>
                <a:lnTo>
                  <a:pt x="11404" y="328704"/>
                </a:lnTo>
                <a:lnTo>
                  <a:pt x="2922" y="373021"/>
                </a:lnTo>
                <a:lnTo>
                  <a:pt x="0" y="417830"/>
                </a:lnTo>
                <a:lnTo>
                  <a:pt x="2922" y="462404"/>
                </a:lnTo>
                <a:lnTo>
                  <a:pt x="11404" y="506555"/>
                </a:lnTo>
                <a:lnTo>
                  <a:pt x="25017" y="549824"/>
                </a:lnTo>
                <a:lnTo>
                  <a:pt x="43335" y="591749"/>
                </a:lnTo>
                <a:lnTo>
                  <a:pt x="65929" y="631869"/>
                </a:lnTo>
                <a:lnTo>
                  <a:pt x="92373" y="669723"/>
                </a:lnTo>
                <a:lnTo>
                  <a:pt x="122237" y="704850"/>
                </a:lnTo>
                <a:lnTo>
                  <a:pt x="155095" y="736788"/>
                </a:lnTo>
                <a:lnTo>
                  <a:pt x="190519" y="765078"/>
                </a:lnTo>
                <a:lnTo>
                  <a:pt x="228081" y="789258"/>
                </a:lnTo>
                <a:lnTo>
                  <a:pt x="267354" y="808867"/>
                </a:lnTo>
                <a:lnTo>
                  <a:pt x="307910" y="823445"/>
                </a:lnTo>
                <a:lnTo>
                  <a:pt x="349321" y="832529"/>
                </a:lnTo>
                <a:lnTo>
                  <a:pt x="391160" y="835660"/>
                </a:lnTo>
                <a:lnTo>
                  <a:pt x="1854200" y="835660"/>
                </a:lnTo>
                <a:lnTo>
                  <a:pt x="2225040" y="417830"/>
                </a:lnTo>
                <a:lnTo>
                  <a:pt x="185420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58"/>
          <p:cNvSpPr/>
          <p:nvPr/>
        </p:nvSpPr>
        <p:spPr>
          <a:xfrm>
            <a:off x="3889540" y="5243674"/>
            <a:ext cx="1110063" cy="641079"/>
          </a:xfrm>
          <a:custGeom>
            <a:avLst/>
            <a:gdLst/>
            <a:ahLst/>
            <a:cxnLst/>
            <a:rect l="l" t="t" r="r" b="b"/>
            <a:pathLst>
              <a:path w="1360170" h="784859">
                <a:moveTo>
                  <a:pt x="0" y="0"/>
                </a:moveTo>
                <a:lnTo>
                  <a:pt x="1360170" y="0"/>
                </a:lnTo>
                <a:lnTo>
                  <a:pt x="136017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59"/>
          <p:cNvSpPr/>
          <p:nvPr/>
        </p:nvSpPr>
        <p:spPr>
          <a:xfrm>
            <a:off x="3889540" y="52436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60"/>
          <p:cNvSpPr/>
          <p:nvPr/>
        </p:nvSpPr>
        <p:spPr>
          <a:xfrm>
            <a:off x="5000640" y="58847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61"/>
          <p:cNvSpPr/>
          <p:nvPr/>
        </p:nvSpPr>
        <p:spPr>
          <a:xfrm>
            <a:off x="3549346" y="5564214"/>
            <a:ext cx="211440" cy="0"/>
          </a:xfrm>
          <a:custGeom>
            <a:avLst/>
            <a:gdLst/>
            <a:ahLst/>
            <a:cxnLst/>
            <a:rect l="l" t="t" r="r" b="b"/>
            <a:pathLst>
              <a:path w="259079">
                <a:moveTo>
                  <a:pt x="0" y="0"/>
                </a:moveTo>
                <a:lnTo>
                  <a:pt x="205740" y="0"/>
                </a:lnTo>
                <a:lnTo>
                  <a:pt x="259080" y="0"/>
                </a:lnTo>
              </a:path>
            </a:pathLst>
          </a:custGeom>
          <a:solidFill>
            <a:schemeClr val="accent6"/>
          </a:solidFill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62"/>
          <p:cNvSpPr/>
          <p:nvPr/>
        </p:nvSpPr>
        <p:spPr>
          <a:xfrm>
            <a:off x="3752495" y="5496786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5099"/>
                </a:lnTo>
                <a:lnTo>
                  <a:pt x="163829" y="825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65"/>
          <p:cNvSpPr txBox="1"/>
          <p:nvPr/>
        </p:nvSpPr>
        <p:spPr>
          <a:xfrm>
            <a:off x="3889540" y="5403425"/>
            <a:ext cx="111006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946"/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2000" dirty="0">
                <a:latin typeface="Lucida Sans Unicode"/>
                <a:cs typeface="Lucida Sans Unicode"/>
              </a:rPr>
              <a:t>−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1700" baseline="47619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2" name="object 66"/>
          <p:cNvSpPr txBox="1"/>
          <p:nvPr/>
        </p:nvSpPr>
        <p:spPr>
          <a:xfrm>
            <a:off x="1738473" y="5332144"/>
            <a:ext cx="1611985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43082" algn="r">
              <a:lnSpc>
                <a:spcPts val="1123"/>
              </a:lnSpc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lnSpc>
                <a:spcPts val="2445"/>
              </a:lnSpc>
              <a:tabLst>
                <a:tab pos="1417862" algn="l"/>
              </a:tabLst>
            </a:pPr>
            <a:r>
              <a:rPr sz="2700" i="1" dirty="0" err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2400" i="1" baseline="-23611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i="1" baseline="-236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i="1" dirty="0">
                <a:latin typeface="Arial" panose="020B0604020202020204" pitchFamily="34" charset="0"/>
                <a:cs typeface="Arial" panose="020B0604020202020204" pitchFamily="34" charset="0"/>
              </a:rPr>
              <a:t>(W</a:t>
            </a:r>
            <a:r>
              <a:rPr sz="2400" i="1" baseline="-23611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7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2700" i="1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2700" i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700" i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2700" dirty="0">
              <a:latin typeface="Lucida Sans Unicode"/>
              <a:cs typeface="Lucida Sans Unicode"/>
            </a:endParaRPr>
          </a:p>
        </p:txBody>
      </p:sp>
      <p:sp>
        <p:nvSpPr>
          <p:cNvPr id="103" name="object 17"/>
          <p:cNvSpPr txBox="1"/>
          <p:nvPr/>
        </p:nvSpPr>
        <p:spPr>
          <a:xfrm>
            <a:off x="304800" y="4770712"/>
            <a:ext cx="600636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b="1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500" b="1" spc="-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500" b="1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1500" b="1" spc="-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sz="15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object 18"/>
          <p:cNvSpPr/>
          <p:nvPr/>
        </p:nvSpPr>
        <p:spPr>
          <a:xfrm>
            <a:off x="3350458" y="3821541"/>
            <a:ext cx="1488376" cy="691909"/>
          </a:xfrm>
          <a:custGeom>
            <a:avLst/>
            <a:gdLst/>
            <a:ahLst/>
            <a:cxnLst/>
            <a:rect l="l" t="t" r="r" b="b"/>
            <a:pathLst>
              <a:path w="1823720" h="847089">
                <a:moveTo>
                  <a:pt x="303530" y="0"/>
                </a:moveTo>
                <a:lnTo>
                  <a:pt x="1502410" y="0"/>
                </a:lnTo>
                <a:lnTo>
                  <a:pt x="1539286" y="3646"/>
                </a:lnTo>
                <a:lnTo>
                  <a:pt x="1611398" y="31106"/>
                </a:lnTo>
                <a:lnTo>
                  <a:pt x="1645746" y="53773"/>
                </a:lnTo>
                <a:lnTo>
                  <a:pt x="1678363" y="81636"/>
                </a:lnTo>
                <a:lnTo>
                  <a:pt x="1708805" y="114123"/>
                </a:lnTo>
                <a:lnTo>
                  <a:pt x="1736629" y="150660"/>
                </a:lnTo>
                <a:lnTo>
                  <a:pt x="1761390" y="190676"/>
                </a:lnTo>
                <a:lnTo>
                  <a:pt x="1782645" y="233599"/>
                </a:lnTo>
                <a:lnTo>
                  <a:pt x="1799949" y="278856"/>
                </a:lnTo>
                <a:lnTo>
                  <a:pt x="1812859" y="325875"/>
                </a:lnTo>
                <a:lnTo>
                  <a:pt x="1820930" y="374084"/>
                </a:lnTo>
                <a:lnTo>
                  <a:pt x="1823720" y="422910"/>
                </a:lnTo>
                <a:lnTo>
                  <a:pt x="1820930" y="471757"/>
                </a:lnTo>
                <a:lnTo>
                  <a:pt x="1812859" y="520025"/>
                </a:lnTo>
                <a:lnTo>
                  <a:pt x="1799949" y="567135"/>
                </a:lnTo>
                <a:lnTo>
                  <a:pt x="1782645" y="612507"/>
                </a:lnTo>
                <a:lnTo>
                  <a:pt x="1761390" y="655562"/>
                </a:lnTo>
                <a:lnTo>
                  <a:pt x="1736629" y="695721"/>
                </a:lnTo>
                <a:lnTo>
                  <a:pt x="1708805" y="732405"/>
                </a:lnTo>
                <a:lnTo>
                  <a:pt x="1678363" y="765034"/>
                </a:lnTo>
                <a:lnTo>
                  <a:pt x="1645746" y="793029"/>
                </a:lnTo>
                <a:lnTo>
                  <a:pt x="1611398" y="815812"/>
                </a:lnTo>
                <a:lnTo>
                  <a:pt x="1575763" y="832802"/>
                </a:lnTo>
                <a:lnTo>
                  <a:pt x="1502410" y="847090"/>
                </a:lnTo>
                <a:lnTo>
                  <a:pt x="303530" y="847090"/>
                </a:lnTo>
                <a:lnTo>
                  <a:pt x="0" y="422910"/>
                </a:lnTo>
                <a:lnTo>
                  <a:pt x="30353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9"/>
          <p:cNvSpPr/>
          <p:nvPr/>
        </p:nvSpPr>
        <p:spPr>
          <a:xfrm>
            <a:off x="3492109" y="375315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20"/>
          <p:cNvSpPr/>
          <p:nvPr/>
        </p:nvSpPr>
        <p:spPr>
          <a:xfrm>
            <a:off x="4838834" y="451345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21"/>
          <p:cNvSpPr/>
          <p:nvPr/>
        </p:nvSpPr>
        <p:spPr>
          <a:xfrm>
            <a:off x="984725" y="4564280"/>
            <a:ext cx="573170" cy="573652"/>
          </a:xfrm>
          <a:custGeom>
            <a:avLst/>
            <a:gdLst/>
            <a:ahLst/>
            <a:cxnLst/>
            <a:rect l="l" t="t" r="r" b="b"/>
            <a:pathLst>
              <a:path w="702310" h="702310">
                <a:moveTo>
                  <a:pt x="350519" y="0"/>
                </a:moveTo>
                <a:lnTo>
                  <a:pt x="399327" y="3113"/>
                </a:lnTo>
                <a:lnTo>
                  <a:pt x="445811" y="12211"/>
                </a:lnTo>
                <a:lnTo>
                  <a:pt x="489604" y="26927"/>
                </a:lnTo>
                <a:lnTo>
                  <a:pt x="530342" y="46895"/>
                </a:lnTo>
                <a:lnTo>
                  <a:pt x="567658" y="71749"/>
                </a:lnTo>
                <a:lnTo>
                  <a:pt x="601186" y="101123"/>
                </a:lnTo>
                <a:lnTo>
                  <a:pt x="630560" y="134651"/>
                </a:lnTo>
                <a:lnTo>
                  <a:pt x="655414" y="171967"/>
                </a:lnTo>
                <a:lnTo>
                  <a:pt x="675382" y="212705"/>
                </a:lnTo>
                <a:lnTo>
                  <a:pt x="690098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305"/>
                </a:lnTo>
                <a:lnTo>
                  <a:pt x="690098" y="446546"/>
                </a:lnTo>
                <a:lnTo>
                  <a:pt x="675382" y="490140"/>
                </a:lnTo>
                <a:lnTo>
                  <a:pt x="655414" y="530718"/>
                </a:lnTo>
                <a:lnTo>
                  <a:pt x="630560" y="567910"/>
                </a:lnTo>
                <a:lnTo>
                  <a:pt x="601186" y="601344"/>
                </a:lnTo>
                <a:lnTo>
                  <a:pt x="567658" y="630652"/>
                </a:lnTo>
                <a:lnTo>
                  <a:pt x="530342" y="655461"/>
                </a:lnTo>
                <a:lnTo>
                  <a:pt x="489604" y="675401"/>
                </a:lnTo>
                <a:lnTo>
                  <a:pt x="445811" y="690103"/>
                </a:lnTo>
                <a:lnTo>
                  <a:pt x="399327" y="699196"/>
                </a:lnTo>
                <a:lnTo>
                  <a:pt x="350519" y="702310"/>
                </a:lnTo>
                <a:lnTo>
                  <a:pt x="301737" y="699196"/>
                </a:lnTo>
                <a:lnTo>
                  <a:pt x="255322" y="690103"/>
                </a:lnTo>
                <a:lnTo>
                  <a:pt x="211633" y="675401"/>
                </a:lnTo>
                <a:lnTo>
                  <a:pt x="171026" y="655461"/>
                </a:lnTo>
                <a:lnTo>
                  <a:pt x="133859" y="630652"/>
                </a:lnTo>
                <a:lnTo>
                  <a:pt x="100488" y="601344"/>
                </a:lnTo>
                <a:lnTo>
                  <a:pt x="71272" y="567910"/>
                </a:lnTo>
                <a:lnTo>
                  <a:pt x="46566" y="530718"/>
                </a:lnTo>
                <a:lnTo>
                  <a:pt x="26729" y="490140"/>
                </a:lnTo>
                <a:lnTo>
                  <a:pt x="12117" y="446546"/>
                </a:lnTo>
                <a:lnTo>
                  <a:pt x="3089" y="400305"/>
                </a:lnTo>
                <a:lnTo>
                  <a:pt x="0" y="351789"/>
                </a:lnTo>
                <a:lnTo>
                  <a:pt x="3089" y="302982"/>
                </a:lnTo>
                <a:lnTo>
                  <a:pt x="12117" y="256498"/>
                </a:lnTo>
                <a:lnTo>
                  <a:pt x="26729" y="212705"/>
                </a:lnTo>
                <a:lnTo>
                  <a:pt x="46566" y="171967"/>
                </a:lnTo>
                <a:lnTo>
                  <a:pt x="71272" y="134651"/>
                </a:lnTo>
                <a:lnTo>
                  <a:pt x="100488" y="101123"/>
                </a:lnTo>
                <a:lnTo>
                  <a:pt x="133859" y="71749"/>
                </a:lnTo>
                <a:lnTo>
                  <a:pt x="171026" y="46895"/>
                </a:lnTo>
                <a:lnTo>
                  <a:pt x="211633" y="26927"/>
                </a:lnTo>
                <a:lnTo>
                  <a:pt x="255322" y="12211"/>
                </a:lnTo>
                <a:lnTo>
                  <a:pt x="301737" y="3113"/>
                </a:lnTo>
                <a:lnTo>
                  <a:pt x="35051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22"/>
          <p:cNvSpPr/>
          <p:nvPr/>
        </p:nvSpPr>
        <p:spPr>
          <a:xfrm>
            <a:off x="984725" y="45642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24"/>
          <p:cNvSpPr txBox="1"/>
          <p:nvPr/>
        </p:nvSpPr>
        <p:spPr>
          <a:xfrm>
            <a:off x="1178547" y="4721957"/>
            <a:ext cx="185528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10" name="object 25"/>
          <p:cNvSpPr/>
          <p:nvPr/>
        </p:nvSpPr>
        <p:spPr>
          <a:xfrm>
            <a:off x="1724229" y="3846437"/>
            <a:ext cx="1321506" cy="641079"/>
          </a:xfrm>
          <a:custGeom>
            <a:avLst/>
            <a:gdLst/>
            <a:ahLst/>
            <a:cxnLst/>
            <a:rect l="l" t="t" r="r" b="b"/>
            <a:pathLst>
              <a:path w="1361439" h="784860">
                <a:moveTo>
                  <a:pt x="0" y="0"/>
                </a:moveTo>
                <a:lnTo>
                  <a:pt x="1361440" y="0"/>
                </a:lnTo>
                <a:lnTo>
                  <a:pt x="1361440" y="784859"/>
                </a:lnTo>
                <a:lnTo>
                  <a:pt x="0" y="784859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27"/>
          <p:cNvSpPr/>
          <p:nvPr/>
        </p:nvSpPr>
        <p:spPr>
          <a:xfrm>
            <a:off x="3045734" y="44875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28"/>
          <p:cNvSpPr/>
          <p:nvPr/>
        </p:nvSpPr>
        <p:spPr>
          <a:xfrm>
            <a:off x="1270792" y="4156604"/>
            <a:ext cx="239425" cy="407676"/>
          </a:xfrm>
          <a:custGeom>
            <a:avLst/>
            <a:gdLst/>
            <a:ahLst/>
            <a:cxnLst/>
            <a:rect l="l" t="t" r="r" b="b"/>
            <a:pathLst>
              <a:path w="293369" h="499110">
                <a:moveTo>
                  <a:pt x="0" y="499110"/>
                </a:moveTo>
                <a:lnTo>
                  <a:pt x="0" y="0"/>
                </a:lnTo>
                <a:lnTo>
                  <a:pt x="29337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29"/>
          <p:cNvSpPr/>
          <p:nvPr/>
        </p:nvSpPr>
        <p:spPr>
          <a:xfrm>
            <a:off x="1501926" y="4090214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30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30"/>
          <p:cNvSpPr/>
          <p:nvPr/>
        </p:nvSpPr>
        <p:spPr>
          <a:xfrm>
            <a:off x="3170111" y="4166978"/>
            <a:ext cx="180346" cy="0"/>
          </a:xfrm>
          <a:custGeom>
            <a:avLst/>
            <a:gdLst/>
            <a:ahLst/>
            <a:cxnLst/>
            <a:rect l="l" t="t" r="r" b="b"/>
            <a:pathLst>
              <a:path w="220979">
                <a:moveTo>
                  <a:pt x="220979" y="0"/>
                </a:moveTo>
                <a:lnTo>
                  <a:pt x="34289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32"/>
          <p:cNvSpPr/>
          <p:nvPr/>
        </p:nvSpPr>
        <p:spPr>
          <a:xfrm>
            <a:off x="4920716" y="4570505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10" h="703579">
                <a:moveTo>
                  <a:pt x="351789" y="0"/>
                </a:moveTo>
                <a:lnTo>
                  <a:pt x="400305" y="3113"/>
                </a:lnTo>
                <a:lnTo>
                  <a:pt x="446546" y="12211"/>
                </a:lnTo>
                <a:lnTo>
                  <a:pt x="490140" y="26927"/>
                </a:lnTo>
                <a:lnTo>
                  <a:pt x="530718" y="46895"/>
                </a:lnTo>
                <a:lnTo>
                  <a:pt x="567910" y="71749"/>
                </a:lnTo>
                <a:lnTo>
                  <a:pt x="601345" y="101123"/>
                </a:lnTo>
                <a:lnTo>
                  <a:pt x="630652" y="134651"/>
                </a:lnTo>
                <a:lnTo>
                  <a:pt x="655461" y="171967"/>
                </a:lnTo>
                <a:lnTo>
                  <a:pt x="675401" y="212705"/>
                </a:lnTo>
                <a:lnTo>
                  <a:pt x="690103" y="256498"/>
                </a:lnTo>
                <a:lnTo>
                  <a:pt x="699196" y="302982"/>
                </a:lnTo>
                <a:lnTo>
                  <a:pt x="702310" y="351789"/>
                </a:lnTo>
                <a:lnTo>
                  <a:pt x="699196" y="400597"/>
                </a:lnTo>
                <a:lnTo>
                  <a:pt x="690103" y="447081"/>
                </a:lnTo>
                <a:lnTo>
                  <a:pt x="675401" y="490874"/>
                </a:lnTo>
                <a:lnTo>
                  <a:pt x="655461" y="531612"/>
                </a:lnTo>
                <a:lnTo>
                  <a:pt x="630652" y="568928"/>
                </a:lnTo>
                <a:lnTo>
                  <a:pt x="601345" y="602456"/>
                </a:lnTo>
                <a:lnTo>
                  <a:pt x="567910" y="631830"/>
                </a:lnTo>
                <a:lnTo>
                  <a:pt x="530718" y="656684"/>
                </a:lnTo>
                <a:lnTo>
                  <a:pt x="490140" y="676652"/>
                </a:lnTo>
                <a:lnTo>
                  <a:pt x="446546" y="691368"/>
                </a:lnTo>
                <a:lnTo>
                  <a:pt x="400305" y="700466"/>
                </a:lnTo>
                <a:lnTo>
                  <a:pt x="351789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8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33"/>
          <p:cNvSpPr/>
          <p:nvPr/>
        </p:nvSpPr>
        <p:spPr>
          <a:xfrm>
            <a:off x="4920716" y="457050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35"/>
          <p:cNvSpPr txBox="1"/>
          <p:nvPr/>
        </p:nvSpPr>
        <p:spPr>
          <a:xfrm>
            <a:off x="5126974" y="4729218"/>
            <a:ext cx="160135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118" name="object 36"/>
          <p:cNvSpPr/>
          <p:nvPr/>
        </p:nvSpPr>
        <p:spPr>
          <a:xfrm>
            <a:off x="4963210" y="4166978"/>
            <a:ext cx="244608" cy="403527"/>
          </a:xfrm>
          <a:custGeom>
            <a:avLst/>
            <a:gdLst/>
            <a:ahLst/>
            <a:cxnLst/>
            <a:rect l="l" t="t" r="r" b="b"/>
            <a:pathLst>
              <a:path w="299720" h="494029">
                <a:moveTo>
                  <a:pt x="299719" y="494030"/>
                </a:moveTo>
                <a:lnTo>
                  <a:pt x="299719" y="0"/>
                </a:lnTo>
                <a:lnTo>
                  <a:pt x="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37"/>
          <p:cNvSpPr/>
          <p:nvPr/>
        </p:nvSpPr>
        <p:spPr>
          <a:xfrm>
            <a:off x="4838834" y="4099550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163829" y="0"/>
                </a:moveTo>
                <a:lnTo>
                  <a:pt x="0" y="82550"/>
                </a:lnTo>
                <a:lnTo>
                  <a:pt x="163829" y="165100"/>
                </a:lnTo>
                <a:lnTo>
                  <a:pt x="16382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39"/>
          <p:cNvSpPr/>
          <p:nvPr/>
        </p:nvSpPr>
        <p:spPr>
          <a:xfrm>
            <a:off x="6659918" y="45165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41"/>
          <p:cNvSpPr/>
          <p:nvPr/>
        </p:nvSpPr>
        <p:spPr>
          <a:xfrm>
            <a:off x="5493886" y="4851625"/>
            <a:ext cx="177237" cy="6224"/>
          </a:xfrm>
          <a:custGeom>
            <a:avLst/>
            <a:gdLst/>
            <a:ahLst/>
            <a:cxnLst/>
            <a:rect l="l" t="t" r="r" b="b"/>
            <a:pathLst>
              <a:path w="217170" h="7620">
                <a:moveTo>
                  <a:pt x="0" y="7620"/>
                </a:moveTo>
                <a:lnTo>
                  <a:pt x="199390" y="7620"/>
                </a:lnTo>
                <a:lnTo>
                  <a:pt x="199390" y="0"/>
                </a:lnTo>
                <a:lnTo>
                  <a:pt x="217170" y="0"/>
                </a:lnTo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42"/>
          <p:cNvSpPr/>
          <p:nvPr/>
        </p:nvSpPr>
        <p:spPr>
          <a:xfrm>
            <a:off x="5662830" y="4785234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0" y="0"/>
                </a:moveTo>
                <a:lnTo>
                  <a:pt x="0" y="163829"/>
                </a:lnTo>
                <a:lnTo>
                  <a:pt x="163830" y="812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3" name="object 43"/>
          <p:cNvSpPr/>
          <p:nvPr/>
        </p:nvSpPr>
        <p:spPr>
          <a:xfrm>
            <a:off x="7099844" y="4530048"/>
            <a:ext cx="289752" cy="327801"/>
          </a:xfrm>
          <a:custGeom>
            <a:avLst/>
            <a:gdLst/>
            <a:ahLst/>
            <a:cxnLst/>
            <a:rect l="l" t="t" r="r" b="b"/>
            <a:pathLst>
              <a:path w="894079" h="401320">
                <a:moveTo>
                  <a:pt x="0" y="401320"/>
                </a:moveTo>
                <a:lnTo>
                  <a:pt x="894079" y="401320"/>
                </a:lnTo>
                <a:lnTo>
                  <a:pt x="89407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45"/>
          <p:cNvSpPr txBox="1"/>
          <p:nvPr/>
        </p:nvSpPr>
        <p:spPr>
          <a:xfrm>
            <a:off x="1752600" y="4008263"/>
            <a:ext cx="1282118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989"/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sz="1700" i="1" baseline="47619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700" i="1" baseline="4761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 smtClean="0">
                <a:latin typeface="Lucida Sans Unicode"/>
                <a:cs typeface="Lucida Sans Unicode"/>
              </a:rPr>
              <a:t>−</a:t>
            </a:r>
            <a:r>
              <a:rPr lang="vi-VN" sz="2000" i="1" dirty="0">
                <a:latin typeface="Arial" panose="020B0604020202020204" pitchFamily="34" charset="0"/>
                <a:cs typeface="Arial" panose="020B0604020202020204" pitchFamily="34" charset="0"/>
              </a:rPr>
              <a:t> Y</a:t>
            </a:r>
            <a:r>
              <a:rPr lang="vi-VN" sz="3600" baseline="10288" dirty="0">
                <a:latin typeface="Lucida Sans Unicode"/>
                <a:cs typeface="Lucida Sans Unicode"/>
              </a:rPr>
              <a:t>̃</a:t>
            </a:r>
            <a:r>
              <a:rPr lang="en-US" sz="2900" baseline="6944" dirty="0" smtClean="0">
                <a:latin typeface="Lucida Sans Unicode"/>
                <a:cs typeface="Lucida Sans Unicode"/>
              </a:rPr>
              <a:t> </a:t>
            </a:r>
            <a:r>
              <a:rPr sz="2000" dirty="0">
                <a:latin typeface="Lucida Sans Unicode"/>
                <a:cs typeface="Lucida Sans Unicode"/>
              </a:rPr>
              <a:t>∥</a:t>
            </a:r>
            <a:r>
              <a:rPr sz="1700" baseline="47619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25" name="object 47"/>
          <p:cNvSpPr txBox="1"/>
          <p:nvPr/>
        </p:nvSpPr>
        <p:spPr>
          <a:xfrm>
            <a:off x="7153740" y="5161719"/>
            <a:ext cx="106637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3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object 48"/>
          <p:cNvSpPr/>
          <p:nvPr/>
        </p:nvSpPr>
        <p:spPr>
          <a:xfrm>
            <a:off x="6944949" y="3800794"/>
            <a:ext cx="835397" cy="641079"/>
          </a:xfrm>
          <a:custGeom>
            <a:avLst/>
            <a:gdLst/>
            <a:ahLst/>
            <a:cxnLst/>
            <a:rect l="l" t="t" r="r" b="b"/>
            <a:pathLst>
              <a:path w="1023620" h="784860">
                <a:moveTo>
                  <a:pt x="0" y="0"/>
                </a:moveTo>
                <a:lnTo>
                  <a:pt x="1023620" y="0"/>
                </a:lnTo>
                <a:lnTo>
                  <a:pt x="102362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49"/>
          <p:cNvSpPr/>
          <p:nvPr/>
        </p:nvSpPr>
        <p:spPr>
          <a:xfrm>
            <a:off x="6944949" y="3800794"/>
            <a:ext cx="835397" cy="641079"/>
          </a:xfrm>
          <a:custGeom>
            <a:avLst/>
            <a:gdLst/>
            <a:ahLst/>
            <a:cxnLst/>
            <a:rect l="l" t="t" r="r" b="b"/>
            <a:pathLst>
              <a:path w="1023620" h="784860">
                <a:moveTo>
                  <a:pt x="0" y="0"/>
                </a:moveTo>
                <a:lnTo>
                  <a:pt x="1023620" y="0"/>
                </a:lnTo>
                <a:lnTo>
                  <a:pt x="1023620" y="784860"/>
                </a:lnTo>
                <a:lnTo>
                  <a:pt x="0" y="784860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50"/>
          <p:cNvSpPr/>
          <p:nvPr/>
        </p:nvSpPr>
        <p:spPr>
          <a:xfrm>
            <a:off x="7086600" y="39173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51"/>
          <p:cNvSpPr/>
          <p:nvPr/>
        </p:nvSpPr>
        <p:spPr>
          <a:xfrm>
            <a:off x="7780345" y="44418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52"/>
          <p:cNvSpPr txBox="1"/>
          <p:nvPr/>
        </p:nvSpPr>
        <p:spPr>
          <a:xfrm>
            <a:off x="6970861" y="3855948"/>
            <a:ext cx="845762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l-GR" sz="2400" dirty="0">
                <a:solidFill>
                  <a:srgbClr val="3B3B3B"/>
                </a:solidFill>
                <a:latin typeface="Lucida Sans Unicode"/>
                <a:cs typeface="Lucida Sans Unicode"/>
              </a:rPr>
              <a:t>λ</a:t>
            </a:r>
            <a:r>
              <a:rPr sz="5500" spc="-373" baseline="-7407" dirty="0" smtClean="0">
                <a:latin typeface="Lucida Sans Unicode"/>
                <a:cs typeface="Lucida Sans Unicode"/>
              </a:rPr>
              <a:t>∑</a:t>
            </a:r>
            <a:r>
              <a:rPr sz="2300" i="1" spc="-238" baseline="-4054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object 54"/>
          <p:cNvSpPr txBox="1"/>
          <p:nvPr/>
        </p:nvSpPr>
        <p:spPr>
          <a:xfrm>
            <a:off x="3461360" y="3942912"/>
            <a:ext cx="1308030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7666"/>
            <a:r>
              <a:rPr sz="2700" i="1" spc="24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sz="2400" i="1" spc="12" baseline="-2361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sz="2400" i="1" spc="-263" baseline="-236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i="1" spc="16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object 31"/>
          <p:cNvSpPr/>
          <p:nvPr/>
        </p:nvSpPr>
        <p:spPr>
          <a:xfrm>
            <a:off x="3045734" y="4100587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29" y="0"/>
                </a:moveTo>
                <a:lnTo>
                  <a:pt x="0" y="81279"/>
                </a:lnTo>
                <a:lnTo>
                  <a:pt x="163829" y="163829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44"/>
          <p:cNvSpPr/>
          <p:nvPr/>
        </p:nvSpPr>
        <p:spPr>
          <a:xfrm>
            <a:off x="7323262" y="4404530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81279" y="0"/>
                </a:moveTo>
                <a:lnTo>
                  <a:pt x="0" y="163829"/>
                </a:lnTo>
                <a:lnTo>
                  <a:pt x="163829" y="163829"/>
                </a:lnTo>
                <a:lnTo>
                  <a:pt x="81279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4" name="Group 133"/>
          <p:cNvGrpSpPr/>
          <p:nvPr/>
        </p:nvGrpSpPr>
        <p:grpSpPr>
          <a:xfrm rot="10800000">
            <a:off x="1263307" y="5148826"/>
            <a:ext cx="4223093" cy="607500"/>
            <a:chOff x="1137125" y="3654978"/>
            <a:chExt cx="4223093" cy="607500"/>
          </a:xfrm>
        </p:grpSpPr>
        <p:sp>
          <p:nvSpPr>
            <p:cNvPr id="135" name="object 20"/>
            <p:cNvSpPr/>
            <p:nvPr/>
          </p:nvSpPr>
          <p:spPr>
            <a:xfrm>
              <a:off x="4991234" y="420542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22"/>
            <p:cNvSpPr/>
            <p:nvPr/>
          </p:nvSpPr>
          <p:spPr>
            <a:xfrm>
              <a:off x="1137125" y="425625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26"/>
            <p:cNvSpPr/>
            <p:nvPr/>
          </p:nvSpPr>
          <p:spPr>
            <a:xfrm>
              <a:off x="1795286" y="36549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28"/>
            <p:cNvSpPr/>
            <p:nvPr/>
          </p:nvSpPr>
          <p:spPr>
            <a:xfrm>
              <a:off x="1423193" y="3848577"/>
              <a:ext cx="102611" cy="407676"/>
            </a:xfrm>
            <a:custGeom>
              <a:avLst/>
              <a:gdLst/>
              <a:ahLst/>
              <a:cxnLst/>
              <a:rect l="l" t="t" r="r" b="b"/>
              <a:pathLst>
                <a:path w="293369" h="499110">
                  <a:moveTo>
                    <a:pt x="0" y="499110"/>
                  </a:moveTo>
                  <a:lnTo>
                    <a:pt x="0" y="0"/>
                  </a:lnTo>
                  <a:lnTo>
                    <a:pt x="293370" y="0"/>
                  </a:lnTo>
                </a:path>
              </a:pathLst>
            </a:custGeom>
            <a:ln w="54630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29"/>
            <p:cNvSpPr/>
            <p:nvPr/>
          </p:nvSpPr>
          <p:spPr>
            <a:xfrm>
              <a:off x="1518125" y="3782187"/>
              <a:ext cx="133705" cy="133817"/>
            </a:xfrm>
            <a:custGeom>
              <a:avLst/>
              <a:gdLst/>
              <a:ahLst/>
              <a:cxnLst/>
              <a:rect l="l" t="t" r="r" b="b"/>
              <a:pathLst>
                <a:path w="163830" h="163829">
                  <a:moveTo>
                    <a:pt x="0" y="0"/>
                  </a:moveTo>
                  <a:lnTo>
                    <a:pt x="0" y="163829"/>
                  </a:lnTo>
                  <a:lnTo>
                    <a:pt x="163830" y="812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33"/>
            <p:cNvSpPr/>
            <p:nvPr/>
          </p:nvSpPr>
          <p:spPr>
            <a:xfrm>
              <a:off x="5073116" y="42624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5463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36"/>
            <p:cNvSpPr/>
            <p:nvPr/>
          </p:nvSpPr>
          <p:spPr>
            <a:xfrm>
              <a:off x="5115610" y="3858951"/>
              <a:ext cx="244608" cy="403527"/>
            </a:xfrm>
            <a:custGeom>
              <a:avLst/>
              <a:gdLst/>
              <a:ahLst/>
              <a:cxnLst/>
              <a:rect l="l" t="t" r="r" b="b"/>
              <a:pathLst>
                <a:path w="299720" h="494029">
                  <a:moveTo>
                    <a:pt x="299719" y="494030"/>
                  </a:moveTo>
                  <a:lnTo>
                    <a:pt x="299719" y="0"/>
                  </a:lnTo>
                  <a:lnTo>
                    <a:pt x="0" y="0"/>
                  </a:lnTo>
                </a:path>
              </a:pathLst>
            </a:custGeom>
            <a:ln w="54630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37"/>
            <p:cNvSpPr/>
            <p:nvPr/>
          </p:nvSpPr>
          <p:spPr>
            <a:xfrm>
              <a:off x="4991234" y="3791523"/>
              <a:ext cx="133705" cy="134855"/>
            </a:xfrm>
            <a:custGeom>
              <a:avLst/>
              <a:gdLst/>
              <a:ahLst/>
              <a:cxnLst/>
              <a:rect l="l" t="t" r="r" b="b"/>
              <a:pathLst>
                <a:path w="163829" h="165100">
                  <a:moveTo>
                    <a:pt x="163829" y="0"/>
                  </a:moveTo>
                  <a:lnTo>
                    <a:pt x="0" y="82550"/>
                  </a:lnTo>
                  <a:lnTo>
                    <a:pt x="163829" y="16510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3" name="Rectangle 142"/>
          <p:cNvSpPr/>
          <p:nvPr/>
        </p:nvSpPr>
        <p:spPr>
          <a:xfrm>
            <a:off x="6084907" y="4995072"/>
            <a:ext cx="564589" cy="317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bject 38"/>
          <p:cNvSpPr/>
          <p:nvPr/>
        </p:nvSpPr>
        <p:spPr>
          <a:xfrm>
            <a:off x="5791353" y="4516562"/>
            <a:ext cx="1362387" cy="682573"/>
          </a:xfrm>
          <a:custGeom>
            <a:avLst/>
            <a:gdLst/>
            <a:ahLst/>
            <a:cxnLst/>
            <a:rect l="l" t="t" r="r" b="b"/>
            <a:pathLst>
              <a:path w="1064259" h="835660">
                <a:moveTo>
                  <a:pt x="887729" y="0"/>
                </a:moveTo>
                <a:lnTo>
                  <a:pt x="186689" y="0"/>
                </a:lnTo>
                <a:lnTo>
                  <a:pt x="158934" y="6041"/>
                </a:lnTo>
                <a:lnTo>
                  <a:pt x="105479" y="50646"/>
                </a:lnTo>
                <a:lnTo>
                  <a:pt x="80924" y="86725"/>
                </a:lnTo>
                <a:lnTo>
                  <a:pt x="58578" y="130333"/>
                </a:lnTo>
                <a:lnTo>
                  <a:pt x="39014" y="180228"/>
                </a:lnTo>
                <a:lnTo>
                  <a:pt x="22802" y="235167"/>
                </a:lnTo>
                <a:lnTo>
                  <a:pt x="10515" y="293908"/>
                </a:lnTo>
                <a:lnTo>
                  <a:pt x="2724" y="355210"/>
                </a:lnTo>
                <a:lnTo>
                  <a:pt x="0" y="417830"/>
                </a:lnTo>
                <a:lnTo>
                  <a:pt x="2724" y="480449"/>
                </a:lnTo>
                <a:lnTo>
                  <a:pt x="10515" y="541751"/>
                </a:lnTo>
                <a:lnTo>
                  <a:pt x="22802" y="600492"/>
                </a:lnTo>
                <a:lnTo>
                  <a:pt x="39014" y="655431"/>
                </a:lnTo>
                <a:lnTo>
                  <a:pt x="58578" y="705326"/>
                </a:lnTo>
                <a:lnTo>
                  <a:pt x="80924" y="748934"/>
                </a:lnTo>
                <a:lnTo>
                  <a:pt x="105479" y="785013"/>
                </a:lnTo>
                <a:lnTo>
                  <a:pt x="158934" y="829618"/>
                </a:lnTo>
                <a:lnTo>
                  <a:pt x="186689" y="835660"/>
                </a:lnTo>
                <a:lnTo>
                  <a:pt x="887729" y="835660"/>
                </a:lnTo>
                <a:lnTo>
                  <a:pt x="1064259" y="417830"/>
                </a:lnTo>
                <a:lnTo>
                  <a:pt x="88772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45" name="Straight Arrow Connector 144"/>
          <p:cNvCxnSpPr>
            <a:stCxn id="92" idx="0"/>
          </p:cNvCxnSpPr>
          <p:nvPr/>
        </p:nvCxnSpPr>
        <p:spPr>
          <a:xfrm flipV="1">
            <a:off x="6495983" y="5243674"/>
            <a:ext cx="38465" cy="276361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 Placeholder 86"/>
          <p:cNvSpPr>
            <a:spLocks noGrp="1"/>
          </p:cNvSpPr>
          <p:nvPr>
            <p:ph type="body" idx="1"/>
          </p:nvPr>
        </p:nvSpPr>
        <p:spPr>
          <a:xfrm>
            <a:off x="383854" y="1257300"/>
            <a:ext cx="7461504" cy="4466753"/>
          </a:xfrm>
        </p:spPr>
        <p:txBody>
          <a:bodyPr/>
          <a:lstStyle/>
          <a:p>
            <a:r>
              <a:rPr lang="en-US" dirty="0"/>
              <a:t>Unsupervised PSD ignores the spatial pooling step.</a:t>
            </a:r>
          </a:p>
          <a:p>
            <a:r>
              <a:rPr lang="en-US" dirty="0"/>
              <a:t>Could we devise a similar method that learns the pooling layer as well?  </a:t>
            </a:r>
          </a:p>
          <a:p>
            <a:r>
              <a:rPr lang="en-US" dirty="0"/>
              <a:t>Idea [</a:t>
            </a:r>
            <a:r>
              <a:rPr lang="en-US" dirty="0" err="1"/>
              <a:t>Hyvarinen</a:t>
            </a:r>
            <a:r>
              <a:rPr lang="en-US" dirty="0"/>
              <a:t> &amp; Hoyer 2001]: group sparsity on pools of  features</a:t>
            </a:r>
          </a:p>
          <a:p>
            <a:pPr lvl="1"/>
            <a:r>
              <a:rPr lang="en-US" dirty="0"/>
              <a:t>Minimum number of pools must be non-zero</a:t>
            </a:r>
          </a:p>
          <a:p>
            <a:pPr lvl="1"/>
            <a:r>
              <a:rPr lang="en-US" dirty="0"/>
              <a:t>Number of features that are on within a pool doesn't matter</a:t>
            </a:r>
          </a:p>
          <a:p>
            <a:pPr lvl="1"/>
            <a:r>
              <a:rPr lang="en-US" dirty="0"/>
              <a:t>Pools tend to regroup similar features</a:t>
            </a:r>
          </a:p>
          <a:p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38661802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Idea: features are pooled in group.</a:t>
            </a:r>
          </a:p>
          <a:p>
            <a:pPr lvl="1"/>
            <a:r>
              <a:rPr lang="en-US" sz="1200" dirty="0"/>
              <a:t>Sparsity: sum over groups of L2 norm of activity in group.</a:t>
            </a:r>
          </a:p>
          <a:p>
            <a:r>
              <a:rPr lang="en-US" sz="1600" dirty="0"/>
              <a:t>[</a:t>
            </a:r>
            <a:r>
              <a:rPr lang="en-US" sz="1600" dirty="0" err="1"/>
              <a:t>Hyvärinen</a:t>
            </a:r>
            <a:r>
              <a:rPr lang="en-US" sz="1600" dirty="0"/>
              <a:t> Hoyer 2001]: “subspace ICA”</a:t>
            </a:r>
          </a:p>
          <a:p>
            <a:pPr lvl="1"/>
            <a:r>
              <a:rPr lang="en-US" sz="1200" dirty="0"/>
              <a:t>decoder only, square</a:t>
            </a:r>
          </a:p>
          <a:p>
            <a:r>
              <a:rPr lang="en-US" sz="1600" dirty="0"/>
              <a:t>[Welling, Hinton, </a:t>
            </a:r>
            <a:r>
              <a:rPr lang="en-US" sz="1600" dirty="0" err="1"/>
              <a:t>Osindero</a:t>
            </a:r>
            <a:r>
              <a:rPr lang="en-US" sz="1600" dirty="0"/>
              <a:t> NIPS 2002]: pooled product of experts</a:t>
            </a:r>
          </a:p>
          <a:p>
            <a:pPr lvl="1"/>
            <a:r>
              <a:rPr lang="en-US" sz="1200" dirty="0"/>
              <a:t>encoder only, overcomplete, log student-T penalty on L2 pooling</a:t>
            </a:r>
          </a:p>
          <a:p>
            <a:r>
              <a:rPr lang="en-US" sz="1600" dirty="0"/>
              <a:t>[</a:t>
            </a:r>
            <a:r>
              <a:rPr lang="en-US" sz="1600" dirty="0" err="1"/>
              <a:t>Kavukcuoglu</a:t>
            </a:r>
            <a:r>
              <a:rPr lang="en-US" sz="1600" dirty="0"/>
              <a:t>, </a:t>
            </a:r>
            <a:r>
              <a:rPr lang="en-US" sz="1600" dirty="0" err="1"/>
              <a:t>Ranzato</a:t>
            </a:r>
            <a:r>
              <a:rPr lang="en-US" sz="1600" dirty="0"/>
              <a:t>, Fergus </a:t>
            </a:r>
            <a:r>
              <a:rPr lang="en-US" sz="1600" dirty="0" err="1"/>
              <a:t>LeCun</a:t>
            </a:r>
            <a:r>
              <a:rPr lang="en-US" sz="1600" dirty="0"/>
              <a:t>, CVPR 2010]: Invariant PSD</a:t>
            </a:r>
          </a:p>
          <a:p>
            <a:pPr lvl="1"/>
            <a:r>
              <a:rPr lang="en-US" sz="1200" dirty="0"/>
              <a:t>encoder-decoder (like PSD), overcomplete, L2 pooling</a:t>
            </a:r>
          </a:p>
          <a:p>
            <a:r>
              <a:rPr lang="en-US" sz="1600" dirty="0"/>
              <a:t>[Le et al. NIPS 2011]: Reconstruction ICA</a:t>
            </a:r>
          </a:p>
          <a:p>
            <a:pPr lvl="1"/>
            <a:r>
              <a:rPr lang="en-US" sz="1200" dirty="0"/>
              <a:t>Same as [</a:t>
            </a:r>
            <a:r>
              <a:rPr lang="en-US" sz="1200" dirty="0" err="1"/>
              <a:t>Kavukcuoglu</a:t>
            </a:r>
            <a:r>
              <a:rPr lang="en-US" sz="1200" dirty="0"/>
              <a:t> 2010] with linear encoder and tied decoder</a:t>
            </a:r>
          </a:p>
          <a:p>
            <a:r>
              <a:rPr lang="en-US" sz="1600" dirty="0"/>
              <a:t>[Gregor &amp; </a:t>
            </a:r>
            <a:r>
              <a:rPr lang="en-US" sz="1600" dirty="0" err="1"/>
              <a:t>LeCun</a:t>
            </a:r>
            <a:r>
              <a:rPr lang="en-US" sz="1600" dirty="0"/>
              <a:t> arXiv:1006:0448, 2010] [Le et al. ICML 2012]</a:t>
            </a:r>
          </a:p>
          <a:p>
            <a:pPr lvl="1"/>
            <a:r>
              <a:rPr lang="en-US" sz="1200" dirty="0"/>
              <a:t>Locally-connect non shared (tiled) encoder-decoder</a:t>
            </a:r>
          </a:p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4" name="object 24"/>
          <p:cNvSpPr txBox="1"/>
          <p:nvPr/>
        </p:nvSpPr>
        <p:spPr>
          <a:xfrm>
            <a:off x="1082654" y="4653543"/>
            <a:ext cx="2780859" cy="10233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305864" marR="302754" algn="ctr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Encoder only (PoE, ICA),  Decoder Only or</a:t>
            </a:r>
          </a:p>
          <a:p>
            <a:pPr algn="ctr">
              <a:spcBef>
                <a:spcPts val="334"/>
              </a:spcBef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Encoder-Decoder (iPSD, RICA)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28600" y="4689071"/>
            <a:ext cx="600118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b="1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56586" y="4932846"/>
            <a:ext cx="573170" cy="574689"/>
          </a:xfrm>
          <a:custGeom>
            <a:avLst/>
            <a:gdLst/>
            <a:ahLst/>
            <a:cxnLst/>
            <a:rect l="l" t="t" r="r" b="b"/>
            <a:pathLst>
              <a:path w="702310" h="703579">
                <a:moveTo>
                  <a:pt x="350519" y="0"/>
                </a:moveTo>
                <a:lnTo>
                  <a:pt x="399327" y="3113"/>
                </a:lnTo>
                <a:lnTo>
                  <a:pt x="445811" y="12211"/>
                </a:lnTo>
                <a:lnTo>
                  <a:pt x="489604" y="26927"/>
                </a:lnTo>
                <a:lnTo>
                  <a:pt x="530342" y="46895"/>
                </a:lnTo>
                <a:lnTo>
                  <a:pt x="567658" y="71749"/>
                </a:lnTo>
                <a:lnTo>
                  <a:pt x="601186" y="101123"/>
                </a:lnTo>
                <a:lnTo>
                  <a:pt x="630560" y="134651"/>
                </a:lnTo>
                <a:lnTo>
                  <a:pt x="655414" y="171967"/>
                </a:lnTo>
                <a:lnTo>
                  <a:pt x="675382" y="212705"/>
                </a:lnTo>
                <a:lnTo>
                  <a:pt x="690098" y="256498"/>
                </a:lnTo>
                <a:lnTo>
                  <a:pt x="699196" y="302982"/>
                </a:lnTo>
                <a:lnTo>
                  <a:pt x="702310" y="351790"/>
                </a:lnTo>
                <a:lnTo>
                  <a:pt x="699196" y="400597"/>
                </a:lnTo>
                <a:lnTo>
                  <a:pt x="690098" y="447081"/>
                </a:lnTo>
                <a:lnTo>
                  <a:pt x="675382" y="490874"/>
                </a:lnTo>
                <a:lnTo>
                  <a:pt x="655414" y="531612"/>
                </a:lnTo>
                <a:lnTo>
                  <a:pt x="630560" y="568928"/>
                </a:lnTo>
                <a:lnTo>
                  <a:pt x="601186" y="602456"/>
                </a:lnTo>
                <a:lnTo>
                  <a:pt x="567658" y="631830"/>
                </a:lnTo>
                <a:lnTo>
                  <a:pt x="530342" y="656684"/>
                </a:lnTo>
                <a:lnTo>
                  <a:pt x="489604" y="676652"/>
                </a:lnTo>
                <a:lnTo>
                  <a:pt x="445811" y="691368"/>
                </a:lnTo>
                <a:lnTo>
                  <a:pt x="399327" y="700466"/>
                </a:lnTo>
                <a:lnTo>
                  <a:pt x="350519" y="703580"/>
                </a:lnTo>
                <a:lnTo>
                  <a:pt x="302004" y="700466"/>
                </a:lnTo>
                <a:lnTo>
                  <a:pt x="255763" y="691368"/>
                </a:lnTo>
                <a:lnTo>
                  <a:pt x="212169" y="676652"/>
                </a:lnTo>
                <a:lnTo>
                  <a:pt x="171591" y="656684"/>
                </a:lnTo>
                <a:lnTo>
                  <a:pt x="134399" y="631830"/>
                </a:lnTo>
                <a:lnTo>
                  <a:pt x="100964" y="602456"/>
                </a:lnTo>
                <a:lnTo>
                  <a:pt x="71657" y="568928"/>
                </a:lnTo>
                <a:lnTo>
                  <a:pt x="46848" y="531612"/>
                </a:lnTo>
                <a:lnTo>
                  <a:pt x="26908" y="490874"/>
                </a:lnTo>
                <a:lnTo>
                  <a:pt x="12206" y="447081"/>
                </a:lnTo>
                <a:lnTo>
                  <a:pt x="3113" y="400597"/>
                </a:lnTo>
                <a:lnTo>
                  <a:pt x="0" y="351790"/>
                </a:lnTo>
                <a:lnTo>
                  <a:pt x="3113" y="302982"/>
                </a:lnTo>
                <a:lnTo>
                  <a:pt x="12206" y="256498"/>
                </a:lnTo>
                <a:lnTo>
                  <a:pt x="26908" y="212705"/>
                </a:lnTo>
                <a:lnTo>
                  <a:pt x="46848" y="171967"/>
                </a:lnTo>
                <a:lnTo>
                  <a:pt x="71657" y="134651"/>
                </a:lnTo>
                <a:lnTo>
                  <a:pt x="100965" y="101123"/>
                </a:lnTo>
                <a:lnTo>
                  <a:pt x="134399" y="71749"/>
                </a:lnTo>
                <a:lnTo>
                  <a:pt x="171591" y="46895"/>
                </a:lnTo>
                <a:lnTo>
                  <a:pt x="212169" y="26927"/>
                </a:lnTo>
                <a:lnTo>
                  <a:pt x="255763" y="12211"/>
                </a:lnTo>
                <a:lnTo>
                  <a:pt x="302004" y="3113"/>
                </a:lnTo>
                <a:lnTo>
                  <a:pt x="350519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56586" y="49328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30792" y="550753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50407" y="5098821"/>
            <a:ext cx="185528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1" name="object 21"/>
          <p:cNvSpPr/>
          <p:nvPr/>
        </p:nvSpPr>
        <p:spPr>
          <a:xfrm>
            <a:off x="1082654" y="4610100"/>
            <a:ext cx="2780859" cy="1132780"/>
          </a:xfrm>
          <a:custGeom>
            <a:avLst/>
            <a:gdLst/>
            <a:ahLst/>
            <a:cxnLst/>
            <a:rect l="l" t="t" r="r" b="b"/>
            <a:pathLst>
              <a:path w="3407410" h="1386840">
                <a:moveTo>
                  <a:pt x="0" y="0"/>
                </a:moveTo>
                <a:lnTo>
                  <a:pt x="3407410" y="0"/>
                </a:lnTo>
                <a:lnTo>
                  <a:pt x="3407410" y="1386839"/>
                </a:lnTo>
                <a:lnTo>
                  <a:pt x="0" y="1386839"/>
                </a:lnTo>
                <a:lnTo>
                  <a:pt x="0" y="0"/>
                </a:lnTo>
                <a:close/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654" y="46506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863514" y="5783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30792" y="5217078"/>
            <a:ext cx="127486" cy="3112"/>
          </a:xfrm>
          <a:custGeom>
            <a:avLst/>
            <a:gdLst/>
            <a:ahLst/>
            <a:cxnLst/>
            <a:rect l="l" t="t" r="r" b="b"/>
            <a:pathLst>
              <a:path w="156209" h="3809">
                <a:moveTo>
                  <a:pt x="0" y="3810"/>
                </a:moveTo>
                <a:lnTo>
                  <a:pt x="154939" y="3810"/>
                </a:lnTo>
                <a:lnTo>
                  <a:pt x="154939" y="0"/>
                </a:lnTo>
                <a:lnTo>
                  <a:pt x="156209" y="0"/>
                </a:lnTo>
              </a:path>
            </a:pathLst>
          </a:custGeom>
          <a:solidFill>
            <a:schemeClr val="accent6"/>
          </a:solidFill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47913" y="5152763"/>
            <a:ext cx="134742" cy="134855"/>
          </a:xfrm>
          <a:custGeom>
            <a:avLst/>
            <a:gdLst/>
            <a:ahLst/>
            <a:cxnLst/>
            <a:rect l="l" t="t" r="r" b="b"/>
            <a:pathLst>
              <a:path w="165100" h="165100">
                <a:moveTo>
                  <a:pt x="0" y="0"/>
                </a:moveTo>
                <a:lnTo>
                  <a:pt x="3809" y="165099"/>
                </a:lnTo>
                <a:lnTo>
                  <a:pt x="165100" y="787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194148" y="4939070"/>
            <a:ext cx="574206" cy="574689"/>
          </a:xfrm>
          <a:custGeom>
            <a:avLst/>
            <a:gdLst/>
            <a:ahLst/>
            <a:cxnLst/>
            <a:rect l="l" t="t" r="r" b="b"/>
            <a:pathLst>
              <a:path w="703579" h="703579">
                <a:moveTo>
                  <a:pt x="351790" y="0"/>
                </a:moveTo>
                <a:lnTo>
                  <a:pt x="400597" y="3113"/>
                </a:lnTo>
                <a:lnTo>
                  <a:pt x="447081" y="12211"/>
                </a:lnTo>
                <a:lnTo>
                  <a:pt x="490874" y="26927"/>
                </a:lnTo>
                <a:lnTo>
                  <a:pt x="531612" y="46895"/>
                </a:lnTo>
                <a:lnTo>
                  <a:pt x="568928" y="71749"/>
                </a:lnTo>
                <a:lnTo>
                  <a:pt x="602456" y="101123"/>
                </a:lnTo>
                <a:lnTo>
                  <a:pt x="631830" y="134651"/>
                </a:lnTo>
                <a:lnTo>
                  <a:pt x="656684" y="171967"/>
                </a:lnTo>
                <a:lnTo>
                  <a:pt x="676652" y="212705"/>
                </a:lnTo>
                <a:lnTo>
                  <a:pt x="691368" y="256498"/>
                </a:lnTo>
                <a:lnTo>
                  <a:pt x="700466" y="302982"/>
                </a:lnTo>
                <a:lnTo>
                  <a:pt x="703580" y="351789"/>
                </a:lnTo>
                <a:lnTo>
                  <a:pt x="700466" y="400597"/>
                </a:lnTo>
                <a:lnTo>
                  <a:pt x="691368" y="447081"/>
                </a:lnTo>
                <a:lnTo>
                  <a:pt x="676652" y="490874"/>
                </a:lnTo>
                <a:lnTo>
                  <a:pt x="656684" y="531612"/>
                </a:lnTo>
                <a:lnTo>
                  <a:pt x="631830" y="568928"/>
                </a:lnTo>
                <a:lnTo>
                  <a:pt x="602456" y="602456"/>
                </a:lnTo>
                <a:lnTo>
                  <a:pt x="568928" y="631830"/>
                </a:lnTo>
                <a:lnTo>
                  <a:pt x="531612" y="656684"/>
                </a:lnTo>
                <a:lnTo>
                  <a:pt x="490874" y="676652"/>
                </a:lnTo>
                <a:lnTo>
                  <a:pt x="447081" y="691368"/>
                </a:lnTo>
                <a:lnTo>
                  <a:pt x="400597" y="700466"/>
                </a:lnTo>
                <a:lnTo>
                  <a:pt x="351790" y="703579"/>
                </a:lnTo>
                <a:lnTo>
                  <a:pt x="302982" y="700466"/>
                </a:lnTo>
                <a:lnTo>
                  <a:pt x="256498" y="691368"/>
                </a:lnTo>
                <a:lnTo>
                  <a:pt x="212705" y="676652"/>
                </a:lnTo>
                <a:lnTo>
                  <a:pt x="171967" y="656684"/>
                </a:lnTo>
                <a:lnTo>
                  <a:pt x="134651" y="631830"/>
                </a:lnTo>
                <a:lnTo>
                  <a:pt x="101123" y="602456"/>
                </a:lnTo>
                <a:lnTo>
                  <a:pt x="71749" y="568928"/>
                </a:lnTo>
                <a:lnTo>
                  <a:pt x="46895" y="531612"/>
                </a:lnTo>
                <a:lnTo>
                  <a:pt x="26927" y="490874"/>
                </a:lnTo>
                <a:lnTo>
                  <a:pt x="12211" y="447081"/>
                </a:lnTo>
                <a:lnTo>
                  <a:pt x="3113" y="400597"/>
                </a:lnTo>
                <a:lnTo>
                  <a:pt x="0" y="351789"/>
                </a:lnTo>
                <a:lnTo>
                  <a:pt x="3113" y="302982"/>
                </a:lnTo>
                <a:lnTo>
                  <a:pt x="12211" y="256498"/>
                </a:lnTo>
                <a:lnTo>
                  <a:pt x="26927" y="212705"/>
                </a:lnTo>
                <a:lnTo>
                  <a:pt x="46895" y="171967"/>
                </a:lnTo>
                <a:lnTo>
                  <a:pt x="71749" y="134651"/>
                </a:lnTo>
                <a:lnTo>
                  <a:pt x="101123" y="101123"/>
                </a:lnTo>
                <a:lnTo>
                  <a:pt x="134651" y="71749"/>
                </a:lnTo>
                <a:lnTo>
                  <a:pt x="171967" y="46895"/>
                </a:lnTo>
                <a:lnTo>
                  <a:pt x="212705" y="26927"/>
                </a:lnTo>
                <a:lnTo>
                  <a:pt x="256498" y="12211"/>
                </a:lnTo>
                <a:lnTo>
                  <a:pt x="302982" y="3113"/>
                </a:lnTo>
                <a:lnTo>
                  <a:pt x="351790" y="0"/>
                </a:lnTo>
                <a:close/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194148" y="49390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768354" y="5513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4401443" y="5106083"/>
            <a:ext cx="160135" cy="283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31" name="object 31"/>
          <p:cNvSpPr/>
          <p:nvPr/>
        </p:nvSpPr>
        <p:spPr>
          <a:xfrm>
            <a:off x="3988927" y="5217078"/>
            <a:ext cx="205222" cy="9336"/>
          </a:xfrm>
          <a:custGeom>
            <a:avLst/>
            <a:gdLst/>
            <a:ahLst/>
            <a:cxnLst/>
            <a:rect l="l" t="t" r="r" b="b"/>
            <a:pathLst>
              <a:path w="251460" h="11429">
                <a:moveTo>
                  <a:pt x="251459" y="11430"/>
                </a:moveTo>
                <a:lnTo>
                  <a:pt x="48259" y="11430"/>
                </a:lnTo>
                <a:lnTo>
                  <a:pt x="48259" y="0"/>
                </a:lnTo>
                <a:lnTo>
                  <a:pt x="0" y="0"/>
                </a:lnTo>
              </a:path>
            </a:pathLst>
          </a:custGeom>
          <a:solidFill>
            <a:schemeClr val="accent6"/>
          </a:solidFill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63514" y="5149651"/>
            <a:ext cx="133705" cy="133817"/>
          </a:xfrm>
          <a:custGeom>
            <a:avLst/>
            <a:gdLst/>
            <a:ahLst/>
            <a:cxnLst/>
            <a:rect l="l" t="t" r="r" b="b"/>
            <a:pathLst>
              <a:path w="163829" h="163829">
                <a:moveTo>
                  <a:pt x="163829" y="0"/>
                </a:moveTo>
                <a:lnTo>
                  <a:pt x="0" y="82550"/>
                </a:lnTo>
                <a:lnTo>
                  <a:pt x="163829" y="163830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037838" y="4885127"/>
            <a:ext cx="1712254" cy="683610"/>
          </a:xfrm>
          <a:custGeom>
            <a:avLst/>
            <a:gdLst/>
            <a:ahLst/>
            <a:cxnLst/>
            <a:rect l="l" t="t" r="r" b="b"/>
            <a:pathLst>
              <a:path w="2098040" h="836929">
                <a:moveTo>
                  <a:pt x="1748789" y="0"/>
                </a:moveTo>
                <a:lnTo>
                  <a:pt x="368299" y="0"/>
                </a:lnTo>
                <a:lnTo>
                  <a:pt x="325887" y="3603"/>
                </a:lnTo>
                <a:lnTo>
                  <a:pt x="283978" y="14035"/>
                </a:lnTo>
                <a:lnTo>
                  <a:pt x="243074" y="30731"/>
                </a:lnTo>
                <a:lnTo>
                  <a:pt x="203679" y="53126"/>
                </a:lnTo>
                <a:lnTo>
                  <a:pt x="166296" y="80653"/>
                </a:lnTo>
                <a:lnTo>
                  <a:pt x="131427" y="112749"/>
                </a:lnTo>
                <a:lnTo>
                  <a:pt x="99576" y="148847"/>
                </a:lnTo>
                <a:lnTo>
                  <a:pt x="71246" y="188383"/>
                </a:lnTo>
                <a:lnTo>
                  <a:pt x="46938" y="230790"/>
                </a:lnTo>
                <a:lnTo>
                  <a:pt x="27157" y="275503"/>
                </a:lnTo>
                <a:lnTo>
                  <a:pt x="12405" y="321958"/>
                </a:lnTo>
                <a:lnTo>
                  <a:pt x="3185" y="369589"/>
                </a:lnTo>
                <a:lnTo>
                  <a:pt x="0" y="417830"/>
                </a:lnTo>
                <a:lnTo>
                  <a:pt x="3185" y="466092"/>
                </a:lnTo>
                <a:lnTo>
                  <a:pt x="12405" y="513782"/>
                </a:lnTo>
                <a:lnTo>
                  <a:pt x="27157" y="560327"/>
                </a:lnTo>
                <a:lnTo>
                  <a:pt x="46938" y="605156"/>
                </a:lnTo>
                <a:lnTo>
                  <a:pt x="71246" y="647695"/>
                </a:lnTo>
                <a:lnTo>
                  <a:pt x="99576" y="687374"/>
                </a:lnTo>
                <a:lnTo>
                  <a:pt x="131427" y="723618"/>
                </a:lnTo>
                <a:lnTo>
                  <a:pt x="166296" y="755856"/>
                </a:lnTo>
                <a:lnTo>
                  <a:pt x="203679" y="783517"/>
                </a:lnTo>
                <a:lnTo>
                  <a:pt x="243074" y="806026"/>
                </a:lnTo>
                <a:lnTo>
                  <a:pt x="283978" y="822813"/>
                </a:lnTo>
                <a:lnTo>
                  <a:pt x="325887" y="833305"/>
                </a:lnTo>
                <a:lnTo>
                  <a:pt x="368299" y="836930"/>
                </a:lnTo>
                <a:lnTo>
                  <a:pt x="1748789" y="836930"/>
                </a:lnTo>
                <a:lnTo>
                  <a:pt x="2098040" y="417830"/>
                </a:lnTo>
                <a:lnTo>
                  <a:pt x="1748789" y="0"/>
                </a:lnTo>
                <a:close/>
              </a:path>
            </a:pathLst>
          </a:custGeom>
          <a:ln w="5463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750093" y="488512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037837" y="556873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768354" y="5226414"/>
            <a:ext cx="144070" cy="0"/>
          </a:xfrm>
          <a:custGeom>
            <a:avLst/>
            <a:gdLst/>
            <a:ahLst/>
            <a:cxnLst/>
            <a:rect l="l" t="t" r="r" b="b"/>
            <a:pathLst>
              <a:path w="176529">
                <a:moveTo>
                  <a:pt x="0" y="0"/>
                </a:moveTo>
                <a:lnTo>
                  <a:pt x="176529" y="0"/>
                </a:lnTo>
              </a:path>
            </a:pathLst>
          </a:custGeom>
          <a:ln w="5463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904132" y="5158986"/>
            <a:ext cx="133705" cy="134855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5100"/>
                </a:lnTo>
                <a:lnTo>
                  <a:pt x="163830" y="82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6907637" y="5276828"/>
            <a:ext cx="954074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453"/>
              </a:lnSpc>
            </a:pPr>
            <a:r>
              <a:rPr sz="1300" b="1" dirty="0">
                <a:latin typeface="Arial" panose="020B0604020202020204" pitchFamily="34" charset="0"/>
                <a:cs typeface="Arial" panose="020B0604020202020204" pitchFamily="34" charset="0"/>
              </a:rPr>
              <a:t>INVARIANT  FEATURES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1" name="object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08609"/>
              </p:ext>
            </p:extLst>
          </p:nvPr>
        </p:nvGraphicFramePr>
        <p:xfrm>
          <a:off x="6934200" y="4229100"/>
          <a:ext cx="914400" cy="7239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41079">
                <a:tc>
                  <a:txBody>
                    <a:bodyPr/>
                    <a:lstStyle/>
                    <a:p>
                      <a:pPr marL="78105">
                        <a:lnSpc>
                          <a:spcPts val="5730"/>
                        </a:lnSpc>
                      </a:pPr>
                      <a:r>
                        <a:rPr sz="3000" i="1" spc="-135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λ </a:t>
                      </a:r>
                      <a:r>
                        <a:rPr sz="6500" spc="-615" baseline="-4716" dirty="0">
                          <a:solidFill>
                            <a:srgbClr val="000000"/>
                          </a:solidFill>
                          <a:latin typeface="Lucida Sans Unicode"/>
                          <a:cs typeface="Lucida Sans Unicode"/>
                        </a:rPr>
                        <a:t>∑</a:t>
                      </a:r>
                      <a:r>
                        <a:rPr sz="6500" spc="-2025" baseline="-4716" dirty="0">
                          <a:solidFill>
                            <a:srgbClr val="000000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3000" spc="-8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sz="3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2" name="object 42"/>
          <p:cNvSpPr txBox="1"/>
          <p:nvPr/>
        </p:nvSpPr>
        <p:spPr>
          <a:xfrm>
            <a:off x="5037838" y="5054216"/>
            <a:ext cx="204704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3600" dirty="0">
                <a:latin typeface="Lucida Sans Unicode"/>
                <a:cs typeface="Lucida Sans Unicode"/>
              </a:rPr>
              <a:t>√</a:t>
            </a:r>
          </a:p>
        </p:txBody>
      </p:sp>
      <p:sp>
        <p:nvSpPr>
          <p:cNvPr id="43" name="object 43"/>
          <p:cNvSpPr/>
          <p:nvPr/>
        </p:nvSpPr>
        <p:spPr>
          <a:xfrm>
            <a:off x="5407859" y="5035542"/>
            <a:ext cx="1065495" cy="0"/>
          </a:xfrm>
          <a:custGeom>
            <a:avLst/>
            <a:gdLst/>
            <a:ahLst/>
            <a:cxnLst/>
            <a:rect l="l" t="t" r="r" b="b"/>
            <a:pathLst>
              <a:path w="1305559">
                <a:moveTo>
                  <a:pt x="0" y="0"/>
                </a:moveTo>
                <a:lnTo>
                  <a:pt x="1305559" y="0"/>
                </a:lnTo>
              </a:path>
            </a:pathLst>
          </a:custGeom>
          <a:ln w="101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6001758" y="5081186"/>
            <a:ext cx="211959" cy="308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238074" y="5054216"/>
            <a:ext cx="135260" cy="3978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lnSpc>
                <a:spcPts val="1527"/>
              </a:lnSpc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10368">
              <a:lnSpc>
                <a:spcPts val="1527"/>
              </a:lnSpc>
            </a:pPr>
            <a:r>
              <a:rPr sz="1300" i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419260" y="4999235"/>
            <a:ext cx="1127894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tabLst>
                <a:tab pos="979284" algn="l"/>
              </a:tabLst>
            </a:pPr>
            <a:r>
              <a:rPr sz="2700" dirty="0">
                <a:latin typeface="Lucida Sans Unicode"/>
                <a:cs typeface="Lucida Sans Unicode"/>
              </a:rPr>
              <a:t>(</a:t>
            </a:r>
            <a:r>
              <a:rPr sz="2900" dirty="0" smtClean="0">
                <a:latin typeface="Lucida Sans Unicode"/>
                <a:cs typeface="Lucida Sans Unicode"/>
              </a:rPr>
              <a:t>∑	</a:t>
            </a:r>
            <a:r>
              <a:rPr sz="2700" dirty="0" smtClean="0">
                <a:latin typeface="Lucida Sans Unicode"/>
                <a:cs typeface="Lucida Sans Unicode"/>
              </a:rPr>
              <a:t>)</a:t>
            </a:r>
            <a:endParaRPr sz="2700" dirty="0">
              <a:latin typeface="Lucida Sans Unicode"/>
              <a:cs typeface="Lucida Sans Unicode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169470" y="4381500"/>
            <a:ext cx="1580621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821"/>
              </a:lnSpc>
            </a:pPr>
            <a:r>
              <a:rPr sz="1600" b="1" dirty="0">
                <a:latin typeface="Arial" panose="020B0604020202020204" pitchFamily="34" charset="0"/>
                <a:cs typeface="Arial" panose="020B0604020202020204" pitchFamily="34" charset="0"/>
              </a:rPr>
              <a:t>L2 norm within  each pool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999292" y="4512306"/>
            <a:ext cx="1025072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453"/>
              </a:lnSpc>
            </a:pPr>
            <a:r>
              <a:rPr sz="1300" b="1" dirty="0">
                <a:latin typeface="Arial" panose="020B0604020202020204" pitchFamily="34" charset="0"/>
                <a:cs typeface="Arial" panose="020B0604020202020204" pitchFamily="34" charset="0"/>
              </a:rPr>
              <a:t>SIMPLE  FEATURES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invariant features with L2 group sparsity</a:t>
            </a:r>
          </a:p>
        </p:txBody>
      </p:sp>
      <p:cxnSp>
        <p:nvCxnSpPr>
          <p:cNvPr id="56" name="Connector: Elbow 55"/>
          <p:cNvCxnSpPr>
            <a:endCxn id="41" idx="2"/>
          </p:cNvCxnSpPr>
          <p:nvPr/>
        </p:nvCxnSpPr>
        <p:spPr>
          <a:xfrm flipV="1">
            <a:off x="6750091" y="4953000"/>
            <a:ext cx="641309" cy="260994"/>
          </a:xfrm>
          <a:prstGeom prst="bentConnector2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1149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Groups are local in a 2D topographic map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3197546" cy="4466753"/>
          </a:xfrm>
        </p:spPr>
        <p:txBody>
          <a:bodyPr/>
          <a:lstStyle/>
          <a:p>
            <a:r>
              <a:rPr lang="en-US" dirty="0"/>
              <a:t>The filters arrange  themselves spontaneously  so that similar filters enter  the same pool.</a:t>
            </a:r>
          </a:p>
          <a:p>
            <a:r>
              <a:rPr lang="en-US" dirty="0"/>
              <a:t>The pooling units can be  seen as complex cells</a:t>
            </a:r>
          </a:p>
          <a:p>
            <a:r>
              <a:rPr lang="en-US" dirty="0"/>
              <a:t>Outputs of pooling units are  invariant to local  transformations of the input</a:t>
            </a:r>
          </a:p>
          <a:p>
            <a:pPr lvl="1"/>
            <a:r>
              <a:rPr lang="en-US" dirty="0"/>
              <a:t>For some it's  translations, for others  rotations, or other  transformations.</a:t>
            </a:r>
          </a:p>
        </p:txBody>
      </p:sp>
      <p:sp>
        <p:nvSpPr>
          <p:cNvPr id="9" name="object 9"/>
          <p:cNvSpPr/>
          <p:nvPr/>
        </p:nvSpPr>
        <p:spPr>
          <a:xfrm>
            <a:off x="3629730" y="1322614"/>
            <a:ext cx="4313803" cy="43174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89150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Image-level training, local filters but no weight sharing</a:t>
            </a:r>
          </a:p>
        </p:txBody>
      </p:sp>
      <p:sp>
        <p:nvSpPr>
          <p:cNvPr id="861" name="Text Placeholder 86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Training on 115x115 images. Kernels are 15x15 (not shared across space!)</a:t>
            </a:r>
          </a:p>
          <a:p>
            <a:r>
              <a:rPr lang="en-US" dirty="0"/>
              <a:t>[Gregor &amp; </a:t>
            </a:r>
            <a:r>
              <a:rPr lang="en-US" dirty="0" err="1"/>
              <a:t>LeCun</a:t>
            </a:r>
            <a:r>
              <a:rPr lang="en-US" dirty="0"/>
              <a:t> 2010]</a:t>
            </a:r>
          </a:p>
          <a:p>
            <a:r>
              <a:rPr lang="en-US" dirty="0"/>
              <a:t>Local receptive fields  </a:t>
            </a:r>
          </a:p>
          <a:p>
            <a:r>
              <a:rPr lang="en-US" dirty="0"/>
              <a:t>No shared weights</a:t>
            </a:r>
          </a:p>
          <a:p>
            <a:r>
              <a:rPr lang="en-US" dirty="0"/>
              <a:t>4x overcomplete  </a:t>
            </a:r>
          </a:p>
          <a:p>
            <a:r>
              <a:rPr lang="en-US" dirty="0"/>
              <a:t>L2 pooling</a:t>
            </a:r>
          </a:p>
          <a:p>
            <a:r>
              <a:rPr lang="en-US" dirty="0"/>
              <a:t>Group sparsity over pools</a:t>
            </a:r>
          </a:p>
          <a:p>
            <a:endParaRPr lang="en-US" dirty="0"/>
          </a:p>
        </p:txBody>
      </p:sp>
      <p:pic>
        <p:nvPicPr>
          <p:cNvPr id="864" name="Picture 8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688847"/>
            <a:ext cx="3972234" cy="411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96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Image-level training, local filters but no weight sharing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Training on 115x115 images. Kernels are 15x15 (not shared across space!)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2233306" y="2034103"/>
            <a:ext cx="3762988" cy="3766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7805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130" y="1008298"/>
            <a:ext cx="3731305" cy="37344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51156" y="3162300"/>
            <a:ext cx="3058609" cy="24284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47297" y="4784680"/>
            <a:ext cx="2910303" cy="1120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8839" marR="241581" algn="ctr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119x119 Image Input  100x100 Code</a:t>
            </a:r>
          </a:p>
          <a:p>
            <a:pPr marL="10368" marR="4147" algn="ctr">
              <a:spcBef>
                <a:spcPts val="127"/>
              </a:spcBef>
            </a:pP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20x20 Receptive field size  sigma=5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60964" y="5648275"/>
            <a:ext cx="3516236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274"/>
              </a:lnSpc>
            </a:pP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Michael </a:t>
            </a:r>
            <a:r>
              <a:rPr sz="1100" spc="-4" dirty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sz="1100" spc="-12" dirty="0">
                <a:latin typeface="Arial" panose="020B0604020202020204" pitchFamily="34" charset="0"/>
                <a:cs typeface="Arial" panose="020B0604020202020204" pitchFamily="34" charset="0"/>
              </a:rPr>
              <a:t>Crair, </a:t>
            </a: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et. al. The Journal of Neurophysiology  </a:t>
            </a:r>
            <a:r>
              <a:rPr sz="1100" spc="-37" dirty="0">
                <a:latin typeface="Arial" panose="020B0604020202020204" pitchFamily="34" charset="0"/>
                <a:cs typeface="Arial" panose="020B0604020202020204" pitchFamily="34" charset="0"/>
              </a:rPr>
              <a:t>Vol. </a:t>
            </a: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77 No. 6 June 1997, pp. 3381-3385</a:t>
            </a:r>
            <a:r>
              <a:rPr sz="1100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100" spc="4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sz="1100" b="1" spc="4" dirty="0">
                <a:latin typeface="Arial" panose="020B0604020202020204" pitchFamily="34" charset="0"/>
                <a:cs typeface="Arial" panose="020B0604020202020204" pitchFamily="34" charset="0"/>
              </a:rPr>
              <a:t>Cat</a:t>
            </a:r>
            <a:r>
              <a:rPr sz="1100" spc="4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7068" y="843361"/>
            <a:ext cx="3034480" cy="226038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653766" y="319709"/>
            <a:ext cx="2612950" cy="500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274"/>
              </a:lnSpc>
            </a:pP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K Obermayer and GG Blasdel, Journal of  Neuroscience, </a:t>
            </a:r>
            <a:r>
              <a:rPr sz="1100" spc="-53" dirty="0">
                <a:latin typeface="Arial" panose="020B0604020202020204" pitchFamily="34" charset="0"/>
                <a:cs typeface="Arial" panose="020B0604020202020204" pitchFamily="34" charset="0"/>
              </a:rPr>
              <a:t>Vol </a:t>
            </a: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13, </a:t>
            </a:r>
            <a:r>
              <a:rPr sz="1100" spc="-4" dirty="0">
                <a:latin typeface="Arial" panose="020B0604020202020204" pitchFamily="34" charset="0"/>
                <a:cs typeface="Arial" panose="020B0604020202020204" pitchFamily="34" charset="0"/>
              </a:rPr>
              <a:t>4114-4129 </a:t>
            </a: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sz="1100" b="1" dirty="0">
                <a:latin typeface="Arial" panose="020B0604020202020204" pitchFamily="34" charset="0"/>
                <a:cs typeface="Arial" panose="020B0604020202020204" pitchFamily="34" charset="0"/>
              </a:rPr>
              <a:t>Monkey</a:t>
            </a:r>
            <a:r>
              <a:rPr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Topographic maps</a:t>
            </a:r>
          </a:p>
        </p:txBody>
      </p:sp>
    </p:spTree>
    <p:extLst>
      <p:ext uri="{BB962C8B-B14F-4D97-AF65-F5344CB8AC3E}">
        <p14:creationId xmlns:p14="http://schemas.microsoft.com/office/powerpoint/2010/main" val="612011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Image-level training, local filters but no weight sharing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Color indicates orientation (by fitting </a:t>
            </a:r>
            <a:r>
              <a:rPr lang="en-US" dirty="0" err="1"/>
              <a:t>Gabors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2079146" y="1790700"/>
            <a:ext cx="4071309" cy="40747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80508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865652" y="1866900"/>
            <a:ext cx="4274417" cy="9408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Invariant features lateral inhibition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Replace the L1 sparsity term by a lateral inhibition matrix  </a:t>
            </a:r>
          </a:p>
          <a:p>
            <a:r>
              <a:rPr lang="en-US" dirty="0"/>
              <a:t>Easy way to impose some structure on the sparsity</a:t>
            </a:r>
          </a:p>
          <a:p>
            <a:endParaRPr lang="en-US" dirty="0"/>
          </a:p>
        </p:txBody>
      </p:sp>
      <p:sp>
        <p:nvSpPr>
          <p:cNvPr id="8" name="object 8"/>
          <p:cNvSpPr/>
          <p:nvPr/>
        </p:nvSpPr>
        <p:spPr>
          <a:xfrm>
            <a:off x="932826" y="2781300"/>
            <a:ext cx="6373276" cy="27531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817188" y="5627594"/>
            <a:ext cx="459522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1800" spc="-29" dirty="0">
                <a:latin typeface="Arial" panose="020B0604020202020204" pitchFamily="34" charset="0"/>
                <a:cs typeface="Arial" panose="020B0604020202020204" pitchFamily="34" charset="0"/>
              </a:rPr>
              <a:t>[Gregor, </a:t>
            </a:r>
            <a:r>
              <a:rPr sz="1800" spc="-4" dirty="0">
                <a:latin typeface="Arial" panose="020B0604020202020204" pitchFamily="34" charset="0"/>
                <a:cs typeface="Arial" panose="020B0604020202020204" pitchFamily="34" charset="0"/>
              </a:rPr>
              <a:t>Szlam, </a:t>
            </a:r>
            <a:r>
              <a:rPr sz="1800" spc="-8" dirty="0">
                <a:latin typeface="Arial" panose="020B0604020202020204" pitchFamily="34" charset="0"/>
                <a:cs typeface="Arial" panose="020B0604020202020204" pitchFamily="34" charset="0"/>
              </a:rPr>
              <a:t>LeCun </a:t>
            </a:r>
            <a:r>
              <a:rPr sz="1800" spc="-4" dirty="0">
                <a:latin typeface="Arial" panose="020B0604020202020204" pitchFamily="34" charset="0"/>
                <a:cs typeface="Arial" panose="020B0604020202020204" pitchFamily="34" charset="0"/>
              </a:rPr>
              <a:t>NIPS</a:t>
            </a:r>
            <a:r>
              <a:rPr sz="1800" spc="-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spc="-24" dirty="0">
                <a:latin typeface="Arial" panose="020B0604020202020204" pitchFamily="34" charset="0"/>
                <a:cs typeface="Arial" panose="020B0604020202020204" pitchFamily="34" charset="0"/>
              </a:rPr>
              <a:t>2011]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288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Transforming energies into probabilities (if necessary)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93346" cy="4466753"/>
          </a:xfrm>
        </p:spPr>
        <p:txBody>
          <a:bodyPr/>
          <a:lstStyle/>
          <a:p>
            <a:r>
              <a:rPr lang="en-US" dirty="0"/>
              <a:t>The energy can be interpreted as an unnormalized negative log density  </a:t>
            </a:r>
          </a:p>
          <a:p>
            <a:r>
              <a:rPr lang="en-US" dirty="0"/>
              <a:t>Gibbs distribution: Probability proportional to </a:t>
            </a:r>
            <a:r>
              <a:rPr lang="en-US" dirty="0" err="1"/>
              <a:t>exp</a:t>
            </a:r>
            <a:r>
              <a:rPr lang="en-US" dirty="0"/>
              <a:t>(-energy)</a:t>
            </a:r>
          </a:p>
          <a:p>
            <a:pPr lvl="1"/>
            <a:r>
              <a:rPr lang="en-US" dirty="0"/>
              <a:t>Beta parameter is akin to an inverse temperature</a:t>
            </a:r>
          </a:p>
          <a:p>
            <a:r>
              <a:rPr lang="en-US" dirty="0"/>
              <a:t>Don't compute probabilities unless you absolutely have to</a:t>
            </a:r>
          </a:p>
          <a:p>
            <a:pPr lvl="1"/>
            <a:r>
              <a:rPr lang="en-US" dirty="0"/>
              <a:t>Because the denominator is often intractable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4746011" y="4005187"/>
            <a:ext cx="2347613" cy="0"/>
          </a:xfrm>
          <a:custGeom>
            <a:avLst/>
            <a:gdLst/>
            <a:ahLst/>
            <a:cxnLst/>
            <a:rect l="l" t="t" r="r" b="b"/>
            <a:pathLst>
              <a:path w="2876550">
                <a:moveTo>
                  <a:pt x="0" y="0"/>
                </a:moveTo>
                <a:lnTo>
                  <a:pt x="287655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86370" y="3953320"/>
            <a:ext cx="155471" cy="102697"/>
          </a:xfrm>
          <a:custGeom>
            <a:avLst/>
            <a:gdLst/>
            <a:ahLst/>
            <a:cxnLst/>
            <a:rect l="l" t="t" r="r" b="b"/>
            <a:pathLst>
              <a:path w="190500" h="125729">
                <a:moveTo>
                  <a:pt x="0" y="0"/>
                </a:moveTo>
                <a:lnTo>
                  <a:pt x="0" y="125729"/>
                </a:lnTo>
                <a:lnTo>
                  <a:pt x="190500" y="6349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46012" y="3077801"/>
            <a:ext cx="0" cy="940871"/>
          </a:xfrm>
          <a:custGeom>
            <a:avLst/>
            <a:gdLst/>
            <a:ahLst/>
            <a:cxnLst/>
            <a:rect l="l" t="t" r="r" b="b"/>
            <a:pathLst>
              <a:path h="1151889">
                <a:moveTo>
                  <a:pt x="0" y="115189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79678" y="2886929"/>
            <a:ext cx="132669" cy="199170"/>
          </a:xfrm>
          <a:custGeom>
            <a:avLst/>
            <a:gdLst/>
            <a:ahLst/>
            <a:cxnLst/>
            <a:rect l="l" t="t" r="r" b="b"/>
            <a:pathLst>
              <a:path w="162560" h="243839">
                <a:moveTo>
                  <a:pt x="81279" y="0"/>
                </a:moveTo>
                <a:lnTo>
                  <a:pt x="0" y="243839"/>
                </a:lnTo>
                <a:lnTo>
                  <a:pt x="162560" y="243839"/>
                </a:lnTo>
                <a:lnTo>
                  <a:pt x="81279" y="0"/>
                </a:lnTo>
                <a:close/>
              </a:path>
            </a:pathLst>
          </a:cu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27893" y="3130960"/>
            <a:ext cx="2290607" cy="757262"/>
          </a:xfrm>
          <a:custGeom>
            <a:avLst/>
            <a:gdLst/>
            <a:ahLst/>
            <a:cxnLst/>
            <a:rect l="l" t="t" r="r" b="b"/>
            <a:pathLst>
              <a:path w="2806700" h="927100">
                <a:moveTo>
                  <a:pt x="0" y="922977"/>
                </a:moveTo>
                <a:lnTo>
                  <a:pt x="47939" y="926065"/>
                </a:lnTo>
                <a:lnTo>
                  <a:pt x="96589" y="926601"/>
                </a:lnTo>
                <a:lnTo>
                  <a:pt x="145438" y="924200"/>
                </a:lnTo>
                <a:lnTo>
                  <a:pt x="193973" y="918476"/>
                </a:lnTo>
                <a:lnTo>
                  <a:pt x="241683" y="909041"/>
                </a:lnTo>
                <a:lnTo>
                  <a:pt x="288054" y="895508"/>
                </a:lnTo>
                <a:lnTo>
                  <a:pt x="332576" y="877491"/>
                </a:lnTo>
                <a:lnTo>
                  <a:pt x="374735" y="854603"/>
                </a:lnTo>
                <a:lnTo>
                  <a:pt x="414019" y="826457"/>
                </a:lnTo>
                <a:lnTo>
                  <a:pt x="451453" y="793775"/>
                </a:lnTo>
                <a:lnTo>
                  <a:pt x="486105" y="758396"/>
                </a:lnTo>
                <a:lnTo>
                  <a:pt x="518090" y="720593"/>
                </a:lnTo>
                <a:lnTo>
                  <a:pt x="547522" y="680641"/>
                </a:lnTo>
                <a:lnTo>
                  <a:pt x="574516" y="638815"/>
                </a:lnTo>
                <a:lnTo>
                  <a:pt x="599186" y="595389"/>
                </a:lnTo>
                <a:lnTo>
                  <a:pt x="621645" y="550636"/>
                </a:lnTo>
                <a:lnTo>
                  <a:pt x="642010" y="504833"/>
                </a:lnTo>
                <a:lnTo>
                  <a:pt x="660393" y="458251"/>
                </a:lnTo>
                <a:lnTo>
                  <a:pt x="676910" y="411167"/>
                </a:lnTo>
                <a:lnTo>
                  <a:pt x="690896" y="366156"/>
                </a:lnTo>
                <a:lnTo>
                  <a:pt x="703915" y="319453"/>
                </a:lnTo>
                <a:lnTo>
                  <a:pt x="717132" y="272110"/>
                </a:lnTo>
                <a:lnTo>
                  <a:pt x="731713" y="225179"/>
                </a:lnTo>
                <a:lnTo>
                  <a:pt x="748823" y="179710"/>
                </a:lnTo>
                <a:lnTo>
                  <a:pt x="769630" y="136756"/>
                </a:lnTo>
                <a:lnTo>
                  <a:pt x="795298" y="97368"/>
                </a:lnTo>
                <a:lnTo>
                  <a:pt x="826993" y="62598"/>
                </a:lnTo>
                <a:lnTo>
                  <a:pt x="865882" y="33497"/>
                </a:lnTo>
                <a:lnTo>
                  <a:pt x="913130" y="11117"/>
                </a:lnTo>
                <a:lnTo>
                  <a:pt x="959394" y="0"/>
                </a:lnTo>
                <a:lnTo>
                  <a:pt x="999545" y="2089"/>
                </a:lnTo>
                <a:lnTo>
                  <a:pt x="1063999" y="38266"/>
                </a:lnTo>
                <a:lnTo>
                  <a:pt x="1089551" y="68539"/>
                </a:lnTo>
                <a:lnTo>
                  <a:pt x="1111484" y="104395"/>
                </a:lnTo>
                <a:lnTo>
                  <a:pt x="1130424" y="143926"/>
                </a:lnTo>
                <a:lnTo>
                  <a:pt x="1146993" y="185227"/>
                </a:lnTo>
                <a:lnTo>
                  <a:pt x="1161816" y="226390"/>
                </a:lnTo>
                <a:lnTo>
                  <a:pt x="1175517" y="265509"/>
                </a:lnTo>
                <a:lnTo>
                  <a:pt x="1188719" y="300677"/>
                </a:lnTo>
                <a:lnTo>
                  <a:pt x="1204008" y="343990"/>
                </a:lnTo>
                <a:lnTo>
                  <a:pt x="1216385" y="388856"/>
                </a:lnTo>
                <a:lnTo>
                  <a:pt x="1227056" y="434546"/>
                </a:lnTo>
                <a:lnTo>
                  <a:pt x="1237223" y="480327"/>
                </a:lnTo>
                <a:lnTo>
                  <a:pt x="1248092" y="525467"/>
                </a:lnTo>
                <a:lnTo>
                  <a:pt x="1260866" y="569237"/>
                </a:lnTo>
                <a:lnTo>
                  <a:pt x="1276748" y="610903"/>
                </a:lnTo>
                <a:lnTo>
                  <a:pt x="1296944" y="649734"/>
                </a:lnTo>
                <a:lnTo>
                  <a:pt x="1322656" y="685000"/>
                </a:lnTo>
                <a:lnTo>
                  <a:pt x="1355089" y="715967"/>
                </a:lnTo>
                <a:lnTo>
                  <a:pt x="1419422" y="753516"/>
                </a:lnTo>
                <a:lnTo>
                  <a:pt x="1456989" y="766840"/>
                </a:lnTo>
                <a:lnTo>
                  <a:pt x="1496555" y="775286"/>
                </a:lnTo>
                <a:lnTo>
                  <a:pt x="1536916" y="777922"/>
                </a:lnTo>
                <a:lnTo>
                  <a:pt x="1576871" y="773813"/>
                </a:lnTo>
                <a:lnTo>
                  <a:pt x="1615217" y="762027"/>
                </a:lnTo>
                <a:lnTo>
                  <a:pt x="1650752" y="741631"/>
                </a:lnTo>
                <a:lnTo>
                  <a:pt x="1682274" y="711691"/>
                </a:lnTo>
                <a:lnTo>
                  <a:pt x="1708581" y="671274"/>
                </a:lnTo>
                <a:lnTo>
                  <a:pt x="1728469" y="619447"/>
                </a:lnTo>
                <a:lnTo>
                  <a:pt x="1745105" y="580044"/>
                </a:lnTo>
                <a:lnTo>
                  <a:pt x="1769903" y="548057"/>
                </a:lnTo>
                <a:lnTo>
                  <a:pt x="1801395" y="523285"/>
                </a:lnTo>
                <a:lnTo>
                  <a:pt x="1838113" y="505524"/>
                </a:lnTo>
                <a:lnTo>
                  <a:pt x="1878587" y="494572"/>
                </a:lnTo>
                <a:lnTo>
                  <a:pt x="1921351" y="490225"/>
                </a:lnTo>
                <a:lnTo>
                  <a:pt x="1964934" y="492281"/>
                </a:lnTo>
                <a:lnTo>
                  <a:pt x="2007869" y="500538"/>
                </a:lnTo>
                <a:lnTo>
                  <a:pt x="2048688" y="514792"/>
                </a:lnTo>
                <a:lnTo>
                  <a:pt x="2085922" y="534840"/>
                </a:lnTo>
                <a:lnTo>
                  <a:pt x="2118102" y="560479"/>
                </a:lnTo>
                <a:lnTo>
                  <a:pt x="2143760" y="591507"/>
                </a:lnTo>
                <a:lnTo>
                  <a:pt x="2174506" y="633570"/>
                </a:lnTo>
                <a:lnTo>
                  <a:pt x="2208530" y="670298"/>
                </a:lnTo>
                <a:lnTo>
                  <a:pt x="2245372" y="702378"/>
                </a:lnTo>
                <a:lnTo>
                  <a:pt x="2284577" y="730496"/>
                </a:lnTo>
                <a:lnTo>
                  <a:pt x="2325687" y="755337"/>
                </a:lnTo>
                <a:lnTo>
                  <a:pt x="2368245" y="777588"/>
                </a:lnTo>
                <a:lnTo>
                  <a:pt x="2411793" y="797933"/>
                </a:lnTo>
                <a:lnTo>
                  <a:pt x="2455875" y="817059"/>
                </a:lnTo>
                <a:lnTo>
                  <a:pt x="2500033" y="835652"/>
                </a:lnTo>
                <a:lnTo>
                  <a:pt x="2543810" y="854397"/>
                </a:lnTo>
                <a:lnTo>
                  <a:pt x="2682240" y="909007"/>
                </a:lnTo>
                <a:lnTo>
                  <a:pt x="2806699" y="922977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86434" y="5851660"/>
            <a:ext cx="2347613" cy="0"/>
          </a:xfrm>
          <a:custGeom>
            <a:avLst/>
            <a:gdLst/>
            <a:ahLst/>
            <a:cxnLst/>
            <a:rect l="l" t="t" r="r" b="b"/>
            <a:pathLst>
              <a:path w="2876550">
                <a:moveTo>
                  <a:pt x="0" y="0"/>
                </a:moveTo>
                <a:lnTo>
                  <a:pt x="2876549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27828" y="5799793"/>
            <a:ext cx="154435" cy="103734"/>
          </a:xfrm>
          <a:custGeom>
            <a:avLst/>
            <a:gdLst/>
            <a:ahLst/>
            <a:cxnLst/>
            <a:rect l="l" t="t" r="r" b="b"/>
            <a:pathLst>
              <a:path w="189229" h="127000">
                <a:moveTo>
                  <a:pt x="0" y="0"/>
                </a:moveTo>
                <a:lnTo>
                  <a:pt x="0" y="126999"/>
                </a:lnTo>
                <a:lnTo>
                  <a:pt x="189229" y="6349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786434" y="4513486"/>
            <a:ext cx="0" cy="1352697"/>
          </a:xfrm>
          <a:custGeom>
            <a:avLst/>
            <a:gdLst/>
            <a:ahLst/>
            <a:cxnLst/>
            <a:rect l="l" t="t" r="r" b="b"/>
            <a:pathLst>
              <a:path h="1656079">
                <a:moveTo>
                  <a:pt x="0" y="1656079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20100" y="4322615"/>
            <a:ext cx="132669" cy="200207"/>
          </a:xfrm>
          <a:custGeom>
            <a:avLst/>
            <a:gdLst/>
            <a:ahLst/>
            <a:cxnLst/>
            <a:rect l="l" t="t" r="r" b="b"/>
            <a:pathLst>
              <a:path w="162560" h="245110">
                <a:moveTo>
                  <a:pt x="81280" y="0"/>
                </a:moveTo>
                <a:lnTo>
                  <a:pt x="0" y="245110"/>
                </a:lnTo>
                <a:lnTo>
                  <a:pt x="162560" y="245110"/>
                </a:lnTo>
                <a:lnTo>
                  <a:pt x="81280" y="0"/>
                </a:lnTo>
                <a:close/>
              </a:path>
            </a:pathLst>
          </a:cu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345488" y="5681536"/>
            <a:ext cx="200558" cy="308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886973" y="3923237"/>
            <a:ext cx="2646635" cy="7437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57282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  <a:p>
            <a:pPr marL="10368">
              <a:spcBef>
                <a:spcPts val="1021"/>
              </a:spcBef>
            </a:pPr>
            <a:r>
              <a:rPr sz="2000" spc="-45" dirty="0">
                <a:latin typeface="Arial" panose="020B0604020202020204" pitchFamily="34" charset="0"/>
                <a:cs typeface="Arial" panose="020B0604020202020204" pitchFamily="34" charset="0"/>
              </a:rPr>
              <a:t>E(Y,W)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037261" y="4440872"/>
            <a:ext cx="2238783" cy="1293569"/>
          </a:xfrm>
          <a:custGeom>
            <a:avLst/>
            <a:gdLst/>
            <a:ahLst/>
            <a:cxnLst/>
            <a:rect l="l" t="t" r="r" b="b"/>
            <a:pathLst>
              <a:path w="2743200" h="1583690">
                <a:moveTo>
                  <a:pt x="0" y="457199"/>
                </a:moveTo>
                <a:lnTo>
                  <a:pt x="50142" y="508216"/>
                </a:lnTo>
                <a:lnTo>
                  <a:pt x="87665" y="548040"/>
                </a:lnTo>
                <a:lnTo>
                  <a:pt x="114657" y="578286"/>
                </a:lnTo>
                <a:lnTo>
                  <a:pt x="145410" y="616501"/>
                </a:lnTo>
                <a:lnTo>
                  <a:pt x="153352" y="627697"/>
                </a:lnTo>
                <a:lnTo>
                  <a:pt x="159124" y="635771"/>
                </a:lnTo>
                <a:lnTo>
                  <a:pt x="202322" y="669126"/>
                </a:lnTo>
                <a:lnTo>
                  <a:pt x="228600" y="685799"/>
                </a:lnTo>
                <a:lnTo>
                  <a:pt x="280777" y="722127"/>
                </a:lnTo>
                <a:lnTo>
                  <a:pt x="323184" y="758953"/>
                </a:lnTo>
                <a:lnTo>
                  <a:pt x="356962" y="796192"/>
                </a:lnTo>
                <a:lnTo>
                  <a:pt x="383252" y="833758"/>
                </a:lnTo>
                <a:lnTo>
                  <a:pt x="403194" y="871562"/>
                </a:lnTo>
                <a:lnTo>
                  <a:pt x="417931" y="909520"/>
                </a:lnTo>
                <a:lnTo>
                  <a:pt x="428602" y="947543"/>
                </a:lnTo>
                <a:lnTo>
                  <a:pt x="436350" y="985545"/>
                </a:lnTo>
                <a:lnTo>
                  <a:pt x="442315" y="1023440"/>
                </a:lnTo>
                <a:lnTo>
                  <a:pt x="447638" y="1061140"/>
                </a:lnTo>
                <a:lnTo>
                  <a:pt x="453461" y="1098560"/>
                </a:lnTo>
                <a:lnTo>
                  <a:pt x="460925" y="1135612"/>
                </a:lnTo>
                <a:lnTo>
                  <a:pt x="471170" y="1172209"/>
                </a:lnTo>
                <a:lnTo>
                  <a:pt x="484846" y="1217221"/>
                </a:lnTo>
                <a:lnTo>
                  <a:pt x="497677" y="1263924"/>
                </a:lnTo>
                <a:lnTo>
                  <a:pt x="510797" y="1311267"/>
                </a:lnTo>
                <a:lnTo>
                  <a:pt x="525343" y="1358198"/>
                </a:lnTo>
                <a:lnTo>
                  <a:pt x="542448" y="1403667"/>
                </a:lnTo>
                <a:lnTo>
                  <a:pt x="563250" y="1446621"/>
                </a:lnTo>
                <a:lnTo>
                  <a:pt x="588882" y="1486009"/>
                </a:lnTo>
                <a:lnTo>
                  <a:pt x="620481" y="1520779"/>
                </a:lnTo>
                <a:lnTo>
                  <a:pt x="659182" y="1549880"/>
                </a:lnTo>
                <a:lnTo>
                  <a:pt x="706120" y="1572259"/>
                </a:lnTo>
                <a:lnTo>
                  <a:pt x="752700" y="1583377"/>
                </a:lnTo>
                <a:lnTo>
                  <a:pt x="793109" y="1581288"/>
                </a:lnTo>
                <a:lnTo>
                  <a:pt x="857932" y="1545111"/>
                </a:lnTo>
                <a:lnTo>
                  <a:pt x="883605" y="1514838"/>
                </a:lnTo>
                <a:lnTo>
                  <a:pt x="905625" y="1478982"/>
                </a:lnTo>
                <a:lnTo>
                  <a:pt x="924622" y="1439451"/>
                </a:lnTo>
                <a:lnTo>
                  <a:pt x="941227" y="1398150"/>
                </a:lnTo>
                <a:lnTo>
                  <a:pt x="956068" y="1356987"/>
                </a:lnTo>
                <a:lnTo>
                  <a:pt x="969776" y="1317868"/>
                </a:lnTo>
                <a:lnTo>
                  <a:pt x="982979" y="1282699"/>
                </a:lnTo>
                <a:lnTo>
                  <a:pt x="1004317" y="1204222"/>
                </a:lnTo>
                <a:lnTo>
                  <a:pt x="1012520" y="1156486"/>
                </a:lnTo>
                <a:lnTo>
                  <a:pt x="1019855" y="1104865"/>
                </a:lnTo>
                <a:lnTo>
                  <a:pt x="1026906" y="1050695"/>
                </a:lnTo>
                <a:lnTo>
                  <a:pt x="1034256" y="995311"/>
                </a:lnTo>
                <a:lnTo>
                  <a:pt x="1042486" y="940048"/>
                </a:lnTo>
                <a:lnTo>
                  <a:pt x="1052180" y="886242"/>
                </a:lnTo>
                <a:lnTo>
                  <a:pt x="1063921" y="835228"/>
                </a:lnTo>
                <a:lnTo>
                  <a:pt x="1078290" y="788342"/>
                </a:lnTo>
                <a:lnTo>
                  <a:pt x="1095871" y="746918"/>
                </a:lnTo>
                <a:lnTo>
                  <a:pt x="1117247" y="712292"/>
                </a:lnTo>
                <a:lnTo>
                  <a:pt x="1170382" y="670681"/>
                </a:lnTo>
                <a:lnTo>
                  <a:pt x="1201725" y="664333"/>
                </a:lnTo>
                <a:lnTo>
                  <a:pt x="1236067" y="666214"/>
                </a:lnTo>
                <a:lnTo>
                  <a:pt x="1309900" y="692491"/>
                </a:lnTo>
                <a:lnTo>
                  <a:pt x="1347470" y="715803"/>
                </a:lnTo>
                <a:lnTo>
                  <a:pt x="1384192" y="745174"/>
                </a:lnTo>
                <a:lnTo>
                  <a:pt x="1419107" y="780062"/>
                </a:lnTo>
                <a:lnTo>
                  <a:pt x="1451252" y="819923"/>
                </a:lnTo>
                <a:lnTo>
                  <a:pt x="1479667" y="864217"/>
                </a:lnTo>
                <a:lnTo>
                  <a:pt x="1503390" y="912400"/>
                </a:lnTo>
                <a:lnTo>
                  <a:pt x="1521459" y="963929"/>
                </a:lnTo>
                <a:lnTo>
                  <a:pt x="1538362" y="1003600"/>
                </a:lnTo>
                <a:lnTo>
                  <a:pt x="1563334" y="1035761"/>
                </a:lnTo>
                <a:lnTo>
                  <a:pt x="1594921" y="1060628"/>
                </a:lnTo>
                <a:lnTo>
                  <a:pt x="1631667" y="1078418"/>
                </a:lnTo>
                <a:lnTo>
                  <a:pt x="1672118" y="1089346"/>
                </a:lnTo>
                <a:lnTo>
                  <a:pt x="1714817" y="1093628"/>
                </a:lnTo>
                <a:lnTo>
                  <a:pt x="1758310" y="1091481"/>
                </a:lnTo>
                <a:lnTo>
                  <a:pt x="1801142" y="1083121"/>
                </a:lnTo>
                <a:lnTo>
                  <a:pt x="1841857" y="1068764"/>
                </a:lnTo>
                <a:lnTo>
                  <a:pt x="1879000" y="1048626"/>
                </a:lnTo>
                <a:lnTo>
                  <a:pt x="1911116" y="1022922"/>
                </a:lnTo>
                <a:lnTo>
                  <a:pt x="1936750" y="991869"/>
                </a:lnTo>
                <a:lnTo>
                  <a:pt x="1959217" y="954438"/>
                </a:lnTo>
                <a:lnTo>
                  <a:pt x="1982125" y="912092"/>
                </a:lnTo>
                <a:lnTo>
                  <a:pt x="2005553" y="866004"/>
                </a:lnTo>
                <a:lnTo>
                  <a:pt x="2029581" y="817346"/>
                </a:lnTo>
                <a:lnTo>
                  <a:pt x="2054290" y="767290"/>
                </a:lnTo>
                <a:lnTo>
                  <a:pt x="2079757" y="717008"/>
                </a:lnTo>
                <a:lnTo>
                  <a:pt x="2106064" y="667674"/>
                </a:lnTo>
                <a:lnTo>
                  <a:pt x="2133290" y="620458"/>
                </a:lnTo>
                <a:lnTo>
                  <a:pt x="2161515" y="576534"/>
                </a:lnTo>
                <a:lnTo>
                  <a:pt x="2190819" y="537074"/>
                </a:lnTo>
                <a:lnTo>
                  <a:pt x="2221281" y="503250"/>
                </a:lnTo>
                <a:lnTo>
                  <a:pt x="2252981" y="476234"/>
                </a:lnTo>
                <a:lnTo>
                  <a:pt x="2286000" y="457199"/>
                </a:lnTo>
                <a:lnTo>
                  <a:pt x="2514600" y="228599"/>
                </a:lnTo>
                <a:lnTo>
                  <a:pt x="274320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17239" y="2992739"/>
            <a:ext cx="3430727" cy="9336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34361" y="4901453"/>
            <a:ext cx="3502244" cy="3734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09600" y="2752516"/>
            <a:ext cx="510540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277952"/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P(Y|W)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1276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44310" y="2171700"/>
            <a:ext cx="3940980" cy="36993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Invariant features via lateral inhibition: structured sparsity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edge in the tree indicates a zero in the S matrix (no mutual inhibition)  </a:t>
            </a:r>
          </a:p>
          <a:p>
            <a:r>
              <a:rPr lang="en-US" dirty="0" err="1"/>
              <a:t>Sij</a:t>
            </a:r>
            <a:r>
              <a:rPr lang="en-US" dirty="0"/>
              <a:t> is larger if two neurons are far away in the tree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2268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Invariant features via lateral inhibition: topographic maps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Non-zero values in S form a ring in a 2D topology</a:t>
            </a:r>
          </a:p>
          <a:p>
            <a:pPr lvl="1"/>
            <a:r>
              <a:rPr lang="en-US" dirty="0"/>
              <a:t>Input patches are high-pass filtered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2283850" y="2077990"/>
            <a:ext cx="3661900" cy="36852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07909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396091" y="1278724"/>
            <a:ext cx="5437418" cy="17947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50827" y="3144359"/>
            <a:ext cx="7496813" cy="23039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auto-encoder with “slow feature” penalty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5087" y="5398653"/>
            <a:ext cx="1943388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Supervised filters CIFAR10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80826" y="5398653"/>
            <a:ext cx="190659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sparse conv. auto-encoder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55427" y="5334421"/>
            <a:ext cx="2433122" cy="4948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365" marR="4147" indent="-14516">
              <a:lnSpc>
                <a:spcPct val="134400"/>
              </a:lnSpc>
            </a:pP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slow &amp; sparse conv. auto-encoder  Trained on YouTube videos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5088" y="5729253"/>
            <a:ext cx="2501529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[Goroshin et al. Arxiv:1412.6056]</a:t>
            </a:r>
          </a:p>
        </p:txBody>
      </p:sp>
    </p:spTree>
    <p:extLst>
      <p:ext uri="{BB962C8B-B14F-4D97-AF65-F5344CB8AC3E}">
        <p14:creationId xmlns:p14="http://schemas.microsoft.com/office/powerpoint/2010/main" val="32703626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Invariant features through temporal constancy</a:t>
            </a:r>
          </a:p>
        </p:txBody>
      </p:sp>
      <p:sp>
        <p:nvSpPr>
          <p:cNvPr id="66" name="Text Placeholder 6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Object is cross-product of object type and instantiation  parameters</a:t>
            </a:r>
          </a:p>
          <a:p>
            <a:pPr lvl="1"/>
            <a:r>
              <a:rPr lang="en-US" dirty="0"/>
              <a:t>Mapping units [Hinton 1981], capsules [Hinton 2011]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1063421" y="2860996"/>
            <a:ext cx="5970088" cy="1037"/>
          </a:xfrm>
          <a:custGeom>
            <a:avLst/>
            <a:gdLst/>
            <a:ahLst/>
            <a:cxnLst/>
            <a:rect l="l" t="t" r="r" b="b"/>
            <a:pathLst>
              <a:path w="7315200" h="1270">
                <a:moveTo>
                  <a:pt x="0" y="0"/>
                </a:moveTo>
                <a:lnTo>
                  <a:pt x="7315200" y="1269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63421" y="2674273"/>
            <a:ext cx="2073" cy="373444"/>
          </a:xfrm>
          <a:custGeom>
            <a:avLst/>
            <a:gdLst/>
            <a:ahLst/>
            <a:cxnLst/>
            <a:rect l="l" t="t" r="r" b="b"/>
            <a:pathLst>
              <a:path w="2540" h="457200">
                <a:moveTo>
                  <a:pt x="0" y="0"/>
                </a:moveTo>
                <a:lnTo>
                  <a:pt x="2540" y="45720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809683" y="2674273"/>
            <a:ext cx="2073" cy="373444"/>
          </a:xfrm>
          <a:custGeom>
            <a:avLst/>
            <a:gdLst/>
            <a:ahLst/>
            <a:cxnLst/>
            <a:rect l="l" t="t" r="r" b="b"/>
            <a:pathLst>
              <a:path w="2539" h="457200">
                <a:moveTo>
                  <a:pt x="0" y="0"/>
                </a:moveTo>
                <a:lnTo>
                  <a:pt x="2540" y="45720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555944" y="2674273"/>
            <a:ext cx="2073" cy="373444"/>
          </a:xfrm>
          <a:custGeom>
            <a:avLst/>
            <a:gdLst/>
            <a:ahLst/>
            <a:cxnLst/>
            <a:rect l="l" t="t" r="r" b="b"/>
            <a:pathLst>
              <a:path w="2539" h="457200">
                <a:moveTo>
                  <a:pt x="0" y="0"/>
                </a:moveTo>
                <a:lnTo>
                  <a:pt x="2540" y="45720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302205" y="2674273"/>
            <a:ext cx="2073" cy="373444"/>
          </a:xfrm>
          <a:custGeom>
            <a:avLst/>
            <a:gdLst/>
            <a:ahLst/>
            <a:cxnLst/>
            <a:rect l="l" t="t" r="r" b="b"/>
            <a:pathLst>
              <a:path w="2539" h="457200">
                <a:moveTo>
                  <a:pt x="0" y="0"/>
                </a:moveTo>
                <a:lnTo>
                  <a:pt x="2539" y="45720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48466" y="2674273"/>
            <a:ext cx="2073" cy="373444"/>
          </a:xfrm>
          <a:custGeom>
            <a:avLst/>
            <a:gdLst/>
            <a:ahLst/>
            <a:cxnLst/>
            <a:rect l="l" t="t" r="r" b="b"/>
            <a:pathLst>
              <a:path w="2539" h="457200">
                <a:moveTo>
                  <a:pt x="0" y="0"/>
                </a:moveTo>
                <a:lnTo>
                  <a:pt x="2539" y="45720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94727" y="2674273"/>
            <a:ext cx="2073" cy="373444"/>
          </a:xfrm>
          <a:custGeom>
            <a:avLst/>
            <a:gdLst/>
            <a:ahLst/>
            <a:cxnLst/>
            <a:rect l="l" t="t" r="r" b="b"/>
            <a:pathLst>
              <a:path w="2539" h="457200">
                <a:moveTo>
                  <a:pt x="0" y="0"/>
                </a:moveTo>
                <a:lnTo>
                  <a:pt x="2539" y="45720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540987" y="2674273"/>
            <a:ext cx="2073" cy="373444"/>
          </a:xfrm>
          <a:custGeom>
            <a:avLst/>
            <a:gdLst/>
            <a:ahLst/>
            <a:cxnLst/>
            <a:rect l="l" t="t" r="r" b="b"/>
            <a:pathLst>
              <a:path w="2540" h="457200">
                <a:moveTo>
                  <a:pt x="0" y="0"/>
                </a:moveTo>
                <a:lnTo>
                  <a:pt x="2539" y="45720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287248" y="2674273"/>
            <a:ext cx="2073" cy="373444"/>
          </a:xfrm>
          <a:custGeom>
            <a:avLst/>
            <a:gdLst/>
            <a:ahLst/>
            <a:cxnLst/>
            <a:rect l="l" t="t" r="r" b="b"/>
            <a:pathLst>
              <a:path w="2540" h="457200">
                <a:moveTo>
                  <a:pt x="0" y="0"/>
                </a:moveTo>
                <a:lnTo>
                  <a:pt x="2539" y="45720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33509" y="2674273"/>
            <a:ext cx="2073" cy="373444"/>
          </a:xfrm>
          <a:custGeom>
            <a:avLst/>
            <a:gdLst/>
            <a:ahLst/>
            <a:cxnLst/>
            <a:rect l="l" t="t" r="r" b="b"/>
            <a:pathLst>
              <a:path w="2540" h="457200">
                <a:moveTo>
                  <a:pt x="0" y="0"/>
                </a:moveTo>
                <a:lnTo>
                  <a:pt x="2539" y="45720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69896" y="2487034"/>
            <a:ext cx="372612" cy="0"/>
          </a:xfrm>
          <a:custGeom>
            <a:avLst/>
            <a:gdLst/>
            <a:ahLst/>
            <a:cxnLst/>
            <a:rect l="l" t="t" r="r" b="b"/>
            <a:pathLst>
              <a:path w="456564">
                <a:moveTo>
                  <a:pt x="0" y="0"/>
                </a:moveTo>
                <a:lnTo>
                  <a:pt x="456565" y="0"/>
                </a:lnTo>
              </a:path>
            </a:pathLst>
          </a:custGeom>
          <a:ln w="3175">
            <a:solidFill>
              <a:srgbClr val="2200D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369379" y="2114108"/>
            <a:ext cx="373130" cy="372407"/>
          </a:xfrm>
          <a:custGeom>
            <a:avLst/>
            <a:gdLst/>
            <a:ahLst/>
            <a:cxnLst/>
            <a:rect l="l" t="t" r="r" b="b"/>
            <a:pathLst>
              <a:path w="457200" h="455930">
                <a:moveTo>
                  <a:pt x="0" y="455930"/>
                </a:moveTo>
                <a:lnTo>
                  <a:pt x="457200" y="455930"/>
                </a:lnTo>
                <a:lnTo>
                  <a:pt x="457200" y="0"/>
                </a:lnTo>
                <a:lnTo>
                  <a:pt x="0" y="0"/>
                </a:lnTo>
                <a:lnTo>
                  <a:pt x="0" y="455930"/>
                </a:lnTo>
                <a:close/>
              </a:path>
            </a:pathLst>
          </a:custGeom>
          <a:solidFill>
            <a:srgbClr val="2200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441486" y="219502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227329" y="0"/>
                </a:moveTo>
                <a:lnTo>
                  <a:pt x="0" y="0"/>
                </a:lnTo>
                <a:lnTo>
                  <a:pt x="0" y="228600"/>
                </a:lnTo>
                <a:lnTo>
                  <a:pt x="227329" y="228600"/>
                </a:lnTo>
                <a:lnTo>
                  <a:pt x="228600" y="227329"/>
                </a:lnTo>
                <a:lnTo>
                  <a:pt x="228600" y="1269"/>
                </a:lnTo>
                <a:lnTo>
                  <a:pt x="227329" y="0"/>
                </a:lnTo>
                <a:close/>
              </a:path>
            </a:pathLst>
          </a:custGeom>
          <a:solidFill>
            <a:srgbClr val="2200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846943" y="1926348"/>
            <a:ext cx="559696" cy="561203"/>
          </a:xfrm>
          <a:custGeom>
            <a:avLst/>
            <a:gdLst/>
            <a:ahLst/>
            <a:cxnLst/>
            <a:rect l="l" t="t" r="r" b="b"/>
            <a:pathLst>
              <a:path w="685800" h="687069">
                <a:moveTo>
                  <a:pt x="684529" y="0"/>
                </a:moveTo>
                <a:lnTo>
                  <a:pt x="0" y="0"/>
                </a:lnTo>
                <a:lnTo>
                  <a:pt x="0" y="687070"/>
                </a:lnTo>
                <a:lnTo>
                  <a:pt x="684529" y="687070"/>
                </a:lnTo>
                <a:lnTo>
                  <a:pt x="685800" y="685800"/>
                </a:lnTo>
                <a:lnTo>
                  <a:pt x="685800" y="1270"/>
                </a:lnTo>
                <a:lnTo>
                  <a:pt x="684529" y="0"/>
                </a:lnTo>
                <a:close/>
              </a:path>
            </a:pathLst>
          </a:custGeom>
          <a:solidFill>
            <a:srgbClr val="2200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76856" y="2114108"/>
            <a:ext cx="373130" cy="373444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0" y="457200"/>
                </a:lnTo>
                <a:lnTo>
                  <a:pt x="457200" y="457200"/>
                </a:lnTo>
                <a:lnTo>
                  <a:pt x="228600" y="0"/>
                </a:lnTo>
                <a:close/>
              </a:path>
            </a:pathLst>
          </a:custGeom>
          <a:solidFill>
            <a:srgbClr val="222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46418" y="1978215"/>
            <a:ext cx="559696" cy="560166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342900" y="0"/>
                </a:moveTo>
                <a:lnTo>
                  <a:pt x="295334" y="3036"/>
                </a:lnTo>
                <a:lnTo>
                  <a:pt x="250031" y="11906"/>
                </a:lnTo>
                <a:lnTo>
                  <a:pt x="207347" y="26253"/>
                </a:lnTo>
                <a:lnTo>
                  <a:pt x="167639" y="45720"/>
                </a:lnTo>
                <a:lnTo>
                  <a:pt x="131266" y="69949"/>
                </a:lnTo>
                <a:lnTo>
                  <a:pt x="98583" y="98583"/>
                </a:lnTo>
                <a:lnTo>
                  <a:pt x="69949" y="131266"/>
                </a:lnTo>
                <a:lnTo>
                  <a:pt x="45719" y="167640"/>
                </a:lnTo>
                <a:lnTo>
                  <a:pt x="26253" y="207347"/>
                </a:lnTo>
                <a:lnTo>
                  <a:pt x="11906" y="250031"/>
                </a:lnTo>
                <a:lnTo>
                  <a:pt x="3036" y="295334"/>
                </a:lnTo>
                <a:lnTo>
                  <a:pt x="0" y="342900"/>
                </a:lnTo>
                <a:lnTo>
                  <a:pt x="3036" y="390465"/>
                </a:lnTo>
                <a:lnTo>
                  <a:pt x="11906" y="435768"/>
                </a:lnTo>
                <a:lnTo>
                  <a:pt x="26253" y="478452"/>
                </a:lnTo>
                <a:lnTo>
                  <a:pt x="45720" y="518160"/>
                </a:lnTo>
                <a:lnTo>
                  <a:pt x="69949" y="554533"/>
                </a:lnTo>
                <a:lnTo>
                  <a:pt x="98583" y="587216"/>
                </a:lnTo>
                <a:lnTo>
                  <a:pt x="131266" y="615850"/>
                </a:lnTo>
                <a:lnTo>
                  <a:pt x="167640" y="640080"/>
                </a:lnTo>
                <a:lnTo>
                  <a:pt x="207347" y="659546"/>
                </a:lnTo>
                <a:lnTo>
                  <a:pt x="250031" y="673893"/>
                </a:lnTo>
                <a:lnTo>
                  <a:pt x="295334" y="682763"/>
                </a:lnTo>
                <a:lnTo>
                  <a:pt x="342900" y="685800"/>
                </a:lnTo>
                <a:lnTo>
                  <a:pt x="390465" y="682763"/>
                </a:lnTo>
                <a:lnTo>
                  <a:pt x="435768" y="673893"/>
                </a:lnTo>
                <a:lnTo>
                  <a:pt x="478452" y="659546"/>
                </a:lnTo>
                <a:lnTo>
                  <a:pt x="518160" y="640079"/>
                </a:lnTo>
                <a:lnTo>
                  <a:pt x="554533" y="615850"/>
                </a:lnTo>
                <a:lnTo>
                  <a:pt x="587216" y="587216"/>
                </a:lnTo>
                <a:lnTo>
                  <a:pt x="615850" y="554533"/>
                </a:lnTo>
                <a:lnTo>
                  <a:pt x="640080" y="518159"/>
                </a:lnTo>
                <a:lnTo>
                  <a:pt x="659546" y="478452"/>
                </a:lnTo>
                <a:lnTo>
                  <a:pt x="673893" y="435768"/>
                </a:lnTo>
                <a:lnTo>
                  <a:pt x="682763" y="390465"/>
                </a:lnTo>
                <a:lnTo>
                  <a:pt x="685800" y="342900"/>
                </a:lnTo>
                <a:lnTo>
                  <a:pt x="682763" y="295334"/>
                </a:lnTo>
                <a:lnTo>
                  <a:pt x="673893" y="250031"/>
                </a:lnTo>
                <a:lnTo>
                  <a:pt x="659546" y="207347"/>
                </a:lnTo>
                <a:lnTo>
                  <a:pt x="640080" y="167639"/>
                </a:lnTo>
                <a:lnTo>
                  <a:pt x="615850" y="131266"/>
                </a:lnTo>
                <a:lnTo>
                  <a:pt x="587216" y="98583"/>
                </a:lnTo>
                <a:lnTo>
                  <a:pt x="554533" y="69949"/>
                </a:lnTo>
                <a:lnTo>
                  <a:pt x="518160" y="45719"/>
                </a:lnTo>
                <a:lnTo>
                  <a:pt x="478452" y="26253"/>
                </a:lnTo>
                <a:lnTo>
                  <a:pt x="435768" y="11906"/>
                </a:lnTo>
                <a:lnTo>
                  <a:pt x="390465" y="3036"/>
                </a:lnTo>
                <a:lnTo>
                  <a:pt x="342900" y="0"/>
                </a:lnTo>
                <a:close/>
              </a:path>
            </a:pathLst>
          </a:custGeom>
          <a:solidFill>
            <a:srgbClr val="222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208922" y="220643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222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746852" y="1989627"/>
            <a:ext cx="559696" cy="561203"/>
          </a:xfrm>
          <a:custGeom>
            <a:avLst/>
            <a:gdLst/>
            <a:ahLst/>
            <a:cxnLst/>
            <a:rect l="l" t="t" r="r" b="b"/>
            <a:pathLst>
              <a:path w="685800" h="687069">
                <a:moveTo>
                  <a:pt x="342900" y="0"/>
                </a:moveTo>
                <a:lnTo>
                  <a:pt x="0" y="687069"/>
                </a:lnTo>
                <a:lnTo>
                  <a:pt x="685800" y="687069"/>
                </a:lnTo>
                <a:lnTo>
                  <a:pt x="342900" y="0"/>
                </a:lnTo>
                <a:close/>
              </a:path>
            </a:pathLst>
          </a:custGeom>
          <a:solidFill>
            <a:srgbClr val="222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608162" y="2114108"/>
            <a:ext cx="373130" cy="373444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181585" y="4457"/>
                </a:lnTo>
                <a:lnTo>
                  <a:pt x="138231" y="17323"/>
                </a:lnTo>
                <a:lnTo>
                  <a:pt x="99342" y="37839"/>
                </a:lnTo>
                <a:lnTo>
                  <a:pt x="65722" y="65246"/>
                </a:lnTo>
                <a:lnTo>
                  <a:pt x="38174" y="98784"/>
                </a:lnTo>
                <a:lnTo>
                  <a:pt x="17502" y="137695"/>
                </a:lnTo>
                <a:lnTo>
                  <a:pt x="4509" y="181220"/>
                </a:lnTo>
                <a:lnTo>
                  <a:pt x="0" y="228600"/>
                </a:lnTo>
                <a:lnTo>
                  <a:pt x="4509" y="275614"/>
                </a:lnTo>
                <a:lnTo>
                  <a:pt x="17502" y="318968"/>
                </a:lnTo>
                <a:lnTo>
                  <a:pt x="38174" y="357857"/>
                </a:lnTo>
                <a:lnTo>
                  <a:pt x="65722" y="391477"/>
                </a:lnTo>
                <a:lnTo>
                  <a:pt x="99342" y="419025"/>
                </a:lnTo>
                <a:lnTo>
                  <a:pt x="138231" y="439697"/>
                </a:lnTo>
                <a:lnTo>
                  <a:pt x="181585" y="452690"/>
                </a:lnTo>
                <a:lnTo>
                  <a:pt x="228600" y="457200"/>
                </a:lnTo>
                <a:lnTo>
                  <a:pt x="275614" y="452690"/>
                </a:lnTo>
                <a:lnTo>
                  <a:pt x="318968" y="439697"/>
                </a:lnTo>
                <a:lnTo>
                  <a:pt x="357857" y="419025"/>
                </a:lnTo>
                <a:lnTo>
                  <a:pt x="391477" y="391477"/>
                </a:lnTo>
                <a:lnTo>
                  <a:pt x="419025" y="357857"/>
                </a:lnTo>
                <a:lnTo>
                  <a:pt x="439697" y="318968"/>
                </a:lnTo>
                <a:lnTo>
                  <a:pt x="452690" y="275614"/>
                </a:lnTo>
                <a:lnTo>
                  <a:pt x="457200" y="228600"/>
                </a:lnTo>
                <a:lnTo>
                  <a:pt x="452690" y="181220"/>
                </a:lnTo>
                <a:lnTo>
                  <a:pt x="439697" y="137695"/>
                </a:lnTo>
                <a:lnTo>
                  <a:pt x="419025" y="98784"/>
                </a:lnTo>
                <a:lnTo>
                  <a:pt x="391477" y="65246"/>
                </a:lnTo>
                <a:lnTo>
                  <a:pt x="357857" y="37839"/>
                </a:lnTo>
                <a:lnTo>
                  <a:pt x="318968" y="17323"/>
                </a:lnTo>
                <a:lnTo>
                  <a:pt x="275614" y="4457"/>
                </a:lnTo>
                <a:lnTo>
                  <a:pt x="228600" y="0"/>
                </a:lnTo>
                <a:close/>
              </a:path>
            </a:pathLst>
          </a:custGeom>
          <a:solidFill>
            <a:srgbClr val="222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173236" y="2170124"/>
            <a:ext cx="186565" cy="187759"/>
          </a:xfrm>
          <a:custGeom>
            <a:avLst/>
            <a:gdLst/>
            <a:ahLst/>
            <a:cxnLst/>
            <a:rect l="l" t="t" r="r" b="b"/>
            <a:pathLst>
              <a:path w="228600" h="229869">
                <a:moveTo>
                  <a:pt x="114300" y="0"/>
                </a:moveTo>
                <a:lnTo>
                  <a:pt x="0" y="229870"/>
                </a:lnTo>
                <a:lnTo>
                  <a:pt x="228600" y="229870"/>
                </a:lnTo>
                <a:lnTo>
                  <a:pt x="114300" y="0"/>
                </a:lnTo>
                <a:close/>
              </a:path>
            </a:pathLst>
          </a:custGeom>
          <a:solidFill>
            <a:srgbClr val="222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63421" y="4728216"/>
            <a:ext cx="1492522" cy="1037"/>
          </a:xfrm>
          <a:custGeom>
            <a:avLst/>
            <a:gdLst/>
            <a:ahLst/>
            <a:cxnLst/>
            <a:rect l="l" t="t" r="r" b="b"/>
            <a:pathLst>
              <a:path w="1828800" h="1270">
                <a:moveTo>
                  <a:pt x="0" y="0"/>
                </a:moveTo>
                <a:lnTo>
                  <a:pt x="1828800" y="1269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63421" y="4728216"/>
            <a:ext cx="2073" cy="186722"/>
          </a:xfrm>
          <a:custGeom>
            <a:avLst/>
            <a:gdLst/>
            <a:ahLst/>
            <a:cxnLst/>
            <a:rect l="l" t="t" r="r" b="b"/>
            <a:pathLst>
              <a:path w="2540" h="228600">
                <a:moveTo>
                  <a:pt x="0" y="0"/>
                </a:moveTo>
                <a:lnTo>
                  <a:pt x="2540" y="228599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809683" y="4728216"/>
            <a:ext cx="2073" cy="186722"/>
          </a:xfrm>
          <a:custGeom>
            <a:avLst/>
            <a:gdLst/>
            <a:ahLst/>
            <a:cxnLst/>
            <a:rect l="l" t="t" r="r" b="b"/>
            <a:pathLst>
              <a:path w="2539" h="228600">
                <a:moveTo>
                  <a:pt x="0" y="0"/>
                </a:moveTo>
                <a:lnTo>
                  <a:pt x="2540" y="228599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555944" y="4728216"/>
            <a:ext cx="2073" cy="186722"/>
          </a:xfrm>
          <a:custGeom>
            <a:avLst/>
            <a:gdLst/>
            <a:ahLst/>
            <a:cxnLst/>
            <a:rect l="l" t="t" r="r" b="b"/>
            <a:pathLst>
              <a:path w="2539" h="228600">
                <a:moveTo>
                  <a:pt x="0" y="0"/>
                </a:moveTo>
                <a:lnTo>
                  <a:pt x="2540" y="228599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540987" y="4728216"/>
            <a:ext cx="1492522" cy="1037"/>
          </a:xfrm>
          <a:custGeom>
            <a:avLst/>
            <a:gdLst/>
            <a:ahLst/>
            <a:cxnLst/>
            <a:rect l="l" t="t" r="r" b="b"/>
            <a:pathLst>
              <a:path w="1828800" h="1270">
                <a:moveTo>
                  <a:pt x="0" y="0"/>
                </a:moveTo>
                <a:lnTo>
                  <a:pt x="1828800" y="1269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540987" y="4728216"/>
            <a:ext cx="2073" cy="186722"/>
          </a:xfrm>
          <a:custGeom>
            <a:avLst/>
            <a:gdLst/>
            <a:ahLst/>
            <a:cxnLst/>
            <a:rect l="l" t="t" r="r" b="b"/>
            <a:pathLst>
              <a:path w="2540" h="228600">
                <a:moveTo>
                  <a:pt x="0" y="0"/>
                </a:moveTo>
                <a:lnTo>
                  <a:pt x="2539" y="228599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287248" y="4728216"/>
            <a:ext cx="2073" cy="186722"/>
          </a:xfrm>
          <a:custGeom>
            <a:avLst/>
            <a:gdLst/>
            <a:ahLst/>
            <a:cxnLst/>
            <a:rect l="l" t="t" r="r" b="b"/>
            <a:pathLst>
              <a:path w="2540" h="228600">
                <a:moveTo>
                  <a:pt x="0" y="0"/>
                </a:moveTo>
                <a:lnTo>
                  <a:pt x="2539" y="228599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033509" y="4728216"/>
            <a:ext cx="2073" cy="186722"/>
          </a:xfrm>
          <a:custGeom>
            <a:avLst/>
            <a:gdLst/>
            <a:ahLst/>
            <a:cxnLst/>
            <a:rect l="l" t="t" r="r" b="b"/>
            <a:pathLst>
              <a:path w="2540" h="228600">
                <a:moveTo>
                  <a:pt x="0" y="0"/>
                </a:moveTo>
                <a:lnTo>
                  <a:pt x="2539" y="228599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76856" y="5101660"/>
            <a:ext cx="373130" cy="373444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0" y="457199"/>
                </a:lnTo>
                <a:lnTo>
                  <a:pt x="457200" y="457199"/>
                </a:lnTo>
                <a:lnTo>
                  <a:pt x="228600" y="0"/>
                </a:lnTo>
                <a:close/>
              </a:path>
            </a:pathLst>
          </a:custGeom>
          <a:solidFill>
            <a:srgbClr val="222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623636" y="5474586"/>
            <a:ext cx="372612" cy="0"/>
          </a:xfrm>
          <a:custGeom>
            <a:avLst/>
            <a:gdLst/>
            <a:ahLst/>
            <a:cxnLst/>
            <a:rect l="l" t="t" r="r" b="b"/>
            <a:pathLst>
              <a:path w="456564">
                <a:moveTo>
                  <a:pt x="0" y="0"/>
                </a:moveTo>
                <a:lnTo>
                  <a:pt x="456564" y="0"/>
                </a:lnTo>
              </a:path>
            </a:pathLst>
          </a:custGeom>
          <a:ln w="3175">
            <a:solidFill>
              <a:srgbClr val="2200D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623118" y="5101659"/>
            <a:ext cx="373130" cy="372407"/>
          </a:xfrm>
          <a:custGeom>
            <a:avLst/>
            <a:gdLst/>
            <a:ahLst/>
            <a:cxnLst/>
            <a:rect l="l" t="t" r="r" b="b"/>
            <a:pathLst>
              <a:path w="457200" h="455929">
                <a:moveTo>
                  <a:pt x="0" y="455929"/>
                </a:moveTo>
                <a:lnTo>
                  <a:pt x="457200" y="455929"/>
                </a:lnTo>
                <a:lnTo>
                  <a:pt x="457200" y="0"/>
                </a:lnTo>
                <a:lnTo>
                  <a:pt x="0" y="0"/>
                </a:lnTo>
                <a:lnTo>
                  <a:pt x="0" y="455929"/>
                </a:lnTo>
                <a:close/>
              </a:path>
            </a:pathLst>
          </a:custGeom>
          <a:solidFill>
            <a:srgbClr val="2200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369379" y="5101660"/>
            <a:ext cx="373130" cy="373444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181585" y="4457"/>
                </a:lnTo>
                <a:lnTo>
                  <a:pt x="138231" y="17323"/>
                </a:lnTo>
                <a:lnTo>
                  <a:pt x="99342" y="37839"/>
                </a:lnTo>
                <a:lnTo>
                  <a:pt x="65722" y="65246"/>
                </a:lnTo>
                <a:lnTo>
                  <a:pt x="38174" y="98784"/>
                </a:lnTo>
                <a:lnTo>
                  <a:pt x="17502" y="137695"/>
                </a:lnTo>
                <a:lnTo>
                  <a:pt x="4509" y="181220"/>
                </a:lnTo>
                <a:lnTo>
                  <a:pt x="0" y="228599"/>
                </a:lnTo>
                <a:lnTo>
                  <a:pt x="4509" y="275614"/>
                </a:lnTo>
                <a:lnTo>
                  <a:pt x="17502" y="318968"/>
                </a:lnTo>
                <a:lnTo>
                  <a:pt x="38174" y="357857"/>
                </a:lnTo>
                <a:lnTo>
                  <a:pt x="65722" y="391477"/>
                </a:lnTo>
                <a:lnTo>
                  <a:pt x="99342" y="419025"/>
                </a:lnTo>
                <a:lnTo>
                  <a:pt x="138231" y="439697"/>
                </a:lnTo>
                <a:lnTo>
                  <a:pt x="181585" y="452690"/>
                </a:lnTo>
                <a:lnTo>
                  <a:pt x="228600" y="457199"/>
                </a:lnTo>
                <a:lnTo>
                  <a:pt x="275614" y="452690"/>
                </a:lnTo>
                <a:lnTo>
                  <a:pt x="318968" y="439697"/>
                </a:lnTo>
                <a:lnTo>
                  <a:pt x="357857" y="419025"/>
                </a:lnTo>
                <a:lnTo>
                  <a:pt x="391477" y="391477"/>
                </a:lnTo>
                <a:lnTo>
                  <a:pt x="419025" y="357857"/>
                </a:lnTo>
                <a:lnTo>
                  <a:pt x="439697" y="318968"/>
                </a:lnTo>
                <a:lnTo>
                  <a:pt x="452690" y="275614"/>
                </a:lnTo>
                <a:lnTo>
                  <a:pt x="457200" y="228599"/>
                </a:lnTo>
                <a:lnTo>
                  <a:pt x="452690" y="181220"/>
                </a:lnTo>
                <a:lnTo>
                  <a:pt x="439697" y="137695"/>
                </a:lnTo>
                <a:lnTo>
                  <a:pt x="419025" y="98784"/>
                </a:lnTo>
                <a:lnTo>
                  <a:pt x="391477" y="65246"/>
                </a:lnTo>
                <a:lnTo>
                  <a:pt x="357857" y="37839"/>
                </a:lnTo>
                <a:lnTo>
                  <a:pt x="318968" y="17323"/>
                </a:lnTo>
                <a:lnTo>
                  <a:pt x="275614" y="4457"/>
                </a:lnTo>
                <a:lnTo>
                  <a:pt x="228600" y="0"/>
                </a:lnTo>
                <a:close/>
              </a:path>
            </a:pathLst>
          </a:custGeom>
          <a:solidFill>
            <a:srgbClr val="2222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6836578" y="5114109"/>
            <a:ext cx="570061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large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1053057" y="5552905"/>
            <a:ext cx="146154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Object type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5157493" y="5114109"/>
            <a:ext cx="1876016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tabLst>
                <a:tab pos="756366" algn="l"/>
              </a:tabLst>
            </a:pP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small	medium</a:t>
            </a:r>
          </a:p>
          <a:p>
            <a:pPr>
              <a:spcBef>
                <a:spcPts val="8"/>
              </a:spcBef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3626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Object size</a:t>
            </a:r>
          </a:p>
        </p:txBody>
      </p:sp>
      <p:sp>
        <p:nvSpPr>
          <p:cNvPr id="42" name="object 42"/>
          <p:cNvSpPr/>
          <p:nvPr/>
        </p:nvSpPr>
        <p:spPr>
          <a:xfrm>
            <a:off x="1063421" y="3045644"/>
            <a:ext cx="2073" cy="1683610"/>
          </a:xfrm>
          <a:custGeom>
            <a:avLst/>
            <a:gdLst/>
            <a:ahLst/>
            <a:cxnLst/>
            <a:rect l="l" t="t" r="r" b="b"/>
            <a:pathLst>
              <a:path w="2540" h="2061210">
                <a:moveTo>
                  <a:pt x="0" y="2061209"/>
                </a:moveTo>
                <a:lnTo>
                  <a:pt x="254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063421" y="3045644"/>
            <a:ext cx="2985044" cy="1683610"/>
          </a:xfrm>
          <a:custGeom>
            <a:avLst/>
            <a:gdLst/>
            <a:ahLst/>
            <a:cxnLst/>
            <a:rect l="l" t="t" r="r" b="b"/>
            <a:pathLst>
              <a:path w="3657600" h="2061210">
                <a:moveTo>
                  <a:pt x="0" y="2061209"/>
                </a:moveTo>
                <a:lnTo>
                  <a:pt x="365760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063421" y="3045644"/>
            <a:ext cx="5223827" cy="1683610"/>
          </a:xfrm>
          <a:custGeom>
            <a:avLst/>
            <a:gdLst/>
            <a:ahLst/>
            <a:cxnLst/>
            <a:rect l="l" t="t" r="r" b="b"/>
            <a:pathLst>
              <a:path w="6400800" h="2061210">
                <a:moveTo>
                  <a:pt x="0" y="2061209"/>
                </a:moveTo>
                <a:lnTo>
                  <a:pt x="640080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809683" y="3045644"/>
            <a:ext cx="746261" cy="1683610"/>
          </a:xfrm>
          <a:custGeom>
            <a:avLst/>
            <a:gdLst/>
            <a:ahLst/>
            <a:cxnLst/>
            <a:rect l="l" t="t" r="r" b="b"/>
            <a:pathLst>
              <a:path w="914400" h="2061210">
                <a:moveTo>
                  <a:pt x="0" y="2061209"/>
                </a:moveTo>
                <a:lnTo>
                  <a:pt x="914400" y="0"/>
                </a:lnTo>
              </a:path>
            </a:pathLst>
          </a:custGeom>
          <a:ln w="36659">
            <a:solidFill>
              <a:srgbClr val="00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809683" y="3045644"/>
            <a:ext cx="3731305" cy="1683610"/>
          </a:xfrm>
          <a:custGeom>
            <a:avLst/>
            <a:gdLst/>
            <a:ahLst/>
            <a:cxnLst/>
            <a:rect l="l" t="t" r="r" b="b"/>
            <a:pathLst>
              <a:path w="4572000" h="2061210">
                <a:moveTo>
                  <a:pt x="0" y="2061209"/>
                </a:moveTo>
                <a:lnTo>
                  <a:pt x="4572000" y="0"/>
                </a:lnTo>
              </a:path>
            </a:pathLst>
          </a:custGeom>
          <a:ln w="36659">
            <a:solidFill>
              <a:srgbClr val="00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809683" y="3045644"/>
            <a:ext cx="5223827" cy="1683610"/>
          </a:xfrm>
          <a:custGeom>
            <a:avLst/>
            <a:gdLst/>
            <a:ahLst/>
            <a:cxnLst/>
            <a:rect l="l" t="t" r="r" b="b"/>
            <a:pathLst>
              <a:path w="6400800" h="2061210">
                <a:moveTo>
                  <a:pt x="0" y="2061209"/>
                </a:moveTo>
                <a:lnTo>
                  <a:pt x="6400800" y="0"/>
                </a:lnTo>
              </a:path>
            </a:pathLst>
          </a:custGeom>
          <a:ln w="36659">
            <a:solidFill>
              <a:srgbClr val="00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808646" y="3045644"/>
            <a:ext cx="748334" cy="1683610"/>
          </a:xfrm>
          <a:custGeom>
            <a:avLst/>
            <a:gdLst/>
            <a:ahLst/>
            <a:cxnLst/>
            <a:rect l="l" t="t" r="r" b="b"/>
            <a:pathLst>
              <a:path w="916939" h="2061210">
                <a:moveTo>
                  <a:pt x="916939" y="2061209"/>
                </a:moveTo>
                <a:lnTo>
                  <a:pt x="0" y="0"/>
                </a:lnTo>
              </a:path>
            </a:pathLst>
          </a:custGeom>
          <a:ln w="36659">
            <a:solidFill>
              <a:srgbClr val="00B7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555944" y="3045644"/>
            <a:ext cx="746261" cy="1683610"/>
          </a:xfrm>
          <a:custGeom>
            <a:avLst/>
            <a:gdLst/>
            <a:ahLst/>
            <a:cxnLst/>
            <a:rect l="l" t="t" r="r" b="b"/>
            <a:pathLst>
              <a:path w="914400" h="2061210">
                <a:moveTo>
                  <a:pt x="0" y="2061209"/>
                </a:moveTo>
                <a:lnTo>
                  <a:pt x="914400" y="0"/>
                </a:lnTo>
              </a:path>
            </a:pathLst>
          </a:custGeom>
          <a:ln w="36659">
            <a:solidFill>
              <a:srgbClr val="00B7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555944" y="3045644"/>
            <a:ext cx="2238783" cy="1683610"/>
          </a:xfrm>
          <a:custGeom>
            <a:avLst/>
            <a:gdLst/>
            <a:ahLst/>
            <a:cxnLst/>
            <a:rect l="l" t="t" r="r" b="b"/>
            <a:pathLst>
              <a:path w="2743200" h="2061210">
                <a:moveTo>
                  <a:pt x="0" y="2061209"/>
                </a:moveTo>
                <a:lnTo>
                  <a:pt x="2743200" y="0"/>
                </a:lnTo>
              </a:path>
            </a:pathLst>
          </a:custGeom>
          <a:ln w="36659">
            <a:solidFill>
              <a:srgbClr val="00B7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540987" y="3045644"/>
            <a:ext cx="2073" cy="1683610"/>
          </a:xfrm>
          <a:custGeom>
            <a:avLst/>
            <a:gdLst/>
            <a:ahLst/>
            <a:cxnLst/>
            <a:rect l="l" t="t" r="r" b="b"/>
            <a:pathLst>
              <a:path w="2540" h="2061210">
                <a:moveTo>
                  <a:pt x="0" y="2061209"/>
                </a:moveTo>
                <a:lnTo>
                  <a:pt x="2539" y="0"/>
                </a:lnTo>
              </a:path>
            </a:pathLst>
          </a:custGeom>
          <a:ln w="3665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301168" y="3045644"/>
            <a:ext cx="2240856" cy="1683610"/>
          </a:xfrm>
          <a:custGeom>
            <a:avLst/>
            <a:gdLst/>
            <a:ahLst/>
            <a:cxnLst/>
            <a:rect l="l" t="t" r="r" b="b"/>
            <a:pathLst>
              <a:path w="2745740" h="2061210">
                <a:moveTo>
                  <a:pt x="2745740" y="2061209"/>
                </a:moveTo>
                <a:lnTo>
                  <a:pt x="0" y="0"/>
                </a:lnTo>
              </a:path>
            </a:pathLst>
          </a:custGeom>
          <a:ln w="3665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540987" y="3045644"/>
            <a:ext cx="746261" cy="1683610"/>
          </a:xfrm>
          <a:custGeom>
            <a:avLst/>
            <a:gdLst/>
            <a:ahLst/>
            <a:cxnLst/>
            <a:rect l="l" t="t" r="r" b="b"/>
            <a:pathLst>
              <a:path w="914400" h="2061210">
                <a:moveTo>
                  <a:pt x="0" y="2061209"/>
                </a:moveTo>
                <a:lnTo>
                  <a:pt x="914400" y="0"/>
                </a:lnTo>
              </a:path>
            </a:pathLst>
          </a:custGeom>
          <a:ln w="3665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062385" y="3045644"/>
            <a:ext cx="5225900" cy="1683610"/>
          </a:xfrm>
          <a:custGeom>
            <a:avLst/>
            <a:gdLst/>
            <a:ahLst/>
            <a:cxnLst/>
            <a:rect l="l" t="t" r="r" b="b"/>
            <a:pathLst>
              <a:path w="6403340" h="2061210">
                <a:moveTo>
                  <a:pt x="6403340" y="2061209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554907" y="3045644"/>
            <a:ext cx="3733378" cy="1683610"/>
          </a:xfrm>
          <a:custGeom>
            <a:avLst/>
            <a:gdLst/>
            <a:ahLst/>
            <a:cxnLst/>
            <a:rect l="l" t="t" r="r" b="b"/>
            <a:pathLst>
              <a:path w="4574540" h="2061210">
                <a:moveTo>
                  <a:pt x="4574540" y="2061209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793691" y="3045644"/>
            <a:ext cx="1494594" cy="1683610"/>
          </a:xfrm>
          <a:custGeom>
            <a:avLst/>
            <a:gdLst/>
            <a:ahLst/>
            <a:cxnLst/>
            <a:rect l="l" t="t" r="r" b="b"/>
            <a:pathLst>
              <a:path w="1831340" h="2061210">
                <a:moveTo>
                  <a:pt x="1831340" y="2061209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808646" y="3045644"/>
            <a:ext cx="5225900" cy="1683610"/>
          </a:xfrm>
          <a:custGeom>
            <a:avLst/>
            <a:gdLst/>
            <a:ahLst/>
            <a:cxnLst/>
            <a:rect l="l" t="t" r="r" b="b"/>
            <a:pathLst>
              <a:path w="6403340" h="2061210">
                <a:moveTo>
                  <a:pt x="6403340" y="2061209"/>
                </a:moveTo>
                <a:lnTo>
                  <a:pt x="0" y="0"/>
                </a:lnTo>
              </a:path>
            </a:pathLst>
          </a:custGeom>
          <a:ln w="36659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047429" y="3045644"/>
            <a:ext cx="2987117" cy="1683610"/>
          </a:xfrm>
          <a:custGeom>
            <a:avLst/>
            <a:gdLst/>
            <a:ahLst/>
            <a:cxnLst/>
            <a:rect l="l" t="t" r="r" b="b"/>
            <a:pathLst>
              <a:path w="3660140" h="2061210">
                <a:moveTo>
                  <a:pt x="3660140" y="2061209"/>
                </a:moveTo>
                <a:lnTo>
                  <a:pt x="0" y="0"/>
                </a:lnTo>
              </a:path>
            </a:pathLst>
          </a:custGeom>
          <a:ln w="36659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033509" y="3045644"/>
            <a:ext cx="2073" cy="1683610"/>
          </a:xfrm>
          <a:custGeom>
            <a:avLst/>
            <a:gdLst/>
            <a:ahLst/>
            <a:cxnLst/>
            <a:rect l="l" t="t" r="r" b="b"/>
            <a:pathLst>
              <a:path w="2540" h="2061210">
                <a:moveTo>
                  <a:pt x="0" y="2061209"/>
                </a:moveTo>
                <a:lnTo>
                  <a:pt x="2539" y="0"/>
                </a:lnTo>
              </a:path>
            </a:pathLst>
          </a:custGeom>
          <a:ln w="36659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2882529" y="5619296"/>
            <a:ext cx="2464542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[Karol Gregor et al.]</a:t>
            </a:r>
          </a:p>
        </p:txBody>
      </p:sp>
    </p:spTree>
    <p:extLst>
      <p:ext uri="{BB962C8B-B14F-4D97-AF65-F5344CB8AC3E}">
        <p14:creationId xmlns:p14="http://schemas.microsoft.com/office/powerpoint/2010/main" val="8813432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9" name="Title 108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what-where auto-encoder architecture</a:t>
            </a:r>
          </a:p>
        </p:txBody>
      </p:sp>
      <p:pic>
        <p:nvPicPr>
          <p:cNvPr id="1092" name="Picture 10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001" y="1104900"/>
            <a:ext cx="5509599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813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Low-level filters connected to each complex cell</a:t>
            </a:r>
          </a:p>
        </p:txBody>
      </p:sp>
      <p:sp>
        <p:nvSpPr>
          <p:cNvPr id="4" name="object 4"/>
          <p:cNvSpPr/>
          <p:nvPr/>
        </p:nvSpPr>
        <p:spPr>
          <a:xfrm>
            <a:off x="1860476" y="1333500"/>
            <a:ext cx="4676098" cy="4518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57862" y="2095500"/>
            <a:ext cx="1002614" cy="59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C1</a:t>
            </a:r>
          </a:p>
          <a:p>
            <a:pPr marL="10368">
              <a:spcBef>
                <a:spcPts val="293"/>
              </a:spcBef>
            </a:pP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(where)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41762" y="4398630"/>
            <a:ext cx="845098" cy="59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C2</a:t>
            </a:r>
          </a:p>
          <a:p>
            <a:pPr marL="10368">
              <a:spcBef>
                <a:spcPts val="294"/>
              </a:spcBef>
            </a:pP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(what)</a:t>
            </a:r>
          </a:p>
        </p:txBody>
      </p:sp>
    </p:spTree>
    <p:extLst>
      <p:ext uri="{BB962C8B-B14F-4D97-AF65-F5344CB8AC3E}">
        <p14:creationId xmlns:p14="http://schemas.microsoft.com/office/powerpoint/2010/main" val="27538265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4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Generating images</a:t>
            </a:r>
          </a:p>
          <a:p>
            <a:endParaRPr lang="en-US" dirty="0"/>
          </a:p>
        </p:txBody>
      </p: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61971" y="1885369"/>
            <a:ext cx="81309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spc="4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nput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images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2133600" y="1037040"/>
            <a:ext cx="5575518" cy="4767123"/>
            <a:chOff x="1658358" y="949171"/>
            <a:chExt cx="6025020" cy="5151452"/>
          </a:xfrm>
        </p:grpSpPr>
        <p:sp>
          <p:nvSpPr>
            <p:cNvPr id="3" name="object 3"/>
            <p:cNvSpPr/>
            <p:nvPr/>
          </p:nvSpPr>
          <p:spPr>
            <a:xfrm>
              <a:off x="3060706" y="1827800"/>
              <a:ext cx="1119391" cy="1037"/>
            </a:xfrm>
            <a:custGeom>
              <a:avLst/>
              <a:gdLst/>
              <a:ahLst/>
              <a:cxnLst/>
              <a:rect l="l" t="t" r="r" b="b"/>
              <a:pathLst>
                <a:path w="1371600" h="1269">
                  <a:moveTo>
                    <a:pt x="0" y="0"/>
                  </a:moveTo>
                  <a:lnTo>
                    <a:pt x="1371600" y="1270"/>
                  </a:lnTo>
                </a:path>
              </a:pathLst>
            </a:custGeom>
            <a:ln w="729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060706" y="1454356"/>
              <a:ext cx="1119391" cy="1037"/>
            </a:xfrm>
            <a:custGeom>
              <a:avLst/>
              <a:gdLst/>
              <a:ahLst/>
              <a:cxnLst/>
              <a:rect l="l" t="t" r="r" b="b"/>
              <a:pathLst>
                <a:path w="1371600" h="1269">
                  <a:moveTo>
                    <a:pt x="0" y="0"/>
                  </a:moveTo>
                  <a:lnTo>
                    <a:pt x="1371600" y="1270"/>
                  </a:lnTo>
                </a:path>
              </a:pathLst>
            </a:custGeom>
            <a:ln w="729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20402" y="1454356"/>
              <a:ext cx="1036" cy="289419"/>
            </a:xfrm>
            <a:custGeom>
              <a:avLst/>
              <a:gdLst/>
              <a:ahLst/>
              <a:cxnLst/>
              <a:rect l="l" t="t" r="r" b="b"/>
              <a:pathLst>
                <a:path w="1270" h="354330">
                  <a:moveTo>
                    <a:pt x="0" y="0"/>
                  </a:moveTo>
                  <a:lnTo>
                    <a:pt x="1269" y="35433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75834" y="1737553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110489" y="0"/>
                  </a:moveTo>
                  <a:lnTo>
                    <a:pt x="0" y="0"/>
                  </a:lnTo>
                  <a:lnTo>
                    <a:pt x="55879" y="110489"/>
                  </a:lnTo>
                  <a:lnTo>
                    <a:pt x="11048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795369" y="3664937"/>
              <a:ext cx="1119391" cy="2075"/>
            </a:xfrm>
            <a:custGeom>
              <a:avLst/>
              <a:gdLst/>
              <a:ahLst/>
              <a:cxnLst/>
              <a:rect l="l" t="t" r="r" b="b"/>
              <a:pathLst>
                <a:path w="1371600" h="2539">
                  <a:moveTo>
                    <a:pt x="0" y="0"/>
                  </a:moveTo>
                  <a:lnTo>
                    <a:pt x="1371600" y="2539"/>
                  </a:lnTo>
                </a:path>
              </a:pathLst>
            </a:custGeom>
            <a:ln w="729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795369" y="3291493"/>
              <a:ext cx="1119391" cy="2075"/>
            </a:xfrm>
            <a:custGeom>
              <a:avLst/>
              <a:gdLst/>
              <a:ahLst/>
              <a:cxnLst/>
              <a:rect l="l" t="t" r="r" b="b"/>
              <a:pathLst>
                <a:path w="1371600" h="2539">
                  <a:moveTo>
                    <a:pt x="0" y="0"/>
                  </a:moveTo>
                  <a:lnTo>
                    <a:pt x="1371600" y="2539"/>
                  </a:lnTo>
                </a:path>
              </a:pathLst>
            </a:custGeom>
            <a:ln w="729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355065" y="3291493"/>
              <a:ext cx="2073" cy="289419"/>
            </a:xfrm>
            <a:custGeom>
              <a:avLst/>
              <a:gdLst/>
              <a:ahLst/>
              <a:cxnLst/>
              <a:rect l="l" t="t" r="r" b="b"/>
              <a:pathLst>
                <a:path w="2539" h="354329">
                  <a:moveTo>
                    <a:pt x="0" y="0"/>
                  </a:moveTo>
                  <a:lnTo>
                    <a:pt x="2539" y="354329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311534" y="3574690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110489" y="0"/>
                  </a:moveTo>
                  <a:lnTo>
                    <a:pt x="0" y="1269"/>
                  </a:lnTo>
                  <a:lnTo>
                    <a:pt x="55879" y="110489"/>
                  </a:lnTo>
                  <a:lnTo>
                    <a:pt x="11048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235673" y="2918049"/>
              <a:ext cx="932826" cy="2075"/>
            </a:xfrm>
            <a:custGeom>
              <a:avLst/>
              <a:gdLst/>
              <a:ahLst/>
              <a:cxnLst/>
              <a:rect l="l" t="t" r="r" b="b"/>
              <a:pathLst>
                <a:path w="1143000" h="2539">
                  <a:moveTo>
                    <a:pt x="0" y="0"/>
                  </a:moveTo>
                  <a:lnTo>
                    <a:pt x="1143000" y="2539"/>
                  </a:lnTo>
                </a:path>
              </a:pathLst>
            </a:custGeom>
            <a:ln w="729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541630" y="2918049"/>
              <a:ext cx="932826" cy="2075"/>
            </a:xfrm>
            <a:custGeom>
              <a:avLst/>
              <a:gdLst/>
              <a:ahLst/>
              <a:cxnLst/>
              <a:rect l="l" t="t" r="r" b="b"/>
              <a:pathLst>
                <a:path w="1143000" h="2539">
                  <a:moveTo>
                    <a:pt x="0" y="0"/>
                  </a:moveTo>
                  <a:lnTo>
                    <a:pt x="1143000" y="2539"/>
                  </a:lnTo>
                </a:path>
              </a:pathLst>
            </a:custGeom>
            <a:ln w="729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95369" y="2918049"/>
              <a:ext cx="559696" cy="186722"/>
            </a:xfrm>
            <a:custGeom>
              <a:avLst/>
              <a:gdLst/>
              <a:ahLst/>
              <a:cxnLst/>
              <a:rect l="l" t="t" r="r" b="b"/>
              <a:pathLst>
                <a:path w="685800" h="228600">
                  <a:moveTo>
                    <a:pt x="0" y="0"/>
                  </a:moveTo>
                  <a:lnTo>
                    <a:pt x="685800" y="228600"/>
                  </a:lnTo>
                </a:path>
              </a:pathLst>
            </a:custGeom>
            <a:ln w="546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354028" y="2918049"/>
              <a:ext cx="562805" cy="186722"/>
            </a:xfrm>
            <a:custGeom>
              <a:avLst/>
              <a:gdLst/>
              <a:ahLst/>
              <a:cxnLst/>
              <a:rect l="l" t="t" r="r" b="b"/>
              <a:pathLst>
                <a:path w="689610" h="228600">
                  <a:moveTo>
                    <a:pt x="689609" y="0"/>
                  </a:moveTo>
                  <a:lnTo>
                    <a:pt x="0" y="228600"/>
                  </a:lnTo>
                </a:path>
              </a:pathLst>
            </a:custGeom>
            <a:ln w="546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355065" y="3104771"/>
              <a:ext cx="1036" cy="102697"/>
            </a:xfrm>
            <a:custGeom>
              <a:avLst/>
              <a:gdLst/>
              <a:ahLst/>
              <a:cxnLst/>
              <a:rect l="l" t="t" r="r" b="b"/>
              <a:pathLst>
                <a:path w="1270" h="125729">
                  <a:moveTo>
                    <a:pt x="0" y="0"/>
                  </a:moveTo>
                  <a:lnTo>
                    <a:pt x="1270" y="125729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311534" y="3201246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110489" y="0"/>
                  </a:moveTo>
                  <a:lnTo>
                    <a:pt x="0" y="1269"/>
                  </a:lnTo>
                  <a:lnTo>
                    <a:pt x="55879" y="110489"/>
                  </a:lnTo>
                  <a:lnTo>
                    <a:pt x="11048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218054" y="5671163"/>
              <a:ext cx="1119391" cy="1037"/>
            </a:xfrm>
            <a:custGeom>
              <a:avLst/>
              <a:gdLst/>
              <a:ahLst/>
              <a:cxnLst/>
              <a:rect l="l" t="t" r="r" b="b"/>
              <a:pathLst>
                <a:path w="1371600" h="1270">
                  <a:moveTo>
                    <a:pt x="0" y="0"/>
                  </a:moveTo>
                  <a:lnTo>
                    <a:pt x="1371600" y="1269"/>
                  </a:lnTo>
                </a:path>
              </a:pathLst>
            </a:custGeom>
            <a:ln w="729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218054" y="5297719"/>
              <a:ext cx="1119391" cy="1037"/>
            </a:xfrm>
            <a:custGeom>
              <a:avLst/>
              <a:gdLst/>
              <a:ahLst/>
              <a:cxnLst/>
              <a:rect l="l" t="t" r="r" b="b"/>
              <a:pathLst>
                <a:path w="1371600" h="1270">
                  <a:moveTo>
                    <a:pt x="0" y="0"/>
                  </a:moveTo>
                  <a:lnTo>
                    <a:pt x="1371600" y="1270"/>
                  </a:lnTo>
                </a:path>
              </a:pathLst>
            </a:custGeom>
            <a:ln w="729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777749" y="5297719"/>
              <a:ext cx="1036" cy="289419"/>
            </a:xfrm>
            <a:custGeom>
              <a:avLst/>
              <a:gdLst/>
              <a:ahLst/>
              <a:cxnLst/>
              <a:rect l="l" t="t" r="r" b="b"/>
              <a:pathLst>
                <a:path w="1270" h="354329">
                  <a:moveTo>
                    <a:pt x="0" y="0"/>
                  </a:moveTo>
                  <a:lnTo>
                    <a:pt x="1270" y="35433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734216" y="5580914"/>
              <a:ext cx="89137" cy="90248"/>
            </a:xfrm>
            <a:custGeom>
              <a:avLst/>
              <a:gdLst/>
              <a:ahLst/>
              <a:cxnLst/>
              <a:rect l="l" t="t" r="r" b="b"/>
              <a:pathLst>
                <a:path w="109220" h="110490">
                  <a:moveTo>
                    <a:pt x="109219" y="0"/>
                  </a:moveTo>
                  <a:lnTo>
                    <a:pt x="0" y="0"/>
                  </a:lnTo>
                  <a:lnTo>
                    <a:pt x="54610" y="110490"/>
                  </a:lnTo>
                  <a:lnTo>
                    <a:pt x="10921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658358" y="4924275"/>
              <a:ext cx="932826" cy="1037"/>
            </a:xfrm>
            <a:custGeom>
              <a:avLst/>
              <a:gdLst/>
              <a:ahLst/>
              <a:cxnLst/>
              <a:rect l="l" t="t" r="r" b="b"/>
              <a:pathLst>
                <a:path w="1143000" h="1270">
                  <a:moveTo>
                    <a:pt x="0" y="0"/>
                  </a:moveTo>
                  <a:lnTo>
                    <a:pt x="1143000" y="1270"/>
                  </a:lnTo>
                </a:path>
              </a:pathLst>
            </a:custGeom>
            <a:ln w="729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964314" y="4924275"/>
              <a:ext cx="932826" cy="1037"/>
            </a:xfrm>
            <a:custGeom>
              <a:avLst/>
              <a:gdLst/>
              <a:ahLst/>
              <a:cxnLst/>
              <a:rect l="l" t="t" r="r" b="b"/>
              <a:pathLst>
                <a:path w="1143000" h="1270">
                  <a:moveTo>
                    <a:pt x="0" y="0"/>
                  </a:moveTo>
                  <a:lnTo>
                    <a:pt x="1143000" y="1270"/>
                  </a:lnTo>
                </a:path>
              </a:pathLst>
            </a:custGeom>
            <a:ln w="729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218053" y="4924275"/>
              <a:ext cx="559696" cy="186722"/>
            </a:xfrm>
            <a:custGeom>
              <a:avLst/>
              <a:gdLst/>
              <a:ahLst/>
              <a:cxnLst/>
              <a:rect l="l" t="t" r="r" b="b"/>
              <a:pathLst>
                <a:path w="685800" h="228600">
                  <a:moveTo>
                    <a:pt x="0" y="0"/>
                  </a:moveTo>
                  <a:lnTo>
                    <a:pt x="685800" y="228600"/>
                  </a:lnTo>
                </a:path>
              </a:pathLst>
            </a:custGeom>
            <a:ln w="546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776712" y="4924275"/>
              <a:ext cx="561769" cy="186722"/>
            </a:xfrm>
            <a:custGeom>
              <a:avLst/>
              <a:gdLst/>
              <a:ahLst/>
              <a:cxnLst/>
              <a:rect l="l" t="t" r="r" b="b"/>
              <a:pathLst>
                <a:path w="688339" h="228600">
                  <a:moveTo>
                    <a:pt x="688340" y="0"/>
                  </a:moveTo>
                  <a:lnTo>
                    <a:pt x="0" y="228600"/>
                  </a:lnTo>
                </a:path>
              </a:pathLst>
            </a:custGeom>
            <a:ln w="546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777749" y="5110997"/>
              <a:ext cx="1036" cy="102697"/>
            </a:xfrm>
            <a:custGeom>
              <a:avLst/>
              <a:gdLst/>
              <a:ahLst/>
              <a:cxnLst/>
              <a:rect l="l" t="t" r="r" b="b"/>
              <a:pathLst>
                <a:path w="1270" h="125729">
                  <a:moveTo>
                    <a:pt x="0" y="0"/>
                  </a:moveTo>
                  <a:lnTo>
                    <a:pt x="1270" y="12573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733181" y="5207470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110489" y="0"/>
                  </a:moveTo>
                  <a:lnTo>
                    <a:pt x="0" y="0"/>
                  </a:lnTo>
                  <a:lnTo>
                    <a:pt x="55880" y="110490"/>
                  </a:lnTo>
                  <a:lnTo>
                    <a:pt x="11048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404619" y="4550831"/>
              <a:ext cx="932826" cy="1037"/>
            </a:xfrm>
            <a:custGeom>
              <a:avLst/>
              <a:gdLst/>
              <a:ahLst/>
              <a:cxnLst/>
              <a:rect l="l" t="t" r="r" b="b"/>
              <a:pathLst>
                <a:path w="1143000" h="1270">
                  <a:moveTo>
                    <a:pt x="0" y="0"/>
                  </a:moveTo>
                  <a:lnTo>
                    <a:pt x="1143000" y="1270"/>
                  </a:lnTo>
                </a:path>
              </a:pathLst>
            </a:custGeom>
            <a:ln w="729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710575" y="4550831"/>
              <a:ext cx="932826" cy="1037"/>
            </a:xfrm>
            <a:custGeom>
              <a:avLst/>
              <a:gdLst/>
              <a:ahLst/>
              <a:cxnLst/>
              <a:rect l="l" t="t" r="r" b="b"/>
              <a:pathLst>
                <a:path w="1143000" h="1270">
                  <a:moveTo>
                    <a:pt x="0" y="0"/>
                  </a:moveTo>
                  <a:lnTo>
                    <a:pt x="1143000" y="1270"/>
                  </a:lnTo>
                </a:path>
              </a:pathLst>
            </a:custGeom>
            <a:ln w="7296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964314" y="4550830"/>
              <a:ext cx="559696" cy="186722"/>
            </a:xfrm>
            <a:custGeom>
              <a:avLst/>
              <a:gdLst/>
              <a:ahLst/>
              <a:cxnLst/>
              <a:rect l="l" t="t" r="r" b="b"/>
              <a:pathLst>
                <a:path w="685800" h="228600">
                  <a:moveTo>
                    <a:pt x="0" y="0"/>
                  </a:moveTo>
                  <a:lnTo>
                    <a:pt x="685800" y="228600"/>
                  </a:lnTo>
                </a:path>
              </a:pathLst>
            </a:custGeom>
            <a:ln w="546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522973" y="4550830"/>
              <a:ext cx="561769" cy="186722"/>
            </a:xfrm>
            <a:custGeom>
              <a:avLst/>
              <a:gdLst/>
              <a:ahLst/>
              <a:cxnLst/>
              <a:rect l="l" t="t" r="r" b="b"/>
              <a:pathLst>
                <a:path w="688339" h="228600">
                  <a:moveTo>
                    <a:pt x="688340" y="0"/>
                  </a:moveTo>
                  <a:lnTo>
                    <a:pt x="0" y="228600"/>
                  </a:lnTo>
                </a:path>
              </a:pathLst>
            </a:custGeom>
            <a:ln w="546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524010" y="4737553"/>
              <a:ext cx="1036" cy="102697"/>
            </a:xfrm>
            <a:custGeom>
              <a:avLst/>
              <a:gdLst/>
              <a:ahLst/>
              <a:cxnLst/>
              <a:rect l="l" t="t" r="r" b="b"/>
              <a:pathLst>
                <a:path w="1270" h="125729">
                  <a:moveTo>
                    <a:pt x="0" y="0"/>
                  </a:moveTo>
                  <a:lnTo>
                    <a:pt x="1270" y="12573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479442" y="4834026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110489" y="0"/>
                  </a:moveTo>
                  <a:lnTo>
                    <a:pt x="0" y="0"/>
                  </a:lnTo>
                  <a:lnTo>
                    <a:pt x="55880" y="110490"/>
                  </a:lnTo>
                  <a:lnTo>
                    <a:pt x="11048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869352" y="4415975"/>
              <a:ext cx="2805734" cy="168464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877645" y="2682573"/>
              <a:ext cx="2805733" cy="168568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876608" y="949171"/>
              <a:ext cx="2806770" cy="16846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877059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0795912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217410" y="3086100"/>
            <a:ext cx="3747888" cy="26504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the energy function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Parameterized energy function E(Y,W)</a:t>
            </a:r>
          </a:p>
          <a:p>
            <a:pPr lvl="1"/>
            <a:r>
              <a:rPr lang="en-US" dirty="0"/>
              <a:t>Make the energy low on the samples  </a:t>
            </a:r>
          </a:p>
          <a:p>
            <a:pPr lvl="1"/>
            <a:r>
              <a:rPr lang="en-US" dirty="0"/>
              <a:t>Make the energy higher everywhere else</a:t>
            </a:r>
          </a:p>
          <a:p>
            <a:pPr lvl="1"/>
            <a:r>
              <a:rPr lang="en-US" dirty="0"/>
              <a:t>Making the energy low on the samples is easy  </a:t>
            </a:r>
          </a:p>
          <a:p>
            <a:pPr lvl="1"/>
            <a:r>
              <a:rPr lang="en-US" dirty="0"/>
              <a:t>But how do we make it higher everywhere else?</a:t>
            </a:r>
          </a:p>
          <a:p>
            <a:endParaRPr lang="en-US" dirty="0"/>
          </a:p>
        </p:txBody>
      </p:sp>
      <p:sp>
        <p:nvSpPr>
          <p:cNvPr id="11" name="object 11"/>
          <p:cNvSpPr/>
          <p:nvPr/>
        </p:nvSpPr>
        <p:spPr>
          <a:xfrm>
            <a:off x="221804" y="3109960"/>
            <a:ext cx="4011153" cy="28360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725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Seven strategies to shape the energy function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1"/>
          </p:nvPr>
        </p:nvSpPr>
        <p:spPr>
          <a:xfrm>
            <a:off x="383854" y="1362547"/>
            <a:ext cx="7540946" cy="4466753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Build the machine so that the volume of low energy stuff is constant</a:t>
            </a:r>
          </a:p>
          <a:p>
            <a:pPr lvl="1"/>
            <a:r>
              <a:rPr lang="en-US" dirty="0"/>
              <a:t>PCA, K-means, GMM, square ICA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Push down of the energy of data points, push up everywhere  else</a:t>
            </a:r>
          </a:p>
          <a:p>
            <a:pPr lvl="1"/>
            <a:r>
              <a:rPr lang="en-US" dirty="0"/>
              <a:t>Max likelihood (needs tractable partition function)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Push down of the energy of data points, push up on chosen locations  </a:t>
            </a:r>
          </a:p>
          <a:p>
            <a:pPr lvl="1"/>
            <a:r>
              <a:rPr lang="en-US" dirty="0"/>
              <a:t>contrastive divergence, Ratio Matching, Noise Contrastive Estimation,  Minimum Probability Flow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Minimize the gradient and maximize the curvature around data points</a:t>
            </a:r>
          </a:p>
          <a:p>
            <a:pPr lvl="1"/>
            <a:r>
              <a:rPr lang="en-US" dirty="0"/>
              <a:t>score matching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Train a dynamical system so that the dynamics goes to the  manifold</a:t>
            </a:r>
          </a:p>
          <a:p>
            <a:pPr lvl="1"/>
            <a:r>
              <a:rPr lang="en-US" dirty="0"/>
              <a:t>denoising auto-encoder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Use a </a:t>
            </a:r>
            <a:r>
              <a:rPr lang="en-US" dirty="0" err="1"/>
              <a:t>regularizer</a:t>
            </a:r>
            <a:r>
              <a:rPr lang="en-US" dirty="0"/>
              <a:t> that limits the volume of space that has low  energy</a:t>
            </a:r>
          </a:p>
          <a:p>
            <a:pPr lvl="1"/>
            <a:r>
              <a:rPr lang="en-US" dirty="0"/>
              <a:t>Sparse coding, sparse auto-encoder, PSD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If E(Y) = ||Y  - G(Y)||^2, make G(Y) as "constant" as possible.</a:t>
            </a:r>
          </a:p>
          <a:p>
            <a:pPr lvl="1"/>
            <a:r>
              <a:rPr lang="en-US" dirty="0"/>
              <a:t>Contracting auto-encoder, saturating auto-encoder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014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Build the machine so that the volume of low energy stuff is </a:t>
            </a:r>
            <a:r>
              <a:rPr lang="en-US" dirty="0" smtClean="0"/>
              <a:t>constant</a:t>
            </a:r>
            <a:endParaRPr lang="en-US" dirty="0"/>
          </a:p>
          <a:p>
            <a:pPr lvl="1"/>
            <a:r>
              <a:rPr lang="en-US" dirty="0"/>
              <a:t>PCA, K-means, GMM, square ICA...</a:t>
            </a:r>
          </a:p>
          <a:p>
            <a:endParaRPr lang="en-US" dirty="0"/>
          </a:p>
        </p:txBody>
      </p: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96471" y="2875519"/>
            <a:ext cx="3171609" cy="2987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36146" y="2883358"/>
            <a:ext cx="3062779" cy="29693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81461" y="2101627"/>
            <a:ext cx="2466539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7762"/>
            <a:r>
              <a:rPr sz="1600" spc="82" dirty="0">
                <a:latin typeface="Arial" panose="020B0604020202020204" pitchFamily="34" charset="0"/>
                <a:cs typeface="Arial" panose="020B0604020202020204" pitchFamily="34" charset="0"/>
              </a:rPr>
              <a:t>PCA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spcBef>
                <a:spcPts val="1086"/>
              </a:spcBef>
            </a:pPr>
            <a:r>
              <a:rPr sz="1900" i="1" spc="8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900" i="1" spc="-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00" spc="53" dirty="0">
                <a:latin typeface="Lucida Sans Unicode"/>
                <a:cs typeface="Lucida Sans Unicode"/>
              </a:rPr>
              <a:t>(</a:t>
            </a:r>
            <a:r>
              <a:rPr sz="1900" i="1" spc="53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900" i="1" spc="-5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00" spc="-49" dirty="0">
                <a:latin typeface="Lucida Sans Unicode"/>
                <a:cs typeface="Lucida Sans Unicode"/>
              </a:rPr>
              <a:t>)=∥</a:t>
            </a:r>
            <a:r>
              <a:rPr sz="1900" i="1" spc="-49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1900" i="1" spc="-16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700" i="1" spc="18" baseline="45634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1700" i="1" spc="36" baseline="456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00" i="1" spc="12" dirty="0">
                <a:latin typeface="Arial" panose="020B0604020202020204" pitchFamily="34" charset="0"/>
                <a:cs typeface="Arial" panose="020B0604020202020204" pitchFamily="34" charset="0"/>
              </a:rPr>
              <a:t>WY</a:t>
            </a:r>
            <a:r>
              <a:rPr sz="1900" i="1" spc="-102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00" spc="29" dirty="0">
                <a:latin typeface="Lucida Sans Unicode"/>
                <a:cs typeface="Lucida Sans Unicode"/>
              </a:rPr>
              <a:t>−</a:t>
            </a:r>
            <a:r>
              <a:rPr sz="1900" i="1" spc="29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900" i="1" spc="-29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00" spc="-65" dirty="0">
                <a:latin typeface="Lucida Sans Unicode"/>
                <a:cs typeface="Lucida Sans Unicode"/>
              </a:rPr>
              <a:t>∥</a:t>
            </a:r>
            <a:r>
              <a:rPr sz="1700" spc="-98" baseline="45634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sz="1700" baseline="4563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95800" y="2475567"/>
            <a:ext cx="136474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i="1" spc="-16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2000" spc="37" dirty="0">
                <a:latin typeface="Lucida Sans Unicode"/>
                <a:cs typeface="Lucida Sans Unicode"/>
              </a:rPr>
              <a:t>(</a:t>
            </a:r>
            <a:r>
              <a:rPr sz="2000" i="1" spc="37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000" i="1" spc="-33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8" dirty="0">
                <a:latin typeface="Lucida Sans Unicode"/>
                <a:cs typeface="Lucida Sans Unicode"/>
              </a:rPr>
              <a:t>)=</a:t>
            </a:r>
            <a:r>
              <a:rPr sz="2000" i="1" spc="8" dirty="0"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29625" y="2641542"/>
            <a:ext cx="78254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100" i="1" spc="4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14617" y="2392580"/>
            <a:ext cx="305241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900" spc="-69" dirty="0">
                <a:latin typeface="Lucida Sans Unicode"/>
                <a:cs typeface="Lucida Sans Unicode"/>
              </a:rPr>
              <a:t>∑</a:t>
            </a:r>
            <a:endParaRPr sz="2900">
              <a:latin typeface="Lucida Sans Unicode"/>
              <a:cs typeface="Lucida Sans Unicod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098611" y="2688223"/>
            <a:ext cx="61670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100" i="1" spc="4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926752" y="2641542"/>
            <a:ext cx="61670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100" i="1" spc="4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167018" y="2475567"/>
            <a:ext cx="145298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tabLst>
                <a:tab pos="854865" algn="l"/>
              </a:tabLst>
            </a:pPr>
            <a:r>
              <a:rPr sz="2000" spc="-106" dirty="0">
                <a:latin typeface="Lucida Sans Unicode"/>
                <a:cs typeface="Lucida Sans Unicode"/>
              </a:rPr>
              <a:t>∥</a:t>
            </a:r>
            <a:r>
              <a:rPr sz="2000" i="1" spc="-16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000" i="1" spc="-18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73" dirty="0">
                <a:latin typeface="Lucida Sans Unicode"/>
                <a:cs typeface="Lucida Sans Unicode"/>
              </a:rPr>
              <a:t>−</a:t>
            </a:r>
            <a:r>
              <a:rPr sz="2000" i="1" spc="-24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000" i="1" spc="17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sz="1700" i="1" spc="-24" baseline="-23809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000" spc="-16" dirty="0">
                <a:latin typeface="Lucida Sans Unicode"/>
                <a:cs typeface="Lucida Sans Unicode"/>
              </a:rPr>
              <a:t>∥</a:t>
            </a:r>
            <a:endParaRPr sz="2000" dirty="0">
              <a:latin typeface="Lucida Sans Unicode"/>
              <a:cs typeface="Lucida Sans Unicode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95800" y="1877020"/>
            <a:ext cx="303272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98" dirty="0">
                <a:latin typeface="Arial" panose="020B0604020202020204" pitchFamily="34" charset="0"/>
                <a:cs typeface="Arial" panose="020B0604020202020204" pitchFamily="34" charset="0"/>
              </a:rPr>
              <a:t>K-Means,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32142" algn="r">
              <a:spcBef>
                <a:spcPts val="327"/>
              </a:spcBef>
            </a:pPr>
            <a:r>
              <a:rPr sz="1600" spc="110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sz="1600" spc="73" dirty="0">
                <a:latin typeface="Arial" panose="020B0604020202020204" pitchFamily="34" charset="0"/>
                <a:cs typeface="Arial" panose="020B0604020202020204" pitchFamily="34" charset="0"/>
              </a:rPr>
              <a:t>constrained </a:t>
            </a:r>
            <a:r>
              <a:rPr sz="1600" spc="49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1600" spc="127" dirty="0">
                <a:latin typeface="Arial" panose="020B0604020202020204" pitchFamily="34" charset="0"/>
                <a:cs typeface="Arial" panose="020B0604020202020204" pitchFamily="34" charset="0"/>
              </a:rPr>
              <a:t>1-of-K</a:t>
            </a:r>
            <a:r>
              <a:rPr sz="1600" spc="15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spc="65" dirty="0"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4147" algn="r">
              <a:spcBef>
                <a:spcPts val="302"/>
              </a:spcBef>
            </a:pPr>
            <a:r>
              <a:rPr sz="1100" spc="8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#1: Constant volume of low energy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Energy surface for PCA and K-means</a:t>
            </a:r>
          </a:p>
        </p:txBody>
      </p:sp>
    </p:spTree>
    <p:extLst>
      <p:ext uri="{BB962C8B-B14F-4D97-AF65-F5344CB8AC3E}">
        <p14:creationId xmlns:p14="http://schemas.microsoft.com/office/powerpoint/2010/main" val="713807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bject 67"/>
          <p:cNvSpPr/>
          <p:nvPr/>
        </p:nvSpPr>
        <p:spPr>
          <a:xfrm>
            <a:off x="449829" y="4533900"/>
            <a:ext cx="4548046" cy="6607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627239" cy="516166"/>
          </a:xfrm>
        </p:spPr>
        <p:txBody>
          <a:bodyPr/>
          <a:lstStyle/>
          <a:p>
            <a:r>
              <a:rPr lang="en-US" dirty="0"/>
              <a:t>#2: Push down of the energy of data points, push up everywhere else </a:t>
            </a:r>
          </a:p>
        </p:txBody>
      </p:sp>
      <p:sp>
        <p:nvSpPr>
          <p:cNvPr id="73" name="Text Placeholder 7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Max likelihood (requires a tractable partition function)</a:t>
            </a:r>
          </a:p>
          <a:p>
            <a:r>
              <a:rPr lang="en-US" dirty="0"/>
              <a:t>Maximizing P(Y|W) on training samples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Minimizing -log P(Y,W) on training samples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5311313" y="3296901"/>
            <a:ext cx="2347613" cy="0"/>
          </a:xfrm>
          <a:custGeom>
            <a:avLst/>
            <a:gdLst/>
            <a:ahLst/>
            <a:cxnLst/>
            <a:rect l="l" t="t" r="r" b="b"/>
            <a:pathLst>
              <a:path w="2876550">
                <a:moveTo>
                  <a:pt x="0" y="0"/>
                </a:moveTo>
                <a:lnTo>
                  <a:pt x="287655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652706" y="3246072"/>
            <a:ext cx="154435" cy="102697"/>
          </a:xfrm>
          <a:custGeom>
            <a:avLst/>
            <a:gdLst/>
            <a:ahLst/>
            <a:cxnLst/>
            <a:rect l="l" t="t" r="r" b="b"/>
            <a:pathLst>
              <a:path w="189229" h="125729">
                <a:moveTo>
                  <a:pt x="0" y="0"/>
                </a:moveTo>
                <a:lnTo>
                  <a:pt x="0" y="125729"/>
                </a:lnTo>
                <a:lnTo>
                  <a:pt x="189229" y="622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11313" y="1958727"/>
            <a:ext cx="0" cy="1352697"/>
          </a:xfrm>
          <a:custGeom>
            <a:avLst/>
            <a:gdLst/>
            <a:ahLst/>
            <a:cxnLst/>
            <a:rect l="l" t="t" r="r" b="b"/>
            <a:pathLst>
              <a:path h="1656079">
                <a:moveTo>
                  <a:pt x="0" y="1656079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44978" y="1768892"/>
            <a:ext cx="132669" cy="199170"/>
          </a:xfrm>
          <a:custGeom>
            <a:avLst/>
            <a:gdLst/>
            <a:ahLst/>
            <a:cxnLst/>
            <a:rect l="l" t="t" r="r" b="b"/>
            <a:pathLst>
              <a:path w="162560" h="243839">
                <a:moveTo>
                  <a:pt x="81279" y="0"/>
                </a:moveTo>
                <a:lnTo>
                  <a:pt x="0" y="243839"/>
                </a:lnTo>
                <a:lnTo>
                  <a:pt x="162560" y="243839"/>
                </a:lnTo>
                <a:lnTo>
                  <a:pt x="81279" y="0"/>
                </a:lnTo>
                <a:close/>
              </a:path>
            </a:pathLst>
          </a:cu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393194" y="2423712"/>
            <a:ext cx="2291643" cy="757262"/>
          </a:xfrm>
          <a:custGeom>
            <a:avLst/>
            <a:gdLst/>
            <a:ahLst/>
            <a:cxnLst/>
            <a:rect l="l" t="t" r="r" b="b"/>
            <a:pathLst>
              <a:path w="2807970" h="927100">
                <a:moveTo>
                  <a:pt x="0" y="922977"/>
                </a:moveTo>
                <a:lnTo>
                  <a:pt x="48275" y="926065"/>
                </a:lnTo>
                <a:lnTo>
                  <a:pt x="97115" y="926601"/>
                </a:lnTo>
                <a:lnTo>
                  <a:pt x="146049" y="924200"/>
                </a:lnTo>
                <a:lnTo>
                  <a:pt x="194607" y="918476"/>
                </a:lnTo>
                <a:lnTo>
                  <a:pt x="242319" y="909041"/>
                </a:lnTo>
                <a:lnTo>
                  <a:pt x="288713" y="895508"/>
                </a:lnTo>
                <a:lnTo>
                  <a:pt x="333320" y="877491"/>
                </a:lnTo>
                <a:lnTo>
                  <a:pt x="375669" y="854603"/>
                </a:lnTo>
                <a:lnTo>
                  <a:pt x="415289" y="826457"/>
                </a:lnTo>
                <a:lnTo>
                  <a:pt x="452414" y="793775"/>
                </a:lnTo>
                <a:lnTo>
                  <a:pt x="486887" y="758396"/>
                </a:lnTo>
                <a:lnTo>
                  <a:pt x="518800" y="720593"/>
                </a:lnTo>
                <a:lnTo>
                  <a:pt x="548243" y="680641"/>
                </a:lnTo>
                <a:lnTo>
                  <a:pt x="575309" y="638815"/>
                </a:lnTo>
                <a:lnTo>
                  <a:pt x="600090" y="595389"/>
                </a:lnTo>
                <a:lnTo>
                  <a:pt x="622675" y="550636"/>
                </a:lnTo>
                <a:lnTo>
                  <a:pt x="643158" y="504833"/>
                </a:lnTo>
                <a:lnTo>
                  <a:pt x="661629" y="458251"/>
                </a:lnTo>
                <a:lnTo>
                  <a:pt x="678179" y="411167"/>
                </a:lnTo>
                <a:lnTo>
                  <a:pt x="691856" y="366156"/>
                </a:lnTo>
                <a:lnTo>
                  <a:pt x="704687" y="319453"/>
                </a:lnTo>
                <a:lnTo>
                  <a:pt x="717807" y="272110"/>
                </a:lnTo>
                <a:lnTo>
                  <a:pt x="732353" y="225179"/>
                </a:lnTo>
                <a:lnTo>
                  <a:pt x="749458" y="179710"/>
                </a:lnTo>
                <a:lnTo>
                  <a:pt x="770260" y="136756"/>
                </a:lnTo>
                <a:lnTo>
                  <a:pt x="795892" y="97368"/>
                </a:lnTo>
                <a:lnTo>
                  <a:pt x="827491" y="62598"/>
                </a:lnTo>
                <a:lnTo>
                  <a:pt x="866192" y="33497"/>
                </a:lnTo>
                <a:lnTo>
                  <a:pt x="913129" y="11117"/>
                </a:lnTo>
                <a:lnTo>
                  <a:pt x="959710" y="0"/>
                </a:lnTo>
                <a:lnTo>
                  <a:pt x="1000119" y="2089"/>
                </a:lnTo>
                <a:lnTo>
                  <a:pt x="1064942" y="38266"/>
                </a:lnTo>
                <a:lnTo>
                  <a:pt x="1090615" y="68539"/>
                </a:lnTo>
                <a:lnTo>
                  <a:pt x="1112635" y="104395"/>
                </a:lnTo>
                <a:lnTo>
                  <a:pt x="1131632" y="143926"/>
                </a:lnTo>
                <a:lnTo>
                  <a:pt x="1148237" y="185227"/>
                </a:lnTo>
                <a:lnTo>
                  <a:pt x="1163078" y="226390"/>
                </a:lnTo>
                <a:lnTo>
                  <a:pt x="1176786" y="265509"/>
                </a:lnTo>
                <a:lnTo>
                  <a:pt x="1189989" y="300677"/>
                </a:lnTo>
                <a:lnTo>
                  <a:pt x="1205243" y="343990"/>
                </a:lnTo>
                <a:lnTo>
                  <a:pt x="1217533" y="388856"/>
                </a:lnTo>
                <a:lnTo>
                  <a:pt x="1228086" y="434546"/>
                </a:lnTo>
                <a:lnTo>
                  <a:pt x="1238128" y="480327"/>
                </a:lnTo>
                <a:lnTo>
                  <a:pt x="1248886" y="525467"/>
                </a:lnTo>
                <a:lnTo>
                  <a:pt x="1261587" y="569237"/>
                </a:lnTo>
                <a:lnTo>
                  <a:pt x="1277458" y="610903"/>
                </a:lnTo>
                <a:lnTo>
                  <a:pt x="1297726" y="649734"/>
                </a:lnTo>
                <a:lnTo>
                  <a:pt x="1323618" y="685000"/>
                </a:lnTo>
                <a:lnTo>
                  <a:pt x="1356359" y="715967"/>
                </a:lnTo>
                <a:lnTo>
                  <a:pt x="1420117" y="753516"/>
                </a:lnTo>
                <a:lnTo>
                  <a:pt x="1457478" y="766840"/>
                </a:lnTo>
                <a:lnTo>
                  <a:pt x="1496882" y="775286"/>
                </a:lnTo>
                <a:lnTo>
                  <a:pt x="1537122" y="777922"/>
                </a:lnTo>
                <a:lnTo>
                  <a:pt x="1576990" y="773813"/>
                </a:lnTo>
                <a:lnTo>
                  <a:pt x="1615278" y="762027"/>
                </a:lnTo>
                <a:lnTo>
                  <a:pt x="1650778" y="741631"/>
                </a:lnTo>
                <a:lnTo>
                  <a:pt x="1682282" y="711691"/>
                </a:lnTo>
                <a:lnTo>
                  <a:pt x="1708582" y="671274"/>
                </a:lnTo>
                <a:lnTo>
                  <a:pt x="1728470" y="619447"/>
                </a:lnTo>
                <a:lnTo>
                  <a:pt x="1745396" y="579777"/>
                </a:lnTo>
                <a:lnTo>
                  <a:pt x="1770432" y="547616"/>
                </a:lnTo>
                <a:lnTo>
                  <a:pt x="1802110" y="522749"/>
                </a:lnTo>
                <a:lnTo>
                  <a:pt x="1838959" y="504959"/>
                </a:lnTo>
                <a:lnTo>
                  <a:pt x="1879514" y="494031"/>
                </a:lnTo>
                <a:lnTo>
                  <a:pt x="1922303" y="489749"/>
                </a:lnTo>
                <a:lnTo>
                  <a:pt x="1965860" y="491896"/>
                </a:lnTo>
                <a:lnTo>
                  <a:pt x="2008716" y="500256"/>
                </a:lnTo>
                <a:lnTo>
                  <a:pt x="2049402" y="514613"/>
                </a:lnTo>
                <a:lnTo>
                  <a:pt x="2086451" y="534751"/>
                </a:lnTo>
                <a:lnTo>
                  <a:pt x="2118393" y="560455"/>
                </a:lnTo>
                <a:lnTo>
                  <a:pt x="2143759" y="591507"/>
                </a:lnTo>
                <a:lnTo>
                  <a:pt x="2174507" y="633536"/>
                </a:lnTo>
                <a:lnTo>
                  <a:pt x="2208540" y="670176"/>
                </a:lnTo>
                <a:lnTo>
                  <a:pt x="2245406" y="702138"/>
                </a:lnTo>
                <a:lnTo>
                  <a:pt x="2284658" y="730131"/>
                </a:lnTo>
                <a:lnTo>
                  <a:pt x="2325846" y="754861"/>
                </a:lnTo>
                <a:lnTo>
                  <a:pt x="2368519" y="777039"/>
                </a:lnTo>
                <a:lnTo>
                  <a:pt x="2412229" y="797373"/>
                </a:lnTo>
                <a:lnTo>
                  <a:pt x="2456525" y="816572"/>
                </a:lnTo>
                <a:lnTo>
                  <a:pt x="2500958" y="835344"/>
                </a:lnTo>
                <a:lnTo>
                  <a:pt x="2545079" y="854397"/>
                </a:lnTo>
                <a:lnTo>
                  <a:pt x="2683509" y="909007"/>
                </a:lnTo>
                <a:lnTo>
                  <a:pt x="2807970" y="922977"/>
                </a:lnTo>
              </a:path>
            </a:pathLst>
          </a:custGeom>
          <a:ln w="36659">
            <a:solidFill>
              <a:srgbClr val="0000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283525" y="3685906"/>
            <a:ext cx="200558" cy="308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411851" y="1796900"/>
            <a:ext cx="598428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8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2000" spc="4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sz="2000" spc="-12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4" name="object 14"/>
          <p:cNvSpPr/>
          <p:nvPr/>
        </p:nvSpPr>
        <p:spPr>
          <a:xfrm>
            <a:off x="5352772" y="5468063"/>
            <a:ext cx="2347613" cy="0"/>
          </a:xfrm>
          <a:custGeom>
            <a:avLst/>
            <a:gdLst/>
            <a:ahLst/>
            <a:cxnLst/>
            <a:rect l="l" t="t" r="r" b="b"/>
            <a:pathLst>
              <a:path w="2876550">
                <a:moveTo>
                  <a:pt x="0" y="0"/>
                </a:moveTo>
                <a:lnTo>
                  <a:pt x="287655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693129" y="5416196"/>
            <a:ext cx="155471" cy="103734"/>
          </a:xfrm>
          <a:custGeom>
            <a:avLst/>
            <a:gdLst/>
            <a:ahLst/>
            <a:cxnLst/>
            <a:rect l="l" t="t" r="r" b="b"/>
            <a:pathLst>
              <a:path w="190500" h="127000">
                <a:moveTo>
                  <a:pt x="0" y="0"/>
                </a:moveTo>
                <a:lnTo>
                  <a:pt x="0" y="127000"/>
                </a:lnTo>
                <a:lnTo>
                  <a:pt x="190500" y="635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352772" y="4129888"/>
            <a:ext cx="0" cy="1351660"/>
          </a:xfrm>
          <a:custGeom>
            <a:avLst/>
            <a:gdLst/>
            <a:ahLst/>
            <a:cxnLst/>
            <a:rect l="l" t="t" r="r" b="b"/>
            <a:pathLst>
              <a:path h="1654809">
                <a:moveTo>
                  <a:pt x="0" y="1654809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86437" y="3939017"/>
            <a:ext cx="132669" cy="199170"/>
          </a:xfrm>
          <a:custGeom>
            <a:avLst/>
            <a:gdLst/>
            <a:ahLst/>
            <a:cxnLst/>
            <a:rect l="l" t="t" r="r" b="b"/>
            <a:pathLst>
              <a:path w="162559" h="243839">
                <a:moveTo>
                  <a:pt x="81279" y="0"/>
                </a:moveTo>
                <a:lnTo>
                  <a:pt x="0" y="243840"/>
                </a:lnTo>
                <a:lnTo>
                  <a:pt x="162560" y="243840"/>
                </a:lnTo>
                <a:lnTo>
                  <a:pt x="81279" y="0"/>
                </a:lnTo>
                <a:close/>
              </a:path>
            </a:pathLst>
          </a:cu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323948" y="5445241"/>
            <a:ext cx="200558" cy="308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5452272" y="3968063"/>
            <a:ext cx="61566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E(</a:t>
            </a:r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0" name="object 20"/>
          <p:cNvSpPr/>
          <p:nvPr/>
        </p:nvSpPr>
        <p:spPr>
          <a:xfrm>
            <a:off x="5603598" y="4056238"/>
            <a:ext cx="2238783" cy="1294606"/>
          </a:xfrm>
          <a:custGeom>
            <a:avLst/>
            <a:gdLst/>
            <a:ahLst/>
            <a:cxnLst/>
            <a:rect l="l" t="t" r="r" b="b"/>
            <a:pathLst>
              <a:path w="2743200" h="1584960">
                <a:moveTo>
                  <a:pt x="0" y="457200"/>
                </a:moveTo>
                <a:lnTo>
                  <a:pt x="50142" y="508240"/>
                </a:lnTo>
                <a:lnTo>
                  <a:pt x="87665" y="548128"/>
                </a:lnTo>
                <a:lnTo>
                  <a:pt x="114657" y="578465"/>
                </a:lnTo>
                <a:lnTo>
                  <a:pt x="145410" y="616887"/>
                </a:lnTo>
                <a:lnTo>
                  <a:pt x="153352" y="628173"/>
                </a:lnTo>
                <a:lnTo>
                  <a:pt x="159124" y="636311"/>
                </a:lnTo>
                <a:lnTo>
                  <a:pt x="202322" y="669393"/>
                </a:lnTo>
                <a:lnTo>
                  <a:pt x="228600" y="685800"/>
                </a:lnTo>
                <a:lnTo>
                  <a:pt x="280756" y="722398"/>
                </a:lnTo>
                <a:lnTo>
                  <a:pt x="323103" y="759454"/>
                </a:lnTo>
                <a:lnTo>
                  <a:pt x="356790" y="796884"/>
                </a:lnTo>
                <a:lnTo>
                  <a:pt x="382965" y="834606"/>
                </a:lnTo>
                <a:lnTo>
                  <a:pt x="402775" y="872536"/>
                </a:lnTo>
                <a:lnTo>
                  <a:pt x="417369" y="910591"/>
                </a:lnTo>
                <a:lnTo>
                  <a:pt x="427894" y="948688"/>
                </a:lnTo>
                <a:lnTo>
                  <a:pt x="435499" y="986743"/>
                </a:lnTo>
                <a:lnTo>
                  <a:pt x="441332" y="1024673"/>
                </a:lnTo>
                <a:lnTo>
                  <a:pt x="446540" y="1062395"/>
                </a:lnTo>
                <a:lnTo>
                  <a:pt x="452272" y="1099825"/>
                </a:lnTo>
                <a:lnTo>
                  <a:pt x="459676" y="1136881"/>
                </a:lnTo>
                <a:lnTo>
                  <a:pt x="469900" y="1173480"/>
                </a:lnTo>
                <a:lnTo>
                  <a:pt x="483886" y="1218491"/>
                </a:lnTo>
                <a:lnTo>
                  <a:pt x="496905" y="1265194"/>
                </a:lnTo>
                <a:lnTo>
                  <a:pt x="510122" y="1312537"/>
                </a:lnTo>
                <a:lnTo>
                  <a:pt x="524703" y="1359468"/>
                </a:lnTo>
                <a:lnTo>
                  <a:pt x="541813" y="1404937"/>
                </a:lnTo>
                <a:lnTo>
                  <a:pt x="562620" y="1447891"/>
                </a:lnTo>
                <a:lnTo>
                  <a:pt x="588288" y="1487279"/>
                </a:lnTo>
                <a:lnTo>
                  <a:pt x="619983" y="1522049"/>
                </a:lnTo>
                <a:lnTo>
                  <a:pt x="658872" y="1551150"/>
                </a:lnTo>
                <a:lnTo>
                  <a:pt x="706120" y="1573530"/>
                </a:lnTo>
                <a:lnTo>
                  <a:pt x="752384" y="1584647"/>
                </a:lnTo>
                <a:lnTo>
                  <a:pt x="792535" y="1582558"/>
                </a:lnTo>
                <a:lnTo>
                  <a:pt x="856989" y="1546381"/>
                </a:lnTo>
                <a:lnTo>
                  <a:pt x="882541" y="1516108"/>
                </a:lnTo>
                <a:lnTo>
                  <a:pt x="904474" y="1480252"/>
                </a:lnTo>
                <a:lnTo>
                  <a:pt x="923414" y="1440721"/>
                </a:lnTo>
                <a:lnTo>
                  <a:pt x="939983" y="1399420"/>
                </a:lnTo>
                <a:lnTo>
                  <a:pt x="954806" y="1358257"/>
                </a:lnTo>
                <a:lnTo>
                  <a:pt x="968507" y="1319138"/>
                </a:lnTo>
                <a:lnTo>
                  <a:pt x="981710" y="1283970"/>
                </a:lnTo>
                <a:lnTo>
                  <a:pt x="993666" y="1247737"/>
                </a:lnTo>
                <a:lnTo>
                  <a:pt x="1003547" y="1204991"/>
                </a:lnTo>
                <a:lnTo>
                  <a:pt x="1011942" y="1157064"/>
                </a:lnTo>
                <a:lnTo>
                  <a:pt x="1019434" y="1105286"/>
                </a:lnTo>
                <a:lnTo>
                  <a:pt x="1026610" y="1050991"/>
                </a:lnTo>
                <a:lnTo>
                  <a:pt x="1034058" y="995509"/>
                </a:lnTo>
                <a:lnTo>
                  <a:pt x="1042361" y="940173"/>
                </a:lnTo>
                <a:lnTo>
                  <a:pt x="1052108" y="886314"/>
                </a:lnTo>
                <a:lnTo>
                  <a:pt x="1063884" y="835265"/>
                </a:lnTo>
                <a:lnTo>
                  <a:pt x="1078275" y="788357"/>
                </a:lnTo>
                <a:lnTo>
                  <a:pt x="1095867" y="746923"/>
                </a:lnTo>
                <a:lnTo>
                  <a:pt x="1117246" y="712293"/>
                </a:lnTo>
                <a:lnTo>
                  <a:pt x="1170116" y="670706"/>
                </a:lnTo>
                <a:lnTo>
                  <a:pt x="1201284" y="664427"/>
                </a:lnTo>
                <a:lnTo>
                  <a:pt x="1235531" y="666412"/>
                </a:lnTo>
                <a:lnTo>
                  <a:pt x="1309360" y="692969"/>
                </a:lnTo>
                <a:lnTo>
                  <a:pt x="1346993" y="716438"/>
                </a:lnTo>
                <a:lnTo>
                  <a:pt x="1383806" y="745966"/>
                </a:lnTo>
                <a:lnTo>
                  <a:pt x="1418825" y="781002"/>
                </a:lnTo>
                <a:lnTo>
                  <a:pt x="1451074" y="820995"/>
                </a:lnTo>
                <a:lnTo>
                  <a:pt x="1479579" y="865393"/>
                </a:lnTo>
                <a:lnTo>
                  <a:pt x="1503366" y="913645"/>
                </a:lnTo>
                <a:lnTo>
                  <a:pt x="1521460" y="965200"/>
                </a:lnTo>
                <a:lnTo>
                  <a:pt x="1538095" y="1004603"/>
                </a:lnTo>
                <a:lnTo>
                  <a:pt x="1562893" y="1036590"/>
                </a:lnTo>
                <a:lnTo>
                  <a:pt x="1594385" y="1061362"/>
                </a:lnTo>
                <a:lnTo>
                  <a:pt x="1631103" y="1079123"/>
                </a:lnTo>
                <a:lnTo>
                  <a:pt x="1671577" y="1090075"/>
                </a:lnTo>
                <a:lnTo>
                  <a:pt x="1714341" y="1094422"/>
                </a:lnTo>
                <a:lnTo>
                  <a:pt x="1757924" y="1092366"/>
                </a:lnTo>
                <a:lnTo>
                  <a:pt x="1800860" y="1084109"/>
                </a:lnTo>
                <a:lnTo>
                  <a:pt x="1841678" y="1069855"/>
                </a:lnTo>
                <a:lnTo>
                  <a:pt x="1878912" y="1049807"/>
                </a:lnTo>
                <a:lnTo>
                  <a:pt x="1911092" y="1024168"/>
                </a:lnTo>
                <a:lnTo>
                  <a:pt x="1936750" y="993140"/>
                </a:lnTo>
                <a:lnTo>
                  <a:pt x="1959217" y="955708"/>
                </a:lnTo>
                <a:lnTo>
                  <a:pt x="1982125" y="913358"/>
                </a:lnTo>
                <a:lnTo>
                  <a:pt x="2005553" y="867259"/>
                </a:lnTo>
                <a:lnTo>
                  <a:pt x="2029581" y="818579"/>
                </a:lnTo>
                <a:lnTo>
                  <a:pt x="2054290" y="768488"/>
                </a:lnTo>
                <a:lnTo>
                  <a:pt x="2079757" y="718154"/>
                </a:lnTo>
                <a:lnTo>
                  <a:pt x="2106064" y="668746"/>
                </a:lnTo>
                <a:lnTo>
                  <a:pt x="2133290" y="621432"/>
                </a:lnTo>
                <a:lnTo>
                  <a:pt x="2161515" y="577383"/>
                </a:lnTo>
                <a:lnTo>
                  <a:pt x="2190819" y="537766"/>
                </a:lnTo>
                <a:lnTo>
                  <a:pt x="2221281" y="503751"/>
                </a:lnTo>
                <a:lnTo>
                  <a:pt x="2252981" y="476506"/>
                </a:lnTo>
                <a:lnTo>
                  <a:pt x="2286000" y="457200"/>
                </a:lnTo>
                <a:lnTo>
                  <a:pt x="2514600" y="228600"/>
                </a:lnTo>
                <a:lnTo>
                  <a:pt x="2743200" y="0"/>
                </a:lnTo>
              </a:path>
            </a:pathLst>
          </a:custGeom>
          <a:ln w="36659">
            <a:solidFill>
              <a:srgbClr val="0000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333882" y="2079746"/>
            <a:ext cx="165136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4147" algn="r">
              <a:spcBef>
                <a:spcPts val="367"/>
              </a:spcBef>
            </a:pPr>
            <a:r>
              <a:rPr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this</a:t>
            </a:r>
            <a:r>
              <a:rPr sz="2000" spc="-8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3489807" y="5490333"/>
            <a:ext cx="155131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this</a:t>
            </a:r>
            <a:r>
              <a:rPr sz="2000" spc="-69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</a:t>
            </a:r>
          </a:p>
        </p:txBody>
      </p:sp>
      <p:sp>
        <p:nvSpPr>
          <p:cNvPr id="23" name="object 23"/>
          <p:cNvSpPr/>
          <p:nvPr/>
        </p:nvSpPr>
        <p:spPr>
          <a:xfrm>
            <a:off x="6379916" y="3102917"/>
            <a:ext cx="0" cy="608921"/>
          </a:xfrm>
          <a:custGeom>
            <a:avLst/>
            <a:gdLst/>
            <a:ahLst/>
            <a:cxnLst/>
            <a:rect l="l" t="t" r="r" b="b"/>
            <a:pathLst>
              <a:path h="745489">
                <a:moveTo>
                  <a:pt x="0" y="74548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302181" y="2876777"/>
            <a:ext cx="156508" cy="236515"/>
          </a:xfrm>
          <a:custGeom>
            <a:avLst/>
            <a:gdLst/>
            <a:ahLst/>
            <a:cxnLst/>
            <a:rect l="l" t="t" r="r" b="b"/>
            <a:pathLst>
              <a:path w="191770" h="289560">
                <a:moveTo>
                  <a:pt x="95250" y="0"/>
                </a:moveTo>
                <a:lnTo>
                  <a:pt x="0" y="289560"/>
                </a:lnTo>
                <a:lnTo>
                  <a:pt x="191770" y="289560"/>
                </a:lnTo>
                <a:lnTo>
                  <a:pt x="9525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939612" y="2218063"/>
            <a:ext cx="0" cy="302905"/>
          </a:xfrm>
          <a:custGeom>
            <a:avLst/>
            <a:gdLst/>
            <a:ahLst/>
            <a:cxnLst/>
            <a:rect l="l" t="t" r="r" b="b"/>
            <a:pathLst>
              <a:path h="370839">
                <a:moveTo>
                  <a:pt x="0" y="0"/>
                </a:moveTo>
                <a:lnTo>
                  <a:pt x="0" y="37083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860841" y="2510593"/>
            <a:ext cx="157544" cy="236515"/>
          </a:xfrm>
          <a:custGeom>
            <a:avLst/>
            <a:gdLst/>
            <a:ahLst/>
            <a:cxnLst/>
            <a:rect l="l" t="t" r="r" b="b"/>
            <a:pathLst>
              <a:path w="193040" h="289560">
                <a:moveTo>
                  <a:pt x="193039" y="0"/>
                </a:moveTo>
                <a:lnTo>
                  <a:pt x="0" y="0"/>
                </a:lnTo>
                <a:lnTo>
                  <a:pt x="96519" y="289560"/>
                </a:lnTo>
                <a:lnTo>
                  <a:pt x="19303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704333" y="2579059"/>
            <a:ext cx="0" cy="148340"/>
          </a:xfrm>
          <a:custGeom>
            <a:avLst/>
            <a:gdLst/>
            <a:ahLst/>
            <a:cxnLst/>
            <a:rect l="l" t="t" r="r" b="b"/>
            <a:pathLst>
              <a:path h="181610">
                <a:moveTo>
                  <a:pt x="0" y="0"/>
                </a:moveTo>
                <a:lnTo>
                  <a:pt x="0" y="18161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626597" y="2717026"/>
            <a:ext cx="156508" cy="235477"/>
          </a:xfrm>
          <a:custGeom>
            <a:avLst/>
            <a:gdLst/>
            <a:ahLst/>
            <a:cxnLst/>
            <a:rect l="l" t="t" r="r" b="b"/>
            <a:pathLst>
              <a:path w="191770" h="288289">
                <a:moveTo>
                  <a:pt x="191770" y="0"/>
                </a:moveTo>
                <a:lnTo>
                  <a:pt x="0" y="0"/>
                </a:lnTo>
                <a:lnTo>
                  <a:pt x="95250" y="288289"/>
                </a:lnTo>
                <a:lnTo>
                  <a:pt x="19177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440032" y="2404786"/>
            <a:ext cx="0" cy="175310"/>
          </a:xfrm>
          <a:custGeom>
            <a:avLst/>
            <a:gdLst/>
            <a:ahLst/>
            <a:cxnLst/>
            <a:rect l="l" t="t" r="r" b="b"/>
            <a:pathLst>
              <a:path h="214630">
                <a:moveTo>
                  <a:pt x="0" y="0"/>
                </a:moveTo>
                <a:lnTo>
                  <a:pt x="0" y="21462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361261" y="2569722"/>
            <a:ext cx="157544" cy="235477"/>
          </a:xfrm>
          <a:custGeom>
            <a:avLst/>
            <a:gdLst/>
            <a:ahLst/>
            <a:cxnLst/>
            <a:rect l="l" t="t" r="r" b="b"/>
            <a:pathLst>
              <a:path w="193040" h="288289">
                <a:moveTo>
                  <a:pt x="193040" y="0"/>
                </a:moveTo>
                <a:lnTo>
                  <a:pt x="0" y="0"/>
                </a:lnTo>
                <a:lnTo>
                  <a:pt x="96520" y="288290"/>
                </a:lnTo>
                <a:lnTo>
                  <a:pt x="19304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146710" y="1657897"/>
            <a:ext cx="0" cy="481328"/>
          </a:xfrm>
          <a:custGeom>
            <a:avLst/>
            <a:gdLst/>
            <a:ahLst/>
            <a:cxnLst/>
            <a:rect l="l" t="t" r="r" b="b"/>
            <a:pathLst>
              <a:path h="589280">
                <a:moveTo>
                  <a:pt x="0" y="0"/>
                </a:moveTo>
                <a:lnTo>
                  <a:pt x="0" y="58927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067939" y="2128851"/>
            <a:ext cx="157544" cy="235477"/>
          </a:xfrm>
          <a:custGeom>
            <a:avLst/>
            <a:gdLst/>
            <a:ahLst/>
            <a:cxnLst/>
            <a:rect l="l" t="t" r="r" b="b"/>
            <a:pathLst>
              <a:path w="193040" h="288289">
                <a:moveTo>
                  <a:pt x="193039" y="0"/>
                </a:moveTo>
                <a:lnTo>
                  <a:pt x="0" y="0"/>
                </a:lnTo>
                <a:lnTo>
                  <a:pt x="96519" y="288290"/>
                </a:lnTo>
                <a:lnTo>
                  <a:pt x="19303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852352" y="2218063"/>
            <a:ext cx="0" cy="331950"/>
          </a:xfrm>
          <a:custGeom>
            <a:avLst/>
            <a:gdLst/>
            <a:ahLst/>
            <a:cxnLst/>
            <a:rect l="l" t="t" r="r" b="b"/>
            <a:pathLst>
              <a:path h="406400">
                <a:moveTo>
                  <a:pt x="0" y="0"/>
                </a:moveTo>
                <a:lnTo>
                  <a:pt x="0" y="40640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74616" y="2528085"/>
            <a:ext cx="156508" cy="235477"/>
          </a:xfrm>
          <a:custGeom>
            <a:avLst/>
            <a:gdLst/>
            <a:ahLst/>
            <a:cxnLst/>
            <a:rect l="l" t="t" r="r" b="b"/>
            <a:pathLst>
              <a:path w="191770" h="288289">
                <a:moveTo>
                  <a:pt x="191770" y="0"/>
                </a:moveTo>
                <a:lnTo>
                  <a:pt x="0" y="0"/>
                </a:lnTo>
                <a:lnTo>
                  <a:pt x="95250" y="288289"/>
                </a:lnTo>
                <a:lnTo>
                  <a:pt x="19177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617073" y="2726362"/>
            <a:ext cx="0" cy="147303"/>
          </a:xfrm>
          <a:custGeom>
            <a:avLst/>
            <a:gdLst/>
            <a:ahLst/>
            <a:cxnLst/>
            <a:rect l="l" t="t" r="r" b="b"/>
            <a:pathLst>
              <a:path h="180339">
                <a:moveTo>
                  <a:pt x="0" y="0"/>
                </a:moveTo>
                <a:lnTo>
                  <a:pt x="0" y="18033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539337" y="2850699"/>
            <a:ext cx="156508" cy="236515"/>
          </a:xfrm>
          <a:custGeom>
            <a:avLst/>
            <a:gdLst/>
            <a:ahLst/>
            <a:cxnLst/>
            <a:rect l="l" t="t" r="r" b="b"/>
            <a:pathLst>
              <a:path w="191770" h="289560">
                <a:moveTo>
                  <a:pt x="191769" y="0"/>
                </a:moveTo>
                <a:lnTo>
                  <a:pt x="0" y="0"/>
                </a:lnTo>
                <a:lnTo>
                  <a:pt x="95250" y="289560"/>
                </a:lnTo>
                <a:lnTo>
                  <a:pt x="19176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351093" y="2608105"/>
            <a:ext cx="0" cy="148340"/>
          </a:xfrm>
          <a:custGeom>
            <a:avLst/>
            <a:gdLst/>
            <a:ahLst/>
            <a:cxnLst/>
            <a:rect l="l" t="t" r="r" b="b"/>
            <a:pathLst>
              <a:path h="181610">
                <a:moveTo>
                  <a:pt x="0" y="0"/>
                </a:moveTo>
                <a:lnTo>
                  <a:pt x="0" y="18160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272321" y="2746071"/>
            <a:ext cx="157544" cy="235477"/>
          </a:xfrm>
          <a:custGeom>
            <a:avLst/>
            <a:gdLst/>
            <a:ahLst/>
            <a:cxnLst/>
            <a:rect l="l" t="t" r="r" b="b"/>
            <a:pathLst>
              <a:path w="193040" h="288289">
                <a:moveTo>
                  <a:pt x="193040" y="0"/>
                </a:moveTo>
                <a:lnTo>
                  <a:pt x="0" y="0"/>
                </a:lnTo>
                <a:lnTo>
                  <a:pt x="96520" y="288290"/>
                </a:lnTo>
                <a:lnTo>
                  <a:pt x="19304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378881" y="4085283"/>
            <a:ext cx="0" cy="600622"/>
          </a:xfrm>
          <a:custGeom>
            <a:avLst/>
            <a:gdLst/>
            <a:ahLst/>
            <a:cxnLst/>
            <a:rect l="l" t="t" r="r" b="b"/>
            <a:pathLst>
              <a:path h="735329">
                <a:moveTo>
                  <a:pt x="0" y="0"/>
                </a:moveTo>
                <a:lnTo>
                  <a:pt x="0" y="73533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300108" y="4675532"/>
            <a:ext cx="157544" cy="235477"/>
          </a:xfrm>
          <a:custGeom>
            <a:avLst/>
            <a:gdLst/>
            <a:ahLst/>
            <a:cxnLst/>
            <a:rect l="l" t="t" r="r" b="b"/>
            <a:pathLst>
              <a:path w="193040" h="288289">
                <a:moveTo>
                  <a:pt x="193039" y="0"/>
                </a:moveTo>
                <a:lnTo>
                  <a:pt x="0" y="0"/>
                </a:lnTo>
                <a:lnTo>
                  <a:pt x="96520" y="288290"/>
                </a:lnTo>
                <a:lnTo>
                  <a:pt x="19303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998692" y="5235697"/>
            <a:ext cx="0" cy="302905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37084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919920" y="5010594"/>
            <a:ext cx="157544" cy="236515"/>
          </a:xfrm>
          <a:custGeom>
            <a:avLst/>
            <a:gdLst/>
            <a:ahLst/>
            <a:cxnLst/>
            <a:rect l="l" t="t" r="r" b="b"/>
            <a:pathLst>
              <a:path w="193040" h="289560">
                <a:moveTo>
                  <a:pt x="96520" y="0"/>
                </a:moveTo>
                <a:lnTo>
                  <a:pt x="0" y="289560"/>
                </a:lnTo>
                <a:lnTo>
                  <a:pt x="193040" y="289560"/>
                </a:lnTo>
                <a:lnTo>
                  <a:pt x="9652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763412" y="5030304"/>
            <a:ext cx="0" cy="147303"/>
          </a:xfrm>
          <a:custGeom>
            <a:avLst/>
            <a:gdLst/>
            <a:ahLst/>
            <a:cxnLst/>
            <a:rect l="l" t="t" r="r" b="b"/>
            <a:pathLst>
              <a:path h="180339">
                <a:moveTo>
                  <a:pt x="0" y="18033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84640" y="4804162"/>
            <a:ext cx="157544" cy="236515"/>
          </a:xfrm>
          <a:custGeom>
            <a:avLst/>
            <a:gdLst/>
            <a:ahLst/>
            <a:cxnLst/>
            <a:rect l="l" t="t" r="r" b="b"/>
            <a:pathLst>
              <a:path w="193040" h="289560">
                <a:moveTo>
                  <a:pt x="96519" y="0"/>
                </a:moveTo>
                <a:lnTo>
                  <a:pt x="0" y="289559"/>
                </a:lnTo>
                <a:lnTo>
                  <a:pt x="193039" y="289559"/>
                </a:lnTo>
                <a:lnTo>
                  <a:pt x="9651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499111" y="5177606"/>
            <a:ext cx="0" cy="174274"/>
          </a:xfrm>
          <a:custGeom>
            <a:avLst/>
            <a:gdLst/>
            <a:ahLst/>
            <a:cxnLst/>
            <a:rect l="l" t="t" r="r" b="b"/>
            <a:pathLst>
              <a:path h="213360">
                <a:moveTo>
                  <a:pt x="0" y="21335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420340" y="4951466"/>
            <a:ext cx="157544" cy="236515"/>
          </a:xfrm>
          <a:custGeom>
            <a:avLst/>
            <a:gdLst/>
            <a:ahLst/>
            <a:cxnLst/>
            <a:rect l="l" t="t" r="r" b="b"/>
            <a:pathLst>
              <a:path w="193040" h="289560">
                <a:moveTo>
                  <a:pt x="96519" y="0"/>
                </a:moveTo>
                <a:lnTo>
                  <a:pt x="0" y="289559"/>
                </a:lnTo>
                <a:lnTo>
                  <a:pt x="193039" y="289559"/>
                </a:lnTo>
                <a:lnTo>
                  <a:pt x="9651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204752" y="5618478"/>
            <a:ext cx="45719" cy="287022"/>
          </a:xfrm>
          <a:custGeom>
            <a:avLst/>
            <a:gdLst/>
            <a:ahLst/>
            <a:cxnLst/>
            <a:rect l="l" t="t" r="r" b="b"/>
            <a:pathLst>
              <a:path h="588009">
                <a:moveTo>
                  <a:pt x="0" y="58801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127017" y="5392337"/>
            <a:ext cx="156508" cy="236515"/>
          </a:xfrm>
          <a:custGeom>
            <a:avLst/>
            <a:gdLst/>
            <a:ahLst/>
            <a:cxnLst/>
            <a:rect l="l" t="t" r="r" b="b"/>
            <a:pathLst>
              <a:path w="191770" h="289559">
                <a:moveTo>
                  <a:pt x="95250" y="0"/>
                </a:moveTo>
                <a:lnTo>
                  <a:pt x="0" y="289559"/>
                </a:lnTo>
                <a:lnTo>
                  <a:pt x="191770" y="289559"/>
                </a:lnTo>
                <a:lnTo>
                  <a:pt x="9525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911430" y="5206653"/>
            <a:ext cx="0" cy="331950"/>
          </a:xfrm>
          <a:custGeom>
            <a:avLst/>
            <a:gdLst/>
            <a:ahLst/>
            <a:cxnLst/>
            <a:rect l="l" t="t" r="r" b="b"/>
            <a:pathLst>
              <a:path h="406400">
                <a:moveTo>
                  <a:pt x="0" y="40639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832659" y="4981548"/>
            <a:ext cx="157544" cy="235477"/>
          </a:xfrm>
          <a:custGeom>
            <a:avLst/>
            <a:gdLst/>
            <a:ahLst/>
            <a:cxnLst/>
            <a:rect l="l" t="t" r="r" b="b"/>
            <a:pathLst>
              <a:path w="193040" h="288289">
                <a:moveTo>
                  <a:pt x="96520" y="0"/>
                </a:moveTo>
                <a:lnTo>
                  <a:pt x="0" y="288290"/>
                </a:lnTo>
                <a:lnTo>
                  <a:pt x="193040" y="288290"/>
                </a:lnTo>
                <a:lnTo>
                  <a:pt x="9652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676152" y="4883000"/>
            <a:ext cx="0" cy="148340"/>
          </a:xfrm>
          <a:custGeom>
            <a:avLst/>
            <a:gdLst/>
            <a:ahLst/>
            <a:cxnLst/>
            <a:rect l="l" t="t" r="r" b="b"/>
            <a:pathLst>
              <a:path h="181610">
                <a:moveTo>
                  <a:pt x="0" y="18161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597379" y="4657897"/>
            <a:ext cx="157544" cy="235477"/>
          </a:xfrm>
          <a:custGeom>
            <a:avLst/>
            <a:gdLst/>
            <a:ahLst/>
            <a:cxnLst/>
            <a:rect l="l" t="t" r="r" b="b"/>
            <a:pathLst>
              <a:path w="193040" h="288289">
                <a:moveTo>
                  <a:pt x="96520" y="0"/>
                </a:moveTo>
                <a:lnTo>
                  <a:pt x="0" y="288290"/>
                </a:lnTo>
                <a:lnTo>
                  <a:pt x="193040" y="288290"/>
                </a:lnTo>
                <a:lnTo>
                  <a:pt x="9652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410172" y="5001258"/>
            <a:ext cx="0" cy="147303"/>
          </a:xfrm>
          <a:custGeom>
            <a:avLst/>
            <a:gdLst/>
            <a:ahLst/>
            <a:cxnLst/>
            <a:rect l="l" t="t" r="r" b="b"/>
            <a:pathLst>
              <a:path h="180339">
                <a:moveTo>
                  <a:pt x="0" y="18033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331399" y="4775117"/>
            <a:ext cx="157544" cy="236515"/>
          </a:xfrm>
          <a:custGeom>
            <a:avLst/>
            <a:gdLst/>
            <a:ahLst/>
            <a:cxnLst/>
            <a:rect l="l" t="t" r="r" b="b"/>
            <a:pathLst>
              <a:path w="193040" h="289560">
                <a:moveTo>
                  <a:pt x="96520" y="0"/>
                </a:moveTo>
                <a:lnTo>
                  <a:pt x="0" y="289559"/>
                </a:lnTo>
                <a:lnTo>
                  <a:pt x="193039" y="289559"/>
                </a:lnTo>
                <a:lnTo>
                  <a:pt x="9652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397756" y="5159419"/>
            <a:ext cx="0" cy="364108"/>
          </a:xfrm>
          <a:custGeom>
            <a:avLst/>
            <a:gdLst/>
            <a:ahLst/>
            <a:cxnLst/>
            <a:rect l="l" t="t" r="r" b="b"/>
            <a:pathLst>
              <a:path h="445770">
                <a:moveTo>
                  <a:pt x="0" y="44576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320021" y="4934315"/>
            <a:ext cx="156508" cy="235477"/>
          </a:xfrm>
          <a:custGeom>
            <a:avLst/>
            <a:gdLst/>
            <a:ahLst/>
            <a:cxnLst/>
            <a:rect l="l" t="t" r="r" b="b"/>
            <a:pathLst>
              <a:path w="191770" h="288289">
                <a:moveTo>
                  <a:pt x="95250" y="0"/>
                </a:moveTo>
                <a:lnTo>
                  <a:pt x="0" y="288290"/>
                </a:lnTo>
                <a:lnTo>
                  <a:pt x="191769" y="288290"/>
                </a:lnTo>
                <a:lnTo>
                  <a:pt x="9525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699173" y="2459101"/>
            <a:ext cx="346182" cy="115145"/>
          </a:xfrm>
          <a:custGeom>
            <a:avLst/>
            <a:gdLst/>
            <a:ahLst/>
            <a:cxnLst/>
            <a:rect l="l" t="t" r="r" b="b"/>
            <a:pathLst>
              <a:path w="424179" h="140969">
                <a:moveTo>
                  <a:pt x="424180" y="0"/>
                </a:moveTo>
                <a:lnTo>
                  <a:pt x="0" y="14097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485660" y="2496446"/>
            <a:ext cx="248754" cy="149378"/>
          </a:xfrm>
          <a:custGeom>
            <a:avLst/>
            <a:gdLst/>
            <a:ahLst/>
            <a:cxnLst/>
            <a:rect l="l" t="t" r="r" b="b"/>
            <a:pathLst>
              <a:path w="304800" h="182880">
                <a:moveTo>
                  <a:pt x="243839" y="0"/>
                </a:moveTo>
                <a:lnTo>
                  <a:pt x="0" y="182879"/>
                </a:lnTo>
                <a:lnTo>
                  <a:pt x="304800" y="182879"/>
                </a:lnTo>
                <a:lnTo>
                  <a:pt x="24383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1217856" y="5431203"/>
            <a:ext cx="1802396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this</a:t>
            </a:r>
            <a:r>
              <a:rPr sz="2000" spc="-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</a:t>
            </a:r>
          </a:p>
        </p:txBody>
      </p:sp>
      <p:sp>
        <p:nvSpPr>
          <p:cNvPr id="60" name="object 60"/>
          <p:cNvSpPr/>
          <p:nvPr/>
        </p:nvSpPr>
        <p:spPr>
          <a:xfrm>
            <a:off x="1525688" y="5187427"/>
            <a:ext cx="128523" cy="219917"/>
          </a:xfrm>
          <a:custGeom>
            <a:avLst/>
            <a:gdLst/>
            <a:ahLst/>
            <a:cxnLst/>
            <a:rect l="l" t="t" r="r" b="b"/>
            <a:pathLst>
              <a:path w="157480" h="269240">
                <a:moveTo>
                  <a:pt x="0" y="269239"/>
                </a:moveTo>
                <a:lnTo>
                  <a:pt x="15748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581659" y="4992407"/>
            <a:ext cx="186565" cy="243776"/>
          </a:xfrm>
          <a:custGeom>
            <a:avLst/>
            <a:gdLst/>
            <a:ahLst/>
            <a:cxnLst/>
            <a:rect l="l" t="t" r="r" b="b"/>
            <a:pathLst>
              <a:path w="228600" h="298450">
                <a:moveTo>
                  <a:pt x="228600" y="0"/>
                </a:moveTo>
                <a:lnTo>
                  <a:pt x="0" y="200659"/>
                </a:lnTo>
                <a:lnTo>
                  <a:pt x="166369" y="298450"/>
                </a:lnTo>
                <a:lnTo>
                  <a:pt x="22860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37431" y="2509932"/>
            <a:ext cx="2985044" cy="8122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815259" y="3223625"/>
            <a:ext cx="102611" cy="109959"/>
          </a:xfrm>
          <a:custGeom>
            <a:avLst/>
            <a:gdLst/>
            <a:ahLst/>
            <a:cxnLst/>
            <a:rect l="l" t="t" r="r" b="b"/>
            <a:pathLst>
              <a:path w="125729" h="134620">
                <a:moveTo>
                  <a:pt x="125729" y="13461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661860" y="3058687"/>
            <a:ext cx="218696" cy="226141"/>
          </a:xfrm>
          <a:custGeom>
            <a:avLst/>
            <a:gdLst/>
            <a:ahLst/>
            <a:cxnLst/>
            <a:rect l="l" t="t" r="r" b="b"/>
            <a:pathLst>
              <a:path w="267970" h="276860">
                <a:moveTo>
                  <a:pt x="0" y="0"/>
                </a:moveTo>
                <a:lnTo>
                  <a:pt x="127000" y="276860"/>
                </a:lnTo>
                <a:lnTo>
                  <a:pt x="267969" y="14605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3255564" y="3385451"/>
            <a:ext cx="178555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this</a:t>
            </a:r>
            <a:r>
              <a:rPr sz="2000" spc="-9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</a:t>
            </a:r>
          </a:p>
        </p:txBody>
      </p:sp>
    </p:spTree>
    <p:extLst>
      <p:ext uri="{BB962C8B-B14F-4D97-AF65-F5344CB8AC3E}">
        <p14:creationId xmlns:p14="http://schemas.microsoft.com/office/powerpoint/2010/main" val="1802225917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2667</Words>
  <Application>Microsoft Office PowerPoint</Application>
  <PresentationFormat>Custom</PresentationFormat>
  <Paragraphs>591</Paragraphs>
  <Slides>57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1_Title &amp; Bullet </vt:lpstr>
      <vt:lpstr>Lecture 4.2 - Unsupervised Learning</vt:lpstr>
      <vt:lpstr>PowerPoint Presentation</vt:lpstr>
      <vt:lpstr>Energy-based unsupervised learning</vt:lpstr>
      <vt:lpstr>Capturing dependencies between variables with an energy function </vt:lpstr>
      <vt:lpstr>Transforming energies into probabilities (if necessary)</vt:lpstr>
      <vt:lpstr>Learning the energy function</vt:lpstr>
      <vt:lpstr>Seven strategies to shape the energy function</vt:lpstr>
      <vt:lpstr>#1: Constant volume of low energy </vt:lpstr>
      <vt:lpstr>#2: Push down of the energy of data points, push up everywhere else </vt:lpstr>
      <vt:lpstr>#2: Push down of the energy of data points, push up everywhere else </vt:lpstr>
      <vt:lpstr>#3. Push down of the energy of data points, push up on chosen locations </vt:lpstr>
      <vt:lpstr>#6. Use a regularizer that limits the volume of space that has low energy </vt:lpstr>
      <vt:lpstr>Energy functions of various methods</vt:lpstr>
      <vt:lpstr>Dictionary learning with fast approximate inference: sparse auto-encoders</vt:lpstr>
      <vt:lpstr>How to speed up inference in a generative model?</vt:lpstr>
      <vt:lpstr>Sparse modeling: sparse coding + dictionary learning</vt:lpstr>
      <vt:lpstr>#6. Use a regularizer that limits the volume of space that has low energy </vt:lpstr>
      <vt:lpstr>Encoder-decoder architecture</vt:lpstr>
      <vt:lpstr>Learning to perform approximate inference: predictive sparse decomposition sparse auto-encoders</vt:lpstr>
      <vt:lpstr>Sparse auto-encoder: Predictive Sparse Decomposition (PSD)</vt:lpstr>
      <vt:lpstr>Regularized encoder-decoder model (auto-encoder) for unsupervised feature learning</vt:lpstr>
      <vt:lpstr>PSD: Basis functions on MNIST</vt:lpstr>
      <vt:lpstr>Predictive Sparse Decomposition (PSD): training</vt:lpstr>
      <vt:lpstr>Learned features on natural patches: V1-like receptive fields</vt:lpstr>
      <vt:lpstr>Learning to perform approximate inference  LISTA</vt:lpstr>
      <vt:lpstr>Better Idea: Give the “right” structure to the encoder </vt:lpstr>
      <vt:lpstr>LISTA: Train We and S matrices to give a good approximation quickly  </vt:lpstr>
      <vt:lpstr>Learning ISTA (LISTA) vs ISTA/FISTA</vt:lpstr>
      <vt:lpstr>LISTA with partial mutual inhibition matrix</vt:lpstr>
      <vt:lpstr>Learning Coordinate Descent (LcoD): faster than LISTA</vt:lpstr>
      <vt:lpstr>Discriminative Recurrent Sparse Auto-Encoder (DrSAE)</vt:lpstr>
      <vt:lpstr>DrSAE Discovers manifold structure of handwritten digits</vt:lpstr>
      <vt:lpstr>Convolutional sparse coding</vt:lpstr>
      <vt:lpstr>Convolutional PSD: Encoder with a soft sh() Function</vt:lpstr>
      <vt:lpstr>Convolutional sparse auto-encoder on natural images</vt:lpstr>
      <vt:lpstr>Using PSD to train a hierarchy of features</vt:lpstr>
      <vt:lpstr>Using PSD to train a hierarchy of features</vt:lpstr>
      <vt:lpstr>Using PSD to train a hierarchy of features</vt:lpstr>
      <vt:lpstr>Using PSD to train a hierarchy of features</vt:lpstr>
      <vt:lpstr>Using PSD to train a hierarchy of features</vt:lpstr>
      <vt:lpstr>Unsupervised learning: Invariant features</vt:lpstr>
      <vt:lpstr>Learning invariant features with L2 group sparsity</vt:lpstr>
      <vt:lpstr>Learning invariant features with L2 group sparsity</vt:lpstr>
      <vt:lpstr>Groups are local in a 2D topographic map</vt:lpstr>
      <vt:lpstr>Image-level training, local filters but no weight sharing</vt:lpstr>
      <vt:lpstr>Image-level training, local filters but no weight sharing</vt:lpstr>
      <vt:lpstr>Topographic maps</vt:lpstr>
      <vt:lpstr>Image-level training, local filters but no weight sharing</vt:lpstr>
      <vt:lpstr>Invariant features lateral inhibition</vt:lpstr>
      <vt:lpstr>Invariant features via lateral inhibition: structured sparsity</vt:lpstr>
      <vt:lpstr>Invariant features via lateral inhibition: topographic maps</vt:lpstr>
      <vt:lpstr>Sparse auto-encoder with “slow feature” penalty</vt:lpstr>
      <vt:lpstr>Invariant features through temporal constancy</vt:lpstr>
      <vt:lpstr>what-where auto-encoder architecture</vt:lpstr>
      <vt:lpstr>Low-level filters connected to each complex cell</vt:lpstr>
      <vt:lpstr>Generating images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231</cp:revision>
  <dcterms:modified xsi:type="dcterms:W3CDTF">2017-04-21T14:50:20Z</dcterms:modified>
</cp:coreProperties>
</file>