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jpg"/>
  <Override PartName="/ppt/media/image20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media/image27.jpg" ContentType="image/jpg"/>
  <Override PartName="/ppt/media/image28.jpg" ContentType="image/jpg"/>
  <Override PartName="/ppt/media/image29.jpg" ContentType="image/jpg"/>
  <Override PartName="/ppt/media/image30.jpg" ContentType="image/jpg"/>
  <Override PartName="/ppt/media/image32.jpg" ContentType="image/jpg"/>
  <Override PartName="/ppt/media/image33.jpg" ContentType="image/jpg"/>
  <Override PartName="/ppt/media/image34.jpg" ContentType="image/jpg"/>
  <Override PartName="/ppt/media/image37.jpg" ContentType="image/jpg"/>
  <Override PartName="/ppt/media/image38.jpg" ContentType="image/jpg"/>
  <Override PartName="/ppt/media/image39.jpg" ContentType="image/jpg"/>
  <Override PartName="/ppt/media/image40.jpg" ContentType="image/jpg"/>
  <Override PartName="/ppt/media/image41.jpg" ContentType="image/jpg"/>
  <Override PartName="/ppt/media/image42.jpg" ContentType="image/jpg"/>
  <Override PartName="/ppt/media/image43.jpg" ContentType="image/jpg"/>
  <Override PartName="/ppt/media/image44.jpg" ContentType="image/jpg"/>
  <Override PartName="/ppt/media/image45.jpg" ContentType="image/jpg"/>
  <Override PartName="/ppt/media/image46.jpg" ContentType="image/jpg"/>
  <Override PartName="/ppt/media/image47.jpg" ContentType="image/jpg"/>
  <Override PartName="/ppt/media/image48.jpg" ContentType="image/jpg"/>
  <Override PartName="/ppt/media/image49.jpg" ContentType="image/jpg"/>
  <Override PartName="/ppt/media/image50.jpg" ContentType="image/jpg"/>
  <Override PartName="/ppt/media/image53.jpg" ContentType="image/jpg"/>
  <Override PartName="/ppt/media/image54.jpg" ContentType="image/jpg"/>
  <Override PartName="/ppt/media/image55.jpg" ContentType="image/jpg"/>
  <Override PartName="/ppt/media/image56.jpg" ContentType="image/jpg"/>
  <Override PartName="/ppt/media/image57.jpg" ContentType="image/jpg"/>
  <Override PartName="/ppt/media/image58.jpg" ContentType="image/jpg"/>
  <Override PartName="/ppt/media/image59.jpg" ContentType="image/jpg"/>
  <Override PartName="/ppt/media/image61.jpg" ContentType="image/jpg"/>
  <Override PartName="/ppt/media/image86.jpg" ContentType="image/jpg"/>
  <Override PartName="/ppt/media/image87.jpg" ContentType="image/jpg"/>
  <Override PartName="/ppt/media/image88.jpg" ContentType="image/jpg"/>
  <Override PartName="/ppt/media/image89.jpg" ContentType="image/jpg"/>
  <Override PartName="/ppt/media/image90.jpg" ContentType="image/jpg"/>
  <Override PartName="/ppt/media/image93.jpg" ContentType="image/jpg"/>
  <Override PartName="/ppt/media/image94.jpg" ContentType="image/jpg"/>
  <Override PartName="/ppt/media/image95.jpg" ContentType="image/jpg"/>
  <Override PartName="/ppt/media/image96.jpg" ContentType="image/jpg"/>
  <Override PartName="/ppt/media/image97.jpg" ContentType="image/jpg"/>
  <Override PartName="/ppt/media/image98.jpg" ContentType="image/jpg"/>
  <Override PartName="/ppt/media/image99.jpg" ContentType="image/jpg"/>
  <Override PartName="/ppt/media/image100.jpg" ContentType="image/jpg"/>
  <Override PartName="/ppt/media/image101.jpg" ContentType="image/jpg"/>
  <Override PartName="/ppt/media/image102.jpg" ContentType="image/jpg"/>
  <Override PartName="/ppt/media/image103.jpg" ContentType="image/jpg"/>
  <Override PartName="/ppt/media/image104.jpg" ContentType="image/jpg"/>
  <Override PartName="/ppt/media/image105.jpg" ContentType="image/jpg"/>
  <Override PartName="/ppt/media/image106.jpg" ContentType="image/jpg"/>
  <Override PartName="/ppt/media/image107.jpg" ContentType="image/jpg"/>
  <Override PartName="/ppt/media/image108.jpg" ContentType="image/jpg"/>
  <Override PartName="/ppt/media/image109.jpg" ContentType="image/jpg"/>
  <Override PartName="/ppt/media/image111.jpg" ContentType="image/jpg"/>
  <Override PartName="/ppt/media/image112.jpg" ContentType="image/jpg"/>
  <Override PartName="/ppt/media/image115.jpg" ContentType="image/jpg"/>
  <Override PartName="/ppt/media/image116.jpg" ContentType="image/jpg"/>
  <Override PartName="/ppt/media/image117.jpg" ContentType="image/jpg"/>
  <Override PartName="/ppt/media/image118.jpg" ContentType="image/jpg"/>
  <Override PartName="/ppt/media/image119.jpg" ContentType="image/jpg"/>
  <Override PartName="/ppt/media/image120.jpg" ContentType="image/jpg"/>
  <Override PartName="/ppt/media/image121.jpg" ContentType="image/jpg"/>
  <Override PartName="/ppt/media/image122.jpg" ContentType="image/jpg"/>
  <Override PartName="/ppt/media/image123.jpg" ContentType="image/jpg"/>
  <Override PartName="/ppt/media/image124.jpg" ContentType="image/jpg"/>
  <Override PartName="/ppt/media/image125.jpg" ContentType="image/jpg"/>
  <Override PartName="/ppt/media/image126.jpg" ContentType="image/jpg"/>
  <Override PartName="/ppt/media/image127.jpg" ContentType="image/jpg"/>
  <Override PartName="/ppt/media/image128.jpg" ContentType="image/jpg"/>
  <Override PartName="/ppt/media/image129.jpg" ContentType="image/jpg"/>
  <Override PartName="/ppt/media/image130.jpg" ContentType="image/jpg"/>
  <Override PartName="/ppt/media/image131.jpg" ContentType="image/jpg"/>
  <Override PartName="/ppt/media/image132.jpg" ContentType="image/jpg"/>
  <Override PartName="/ppt/media/image133.jpg" ContentType="image/jpg"/>
  <Override PartName="/ppt/media/image134.jpg" ContentType="image/jpg"/>
  <Override PartName="/ppt/media/image137.jpg" ContentType="image/jpg"/>
  <Override PartName="/ppt/media/image139.jpg" ContentType="image/jpg"/>
  <Override PartName="/ppt/media/image140.jpg" ContentType="image/jpg"/>
  <Override PartName="/ppt/media/image141.jpg" ContentType="image/jpg"/>
  <Override PartName="/ppt/media/image142.jpg" ContentType="image/jpg"/>
  <Override PartName="/ppt/media/image143.jpg" ContentType="image/jpg"/>
  <Override PartName="/ppt/media/image144.jpg" ContentType="image/jpg"/>
  <Override PartName="/ppt/media/image145.jpg" ContentType="image/jpg"/>
  <Override PartName="/ppt/media/image146.jpg" ContentType="image/jpg"/>
  <Override PartName="/ppt/media/image147.jpg" ContentType="image/jpg"/>
  <Override PartName="/ppt/media/image148.jpg" ContentType="image/jpg"/>
  <Override PartName="/ppt/media/image149.jpg" ContentType="image/jpg"/>
  <Override PartName="/ppt/media/image150.jpg" ContentType="image/jpg"/>
  <Override PartName="/ppt/media/image151.jpg" ContentType="image/jpg"/>
  <Override PartName="/ppt/media/image153.jpg" ContentType="image/jpg"/>
  <Override PartName="/ppt/media/image154.jpg" ContentType="image/jpg"/>
  <Override PartName="/ppt/media/image156.jpg" ContentType="image/jpg"/>
  <Override PartName="/ppt/media/image158.jpg" ContentType="image/jpg"/>
  <Override PartName="/ppt/media/image159.jpg" ContentType="image/jpg"/>
  <Override PartName="/ppt/media/image160.jpg" ContentType="image/jpg"/>
  <Override PartName="/ppt/media/image161.jpg" ContentType="image/jpg"/>
  <Override PartName="/ppt/media/image162.jpg" ContentType="image/jpg"/>
  <Override PartName="/ppt/media/image163.jpg" ContentType="image/jpg"/>
  <Override PartName="/ppt/media/image164.jpg" ContentType="image/jpg"/>
  <Override PartName="/ppt/media/image165.jpg" ContentType="image/jpg"/>
  <Override PartName="/ppt/media/image166.jpg" ContentType="image/jpg"/>
  <Override PartName="/ppt/media/image167.jpg" ContentType="image/jpg"/>
  <Override PartName="/ppt/media/image168.jpg" ContentType="image/jpg"/>
  <Override PartName="/ppt/media/image169.jpg" ContentType="image/jpg"/>
  <Override PartName="/ppt/media/image170.jpg" ContentType="image/jpg"/>
  <Override PartName="/ppt/media/image171.jpg" ContentType="image/jpg"/>
  <Override PartName="/ppt/media/image172.jpg" ContentType="image/jpg"/>
  <Override PartName="/ppt/media/image173.jpg" ContentType="image/jpg"/>
  <Override PartName="/ppt/media/image174.jpg" ContentType="image/jpg"/>
  <Override PartName="/ppt/media/image175.jpg" ContentType="image/jpg"/>
  <Override PartName="/ppt/media/image176.jpg" ContentType="image/jpg"/>
  <Override PartName="/ppt/media/image177.jpg" ContentType="image/jpg"/>
  <Override PartName="/ppt/media/image178.jpg" ContentType="image/jpg"/>
  <Override PartName="/ppt/media/image179.jpg" ContentType="image/jpg"/>
  <Override PartName="/ppt/media/image180.jpg" ContentType="image/jpg"/>
  <Override PartName="/ppt/media/image181.jpg" ContentType="image/jpg"/>
  <Override PartName="/ppt/media/image182.jpg" ContentType="image/jpg"/>
  <Override PartName="/ppt/media/image183.jpg" ContentType="image/jpg"/>
  <Override PartName="/ppt/media/image184.jpg" ContentType="image/jpg"/>
  <Override PartName="/ppt/media/image185.jpg" ContentType="image/jpg"/>
  <Override PartName="/ppt/media/image186.jpg" ContentType="image/jpg"/>
  <Override PartName="/ppt/media/image187.jpg" ContentType="image/jpg"/>
  <Override PartName="/ppt/media/image188.jpg" ContentType="image/jpg"/>
  <Override PartName="/ppt/media/image189.jpg" ContentType="image/jpg"/>
  <Override PartName="/ppt/media/image190.jpg" ContentType="image/jpg"/>
  <Override PartName="/ppt/media/image191.jpg" ContentType="image/jpg"/>
  <Override PartName="/ppt/media/image192.jpg" ContentType="image/jpg"/>
  <Override PartName="/ppt/media/image193.jpg" ContentType="image/jpg"/>
  <Override PartName="/ppt/media/image194.jpg" ContentType="image/jpg"/>
  <Override PartName="/ppt/media/image195.jpg" ContentType="image/jpg"/>
  <Override PartName="/ppt/media/image196.jpg" ContentType="image/jpg"/>
  <Override PartName="/ppt/media/image197.jpg" ContentType="image/jpg"/>
  <Override PartName="/ppt/media/image198.jpg" ContentType="image/jpg"/>
  <Override PartName="/ppt/media/image199.jpg" ContentType="image/jpg"/>
  <Override PartName="/ppt/media/image201.jpg" ContentType="image/jpg"/>
  <Override PartName="/ppt/media/image202.jpg" ContentType="image/jpg"/>
  <Override PartName="/ppt/media/image205.jpg" ContentType="image/jpg"/>
  <Override PartName="/ppt/media/image206.jpg" ContentType="image/jpg"/>
  <Override PartName="/ppt/media/image207.jpg" ContentType="image/jpg"/>
  <Override PartName="/ppt/media/image208.jpg" ContentType="image/jpg"/>
  <Override PartName="/ppt/media/image210.jpg" ContentType="image/jpg"/>
  <Override PartName="/ppt/media/image212.jpg" ContentType="image/jpg"/>
  <Override PartName="/ppt/media/image215.jpg" ContentType="image/jpg"/>
  <Override PartName="/ppt/media/image217.jpg" ContentType="image/jpg"/>
  <Override PartName="/ppt/media/image218.jpg" ContentType="image/jpg"/>
  <Override PartName="/ppt/media/image219.jpg" ContentType="image/jpg"/>
  <Override PartName="/ppt/media/image220.jpg" ContentType="image/jpg"/>
  <Override PartName="/ppt/media/image221.jpg" ContentType="image/jpg"/>
  <Override PartName="/ppt/media/image223.jpg" ContentType="image/jpg"/>
  <Override PartName="/ppt/media/image224.jpg" ContentType="image/jpg"/>
  <Override PartName="/ppt/media/image225.jpg" ContentType="image/jpg"/>
  <Override PartName="/ppt/media/image226.jpg" ContentType="image/jpg"/>
  <Override PartName="/ppt/media/image227.jpg" ContentType="image/jpg"/>
  <Override PartName="/ppt/media/image228.jpg" ContentType="image/jpg"/>
  <Override PartName="/ppt/media/image229.jpg" ContentType="image/jpg"/>
  <Override PartName="/ppt/media/image230.jpg" ContentType="image/jpg"/>
  <Override PartName="/ppt/media/image243.jpg" ContentType="image/jpg"/>
  <Override PartName="/ppt/media/image248.jpg" ContentType="image/jpg"/>
  <Override PartName="/ppt/media/image252.jpg" ContentType="image/jpg"/>
  <Override PartName="/ppt/media/image253.jpg" ContentType="image/jpg"/>
  <Override PartName="/ppt/media/image254.jpg" ContentType="image/jpg"/>
  <Override PartName="/ppt/media/image267.jpg" ContentType="image/jpg"/>
  <Override PartName="/ppt/media/image269.jpg" ContentType="image/jp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27"/>
  </p:notesMasterIdLst>
  <p:sldIdLst>
    <p:sldId id="257" r:id="rId2"/>
    <p:sldId id="258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28" r:id="rId44"/>
    <p:sldId id="514" r:id="rId45"/>
    <p:sldId id="515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1" r:id="rId57"/>
    <p:sldId id="342" r:id="rId58"/>
    <p:sldId id="343" r:id="rId59"/>
    <p:sldId id="344" r:id="rId60"/>
    <p:sldId id="345" r:id="rId61"/>
    <p:sldId id="346" r:id="rId62"/>
    <p:sldId id="347" r:id="rId63"/>
    <p:sldId id="348" r:id="rId64"/>
    <p:sldId id="349" r:id="rId65"/>
    <p:sldId id="350" r:id="rId66"/>
    <p:sldId id="351" r:id="rId67"/>
    <p:sldId id="352" r:id="rId68"/>
    <p:sldId id="353" r:id="rId69"/>
    <p:sldId id="354" r:id="rId70"/>
    <p:sldId id="355" r:id="rId71"/>
    <p:sldId id="356" r:id="rId72"/>
    <p:sldId id="357" r:id="rId73"/>
    <p:sldId id="358" r:id="rId74"/>
    <p:sldId id="359" r:id="rId75"/>
    <p:sldId id="360" r:id="rId76"/>
    <p:sldId id="361" r:id="rId77"/>
    <p:sldId id="362" r:id="rId78"/>
    <p:sldId id="363" r:id="rId79"/>
    <p:sldId id="364" r:id="rId80"/>
    <p:sldId id="365" r:id="rId81"/>
    <p:sldId id="366" r:id="rId82"/>
    <p:sldId id="367" r:id="rId83"/>
    <p:sldId id="368" r:id="rId84"/>
    <p:sldId id="369" r:id="rId85"/>
    <p:sldId id="370" r:id="rId86"/>
    <p:sldId id="371" r:id="rId87"/>
    <p:sldId id="372" r:id="rId88"/>
    <p:sldId id="373" r:id="rId89"/>
    <p:sldId id="374" r:id="rId90"/>
    <p:sldId id="375" r:id="rId91"/>
    <p:sldId id="376" r:id="rId92"/>
    <p:sldId id="377" r:id="rId93"/>
    <p:sldId id="378" r:id="rId94"/>
    <p:sldId id="379" r:id="rId95"/>
    <p:sldId id="380" r:id="rId96"/>
    <p:sldId id="381" r:id="rId97"/>
    <p:sldId id="382" r:id="rId98"/>
    <p:sldId id="383" r:id="rId99"/>
    <p:sldId id="384" r:id="rId100"/>
    <p:sldId id="385" r:id="rId101"/>
    <p:sldId id="386" r:id="rId102"/>
    <p:sldId id="387" r:id="rId103"/>
    <p:sldId id="388" r:id="rId104"/>
    <p:sldId id="389" r:id="rId105"/>
    <p:sldId id="390" r:id="rId106"/>
    <p:sldId id="391" r:id="rId107"/>
    <p:sldId id="392" r:id="rId108"/>
    <p:sldId id="393" r:id="rId109"/>
    <p:sldId id="394" r:id="rId110"/>
    <p:sldId id="395" r:id="rId111"/>
    <p:sldId id="396" r:id="rId112"/>
    <p:sldId id="397" r:id="rId113"/>
    <p:sldId id="398" r:id="rId114"/>
    <p:sldId id="399" r:id="rId115"/>
    <p:sldId id="400" r:id="rId116"/>
    <p:sldId id="401" r:id="rId117"/>
    <p:sldId id="402" r:id="rId118"/>
    <p:sldId id="403" r:id="rId119"/>
    <p:sldId id="516" r:id="rId120"/>
    <p:sldId id="405" r:id="rId121"/>
    <p:sldId id="406" r:id="rId122"/>
    <p:sldId id="407" r:id="rId123"/>
    <p:sldId id="408" r:id="rId124"/>
    <p:sldId id="409" r:id="rId125"/>
    <p:sldId id="501" r:id="rId126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B5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5" autoAdjust="0"/>
    <p:restoredTop sz="94660"/>
  </p:normalViewPr>
  <p:slideViewPr>
    <p:cSldViewPr>
      <p:cViewPr varScale="1">
        <p:scale>
          <a:sx n="126" d="100"/>
          <a:sy n="126" d="100"/>
        </p:scale>
        <p:origin x="1806" y="126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F449EE61-0262-4E10-828B-5606D3C51A1B}"/>
    <pc:docChg chg="modSld">
      <pc:chgData name="Joe Bungo" userId="68c73667-b054-4751-86c2-2fef667112d9" providerId="ADAL" clId="{F449EE61-0262-4E10-828B-5606D3C51A1B}" dt="2023-04-24T22:45:58.190" v="10" actId="404"/>
      <pc:docMkLst>
        <pc:docMk/>
      </pc:docMkLst>
      <pc:sldChg chg="modSp mod">
        <pc:chgData name="Joe Bungo" userId="68c73667-b054-4751-86c2-2fef667112d9" providerId="ADAL" clId="{F449EE61-0262-4E10-828B-5606D3C51A1B}" dt="2023-04-24T22:45:58.190" v="10" actId="404"/>
        <pc:sldMkLst>
          <pc:docMk/>
          <pc:sldMk cId="3810156002" sldId="409"/>
        </pc:sldMkLst>
        <pc:spChg chg="mod">
          <ac:chgData name="Joe Bungo" userId="68c73667-b054-4751-86c2-2fef667112d9" providerId="ADAL" clId="{F449EE61-0262-4E10-828B-5606D3C51A1B}" dt="2023-04-24T22:45:58.190" v="10" actId="404"/>
          <ac:spMkLst>
            <pc:docMk/>
            <pc:sldMk cId="3810156002" sldId="409"/>
            <ac:spMk id="3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90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99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83854" y="1335024"/>
            <a:ext cx="7461504" cy="44295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71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0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1" y="5740146"/>
            <a:ext cx="1892808" cy="30860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604082" y="5978983"/>
            <a:ext cx="524834" cy="181202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45324">
              <a:lnSpc>
                <a:spcPts val="1196"/>
              </a:lnSpc>
            </a:pPr>
            <a:fld id="{81D60167-4931-47E6-BA6A-407CBD079E47}" type="slidenum">
              <a:rPr lang="en-US" spc="-36" smtClean="0"/>
              <a:pPr marL="45324">
                <a:lnSpc>
                  <a:spcPts val="1196"/>
                </a:lnSpc>
              </a:pPr>
              <a:t>‹#›</a:t>
            </a:fld>
            <a:r>
              <a:rPr lang="en-US" spc="-36"/>
              <a:t> </a:t>
            </a:r>
            <a:r>
              <a:rPr lang="en-US" spc="268"/>
              <a:t>/</a:t>
            </a:r>
            <a:r>
              <a:rPr lang="en-US" spc="45"/>
              <a:t> </a:t>
            </a:r>
            <a:r>
              <a:rPr lang="en-US" spc="-36"/>
              <a:t>68</a:t>
            </a:r>
            <a:endParaRPr lang="en-US" spc="-36" dirty="0"/>
          </a:p>
        </p:txBody>
      </p:sp>
    </p:spTree>
    <p:extLst>
      <p:ext uri="{BB962C8B-B14F-4D97-AF65-F5344CB8AC3E}">
        <p14:creationId xmlns:p14="http://schemas.microsoft.com/office/powerpoint/2010/main" val="35258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34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58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23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228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10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1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0.jp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8.jp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g"/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1.jp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g"/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g"/><Relationship Id="rId2" Type="http://schemas.openxmlformats.org/officeDocument/2006/relationships/image" Target="../media/image22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6.jp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g"/><Relationship Id="rId1" Type="http://schemas.openxmlformats.org/officeDocument/2006/relationships/slideLayout" Target="../slideLayouts/slideLayout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g"/><Relationship Id="rId2" Type="http://schemas.openxmlformats.org/officeDocument/2006/relationships/image" Target="../media/image22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0.jp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13" Type="http://schemas.openxmlformats.org/officeDocument/2006/relationships/image" Target="../media/image242.png"/><Relationship Id="rId18" Type="http://schemas.openxmlformats.org/officeDocument/2006/relationships/image" Target="../media/image247.png"/><Relationship Id="rId26" Type="http://schemas.openxmlformats.org/officeDocument/2006/relationships/image" Target="../media/image255.png"/><Relationship Id="rId3" Type="http://schemas.openxmlformats.org/officeDocument/2006/relationships/image" Target="../media/image232.png"/><Relationship Id="rId21" Type="http://schemas.openxmlformats.org/officeDocument/2006/relationships/image" Target="../media/image250.png"/><Relationship Id="rId34" Type="http://schemas.openxmlformats.org/officeDocument/2006/relationships/image" Target="../media/image263.png"/><Relationship Id="rId7" Type="http://schemas.openxmlformats.org/officeDocument/2006/relationships/image" Target="../media/image236.png"/><Relationship Id="rId12" Type="http://schemas.openxmlformats.org/officeDocument/2006/relationships/image" Target="../media/image241.png"/><Relationship Id="rId17" Type="http://schemas.openxmlformats.org/officeDocument/2006/relationships/image" Target="../media/image246.png"/><Relationship Id="rId25" Type="http://schemas.openxmlformats.org/officeDocument/2006/relationships/image" Target="../media/image254.jpg"/><Relationship Id="rId33" Type="http://schemas.openxmlformats.org/officeDocument/2006/relationships/image" Target="../media/image262.png"/><Relationship Id="rId2" Type="http://schemas.openxmlformats.org/officeDocument/2006/relationships/image" Target="../media/image231.png"/><Relationship Id="rId16" Type="http://schemas.openxmlformats.org/officeDocument/2006/relationships/image" Target="../media/image245.png"/><Relationship Id="rId20" Type="http://schemas.openxmlformats.org/officeDocument/2006/relationships/image" Target="../media/image249.png"/><Relationship Id="rId29" Type="http://schemas.openxmlformats.org/officeDocument/2006/relationships/image" Target="../media/image2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24" Type="http://schemas.openxmlformats.org/officeDocument/2006/relationships/image" Target="../media/image253.jpg"/><Relationship Id="rId32" Type="http://schemas.openxmlformats.org/officeDocument/2006/relationships/image" Target="../media/image261.png"/><Relationship Id="rId5" Type="http://schemas.openxmlformats.org/officeDocument/2006/relationships/image" Target="../media/image234.png"/><Relationship Id="rId15" Type="http://schemas.openxmlformats.org/officeDocument/2006/relationships/image" Target="../media/image244.png"/><Relationship Id="rId23" Type="http://schemas.openxmlformats.org/officeDocument/2006/relationships/image" Target="../media/image252.jpg"/><Relationship Id="rId28" Type="http://schemas.openxmlformats.org/officeDocument/2006/relationships/image" Target="../media/image257.png"/><Relationship Id="rId36" Type="http://schemas.openxmlformats.org/officeDocument/2006/relationships/image" Target="../media/image265.png"/><Relationship Id="rId10" Type="http://schemas.openxmlformats.org/officeDocument/2006/relationships/image" Target="../media/image239.png"/><Relationship Id="rId19" Type="http://schemas.openxmlformats.org/officeDocument/2006/relationships/image" Target="../media/image248.jpg"/><Relationship Id="rId31" Type="http://schemas.openxmlformats.org/officeDocument/2006/relationships/image" Target="../media/image260.png"/><Relationship Id="rId4" Type="http://schemas.openxmlformats.org/officeDocument/2006/relationships/image" Target="../media/image233.png"/><Relationship Id="rId9" Type="http://schemas.openxmlformats.org/officeDocument/2006/relationships/image" Target="../media/image238.png"/><Relationship Id="rId14" Type="http://schemas.openxmlformats.org/officeDocument/2006/relationships/image" Target="../media/image243.jpg"/><Relationship Id="rId22" Type="http://schemas.openxmlformats.org/officeDocument/2006/relationships/image" Target="../media/image251.png"/><Relationship Id="rId27" Type="http://schemas.openxmlformats.org/officeDocument/2006/relationships/image" Target="../media/image256.png"/><Relationship Id="rId30" Type="http://schemas.openxmlformats.org/officeDocument/2006/relationships/image" Target="../media/image259.png"/><Relationship Id="rId35" Type="http://schemas.openxmlformats.org/officeDocument/2006/relationships/image" Target="../media/image264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5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jpg"/><Relationship Id="rId1" Type="http://schemas.openxmlformats.org/officeDocument/2006/relationships/slideLayout" Target="../slideLayouts/slideLayout5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torch/torch7/wiki/Cheatsheet" TargetMode="External"/><Relationship Id="rId2" Type="http://schemas.openxmlformats.org/officeDocument/2006/relationships/hyperlink" Target="http://torch.ch/" TargetMode="External"/><Relationship Id="rId1" Type="http://schemas.openxmlformats.org/officeDocument/2006/relationships/slideLayout" Target="../slideLayouts/slideLayout5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hyperlink" Target="https://nam11.safelinks.protection.outlook.com/?url=http%3A%2F%2Fitaicaspi.github.io%2FSVHN-Multi-Digit-torch%2F&amp;data=05%7C01%7Cjbungo%40nvidia.com%7C70d0fd1a184a44dcff7408db40c44c5f%7C43083d15727340c1b7db39efd9ccc17a%7C0%7C0%7C638174985222595395%7CUnknown%7CTWFpbGZsb3d8eyJWIjoiMC4wLjAwMDAiLCJQIjoiV2luMzIiLCJBTiI6Ik1haWwiLCJXVCI6Mn0%3D%7C3000%7C%7C%7C&amp;sdata=Sg89fopYUmu04OLdgQVYgiIi622lfW7%2BAj9jnuTrA6I%3D&amp;reserved=0" TargetMode="External"/><Relationship Id="rId1" Type="http://schemas.openxmlformats.org/officeDocument/2006/relationships/slideLayout" Target="../slideLayouts/slideLayout5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13" Type="http://schemas.openxmlformats.org/officeDocument/2006/relationships/image" Target="../media/image48.jpg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12" Type="http://schemas.openxmlformats.org/officeDocument/2006/relationships/image" Target="../media/image47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g"/><Relationship Id="rId11" Type="http://schemas.openxmlformats.org/officeDocument/2006/relationships/image" Target="../media/image46.jpg"/><Relationship Id="rId5" Type="http://schemas.openxmlformats.org/officeDocument/2006/relationships/image" Target="../media/image40.jpg"/><Relationship Id="rId10" Type="http://schemas.openxmlformats.org/officeDocument/2006/relationships/image" Target="../media/image45.jpg"/><Relationship Id="rId4" Type="http://schemas.openxmlformats.org/officeDocument/2006/relationships/image" Target="../media/image39.jpg"/><Relationship Id="rId9" Type="http://schemas.openxmlformats.org/officeDocument/2006/relationships/image" Target="../media/image44.jpg"/><Relationship Id="rId14" Type="http://schemas.openxmlformats.org/officeDocument/2006/relationships/image" Target="../media/image49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26" Type="http://schemas.openxmlformats.org/officeDocument/2006/relationships/image" Target="../media/image84.png"/><Relationship Id="rId3" Type="http://schemas.openxmlformats.org/officeDocument/2006/relationships/image" Target="../media/image61.jpg"/><Relationship Id="rId21" Type="http://schemas.openxmlformats.org/officeDocument/2006/relationships/image" Target="../media/image79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2" Type="http://schemas.openxmlformats.org/officeDocument/2006/relationships/image" Target="../media/image60.png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24" Type="http://schemas.openxmlformats.org/officeDocument/2006/relationships/image" Target="../media/image82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jpg"/><Relationship Id="rId7" Type="http://schemas.openxmlformats.org/officeDocument/2006/relationships/image" Target="../media/image91.pn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jpg"/><Relationship Id="rId5" Type="http://schemas.openxmlformats.org/officeDocument/2006/relationships/image" Target="../media/image89.jpg"/><Relationship Id="rId4" Type="http://schemas.openxmlformats.org/officeDocument/2006/relationships/image" Target="../media/image88.jpg"/><Relationship Id="rId9" Type="http://schemas.openxmlformats.org/officeDocument/2006/relationships/image" Target="../media/image93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7" Type="http://schemas.openxmlformats.org/officeDocument/2006/relationships/image" Target="../media/image99.jp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8.jpg"/><Relationship Id="rId5" Type="http://schemas.openxmlformats.org/officeDocument/2006/relationships/image" Target="../media/image97.jpg"/><Relationship Id="rId4" Type="http://schemas.openxmlformats.org/officeDocument/2006/relationships/image" Target="../media/image9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7" Type="http://schemas.openxmlformats.org/officeDocument/2006/relationships/image" Target="../media/image104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jpg"/><Relationship Id="rId5" Type="http://schemas.openxmlformats.org/officeDocument/2006/relationships/image" Target="../media/image102.jpg"/><Relationship Id="rId4" Type="http://schemas.openxmlformats.org/officeDocument/2006/relationships/image" Target="../media/image101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1.jpg"/><Relationship Id="rId5" Type="http://schemas.openxmlformats.org/officeDocument/2006/relationships/image" Target="../media/image110.png"/><Relationship Id="rId4" Type="http://schemas.openxmlformats.org/officeDocument/2006/relationships/image" Target="../media/image109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7" Type="http://schemas.openxmlformats.org/officeDocument/2006/relationships/image" Target="../media/image120.jp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9.jpg"/><Relationship Id="rId5" Type="http://schemas.openxmlformats.org/officeDocument/2006/relationships/image" Target="../media/image118.jpg"/><Relationship Id="rId4" Type="http://schemas.openxmlformats.org/officeDocument/2006/relationships/image" Target="../media/image117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7" Type="http://schemas.openxmlformats.org/officeDocument/2006/relationships/image" Target="../media/image126.jp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5.jpg"/><Relationship Id="rId5" Type="http://schemas.openxmlformats.org/officeDocument/2006/relationships/image" Target="../media/image124.jpg"/><Relationship Id="rId4" Type="http://schemas.openxmlformats.org/officeDocument/2006/relationships/image" Target="../media/image12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7" Type="http://schemas.openxmlformats.org/officeDocument/2006/relationships/image" Target="../media/image132.jp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1.jpg"/><Relationship Id="rId5" Type="http://schemas.openxmlformats.org/officeDocument/2006/relationships/image" Target="../media/image130.jpg"/><Relationship Id="rId4" Type="http://schemas.openxmlformats.org/officeDocument/2006/relationships/image" Target="../media/image129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g"/><Relationship Id="rId3" Type="http://schemas.openxmlformats.org/officeDocument/2006/relationships/image" Target="../media/image140.jpg"/><Relationship Id="rId7" Type="http://schemas.openxmlformats.org/officeDocument/2006/relationships/image" Target="../media/image144.jp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3.jpg"/><Relationship Id="rId5" Type="http://schemas.openxmlformats.org/officeDocument/2006/relationships/image" Target="../media/image142.jpg"/><Relationship Id="rId4" Type="http://schemas.openxmlformats.org/officeDocument/2006/relationships/image" Target="../media/image141.jpg"/><Relationship Id="rId9" Type="http://schemas.openxmlformats.org/officeDocument/2006/relationships/image" Target="../media/image146.jp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emf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g"/><Relationship Id="rId2" Type="http://schemas.openxmlformats.org/officeDocument/2006/relationships/image" Target="../media/image16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8.jp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g"/><Relationship Id="rId2" Type="http://schemas.openxmlformats.org/officeDocument/2006/relationships/image" Target="../media/image17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2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g"/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9.jp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g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g"/><Relationship Id="rId2" Type="http://schemas.openxmlformats.org/officeDocument/2006/relationships/image" Target="../media/image18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4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g"/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7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g"/><Relationship Id="rId2" Type="http://schemas.openxmlformats.org/officeDocument/2006/relationships/image" Target="../media/image18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g"/><Relationship Id="rId7" Type="http://schemas.openxmlformats.org/officeDocument/2006/relationships/image" Target="../media/image196.jpg"/><Relationship Id="rId2" Type="http://schemas.openxmlformats.org/officeDocument/2006/relationships/image" Target="../media/image19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5.jpg"/><Relationship Id="rId5" Type="http://schemas.openxmlformats.org/officeDocument/2006/relationships/image" Target="../media/image194.jpg"/><Relationship Id="rId4" Type="http://schemas.openxmlformats.org/officeDocument/2006/relationships/image" Target="../media/image193.jp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g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1.jp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g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emf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emf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g"/><Relationship Id="rId2" Type="http://schemas.openxmlformats.org/officeDocument/2006/relationships/image" Target="../media/image205.jpg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05000" y="5143500"/>
            <a:ext cx="5845247" cy="507830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Lecture 3.2 - Convolutional Networks and Computer Vision, Audio and Other Domains</a:t>
            </a:r>
          </a:p>
        </p:txBody>
      </p:sp>
    </p:spTree>
    <p:extLst>
      <p:ext uri="{BB962C8B-B14F-4D97-AF65-F5344CB8AC3E}">
        <p14:creationId xmlns:p14="http://schemas.microsoft.com/office/powerpoint/2010/main" val="4160845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Brute force approach to</a:t>
            </a:r>
            <a:br>
              <a:rPr lang="en-US" dirty="0"/>
            </a:br>
            <a:r>
              <a:rPr lang="en-US" dirty="0"/>
              <a:t>multiple object recognition</a:t>
            </a:r>
          </a:p>
        </p:txBody>
      </p:sp>
    </p:spTree>
    <p:extLst>
      <p:ext uri="{BB962C8B-B14F-4D97-AF65-F5344CB8AC3E}">
        <p14:creationId xmlns:p14="http://schemas.microsoft.com/office/powerpoint/2010/main" val="328263222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DeepFace: performance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1025934"/>
            <a:ext cx="4383247" cy="2906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37142" y="3946020"/>
            <a:ext cx="4781252" cy="19761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223630" y="1237552"/>
            <a:ext cx="4001824" cy="18630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008832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Accurate depth estimation from stereo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03822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269234" y="970954"/>
            <a:ext cx="3865010" cy="3334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KITTI Dataset (RGB registered with LIDAR)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188146" cy="4466753"/>
          </a:xfrm>
        </p:spPr>
        <p:txBody>
          <a:bodyPr/>
          <a:lstStyle/>
          <a:p>
            <a:r>
              <a:rPr lang="en-US" dirty="0"/>
              <a:t>Stereo Cameras + </a:t>
            </a:r>
            <a:r>
              <a:rPr lang="en-US" dirty="0" err="1"/>
              <a:t>Velodyne</a:t>
            </a:r>
            <a:r>
              <a:rPr lang="en-US" dirty="0"/>
              <a:t> LIDAR: aligned data.</a:t>
            </a:r>
          </a:p>
          <a:p>
            <a:r>
              <a:rPr lang="en-US" dirty="0"/>
              <a:t>Collected from a car</a:t>
            </a:r>
          </a:p>
          <a:p>
            <a:r>
              <a:rPr lang="en-US" dirty="0"/>
              <a:t>Lots of results with many methods from many teams around the world</a:t>
            </a:r>
          </a:p>
          <a:p>
            <a:r>
              <a:rPr lang="en-US" dirty="0"/>
              <a:t>Stereo images sparsely labeled with  depth values</a:t>
            </a:r>
          </a:p>
          <a:p>
            <a:r>
              <a:rPr lang="en-US" dirty="0"/>
              <a:t>supervised learning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282956" y="3653899"/>
            <a:ext cx="7704108" cy="23278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787453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627239" cy="516166"/>
          </a:xfrm>
        </p:spPr>
        <p:txBody>
          <a:bodyPr/>
          <a:lstStyle/>
          <a:p>
            <a:r>
              <a:rPr lang="en-US" dirty="0"/>
              <a:t>KITTI dataset (RGB registered with LIDAR)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Supervised learning of a patch matcher (as a binary classifier)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88100" y="1796207"/>
            <a:ext cx="4016335" cy="12136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33456" y="1792058"/>
            <a:ext cx="4029809" cy="12178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44502" y="2982638"/>
            <a:ext cx="3919866" cy="29990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492111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77566" y="74688"/>
            <a:ext cx="3747888" cy="78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"/>
              </a:spcBef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9618" algn="r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ConvNet</a:t>
            </a:r>
            <a:r>
              <a:rPr lang="en-US" dirty="0"/>
              <a:t> for stereo matching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4797746" cy="4466753"/>
          </a:xfrm>
        </p:spPr>
        <p:txBody>
          <a:bodyPr/>
          <a:lstStyle/>
          <a:p>
            <a:r>
              <a:rPr lang="en-US" dirty="0"/>
              <a:t>Using a </a:t>
            </a:r>
            <a:r>
              <a:rPr lang="en-US" dirty="0" err="1"/>
              <a:t>ConvNet</a:t>
            </a:r>
            <a:r>
              <a:rPr lang="en-US" dirty="0"/>
              <a:t> to learn a similarity  measure between image patches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4876800" y="1028700"/>
            <a:ext cx="3083346" cy="49071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1000" y="1744813"/>
            <a:ext cx="3987314" cy="2139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4531" y="4142116"/>
            <a:ext cx="4049502" cy="15010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749619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ConvNet</a:t>
            </a:r>
            <a:r>
              <a:rPr lang="en-US" dirty="0"/>
              <a:t> for stereo matching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866900"/>
            <a:ext cx="2054546" cy="3933353"/>
          </a:xfrm>
        </p:spPr>
        <p:txBody>
          <a:bodyPr/>
          <a:lstStyle/>
          <a:p>
            <a:r>
              <a:rPr lang="en-US" dirty="0"/>
              <a:t>Image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Winner-take-all output (14.55% error &gt;3 pix)</a:t>
            </a:r>
          </a:p>
          <a:p>
            <a:endParaRPr lang="en-US" dirty="0"/>
          </a:p>
          <a:p>
            <a:r>
              <a:rPr lang="en-US" dirty="0"/>
              <a:t>Result after cleanup (2.61% error &gt;3 pix)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313408" y="1792532"/>
            <a:ext cx="5876805" cy="3641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224937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28970" y="74688"/>
            <a:ext cx="3196484" cy="78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"/>
              </a:spcBef>
            </a:pP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9618" algn="r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estimation from stereo pairs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0" y="3467100"/>
            <a:ext cx="2057400" cy="11510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pPr marL="0" indent="0" algn="r">
              <a:buNone/>
            </a:pPr>
            <a:r>
              <a:rPr dirty="0"/>
              <a:t>Original image</a:t>
            </a:r>
          </a:p>
          <a:p>
            <a:pPr marL="0" indent="0" algn="r">
              <a:buNone/>
            </a:pPr>
            <a:endParaRPr dirty="0"/>
          </a:p>
          <a:p>
            <a:pPr marL="0" indent="0" algn="r">
              <a:buNone/>
            </a:pPr>
            <a:r>
              <a:rPr dirty="0"/>
              <a:t>SADD</a:t>
            </a:r>
            <a:endParaRPr lang="en-US" dirty="0"/>
          </a:p>
          <a:p>
            <a:pPr marL="0" indent="0" algn="r">
              <a:buNone/>
            </a:pPr>
            <a:endParaRPr dirty="0"/>
          </a:p>
          <a:p>
            <a:pPr marL="0" indent="0" algn="r">
              <a:buNone/>
            </a:pPr>
            <a:r>
              <a:rPr dirty="0"/>
              <a:t>Census  </a:t>
            </a:r>
            <a:endParaRPr lang="en-US" dirty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r>
              <a:rPr dirty="0" err="1"/>
              <a:t>ConvNet</a:t>
            </a:r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5201851" y="952500"/>
            <a:ext cx="2685231" cy="50107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0480" y="2022643"/>
            <a:ext cx="5153346" cy="13682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68610" y="3317761"/>
            <a:ext cx="3010653" cy="25108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5026346" cy="4466753"/>
          </a:xfrm>
        </p:spPr>
        <p:txBody>
          <a:bodyPr/>
          <a:lstStyle/>
          <a:p>
            <a:r>
              <a:rPr lang="en-US" dirty="0"/>
              <a:t>Using a </a:t>
            </a:r>
            <a:r>
              <a:rPr lang="en-US" dirty="0" err="1"/>
              <a:t>ConvNet</a:t>
            </a:r>
            <a:r>
              <a:rPr lang="en-US" dirty="0"/>
              <a:t> to learn a similarity measure between image patches/</a:t>
            </a:r>
          </a:p>
          <a:p>
            <a:r>
              <a:rPr lang="en-US" dirty="0"/>
              <a:t>Record holder on KITTI dataset (Sept 2014):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33233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KITTI Stereo Leaderboard (Sept 2014)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83854" y="1104900"/>
            <a:ext cx="7461504" cy="4466753"/>
          </a:xfrm>
        </p:spPr>
        <p:txBody>
          <a:bodyPr/>
          <a:lstStyle/>
          <a:p>
            <a:r>
              <a:rPr lang="en-US"/>
              <a:t>Metric: Percentage of pixels with more than 3 pixel error on  disparity</a:t>
            </a:r>
          </a:p>
          <a:p>
            <a:r>
              <a:rPr lang="en-US"/>
              <a:t>Our ConvNet method is first. Doesn't use optical flow nor multiple  images.</a:t>
            </a:r>
          </a:p>
          <a:p>
            <a:r>
              <a:rPr lang="en-US"/>
              <a:t>#2 uses optical flow and 2 frames</a:t>
            </a:r>
          </a:p>
          <a:p>
            <a:r>
              <a:rPr lang="en-US"/>
              <a:t>#3 uses multiple frames</a:t>
            </a:r>
          </a:p>
          <a:p>
            <a:r>
              <a:rPr lang="en-US"/>
              <a:t>#4 is at 3.39% vs our 2.61%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723900" y="3009900"/>
            <a:ext cx="6781800" cy="2935320"/>
            <a:chOff x="0" y="2612033"/>
            <a:chExt cx="8225454" cy="3560167"/>
          </a:xfrm>
        </p:grpSpPr>
        <p:sp>
          <p:nvSpPr>
            <p:cNvPr id="5" name="object 5"/>
            <p:cNvSpPr/>
            <p:nvPr/>
          </p:nvSpPr>
          <p:spPr>
            <a:xfrm>
              <a:off x="0" y="2612033"/>
              <a:ext cx="8225454" cy="35456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88519" y="2688797"/>
              <a:ext cx="820887" cy="3483403"/>
            </a:xfrm>
            <a:custGeom>
              <a:avLst/>
              <a:gdLst/>
              <a:ahLst/>
              <a:cxnLst/>
              <a:rect l="l" t="t" r="r" b="b"/>
              <a:pathLst>
                <a:path w="1005839" h="4264659">
                  <a:moveTo>
                    <a:pt x="0" y="4264660"/>
                  </a:moveTo>
                  <a:lnTo>
                    <a:pt x="0" y="0"/>
                  </a:lnTo>
                  <a:lnTo>
                    <a:pt x="1005840" y="0"/>
                  </a:lnTo>
                  <a:lnTo>
                    <a:pt x="1005840" y="4264660"/>
                  </a:lnTo>
                  <a:lnTo>
                    <a:pt x="0" y="426466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3435882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estimation from stereo pairs: results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2664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Zbontar</a:t>
            </a:r>
            <a:r>
              <a:rPr lang="en-US" dirty="0"/>
              <a:t> &amp; </a:t>
            </a:r>
            <a:r>
              <a:rPr lang="en-US" dirty="0" err="1"/>
              <a:t>LeCun</a:t>
            </a:r>
            <a:r>
              <a:rPr lang="en-US" dirty="0"/>
              <a:t> </a:t>
            </a:r>
            <a:r>
              <a:rPr lang="en-US" dirty="0" err="1"/>
              <a:t>Arxiv</a:t>
            </a:r>
            <a:r>
              <a:rPr lang="en-US" dirty="0"/>
              <a:t> '14]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Presentation at ECCV  workshop 2014/9/6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2971800" y="999653"/>
            <a:ext cx="5011640" cy="480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582162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>
              <a:lnSpc>
                <a:spcPct val="100000"/>
              </a:lnSpc>
            </a:pPr>
            <a:r>
              <a:rPr lang="en-US" sz="3300" spc="171" dirty="0">
                <a:latin typeface="Arial" panose="020B0604020202020204" pitchFamily="34" charset="0"/>
                <a:cs typeface="Arial" panose="020B0604020202020204" pitchFamily="34" charset="0"/>
              </a:rPr>
              <a:t>Body </a:t>
            </a:r>
            <a:r>
              <a:rPr lang="en-US" sz="3300" spc="187" dirty="0">
                <a:latin typeface="Arial" panose="020B0604020202020204" pitchFamily="34" charset="0"/>
                <a:cs typeface="Arial" panose="020B0604020202020204" pitchFamily="34" charset="0"/>
              </a:rPr>
              <a:t>pose</a:t>
            </a:r>
            <a:r>
              <a:rPr lang="en-US" sz="33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spc="176" dirty="0">
                <a:latin typeface="Arial" panose="020B0604020202020204" pitchFamily="34" charset="0"/>
                <a:cs typeface="Arial" panose="020B0604020202020204" pitchFamily="34" charset="0"/>
              </a:rPr>
              <a:t>estimation</a:t>
            </a:r>
            <a:endParaRPr lang="en-US"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529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#1: Sliding window </a:t>
            </a:r>
            <a:r>
              <a:rPr lang="en-US" dirty="0" err="1"/>
              <a:t>ConvNet</a:t>
            </a:r>
            <a:r>
              <a:rPr lang="en-US" dirty="0"/>
              <a:t> + weighted FSM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“Space Displacement Neural Net”.  </a:t>
            </a:r>
          </a:p>
          <a:p>
            <a:r>
              <a:rPr lang="en-US" dirty="0"/>
              <a:t>Convolutions are applied to a large image</a:t>
            </a:r>
          </a:p>
          <a:p>
            <a:r>
              <a:rPr lang="en-US" dirty="0"/>
              <a:t>Output and feature maps are extended/replicated accordingly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1221696" y="2324100"/>
            <a:ext cx="5786209" cy="35768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665209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39040" y="674659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Pose estimation and attribute recovery with </a:t>
            </a:r>
            <a:r>
              <a:rPr lang="en-US" dirty="0" err="1"/>
              <a:t>ConvNets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492946" cy="4466753"/>
          </a:xfrm>
        </p:spPr>
        <p:txBody>
          <a:bodyPr/>
          <a:lstStyle/>
          <a:p>
            <a:pPr marL="0" indent="0">
              <a:buNone/>
            </a:pPr>
            <a:r>
              <a:rPr lang="en-US" sz="1300" dirty="0"/>
              <a:t>Pose-Aligned Network for Deep Attribute Modeling  [Zhang et al. CVPR 2014] (Facebook AI Research)</a:t>
            </a:r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4" name="object 4"/>
          <p:cNvSpPr/>
          <p:nvPr/>
        </p:nvSpPr>
        <p:spPr>
          <a:xfrm>
            <a:off x="2319360" y="3341992"/>
            <a:ext cx="5681640" cy="25579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69380" y="5553045"/>
            <a:ext cx="4572000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spc="49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 </a:t>
            </a:r>
            <a:r>
              <a:rPr sz="1300" b="1" spc="57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pose </a:t>
            </a:r>
            <a:r>
              <a:rPr sz="1300" b="1" spc="53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 </a:t>
            </a:r>
            <a:r>
              <a:rPr sz="1300" b="1" spc="49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[Tompson </a:t>
            </a:r>
            <a:r>
              <a:rPr sz="1300" b="1" spc="45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al. </a:t>
            </a:r>
            <a:r>
              <a:rPr sz="1300" b="1" spc="69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ICLR,</a:t>
            </a:r>
            <a:r>
              <a:rPr sz="1300" b="1" spc="269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b="1" spc="163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2014]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3761" y="1826396"/>
            <a:ext cx="2661326" cy="15155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up 16"/>
          <p:cNvGrpSpPr/>
          <p:nvPr/>
        </p:nvGrpSpPr>
        <p:grpSpPr>
          <a:xfrm>
            <a:off x="5905538" y="1490160"/>
            <a:ext cx="2100164" cy="1628960"/>
            <a:chOff x="5105400" y="917397"/>
            <a:chExt cx="3090764" cy="2397303"/>
          </a:xfrm>
        </p:grpSpPr>
        <p:sp>
          <p:nvSpPr>
            <p:cNvPr id="6" name="object 6"/>
            <p:cNvSpPr/>
            <p:nvPr/>
          </p:nvSpPr>
          <p:spPr>
            <a:xfrm>
              <a:off x="5105400" y="917397"/>
              <a:ext cx="3090764" cy="23973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190890" y="999665"/>
              <a:ext cx="2950840" cy="6001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marR="4147"/>
              <a:r>
                <a:rPr sz="1300" b="1" spc="65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Real-time </a:t>
              </a:r>
              <a:r>
                <a:rPr sz="1300" b="1" spc="49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hand </a:t>
              </a:r>
              <a:r>
                <a:rPr sz="1300" b="1" spc="57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pose </a:t>
              </a:r>
              <a:r>
                <a:rPr sz="1300" b="1" spc="33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recovery  </a:t>
              </a:r>
              <a:r>
                <a:rPr sz="1300" b="1" spc="49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[Tompson </a:t>
              </a:r>
              <a:r>
                <a:rPr sz="1300" b="1" spc="45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 al. </a:t>
              </a:r>
              <a:r>
                <a:rPr sz="1300" b="1" spc="2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 </a:t>
              </a:r>
              <a:r>
                <a:rPr sz="1300" b="1" spc="29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 </a:t>
              </a:r>
              <a:r>
                <a:rPr sz="1300" b="1" spc="37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Graphics</a:t>
              </a:r>
              <a:r>
                <a:rPr sz="1300" b="1" spc="31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300" b="1" spc="159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14]</a:t>
              </a:r>
              <a:endParaRPr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49586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tasks for which deep convolutional nets are the best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en-US" sz="1600" dirty="0"/>
              <a:t>Handwriting recognition MNIST (many), Arabic HWX (IDSIA)</a:t>
            </a:r>
          </a:p>
          <a:p>
            <a:r>
              <a:rPr lang="en-US" sz="1600" dirty="0"/>
              <a:t>OCR in the Wild [2011]: </a:t>
            </a:r>
            <a:r>
              <a:rPr lang="en-US" sz="1600" dirty="0" err="1"/>
              <a:t>StreetView</a:t>
            </a:r>
            <a:r>
              <a:rPr lang="en-US" sz="1600" dirty="0"/>
              <a:t> House Numbers (NYU and others)</a:t>
            </a:r>
          </a:p>
          <a:p>
            <a:r>
              <a:rPr lang="en-US" sz="1600" dirty="0"/>
              <a:t>Traffic sign recognition [2011] GTSRB competition (IDSIA, NYU)</a:t>
            </a:r>
          </a:p>
          <a:p>
            <a:r>
              <a:rPr lang="en-US" sz="1600" dirty="0"/>
              <a:t>Asian handwriting recognition [2013] ICDAR competition (IDSIA)</a:t>
            </a:r>
          </a:p>
          <a:p>
            <a:r>
              <a:rPr lang="en-US" sz="1600" dirty="0"/>
              <a:t>Pedestrian Detection [2013]: INRIA datasets and others (NYU)</a:t>
            </a:r>
          </a:p>
          <a:p>
            <a:r>
              <a:rPr lang="en-US" sz="1600" dirty="0"/>
              <a:t>Volumetric brain image segmentation [2009] </a:t>
            </a:r>
            <a:r>
              <a:rPr lang="en-US" sz="1600" dirty="0" err="1"/>
              <a:t>connectomics</a:t>
            </a:r>
            <a:r>
              <a:rPr lang="en-US" sz="1600" dirty="0"/>
              <a:t> (IDSIA, MIT)</a:t>
            </a:r>
          </a:p>
          <a:p>
            <a:r>
              <a:rPr lang="en-US" sz="1600" dirty="0"/>
              <a:t>Human Action Recognition [2011] Hollywood II dataset (Stanford)</a:t>
            </a:r>
          </a:p>
          <a:p>
            <a:r>
              <a:rPr lang="en-US" sz="1600" dirty="0"/>
              <a:t>Object Recognition [2012] ImageNet competition (Toronto)</a:t>
            </a:r>
          </a:p>
          <a:p>
            <a:r>
              <a:rPr lang="en-US" sz="1600" dirty="0"/>
              <a:t>Scene Parsing [2012] Stanford </a:t>
            </a:r>
            <a:r>
              <a:rPr lang="en-US" sz="1600" dirty="0" err="1"/>
              <a:t>bgd</a:t>
            </a:r>
            <a:r>
              <a:rPr lang="en-US" sz="1600" dirty="0"/>
              <a:t>, </a:t>
            </a:r>
            <a:r>
              <a:rPr lang="en-US" sz="1600" dirty="0" err="1"/>
              <a:t>SiftFlow</a:t>
            </a:r>
            <a:r>
              <a:rPr lang="en-US" sz="1600" dirty="0"/>
              <a:t>, Barcelona datasets (NYU)</a:t>
            </a:r>
          </a:p>
          <a:p>
            <a:r>
              <a:rPr lang="en-US" sz="1600" dirty="0"/>
              <a:t>Scene parsing from depth images [2013] NYU RGB-D dataset (NYU)</a:t>
            </a:r>
          </a:p>
          <a:p>
            <a:r>
              <a:rPr lang="en-US" sz="1600" dirty="0"/>
              <a:t>Speech Recognition [2012] Acoustic modeling (IBM and Google)  </a:t>
            </a:r>
          </a:p>
          <a:p>
            <a:r>
              <a:rPr lang="en-US" sz="1600" dirty="0"/>
              <a:t>Breast cancer cell mitosis detection [2011] MITOS (IDSIA)</a:t>
            </a:r>
          </a:p>
          <a:p>
            <a:endParaRPr lang="en-US" sz="1600" dirty="0"/>
          </a:p>
          <a:p>
            <a:r>
              <a:rPr lang="en-US" sz="1600" dirty="0">
                <a:solidFill>
                  <a:schemeClr val="accent1"/>
                </a:solidFill>
              </a:rPr>
              <a:t>The list of perceptual tasks for which </a:t>
            </a:r>
            <a:r>
              <a:rPr lang="en-US" sz="1600" dirty="0" err="1">
                <a:solidFill>
                  <a:schemeClr val="accent1"/>
                </a:solidFill>
              </a:rPr>
              <a:t>ConvNets</a:t>
            </a:r>
            <a:r>
              <a:rPr lang="en-US" sz="1600" dirty="0">
                <a:solidFill>
                  <a:schemeClr val="accent1"/>
                </a:solidFill>
              </a:rPr>
              <a:t> hold the record is growing. </a:t>
            </a:r>
          </a:p>
          <a:p>
            <a:r>
              <a:rPr lang="en-US" sz="1600" dirty="0"/>
              <a:t>Most of these tasks (but not all) use purely supervised </a:t>
            </a:r>
            <a:r>
              <a:rPr lang="en-US" sz="1600" dirty="0" err="1"/>
              <a:t>convnets</a:t>
            </a:r>
            <a:r>
              <a:rPr lang="en-US" sz="1600" dirty="0"/>
              <a:t>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957203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few vision projects</a:t>
            </a:r>
            <a:br>
              <a:rPr lang="en-US" dirty="0"/>
            </a:br>
            <a:r>
              <a:rPr lang="en-US" dirty="0"/>
              <a:t>at FAIR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08989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20652" y="78837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spc="12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classification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Video Classification using 3D Convolutional Networks:</a:t>
            </a:r>
          </a:p>
          <a:p>
            <a:pPr lvl="1"/>
            <a:r>
              <a:rPr lang="en-US" dirty="0"/>
              <a:t>CVPR 2015 submission with Du Tran (Dartmouth) , </a:t>
            </a:r>
            <a:r>
              <a:rPr lang="en-US" dirty="0" err="1"/>
              <a:t>Lubomir</a:t>
            </a:r>
            <a:r>
              <a:rPr lang="en-US" dirty="0"/>
              <a:t>, Rob, Manohar Train 3D </a:t>
            </a:r>
            <a:r>
              <a:rPr lang="en-US" dirty="0" err="1"/>
              <a:t>ConvNets</a:t>
            </a:r>
            <a:r>
              <a:rPr lang="en-US" dirty="0"/>
              <a:t> on Instagram Videos</a:t>
            </a:r>
          </a:p>
          <a:p>
            <a:pPr lvl="1"/>
            <a:r>
              <a:rPr lang="en-US" dirty="0"/>
              <a:t>Use as feature extractor (C3D) for other video tasks/datasets</a:t>
            </a:r>
          </a:p>
          <a:p>
            <a:pPr lvl="1"/>
            <a:r>
              <a:rPr lang="en-US" dirty="0"/>
              <a:t>State-of-the-art results across several benchmarks for  object, scene, action tasks.</a:t>
            </a:r>
          </a:p>
          <a:p>
            <a:pPr lvl="1"/>
            <a:r>
              <a:rPr lang="en-US" dirty="0"/>
              <a:t>E.g. beats Google &amp; Stanford on Sports 1M (44% AP vs  41.5%, &amp; still training…)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1780662" y="2552700"/>
            <a:ext cx="4668277" cy="33578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15188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20652" y="78837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spc="12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Compact binary codes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197546" cy="4466753"/>
          </a:xfrm>
        </p:spPr>
        <p:txBody>
          <a:bodyPr/>
          <a:lstStyle/>
          <a:p>
            <a:r>
              <a:rPr lang="en-US" dirty="0"/>
              <a:t>Work by </a:t>
            </a:r>
            <a:r>
              <a:rPr lang="en-US" dirty="0" err="1"/>
              <a:t>Yunchao</a:t>
            </a:r>
            <a:r>
              <a:rPr lang="en-US" dirty="0"/>
              <a:t> Gong</a:t>
            </a:r>
          </a:p>
          <a:p>
            <a:r>
              <a:rPr lang="en-US" dirty="0"/>
              <a:t>Many applications throughout FB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Detecting copyrighted videos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Large-scale image search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Finding memes for spam detection: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3626621" y="1257300"/>
            <a:ext cx="4469273" cy="16462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0446" y="4220954"/>
            <a:ext cx="2822317" cy="16452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08200" y="4168049"/>
            <a:ext cx="2418093" cy="17935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065050" y="2933700"/>
            <a:ext cx="3624030" cy="7991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Same video or not?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4. O</a:t>
            </a:r>
            <a:r>
              <a:rPr dirty="0"/>
              <a:t>nline semantic clustering  for event detection:</a:t>
            </a:r>
          </a:p>
        </p:txBody>
      </p:sp>
    </p:spTree>
    <p:extLst>
      <p:ext uri="{BB962C8B-B14F-4D97-AF65-F5344CB8AC3E}">
        <p14:creationId xmlns:p14="http://schemas.microsoft.com/office/powerpoint/2010/main" val="403039335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Text Placeholder 704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417620" cy="4466753"/>
          </a:xfrm>
        </p:spPr>
        <p:txBody>
          <a:bodyPr/>
          <a:lstStyle/>
          <a:p>
            <a:r>
              <a:rPr lang="en-US" dirty="0"/>
              <a:t>ICLR 2015 submission with </a:t>
            </a:r>
            <a:r>
              <a:rPr lang="en-US" dirty="0" err="1"/>
              <a:t>Marc’Aurelio</a:t>
            </a:r>
            <a:r>
              <a:rPr lang="en-US" dirty="0"/>
              <a:t> </a:t>
            </a:r>
            <a:r>
              <a:rPr lang="en-US" dirty="0" err="1"/>
              <a:t>Ranzato</a:t>
            </a:r>
            <a:r>
              <a:rPr lang="en-US" dirty="0"/>
              <a:t>, Arthur </a:t>
            </a:r>
            <a:r>
              <a:rPr lang="en-US" dirty="0" err="1"/>
              <a:t>Szlam</a:t>
            </a:r>
            <a:r>
              <a:rPr lang="en-US" dirty="0"/>
              <a:t>, Joan Bruna, Michael </a:t>
            </a:r>
            <a:r>
              <a:rPr lang="en-US" dirty="0" err="1"/>
              <a:t>Matheiu</a:t>
            </a:r>
            <a:r>
              <a:rPr lang="en-US" dirty="0"/>
              <a:t>, Ronan </a:t>
            </a:r>
            <a:r>
              <a:rPr lang="en-US" dirty="0" err="1"/>
              <a:t>Collobert</a:t>
            </a:r>
            <a:r>
              <a:rPr lang="en-US" dirty="0"/>
              <a:t>, </a:t>
            </a:r>
            <a:r>
              <a:rPr lang="en-US" dirty="0" err="1"/>
              <a:t>Sumit</a:t>
            </a:r>
            <a:r>
              <a:rPr lang="en-US" dirty="0"/>
              <a:t> Chopra</a:t>
            </a:r>
          </a:p>
          <a:p>
            <a:r>
              <a:rPr lang="en-US" dirty="0"/>
              <a:t>Use language models (RNN  etc.) to model video patches</a:t>
            </a:r>
          </a:p>
          <a:p>
            <a:r>
              <a:rPr lang="en-US" dirty="0"/>
              <a:t>Learn good representations  without need for labels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20652" y="78837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spc="12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 from video</a:t>
            </a:r>
          </a:p>
        </p:txBody>
      </p:sp>
      <p:sp>
        <p:nvSpPr>
          <p:cNvPr id="11" name="object 11"/>
          <p:cNvSpPr/>
          <p:nvPr/>
        </p:nvSpPr>
        <p:spPr>
          <a:xfrm>
            <a:off x="4074761" y="3222504"/>
            <a:ext cx="391786" cy="177386"/>
          </a:xfrm>
          <a:custGeom>
            <a:avLst/>
            <a:gdLst/>
            <a:ahLst/>
            <a:cxnLst/>
            <a:rect l="l" t="t" r="r" b="b"/>
            <a:pathLst>
              <a:path w="480060" h="217170">
                <a:moveTo>
                  <a:pt x="1269" y="217170"/>
                </a:moveTo>
                <a:lnTo>
                  <a:pt x="478789" y="217170"/>
                </a:lnTo>
                <a:lnTo>
                  <a:pt x="480060" y="217170"/>
                </a:lnTo>
                <a:lnTo>
                  <a:pt x="480060" y="215900"/>
                </a:lnTo>
                <a:lnTo>
                  <a:pt x="480060" y="2539"/>
                </a:lnTo>
                <a:lnTo>
                  <a:pt x="480060" y="0"/>
                </a:lnTo>
                <a:lnTo>
                  <a:pt x="478789" y="0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lnTo>
                  <a:pt x="0" y="215900"/>
                </a:lnTo>
                <a:lnTo>
                  <a:pt x="0" y="217170"/>
                </a:lnTo>
                <a:lnTo>
                  <a:pt x="1269" y="217170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75797" y="339988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35375" y="3517110"/>
            <a:ext cx="470558" cy="5653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130731" y="3249475"/>
            <a:ext cx="285030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86" dirty="0"/>
              <a:t>Q</a:t>
            </a:r>
            <a:r>
              <a:rPr sz="700" spc="-33" dirty="0"/>
              <a:t>u</a:t>
            </a:r>
            <a:r>
              <a:rPr sz="700" spc="-29" dirty="0"/>
              <a:t>a</a:t>
            </a:r>
            <a:r>
              <a:rPr sz="700" spc="-24" dirty="0"/>
              <a:t>n</a:t>
            </a:r>
            <a:r>
              <a:rPr sz="700" spc="29" dirty="0"/>
              <a:t>t</a:t>
            </a:r>
            <a:r>
              <a:rPr sz="700" spc="-12" dirty="0"/>
              <a:t>.</a:t>
            </a:r>
            <a:endParaRPr sz="700"/>
          </a:p>
        </p:txBody>
      </p:sp>
      <p:sp>
        <p:nvSpPr>
          <p:cNvPr id="15" name="object 15"/>
          <p:cNvSpPr/>
          <p:nvPr/>
        </p:nvSpPr>
        <p:spPr>
          <a:xfrm>
            <a:off x="4172190" y="2927897"/>
            <a:ext cx="195893" cy="177386"/>
          </a:xfrm>
          <a:custGeom>
            <a:avLst/>
            <a:gdLst/>
            <a:ahLst/>
            <a:cxnLst/>
            <a:rect l="l" t="t" r="r" b="b"/>
            <a:pathLst>
              <a:path w="240029" h="217170">
                <a:moveTo>
                  <a:pt x="1270" y="0"/>
                </a:moveTo>
                <a:lnTo>
                  <a:pt x="238760" y="0"/>
                </a:lnTo>
                <a:lnTo>
                  <a:pt x="240030" y="0"/>
                </a:lnTo>
                <a:lnTo>
                  <a:pt x="240030" y="1269"/>
                </a:lnTo>
                <a:lnTo>
                  <a:pt x="240030" y="214629"/>
                </a:lnTo>
                <a:lnTo>
                  <a:pt x="240030" y="217169"/>
                </a:lnTo>
                <a:lnTo>
                  <a:pt x="238760" y="217169"/>
                </a:lnTo>
                <a:lnTo>
                  <a:pt x="1270" y="217169"/>
                </a:lnTo>
                <a:lnTo>
                  <a:pt x="0" y="217169"/>
                </a:lnTo>
                <a:lnTo>
                  <a:pt x="0" y="214629"/>
                </a:lnTo>
                <a:lnTo>
                  <a:pt x="0" y="1269"/>
                </a:lnTo>
                <a:lnTo>
                  <a:pt x="0" y="0"/>
                </a:lnTo>
                <a:lnTo>
                  <a:pt x="1270" y="0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73225" y="29278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18253" y="2635367"/>
            <a:ext cx="205222" cy="1867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281019" y="3399889"/>
            <a:ext cx="0" cy="118257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144779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60290" y="3387441"/>
            <a:ext cx="39386" cy="82988"/>
          </a:xfrm>
          <a:custGeom>
            <a:avLst/>
            <a:gdLst/>
            <a:ahLst/>
            <a:cxnLst/>
            <a:rect l="l" t="t" r="r" b="b"/>
            <a:pathLst>
              <a:path w="48260" h="101600">
                <a:moveTo>
                  <a:pt x="25400" y="0"/>
                </a:moveTo>
                <a:lnTo>
                  <a:pt x="0" y="101599"/>
                </a:lnTo>
                <a:lnTo>
                  <a:pt x="25400" y="73659"/>
                </a:lnTo>
                <a:lnTo>
                  <a:pt x="41973" y="73659"/>
                </a:lnTo>
                <a:lnTo>
                  <a:pt x="25400" y="0"/>
                </a:lnTo>
                <a:close/>
              </a:path>
              <a:path w="48260" h="101600">
                <a:moveTo>
                  <a:pt x="41973" y="73659"/>
                </a:moveTo>
                <a:lnTo>
                  <a:pt x="25400" y="73659"/>
                </a:lnTo>
                <a:lnTo>
                  <a:pt x="48260" y="101599"/>
                </a:lnTo>
                <a:lnTo>
                  <a:pt x="41973" y="736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60290" y="3387441"/>
            <a:ext cx="39386" cy="82988"/>
          </a:xfrm>
          <a:custGeom>
            <a:avLst/>
            <a:gdLst/>
            <a:ahLst/>
            <a:cxnLst/>
            <a:rect l="l" t="t" r="r" b="b"/>
            <a:pathLst>
              <a:path w="48260" h="101600">
                <a:moveTo>
                  <a:pt x="25400" y="73659"/>
                </a:moveTo>
                <a:lnTo>
                  <a:pt x="48260" y="101599"/>
                </a:lnTo>
                <a:lnTo>
                  <a:pt x="25400" y="0"/>
                </a:lnTo>
                <a:lnTo>
                  <a:pt x="0" y="101599"/>
                </a:lnTo>
                <a:lnTo>
                  <a:pt x="25400" y="73659"/>
                </a:lnTo>
                <a:close/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281019" y="34476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646894" y="2115658"/>
            <a:ext cx="211441" cy="6109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21940" y="2668561"/>
            <a:ext cx="97429" cy="118257"/>
          </a:xfrm>
          <a:custGeom>
            <a:avLst/>
            <a:gdLst/>
            <a:ahLst/>
            <a:cxnLst/>
            <a:rect l="l" t="t" r="r" b="b"/>
            <a:pathLst>
              <a:path w="119379" h="144779">
                <a:moveTo>
                  <a:pt x="119379" y="71119"/>
                </a:moveTo>
                <a:lnTo>
                  <a:pt x="114696" y="99774"/>
                </a:lnTo>
                <a:lnTo>
                  <a:pt x="101917" y="123189"/>
                </a:lnTo>
                <a:lnTo>
                  <a:pt x="82946" y="138985"/>
                </a:lnTo>
                <a:lnTo>
                  <a:pt x="59689" y="144779"/>
                </a:lnTo>
                <a:lnTo>
                  <a:pt x="36433" y="138985"/>
                </a:lnTo>
                <a:lnTo>
                  <a:pt x="17462" y="123189"/>
                </a:lnTo>
                <a:lnTo>
                  <a:pt x="4683" y="99774"/>
                </a:lnTo>
                <a:lnTo>
                  <a:pt x="0" y="71119"/>
                </a:lnTo>
                <a:lnTo>
                  <a:pt x="4683" y="43398"/>
                </a:lnTo>
                <a:lnTo>
                  <a:pt x="17462" y="20796"/>
                </a:lnTo>
                <a:lnTo>
                  <a:pt x="36433" y="5576"/>
                </a:lnTo>
                <a:lnTo>
                  <a:pt x="59689" y="0"/>
                </a:lnTo>
                <a:lnTo>
                  <a:pt x="82946" y="5576"/>
                </a:lnTo>
                <a:lnTo>
                  <a:pt x="101917" y="20796"/>
                </a:lnTo>
                <a:lnTo>
                  <a:pt x="114696" y="43398"/>
                </a:lnTo>
                <a:lnTo>
                  <a:pt x="119379" y="71119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19368" y="27266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29196" y="2670637"/>
            <a:ext cx="86027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82" dirty="0"/>
              <a:t>+</a:t>
            </a:r>
            <a:endParaRPr sz="700"/>
          </a:p>
        </p:txBody>
      </p:sp>
      <p:sp>
        <p:nvSpPr>
          <p:cNvPr id="26" name="object 26"/>
          <p:cNvSpPr/>
          <p:nvPr/>
        </p:nvSpPr>
        <p:spPr>
          <a:xfrm>
            <a:off x="4248889" y="3085575"/>
            <a:ext cx="43531" cy="1390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103783" y="2699682"/>
            <a:ext cx="118157" cy="518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50961" y="2622918"/>
            <a:ext cx="381422" cy="31639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632384" y="2716279"/>
            <a:ext cx="343073" cy="0"/>
          </a:xfrm>
          <a:custGeom>
            <a:avLst/>
            <a:gdLst/>
            <a:ahLst/>
            <a:cxnLst/>
            <a:rect l="l" t="t" r="r" b="b"/>
            <a:pathLst>
              <a:path w="420370">
                <a:moveTo>
                  <a:pt x="0" y="0"/>
                </a:moveTo>
                <a:lnTo>
                  <a:pt x="42036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917414" y="2691384"/>
            <a:ext cx="68407" cy="47717"/>
          </a:xfrm>
          <a:custGeom>
            <a:avLst/>
            <a:gdLst/>
            <a:ahLst/>
            <a:cxnLst/>
            <a:rect l="l" t="t" r="r" b="b"/>
            <a:pathLst>
              <a:path w="83820" h="58420">
                <a:moveTo>
                  <a:pt x="0" y="0"/>
                </a:moveTo>
                <a:lnTo>
                  <a:pt x="22859" y="30479"/>
                </a:lnTo>
                <a:lnTo>
                  <a:pt x="0" y="58420"/>
                </a:lnTo>
                <a:lnTo>
                  <a:pt x="83819" y="304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917414" y="2691384"/>
            <a:ext cx="68407" cy="47717"/>
          </a:xfrm>
          <a:custGeom>
            <a:avLst/>
            <a:gdLst/>
            <a:ahLst/>
            <a:cxnLst/>
            <a:rect l="l" t="t" r="r" b="b"/>
            <a:pathLst>
              <a:path w="83820" h="58420">
                <a:moveTo>
                  <a:pt x="22859" y="30479"/>
                </a:moveTo>
                <a:lnTo>
                  <a:pt x="0" y="58420"/>
                </a:lnTo>
                <a:lnTo>
                  <a:pt x="83819" y="30479"/>
                </a:lnTo>
                <a:lnTo>
                  <a:pt x="0" y="0"/>
                </a:lnTo>
                <a:lnTo>
                  <a:pt x="22859" y="30479"/>
                </a:lnTo>
                <a:close/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936070" y="271627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25666" y="1989101"/>
            <a:ext cx="44568" cy="1390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96644" y="2457981"/>
            <a:ext cx="73590" cy="715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682134" y="2151965"/>
            <a:ext cx="137851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102" dirty="0"/>
              <a:t>S</a:t>
            </a:r>
            <a:r>
              <a:rPr sz="700" spc="-86" dirty="0"/>
              <a:t>M</a:t>
            </a:r>
            <a:endParaRPr sz="700"/>
          </a:p>
        </p:txBody>
      </p:sp>
      <p:sp>
        <p:nvSpPr>
          <p:cNvPr id="36" name="object 36"/>
          <p:cNvSpPr txBox="1"/>
          <p:nvPr/>
        </p:nvSpPr>
        <p:spPr>
          <a:xfrm>
            <a:off x="4201211" y="2952795"/>
            <a:ext cx="119194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151" dirty="0"/>
              <a:t>W</a:t>
            </a:r>
            <a:r>
              <a:rPr sz="700" baseline="-10101" dirty="0"/>
              <a:t>x</a:t>
            </a:r>
            <a:endParaRPr sz="700" baseline="-10101"/>
          </a:p>
        </p:txBody>
      </p:sp>
      <p:sp>
        <p:nvSpPr>
          <p:cNvPr id="37" name="object 37"/>
          <p:cNvSpPr txBox="1"/>
          <p:nvPr/>
        </p:nvSpPr>
        <p:spPr>
          <a:xfrm>
            <a:off x="4021901" y="2725615"/>
            <a:ext cx="5182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12" dirty="0"/>
              <a:t>h</a:t>
            </a:r>
            <a:endParaRPr sz="400"/>
          </a:p>
        </p:txBody>
      </p:sp>
      <p:sp>
        <p:nvSpPr>
          <p:cNvPr id="38" name="object 38"/>
          <p:cNvSpPr txBox="1"/>
          <p:nvPr/>
        </p:nvSpPr>
        <p:spPr>
          <a:xfrm>
            <a:off x="4751578" y="2491176"/>
            <a:ext cx="50787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20" dirty="0"/>
              <a:t>o</a:t>
            </a:r>
            <a:endParaRPr sz="400"/>
          </a:p>
        </p:txBody>
      </p:sp>
      <p:sp>
        <p:nvSpPr>
          <p:cNvPr id="39" name="object 39"/>
          <p:cNvSpPr/>
          <p:nvPr/>
        </p:nvSpPr>
        <p:spPr>
          <a:xfrm>
            <a:off x="3840518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67465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894413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921363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948311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975259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003243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029155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056104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083052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111037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137985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164934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191882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18831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245778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272727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299676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326624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353572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380520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407468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434417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461365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488314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515261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542209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570195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596107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623055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651039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677989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703900" y="20907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731885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758833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785781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812730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839678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866627" y="20907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893574" y="2090761"/>
            <a:ext cx="3109" cy="15560"/>
          </a:xfrm>
          <a:custGeom>
            <a:avLst/>
            <a:gdLst/>
            <a:ahLst/>
            <a:cxnLst/>
            <a:rect l="l" t="t" r="r" b="b"/>
            <a:pathLst>
              <a:path w="3810" h="19050">
                <a:moveTo>
                  <a:pt x="0" y="0"/>
                </a:moveTo>
                <a:lnTo>
                  <a:pt x="3810" y="0"/>
                </a:lnTo>
                <a:lnTo>
                  <a:pt x="3810" y="2539"/>
                </a:lnTo>
                <a:lnTo>
                  <a:pt x="3810" y="1905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892653" y="212914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892653" y="216181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892653" y="2193977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892653" y="222665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892653" y="225881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892653" y="229148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892653" y="232416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892653" y="235684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892653" y="2388479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892653" y="242167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892653" y="245383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892653" y="248650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892653" y="251918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892653" y="255134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892653" y="258350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892653" y="261669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892653" y="264885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892653" y="268101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892653" y="271368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892653" y="274636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892653" y="277852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4892653" y="281119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892653" y="284387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892653" y="287603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892653" y="290818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892653" y="294138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892653" y="297354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892653" y="300569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892653" y="3038375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892653" y="307105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4892653" y="3103209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4892653" y="313640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4892653" y="316804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4892653" y="320072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4892653" y="323391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4892653" y="326607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4892653" y="329823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892653" y="333090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892653" y="336358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892653" y="339574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892653" y="342841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892653" y="346109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888392" y="3483914"/>
            <a:ext cx="8292" cy="10373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10160" y="0"/>
                </a:moveTo>
                <a:lnTo>
                  <a:pt x="10160" y="11430"/>
                </a:lnTo>
                <a:lnTo>
                  <a:pt x="10160" y="12700"/>
                </a:lnTo>
                <a:lnTo>
                  <a:pt x="0" y="1270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862480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834496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807548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780599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9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754686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726703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699754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672806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645857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618908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4591961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4565013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538064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511115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484167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457219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430271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403323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376374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349425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322478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295530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268581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240596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4213648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187736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4159752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132803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9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105854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4078907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051958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025010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3998061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3971113" y="3494287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3944165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3917217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3890268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3863319" y="3494287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839481" y="3489100"/>
            <a:ext cx="13474" cy="5187"/>
          </a:xfrm>
          <a:custGeom>
            <a:avLst/>
            <a:gdLst/>
            <a:ahLst/>
            <a:cxnLst/>
            <a:rect l="l" t="t" r="r" b="b"/>
            <a:pathLst>
              <a:path w="16510" h="6350">
                <a:moveTo>
                  <a:pt x="16509" y="6350"/>
                </a:moveTo>
                <a:lnTo>
                  <a:pt x="1269" y="6350"/>
                </a:lnTo>
                <a:lnTo>
                  <a:pt x="0" y="5080"/>
                </a:ln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835450" y="3466799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835450" y="343412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835450" y="340196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3835450" y="336980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835450" y="333713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835450" y="330445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835450" y="327177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835450" y="323910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835450" y="320746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835450" y="317478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835450" y="314211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835450" y="310943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835450" y="307727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835450" y="304459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835450" y="301192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835450" y="297976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835450" y="294657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835450" y="291493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835450" y="288225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835450" y="285009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835450" y="281690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835450" y="278474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835450" y="275206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835450" y="271991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835450" y="268723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835450" y="265507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835450" y="262188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3835450" y="259024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3835450" y="255756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3835450" y="252489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3835450" y="249221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3835450" y="2460056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3835450" y="242737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3835450" y="239522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3835450" y="2362545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3835450" y="232986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3835450" y="2297711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3835450" y="226503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3835450" y="2232359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3835450" y="220020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3835450" y="2167524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3835450" y="2134848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3835450" y="210269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3840518" y="20907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 txBox="1"/>
          <p:nvPr/>
        </p:nvSpPr>
        <p:spPr>
          <a:xfrm>
            <a:off x="3839482" y="2080388"/>
            <a:ext cx="244090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spc="12" dirty="0"/>
              <a:t>r</a:t>
            </a:r>
            <a:r>
              <a:rPr sz="1100" spc="-114" dirty="0"/>
              <a:t>N</a:t>
            </a:r>
            <a:r>
              <a:rPr sz="1100" spc="-110" dirty="0"/>
              <a:t>N</a:t>
            </a:r>
            <a:endParaRPr sz="1100"/>
          </a:p>
        </p:txBody>
      </p:sp>
      <p:sp>
        <p:nvSpPr>
          <p:cNvPr id="206" name="object 206"/>
          <p:cNvSpPr txBox="1"/>
          <p:nvPr/>
        </p:nvSpPr>
        <p:spPr>
          <a:xfrm>
            <a:off x="4368083" y="3095948"/>
            <a:ext cx="147179" cy="115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spc="-42" baseline="6172" dirty="0"/>
              <a:t>X</a:t>
            </a:r>
            <a:r>
              <a:rPr sz="400" spc="29" dirty="0"/>
              <a:t>t</a:t>
            </a:r>
            <a:r>
              <a:rPr sz="400" spc="-20" dirty="0"/>
              <a:t>-</a:t>
            </a:r>
            <a:r>
              <a:rPr sz="400" spc="-8" dirty="0"/>
              <a:t>1</a:t>
            </a:r>
            <a:endParaRPr sz="400"/>
          </a:p>
        </p:txBody>
      </p:sp>
      <p:sp>
        <p:nvSpPr>
          <p:cNvPr id="207" name="object 207"/>
          <p:cNvSpPr txBox="1"/>
          <p:nvPr/>
        </p:nvSpPr>
        <p:spPr>
          <a:xfrm>
            <a:off x="3849846" y="2765036"/>
            <a:ext cx="70480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24" dirty="0"/>
              <a:t>h</a:t>
            </a:r>
            <a:endParaRPr sz="700"/>
          </a:p>
        </p:txBody>
      </p:sp>
      <p:sp>
        <p:nvSpPr>
          <p:cNvPr id="208" name="object 208"/>
          <p:cNvSpPr txBox="1"/>
          <p:nvPr/>
        </p:nvSpPr>
        <p:spPr>
          <a:xfrm>
            <a:off x="4804439" y="2741176"/>
            <a:ext cx="94837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16" dirty="0"/>
              <a:t>h</a:t>
            </a:r>
            <a:r>
              <a:rPr sz="700" spc="36" baseline="-25252" dirty="0"/>
              <a:t>t</a:t>
            </a:r>
            <a:endParaRPr sz="700" baseline="-25252"/>
          </a:p>
        </p:txBody>
      </p:sp>
      <p:sp>
        <p:nvSpPr>
          <p:cNvPr id="209" name="object 209"/>
          <p:cNvSpPr txBox="1"/>
          <p:nvPr/>
        </p:nvSpPr>
        <p:spPr>
          <a:xfrm>
            <a:off x="4416796" y="3059641"/>
            <a:ext cx="103128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dirty="0"/>
              <a:t>(</a:t>
            </a:r>
            <a:r>
              <a:rPr sz="400" spc="4" dirty="0"/>
              <a:t>i</a:t>
            </a:r>
            <a:r>
              <a:rPr sz="400" spc="-4" dirty="0"/>
              <a:t>,</a:t>
            </a:r>
            <a:r>
              <a:rPr sz="400" spc="12" dirty="0"/>
              <a:t>j</a:t>
            </a:r>
            <a:r>
              <a:rPr sz="400" spc="-4" dirty="0"/>
              <a:t>)</a:t>
            </a:r>
            <a:endParaRPr sz="400"/>
          </a:p>
        </p:txBody>
      </p:sp>
      <p:sp>
        <p:nvSpPr>
          <p:cNvPr id="210" name="object 210"/>
          <p:cNvSpPr txBox="1"/>
          <p:nvPr/>
        </p:nvSpPr>
        <p:spPr>
          <a:xfrm>
            <a:off x="4750542" y="1892629"/>
            <a:ext cx="160135" cy="1862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861"/>
              </a:lnSpc>
            </a:pPr>
            <a:r>
              <a:rPr sz="1100" spc="36" baseline="6172" dirty="0"/>
              <a:t>~</a:t>
            </a:r>
            <a:r>
              <a:rPr sz="400" dirty="0"/>
              <a:t>(</a:t>
            </a:r>
            <a:r>
              <a:rPr sz="400" spc="4" dirty="0"/>
              <a:t>i</a:t>
            </a:r>
            <a:r>
              <a:rPr sz="400" spc="-4" dirty="0"/>
              <a:t>,</a:t>
            </a:r>
            <a:r>
              <a:rPr sz="400" spc="4" dirty="0"/>
              <a:t>j</a:t>
            </a:r>
            <a:r>
              <a:rPr sz="400" spc="-4" dirty="0"/>
              <a:t>)</a:t>
            </a:r>
            <a:endParaRPr sz="400"/>
          </a:p>
          <a:p>
            <a:pPr marL="16589" algn="ctr">
              <a:lnSpc>
                <a:spcPts val="518"/>
              </a:lnSpc>
            </a:pPr>
            <a:r>
              <a:rPr sz="400" spc="24" dirty="0"/>
              <a:t>t</a:t>
            </a:r>
            <a:endParaRPr sz="400"/>
          </a:p>
        </p:txBody>
      </p:sp>
      <p:sp>
        <p:nvSpPr>
          <p:cNvPr id="211" name="object 211"/>
          <p:cNvSpPr/>
          <p:nvPr/>
        </p:nvSpPr>
        <p:spPr>
          <a:xfrm>
            <a:off x="4768162" y="1973541"/>
            <a:ext cx="55969" cy="7261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3812533" y="2695533"/>
            <a:ext cx="123340" cy="663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3959713" y="2687235"/>
            <a:ext cx="79808" cy="746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4503861" y="2629143"/>
            <a:ext cx="73590" cy="1483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3904778" y="2857359"/>
            <a:ext cx="67371" cy="5186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4222976" y="3674785"/>
            <a:ext cx="117122" cy="13174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5412848" y="3222504"/>
            <a:ext cx="391786" cy="177386"/>
          </a:xfrm>
          <a:custGeom>
            <a:avLst/>
            <a:gdLst/>
            <a:ahLst/>
            <a:cxnLst/>
            <a:rect l="l" t="t" r="r" b="b"/>
            <a:pathLst>
              <a:path w="480059" h="217170">
                <a:moveTo>
                  <a:pt x="0" y="217170"/>
                </a:moveTo>
                <a:lnTo>
                  <a:pt x="478790" y="217170"/>
                </a:lnTo>
                <a:lnTo>
                  <a:pt x="480060" y="217170"/>
                </a:lnTo>
                <a:lnTo>
                  <a:pt x="480060" y="215900"/>
                </a:lnTo>
                <a:lnTo>
                  <a:pt x="480060" y="2539"/>
                </a:lnTo>
                <a:lnTo>
                  <a:pt x="480060" y="0"/>
                </a:lnTo>
                <a:lnTo>
                  <a:pt x="478790" y="0"/>
                </a:lnTo>
                <a:lnTo>
                  <a:pt x="0" y="0"/>
                </a:lnTo>
                <a:lnTo>
                  <a:pt x="0" y="2539"/>
                </a:lnTo>
                <a:lnTo>
                  <a:pt x="0" y="215900"/>
                </a:lnTo>
                <a:lnTo>
                  <a:pt x="0" y="217170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5412847" y="339988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5373463" y="3517110"/>
            <a:ext cx="470558" cy="565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5468817" y="3249475"/>
            <a:ext cx="286067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93" dirty="0"/>
              <a:t>Q</a:t>
            </a:r>
            <a:r>
              <a:rPr sz="700" spc="-16" dirty="0"/>
              <a:t>u</a:t>
            </a:r>
            <a:r>
              <a:rPr sz="700" spc="-37" dirty="0"/>
              <a:t>a</a:t>
            </a:r>
            <a:r>
              <a:rPr sz="700" spc="-24" dirty="0"/>
              <a:t>n</a:t>
            </a:r>
            <a:r>
              <a:rPr sz="700" spc="37" dirty="0"/>
              <a:t>t</a:t>
            </a:r>
            <a:r>
              <a:rPr sz="700" spc="-12" dirty="0"/>
              <a:t>.</a:t>
            </a:r>
            <a:endParaRPr sz="700"/>
          </a:p>
        </p:txBody>
      </p:sp>
      <p:sp>
        <p:nvSpPr>
          <p:cNvPr id="221" name="object 221"/>
          <p:cNvSpPr/>
          <p:nvPr/>
        </p:nvSpPr>
        <p:spPr>
          <a:xfrm>
            <a:off x="5511313" y="2927897"/>
            <a:ext cx="195893" cy="177386"/>
          </a:xfrm>
          <a:custGeom>
            <a:avLst/>
            <a:gdLst/>
            <a:ahLst/>
            <a:cxnLst/>
            <a:rect l="l" t="t" r="r" b="b"/>
            <a:pathLst>
              <a:path w="240029" h="217170">
                <a:moveTo>
                  <a:pt x="1270" y="0"/>
                </a:moveTo>
                <a:lnTo>
                  <a:pt x="238760" y="0"/>
                </a:lnTo>
                <a:lnTo>
                  <a:pt x="240029" y="1269"/>
                </a:lnTo>
                <a:lnTo>
                  <a:pt x="240029" y="214629"/>
                </a:lnTo>
                <a:lnTo>
                  <a:pt x="240029" y="217169"/>
                </a:lnTo>
                <a:lnTo>
                  <a:pt x="238760" y="217169"/>
                </a:lnTo>
                <a:lnTo>
                  <a:pt x="1270" y="217169"/>
                </a:lnTo>
                <a:lnTo>
                  <a:pt x="0" y="217169"/>
                </a:lnTo>
                <a:lnTo>
                  <a:pt x="0" y="214629"/>
                </a:lnTo>
                <a:lnTo>
                  <a:pt x="0" y="1269"/>
                </a:lnTo>
                <a:lnTo>
                  <a:pt x="0" y="0"/>
                </a:lnTo>
                <a:lnTo>
                  <a:pt x="1270" y="0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5512350" y="29278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5618070" y="3399889"/>
            <a:ext cx="0" cy="118257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144779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5598376" y="3387441"/>
            <a:ext cx="40422" cy="82988"/>
          </a:xfrm>
          <a:custGeom>
            <a:avLst/>
            <a:gdLst/>
            <a:ahLst/>
            <a:cxnLst/>
            <a:rect l="l" t="t" r="r" b="b"/>
            <a:pathLst>
              <a:path w="49529" h="101600">
                <a:moveTo>
                  <a:pt x="24130" y="0"/>
                </a:moveTo>
                <a:lnTo>
                  <a:pt x="0" y="101599"/>
                </a:lnTo>
                <a:lnTo>
                  <a:pt x="24130" y="73659"/>
                </a:lnTo>
                <a:lnTo>
                  <a:pt x="42545" y="73659"/>
                </a:lnTo>
                <a:lnTo>
                  <a:pt x="24130" y="0"/>
                </a:lnTo>
                <a:close/>
              </a:path>
              <a:path w="49529" h="101600">
                <a:moveTo>
                  <a:pt x="42545" y="73659"/>
                </a:moveTo>
                <a:lnTo>
                  <a:pt x="24130" y="73659"/>
                </a:lnTo>
                <a:lnTo>
                  <a:pt x="49530" y="101599"/>
                </a:lnTo>
                <a:lnTo>
                  <a:pt x="42545" y="736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5598376" y="3387441"/>
            <a:ext cx="40422" cy="82988"/>
          </a:xfrm>
          <a:custGeom>
            <a:avLst/>
            <a:gdLst/>
            <a:ahLst/>
            <a:cxnLst/>
            <a:rect l="l" t="t" r="r" b="b"/>
            <a:pathLst>
              <a:path w="49529" h="101600">
                <a:moveTo>
                  <a:pt x="24130" y="73659"/>
                </a:moveTo>
                <a:lnTo>
                  <a:pt x="49530" y="101599"/>
                </a:lnTo>
                <a:lnTo>
                  <a:pt x="24130" y="0"/>
                </a:lnTo>
                <a:lnTo>
                  <a:pt x="0" y="101599"/>
                </a:lnTo>
                <a:lnTo>
                  <a:pt x="24130" y="73659"/>
                </a:lnTo>
                <a:close/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5618070" y="34476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5995346" y="2142628"/>
            <a:ext cx="205221" cy="31327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5570391" y="2397814"/>
            <a:ext cx="97429" cy="118257"/>
          </a:xfrm>
          <a:custGeom>
            <a:avLst/>
            <a:gdLst/>
            <a:ahLst/>
            <a:cxnLst/>
            <a:rect l="l" t="t" r="r" b="b"/>
            <a:pathLst>
              <a:path w="119379" h="144779">
                <a:moveTo>
                  <a:pt x="119379" y="72389"/>
                </a:moveTo>
                <a:lnTo>
                  <a:pt x="114677" y="100310"/>
                </a:lnTo>
                <a:lnTo>
                  <a:pt x="101758" y="123348"/>
                </a:lnTo>
                <a:lnTo>
                  <a:pt x="82411" y="139005"/>
                </a:lnTo>
                <a:lnTo>
                  <a:pt x="58420" y="144780"/>
                </a:lnTo>
                <a:lnTo>
                  <a:pt x="35361" y="139005"/>
                </a:lnTo>
                <a:lnTo>
                  <a:pt x="16827" y="123348"/>
                </a:lnTo>
                <a:lnTo>
                  <a:pt x="4484" y="100310"/>
                </a:lnTo>
                <a:lnTo>
                  <a:pt x="0" y="72389"/>
                </a:lnTo>
                <a:lnTo>
                  <a:pt x="4484" y="43934"/>
                </a:lnTo>
                <a:lnTo>
                  <a:pt x="16827" y="20955"/>
                </a:lnTo>
                <a:lnTo>
                  <a:pt x="35361" y="5595"/>
                </a:lnTo>
                <a:lnTo>
                  <a:pt x="58420" y="0"/>
                </a:lnTo>
                <a:lnTo>
                  <a:pt x="82411" y="5595"/>
                </a:lnTo>
                <a:lnTo>
                  <a:pt x="101758" y="20955"/>
                </a:lnTo>
                <a:lnTo>
                  <a:pt x="114677" y="43934"/>
                </a:lnTo>
                <a:lnTo>
                  <a:pt x="119379" y="72389"/>
                </a:lnTo>
                <a:close/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5667821" y="245694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 txBox="1"/>
          <p:nvPr/>
        </p:nvSpPr>
        <p:spPr>
          <a:xfrm>
            <a:off x="5578684" y="2399889"/>
            <a:ext cx="86027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82" dirty="0"/>
              <a:t>+</a:t>
            </a:r>
            <a:endParaRPr sz="700"/>
          </a:p>
        </p:txBody>
      </p:sp>
      <p:sp>
        <p:nvSpPr>
          <p:cNvPr id="231" name="object 231"/>
          <p:cNvSpPr/>
          <p:nvPr/>
        </p:nvSpPr>
        <p:spPr>
          <a:xfrm>
            <a:off x="5588011" y="3085575"/>
            <a:ext cx="43532" cy="1390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5980836" y="2444495"/>
            <a:ext cx="343073" cy="0"/>
          </a:xfrm>
          <a:custGeom>
            <a:avLst/>
            <a:gdLst/>
            <a:ahLst/>
            <a:cxnLst/>
            <a:rect l="l" t="t" r="r" b="b"/>
            <a:pathLst>
              <a:path w="420370">
                <a:moveTo>
                  <a:pt x="0" y="0"/>
                </a:moveTo>
                <a:lnTo>
                  <a:pt x="42036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6264829" y="2421674"/>
            <a:ext cx="69444" cy="46681"/>
          </a:xfrm>
          <a:custGeom>
            <a:avLst/>
            <a:gdLst/>
            <a:ahLst/>
            <a:cxnLst/>
            <a:rect l="l" t="t" r="r" b="b"/>
            <a:pathLst>
              <a:path w="85090" h="57150">
                <a:moveTo>
                  <a:pt x="0" y="0"/>
                </a:moveTo>
                <a:lnTo>
                  <a:pt x="25400" y="27939"/>
                </a:lnTo>
                <a:lnTo>
                  <a:pt x="0" y="57150"/>
                </a:lnTo>
                <a:lnTo>
                  <a:pt x="85089" y="279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6264829" y="2421674"/>
            <a:ext cx="69444" cy="46681"/>
          </a:xfrm>
          <a:custGeom>
            <a:avLst/>
            <a:gdLst/>
            <a:ahLst/>
            <a:cxnLst/>
            <a:rect l="l" t="t" r="r" b="b"/>
            <a:pathLst>
              <a:path w="85090" h="57150">
                <a:moveTo>
                  <a:pt x="25400" y="27939"/>
                </a:moveTo>
                <a:lnTo>
                  <a:pt x="0" y="57150"/>
                </a:lnTo>
                <a:lnTo>
                  <a:pt x="85089" y="27939"/>
                </a:lnTo>
                <a:lnTo>
                  <a:pt x="0" y="0"/>
                </a:lnTo>
                <a:lnTo>
                  <a:pt x="25400" y="27939"/>
                </a:lnTo>
                <a:close/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6285558" y="244449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57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6000528" y="1411301"/>
            <a:ext cx="205221" cy="31431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 txBox="1"/>
          <p:nvPr/>
        </p:nvSpPr>
        <p:spPr>
          <a:xfrm>
            <a:off x="6029550" y="1574163"/>
            <a:ext cx="138887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93" dirty="0"/>
              <a:t>S</a:t>
            </a:r>
            <a:r>
              <a:rPr sz="700" spc="-86" dirty="0"/>
              <a:t>M</a:t>
            </a:r>
            <a:endParaRPr sz="700"/>
          </a:p>
        </p:txBody>
      </p:sp>
      <p:sp>
        <p:nvSpPr>
          <p:cNvPr id="238" name="object 238"/>
          <p:cNvSpPr/>
          <p:nvPr/>
        </p:nvSpPr>
        <p:spPr>
          <a:xfrm>
            <a:off x="5198298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5229392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5259450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5288471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5318528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5349622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5379681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5408703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5439796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5469853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5499911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5528933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5560027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5590085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5620143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5649164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5680258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5710315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5740374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5770432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5800489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3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5830547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5860604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5890663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5920721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5950777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3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5980836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6011930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6040951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6071009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6102103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6132160" y="1512959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86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6161182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6191240" y="1512959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40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6222334" y="1512959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0" y="0"/>
                </a:moveTo>
                <a:lnTo>
                  <a:pt x="2412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6252392" y="1512959"/>
            <a:ext cx="3109" cy="20747"/>
          </a:xfrm>
          <a:custGeom>
            <a:avLst/>
            <a:gdLst/>
            <a:ahLst/>
            <a:cxnLst/>
            <a:rect l="l" t="t" r="r" b="b"/>
            <a:pathLst>
              <a:path w="3809" h="25400">
                <a:moveTo>
                  <a:pt x="0" y="0"/>
                </a:moveTo>
                <a:lnTo>
                  <a:pt x="2540" y="0"/>
                </a:lnTo>
                <a:lnTo>
                  <a:pt x="2540" y="2540"/>
                </a:lnTo>
                <a:lnTo>
                  <a:pt x="3810" y="2540"/>
                </a:lnTo>
                <a:lnTo>
                  <a:pt x="3810" y="2540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6251045" y="155860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6251045" y="159439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6251045" y="163069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6251045" y="166648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6251045" y="170383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6251045" y="173962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6251045" y="177592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6251045" y="181171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6251045" y="184802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6251045" y="188381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6251045" y="192063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6251045" y="195694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6251045" y="199325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6251045" y="202955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6251045" y="206534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6251045" y="210113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6251045" y="213744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6251045" y="217478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6251045" y="221005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6251045" y="224636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6251045" y="228267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6251045" y="231949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6251045" y="235476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6251045" y="239159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6251045" y="242789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6251045" y="246420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6251045" y="249999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6251045" y="253630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6251045" y="257208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6251045" y="260839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6251045" y="264470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251045" y="268101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251045" y="271731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6251045" y="275362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6251045" y="278941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6251045" y="282572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6251045" y="286150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6251045" y="289885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6251045" y="293515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6251045" y="297094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6251045" y="300673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6251045" y="304304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6251045" y="307986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251045" y="311565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251045" y="315196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251045" y="318827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6251045" y="322457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6251045" y="326036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251045" y="329719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251045" y="333298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251045" y="336928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66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6251045" y="340507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6251045" y="344190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6251045" y="347769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6227516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6198495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6168436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6137343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6107286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6078263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85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6047169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6017113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5987054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3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5958033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85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5926939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5896881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5866824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5836765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3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5806708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5776650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5746592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5716535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5686476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3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5656419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5626362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5595268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5566246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5536188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5505094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5475036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5446015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5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5415957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5385899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5354805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5325784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5294690" y="3493250"/>
            <a:ext cx="19693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129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5264633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5234575" y="3493250"/>
            <a:ext cx="20729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40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5205552" y="3493250"/>
            <a:ext cx="18657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5192806" y="347769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5192806" y="344190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5192806" y="340507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5192806" y="336928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66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5192806" y="333298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5192806" y="329615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5192806" y="326036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5192806" y="322457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5192806" y="318827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5192806" y="315092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5192806" y="311565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5192806" y="307986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5192806" y="304304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5192806" y="300673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5192806" y="297094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5192806" y="293412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5192806" y="289885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5192806" y="286150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5192806" y="282572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5192806" y="278941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5192806" y="275362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5192806" y="271731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5192806" y="268101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5192806" y="264470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5192806" y="260839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5192806" y="257208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5192806" y="253630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5192806" y="249999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5192806" y="246420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5192806" y="242789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5192806" y="239055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5192806" y="235476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5192806" y="231949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5192806" y="228267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5192806" y="224636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5192806" y="221005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5192806" y="217374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8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5192806" y="213744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5192806" y="2101134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5192806" y="206534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5192806" y="2029038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5192806" y="199325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5192806" y="195694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5192806" y="192063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30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5192806" y="188381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5192806" y="184802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5192806" y="1811715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5192806" y="1775927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5192806" y="1739620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5192806" y="1703831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5192806" y="1666486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5192806" y="1630179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5192806" y="1594392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92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5192806" y="1558603"/>
            <a:ext cx="9328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0" y="0"/>
                </a:moveTo>
                <a:lnTo>
                  <a:pt x="10919" y="0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5197262" y="1512959"/>
            <a:ext cx="1036" cy="20747"/>
          </a:xfrm>
          <a:custGeom>
            <a:avLst/>
            <a:gdLst/>
            <a:ahLst/>
            <a:cxnLst/>
            <a:rect l="l" t="t" r="r" b="b"/>
            <a:pathLst>
              <a:path w="1270" h="25400">
                <a:moveTo>
                  <a:pt x="0" y="25400"/>
                </a:moveTo>
                <a:lnTo>
                  <a:pt x="0" y="2540"/>
                </a:lnTo>
                <a:lnTo>
                  <a:pt x="1269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5198298" y="15129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09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 txBox="1"/>
          <p:nvPr/>
        </p:nvSpPr>
        <p:spPr>
          <a:xfrm>
            <a:off x="5216955" y="1522296"/>
            <a:ext cx="327007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spc="12" dirty="0"/>
              <a:t>r</a:t>
            </a:r>
            <a:r>
              <a:rPr sz="1100" spc="-155" dirty="0"/>
              <a:t>C</a:t>
            </a:r>
            <a:r>
              <a:rPr sz="1100" spc="-106" dirty="0"/>
              <a:t>N</a:t>
            </a:r>
            <a:r>
              <a:rPr sz="1100" spc="-110" dirty="0"/>
              <a:t>N</a:t>
            </a:r>
            <a:endParaRPr sz="1100"/>
          </a:p>
        </p:txBody>
      </p:sp>
      <p:sp>
        <p:nvSpPr>
          <p:cNvPr id="420" name="object 420"/>
          <p:cNvSpPr txBox="1"/>
          <p:nvPr/>
        </p:nvSpPr>
        <p:spPr>
          <a:xfrm>
            <a:off x="5197262" y="2518147"/>
            <a:ext cx="70480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-24" dirty="0"/>
              <a:t>h</a:t>
            </a:r>
            <a:endParaRPr sz="700"/>
          </a:p>
        </p:txBody>
      </p:sp>
      <p:sp>
        <p:nvSpPr>
          <p:cNvPr id="421" name="object 421"/>
          <p:cNvSpPr txBox="1"/>
          <p:nvPr/>
        </p:nvSpPr>
        <p:spPr>
          <a:xfrm>
            <a:off x="6151854" y="2505699"/>
            <a:ext cx="95874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700" spc="20" dirty="0"/>
              <a:t>h</a:t>
            </a:r>
            <a:r>
              <a:rPr sz="700" spc="36" baseline="-25252" dirty="0"/>
              <a:t>t</a:t>
            </a:r>
            <a:endParaRPr sz="700" baseline="-25252"/>
          </a:p>
        </p:txBody>
      </p:sp>
      <p:sp>
        <p:nvSpPr>
          <p:cNvPr id="422" name="object 422"/>
          <p:cNvSpPr/>
          <p:nvPr/>
        </p:nvSpPr>
        <p:spPr>
          <a:xfrm>
            <a:off x="5669893" y="3683085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5696841" y="3683085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5724827" y="3683085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9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5751774" y="3683085"/>
            <a:ext cx="13474" cy="4149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0"/>
                </a:moveTo>
                <a:lnTo>
                  <a:pt x="13970" y="0"/>
                </a:lnTo>
                <a:lnTo>
                  <a:pt x="15239" y="0"/>
                </a:lnTo>
                <a:lnTo>
                  <a:pt x="16509" y="1269"/>
                </a:lnTo>
                <a:lnTo>
                  <a:pt x="16509" y="2539"/>
                </a:lnTo>
                <a:lnTo>
                  <a:pt x="16509" y="5079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5761217" y="371057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5761217" y="3742732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5761217" y="3775409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5749702" y="3798230"/>
            <a:ext cx="15547" cy="2075"/>
          </a:xfrm>
          <a:custGeom>
            <a:avLst/>
            <a:gdLst/>
            <a:ahLst/>
            <a:cxnLst/>
            <a:rect l="l" t="t" r="r" b="b"/>
            <a:pathLst>
              <a:path w="19050" h="2539">
                <a:moveTo>
                  <a:pt x="19050" y="0"/>
                </a:moveTo>
                <a:lnTo>
                  <a:pt x="19050" y="1270"/>
                </a:lnTo>
                <a:lnTo>
                  <a:pt x="17779" y="2540"/>
                </a:lnTo>
                <a:lnTo>
                  <a:pt x="16510" y="2540"/>
                </a:lnTo>
                <a:lnTo>
                  <a:pt x="0" y="254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5722753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5694768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5667821" y="3799267"/>
            <a:ext cx="16584" cy="1037"/>
          </a:xfrm>
          <a:custGeom>
            <a:avLst/>
            <a:gdLst/>
            <a:ahLst/>
            <a:cxnLst/>
            <a:rect l="l" t="t" r="r" b="b"/>
            <a:pathLst>
              <a:path w="20320" h="1270">
                <a:moveTo>
                  <a:pt x="20320" y="1269"/>
                </a:moveTo>
                <a:lnTo>
                  <a:pt x="2540" y="1269"/>
                </a:lnTo>
                <a:lnTo>
                  <a:pt x="0" y="1269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5663789" y="377696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5663789" y="3744288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5663789" y="3711092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5667821" y="3683085"/>
            <a:ext cx="2073" cy="5187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349"/>
                </a:moveTo>
                <a:lnTo>
                  <a:pt x="0" y="2539"/>
                </a:lnTo>
                <a:lnTo>
                  <a:pt x="0" y="1269"/>
                </a:lnTo>
                <a:lnTo>
                  <a:pt x="0" y="0"/>
                </a:lnTo>
                <a:lnTo>
                  <a:pt x="254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5669894" y="36830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5473999" y="35586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5500948" y="35586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5527897" y="35586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5555881" y="3558603"/>
            <a:ext cx="14511" cy="5187"/>
          </a:xfrm>
          <a:custGeom>
            <a:avLst/>
            <a:gdLst/>
            <a:ahLst/>
            <a:cxnLst/>
            <a:rect l="l" t="t" r="r" b="b"/>
            <a:pathLst>
              <a:path w="17779" h="6350">
                <a:moveTo>
                  <a:pt x="0" y="0"/>
                </a:moveTo>
                <a:lnTo>
                  <a:pt x="13969" y="0"/>
                </a:lnTo>
                <a:lnTo>
                  <a:pt x="15239" y="1269"/>
                </a:lnTo>
                <a:lnTo>
                  <a:pt x="17779" y="2539"/>
                </a:lnTo>
                <a:lnTo>
                  <a:pt x="17779" y="3809"/>
                </a:lnTo>
                <a:lnTo>
                  <a:pt x="17779" y="6349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5566360" y="3586093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2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5566360" y="3619288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5566360" y="3651965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5553808" y="3674785"/>
            <a:ext cx="16584" cy="1037"/>
          </a:xfrm>
          <a:custGeom>
            <a:avLst/>
            <a:gdLst/>
            <a:ahLst/>
            <a:cxnLst/>
            <a:rect l="l" t="t" r="r" b="b"/>
            <a:pathLst>
              <a:path w="20320" h="1270">
                <a:moveTo>
                  <a:pt x="20320" y="0"/>
                </a:moveTo>
                <a:lnTo>
                  <a:pt x="17779" y="1269"/>
                </a:lnTo>
                <a:lnTo>
                  <a:pt x="16509" y="1269"/>
                </a:lnTo>
                <a:lnTo>
                  <a:pt x="0" y="1269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5525823" y="3675823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5498875" y="3675823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5471927" y="3675823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2539" y="0"/>
                </a:lnTo>
                <a:lnTo>
                  <a:pt x="1269" y="0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5467895" y="365300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285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5467895" y="3619807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5467895" y="358713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5471927" y="3558604"/>
            <a:ext cx="2073" cy="6224"/>
          </a:xfrm>
          <a:custGeom>
            <a:avLst/>
            <a:gdLst/>
            <a:ahLst/>
            <a:cxnLst/>
            <a:rect l="l" t="t" r="r" b="b"/>
            <a:pathLst>
              <a:path w="2539" h="7620">
                <a:moveTo>
                  <a:pt x="0" y="7619"/>
                </a:moveTo>
                <a:lnTo>
                  <a:pt x="0" y="3809"/>
                </a:lnTo>
                <a:lnTo>
                  <a:pt x="0" y="2539"/>
                </a:lnTo>
                <a:lnTo>
                  <a:pt x="1269" y="1269"/>
                </a:lnTo>
                <a:lnTo>
                  <a:pt x="253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5473999" y="35586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5669893" y="3564828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5696841" y="3564828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5724827" y="3564828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9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5751774" y="3564828"/>
            <a:ext cx="13474" cy="4149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0"/>
                </a:moveTo>
                <a:lnTo>
                  <a:pt x="13970" y="0"/>
                </a:lnTo>
                <a:lnTo>
                  <a:pt x="15239" y="0"/>
                </a:lnTo>
                <a:lnTo>
                  <a:pt x="16509" y="1270"/>
                </a:lnTo>
                <a:lnTo>
                  <a:pt x="16509" y="3810"/>
                </a:lnTo>
                <a:lnTo>
                  <a:pt x="16509" y="508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5761217" y="3592835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5761217" y="362499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5761217" y="3657669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5749702" y="3679972"/>
            <a:ext cx="15547" cy="3112"/>
          </a:xfrm>
          <a:custGeom>
            <a:avLst/>
            <a:gdLst/>
            <a:ahLst/>
            <a:cxnLst/>
            <a:rect l="l" t="t" r="r" b="b"/>
            <a:pathLst>
              <a:path w="19050" h="3810">
                <a:moveTo>
                  <a:pt x="19050" y="0"/>
                </a:moveTo>
                <a:lnTo>
                  <a:pt x="19050" y="1269"/>
                </a:lnTo>
                <a:lnTo>
                  <a:pt x="17779" y="3809"/>
                </a:lnTo>
                <a:lnTo>
                  <a:pt x="16510" y="3809"/>
                </a:lnTo>
                <a:lnTo>
                  <a:pt x="0" y="3809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5722753" y="3683085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5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5694768" y="3683085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5667821" y="3681009"/>
            <a:ext cx="16584" cy="2075"/>
          </a:xfrm>
          <a:custGeom>
            <a:avLst/>
            <a:gdLst/>
            <a:ahLst/>
            <a:cxnLst/>
            <a:rect l="l" t="t" r="r" b="b"/>
            <a:pathLst>
              <a:path w="20320" h="2539">
                <a:moveTo>
                  <a:pt x="20320" y="2540"/>
                </a:moveTo>
                <a:lnTo>
                  <a:pt x="2540" y="2540"/>
                </a:lnTo>
                <a:lnTo>
                  <a:pt x="0" y="2540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5663789" y="3659225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5663789" y="3626549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5663789" y="3593355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5667821" y="3564827"/>
            <a:ext cx="2073" cy="5187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350"/>
                </a:moveTo>
                <a:lnTo>
                  <a:pt x="0" y="3810"/>
                </a:lnTo>
                <a:lnTo>
                  <a:pt x="0" y="1270"/>
                </a:lnTo>
                <a:lnTo>
                  <a:pt x="0" y="0"/>
                </a:lnTo>
                <a:lnTo>
                  <a:pt x="254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5669894" y="35648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5478146" y="3800304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0" y="0"/>
                </a:moveTo>
                <a:lnTo>
                  <a:pt x="2158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5506131" y="3800304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9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5534115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5560027" y="3800304"/>
            <a:ext cx="13474" cy="5187"/>
          </a:xfrm>
          <a:custGeom>
            <a:avLst/>
            <a:gdLst/>
            <a:ahLst/>
            <a:cxnLst/>
            <a:rect l="l" t="t" r="r" b="b"/>
            <a:pathLst>
              <a:path w="16509" h="6350">
                <a:moveTo>
                  <a:pt x="0" y="0"/>
                </a:moveTo>
                <a:lnTo>
                  <a:pt x="15239" y="0"/>
                </a:lnTo>
                <a:lnTo>
                  <a:pt x="16509" y="0"/>
                </a:lnTo>
                <a:lnTo>
                  <a:pt x="16509" y="2540"/>
                </a:lnTo>
                <a:lnTo>
                  <a:pt x="16509" y="3810"/>
                </a:lnTo>
                <a:lnTo>
                  <a:pt x="16509" y="635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5569470" y="3828313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5569470" y="3860471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5569470" y="3893147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5557955" y="3915450"/>
            <a:ext cx="15547" cy="3112"/>
          </a:xfrm>
          <a:custGeom>
            <a:avLst/>
            <a:gdLst/>
            <a:ahLst/>
            <a:cxnLst/>
            <a:rect l="l" t="t" r="r" b="b"/>
            <a:pathLst>
              <a:path w="19050" h="3810">
                <a:moveTo>
                  <a:pt x="19050" y="0"/>
                </a:moveTo>
                <a:lnTo>
                  <a:pt x="19050" y="1269"/>
                </a:lnTo>
                <a:lnTo>
                  <a:pt x="19050" y="3810"/>
                </a:lnTo>
                <a:lnTo>
                  <a:pt x="17779" y="3810"/>
                </a:lnTo>
                <a:lnTo>
                  <a:pt x="0" y="381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5532042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5504058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5478146" y="3916487"/>
            <a:ext cx="15547" cy="2075"/>
          </a:xfrm>
          <a:custGeom>
            <a:avLst/>
            <a:gdLst/>
            <a:ahLst/>
            <a:cxnLst/>
            <a:rect l="l" t="t" r="r" b="b"/>
            <a:pathLst>
              <a:path w="19050" h="2539">
                <a:moveTo>
                  <a:pt x="19050" y="2539"/>
                </a:moveTo>
                <a:lnTo>
                  <a:pt x="0" y="2539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5472041" y="389470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5472041" y="3862027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5472041" y="3829350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5476073" y="3800304"/>
            <a:ext cx="2073" cy="5187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6350"/>
                </a:moveTo>
                <a:lnTo>
                  <a:pt x="0" y="3810"/>
                </a:lnTo>
                <a:lnTo>
                  <a:pt x="2539" y="2540"/>
                </a:lnTo>
                <a:lnTo>
                  <a:pt x="253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5478146" y="38003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5570391" y="39185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5596303" y="3918561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8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5624288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5650200" y="3918561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9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5663789" y="3895221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5663789" y="3862027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5663789" y="3829350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5656420" y="3800304"/>
            <a:ext cx="11401" cy="6224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3970" y="7620"/>
                </a:moveTo>
                <a:lnTo>
                  <a:pt x="13970" y="0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5629470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5602523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5573502" y="3800304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59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5566360" y="3816902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5566360" y="3850097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5566360" y="388225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5566360" y="3911819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1651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5667821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5694768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5721717" y="3918561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5749702" y="3918561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5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5761217" y="3895221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5761217" y="3862027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5761217" y="3829350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5754884" y="3800304"/>
            <a:ext cx="10365" cy="6224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7620"/>
                </a:moveTo>
                <a:lnTo>
                  <a:pt x="12700" y="0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5726900" y="3800304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5699950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5673003" y="3800304"/>
            <a:ext cx="15547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5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5663789" y="3816902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5663789" y="3850097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5663789" y="388225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5663789" y="3911819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1651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5471927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5498875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19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5525823" y="3800304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32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5552772" y="3800304"/>
            <a:ext cx="1762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9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5566360" y="3776964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5566360" y="3744288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5566360" y="3711612"/>
            <a:ext cx="8292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5557954" y="3683085"/>
            <a:ext cx="12438" cy="6224"/>
          </a:xfrm>
          <a:custGeom>
            <a:avLst/>
            <a:gdLst/>
            <a:ahLst/>
            <a:cxnLst/>
            <a:rect l="l" t="t" r="r" b="b"/>
            <a:pathLst>
              <a:path w="15240" h="7620">
                <a:moveTo>
                  <a:pt x="15240" y="7619"/>
                </a:moveTo>
                <a:lnTo>
                  <a:pt x="15240" y="0"/>
                </a:ln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5532042" y="3683085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20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5504058" y="3683085"/>
            <a:ext cx="16584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2031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5476073" y="3683085"/>
            <a:ext cx="1762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589" y="0"/>
                </a:moveTo>
                <a:lnTo>
                  <a:pt x="0" y="0"/>
                </a:lnTo>
              </a:path>
            </a:pathLst>
          </a:custGeom>
          <a:ln w="9879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5467895" y="3699163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413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5467895" y="3731839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5467895" y="3765035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2540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5467895" y="3793562"/>
            <a:ext cx="8292" cy="0"/>
          </a:xfrm>
          <a:custGeom>
            <a:avLst/>
            <a:gdLst/>
            <a:ahLst/>
            <a:cxnLst/>
            <a:rect l="l" t="t" r="r" b="b"/>
            <a:pathLst>
              <a:path w="10160">
                <a:moveTo>
                  <a:pt x="0" y="0"/>
                </a:moveTo>
                <a:lnTo>
                  <a:pt x="9879" y="0"/>
                </a:lnTo>
              </a:path>
            </a:pathLst>
          </a:custGeom>
          <a:ln w="16510">
            <a:solidFill>
              <a:srgbClr val="00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 txBox="1"/>
          <p:nvPr/>
        </p:nvSpPr>
        <p:spPr>
          <a:xfrm>
            <a:off x="5628435" y="3080388"/>
            <a:ext cx="58042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539"/>
              </a:lnSpc>
            </a:pPr>
            <a:r>
              <a:rPr sz="900" spc="-324" baseline="-29629" dirty="0"/>
              <a:t>X</a:t>
            </a:r>
            <a:r>
              <a:rPr sz="900" spc="-42" baseline="-29629" dirty="0"/>
              <a:t> </a:t>
            </a:r>
            <a:r>
              <a:rPr sz="600" spc="-79" baseline="6172" dirty="0"/>
              <a:t>( </a:t>
            </a:r>
            <a:r>
              <a:rPr sz="600" spc="-49" baseline="6172" dirty="0"/>
              <a:t>i </a:t>
            </a:r>
            <a:r>
              <a:rPr sz="600" spc="-73" baseline="6172" dirty="0"/>
              <a:t>, </a:t>
            </a:r>
            <a:r>
              <a:rPr sz="600" spc="-49" baseline="6172" dirty="0"/>
              <a:t>j </a:t>
            </a:r>
            <a:r>
              <a:rPr sz="600" spc="-79" baseline="6172" dirty="0"/>
              <a:t>)    </a:t>
            </a:r>
            <a:r>
              <a:rPr sz="900" spc="-324" baseline="-29629" dirty="0"/>
              <a:t>X</a:t>
            </a:r>
            <a:r>
              <a:rPr sz="900" spc="-12" baseline="-29629" dirty="0"/>
              <a:t> </a:t>
            </a:r>
            <a:r>
              <a:rPr sz="400" spc="-53" dirty="0"/>
              <a:t>( </a:t>
            </a:r>
            <a:r>
              <a:rPr sz="400" spc="-33" dirty="0"/>
              <a:t>i </a:t>
            </a:r>
            <a:r>
              <a:rPr sz="400" spc="-69" dirty="0"/>
              <a:t>+   </a:t>
            </a:r>
            <a:r>
              <a:rPr sz="400" spc="-93" dirty="0"/>
              <a:t>1            </a:t>
            </a:r>
            <a:r>
              <a:rPr sz="400" spc="-49" dirty="0"/>
              <a:t>, </a:t>
            </a:r>
            <a:r>
              <a:rPr sz="400" spc="-33" dirty="0"/>
              <a:t>j </a:t>
            </a:r>
            <a:r>
              <a:rPr sz="400" spc="-53" dirty="0"/>
              <a:t>) </a:t>
            </a:r>
            <a:r>
              <a:rPr sz="900" spc="-324" baseline="-37037" dirty="0"/>
              <a:t>X</a:t>
            </a:r>
            <a:r>
              <a:rPr sz="900" spc="-12" baseline="-37037" dirty="0"/>
              <a:t> </a:t>
            </a:r>
            <a:r>
              <a:rPr sz="400" spc="-53" dirty="0"/>
              <a:t>( </a:t>
            </a:r>
            <a:r>
              <a:rPr sz="400" spc="-33" dirty="0"/>
              <a:t>i </a:t>
            </a:r>
            <a:r>
              <a:rPr sz="400" spc="-49" dirty="0"/>
              <a:t>, </a:t>
            </a:r>
            <a:r>
              <a:rPr sz="400" spc="-33" dirty="0"/>
              <a:t>j </a:t>
            </a:r>
            <a:r>
              <a:rPr sz="400" spc="-69" dirty="0"/>
              <a:t>+    </a:t>
            </a:r>
            <a:r>
              <a:rPr sz="400" spc="-93" dirty="0"/>
              <a:t>1     </a:t>
            </a:r>
            <a:r>
              <a:rPr sz="400" spc="-53" dirty="0"/>
              <a:t>)</a:t>
            </a:r>
            <a:endParaRPr sz="400"/>
          </a:p>
          <a:p>
            <a:pPr marL="60654">
              <a:lnSpc>
                <a:spcPts val="735"/>
              </a:lnSpc>
              <a:tabLst>
                <a:tab pos="376887" algn="l"/>
              </a:tabLst>
            </a:pPr>
            <a:r>
              <a:rPr sz="600" spc="-49" baseline="12345" dirty="0"/>
              <a:t>t </a:t>
            </a:r>
            <a:r>
              <a:rPr sz="600" spc="-91" baseline="12345" dirty="0"/>
              <a:t>- </a:t>
            </a:r>
            <a:r>
              <a:rPr sz="600" spc="-140" baseline="12345" dirty="0"/>
              <a:t>1                                                                                </a:t>
            </a:r>
            <a:r>
              <a:rPr sz="600" spc="-67" baseline="5555" dirty="0"/>
              <a:t>t</a:t>
            </a:r>
            <a:r>
              <a:rPr sz="600" spc="-55" baseline="5555" dirty="0"/>
              <a:t> </a:t>
            </a:r>
            <a:r>
              <a:rPr sz="600" spc="-110" baseline="5555" dirty="0"/>
              <a:t>-</a:t>
            </a:r>
            <a:r>
              <a:rPr sz="600" spc="-61" baseline="5555" dirty="0"/>
              <a:t> </a:t>
            </a:r>
            <a:r>
              <a:rPr sz="600" spc="-171" baseline="5555" dirty="0"/>
              <a:t>1	</a:t>
            </a:r>
            <a:r>
              <a:rPr sz="400" spc="-45" dirty="0"/>
              <a:t>t </a:t>
            </a:r>
            <a:r>
              <a:rPr sz="400" spc="-73" dirty="0"/>
              <a:t>- </a:t>
            </a:r>
            <a:r>
              <a:rPr sz="400" spc="-114" dirty="0"/>
              <a:t>1</a:t>
            </a:r>
            <a:r>
              <a:rPr sz="400" spc="429" dirty="0"/>
              <a:t> </a:t>
            </a:r>
            <a:r>
              <a:rPr sz="1200" spc="-159" baseline="5847" dirty="0"/>
              <a:t>. .</a:t>
            </a:r>
            <a:r>
              <a:rPr sz="1200" spc="-184" baseline="5847" dirty="0"/>
              <a:t> </a:t>
            </a:r>
            <a:r>
              <a:rPr sz="1200" spc="-159" baseline="5847" dirty="0"/>
              <a:t>.</a:t>
            </a:r>
            <a:endParaRPr sz="1200" baseline="5847"/>
          </a:p>
        </p:txBody>
      </p:sp>
      <p:sp>
        <p:nvSpPr>
          <p:cNvPr id="532" name="object 532"/>
          <p:cNvSpPr txBox="1"/>
          <p:nvPr/>
        </p:nvSpPr>
        <p:spPr>
          <a:xfrm>
            <a:off x="5511314" y="2967317"/>
            <a:ext cx="191229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00" spc="-69" dirty="0"/>
              <a:t>C</a:t>
            </a:r>
            <a:r>
              <a:rPr sz="500" spc="-20" dirty="0"/>
              <a:t>o</a:t>
            </a:r>
            <a:r>
              <a:rPr sz="500" dirty="0"/>
              <a:t>nv</a:t>
            </a:r>
            <a:r>
              <a:rPr sz="500" spc="12" baseline="-20833" dirty="0"/>
              <a:t>x</a:t>
            </a:r>
            <a:endParaRPr sz="500" baseline="-20833"/>
          </a:p>
        </p:txBody>
      </p:sp>
      <p:sp>
        <p:nvSpPr>
          <p:cNvPr id="533" name="object 533"/>
          <p:cNvSpPr txBox="1"/>
          <p:nvPr/>
        </p:nvSpPr>
        <p:spPr>
          <a:xfrm>
            <a:off x="5511314" y="2684121"/>
            <a:ext cx="191229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00" spc="-69" dirty="0"/>
              <a:t>C</a:t>
            </a:r>
            <a:r>
              <a:rPr sz="500" spc="-20" dirty="0"/>
              <a:t>o</a:t>
            </a:r>
            <a:r>
              <a:rPr sz="500" dirty="0"/>
              <a:t>nv</a:t>
            </a:r>
            <a:r>
              <a:rPr sz="500" spc="12" baseline="-20833" dirty="0"/>
              <a:t>x</a:t>
            </a:r>
            <a:endParaRPr sz="500" baseline="-20833"/>
          </a:p>
        </p:txBody>
      </p:sp>
      <p:sp>
        <p:nvSpPr>
          <p:cNvPr id="534" name="object 534"/>
          <p:cNvSpPr txBox="1"/>
          <p:nvPr/>
        </p:nvSpPr>
        <p:spPr>
          <a:xfrm>
            <a:off x="6776847" y="2724579"/>
            <a:ext cx="134742" cy="46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tabLst>
                <a:tab pos="123901" algn="l"/>
              </a:tabLst>
            </a:pPr>
            <a:r>
              <a:rPr sz="300" u="heavy" spc="-12" dirty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endParaRPr sz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5" name="object 535"/>
          <p:cNvSpPr txBox="1"/>
          <p:nvPr/>
        </p:nvSpPr>
        <p:spPr>
          <a:xfrm>
            <a:off x="5276034" y="2408189"/>
            <a:ext cx="195893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00" spc="-29" dirty="0"/>
              <a:t>Conv</a:t>
            </a:r>
            <a:r>
              <a:rPr sz="700" spc="-42" baseline="-25252" dirty="0"/>
              <a:t>h</a:t>
            </a:r>
            <a:endParaRPr sz="700" baseline="-25252"/>
          </a:p>
        </p:txBody>
      </p:sp>
      <p:sp>
        <p:nvSpPr>
          <p:cNvPr id="536" name="object 536"/>
          <p:cNvSpPr/>
          <p:nvPr/>
        </p:nvSpPr>
        <p:spPr>
          <a:xfrm>
            <a:off x="5265669" y="2352172"/>
            <a:ext cx="715166" cy="5871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5995346" y="1716280"/>
            <a:ext cx="205221" cy="4450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 txBox="1"/>
          <p:nvPr/>
        </p:nvSpPr>
        <p:spPr>
          <a:xfrm>
            <a:off x="6000528" y="2190346"/>
            <a:ext cx="192784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00" spc="-61" dirty="0"/>
              <a:t>C</a:t>
            </a:r>
            <a:r>
              <a:rPr sz="500" spc="-12" dirty="0"/>
              <a:t>o</a:t>
            </a:r>
            <a:r>
              <a:rPr sz="500" spc="-4" dirty="0"/>
              <a:t>n</a:t>
            </a:r>
            <a:r>
              <a:rPr sz="500" dirty="0"/>
              <a:t>v</a:t>
            </a:r>
            <a:r>
              <a:rPr sz="500" spc="-6" baseline="-20833" dirty="0"/>
              <a:t>o</a:t>
            </a:r>
            <a:endParaRPr sz="500" baseline="-20833"/>
          </a:p>
        </p:txBody>
      </p:sp>
      <p:sp>
        <p:nvSpPr>
          <p:cNvPr id="539" name="object 539"/>
          <p:cNvSpPr txBox="1"/>
          <p:nvPr/>
        </p:nvSpPr>
        <p:spPr>
          <a:xfrm>
            <a:off x="6000528" y="1900926"/>
            <a:ext cx="192784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500" spc="-61" dirty="0"/>
              <a:t>C</a:t>
            </a:r>
            <a:r>
              <a:rPr sz="500" spc="-12" dirty="0"/>
              <a:t>o</a:t>
            </a:r>
            <a:r>
              <a:rPr sz="500" spc="-4" dirty="0"/>
              <a:t>n</a:t>
            </a:r>
            <a:r>
              <a:rPr sz="500" dirty="0"/>
              <a:t>v</a:t>
            </a:r>
            <a:r>
              <a:rPr sz="500" spc="-6" baseline="-20833" dirty="0"/>
              <a:t>o</a:t>
            </a:r>
            <a:endParaRPr sz="500" baseline="-20833"/>
          </a:p>
        </p:txBody>
      </p:sp>
      <p:sp>
        <p:nvSpPr>
          <p:cNvPr id="540" name="object 540"/>
          <p:cNvSpPr txBox="1"/>
          <p:nvPr/>
        </p:nvSpPr>
        <p:spPr>
          <a:xfrm>
            <a:off x="5657456" y="2948644"/>
            <a:ext cx="5182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8" dirty="0"/>
              <a:t>1</a:t>
            </a:r>
            <a:endParaRPr sz="400"/>
          </a:p>
        </p:txBody>
      </p:sp>
      <p:sp>
        <p:nvSpPr>
          <p:cNvPr id="541" name="object 541"/>
          <p:cNvSpPr txBox="1"/>
          <p:nvPr/>
        </p:nvSpPr>
        <p:spPr>
          <a:xfrm>
            <a:off x="6147707" y="2163375"/>
            <a:ext cx="5182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8" dirty="0"/>
              <a:t>1</a:t>
            </a:r>
            <a:endParaRPr sz="400"/>
          </a:p>
        </p:txBody>
      </p:sp>
      <p:sp>
        <p:nvSpPr>
          <p:cNvPr id="542" name="object 542"/>
          <p:cNvSpPr txBox="1"/>
          <p:nvPr/>
        </p:nvSpPr>
        <p:spPr>
          <a:xfrm>
            <a:off x="5657456" y="2666488"/>
            <a:ext cx="5182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8" dirty="0"/>
              <a:t>2</a:t>
            </a:r>
            <a:endParaRPr sz="400"/>
          </a:p>
        </p:txBody>
      </p:sp>
      <p:sp>
        <p:nvSpPr>
          <p:cNvPr id="543" name="object 543"/>
          <p:cNvSpPr txBox="1"/>
          <p:nvPr/>
        </p:nvSpPr>
        <p:spPr>
          <a:xfrm>
            <a:off x="6147707" y="1881217"/>
            <a:ext cx="51824" cy="6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400" spc="-8" dirty="0"/>
              <a:t>2</a:t>
            </a:r>
            <a:endParaRPr sz="400"/>
          </a:p>
        </p:txBody>
      </p:sp>
      <p:sp>
        <p:nvSpPr>
          <p:cNvPr id="544" name="object 544"/>
          <p:cNvSpPr txBox="1"/>
          <p:nvPr/>
        </p:nvSpPr>
        <p:spPr>
          <a:xfrm>
            <a:off x="6097958" y="1333500"/>
            <a:ext cx="151843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91"/>
              </a:lnSpc>
            </a:pPr>
            <a:r>
              <a:rPr sz="1100" spc="-61" baseline="12345" dirty="0"/>
              <a:t>~</a:t>
            </a:r>
            <a:r>
              <a:rPr sz="400" spc="-8" dirty="0"/>
              <a:t>(</a:t>
            </a:r>
            <a:r>
              <a:rPr sz="400" spc="4" dirty="0"/>
              <a:t>i</a:t>
            </a:r>
            <a:r>
              <a:rPr sz="400" dirty="0"/>
              <a:t>,</a:t>
            </a:r>
            <a:r>
              <a:rPr sz="400" spc="4" dirty="0"/>
              <a:t>j</a:t>
            </a:r>
            <a:r>
              <a:rPr sz="400" spc="-4" dirty="0"/>
              <a:t>)</a:t>
            </a:r>
            <a:endParaRPr sz="400"/>
          </a:p>
          <a:p>
            <a:pPr marL="24884" algn="ctr">
              <a:lnSpc>
                <a:spcPts val="449"/>
              </a:lnSpc>
            </a:pPr>
            <a:r>
              <a:rPr sz="400" spc="24" dirty="0"/>
              <a:t>t</a:t>
            </a:r>
            <a:endParaRPr sz="400"/>
          </a:p>
        </p:txBody>
      </p:sp>
      <p:sp>
        <p:nvSpPr>
          <p:cNvPr id="545" name="object 545"/>
          <p:cNvSpPr/>
          <p:nvPr/>
        </p:nvSpPr>
        <p:spPr>
          <a:xfrm>
            <a:off x="6115578" y="1392628"/>
            <a:ext cx="55969" cy="8091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5159949" y="2424785"/>
            <a:ext cx="123340" cy="6535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5852312" y="2358395"/>
            <a:ext cx="74626" cy="14626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5264632" y="2593873"/>
            <a:ext cx="67371" cy="5809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5465708" y="3558603"/>
            <a:ext cx="301614" cy="24273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5472964" y="3801342"/>
            <a:ext cx="293322" cy="11825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7053586" y="2655076"/>
            <a:ext cx="642614" cy="772822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6778920" y="2911301"/>
            <a:ext cx="642614" cy="7717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7108519" y="2570013"/>
            <a:ext cx="0" cy="655602"/>
          </a:xfrm>
          <a:custGeom>
            <a:avLst/>
            <a:gdLst/>
            <a:ahLst/>
            <a:cxnLst/>
            <a:rect l="l" t="t" r="r" b="b"/>
            <a:pathLst>
              <a:path h="802639">
                <a:moveTo>
                  <a:pt x="0" y="802639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7082608" y="2570013"/>
            <a:ext cx="52859" cy="113071"/>
          </a:xfrm>
          <a:custGeom>
            <a:avLst/>
            <a:gdLst/>
            <a:ahLst/>
            <a:cxnLst/>
            <a:rect l="l" t="t" r="r" b="b"/>
            <a:pathLst>
              <a:path w="64770" h="138429">
                <a:moveTo>
                  <a:pt x="31750" y="0"/>
                </a:moveTo>
                <a:lnTo>
                  <a:pt x="0" y="138429"/>
                </a:lnTo>
                <a:lnTo>
                  <a:pt x="31750" y="97789"/>
                </a:lnTo>
                <a:lnTo>
                  <a:pt x="55076" y="97789"/>
                </a:lnTo>
                <a:lnTo>
                  <a:pt x="31750" y="0"/>
                </a:lnTo>
                <a:close/>
              </a:path>
              <a:path w="64770" h="138429">
                <a:moveTo>
                  <a:pt x="55076" y="97789"/>
                </a:moveTo>
                <a:lnTo>
                  <a:pt x="31750" y="97789"/>
                </a:lnTo>
                <a:lnTo>
                  <a:pt x="64770" y="138429"/>
                </a:lnTo>
                <a:lnTo>
                  <a:pt x="55076" y="977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7082608" y="2570013"/>
            <a:ext cx="52859" cy="113071"/>
          </a:xfrm>
          <a:custGeom>
            <a:avLst/>
            <a:gdLst/>
            <a:ahLst/>
            <a:cxnLst/>
            <a:rect l="l" t="t" r="r" b="b"/>
            <a:pathLst>
              <a:path w="64770" h="138429">
                <a:moveTo>
                  <a:pt x="31750" y="97789"/>
                </a:moveTo>
                <a:lnTo>
                  <a:pt x="64770" y="138429"/>
                </a:lnTo>
                <a:lnTo>
                  <a:pt x="31750" y="0"/>
                </a:lnTo>
                <a:lnTo>
                  <a:pt x="0" y="138429"/>
                </a:lnTo>
                <a:lnTo>
                  <a:pt x="31750" y="97789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7108519" y="26498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6508400" y="3155077"/>
            <a:ext cx="642614" cy="77282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6889888" y="2769702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6889888" y="272198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6889888" y="267323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6889888" y="262447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6889888" y="257623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6889888" y="252852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6889888" y="247976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6889888" y="243152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68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6889888" y="2383292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6889888" y="233505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6895006" y="2271259"/>
            <a:ext cx="1036" cy="31120"/>
          </a:xfrm>
          <a:custGeom>
            <a:avLst/>
            <a:gdLst/>
            <a:ahLst/>
            <a:cxnLst/>
            <a:rect l="l" t="t" r="r" b="b"/>
            <a:pathLst>
              <a:path w="1270" h="38100">
                <a:moveTo>
                  <a:pt x="1270" y="38100"/>
                </a:moveTo>
                <a:lnTo>
                  <a:pt x="1270" y="0"/>
                </a:ln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855619" y="2271259"/>
            <a:ext cx="25912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75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6815197" y="2271259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33019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6787212" y="2271259"/>
            <a:ext cx="14511" cy="14523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7779" y="0"/>
                </a:moveTo>
                <a:lnTo>
                  <a:pt x="0" y="0"/>
                </a:lnTo>
                <a:lnTo>
                  <a:pt x="0" y="17779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6781058" y="2318458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6781058" y="236617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6781058" y="2414412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6781058" y="2463168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6781058" y="2510886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6781058" y="255964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6781058" y="260787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6781058" y="265611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6781058" y="270435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6781058" y="275310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6781058" y="2793042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177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7309595" y="1834536"/>
            <a:ext cx="25912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75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7348981" y="1834536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0" y="0"/>
                </a:moveTo>
                <a:lnTo>
                  <a:pt x="33019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7390440" y="1834536"/>
            <a:ext cx="25912" cy="1037"/>
          </a:xfrm>
          <a:custGeom>
            <a:avLst/>
            <a:gdLst/>
            <a:ahLst/>
            <a:cxnLst/>
            <a:rect l="l" t="t" r="r" b="b"/>
            <a:pathLst>
              <a:path w="31750" h="1269">
                <a:moveTo>
                  <a:pt x="0" y="0"/>
                </a:moveTo>
                <a:lnTo>
                  <a:pt x="29209" y="0"/>
                </a:lnTo>
                <a:lnTo>
                  <a:pt x="31750" y="0"/>
                </a:lnTo>
                <a:lnTo>
                  <a:pt x="31750" y="127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7410198" y="1867213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7410198" y="191493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7410198" y="1963686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7410198" y="2012441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7410198" y="206015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7410198" y="210891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7410198" y="2157151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7410198" y="220538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683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7410198" y="225362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7410198" y="230237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7410198" y="235061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7382148" y="2373955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3302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7342761" y="2373955"/>
            <a:ext cx="25912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75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7307522" y="2366694"/>
            <a:ext cx="21766" cy="7261"/>
          </a:xfrm>
          <a:custGeom>
            <a:avLst/>
            <a:gdLst/>
            <a:ahLst/>
            <a:cxnLst/>
            <a:rect l="l" t="t" r="r" b="b"/>
            <a:pathLst>
              <a:path w="26670" h="8889">
                <a:moveTo>
                  <a:pt x="26669" y="8889"/>
                </a:moveTo>
                <a:lnTo>
                  <a:pt x="2539" y="8889"/>
                </a:lnTo>
                <a:lnTo>
                  <a:pt x="1269" y="8889"/>
                </a:lnTo>
                <a:lnTo>
                  <a:pt x="0" y="7620"/>
                </a:ln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7301368" y="233453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7301368" y="228630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7301368" y="2237026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7301368" y="218930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7301368" y="2141071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7301368" y="209231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7301368" y="204408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7301368" y="1996363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7301368" y="194760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7301368" y="189937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7301368" y="185113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7309595" y="18345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7055659" y="2018147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0" y="0"/>
                </a:moveTo>
                <a:lnTo>
                  <a:pt x="3302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7096081" y="2018147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0" y="0"/>
                </a:moveTo>
                <a:lnTo>
                  <a:pt x="3302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7136504" y="2018147"/>
            <a:ext cx="24875" cy="3112"/>
          </a:xfrm>
          <a:custGeom>
            <a:avLst/>
            <a:gdLst/>
            <a:ahLst/>
            <a:cxnLst/>
            <a:rect l="l" t="t" r="r" b="b"/>
            <a:pathLst>
              <a:path w="30479" h="3810">
                <a:moveTo>
                  <a:pt x="0" y="0"/>
                </a:moveTo>
                <a:lnTo>
                  <a:pt x="29209" y="0"/>
                </a:lnTo>
                <a:lnTo>
                  <a:pt x="30479" y="0"/>
                </a:lnTo>
                <a:lnTo>
                  <a:pt x="30479" y="1269"/>
                </a:lnTo>
                <a:lnTo>
                  <a:pt x="30479" y="3809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7155225" y="2052378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7155225" y="2100616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7155225" y="2149371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7155225" y="2197607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7155225" y="224532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7155225" y="229408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7155225" y="234283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7155225" y="239003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7155225" y="243878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7155225" y="248754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7155225" y="2535263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7121992" y="2552379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3302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7081571" y="2552379"/>
            <a:ext cx="26948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3302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7054622" y="2536819"/>
            <a:ext cx="13474" cy="15560"/>
          </a:xfrm>
          <a:custGeom>
            <a:avLst/>
            <a:gdLst/>
            <a:ahLst/>
            <a:cxnLst/>
            <a:rect l="l" t="t" r="r" b="b"/>
            <a:pathLst>
              <a:path w="16509" h="19050">
                <a:moveTo>
                  <a:pt x="16510" y="19050"/>
                </a:moveTo>
                <a:lnTo>
                  <a:pt x="1270" y="19050"/>
                </a:lnTo>
                <a:lnTo>
                  <a:pt x="0" y="19050"/>
                </a:lnTo>
                <a:lnTo>
                  <a:pt x="0" y="17779"/>
                </a:ln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7048469" y="2504143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7048469" y="245590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7048469" y="240766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6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7048469" y="2358914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7048469" y="2310678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7048469" y="2262959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7048469" y="221420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7048469" y="2165450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406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7048469" y="2117731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7048469" y="2069495"/>
            <a:ext cx="12438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78" y="0"/>
                </a:lnTo>
              </a:path>
            </a:pathLst>
          </a:custGeom>
          <a:ln w="3937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7054622" y="2018147"/>
            <a:ext cx="1036" cy="18672"/>
          </a:xfrm>
          <a:custGeom>
            <a:avLst/>
            <a:gdLst/>
            <a:ahLst/>
            <a:cxnLst/>
            <a:rect l="l" t="t" r="r" b="b"/>
            <a:pathLst>
              <a:path w="1270" h="22860">
                <a:moveTo>
                  <a:pt x="0" y="22859"/>
                </a:moveTo>
                <a:lnTo>
                  <a:pt x="0" y="1269"/>
                </a:lnTo>
                <a:lnTo>
                  <a:pt x="0" y="0"/>
                </a:lnTo>
                <a:lnTo>
                  <a:pt x="127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7055659" y="20181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50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6901224" y="2328313"/>
            <a:ext cx="153398" cy="213693"/>
          </a:xfrm>
          <a:custGeom>
            <a:avLst/>
            <a:gdLst/>
            <a:ahLst/>
            <a:cxnLst/>
            <a:rect l="l" t="t" r="r" b="b"/>
            <a:pathLst>
              <a:path w="187959" h="261620">
                <a:moveTo>
                  <a:pt x="0" y="261620"/>
                </a:moveTo>
                <a:lnTo>
                  <a:pt x="187959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6977923" y="2328313"/>
            <a:ext cx="76699" cy="99585"/>
          </a:xfrm>
          <a:custGeom>
            <a:avLst/>
            <a:gdLst/>
            <a:ahLst/>
            <a:cxnLst/>
            <a:rect l="l" t="t" r="r" b="b"/>
            <a:pathLst>
              <a:path w="93979" h="121920">
                <a:moveTo>
                  <a:pt x="67058" y="69850"/>
                </a:moveTo>
                <a:lnTo>
                  <a:pt x="44450" y="69850"/>
                </a:lnTo>
                <a:lnTo>
                  <a:pt x="46990" y="121920"/>
                </a:lnTo>
                <a:lnTo>
                  <a:pt x="67058" y="69850"/>
                </a:lnTo>
                <a:close/>
              </a:path>
              <a:path w="93979" h="121920">
                <a:moveTo>
                  <a:pt x="93979" y="0"/>
                </a:moveTo>
                <a:lnTo>
                  <a:pt x="0" y="74929"/>
                </a:lnTo>
                <a:lnTo>
                  <a:pt x="44450" y="69850"/>
                </a:lnTo>
                <a:lnTo>
                  <a:pt x="67058" y="69850"/>
                </a:lnTo>
                <a:lnTo>
                  <a:pt x="939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6977923" y="2328313"/>
            <a:ext cx="76699" cy="99585"/>
          </a:xfrm>
          <a:custGeom>
            <a:avLst/>
            <a:gdLst/>
            <a:ahLst/>
            <a:cxnLst/>
            <a:rect l="l" t="t" r="r" b="b"/>
            <a:pathLst>
              <a:path w="93979" h="121920">
                <a:moveTo>
                  <a:pt x="44450" y="69850"/>
                </a:moveTo>
                <a:lnTo>
                  <a:pt x="46990" y="121920"/>
                </a:lnTo>
                <a:lnTo>
                  <a:pt x="93979" y="0"/>
                </a:lnTo>
                <a:lnTo>
                  <a:pt x="0" y="74929"/>
                </a:lnTo>
                <a:lnTo>
                  <a:pt x="44450" y="69850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7014200" y="23853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7164489" y="2086611"/>
            <a:ext cx="138887" cy="184647"/>
          </a:xfrm>
          <a:custGeom>
            <a:avLst/>
            <a:gdLst/>
            <a:ahLst/>
            <a:cxnLst/>
            <a:rect l="l" t="t" r="r" b="b"/>
            <a:pathLst>
              <a:path w="170179" h="226060">
                <a:moveTo>
                  <a:pt x="0" y="226060"/>
                </a:moveTo>
                <a:lnTo>
                  <a:pt x="170179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7219422" y="2086611"/>
            <a:ext cx="83954" cy="105808"/>
          </a:xfrm>
          <a:custGeom>
            <a:avLst/>
            <a:gdLst/>
            <a:ahLst/>
            <a:cxnLst/>
            <a:rect l="l" t="t" r="r" b="b"/>
            <a:pathLst>
              <a:path w="102870" h="129539">
                <a:moveTo>
                  <a:pt x="72539" y="73660"/>
                </a:moveTo>
                <a:lnTo>
                  <a:pt x="46989" y="73660"/>
                </a:lnTo>
                <a:lnTo>
                  <a:pt x="49529" y="129539"/>
                </a:lnTo>
                <a:lnTo>
                  <a:pt x="72539" y="73660"/>
                </a:lnTo>
                <a:close/>
              </a:path>
              <a:path w="102870" h="129539">
                <a:moveTo>
                  <a:pt x="102869" y="0"/>
                </a:moveTo>
                <a:lnTo>
                  <a:pt x="0" y="76200"/>
                </a:lnTo>
                <a:lnTo>
                  <a:pt x="46989" y="73660"/>
                </a:lnTo>
                <a:lnTo>
                  <a:pt x="72539" y="73660"/>
                </a:lnTo>
                <a:lnTo>
                  <a:pt x="1028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7219422" y="2086611"/>
            <a:ext cx="83954" cy="105808"/>
          </a:xfrm>
          <a:custGeom>
            <a:avLst/>
            <a:gdLst/>
            <a:ahLst/>
            <a:cxnLst/>
            <a:rect l="l" t="t" r="r" b="b"/>
            <a:pathLst>
              <a:path w="102870" h="129539">
                <a:moveTo>
                  <a:pt x="46989" y="73660"/>
                </a:moveTo>
                <a:lnTo>
                  <a:pt x="49529" y="129539"/>
                </a:lnTo>
                <a:lnTo>
                  <a:pt x="102869" y="0"/>
                </a:lnTo>
                <a:lnTo>
                  <a:pt x="0" y="76200"/>
                </a:lnTo>
                <a:lnTo>
                  <a:pt x="46989" y="73660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7257771" y="21467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7422570" y="1831425"/>
            <a:ext cx="144070" cy="196057"/>
          </a:xfrm>
          <a:custGeom>
            <a:avLst/>
            <a:gdLst/>
            <a:ahLst/>
            <a:cxnLst/>
            <a:rect l="l" t="t" r="r" b="b"/>
            <a:pathLst>
              <a:path w="176529" h="240030">
                <a:moveTo>
                  <a:pt x="0" y="240029"/>
                </a:moveTo>
                <a:lnTo>
                  <a:pt x="17653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7484758" y="1831425"/>
            <a:ext cx="81881" cy="105808"/>
          </a:xfrm>
          <a:custGeom>
            <a:avLst/>
            <a:gdLst/>
            <a:ahLst/>
            <a:cxnLst/>
            <a:rect l="l" t="t" r="r" b="b"/>
            <a:pathLst>
              <a:path w="100329" h="129539">
                <a:moveTo>
                  <a:pt x="70721" y="73659"/>
                </a:moveTo>
                <a:lnTo>
                  <a:pt x="44450" y="73659"/>
                </a:lnTo>
                <a:lnTo>
                  <a:pt x="48260" y="129539"/>
                </a:lnTo>
                <a:lnTo>
                  <a:pt x="70721" y="73659"/>
                </a:lnTo>
                <a:close/>
              </a:path>
              <a:path w="100329" h="129539">
                <a:moveTo>
                  <a:pt x="100330" y="0"/>
                </a:moveTo>
                <a:lnTo>
                  <a:pt x="0" y="77469"/>
                </a:lnTo>
                <a:lnTo>
                  <a:pt x="44450" y="73659"/>
                </a:lnTo>
                <a:lnTo>
                  <a:pt x="70721" y="73659"/>
                </a:lnTo>
                <a:lnTo>
                  <a:pt x="1003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7484758" y="1831425"/>
            <a:ext cx="81881" cy="105808"/>
          </a:xfrm>
          <a:custGeom>
            <a:avLst/>
            <a:gdLst/>
            <a:ahLst/>
            <a:cxnLst/>
            <a:rect l="l" t="t" r="r" b="b"/>
            <a:pathLst>
              <a:path w="100329" h="129539">
                <a:moveTo>
                  <a:pt x="44450" y="73659"/>
                </a:moveTo>
                <a:lnTo>
                  <a:pt x="48260" y="129539"/>
                </a:lnTo>
                <a:lnTo>
                  <a:pt x="100330" y="0"/>
                </a:lnTo>
                <a:lnTo>
                  <a:pt x="0" y="77469"/>
                </a:lnTo>
                <a:lnTo>
                  <a:pt x="44450" y="73659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7521035" y="18915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6629667" y="2611507"/>
            <a:ext cx="152362" cy="199170"/>
          </a:xfrm>
          <a:custGeom>
            <a:avLst/>
            <a:gdLst/>
            <a:ahLst/>
            <a:cxnLst/>
            <a:rect l="l" t="t" r="r" b="b"/>
            <a:pathLst>
              <a:path w="186690" h="243839">
                <a:moveTo>
                  <a:pt x="0" y="243839"/>
                </a:moveTo>
                <a:lnTo>
                  <a:pt x="186690" y="0"/>
                </a:lnTo>
              </a:path>
            </a:pathLst>
          </a:custGeom>
          <a:ln w="8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6690820" y="2611507"/>
            <a:ext cx="91210" cy="113071"/>
          </a:xfrm>
          <a:custGeom>
            <a:avLst/>
            <a:gdLst/>
            <a:ahLst/>
            <a:cxnLst/>
            <a:rect l="l" t="t" r="r" b="b"/>
            <a:pathLst>
              <a:path w="111759" h="138429">
                <a:moveTo>
                  <a:pt x="78530" y="78739"/>
                </a:moveTo>
                <a:lnTo>
                  <a:pt x="50800" y="78739"/>
                </a:lnTo>
                <a:lnTo>
                  <a:pt x="53339" y="138429"/>
                </a:lnTo>
                <a:lnTo>
                  <a:pt x="78530" y="78739"/>
                </a:lnTo>
                <a:close/>
              </a:path>
              <a:path w="111759" h="138429">
                <a:moveTo>
                  <a:pt x="111759" y="0"/>
                </a:moveTo>
                <a:lnTo>
                  <a:pt x="0" y="80010"/>
                </a:lnTo>
                <a:lnTo>
                  <a:pt x="50800" y="78739"/>
                </a:lnTo>
                <a:lnTo>
                  <a:pt x="78530" y="78739"/>
                </a:lnTo>
                <a:lnTo>
                  <a:pt x="1117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6690820" y="2611507"/>
            <a:ext cx="91210" cy="113071"/>
          </a:xfrm>
          <a:custGeom>
            <a:avLst/>
            <a:gdLst/>
            <a:ahLst/>
            <a:cxnLst/>
            <a:rect l="l" t="t" r="r" b="b"/>
            <a:pathLst>
              <a:path w="111759" h="138429">
                <a:moveTo>
                  <a:pt x="50800" y="78739"/>
                </a:moveTo>
                <a:lnTo>
                  <a:pt x="53339" y="138429"/>
                </a:lnTo>
                <a:lnTo>
                  <a:pt x="111759" y="0"/>
                </a:lnTo>
                <a:lnTo>
                  <a:pt x="0" y="80010"/>
                </a:lnTo>
                <a:lnTo>
                  <a:pt x="50800" y="78739"/>
                </a:lnTo>
                <a:close/>
              </a:path>
            </a:pathLst>
          </a:custGeom>
          <a:ln w="8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6732279" y="26758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6834889" y="2098023"/>
            <a:ext cx="0" cy="160788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85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6807942" y="2098022"/>
            <a:ext cx="52859" cy="113071"/>
          </a:xfrm>
          <a:custGeom>
            <a:avLst/>
            <a:gdLst/>
            <a:ahLst/>
            <a:cxnLst/>
            <a:rect l="l" t="t" r="r" b="b"/>
            <a:pathLst>
              <a:path w="64770" h="138430">
                <a:moveTo>
                  <a:pt x="33020" y="0"/>
                </a:moveTo>
                <a:lnTo>
                  <a:pt x="0" y="138429"/>
                </a:lnTo>
                <a:lnTo>
                  <a:pt x="33020" y="99060"/>
                </a:lnTo>
                <a:lnTo>
                  <a:pt x="55740" y="99060"/>
                </a:lnTo>
                <a:lnTo>
                  <a:pt x="33020" y="0"/>
                </a:lnTo>
                <a:close/>
              </a:path>
              <a:path w="64770" h="138430">
                <a:moveTo>
                  <a:pt x="55740" y="99060"/>
                </a:moveTo>
                <a:lnTo>
                  <a:pt x="33020" y="99060"/>
                </a:lnTo>
                <a:lnTo>
                  <a:pt x="64770" y="138429"/>
                </a:lnTo>
                <a:lnTo>
                  <a:pt x="55740" y="990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6807942" y="2098022"/>
            <a:ext cx="52859" cy="113071"/>
          </a:xfrm>
          <a:custGeom>
            <a:avLst/>
            <a:gdLst/>
            <a:ahLst/>
            <a:cxnLst/>
            <a:rect l="l" t="t" r="r" b="b"/>
            <a:pathLst>
              <a:path w="64770" h="138430">
                <a:moveTo>
                  <a:pt x="33020" y="99060"/>
                </a:moveTo>
                <a:lnTo>
                  <a:pt x="64770" y="138429"/>
                </a:lnTo>
                <a:lnTo>
                  <a:pt x="33020" y="0"/>
                </a:lnTo>
                <a:lnTo>
                  <a:pt x="0" y="138429"/>
                </a:lnTo>
                <a:lnTo>
                  <a:pt x="33020" y="99060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6834889" y="217893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7076389" y="1827275"/>
            <a:ext cx="61151" cy="16908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7324105" y="1642627"/>
            <a:ext cx="61151" cy="16805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6845254" y="2810678"/>
            <a:ext cx="0" cy="639004"/>
          </a:xfrm>
          <a:custGeom>
            <a:avLst/>
            <a:gdLst/>
            <a:ahLst/>
            <a:cxnLst/>
            <a:rect l="l" t="t" r="r" b="b"/>
            <a:pathLst>
              <a:path h="782320">
                <a:moveTo>
                  <a:pt x="0" y="782319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6818306" y="2810678"/>
            <a:ext cx="53897" cy="114108"/>
          </a:xfrm>
          <a:custGeom>
            <a:avLst/>
            <a:gdLst/>
            <a:ahLst/>
            <a:cxnLst/>
            <a:rect l="l" t="t" r="r" b="b"/>
            <a:pathLst>
              <a:path w="66040" h="139700">
                <a:moveTo>
                  <a:pt x="33020" y="0"/>
                </a:moveTo>
                <a:lnTo>
                  <a:pt x="0" y="139700"/>
                </a:lnTo>
                <a:lnTo>
                  <a:pt x="33020" y="100329"/>
                </a:lnTo>
                <a:lnTo>
                  <a:pt x="56734" y="100329"/>
                </a:lnTo>
                <a:lnTo>
                  <a:pt x="33020" y="0"/>
                </a:lnTo>
                <a:close/>
              </a:path>
              <a:path w="66040" h="139700">
                <a:moveTo>
                  <a:pt x="56734" y="100329"/>
                </a:moveTo>
                <a:lnTo>
                  <a:pt x="33020" y="100329"/>
                </a:lnTo>
                <a:lnTo>
                  <a:pt x="66040" y="139700"/>
                </a:lnTo>
                <a:lnTo>
                  <a:pt x="56734" y="1003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6818306" y="2810678"/>
            <a:ext cx="53897" cy="114108"/>
          </a:xfrm>
          <a:custGeom>
            <a:avLst/>
            <a:gdLst/>
            <a:ahLst/>
            <a:cxnLst/>
            <a:rect l="l" t="t" r="r" b="b"/>
            <a:pathLst>
              <a:path w="66040" h="139700">
                <a:moveTo>
                  <a:pt x="33020" y="100329"/>
                </a:moveTo>
                <a:lnTo>
                  <a:pt x="66040" y="139700"/>
                </a:lnTo>
                <a:lnTo>
                  <a:pt x="33020" y="0"/>
                </a:lnTo>
                <a:lnTo>
                  <a:pt x="0" y="139700"/>
                </a:lnTo>
                <a:lnTo>
                  <a:pt x="33020" y="100329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6845254" y="28926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7367637" y="2386404"/>
            <a:ext cx="0" cy="515560"/>
          </a:xfrm>
          <a:custGeom>
            <a:avLst/>
            <a:gdLst/>
            <a:ahLst/>
            <a:cxnLst/>
            <a:rect l="l" t="t" r="r" b="b"/>
            <a:pathLst>
              <a:path h="631189">
                <a:moveTo>
                  <a:pt x="0" y="631189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7342761" y="2386405"/>
            <a:ext cx="49751" cy="105808"/>
          </a:xfrm>
          <a:custGeom>
            <a:avLst/>
            <a:gdLst/>
            <a:ahLst/>
            <a:cxnLst/>
            <a:rect l="l" t="t" r="r" b="b"/>
            <a:pathLst>
              <a:path w="60959" h="129539">
                <a:moveTo>
                  <a:pt x="30479" y="0"/>
                </a:moveTo>
                <a:lnTo>
                  <a:pt x="0" y="129539"/>
                </a:lnTo>
                <a:lnTo>
                  <a:pt x="30479" y="91439"/>
                </a:lnTo>
                <a:lnTo>
                  <a:pt x="51995" y="91439"/>
                </a:lnTo>
                <a:lnTo>
                  <a:pt x="30479" y="0"/>
                </a:lnTo>
                <a:close/>
              </a:path>
              <a:path w="60959" h="129539">
                <a:moveTo>
                  <a:pt x="51995" y="91439"/>
                </a:moveTo>
                <a:lnTo>
                  <a:pt x="30479" y="91439"/>
                </a:lnTo>
                <a:lnTo>
                  <a:pt x="60959" y="129539"/>
                </a:lnTo>
                <a:lnTo>
                  <a:pt x="51995" y="914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7342761" y="2386405"/>
            <a:ext cx="49751" cy="105808"/>
          </a:xfrm>
          <a:custGeom>
            <a:avLst/>
            <a:gdLst/>
            <a:ahLst/>
            <a:cxnLst/>
            <a:rect l="l" t="t" r="r" b="b"/>
            <a:pathLst>
              <a:path w="60959" h="129539">
                <a:moveTo>
                  <a:pt x="30479" y="91439"/>
                </a:moveTo>
                <a:lnTo>
                  <a:pt x="60959" y="129539"/>
                </a:lnTo>
                <a:lnTo>
                  <a:pt x="30479" y="0"/>
                </a:lnTo>
                <a:lnTo>
                  <a:pt x="0" y="129539"/>
                </a:lnTo>
                <a:lnTo>
                  <a:pt x="30479" y="91439"/>
                </a:lnTo>
                <a:close/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7367637" y="246109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67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 txBox="1"/>
          <p:nvPr/>
        </p:nvSpPr>
        <p:spPr>
          <a:xfrm>
            <a:off x="7307522" y="1464205"/>
            <a:ext cx="9431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-106" dirty="0"/>
              <a:t>X</a:t>
            </a:r>
            <a:endParaRPr sz="1000"/>
          </a:p>
        </p:txBody>
      </p:sp>
      <p:sp>
        <p:nvSpPr>
          <p:cNvPr id="672" name="object 672"/>
          <p:cNvSpPr txBox="1"/>
          <p:nvPr/>
        </p:nvSpPr>
        <p:spPr>
          <a:xfrm>
            <a:off x="7146869" y="1907151"/>
            <a:ext cx="8861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-12" dirty="0"/>
              <a:t>h</a:t>
            </a:r>
            <a:endParaRPr sz="1000"/>
          </a:p>
        </p:txBody>
      </p:sp>
      <p:sp>
        <p:nvSpPr>
          <p:cNvPr id="673" name="object 673"/>
          <p:cNvSpPr txBox="1"/>
          <p:nvPr/>
        </p:nvSpPr>
        <p:spPr>
          <a:xfrm>
            <a:off x="6892933" y="2145740"/>
            <a:ext cx="8861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-12" dirty="0"/>
              <a:t>h</a:t>
            </a:r>
            <a:endParaRPr sz="1000"/>
          </a:p>
        </p:txBody>
      </p:sp>
      <p:sp>
        <p:nvSpPr>
          <p:cNvPr id="674" name="object 674"/>
          <p:cNvSpPr txBox="1"/>
          <p:nvPr/>
        </p:nvSpPr>
        <p:spPr>
          <a:xfrm>
            <a:off x="6599611" y="2408189"/>
            <a:ext cx="8861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-37" dirty="0"/>
              <a:t>h</a:t>
            </a:r>
            <a:endParaRPr sz="1000"/>
          </a:p>
        </p:txBody>
      </p:sp>
      <p:sp>
        <p:nvSpPr>
          <p:cNvPr id="675" name="object 675"/>
          <p:cNvSpPr txBox="1"/>
          <p:nvPr/>
        </p:nvSpPr>
        <p:spPr>
          <a:xfrm>
            <a:off x="6672163" y="2509848"/>
            <a:ext cx="112976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600" spc="29" dirty="0"/>
              <a:t>t</a:t>
            </a:r>
            <a:r>
              <a:rPr sz="600" spc="-20" dirty="0"/>
              <a:t>-</a:t>
            </a:r>
            <a:r>
              <a:rPr sz="600" spc="-8" dirty="0"/>
              <a:t>3</a:t>
            </a:r>
            <a:endParaRPr sz="600"/>
          </a:p>
        </p:txBody>
      </p:sp>
      <p:sp>
        <p:nvSpPr>
          <p:cNvPr id="676" name="object 676"/>
          <p:cNvSpPr txBox="1"/>
          <p:nvPr/>
        </p:nvSpPr>
        <p:spPr>
          <a:xfrm>
            <a:off x="6953048" y="2239100"/>
            <a:ext cx="114012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600" spc="29" dirty="0"/>
              <a:t>t</a:t>
            </a:r>
            <a:r>
              <a:rPr sz="600" spc="-12" dirty="0"/>
              <a:t>-</a:t>
            </a:r>
            <a:r>
              <a:rPr sz="600" spc="-8" dirty="0"/>
              <a:t>2</a:t>
            </a:r>
            <a:endParaRPr sz="600"/>
          </a:p>
        </p:txBody>
      </p:sp>
      <p:sp>
        <p:nvSpPr>
          <p:cNvPr id="677" name="object 677"/>
          <p:cNvSpPr txBox="1"/>
          <p:nvPr/>
        </p:nvSpPr>
        <p:spPr>
          <a:xfrm>
            <a:off x="7206984" y="1993251"/>
            <a:ext cx="114012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600" spc="29" dirty="0"/>
              <a:t>t</a:t>
            </a:r>
            <a:r>
              <a:rPr sz="600" spc="-12" dirty="0"/>
              <a:t>-</a:t>
            </a:r>
            <a:r>
              <a:rPr sz="600" spc="-8" dirty="0"/>
              <a:t>1</a:t>
            </a:r>
            <a:endParaRPr sz="600"/>
          </a:p>
        </p:txBody>
      </p:sp>
      <p:sp>
        <p:nvSpPr>
          <p:cNvPr id="678" name="object 678"/>
          <p:cNvSpPr txBox="1"/>
          <p:nvPr/>
        </p:nvSpPr>
        <p:spPr>
          <a:xfrm>
            <a:off x="7380075" y="1579349"/>
            <a:ext cx="47160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600" spc="33" dirty="0"/>
              <a:t>t</a:t>
            </a:r>
            <a:endParaRPr sz="600"/>
          </a:p>
        </p:txBody>
      </p:sp>
      <p:sp>
        <p:nvSpPr>
          <p:cNvPr id="679" name="object 679"/>
          <p:cNvSpPr txBox="1"/>
          <p:nvPr/>
        </p:nvSpPr>
        <p:spPr>
          <a:xfrm>
            <a:off x="6839036" y="1985989"/>
            <a:ext cx="114012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600" spc="29" dirty="0"/>
              <a:t>t</a:t>
            </a:r>
            <a:r>
              <a:rPr sz="600" spc="-12" dirty="0"/>
              <a:t>-</a:t>
            </a:r>
            <a:r>
              <a:rPr sz="600" spc="-8" dirty="0"/>
              <a:t>2</a:t>
            </a:r>
            <a:endParaRPr sz="600"/>
          </a:p>
        </p:txBody>
      </p:sp>
      <p:sp>
        <p:nvSpPr>
          <p:cNvPr id="680" name="object 680"/>
          <p:cNvSpPr txBox="1"/>
          <p:nvPr/>
        </p:nvSpPr>
        <p:spPr>
          <a:xfrm>
            <a:off x="7188328" y="3709019"/>
            <a:ext cx="16998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41" dirty="0"/>
              <a:t>t</a:t>
            </a:r>
            <a:r>
              <a:rPr sz="1000" spc="-33" dirty="0"/>
              <a:t>-2</a:t>
            </a:r>
            <a:endParaRPr sz="1000"/>
          </a:p>
        </p:txBody>
      </p:sp>
      <p:sp>
        <p:nvSpPr>
          <p:cNvPr id="681" name="object 681"/>
          <p:cNvSpPr txBox="1"/>
          <p:nvPr/>
        </p:nvSpPr>
        <p:spPr>
          <a:xfrm>
            <a:off x="7470248" y="3466280"/>
            <a:ext cx="16894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53" dirty="0"/>
              <a:t>t</a:t>
            </a:r>
            <a:r>
              <a:rPr sz="1000" spc="-29" dirty="0"/>
              <a:t>-</a:t>
            </a:r>
            <a:r>
              <a:rPr sz="1000" spc="-12" dirty="0"/>
              <a:t>1</a:t>
            </a:r>
            <a:endParaRPr sz="1000"/>
          </a:p>
        </p:txBody>
      </p:sp>
      <p:sp>
        <p:nvSpPr>
          <p:cNvPr id="682" name="object 682"/>
          <p:cNvSpPr txBox="1"/>
          <p:nvPr/>
        </p:nvSpPr>
        <p:spPr>
          <a:xfrm>
            <a:off x="6901225" y="3949682"/>
            <a:ext cx="16998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41" dirty="0"/>
              <a:t>t</a:t>
            </a:r>
            <a:r>
              <a:rPr sz="1000" spc="-33" dirty="0"/>
              <a:t>-3</a:t>
            </a:r>
            <a:endParaRPr sz="1000"/>
          </a:p>
        </p:txBody>
      </p:sp>
      <p:sp>
        <p:nvSpPr>
          <p:cNvPr id="683" name="object 683"/>
          <p:cNvSpPr txBox="1"/>
          <p:nvPr/>
        </p:nvSpPr>
        <p:spPr>
          <a:xfrm>
            <a:off x="7054622" y="1538893"/>
            <a:ext cx="47729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37" indent="-10368">
              <a:lnSpc>
                <a:spcPts val="976"/>
              </a:lnSpc>
            </a:pPr>
            <a:r>
              <a:rPr sz="1000" spc="131" dirty="0"/>
              <a:t>~</a:t>
            </a:r>
            <a:endParaRPr sz="1000"/>
          </a:p>
          <a:p>
            <a:pPr marL="20737">
              <a:lnSpc>
                <a:spcPts val="629"/>
              </a:lnSpc>
            </a:pPr>
            <a:r>
              <a:rPr sz="1000" spc="-78" dirty="0"/>
              <a:t>X</a:t>
            </a:r>
            <a:endParaRPr sz="1000"/>
          </a:p>
          <a:p>
            <a:pPr marL="95387">
              <a:lnSpc>
                <a:spcPts val="829"/>
              </a:lnSpc>
              <a:tabLst>
                <a:tab pos="376887" algn="l"/>
              </a:tabLst>
            </a:pPr>
            <a:r>
              <a:rPr sz="600" spc="37" dirty="0"/>
              <a:t>t</a:t>
            </a:r>
            <a:r>
              <a:rPr sz="600" spc="-20" dirty="0"/>
              <a:t>-</a:t>
            </a:r>
            <a:r>
              <a:rPr sz="600" spc="-8" dirty="0"/>
              <a:t>1</a:t>
            </a:r>
            <a:r>
              <a:rPr sz="600" dirty="0"/>
              <a:t>	</a:t>
            </a:r>
            <a:r>
              <a:rPr sz="1000" spc="-49" dirty="0"/>
              <a:t>h</a:t>
            </a:r>
            <a:r>
              <a:rPr sz="900" spc="49" baseline="-11111" dirty="0"/>
              <a:t>t</a:t>
            </a:r>
            <a:endParaRPr sz="900" baseline="-11111"/>
          </a:p>
        </p:txBody>
      </p:sp>
      <p:sp>
        <p:nvSpPr>
          <p:cNvPr id="684" name="object 684"/>
          <p:cNvSpPr txBox="1"/>
          <p:nvPr/>
        </p:nvSpPr>
        <p:spPr>
          <a:xfrm>
            <a:off x="7298193" y="1379143"/>
            <a:ext cx="1103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000" spc="106" dirty="0"/>
              <a:t>~</a:t>
            </a:r>
            <a:endParaRPr sz="1000"/>
          </a:p>
        </p:txBody>
      </p:sp>
      <p:sp>
        <p:nvSpPr>
          <p:cNvPr id="685" name="object 685"/>
          <p:cNvSpPr txBox="1"/>
          <p:nvPr/>
        </p:nvSpPr>
        <p:spPr>
          <a:xfrm>
            <a:off x="6758192" y="1854296"/>
            <a:ext cx="110384" cy="178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181" marR="4147" indent="-9331">
              <a:lnSpc>
                <a:spcPct val="58299"/>
              </a:lnSpc>
            </a:pPr>
            <a:r>
              <a:rPr sz="1000" spc="86" dirty="0"/>
              <a:t>~  </a:t>
            </a:r>
            <a:r>
              <a:rPr sz="1000" spc="-106" dirty="0"/>
              <a:t>X</a:t>
            </a:r>
            <a:endParaRPr sz="1000"/>
          </a:p>
        </p:txBody>
      </p:sp>
      <p:grpSp>
        <p:nvGrpSpPr>
          <p:cNvPr id="707" name="Group 706"/>
          <p:cNvGrpSpPr/>
          <p:nvPr/>
        </p:nvGrpSpPr>
        <p:grpSpPr>
          <a:xfrm>
            <a:off x="1509624" y="4305300"/>
            <a:ext cx="5210353" cy="1587137"/>
            <a:chOff x="1323576" y="4469917"/>
            <a:chExt cx="5210353" cy="1587137"/>
          </a:xfrm>
        </p:grpSpPr>
        <p:sp>
          <p:nvSpPr>
            <p:cNvPr id="686" name="object 686"/>
            <p:cNvSpPr/>
            <p:nvPr/>
          </p:nvSpPr>
          <p:spPr>
            <a:xfrm>
              <a:off x="1323576" y="4469917"/>
              <a:ext cx="5041407" cy="763485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6381568" y="4475104"/>
              <a:ext cx="147179" cy="177385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8" name="object 688"/>
            <p:cNvSpPr/>
            <p:nvPr/>
          </p:nvSpPr>
          <p:spPr>
            <a:xfrm>
              <a:off x="6381568" y="4674274"/>
              <a:ext cx="147179" cy="17738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9" name="object 689"/>
            <p:cNvSpPr/>
            <p:nvPr/>
          </p:nvSpPr>
          <p:spPr>
            <a:xfrm>
              <a:off x="6381568" y="4872407"/>
              <a:ext cx="147179" cy="176349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6381568" y="5068465"/>
              <a:ext cx="147179" cy="177386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1" name="object 691"/>
            <p:cNvSpPr/>
            <p:nvPr/>
          </p:nvSpPr>
          <p:spPr>
            <a:xfrm>
              <a:off x="1326687" y="5284233"/>
              <a:ext cx="5045552" cy="764522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2" name="object 692"/>
            <p:cNvSpPr/>
            <p:nvPr/>
          </p:nvSpPr>
          <p:spPr>
            <a:xfrm>
              <a:off x="6386750" y="5292532"/>
              <a:ext cx="147179" cy="177385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6386750" y="5486516"/>
              <a:ext cx="147179" cy="176348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4" name="object 694"/>
            <p:cNvSpPr/>
            <p:nvPr/>
          </p:nvSpPr>
          <p:spPr>
            <a:xfrm>
              <a:off x="6386750" y="5684648"/>
              <a:ext cx="147179" cy="17738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5" name="object 695"/>
            <p:cNvSpPr/>
            <p:nvPr/>
          </p:nvSpPr>
          <p:spPr>
            <a:xfrm>
              <a:off x="6386750" y="5879668"/>
              <a:ext cx="147179" cy="177386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6" name="object 696"/>
            <p:cNvSpPr/>
            <p:nvPr/>
          </p:nvSpPr>
          <p:spPr>
            <a:xfrm>
              <a:off x="1466611" y="5501037"/>
              <a:ext cx="90172" cy="109959"/>
            </a:xfrm>
            <a:custGeom>
              <a:avLst/>
              <a:gdLst/>
              <a:ahLst/>
              <a:cxnLst/>
              <a:rect l="l" t="t" r="r" b="b"/>
              <a:pathLst>
                <a:path w="110489" h="134620">
                  <a:moveTo>
                    <a:pt x="1269" y="0"/>
                  </a:moveTo>
                  <a:lnTo>
                    <a:pt x="110489" y="0"/>
                  </a:lnTo>
                  <a:lnTo>
                    <a:pt x="110489" y="1270"/>
                  </a:lnTo>
                  <a:lnTo>
                    <a:pt x="110489" y="133350"/>
                  </a:lnTo>
                  <a:lnTo>
                    <a:pt x="110489" y="134620"/>
                  </a:lnTo>
                  <a:lnTo>
                    <a:pt x="1269" y="134620"/>
                  </a:lnTo>
                  <a:lnTo>
                    <a:pt x="0" y="134620"/>
                  </a:lnTo>
                  <a:lnTo>
                    <a:pt x="0" y="133350"/>
                  </a:lnTo>
                  <a:lnTo>
                    <a:pt x="0" y="1270"/>
                  </a:lnTo>
                  <a:lnTo>
                    <a:pt x="0" y="0"/>
                  </a:lnTo>
                  <a:lnTo>
                    <a:pt x="1269" y="0"/>
                  </a:lnTo>
                  <a:close/>
                </a:path>
              </a:pathLst>
            </a:custGeom>
            <a:ln w="187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7" name="object 697"/>
            <p:cNvSpPr/>
            <p:nvPr/>
          </p:nvSpPr>
          <p:spPr>
            <a:xfrm>
              <a:off x="1467647" y="550103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87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8" name="object 698"/>
            <p:cNvSpPr/>
            <p:nvPr/>
          </p:nvSpPr>
          <p:spPr>
            <a:xfrm>
              <a:off x="1868762" y="4537344"/>
              <a:ext cx="95355" cy="115145"/>
            </a:xfrm>
            <a:custGeom>
              <a:avLst/>
              <a:gdLst/>
              <a:ahLst/>
              <a:cxnLst/>
              <a:rect l="l" t="t" r="r" b="b"/>
              <a:pathLst>
                <a:path w="116839" h="140970">
                  <a:moveTo>
                    <a:pt x="0" y="0"/>
                  </a:moveTo>
                  <a:lnTo>
                    <a:pt x="116839" y="0"/>
                  </a:lnTo>
                  <a:lnTo>
                    <a:pt x="116839" y="1270"/>
                  </a:lnTo>
                  <a:lnTo>
                    <a:pt x="116839" y="140970"/>
                  </a:lnTo>
                  <a:lnTo>
                    <a:pt x="0" y="140970"/>
                  </a:lnTo>
                  <a:lnTo>
                    <a:pt x="0" y="1270"/>
                  </a:lnTo>
                  <a:lnTo>
                    <a:pt x="0" y="0"/>
                  </a:lnTo>
                  <a:close/>
                </a:path>
              </a:pathLst>
            </a:custGeom>
            <a:ln w="187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1868762" y="453734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87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2300479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Deep Learning and convolutional networks in speech, audio, and signals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05395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typical speech recognition architecture with DL-based acoustic modeling</a:t>
            </a:r>
          </a:p>
          <a:p>
            <a:pPr lvl="1"/>
            <a:r>
              <a:rPr lang="en-US" dirty="0"/>
              <a:t>Features: log energy of a filter bank (e.g. 40 filters)  </a:t>
            </a:r>
          </a:p>
          <a:p>
            <a:pPr lvl="1"/>
            <a:r>
              <a:rPr lang="en-US" dirty="0"/>
              <a:t>Neural net acoustic modeling (convolutional or not)  </a:t>
            </a:r>
          </a:p>
          <a:p>
            <a:pPr lvl="1"/>
            <a:r>
              <a:rPr lang="en-US" dirty="0"/>
              <a:t>Input window: typically 10 to 40 acoustic frames</a:t>
            </a:r>
          </a:p>
          <a:p>
            <a:pPr lvl="1"/>
            <a:r>
              <a:rPr lang="en-US" dirty="0"/>
              <a:t>Fully-connected neural net: 10 layers, 2000-4000 hidden units/layer  </a:t>
            </a:r>
          </a:p>
          <a:p>
            <a:pPr lvl="1"/>
            <a:r>
              <a:rPr lang="en-US" dirty="0"/>
              <a:t>But convolutional nets do better....</a:t>
            </a:r>
          </a:p>
          <a:p>
            <a:pPr lvl="1"/>
            <a:r>
              <a:rPr lang="en-US" dirty="0"/>
              <a:t>Predicts phone state, typically 2000 to 8000 categories</a:t>
            </a:r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8465" y="3876556"/>
            <a:ext cx="1075860" cy="11794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53057" y="4058685"/>
            <a:ext cx="1029218" cy="868680"/>
          </a:xfrm>
          <a:prstGeom prst="rect">
            <a:avLst/>
          </a:prstGeom>
          <a:solidFill>
            <a:schemeClr val="accent1"/>
          </a:solidFill>
          <a:ln w="72960">
            <a:noFill/>
          </a:ln>
        </p:spPr>
        <p:txBody>
          <a:bodyPr vert="horz" wrap="square" lIns="0" tIns="0" rIns="0" bIns="0" rtlCol="0" anchor="ctr">
            <a:noAutofit/>
          </a:bodyPr>
          <a:lstStyle/>
          <a:p>
            <a:pPr marR="47693" algn="ctr">
              <a:lnSpc>
                <a:spcPct val="117100"/>
              </a:lnSpc>
              <a:spcBef>
                <a:spcPts val="1012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eature Extraction</a:t>
            </a:r>
          </a:p>
        </p:txBody>
      </p:sp>
      <p:sp>
        <p:nvSpPr>
          <p:cNvPr id="5" name="object 5"/>
          <p:cNvSpPr/>
          <p:nvPr/>
        </p:nvSpPr>
        <p:spPr>
          <a:xfrm>
            <a:off x="2163119" y="3992738"/>
            <a:ext cx="984650" cy="8651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236906" y="4058685"/>
            <a:ext cx="1345343" cy="868680"/>
          </a:xfrm>
          <a:prstGeom prst="rect">
            <a:avLst/>
          </a:prstGeom>
          <a:solidFill>
            <a:schemeClr val="accent1"/>
          </a:solidFill>
          <a:ln w="72960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47693" algn="ctr">
              <a:lnSpc>
                <a:spcPct val="117100"/>
              </a:lnSpc>
              <a:spcBef>
                <a:spcPts val="1012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Neural  Network</a:t>
            </a:r>
          </a:p>
        </p:txBody>
      </p:sp>
      <p:sp>
        <p:nvSpPr>
          <p:cNvPr id="7" name="object 7"/>
          <p:cNvSpPr/>
          <p:nvPr/>
        </p:nvSpPr>
        <p:spPr>
          <a:xfrm>
            <a:off x="4715955" y="3491702"/>
            <a:ext cx="0" cy="1887967"/>
          </a:xfrm>
          <a:custGeom>
            <a:avLst/>
            <a:gdLst/>
            <a:ahLst/>
            <a:cxnLst/>
            <a:rect l="l" t="t" r="r" b="b"/>
            <a:pathLst>
              <a:path h="2311400">
                <a:moveTo>
                  <a:pt x="0" y="0"/>
                </a:moveTo>
                <a:lnTo>
                  <a:pt x="0" y="2311399"/>
                </a:lnTo>
              </a:path>
            </a:pathLst>
          </a:custGeom>
          <a:ln w="36659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05590" y="3876557"/>
            <a:ext cx="358620" cy="0"/>
          </a:xfrm>
          <a:custGeom>
            <a:avLst/>
            <a:gdLst/>
            <a:ahLst/>
            <a:cxnLst/>
            <a:rect l="l" t="t" r="r" b="b"/>
            <a:pathLst>
              <a:path w="439420">
                <a:moveTo>
                  <a:pt x="0" y="0"/>
                </a:moveTo>
                <a:lnTo>
                  <a:pt x="439420" y="0"/>
                </a:lnTo>
              </a:path>
            </a:pathLst>
          </a:custGeom>
          <a:ln w="36659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33575" y="4820540"/>
            <a:ext cx="180346" cy="0"/>
          </a:xfrm>
          <a:custGeom>
            <a:avLst/>
            <a:gdLst/>
            <a:ahLst/>
            <a:cxnLst/>
            <a:rect l="l" t="t" r="r" b="b"/>
            <a:pathLst>
              <a:path w="220979">
                <a:moveTo>
                  <a:pt x="0" y="0"/>
                </a:moveTo>
                <a:lnTo>
                  <a:pt x="220980" y="0"/>
                </a:lnTo>
              </a:path>
            </a:pathLst>
          </a:custGeom>
          <a:ln w="36659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734610" y="5229254"/>
            <a:ext cx="179310" cy="0"/>
          </a:xfrm>
          <a:custGeom>
            <a:avLst/>
            <a:gdLst/>
            <a:ahLst/>
            <a:cxnLst/>
            <a:rect l="l" t="t" r="r" b="b"/>
            <a:pathLst>
              <a:path w="219710">
                <a:moveTo>
                  <a:pt x="0" y="0"/>
                </a:moveTo>
                <a:lnTo>
                  <a:pt x="219710" y="0"/>
                </a:lnTo>
              </a:path>
            </a:pathLst>
          </a:custGeom>
          <a:ln w="36659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34610" y="3705395"/>
            <a:ext cx="179310" cy="0"/>
          </a:xfrm>
          <a:custGeom>
            <a:avLst/>
            <a:gdLst/>
            <a:ahLst/>
            <a:cxnLst/>
            <a:rect l="l" t="t" r="r" b="b"/>
            <a:pathLst>
              <a:path w="219710">
                <a:moveTo>
                  <a:pt x="0" y="0"/>
                </a:moveTo>
                <a:lnTo>
                  <a:pt x="219710" y="0"/>
                </a:lnTo>
              </a:path>
            </a:pathLst>
          </a:custGeom>
          <a:ln w="36659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129507" y="4058685"/>
            <a:ext cx="1114209" cy="868680"/>
          </a:xfrm>
          <a:prstGeom prst="rect">
            <a:avLst/>
          </a:prstGeom>
          <a:solidFill>
            <a:schemeClr val="accent1"/>
          </a:solidFill>
          <a:ln w="72960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47693" algn="ctr">
              <a:lnSpc>
                <a:spcPct val="117100"/>
              </a:lnSpc>
              <a:spcBef>
                <a:spcPts val="1012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Decoder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344254" y="4058685"/>
            <a:ext cx="1426622" cy="868680"/>
          </a:xfrm>
          <a:prstGeom prst="rect">
            <a:avLst/>
          </a:prstGeom>
          <a:solidFill>
            <a:schemeClr val="accent1"/>
          </a:solidFill>
          <a:ln w="72960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47693" algn="ctr">
              <a:lnSpc>
                <a:spcPct val="117100"/>
              </a:lnSpc>
              <a:spcBef>
                <a:spcPts val="1012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Transducer &amp;      Language  Model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833544" y="3515709"/>
            <a:ext cx="243656" cy="2237391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0368">
              <a:lnSpc>
                <a:spcPts val="1927"/>
              </a:lnSpc>
            </a:pPr>
            <a:r>
              <a:rPr sz="1800" i="1" dirty="0"/>
              <a:t>Hi, how are you?</a:t>
            </a:r>
            <a:endParaRPr sz="1800" dirty="0"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Acoustic modeling in speech recognition (Google)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579387" y="5372100"/>
            <a:ext cx="7551360" cy="7478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pPr marL="0" indent="0">
              <a:buNone/>
            </a:pPr>
            <a:r>
              <a:rPr sz="1600" dirty="0"/>
              <a:t>Mohamed et al. “DBNs for phone recognition” NIPS Workshop 2009  Zeiler et al. “On rectified linear units for speech recognition” ICASSP 2013</a:t>
            </a: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09981850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Speech recognition with convolutional nets (NYU/IBM)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4076700"/>
            <a:ext cx="7461504" cy="1723553"/>
          </a:xfrm>
        </p:spPr>
        <p:txBody>
          <a:bodyPr/>
          <a:lstStyle/>
          <a:p>
            <a:r>
              <a:rPr lang="en-US" dirty="0"/>
              <a:t>Acoustic Model: </a:t>
            </a:r>
            <a:r>
              <a:rPr lang="en-US" dirty="0" err="1"/>
              <a:t>ConvNet</a:t>
            </a:r>
            <a:r>
              <a:rPr lang="en-US" dirty="0"/>
              <a:t> with 7 layers. 54.4 million parameters.</a:t>
            </a:r>
          </a:p>
          <a:p>
            <a:r>
              <a:rPr lang="en-US" dirty="0"/>
              <a:t>Classifies acoustic signal into 3000 context-dependent </a:t>
            </a:r>
            <a:r>
              <a:rPr lang="en-US" dirty="0" err="1"/>
              <a:t>subphones</a:t>
            </a:r>
            <a:r>
              <a:rPr lang="en-US" dirty="0"/>
              <a:t> categories  </a:t>
            </a:r>
          </a:p>
          <a:p>
            <a:r>
              <a:rPr lang="en-US" dirty="0" err="1"/>
              <a:t>ReLU</a:t>
            </a:r>
            <a:r>
              <a:rPr lang="en-US" dirty="0"/>
              <a:t> units + dropout for last layers</a:t>
            </a:r>
          </a:p>
          <a:p>
            <a:r>
              <a:rPr lang="en-US" dirty="0"/>
              <a:t>Trained on GPU. 4 days of training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0" y="1402042"/>
            <a:ext cx="8225454" cy="24460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804874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Speech recognition with convolutional nets (NYU/IBM)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4076700"/>
            <a:ext cx="7461504" cy="1723553"/>
          </a:xfrm>
        </p:spPr>
        <p:txBody>
          <a:bodyPr/>
          <a:lstStyle/>
          <a:p>
            <a:r>
              <a:rPr lang="en-US" dirty="0" err="1"/>
              <a:t>Subphone</a:t>
            </a:r>
            <a:r>
              <a:rPr lang="en-US" dirty="0"/>
              <a:t>-level classification error (sept 2013):</a:t>
            </a:r>
          </a:p>
          <a:p>
            <a:pPr lvl="1"/>
            <a:r>
              <a:rPr lang="en-US" dirty="0"/>
              <a:t>Cantonese: phone: 20.4% error;	</a:t>
            </a:r>
            <a:r>
              <a:rPr lang="en-US" dirty="0" err="1"/>
              <a:t>subphone</a:t>
            </a:r>
            <a:r>
              <a:rPr lang="en-US" dirty="0"/>
              <a:t>: 33.6% error (IBM DNN:  37.8%)</a:t>
            </a:r>
          </a:p>
          <a:p>
            <a:r>
              <a:rPr lang="en-US" dirty="0" err="1"/>
              <a:t>Subphone</a:t>
            </a:r>
            <a:r>
              <a:rPr lang="en-US" dirty="0"/>
              <a:t>-level classification error (march 2013)</a:t>
            </a:r>
          </a:p>
          <a:p>
            <a:pPr lvl="1"/>
            <a:r>
              <a:rPr lang="en-US" dirty="0"/>
              <a:t>Cantonese: </a:t>
            </a:r>
            <a:r>
              <a:rPr lang="en-US" dirty="0" err="1"/>
              <a:t>subphone</a:t>
            </a:r>
            <a:r>
              <a:rPr lang="en-US" dirty="0"/>
              <a:t>: 36.91%</a:t>
            </a:r>
          </a:p>
          <a:p>
            <a:pPr lvl="1"/>
            <a:r>
              <a:rPr lang="en-US" dirty="0"/>
              <a:t>Vietnamese: </a:t>
            </a:r>
            <a:r>
              <a:rPr lang="en-US" dirty="0" err="1"/>
              <a:t>subphone</a:t>
            </a:r>
            <a:r>
              <a:rPr lang="en-US" dirty="0"/>
              <a:t> 48.54%</a:t>
            </a:r>
          </a:p>
          <a:p>
            <a:pPr lvl="1"/>
            <a:r>
              <a:rPr lang="en-US" dirty="0"/>
              <a:t>Full system performance (token error rate on conversational speech):</a:t>
            </a:r>
          </a:p>
          <a:p>
            <a:pPr lvl="1"/>
            <a:r>
              <a:rPr lang="en-US" dirty="0"/>
              <a:t>76.2% (52.9% substitution, 13.0% deletion, 10.2% insertion)</a:t>
            </a:r>
          </a:p>
        </p:txBody>
      </p:sp>
      <p:sp>
        <p:nvSpPr>
          <p:cNvPr id="9" name="object 9"/>
          <p:cNvSpPr/>
          <p:nvPr/>
        </p:nvSpPr>
        <p:spPr>
          <a:xfrm>
            <a:off x="0" y="1402042"/>
            <a:ext cx="8225454" cy="24460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7621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#1: Sliding window </a:t>
            </a:r>
            <a:r>
              <a:rPr lang="en-US" dirty="0" err="1"/>
              <a:t>ConvNet</a:t>
            </a:r>
            <a:r>
              <a:rPr lang="en-US" dirty="0"/>
              <a:t> + weighted FSM</a:t>
            </a:r>
          </a:p>
        </p:txBody>
      </p:sp>
      <p:sp>
        <p:nvSpPr>
          <p:cNvPr id="4" name="object 4"/>
          <p:cNvSpPr/>
          <p:nvPr/>
        </p:nvSpPr>
        <p:spPr>
          <a:xfrm>
            <a:off x="1129756" y="1568464"/>
            <a:ext cx="5970088" cy="37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918916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Speech Recognition with Convolutional Nets (NYU/IBM)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Training samples.</a:t>
            </a:r>
          </a:p>
          <a:p>
            <a:pPr lvl="1"/>
            <a:r>
              <a:rPr lang="en-US" dirty="0"/>
              <a:t>40 MEL-frequency Cepstral Coefficients  </a:t>
            </a:r>
          </a:p>
          <a:p>
            <a:pPr lvl="1"/>
            <a:r>
              <a:rPr lang="en-US" dirty="0"/>
              <a:t>Window: 40 frames, 10ms each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399561" y="2276402"/>
            <a:ext cx="7430479" cy="36290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246863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Speech Recognition with Convolutional Nets (NYU/IBM)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Convolution Kernels at Layer 1:</a:t>
            </a:r>
          </a:p>
          <a:p>
            <a:pPr lvl="1"/>
            <a:r>
              <a:rPr lang="en-US" dirty="0"/>
              <a:t>64 kernels of size 9x9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23878" y="2763485"/>
            <a:ext cx="7848178" cy="19761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425878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Software tools and hardware acceleration</a:t>
            </a:r>
            <a:br>
              <a:rPr lang="en-US" dirty="0"/>
            </a:br>
            <a:r>
              <a:rPr lang="en-US" dirty="0"/>
              <a:t>for convolutional networks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88511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398639" cy="516166"/>
          </a:xfrm>
        </p:spPr>
        <p:txBody>
          <a:bodyPr/>
          <a:lstStyle/>
          <a:p>
            <a:r>
              <a:rPr lang="en-US" dirty="0"/>
              <a:t>Software platform for Deep Learning: Torch7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Torch7</a:t>
            </a:r>
          </a:p>
          <a:p>
            <a:pPr lvl="1"/>
            <a:r>
              <a:rPr lang="en-US" dirty="0"/>
              <a:t>based on the </a:t>
            </a:r>
            <a:r>
              <a:rPr lang="en-US" dirty="0" err="1"/>
              <a:t>LuaJIT</a:t>
            </a:r>
            <a:r>
              <a:rPr lang="en-US" dirty="0"/>
              <a:t> language</a:t>
            </a:r>
          </a:p>
          <a:p>
            <a:pPr lvl="1"/>
            <a:r>
              <a:rPr lang="en-US" dirty="0"/>
              <a:t>Simple and lightweight dynamic language (widely used for games)</a:t>
            </a:r>
          </a:p>
          <a:p>
            <a:pPr lvl="1"/>
            <a:r>
              <a:rPr lang="en-US" dirty="0"/>
              <a:t>Multidimensional array library with CUDA and </a:t>
            </a:r>
            <a:r>
              <a:rPr lang="en-US" dirty="0" err="1"/>
              <a:t>OpenMP</a:t>
            </a:r>
            <a:r>
              <a:rPr lang="en-US" dirty="0"/>
              <a:t> </a:t>
            </a:r>
            <a:r>
              <a:rPr lang="en-US" dirty="0" err="1"/>
              <a:t>backends</a:t>
            </a:r>
            <a:r>
              <a:rPr lang="en-US" dirty="0"/>
              <a:t>  FAST: Has a native just-in-time compiler</a:t>
            </a:r>
          </a:p>
          <a:p>
            <a:pPr lvl="1"/>
            <a:r>
              <a:rPr lang="en-US" dirty="0"/>
              <a:t>Has an unbelievably nice foreign function interface to call C/C++ functions from Lua</a:t>
            </a:r>
          </a:p>
          <a:p>
            <a:r>
              <a:rPr lang="en-US" dirty="0"/>
              <a:t>Torch7 is an extension of Lua with</a:t>
            </a:r>
          </a:p>
          <a:p>
            <a:pPr lvl="1"/>
            <a:r>
              <a:rPr lang="en-US" dirty="0"/>
              <a:t>Multidimensional array engine</a:t>
            </a:r>
          </a:p>
          <a:p>
            <a:pPr lvl="1"/>
            <a:r>
              <a:rPr lang="en-US" dirty="0"/>
              <a:t>A machine learning library that implements multilayer nets,  convolutional nets, unsupervised pre-training,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Various libraries for data/image manipulation and computer vision Used at Facebook Ai Research, Google (Deep Mind, Brain), Intel, and many academic groups and startups</a:t>
            </a:r>
          </a:p>
          <a:p>
            <a:r>
              <a:rPr lang="en-US" dirty="0"/>
              <a:t>Single-line installation on Ubuntu and Mac OSX:</a:t>
            </a:r>
          </a:p>
          <a:p>
            <a:pPr lvl="1"/>
            <a:r>
              <a:rPr lang="en-US" dirty="0">
                <a:hlinkClick r:id="rId2"/>
              </a:rPr>
              <a:t>http://torch.ch</a:t>
            </a:r>
            <a:r>
              <a:rPr lang="en-US" dirty="0"/>
              <a:t> </a:t>
            </a:r>
          </a:p>
          <a:p>
            <a:r>
              <a:rPr lang="en-US" dirty="0"/>
              <a:t>Torch7 Cheat sheet (with links to libraries and tutorials):</a:t>
            </a:r>
          </a:p>
          <a:p>
            <a:pPr lvl="1"/>
            <a:r>
              <a:rPr lang="en-US" dirty="0">
                <a:hlinkClick r:id="rId3"/>
              </a:rPr>
              <a:t>https://github.com/torch/torch7/wiki/Cheatsheet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5311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building a Neural Net in Torch7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5178746" cy="4466753"/>
          </a:xfrm>
        </p:spPr>
        <p:txBody>
          <a:bodyPr/>
          <a:lstStyle/>
          <a:p>
            <a:r>
              <a:rPr lang="en-US" sz="1400" dirty="0"/>
              <a:t>Net for SVHN digit recognition </a:t>
            </a:r>
          </a:p>
          <a:p>
            <a:r>
              <a:rPr lang="en-US" sz="1400" dirty="0"/>
              <a:t>10 categories</a:t>
            </a:r>
          </a:p>
          <a:p>
            <a:r>
              <a:rPr lang="en-US" sz="1400" dirty="0"/>
              <a:t>Input is 32x32 RGB (3 channels)</a:t>
            </a:r>
          </a:p>
          <a:p>
            <a:endParaRPr lang="en-US" sz="1200" dirty="0"/>
          </a:p>
          <a:p>
            <a:r>
              <a:rPr lang="en-US" sz="1400" dirty="0"/>
              <a:t>1500 hidden units</a:t>
            </a:r>
          </a:p>
          <a:p>
            <a:endParaRPr lang="en-US" sz="1600" dirty="0"/>
          </a:p>
          <a:p>
            <a:r>
              <a:rPr lang="en-US" sz="1400" dirty="0"/>
              <a:t>Creating a 2-layer net  </a:t>
            </a:r>
          </a:p>
          <a:p>
            <a:r>
              <a:rPr lang="en-US" sz="1400" dirty="0"/>
              <a:t>Make a cascade module  </a:t>
            </a:r>
          </a:p>
          <a:p>
            <a:r>
              <a:rPr lang="en-US" sz="1400" dirty="0"/>
              <a:t>Reshape input to vector  </a:t>
            </a:r>
          </a:p>
          <a:p>
            <a:r>
              <a:rPr lang="en-US" sz="1400" dirty="0"/>
              <a:t>Add Linear module</a:t>
            </a:r>
          </a:p>
          <a:p>
            <a:r>
              <a:rPr lang="en-US" sz="1400" dirty="0"/>
              <a:t>Add tanh module </a:t>
            </a:r>
          </a:p>
          <a:p>
            <a:r>
              <a:rPr lang="en-US" sz="1400" dirty="0"/>
              <a:t>Add Linear Module</a:t>
            </a:r>
          </a:p>
          <a:p>
            <a:r>
              <a:rPr lang="en-US" sz="1400" dirty="0"/>
              <a:t>Add log </a:t>
            </a:r>
            <a:r>
              <a:rPr lang="en-US" sz="1400" dirty="0" err="1"/>
              <a:t>softmax</a:t>
            </a:r>
            <a:r>
              <a:rPr lang="en-US" sz="1400" dirty="0"/>
              <a:t> layer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200" dirty="0"/>
          </a:p>
          <a:p>
            <a:r>
              <a:rPr lang="en-US" sz="1400" dirty="0"/>
              <a:t>Create loss function module</a:t>
            </a:r>
          </a:p>
          <a:p>
            <a:r>
              <a:rPr lang="en-US" sz="1400" dirty="0"/>
              <a:t>See Torch7 example at </a:t>
            </a:r>
          </a:p>
          <a:p>
            <a:pPr marL="0" indent="0">
              <a:buNone/>
            </a:pPr>
            <a:r>
              <a:rPr lang="en-US" sz="14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http://itaicaspi.github.io/SVHN-Multi-Digit-torch</a:t>
            </a:r>
            <a:r>
              <a:rPr lang="en-US" sz="1400" u="sng" dirty="0">
                <a:solidFill>
                  <a:schemeClr val="accent1"/>
                </a:solidFill>
                <a:effectLst/>
                <a:latin typeface="var(--jpyTq-fontFamily)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endParaRPr lang="en-US" sz="1100" dirty="0">
              <a:solidFill>
                <a:schemeClr val="accent1"/>
              </a:solidFill>
            </a:endParaRPr>
          </a:p>
          <a:p>
            <a:endParaRPr lang="en-US" sz="1400" dirty="0"/>
          </a:p>
        </p:txBody>
      </p:sp>
      <p:sp>
        <p:nvSpPr>
          <p:cNvPr id="20" name="object 20"/>
          <p:cNvSpPr txBox="1"/>
          <p:nvPr/>
        </p:nvSpPr>
        <p:spPr>
          <a:xfrm>
            <a:off x="3317752" y="1485900"/>
            <a:ext cx="102403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outpu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6681" y="1485900"/>
            <a:ext cx="3280957" cy="530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-69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10;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8">
              <a:spcBef>
                <a:spcPts val="334"/>
              </a:spcBef>
            </a:pP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3; Width =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32; height 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2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32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17752" y="1735816"/>
            <a:ext cx="1024036" cy="5761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6700"/>
              </a:lnSpc>
            </a:pP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nfeats</a:t>
            </a:r>
            <a:r>
              <a:rPr sz="1600" b="1" spc="-6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 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ninputs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17752" y="2358306"/>
            <a:ext cx="102403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hidde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21474" y="2067850"/>
            <a:ext cx="2653891" cy="530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-6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nfeats*width*height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5306">
              <a:spcBef>
                <a:spcPts val="327"/>
              </a:spcBef>
            </a:pP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-73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1500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17753" y="2940256"/>
            <a:ext cx="303064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­­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Simple 2­layer</a:t>
            </a:r>
            <a:r>
              <a:rPr sz="1600" b="1" spc="-49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neural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6096000" y="2940256"/>
            <a:ext cx="89914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etwo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k</a:t>
            </a:r>
            <a:endParaRPr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17752" y="3188887"/>
            <a:ext cx="4911848" cy="1767635"/>
          </a:xfrm>
          <a:prstGeom prst="rect">
            <a:avLst/>
          </a:prstGeom>
        </p:spPr>
        <p:txBody>
          <a:bodyPr vert="horz" wrap="square" lIns="0" tIns="41473" rIns="0" bIns="0" rtlCol="0">
            <a:spAutoFit/>
          </a:bodyPr>
          <a:lstStyle/>
          <a:p>
            <a:pPr marL="10368">
              <a:spcBef>
                <a:spcPts val="327"/>
              </a:spcBef>
            </a:pP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 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-49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nn.Sequential()</a:t>
            </a:r>
          </a:p>
          <a:p>
            <a:pPr marL="10368" marR="4147">
              <a:lnSpc>
                <a:spcPct val="116799"/>
              </a:lnSpc>
              <a:spcBef>
                <a:spcPts val="4"/>
              </a:spcBef>
            </a:pP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model:add(nn.Reshape(ninputs))  model:add(nn.Linear(ninputs,nhiddens))  model:add(nn.Tanh())  model:add(nn.Linear(nhiddens,noutputs))  model:add(nn.LogSoftMax())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3317752" y="5267021"/>
            <a:ext cx="114944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riter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on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71886" y="5267021"/>
            <a:ext cx="303064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sz="1600" b="1" spc="-57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nn.ClassNLLCriterion()</a:t>
            </a:r>
            <a:endParaRPr sz="16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15600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07959127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#1: Sliding window </a:t>
            </a:r>
            <a:r>
              <a:rPr lang="en-US" dirty="0" err="1"/>
              <a:t>ConvNet</a:t>
            </a:r>
            <a:r>
              <a:rPr lang="en-US" dirty="0"/>
              <a:t> + weighted FSM</a:t>
            </a:r>
          </a:p>
        </p:txBody>
      </p:sp>
      <p:sp>
        <p:nvSpPr>
          <p:cNvPr id="4" name="object 4"/>
          <p:cNvSpPr/>
          <p:nvPr/>
        </p:nvSpPr>
        <p:spPr>
          <a:xfrm>
            <a:off x="1129756" y="1568464"/>
            <a:ext cx="5970088" cy="37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972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#1: Sliding window </a:t>
            </a:r>
            <a:r>
              <a:rPr lang="en-US" dirty="0" err="1"/>
              <a:t>ConvNet</a:t>
            </a:r>
            <a:r>
              <a:rPr lang="en-US" dirty="0"/>
              <a:t> + weighted FSM</a:t>
            </a:r>
          </a:p>
        </p:txBody>
      </p:sp>
      <p:sp>
        <p:nvSpPr>
          <p:cNvPr id="4" name="object 4"/>
          <p:cNvSpPr/>
          <p:nvPr/>
        </p:nvSpPr>
        <p:spPr>
          <a:xfrm>
            <a:off x="1129756" y="1568464"/>
            <a:ext cx="5970088" cy="37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1512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Convolutional networks for</a:t>
            </a:r>
            <a:br>
              <a:rPr lang="en-US" dirty="0"/>
            </a:br>
            <a:r>
              <a:rPr lang="en-US" dirty="0"/>
              <a:t>visual object detection</a:t>
            </a:r>
          </a:p>
        </p:txBody>
      </p:sp>
    </p:spTree>
    <p:extLst>
      <p:ext uri="{BB962C8B-B14F-4D97-AF65-F5344CB8AC3E}">
        <p14:creationId xmlns:p14="http://schemas.microsoft.com/office/powerpoint/2010/main" val="116303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5950" y="3139169"/>
            <a:ext cx="7050093" cy="59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784360" algn="r">
              <a:lnSpc>
                <a:spcPts val="1478"/>
              </a:lnSpc>
            </a:pPr>
            <a:r>
              <a:rPr sz="1500" b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6"/>
              </a:spcBef>
            </a:pP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784360" algn="r"/>
            <a:r>
              <a:rPr sz="1500" b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7352" y="3041494"/>
            <a:ext cx="5783522" cy="692712"/>
          </a:xfrm>
          <a:prstGeom prst="rect">
            <a:avLst/>
          </a:prstGeom>
        </p:spPr>
        <p:txBody>
          <a:bodyPr vert="horz" wrap="square" lIns="0" tIns="61173" rIns="0" bIns="0" rtlCol="0">
            <a:spAutoFit/>
          </a:bodyPr>
          <a:lstStyle/>
          <a:p>
            <a:pPr marL="597213">
              <a:spcBef>
                <a:spcPts val="482"/>
              </a:spcBef>
              <a:tabLst>
                <a:tab pos="2949257" algn="l"/>
                <a:tab pos="3498776" algn="l"/>
              </a:tabLst>
            </a:pPr>
            <a:r>
              <a:rPr sz="1500" b="1" spc="-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Rowley</a:t>
            </a:r>
            <a:r>
              <a:rPr sz="1500" b="1" spc="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i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sz="1500" b="1" i="1" spc="8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i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	</a:t>
            </a:r>
            <a:r>
              <a:rPr sz="1500" b="1" spc="-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89%	</a:t>
            </a:r>
            <a:r>
              <a:rPr sz="1500" b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96%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6"/>
              </a:spcBef>
            </a:pP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213">
              <a:tabLst>
                <a:tab pos="4066958" algn="l"/>
                <a:tab pos="4788590" algn="l"/>
              </a:tabLst>
            </a:pPr>
            <a:r>
              <a:rPr sz="1500" b="1" spc="-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Schneiderman</a:t>
            </a:r>
            <a:r>
              <a:rPr sz="1500" b="1" spc="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sz="1500" b="1" spc="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Kanade	</a:t>
            </a:r>
            <a:r>
              <a:rPr sz="1500" b="1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86%	</a:t>
            </a:r>
            <a:r>
              <a:rPr sz="1500" b="1" spc="-4" dirty="0">
                <a:solidFill>
                  <a:srgbClr val="0004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93%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467275"/>
              </p:ext>
            </p:extLst>
          </p:nvPr>
        </p:nvGraphicFramePr>
        <p:xfrm>
          <a:off x="482048" y="818439"/>
          <a:ext cx="7013814" cy="18723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1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4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7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2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58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1754">
                <a:tc rowSpan="5">
                  <a:txBody>
                    <a:bodyPr/>
                    <a:lstStyle/>
                    <a:p>
                      <a:endParaRPr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R w="9344">
                      <a:solidFill>
                        <a:srgbClr val="000000"/>
                      </a:solidFill>
                      <a:prstDash val="solid"/>
                    </a:lnR>
                    <a:lnB w="8255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80975" indent="14763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500" b="0" i="1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</a:t>
                      </a:r>
                      <a:r>
                        <a:rPr sz="1500" b="0" i="1" spc="-9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0" i="1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</a:t>
                      </a: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-&gt;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2713" indent="0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sz="1500" b="0" i="1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</a:t>
                      </a:r>
                      <a:r>
                        <a:rPr sz="1500" b="0" i="1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positives per</a:t>
                      </a:r>
                      <a:r>
                        <a:rPr lang="en-US" sz="1500" b="0" i="1" spc="-70" baseline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0" i="1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image</a:t>
                      </a: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-&gt;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5082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sz="1500" b="1" spc="-3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Tilted</a:t>
                      </a:r>
                      <a:endParaRPr lang="en-US"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606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sz="1500" b="1" spc="-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Profile</a:t>
                      </a:r>
                      <a:endParaRPr lang="en-US"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1592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lang="en-US" sz="1500" b="1" spc="-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MIT+CMU</a:t>
                      </a:r>
                      <a:endParaRPr lang="en-US"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7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9344">
                      <a:solidFill>
                        <a:srgbClr val="000000"/>
                      </a:solidFill>
                      <a:prstDash val="solid"/>
                    </a:lnR>
                    <a:lnB w="82550">
                      <a:solidFill>
                        <a:srgbClr val="FFFFFF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4.42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26.9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0.47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3.36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1.28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579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41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9344">
                      <a:solidFill>
                        <a:srgbClr val="000000"/>
                      </a:solidFill>
                      <a:prstDash val="solid"/>
                    </a:lnR>
                    <a:lnB w="825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Our</a:t>
                      </a:r>
                      <a:r>
                        <a:rPr sz="1500" b="0" spc="-114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Detector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9539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22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579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69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9344">
                      <a:solidFill>
                        <a:srgbClr val="000000"/>
                      </a:solidFill>
                      <a:prstDash val="solid"/>
                    </a:lnR>
                    <a:lnB w="825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Jones </a:t>
                      </a: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sz="1500" b="0" spc="-1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Viola</a:t>
                      </a:r>
                      <a:r>
                        <a:rPr sz="1500" b="0" spc="-11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(tilted)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12579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30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9344">
                      <a:solidFill>
                        <a:srgbClr val="000000"/>
                      </a:solidFill>
                      <a:prstDash val="solid"/>
                    </a:lnR>
                    <a:lnB w="825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Jones </a:t>
                      </a: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sz="1500" b="0" spc="-1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Viola</a:t>
                      </a:r>
                      <a:r>
                        <a:rPr sz="1500" b="0" spc="-8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0" spc="-1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(profile)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8255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8255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9539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8255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55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spc="-5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579">
                      <a:solidFill>
                        <a:srgbClr val="000000"/>
                      </a:solidFill>
                      <a:prstDash val="solid"/>
                    </a:lnL>
                    <a:lnR w="38097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8255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0" dirty="0">
                          <a:solidFill>
                            <a:srgbClr val="00041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sz="1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38097">
                      <a:solidFill>
                        <a:srgbClr val="000000"/>
                      </a:solidFill>
                      <a:prstDash val="solid"/>
                    </a:lnL>
                    <a:lnR w="12579">
                      <a:solidFill>
                        <a:srgbClr val="000000"/>
                      </a:solidFill>
                      <a:prstDash val="solid"/>
                    </a:lnR>
                    <a:lnT w="12579">
                      <a:solidFill>
                        <a:srgbClr val="000000"/>
                      </a:solidFill>
                      <a:prstDash val="solid"/>
                    </a:lnT>
                    <a:lnB w="6985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225950" y="3153527"/>
            <a:ext cx="7050093" cy="1141079"/>
          </a:xfrm>
          <a:custGeom>
            <a:avLst/>
            <a:gdLst/>
            <a:ahLst/>
            <a:cxnLst/>
            <a:rect l="l" t="t" r="r" b="b"/>
            <a:pathLst>
              <a:path w="8638540" h="1397000">
                <a:moveTo>
                  <a:pt x="8638540" y="0"/>
                </a:moveTo>
                <a:lnTo>
                  <a:pt x="0" y="0"/>
                </a:lnTo>
                <a:lnTo>
                  <a:pt x="0" y="1397000"/>
                </a:lnTo>
                <a:lnTo>
                  <a:pt x="8638540" y="1397000"/>
                </a:lnTo>
                <a:lnTo>
                  <a:pt x="86385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792851" y="2933700"/>
            <a:ext cx="2117515" cy="26172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7967" y="3086100"/>
            <a:ext cx="4724246" cy="24719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Mid 2000s: state of the art results on face detection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5553547"/>
            <a:ext cx="7693346" cy="428153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[Vaillant et al. IEE 1994][Osadchy et al. 2004] [Osadchy et al, JMLR 2007]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75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80452" y="2935685"/>
            <a:ext cx="2041853" cy="21058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46891" y="2868258"/>
            <a:ext cx="2023196" cy="2759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17870" y="932573"/>
            <a:ext cx="4145894" cy="18775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6565" y="933610"/>
            <a:ext cx="3731305" cy="41504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Simultaneous face detection and pose estimation</a:t>
            </a:r>
          </a:p>
        </p:txBody>
      </p:sp>
      <p:sp>
        <p:nvSpPr>
          <p:cNvPr id="16" name="Text Placeholder 18"/>
          <p:cNvSpPr>
            <a:spLocks noGrp="1"/>
          </p:cNvSpPr>
          <p:nvPr>
            <p:ph type="body" idx="1"/>
          </p:nvPr>
        </p:nvSpPr>
        <p:spPr>
          <a:xfrm>
            <a:off x="383854" y="5553547"/>
            <a:ext cx="7693346" cy="428153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[Vaillant et al. IEE 1994][Osadchy et al. 2004] [Osadchy et al, JMLR 2007]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160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68944" y="1040456"/>
            <a:ext cx="7863725" cy="4692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/>
              <a:t>Simultaneous face detection and pose estimation</a:t>
            </a:r>
          </a:p>
        </p:txBody>
      </p:sp>
    </p:spTree>
    <p:extLst>
      <p:ext uri="{BB962C8B-B14F-4D97-AF65-F5344CB8AC3E}">
        <p14:creationId xmlns:p14="http://schemas.microsoft.com/office/powerpoint/2010/main" val="2587354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761808" y="612552"/>
            <a:ext cx="6705984" cy="4947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0939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73985" y="4371556"/>
            <a:ext cx="28119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Y. LeCun, Facebook</a:t>
            </a:r>
          </a:p>
        </p:txBody>
      </p:sp>
    </p:spTree>
    <p:extLst>
      <p:ext uri="{BB962C8B-B14F-4D97-AF65-F5344CB8AC3E}">
        <p14:creationId xmlns:p14="http://schemas.microsoft.com/office/powerpoint/2010/main" val="400898016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61231" y="996887"/>
            <a:ext cx="7120573" cy="46628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23091" y="2557054"/>
            <a:ext cx="50787" cy="2122407"/>
          </a:xfrm>
          <a:custGeom>
            <a:avLst/>
            <a:gdLst/>
            <a:ahLst/>
            <a:cxnLst/>
            <a:rect l="l" t="t" r="r" b="b"/>
            <a:pathLst>
              <a:path w="62229" h="2598420">
                <a:moveTo>
                  <a:pt x="0" y="2598420"/>
                </a:moveTo>
                <a:lnTo>
                  <a:pt x="62229" y="0"/>
                </a:lnTo>
              </a:path>
            </a:pathLst>
          </a:custGeom>
          <a:ln w="36659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28274" y="2473029"/>
            <a:ext cx="90172" cy="91286"/>
          </a:xfrm>
          <a:custGeom>
            <a:avLst/>
            <a:gdLst/>
            <a:ahLst/>
            <a:cxnLst/>
            <a:rect l="l" t="t" r="r" b="b"/>
            <a:pathLst>
              <a:path w="110489" h="111760">
                <a:moveTo>
                  <a:pt x="58419" y="0"/>
                </a:moveTo>
                <a:lnTo>
                  <a:pt x="0" y="107950"/>
                </a:lnTo>
                <a:lnTo>
                  <a:pt x="110489" y="111760"/>
                </a:lnTo>
                <a:lnTo>
                  <a:pt x="58419" y="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83968" y="1968880"/>
            <a:ext cx="479887" cy="1228216"/>
          </a:xfrm>
          <a:custGeom>
            <a:avLst/>
            <a:gdLst/>
            <a:ahLst/>
            <a:cxnLst/>
            <a:rect l="l" t="t" r="r" b="b"/>
            <a:pathLst>
              <a:path w="588010" h="1503679">
                <a:moveTo>
                  <a:pt x="588009" y="0"/>
                </a:moveTo>
                <a:lnTo>
                  <a:pt x="0" y="1503679"/>
                </a:lnTo>
              </a:path>
            </a:pathLst>
          </a:custGeom>
          <a:ln w="36659">
            <a:solidFill>
              <a:srgbClr val="00A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20324" y="1890041"/>
            <a:ext cx="83954" cy="100622"/>
          </a:xfrm>
          <a:custGeom>
            <a:avLst/>
            <a:gdLst/>
            <a:ahLst/>
            <a:cxnLst/>
            <a:rect l="l" t="t" r="r" b="b"/>
            <a:pathLst>
              <a:path w="102870" h="123189">
                <a:moveTo>
                  <a:pt x="91439" y="0"/>
                </a:moveTo>
                <a:lnTo>
                  <a:pt x="0" y="82550"/>
                </a:lnTo>
                <a:lnTo>
                  <a:pt x="102870" y="123189"/>
                </a:lnTo>
                <a:lnTo>
                  <a:pt x="91439" y="0"/>
                </a:lnTo>
                <a:close/>
              </a:path>
            </a:pathLst>
          </a:custGeom>
          <a:solidFill>
            <a:srgbClr val="00A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36408" y="2932573"/>
            <a:ext cx="355510" cy="1390042"/>
          </a:xfrm>
          <a:custGeom>
            <a:avLst/>
            <a:gdLst/>
            <a:ahLst/>
            <a:cxnLst/>
            <a:rect l="l" t="t" r="r" b="b"/>
            <a:pathLst>
              <a:path w="435610" h="1701800">
                <a:moveTo>
                  <a:pt x="0" y="1701800"/>
                </a:moveTo>
                <a:lnTo>
                  <a:pt x="43561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47350" y="2850622"/>
            <a:ext cx="87064" cy="98548"/>
          </a:xfrm>
          <a:custGeom>
            <a:avLst/>
            <a:gdLst/>
            <a:ahLst/>
            <a:cxnLst/>
            <a:rect l="l" t="t" r="r" b="b"/>
            <a:pathLst>
              <a:path w="106679" h="120650">
                <a:moveTo>
                  <a:pt x="80010" y="0"/>
                </a:moveTo>
                <a:lnTo>
                  <a:pt x="0" y="93979"/>
                </a:lnTo>
                <a:lnTo>
                  <a:pt x="106680" y="120650"/>
                </a:lnTo>
                <a:lnTo>
                  <a:pt x="8001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288534" y="3265660"/>
            <a:ext cx="952001" cy="745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8" dirty="0"/>
              <a:t>ConvNet  Color+Skip  </a:t>
            </a:r>
            <a:r>
              <a:rPr spc="-4" dirty="0"/>
              <a:t>Sup</a:t>
            </a:r>
            <a:r>
              <a:rPr spc="-8" dirty="0"/>
              <a:t>e</a:t>
            </a:r>
            <a:r>
              <a:rPr dirty="0"/>
              <a:t>rvis</a:t>
            </a:r>
            <a:r>
              <a:rPr spc="-12" dirty="0"/>
              <a:t>e</a:t>
            </a:r>
            <a:r>
              <a:rPr dirty="0"/>
              <a:t>d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343467" y="4355910"/>
            <a:ext cx="1000197" cy="7690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8" dirty="0"/>
              <a:t>ConvNet  Color+Skip  </a:t>
            </a:r>
            <a:r>
              <a:rPr spc="-4" dirty="0"/>
              <a:t>U</a:t>
            </a:r>
            <a:r>
              <a:rPr spc="-12" dirty="0"/>
              <a:t>n</a:t>
            </a:r>
            <a:r>
              <a:rPr dirty="0"/>
              <a:t>sup+Sup</a:t>
            </a:r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736488" y="4629768"/>
            <a:ext cx="998642" cy="7458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8" dirty="0"/>
              <a:t>ConvNet  </a:t>
            </a:r>
            <a:r>
              <a:rPr spc="-4" dirty="0"/>
              <a:t>B&amp;W  </a:t>
            </a:r>
            <a:r>
              <a:rPr spc="-8" dirty="0"/>
              <a:t>U</a:t>
            </a:r>
            <a:r>
              <a:rPr spc="-4" dirty="0"/>
              <a:t>ns</a:t>
            </a:r>
            <a:r>
              <a:rPr spc="-12" dirty="0"/>
              <a:t>u</a:t>
            </a:r>
            <a:r>
              <a:rPr spc="-4" dirty="0"/>
              <a:t>p</a:t>
            </a:r>
            <a:r>
              <a:rPr spc="4" dirty="0"/>
              <a:t>+</a:t>
            </a:r>
            <a:r>
              <a:rPr spc="-4" dirty="0"/>
              <a:t>S</a:t>
            </a:r>
            <a:r>
              <a:rPr spc="-12" dirty="0"/>
              <a:t>u</a:t>
            </a:r>
            <a:r>
              <a:rPr dirty="0"/>
              <a:t>p</a:t>
            </a:r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213462" y="2889004"/>
            <a:ext cx="81881" cy="1323652"/>
          </a:xfrm>
          <a:custGeom>
            <a:avLst/>
            <a:gdLst/>
            <a:ahLst/>
            <a:cxnLst/>
            <a:rect l="l" t="t" r="r" b="b"/>
            <a:pathLst>
              <a:path w="100329" h="1620520">
                <a:moveTo>
                  <a:pt x="0" y="1620520"/>
                </a:moveTo>
                <a:lnTo>
                  <a:pt x="100329" y="0"/>
                </a:lnTo>
              </a:path>
            </a:pathLst>
          </a:custGeom>
          <a:ln w="3665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49739" y="2804979"/>
            <a:ext cx="90172" cy="93361"/>
          </a:xfrm>
          <a:custGeom>
            <a:avLst/>
            <a:gdLst/>
            <a:ahLst/>
            <a:cxnLst/>
            <a:rect l="l" t="t" r="r" b="b"/>
            <a:pathLst>
              <a:path w="110490" h="114300">
                <a:moveTo>
                  <a:pt x="62229" y="0"/>
                </a:moveTo>
                <a:lnTo>
                  <a:pt x="0" y="106680"/>
                </a:lnTo>
                <a:lnTo>
                  <a:pt x="110490" y="114300"/>
                </a:lnTo>
                <a:lnTo>
                  <a:pt x="62229" y="0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940870" y="4188897"/>
            <a:ext cx="952001" cy="7690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8" dirty="0"/>
              <a:t>ConvNet  </a:t>
            </a:r>
            <a:r>
              <a:rPr spc="-4" dirty="0"/>
              <a:t>B&amp;W  Su</a:t>
            </a:r>
            <a:r>
              <a:rPr spc="-8" dirty="0"/>
              <a:t>p</a:t>
            </a:r>
            <a:r>
              <a:rPr spc="-4" dirty="0"/>
              <a:t>ervis</a:t>
            </a:r>
            <a:r>
              <a:rPr spc="-12" dirty="0"/>
              <a:t>e</a:t>
            </a:r>
            <a:r>
              <a:rPr dirty="0"/>
              <a:t>d</a:t>
            </a:r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Pedestrian Detection: INRIA Dataset. Miss rate vs false positives</a:t>
            </a:r>
          </a:p>
        </p:txBody>
      </p:sp>
      <p:sp>
        <p:nvSpPr>
          <p:cNvPr id="26" name="Text Placeholder 18"/>
          <p:cNvSpPr>
            <a:spLocks noGrp="1"/>
          </p:cNvSpPr>
          <p:nvPr>
            <p:ph type="body" idx="1"/>
          </p:nvPr>
        </p:nvSpPr>
        <p:spPr>
          <a:xfrm>
            <a:off x="383854" y="5553547"/>
            <a:ext cx="7693346" cy="428153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[Kavukcuoglu et al. NIPS 2010] [Sermanet et al. ArXiv 2012]</a:t>
            </a:r>
          </a:p>
        </p:txBody>
      </p:sp>
    </p:spTree>
    <p:extLst>
      <p:ext uri="{BB962C8B-B14F-4D97-AF65-F5344CB8AC3E}">
        <p14:creationId xmlns:p14="http://schemas.microsoft.com/office/powerpoint/2010/main" val="2910707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Convolutional networks for</a:t>
            </a:r>
            <a:br>
              <a:rPr lang="en-US" dirty="0"/>
            </a:br>
            <a:r>
              <a:rPr lang="en-US" dirty="0"/>
              <a:t>“simple” object recognition</a:t>
            </a:r>
          </a:p>
        </p:txBody>
      </p:sp>
    </p:spTree>
    <p:extLst>
      <p:ext uri="{BB962C8B-B14F-4D97-AF65-F5344CB8AC3E}">
        <p14:creationId xmlns:p14="http://schemas.microsoft.com/office/powerpoint/2010/main" val="2878384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knew </a:t>
            </a:r>
            <a:r>
              <a:rPr lang="en-US" dirty="0" err="1"/>
              <a:t>ConvNet</a:t>
            </a:r>
            <a:r>
              <a:rPr lang="en-US" dirty="0"/>
              <a:t> worked well with characters and small images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807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Traffic Sign Recognition (GTSRB)</a:t>
            </a:r>
          </a:p>
          <a:p>
            <a:r>
              <a:rPr lang="en-US" dirty="0"/>
              <a:t>German Traffic Sign </a:t>
            </a:r>
            <a:r>
              <a:rPr lang="en-US" dirty="0" err="1"/>
              <a:t>Reco</a:t>
            </a:r>
            <a:r>
              <a:rPr lang="en-US" dirty="0"/>
              <a:t> Bench</a:t>
            </a:r>
          </a:p>
          <a:p>
            <a:r>
              <a:rPr lang="en-US" dirty="0"/>
              <a:t>99.2% accuracy (IDSIA)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990600" y="2494723"/>
            <a:ext cx="2246058" cy="33055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43400" y="2460900"/>
            <a:ext cx="3357969" cy="3373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Text Placeholder 17"/>
          <p:cNvSpPr>
            <a:spLocks noGrp="1"/>
          </p:cNvSpPr>
          <p:nvPr>
            <p:ph type="body" idx="1"/>
          </p:nvPr>
        </p:nvSpPr>
        <p:spPr>
          <a:xfrm>
            <a:off x="4193968" y="1337953"/>
            <a:ext cx="3959431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House Number Recognition (Google) </a:t>
            </a:r>
          </a:p>
          <a:p>
            <a:r>
              <a:rPr lang="en-US" dirty="0"/>
              <a:t>Street View House Numbers</a:t>
            </a:r>
          </a:p>
          <a:p>
            <a:r>
              <a:rPr lang="en-US" dirty="0"/>
              <a:t>94.3% accuracy (NYU)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394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NORB dataset (2004): 5 categories, multiple views and illuminations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876800" y="1333500"/>
            <a:ext cx="2968558" cy="4466753"/>
          </a:xfrm>
        </p:spPr>
        <p:txBody>
          <a:bodyPr/>
          <a:lstStyle/>
          <a:p>
            <a:r>
              <a:rPr lang="en-US" dirty="0"/>
              <a:t>Less than 6% error on  test set with cluttered  backgrounds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291,600 training samples,</a:t>
            </a:r>
          </a:p>
          <a:p>
            <a:pPr marL="0" indent="0">
              <a:buNone/>
            </a:pPr>
            <a:r>
              <a:rPr lang="en-US" dirty="0"/>
              <a:t>58,320 test samples</a:t>
            </a:r>
          </a:p>
          <a:p>
            <a:endParaRPr lang="en-US" dirty="0"/>
          </a:p>
        </p:txBody>
      </p:sp>
      <p:sp>
        <p:nvSpPr>
          <p:cNvPr id="4" name="object 4"/>
          <p:cNvSpPr txBox="1"/>
          <p:nvPr/>
        </p:nvSpPr>
        <p:spPr>
          <a:xfrm>
            <a:off x="90172" y="3757262"/>
            <a:ext cx="7008634" cy="394674"/>
          </a:xfrm>
          <a:prstGeom prst="rect">
            <a:avLst/>
          </a:prstGeom>
        </p:spPr>
        <p:txBody>
          <a:bodyPr vert="horz" wrap="square" lIns="0" tIns="86057" rIns="0" bIns="0" rtlCol="0">
            <a:spAutoFit/>
          </a:bodyPr>
          <a:lstStyle/>
          <a:p>
            <a:pPr marL="586326">
              <a:spcBef>
                <a:spcPts val="678"/>
              </a:spcBef>
              <a:tabLst>
                <a:tab pos="3386798" algn="l"/>
              </a:tabLst>
            </a:pPr>
            <a:r>
              <a:rPr sz="2000" b="1" spc="-24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r>
              <a:rPr sz="2000" b="1" spc="12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4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instances	</a:t>
            </a:r>
            <a:r>
              <a:rPr sz="2900" b="1" spc="-73" baseline="-3472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sz="2900" b="1" spc="-91" baseline="-3472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b="1" spc="-6" baseline="-3472" dirty="0">
                <a:solidFill>
                  <a:srgbClr val="2222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instances</a:t>
            </a:r>
            <a:endParaRPr sz="2900" baseline="-347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73761" y="1439050"/>
            <a:ext cx="5788406" cy="4255652"/>
            <a:chOff x="89137" y="970954"/>
            <a:chExt cx="7009669" cy="5153528"/>
          </a:xfrm>
        </p:grpSpPr>
        <p:sp>
          <p:nvSpPr>
            <p:cNvPr id="3" name="object 3"/>
            <p:cNvSpPr/>
            <p:nvPr/>
          </p:nvSpPr>
          <p:spPr>
            <a:xfrm>
              <a:off x="89137" y="970954"/>
              <a:ext cx="5358568" cy="274896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172" y="3757262"/>
              <a:ext cx="7008634" cy="23672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07927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object recognition with convolutional nets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6742937" cy="4466753"/>
          </a:xfrm>
        </p:spPr>
        <p:txBody>
          <a:bodyPr/>
          <a:lstStyle/>
          <a:p>
            <a:r>
              <a:rPr lang="en-US" dirty="0"/>
              <a:t>In the mid 2000s, </a:t>
            </a:r>
            <a:r>
              <a:rPr lang="en-US" dirty="0" err="1"/>
              <a:t>ConvNets</a:t>
            </a:r>
            <a:r>
              <a:rPr lang="en-US" dirty="0"/>
              <a:t> were getting decent results on  object classification</a:t>
            </a:r>
          </a:p>
          <a:p>
            <a:r>
              <a:rPr lang="en-US" dirty="0"/>
              <a:t>Dataset: “Caltech101”:</a:t>
            </a:r>
          </a:p>
          <a:p>
            <a:pPr lvl="1"/>
            <a:r>
              <a:rPr lang="en-US" dirty="0"/>
              <a:t>101 categories</a:t>
            </a:r>
          </a:p>
          <a:p>
            <a:pPr lvl="1"/>
            <a:r>
              <a:rPr lang="en-US" dirty="0"/>
              <a:t>30 training samples per category</a:t>
            </a:r>
          </a:p>
          <a:p>
            <a:r>
              <a:rPr lang="en-US" dirty="0"/>
              <a:t>But the results were slightly worse than more “traditional”  computer vision methods, because</a:t>
            </a:r>
          </a:p>
          <a:p>
            <a:pPr marL="825501" lvl="1" indent="-342900">
              <a:buFont typeface="+mj-lt"/>
              <a:buAutoNum type="arabicPeriod"/>
            </a:pPr>
            <a:r>
              <a:rPr lang="en-US" dirty="0"/>
              <a:t>The datasets were too small</a:t>
            </a:r>
          </a:p>
          <a:p>
            <a:pPr marL="825501" lvl="1" indent="-342900">
              <a:buFont typeface="+mj-lt"/>
              <a:buAutoNum type="arabicPeriod"/>
            </a:pPr>
            <a:r>
              <a:rPr lang="en-US" dirty="0"/>
              <a:t>The computers were too slow</a:t>
            </a:r>
          </a:p>
          <a:p>
            <a:endParaRPr lang="en-US" dirty="0"/>
          </a:p>
        </p:txBody>
      </p:sp>
      <p:sp>
        <p:nvSpPr>
          <p:cNvPr id="12" name="object 12"/>
          <p:cNvSpPr/>
          <p:nvPr/>
        </p:nvSpPr>
        <p:spPr>
          <a:xfrm>
            <a:off x="7177580" y="4714731"/>
            <a:ext cx="821923" cy="3495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" name="object 13"/>
          <p:cNvSpPr txBox="1"/>
          <p:nvPr/>
        </p:nvSpPr>
        <p:spPr>
          <a:xfrm>
            <a:off x="7323240" y="4457700"/>
            <a:ext cx="601560" cy="213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109172" y="5401453"/>
            <a:ext cx="821923" cy="415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 txBox="1"/>
          <p:nvPr/>
        </p:nvSpPr>
        <p:spPr>
          <a:xfrm>
            <a:off x="7010400" y="5219700"/>
            <a:ext cx="1048182" cy="213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i="1" spc="-65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207637" y="3616183"/>
            <a:ext cx="821923" cy="6991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 txBox="1"/>
          <p:nvPr/>
        </p:nvSpPr>
        <p:spPr>
          <a:xfrm>
            <a:off x="7279152" y="3375527"/>
            <a:ext cx="831253" cy="213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d cat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708896" y="5382781"/>
            <a:ext cx="821923" cy="59232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638800" y="5143500"/>
            <a:ext cx="106808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cougar</a:t>
            </a:r>
            <a:r>
              <a:rPr i="1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207637" y="2561678"/>
            <a:ext cx="821923" cy="60062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1" name="object 21"/>
          <p:cNvSpPr txBox="1"/>
          <p:nvPr/>
        </p:nvSpPr>
        <p:spPr>
          <a:xfrm>
            <a:off x="7278118" y="2335485"/>
            <a:ext cx="5861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359801" y="4456432"/>
            <a:ext cx="411480" cy="5186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3" name="object 23"/>
          <p:cNvSpPr txBox="1"/>
          <p:nvPr/>
        </p:nvSpPr>
        <p:spPr>
          <a:xfrm>
            <a:off x="6324600" y="4305300"/>
            <a:ext cx="42443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630766" y="4752780"/>
            <a:ext cx="822960" cy="12105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667042" y="4533900"/>
            <a:ext cx="863381" cy="2188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-4" dirty="0">
                <a:latin typeface="Arial" panose="020B0604020202020204" pitchFamily="34" charset="0"/>
                <a:cs typeface="Arial" panose="020B0604020202020204" pitchFamily="34" charset="0"/>
              </a:rPr>
              <a:t>cellphon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03424" y="4969918"/>
            <a:ext cx="822960" cy="10051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630372" y="4760268"/>
            <a:ext cx="687181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i="1" spc="-69" dirty="0">
                <a:latin typeface="Arial" panose="020B0604020202020204" pitchFamily="34" charset="0"/>
                <a:cs typeface="Arial" panose="020B0604020202020204" pitchFamily="34" charset="0"/>
              </a:rPr>
              <a:t>w. 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ha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698977" y="4662531"/>
            <a:ext cx="60167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8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i="1" spc="-65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11913" y="4923941"/>
            <a:ext cx="821924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943">
              <a:lnSpc>
                <a:spcPts val="1723"/>
              </a:lnSpc>
            </a:pP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611913" y="4923941"/>
            <a:ext cx="821924" cy="104149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64131" y="5117732"/>
            <a:ext cx="822959" cy="8641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718026" y="4838700"/>
            <a:ext cx="731233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1747"/>
              </a:lnSpc>
            </a:pP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i="1" spc="-12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hua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lnSpc>
                <a:spcPts val="2727"/>
              </a:lnSpc>
            </a:pPr>
            <a:r>
              <a:rPr sz="2000" i="1" dirty="0">
                <a:latin typeface="Arial" panose="020B0604020202020204" pitchFamily="34" charset="0"/>
                <a:cs typeface="Arial" panose="020B0604020202020204" pitchFamily="34" charset="0"/>
              </a:rPr>
              <a:t>t.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198309" y="1730712"/>
            <a:ext cx="822959" cy="53941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7240804" y="1485900"/>
            <a:ext cx="3663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59695" y="4760041"/>
            <a:ext cx="821924" cy="36618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36"/>
          <p:cNvSpPr txBox="1"/>
          <p:nvPr/>
        </p:nvSpPr>
        <p:spPr>
          <a:xfrm>
            <a:off x="674744" y="4533900"/>
            <a:ext cx="52808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ol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20807" y="5399378"/>
            <a:ext cx="821924" cy="5477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353795" y="5143500"/>
            <a:ext cx="1024197" cy="213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821"/>
              </a:lnSpc>
            </a:pPr>
            <a:r>
              <a:rPr i="1" spc="8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i="1" spc="-8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i="1" spc="-73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i="1" spc="4" dirty="0">
                <a:latin typeface="Arial" panose="020B0604020202020204" pitchFamily="34" charset="0"/>
                <a:cs typeface="Arial" panose="020B0604020202020204" pitchFamily="34" charset="0"/>
              </a:rPr>
              <a:t>ono</a:t>
            </a:r>
            <a:r>
              <a:rPr i="1" dirty="0">
                <a:latin typeface="Arial" panose="020B0604020202020204" pitchFamily="34" charset="0"/>
                <a:cs typeface="Arial" panose="020B0604020202020204" pitchFamily="34" charset="0"/>
              </a:rPr>
              <a:t>me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633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Late 2000s: we could get decent results on object recognition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But we couldn't beat the state of the art because the datasets were too small </a:t>
            </a:r>
          </a:p>
          <a:p>
            <a:r>
              <a:rPr lang="en-US" sz="1600" dirty="0"/>
              <a:t>Caltech101: 101 categories, 30 samples per category.</a:t>
            </a:r>
          </a:p>
          <a:p>
            <a:r>
              <a:rPr lang="en-US" sz="1600" dirty="0"/>
              <a:t>But we learned that rectification and max pooling are useful! [Jarrett et al. ICCV 2009]</a:t>
            </a:r>
          </a:p>
          <a:p>
            <a:endParaRPr lang="en-US" sz="16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1066800" y="2476500"/>
            <a:ext cx="5926112" cy="3437580"/>
            <a:chOff x="32130" y="4381783"/>
            <a:chExt cx="8176740" cy="4231328"/>
          </a:xfrm>
        </p:grpSpPr>
        <p:sp>
          <p:nvSpPr>
            <p:cNvPr id="3" name="object 3"/>
            <p:cNvSpPr/>
            <p:nvPr/>
          </p:nvSpPr>
          <p:spPr>
            <a:xfrm>
              <a:off x="32130" y="4381783"/>
              <a:ext cx="8176740" cy="42313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2801588" y="7429500"/>
              <a:ext cx="1999012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869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r>
                <a:rPr sz="1500" spc="4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spc="82" dirty="0">
                  <a:latin typeface="Arial" panose="020B0604020202020204" pitchFamily="34" charset="0"/>
                  <a:cs typeface="Arial" panose="020B0604020202020204" pitchFamily="34" charset="0"/>
                </a:rPr>
                <a:t>like </a:t>
              </a:r>
              <a:r>
                <a:rPr sz="1500" spc="73" dirty="0">
                  <a:latin typeface="Arial" panose="020B0604020202020204" pitchFamily="34" charset="0"/>
                  <a:cs typeface="Arial" panose="020B0604020202020204" pitchFamily="34" charset="0"/>
                </a:rPr>
                <a:t>HMAX </a:t>
              </a:r>
              <a:r>
                <a:rPr sz="1500" spc="82" dirty="0">
                  <a:latin typeface="Arial" panose="020B0604020202020204" pitchFamily="34" charset="0"/>
                  <a:cs typeface="Arial" panose="020B0604020202020204" pitchFamily="34" charset="0"/>
                </a:rPr>
                <a:t>model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object 5"/>
          <p:cNvSpPr/>
          <p:nvPr/>
        </p:nvSpPr>
        <p:spPr>
          <a:xfrm>
            <a:off x="1143000" y="4219260"/>
            <a:ext cx="5715000" cy="162240"/>
          </a:xfrm>
          <a:custGeom>
            <a:avLst/>
            <a:gdLst/>
            <a:ahLst/>
            <a:cxnLst/>
            <a:rect l="l" t="t" r="r" b="b"/>
            <a:pathLst>
              <a:path w="9829800" h="336550">
                <a:moveTo>
                  <a:pt x="9829800" y="0"/>
                </a:moveTo>
                <a:lnTo>
                  <a:pt x="0" y="0"/>
                </a:lnTo>
                <a:lnTo>
                  <a:pt x="0" y="336550"/>
                </a:lnTo>
                <a:lnTo>
                  <a:pt x="9829800" y="336550"/>
                </a:lnTo>
                <a:lnTo>
                  <a:pt x="982980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3000" y="4381500"/>
            <a:ext cx="5715000" cy="162240"/>
          </a:xfrm>
          <a:custGeom>
            <a:avLst/>
            <a:gdLst/>
            <a:ahLst/>
            <a:cxnLst/>
            <a:rect l="l" t="t" r="r" b="b"/>
            <a:pathLst>
              <a:path w="9829800" h="336550">
                <a:moveTo>
                  <a:pt x="9829800" y="0"/>
                </a:moveTo>
                <a:lnTo>
                  <a:pt x="0" y="0"/>
                </a:lnTo>
                <a:lnTo>
                  <a:pt x="0" y="336550"/>
                </a:lnTo>
                <a:lnTo>
                  <a:pt x="9829800" y="336550"/>
                </a:lnTo>
                <a:lnTo>
                  <a:pt x="982980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2920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ConvNet</a:t>
            </a:r>
            <a:r>
              <a:rPr lang="en-US" dirty="0"/>
              <a:t> for segmentation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Self-learning </a:t>
            </a:r>
            <a:r>
              <a:rPr lang="en-US" dirty="0" err="1"/>
              <a:t>ConvNet</a:t>
            </a:r>
            <a:r>
              <a:rPr lang="en-US" dirty="0"/>
              <a:t> for vision-based navigation  for off-road robots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848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ConvNets</a:t>
            </a:r>
            <a:r>
              <a:rPr lang="en-US" dirty="0"/>
              <a:t> for image segmentation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721099" cy="4466753"/>
          </a:xfrm>
        </p:spPr>
        <p:txBody>
          <a:bodyPr/>
          <a:lstStyle/>
          <a:p>
            <a:r>
              <a:rPr lang="en-US" dirty="0"/>
              <a:t>Biological Image Segmentation</a:t>
            </a:r>
          </a:p>
          <a:p>
            <a:pPr lvl="1"/>
            <a:r>
              <a:rPr lang="en-US" dirty="0"/>
              <a:t>[Ning et al. IEEE-TIP 2005]</a:t>
            </a:r>
          </a:p>
          <a:p>
            <a:r>
              <a:rPr lang="en-US" dirty="0"/>
              <a:t>Pixel labeling with large context  using a </a:t>
            </a:r>
            <a:r>
              <a:rPr lang="en-US" dirty="0" err="1"/>
              <a:t>convnet</a:t>
            </a:r>
            <a:endParaRPr lang="en-US" dirty="0"/>
          </a:p>
          <a:p>
            <a:r>
              <a:rPr lang="en-US" dirty="0" err="1"/>
              <a:t>ConvNet</a:t>
            </a:r>
            <a:r>
              <a:rPr lang="en-US" dirty="0"/>
              <a:t> takes a window of pixels and  produces a label for the central pixel</a:t>
            </a:r>
          </a:p>
          <a:p>
            <a:r>
              <a:rPr lang="en-US" dirty="0"/>
              <a:t>Cleanup using a kind of conditional  random field (CRF)</a:t>
            </a:r>
          </a:p>
          <a:p>
            <a:pPr lvl="1"/>
            <a:r>
              <a:rPr lang="en-US" dirty="0"/>
              <a:t>Similar to a field of expert</a:t>
            </a:r>
          </a:p>
          <a:p>
            <a:endParaRPr lang="en-US" dirty="0"/>
          </a:p>
        </p:txBody>
      </p:sp>
      <p:sp>
        <p:nvSpPr>
          <p:cNvPr id="14" name="object 14"/>
          <p:cNvSpPr/>
          <p:nvPr/>
        </p:nvSpPr>
        <p:spPr>
          <a:xfrm>
            <a:off x="4027735" y="952500"/>
            <a:ext cx="3828103" cy="472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67204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ConvNet in Connectomics [Jain, Turaga, Seung 2007-present]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312346" cy="4466753"/>
          </a:xfrm>
        </p:spPr>
        <p:txBody>
          <a:bodyPr/>
          <a:lstStyle/>
          <a:p>
            <a:r>
              <a:rPr lang="en-US" dirty="0"/>
              <a:t>3D </a:t>
            </a:r>
            <a:r>
              <a:rPr lang="en-US" dirty="0" err="1"/>
              <a:t>ConvNet</a:t>
            </a:r>
            <a:r>
              <a:rPr lang="en-US" dirty="0"/>
              <a:t> Volumetric Images</a:t>
            </a:r>
          </a:p>
          <a:p>
            <a:r>
              <a:rPr lang="en-US" dirty="0"/>
              <a:t>Each voxel  labeled as  “membrane” or “non-membrane using a 7x7x7 voxel </a:t>
            </a:r>
            <a:br>
              <a:rPr lang="en-US" dirty="0"/>
            </a:br>
            <a:r>
              <a:rPr lang="en-US" dirty="0"/>
              <a:t>neighborhood</a:t>
            </a:r>
          </a:p>
          <a:p>
            <a:r>
              <a:rPr lang="en-US" dirty="0"/>
              <a:t>Has become a  </a:t>
            </a:r>
            <a:br>
              <a:rPr lang="en-US" dirty="0"/>
            </a:br>
            <a:r>
              <a:rPr lang="en-US" dirty="0"/>
              <a:t>standard method in  </a:t>
            </a:r>
            <a:br>
              <a:rPr lang="en-US" dirty="0"/>
            </a:br>
            <a:r>
              <a:rPr lang="en-US" dirty="0" err="1"/>
              <a:t>connectomics</a:t>
            </a:r>
            <a:endParaRPr lang="en-US" dirty="0"/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3048000" y="2171700"/>
            <a:ext cx="4751193" cy="35001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64987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719779" y="1388645"/>
            <a:ext cx="2976421" cy="4411608"/>
            <a:chOff x="4574994" y="937760"/>
            <a:chExt cx="3480478" cy="5158714"/>
          </a:xfrm>
        </p:grpSpPr>
        <p:sp>
          <p:nvSpPr>
            <p:cNvPr id="3" name="object 3"/>
            <p:cNvSpPr/>
            <p:nvPr/>
          </p:nvSpPr>
          <p:spPr>
            <a:xfrm>
              <a:off x="4574994" y="937760"/>
              <a:ext cx="3480478" cy="251763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607125" y="3529046"/>
              <a:ext cx="3420363" cy="25674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LAGR project (2005-2008): vision-based navigation for off-road robot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959546" cy="4466753"/>
          </a:xfrm>
        </p:spPr>
        <p:txBody>
          <a:bodyPr/>
          <a:lstStyle/>
          <a:p>
            <a:r>
              <a:rPr lang="en-US" sz="1600" dirty="0"/>
              <a:t>Getting a robot to drive autonomously  in unknown terrain solely from vision  (camera input).</a:t>
            </a:r>
          </a:p>
          <a:p>
            <a:r>
              <a:rPr lang="en-US" sz="1600" dirty="0"/>
              <a:t>Our team (NYU/Net-Scale Technologies Inc.) was one of 8 participants funded  by DARPA</a:t>
            </a:r>
          </a:p>
          <a:p>
            <a:r>
              <a:rPr lang="en-US" sz="1600" dirty="0"/>
              <a:t>All teams received identical robots and  can only modify the software (not the  hardware)</a:t>
            </a:r>
          </a:p>
          <a:p>
            <a:r>
              <a:rPr lang="en-US" sz="1600" dirty="0"/>
              <a:t>The robot is given the GPS coordinates  of a goal, and must drive to the goal as  fast as possible. The terrain is unknown  in advance. The robot is run 3 times  through the same course.</a:t>
            </a:r>
          </a:p>
          <a:p>
            <a:r>
              <a:rPr lang="en-US" sz="1600" dirty="0"/>
              <a:t>Long-Range Obstacle Detection with on-line, self-trained </a:t>
            </a:r>
            <a:r>
              <a:rPr lang="en-US" sz="1600" dirty="0" err="1"/>
              <a:t>ConvNet</a:t>
            </a:r>
            <a:endParaRPr lang="en-US" sz="1600" dirty="0"/>
          </a:p>
          <a:p>
            <a:r>
              <a:rPr lang="en-US" sz="1600" dirty="0"/>
              <a:t>Uses temporal consistency!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48879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network</a:t>
            </a:r>
          </a:p>
        </p:txBody>
      </p:sp>
      <p:sp>
        <p:nvSpPr>
          <p:cNvPr id="62" name="Text Placeholder 61"/>
          <p:cNvSpPr>
            <a:spLocks noGrp="1"/>
          </p:cNvSpPr>
          <p:nvPr>
            <p:ph type="body" idx="1"/>
          </p:nvPr>
        </p:nvSpPr>
        <p:spPr>
          <a:xfrm>
            <a:off x="383854" y="5494725"/>
            <a:ext cx="7461504" cy="486975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[</a:t>
            </a:r>
            <a:r>
              <a:rPr lang="fr-FR" dirty="0" err="1"/>
              <a:t>LeCun</a:t>
            </a:r>
            <a:r>
              <a:rPr lang="fr-FR" dirty="0"/>
              <a:t> et al. NIPS 1989]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35240" y="902490"/>
            <a:ext cx="7889637" cy="36628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78968" y="3686722"/>
            <a:ext cx="475741" cy="346473"/>
          </a:xfrm>
          <a:custGeom>
            <a:avLst/>
            <a:gdLst/>
            <a:ahLst/>
            <a:cxnLst/>
            <a:rect l="l" t="t" r="r" b="b"/>
            <a:pathLst>
              <a:path w="582930" h="424179">
                <a:moveTo>
                  <a:pt x="582930" y="42418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1483" y="3593361"/>
            <a:ext cx="165836" cy="142116"/>
          </a:xfrm>
          <a:custGeom>
            <a:avLst/>
            <a:gdLst/>
            <a:ahLst/>
            <a:cxnLst/>
            <a:rect l="l" t="t" r="r" b="b"/>
            <a:pathLst>
              <a:path w="203200" h="173989">
                <a:moveTo>
                  <a:pt x="0" y="0"/>
                </a:moveTo>
                <a:lnTo>
                  <a:pt x="123190" y="173990"/>
                </a:lnTo>
                <a:lnTo>
                  <a:pt x="203200" y="647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84847" y="3843361"/>
            <a:ext cx="0" cy="77801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9525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28877" y="3685684"/>
            <a:ext cx="110903" cy="165975"/>
          </a:xfrm>
          <a:custGeom>
            <a:avLst/>
            <a:gdLst/>
            <a:ahLst/>
            <a:cxnLst/>
            <a:rect l="l" t="t" r="r" b="b"/>
            <a:pathLst>
              <a:path w="135889" h="203200">
                <a:moveTo>
                  <a:pt x="68580" y="0"/>
                </a:moveTo>
                <a:lnTo>
                  <a:pt x="0" y="203200"/>
                </a:lnTo>
                <a:lnTo>
                  <a:pt x="135890" y="203200"/>
                </a:lnTo>
                <a:lnTo>
                  <a:pt x="6858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485463" y="3769709"/>
            <a:ext cx="423918" cy="151452"/>
          </a:xfrm>
          <a:custGeom>
            <a:avLst/>
            <a:gdLst/>
            <a:ahLst/>
            <a:cxnLst/>
            <a:rect l="l" t="t" r="r" b="b"/>
            <a:pathLst>
              <a:path w="519429" h="185420">
                <a:moveTo>
                  <a:pt x="0" y="185420"/>
                </a:moveTo>
                <a:lnTo>
                  <a:pt x="519429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83470" y="3715768"/>
            <a:ext cx="175163" cy="107884"/>
          </a:xfrm>
          <a:custGeom>
            <a:avLst/>
            <a:gdLst/>
            <a:ahLst/>
            <a:cxnLst/>
            <a:rect l="l" t="t" r="r" b="b"/>
            <a:pathLst>
              <a:path w="214629" h="132079">
                <a:moveTo>
                  <a:pt x="214630" y="0"/>
                </a:moveTo>
                <a:lnTo>
                  <a:pt x="0" y="5080"/>
                </a:lnTo>
                <a:lnTo>
                  <a:pt x="45720" y="132080"/>
                </a:lnTo>
                <a:lnTo>
                  <a:pt x="21463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49226" y="3679461"/>
            <a:ext cx="1717437" cy="384855"/>
          </a:xfrm>
          <a:custGeom>
            <a:avLst/>
            <a:gdLst/>
            <a:ahLst/>
            <a:cxnLst/>
            <a:rect l="l" t="t" r="r" b="b"/>
            <a:pathLst>
              <a:path w="2104390" h="471170">
                <a:moveTo>
                  <a:pt x="0" y="471170"/>
                </a:moveTo>
                <a:lnTo>
                  <a:pt x="210439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346969" y="3626556"/>
            <a:ext cx="174128" cy="107884"/>
          </a:xfrm>
          <a:custGeom>
            <a:avLst/>
            <a:gdLst/>
            <a:ahLst/>
            <a:cxnLst/>
            <a:rect l="l" t="t" r="r" b="b"/>
            <a:pathLst>
              <a:path w="213360" h="132079">
                <a:moveTo>
                  <a:pt x="0" y="0"/>
                </a:moveTo>
                <a:lnTo>
                  <a:pt x="29210" y="132079"/>
                </a:lnTo>
                <a:lnTo>
                  <a:pt x="213360" y="2158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7124" y="3163901"/>
            <a:ext cx="0" cy="8195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100329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2190" y="3005187"/>
            <a:ext cx="109866" cy="165975"/>
          </a:xfrm>
          <a:custGeom>
            <a:avLst/>
            <a:gdLst/>
            <a:ahLst/>
            <a:cxnLst/>
            <a:rect l="l" t="t" r="r" b="b"/>
            <a:pathLst>
              <a:path w="134619" h="203200">
                <a:moveTo>
                  <a:pt x="67309" y="0"/>
                </a:moveTo>
                <a:lnTo>
                  <a:pt x="0" y="203200"/>
                </a:lnTo>
                <a:lnTo>
                  <a:pt x="134620" y="203200"/>
                </a:lnTo>
                <a:lnTo>
                  <a:pt x="6730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67344" y="4217843"/>
            <a:ext cx="1390947" cy="347510"/>
          </a:xfrm>
          <a:custGeom>
            <a:avLst/>
            <a:gdLst/>
            <a:ahLst/>
            <a:cxnLst/>
            <a:rect l="l" t="t" r="r" b="b"/>
            <a:pathLst>
              <a:path w="1704339" h="425450">
                <a:moveTo>
                  <a:pt x="1704339" y="0"/>
                </a:moveTo>
                <a:lnTo>
                  <a:pt x="0" y="0"/>
                </a:lnTo>
                <a:lnTo>
                  <a:pt x="0" y="425449"/>
                </a:lnTo>
                <a:lnTo>
                  <a:pt x="1704339" y="425449"/>
                </a:lnTo>
                <a:lnTo>
                  <a:pt x="17043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67344" y="4217843"/>
            <a:ext cx="1390947" cy="347510"/>
          </a:xfrm>
          <a:custGeom>
            <a:avLst/>
            <a:gdLst/>
            <a:ahLst/>
            <a:cxnLst/>
            <a:rect l="l" t="t" r="r" b="b"/>
            <a:pathLst>
              <a:path w="1704339" h="425450">
                <a:moveTo>
                  <a:pt x="852170" y="425449"/>
                </a:moveTo>
                <a:lnTo>
                  <a:pt x="0" y="425449"/>
                </a:lnTo>
                <a:lnTo>
                  <a:pt x="0" y="0"/>
                </a:lnTo>
                <a:lnTo>
                  <a:pt x="1704339" y="0"/>
                </a:lnTo>
                <a:lnTo>
                  <a:pt x="1704339" y="425449"/>
                </a:lnTo>
                <a:lnTo>
                  <a:pt x="852170" y="42544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958292" y="3924300"/>
            <a:ext cx="4152113" cy="20207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067765" y="3163901"/>
            <a:ext cx="0" cy="82988"/>
          </a:xfrm>
          <a:custGeom>
            <a:avLst/>
            <a:gdLst/>
            <a:ahLst/>
            <a:cxnLst/>
            <a:rect l="l" t="t" r="r" b="b"/>
            <a:pathLst>
              <a:path h="101600">
                <a:moveTo>
                  <a:pt x="0" y="10160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11795" y="3006224"/>
            <a:ext cx="110903" cy="164938"/>
          </a:xfrm>
          <a:custGeom>
            <a:avLst/>
            <a:gdLst/>
            <a:ahLst/>
            <a:cxnLst/>
            <a:rect l="l" t="t" r="r" b="b"/>
            <a:pathLst>
              <a:path w="135889" h="201929">
                <a:moveTo>
                  <a:pt x="68580" y="0"/>
                </a:moveTo>
                <a:lnTo>
                  <a:pt x="0" y="201929"/>
                </a:lnTo>
                <a:lnTo>
                  <a:pt x="135890" y="201929"/>
                </a:lnTo>
                <a:lnTo>
                  <a:pt x="6858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565469" y="3164938"/>
            <a:ext cx="0" cy="8195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100329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10536" y="3006224"/>
            <a:ext cx="110903" cy="165975"/>
          </a:xfrm>
          <a:custGeom>
            <a:avLst/>
            <a:gdLst/>
            <a:ahLst/>
            <a:cxnLst/>
            <a:rect l="l" t="t" r="r" b="b"/>
            <a:pathLst>
              <a:path w="135889" h="203200">
                <a:moveTo>
                  <a:pt x="67310" y="0"/>
                </a:moveTo>
                <a:lnTo>
                  <a:pt x="0" y="203200"/>
                </a:lnTo>
                <a:lnTo>
                  <a:pt x="135889" y="203200"/>
                </a:lnTo>
                <a:lnTo>
                  <a:pt x="6731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93230" y="3164938"/>
            <a:ext cx="0" cy="8195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100329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038298" y="3006224"/>
            <a:ext cx="110903" cy="165975"/>
          </a:xfrm>
          <a:custGeom>
            <a:avLst/>
            <a:gdLst/>
            <a:ahLst/>
            <a:cxnLst/>
            <a:rect l="l" t="t" r="r" b="b"/>
            <a:pathLst>
              <a:path w="135889" h="203200">
                <a:moveTo>
                  <a:pt x="67309" y="0"/>
                </a:moveTo>
                <a:lnTo>
                  <a:pt x="0" y="203200"/>
                </a:lnTo>
                <a:lnTo>
                  <a:pt x="135889" y="203200"/>
                </a:lnTo>
                <a:lnTo>
                  <a:pt x="6730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00708" y="2284232"/>
            <a:ext cx="1288337" cy="367220"/>
          </a:xfrm>
          <a:custGeom>
            <a:avLst/>
            <a:gdLst/>
            <a:ahLst/>
            <a:cxnLst/>
            <a:rect l="l" t="t" r="r" b="b"/>
            <a:pathLst>
              <a:path w="1578610" h="449580">
                <a:moveTo>
                  <a:pt x="1578610" y="44958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448347" y="2233403"/>
            <a:ext cx="174128" cy="105808"/>
          </a:xfrm>
          <a:custGeom>
            <a:avLst/>
            <a:gdLst/>
            <a:ahLst/>
            <a:cxnLst/>
            <a:rect l="l" t="t" r="r" b="b"/>
            <a:pathLst>
              <a:path w="213360" h="129539">
                <a:moveTo>
                  <a:pt x="213360" y="0"/>
                </a:moveTo>
                <a:lnTo>
                  <a:pt x="0" y="8889"/>
                </a:lnTo>
                <a:lnTo>
                  <a:pt x="176530" y="129539"/>
                </a:lnTo>
                <a:lnTo>
                  <a:pt x="21336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56639" y="2355809"/>
            <a:ext cx="123340" cy="266598"/>
          </a:xfrm>
          <a:custGeom>
            <a:avLst/>
            <a:gdLst/>
            <a:ahLst/>
            <a:cxnLst/>
            <a:rect l="l" t="t" r="r" b="b"/>
            <a:pathLst>
              <a:path w="151129" h="326389">
                <a:moveTo>
                  <a:pt x="151129" y="326389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389268" y="2211618"/>
            <a:ext cx="120231" cy="173237"/>
          </a:xfrm>
          <a:custGeom>
            <a:avLst/>
            <a:gdLst/>
            <a:ahLst/>
            <a:cxnLst/>
            <a:rect l="l" t="t" r="r" b="b"/>
            <a:pathLst>
              <a:path w="147320" h="212089">
                <a:moveTo>
                  <a:pt x="0" y="0"/>
                </a:moveTo>
                <a:lnTo>
                  <a:pt x="24129" y="212089"/>
                </a:lnTo>
                <a:lnTo>
                  <a:pt x="147320" y="1549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02546" y="2301867"/>
            <a:ext cx="811559" cy="338174"/>
          </a:xfrm>
          <a:custGeom>
            <a:avLst/>
            <a:gdLst/>
            <a:ahLst/>
            <a:cxnLst/>
            <a:rect l="l" t="t" r="r" b="b"/>
            <a:pathLst>
              <a:path w="994410" h="414019">
                <a:moveTo>
                  <a:pt x="0" y="414020"/>
                </a:moveTo>
                <a:lnTo>
                  <a:pt x="99441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186119" y="2240664"/>
            <a:ext cx="174128" cy="115145"/>
          </a:xfrm>
          <a:custGeom>
            <a:avLst/>
            <a:gdLst/>
            <a:ahLst/>
            <a:cxnLst/>
            <a:rect l="l" t="t" r="r" b="b"/>
            <a:pathLst>
              <a:path w="213360" h="140969">
                <a:moveTo>
                  <a:pt x="213360" y="0"/>
                </a:moveTo>
                <a:lnTo>
                  <a:pt x="0" y="15239"/>
                </a:lnTo>
                <a:lnTo>
                  <a:pt x="52070" y="140970"/>
                </a:lnTo>
                <a:lnTo>
                  <a:pt x="21336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54093" y="2270746"/>
            <a:ext cx="1974482" cy="369295"/>
          </a:xfrm>
          <a:custGeom>
            <a:avLst/>
            <a:gdLst/>
            <a:ahLst/>
            <a:cxnLst/>
            <a:rect l="l" t="t" r="r" b="b"/>
            <a:pathLst>
              <a:path w="2419350" h="452119">
                <a:moveTo>
                  <a:pt x="0" y="452120"/>
                </a:moveTo>
                <a:lnTo>
                  <a:pt x="241935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010956" y="2217843"/>
            <a:ext cx="173091" cy="107884"/>
          </a:xfrm>
          <a:custGeom>
            <a:avLst/>
            <a:gdLst/>
            <a:ahLst/>
            <a:cxnLst/>
            <a:rect l="l" t="t" r="r" b="b"/>
            <a:pathLst>
              <a:path w="212089" h="132080">
                <a:moveTo>
                  <a:pt x="0" y="0"/>
                </a:moveTo>
                <a:lnTo>
                  <a:pt x="25400" y="132079"/>
                </a:lnTo>
                <a:lnTo>
                  <a:pt x="212089" y="292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63801" y="1899378"/>
            <a:ext cx="0" cy="82988"/>
          </a:xfrm>
          <a:custGeom>
            <a:avLst/>
            <a:gdLst/>
            <a:ahLst/>
            <a:cxnLst/>
            <a:rect l="l" t="t" r="r" b="b"/>
            <a:pathLst>
              <a:path h="101600">
                <a:moveTo>
                  <a:pt x="0" y="10160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07832" y="1741701"/>
            <a:ext cx="110903" cy="165975"/>
          </a:xfrm>
          <a:custGeom>
            <a:avLst/>
            <a:gdLst/>
            <a:ahLst/>
            <a:cxnLst/>
            <a:rect l="l" t="t" r="r" b="b"/>
            <a:pathLst>
              <a:path w="135890" h="203200">
                <a:moveTo>
                  <a:pt x="68580" y="0"/>
                </a:moveTo>
                <a:lnTo>
                  <a:pt x="0" y="203200"/>
                </a:lnTo>
                <a:lnTo>
                  <a:pt x="135890" y="203200"/>
                </a:lnTo>
                <a:lnTo>
                  <a:pt x="6858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33325" y="1900414"/>
            <a:ext cx="0" cy="81950"/>
          </a:xfrm>
          <a:custGeom>
            <a:avLst/>
            <a:gdLst/>
            <a:ahLst/>
            <a:cxnLst/>
            <a:rect l="l" t="t" r="r" b="b"/>
            <a:pathLst>
              <a:path h="100330">
                <a:moveTo>
                  <a:pt x="0" y="10033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78391" y="1741701"/>
            <a:ext cx="109866" cy="165975"/>
          </a:xfrm>
          <a:custGeom>
            <a:avLst/>
            <a:gdLst/>
            <a:ahLst/>
            <a:cxnLst/>
            <a:rect l="l" t="t" r="r" b="b"/>
            <a:pathLst>
              <a:path w="134619" h="203200">
                <a:moveTo>
                  <a:pt x="67310" y="0"/>
                </a:moveTo>
                <a:lnTo>
                  <a:pt x="0" y="203200"/>
                </a:lnTo>
                <a:lnTo>
                  <a:pt x="134620" y="203200"/>
                </a:lnTo>
                <a:lnTo>
                  <a:pt x="6731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332905" y="1900414"/>
            <a:ext cx="0" cy="81950"/>
          </a:xfrm>
          <a:custGeom>
            <a:avLst/>
            <a:gdLst/>
            <a:ahLst/>
            <a:cxnLst/>
            <a:rect l="l" t="t" r="r" b="b"/>
            <a:pathLst>
              <a:path h="100330">
                <a:moveTo>
                  <a:pt x="0" y="10033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277972" y="1741701"/>
            <a:ext cx="109866" cy="165975"/>
          </a:xfrm>
          <a:custGeom>
            <a:avLst/>
            <a:gdLst/>
            <a:ahLst/>
            <a:cxnLst/>
            <a:rect l="l" t="t" r="r" b="b"/>
            <a:pathLst>
              <a:path w="134619" h="203200">
                <a:moveTo>
                  <a:pt x="67309" y="0"/>
                </a:moveTo>
                <a:lnTo>
                  <a:pt x="0" y="203200"/>
                </a:lnTo>
                <a:lnTo>
                  <a:pt x="134620" y="203200"/>
                </a:lnTo>
                <a:lnTo>
                  <a:pt x="6730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861506" y="1900414"/>
            <a:ext cx="0" cy="82988"/>
          </a:xfrm>
          <a:custGeom>
            <a:avLst/>
            <a:gdLst/>
            <a:ahLst/>
            <a:cxnLst/>
            <a:rect l="l" t="t" r="r" b="b"/>
            <a:pathLst>
              <a:path h="101600">
                <a:moveTo>
                  <a:pt x="0" y="10160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806573" y="1742739"/>
            <a:ext cx="110903" cy="164938"/>
          </a:xfrm>
          <a:custGeom>
            <a:avLst/>
            <a:gdLst/>
            <a:ahLst/>
            <a:cxnLst/>
            <a:rect l="l" t="t" r="r" b="b"/>
            <a:pathLst>
              <a:path w="135889" h="201930">
                <a:moveTo>
                  <a:pt x="67309" y="0"/>
                </a:moveTo>
                <a:lnTo>
                  <a:pt x="0" y="201929"/>
                </a:lnTo>
                <a:lnTo>
                  <a:pt x="135889" y="201929"/>
                </a:lnTo>
                <a:lnTo>
                  <a:pt x="6730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448348" y="1901453"/>
            <a:ext cx="0" cy="81950"/>
          </a:xfrm>
          <a:custGeom>
            <a:avLst/>
            <a:gdLst/>
            <a:ahLst/>
            <a:cxnLst/>
            <a:rect l="l" t="t" r="r" b="b"/>
            <a:pathLst>
              <a:path h="100330">
                <a:moveTo>
                  <a:pt x="0" y="100329"/>
                </a:moveTo>
                <a:lnTo>
                  <a:pt x="0" y="0"/>
                </a:lnTo>
              </a:path>
            </a:pathLst>
          </a:custGeom>
          <a:ln w="1832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393414" y="1742739"/>
            <a:ext cx="109866" cy="165975"/>
          </a:xfrm>
          <a:custGeom>
            <a:avLst/>
            <a:gdLst/>
            <a:ahLst/>
            <a:cxnLst/>
            <a:rect l="l" t="t" r="r" b="b"/>
            <a:pathLst>
              <a:path w="134620" h="203200">
                <a:moveTo>
                  <a:pt x="67310" y="0"/>
                </a:moveTo>
                <a:lnTo>
                  <a:pt x="0" y="203200"/>
                </a:lnTo>
                <a:lnTo>
                  <a:pt x="134620" y="203200"/>
                </a:lnTo>
                <a:lnTo>
                  <a:pt x="6731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546418" y="1299792"/>
            <a:ext cx="80845" cy="203320"/>
          </a:xfrm>
          <a:custGeom>
            <a:avLst/>
            <a:gdLst/>
            <a:ahLst/>
            <a:cxnLst/>
            <a:rect l="l" t="t" r="r" b="b"/>
            <a:pathLst>
              <a:path w="99060" h="248919">
                <a:moveTo>
                  <a:pt x="0" y="248919"/>
                </a:moveTo>
                <a:lnTo>
                  <a:pt x="9906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573367" y="1152490"/>
            <a:ext cx="111939" cy="175310"/>
          </a:xfrm>
          <a:custGeom>
            <a:avLst/>
            <a:gdLst/>
            <a:ahLst/>
            <a:cxnLst/>
            <a:rect l="l" t="t" r="r" b="b"/>
            <a:pathLst>
              <a:path w="137160" h="214630">
                <a:moveTo>
                  <a:pt x="137159" y="0"/>
                </a:moveTo>
                <a:lnTo>
                  <a:pt x="0" y="163829"/>
                </a:lnTo>
                <a:lnTo>
                  <a:pt x="125729" y="214629"/>
                </a:lnTo>
                <a:lnTo>
                  <a:pt x="1371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789989" y="1272821"/>
            <a:ext cx="165836" cy="189834"/>
          </a:xfrm>
          <a:custGeom>
            <a:avLst/>
            <a:gdLst/>
            <a:ahLst/>
            <a:cxnLst/>
            <a:rect l="l" t="t" r="r" b="b"/>
            <a:pathLst>
              <a:path w="203200" h="232410">
                <a:moveTo>
                  <a:pt x="203200" y="23241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686341" y="1152489"/>
            <a:ext cx="150289" cy="161826"/>
          </a:xfrm>
          <a:custGeom>
            <a:avLst/>
            <a:gdLst/>
            <a:ahLst/>
            <a:cxnLst/>
            <a:rect l="l" t="t" r="r" b="b"/>
            <a:pathLst>
              <a:path w="184150" h="198119">
                <a:moveTo>
                  <a:pt x="0" y="0"/>
                </a:moveTo>
                <a:lnTo>
                  <a:pt x="82550" y="198119"/>
                </a:lnTo>
                <a:lnTo>
                  <a:pt x="184150" y="1092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887418" y="1191909"/>
            <a:ext cx="548295" cy="261411"/>
          </a:xfrm>
          <a:custGeom>
            <a:avLst/>
            <a:gdLst/>
            <a:ahLst/>
            <a:cxnLst/>
            <a:rect l="l" t="t" r="r" b="b"/>
            <a:pathLst>
              <a:path w="671830" h="320039">
                <a:moveTo>
                  <a:pt x="671830" y="32004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44385" y="1123444"/>
            <a:ext cx="173091" cy="121369"/>
          </a:xfrm>
          <a:custGeom>
            <a:avLst/>
            <a:gdLst/>
            <a:ahLst/>
            <a:cxnLst/>
            <a:rect l="l" t="t" r="r" b="b"/>
            <a:pathLst>
              <a:path w="212089" h="148590">
                <a:moveTo>
                  <a:pt x="0" y="0"/>
                </a:moveTo>
                <a:lnTo>
                  <a:pt x="154939" y="148589"/>
                </a:lnTo>
                <a:lnTo>
                  <a:pt x="212089" y="266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986919" y="1101659"/>
            <a:ext cx="1572330" cy="372407"/>
          </a:xfrm>
          <a:custGeom>
            <a:avLst/>
            <a:gdLst/>
            <a:ahLst/>
            <a:cxnLst/>
            <a:rect l="l" t="t" r="r" b="b"/>
            <a:pathLst>
              <a:path w="1926589" h="455930">
                <a:moveTo>
                  <a:pt x="1926589" y="455930"/>
                </a:moveTo>
                <a:lnTo>
                  <a:pt x="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832485" y="1049792"/>
            <a:ext cx="174128" cy="106846"/>
          </a:xfrm>
          <a:custGeom>
            <a:avLst/>
            <a:gdLst/>
            <a:ahLst/>
            <a:cxnLst/>
            <a:rect l="l" t="t" r="r" b="b"/>
            <a:pathLst>
              <a:path w="213360" h="130809">
                <a:moveTo>
                  <a:pt x="213359" y="0"/>
                </a:moveTo>
                <a:lnTo>
                  <a:pt x="0" y="19050"/>
                </a:lnTo>
                <a:lnTo>
                  <a:pt x="182879" y="130810"/>
                </a:lnTo>
                <a:lnTo>
                  <a:pt x="2133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033364" y="1223029"/>
            <a:ext cx="451902" cy="220954"/>
          </a:xfrm>
          <a:custGeom>
            <a:avLst/>
            <a:gdLst/>
            <a:ahLst/>
            <a:cxnLst/>
            <a:rect l="l" t="t" r="r" b="b"/>
            <a:pathLst>
              <a:path w="553719" h="270510">
                <a:moveTo>
                  <a:pt x="0" y="270510"/>
                </a:moveTo>
                <a:lnTo>
                  <a:pt x="55372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454172" y="1152489"/>
            <a:ext cx="173091" cy="123444"/>
          </a:xfrm>
          <a:custGeom>
            <a:avLst/>
            <a:gdLst/>
            <a:ahLst/>
            <a:cxnLst/>
            <a:rect l="l" t="t" r="r" b="b"/>
            <a:pathLst>
              <a:path w="212089" h="151130">
                <a:moveTo>
                  <a:pt x="212089" y="0"/>
                </a:moveTo>
                <a:lnTo>
                  <a:pt x="0" y="29209"/>
                </a:lnTo>
                <a:lnTo>
                  <a:pt x="59689" y="151129"/>
                </a:lnTo>
                <a:lnTo>
                  <a:pt x="2120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322489" y="1392116"/>
            <a:ext cx="1697744" cy="2405602"/>
          </a:xfrm>
          <a:custGeom>
            <a:avLst/>
            <a:gdLst/>
            <a:ahLst/>
            <a:cxnLst/>
            <a:rect l="l" t="t" r="r" b="b"/>
            <a:pathLst>
              <a:path w="2080259" h="2945129">
                <a:moveTo>
                  <a:pt x="2080259" y="0"/>
                </a:moveTo>
                <a:lnTo>
                  <a:pt x="0" y="0"/>
                </a:lnTo>
                <a:lnTo>
                  <a:pt x="0" y="2945130"/>
                </a:lnTo>
                <a:lnTo>
                  <a:pt x="2080259" y="2945130"/>
                </a:lnTo>
                <a:lnTo>
                  <a:pt x="20802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322489" y="1392116"/>
            <a:ext cx="1697744" cy="2405602"/>
          </a:xfrm>
          <a:custGeom>
            <a:avLst/>
            <a:gdLst/>
            <a:ahLst/>
            <a:cxnLst/>
            <a:rect l="l" t="t" r="r" b="b"/>
            <a:pathLst>
              <a:path w="2080259" h="2945129">
                <a:moveTo>
                  <a:pt x="1040129" y="2945130"/>
                </a:moveTo>
                <a:lnTo>
                  <a:pt x="0" y="2945130"/>
                </a:lnTo>
                <a:lnTo>
                  <a:pt x="0" y="0"/>
                </a:lnTo>
                <a:lnTo>
                  <a:pt x="2080259" y="0"/>
                </a:lnTo>
                <a:lnTo>
                  <a:pt x="2080259" y="2945130"/>
                </a:lnTo>
                <a:lnTo>
                  <a:pt x="1040129" y="294513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107741" y="1178677"/>
            <a:ext cx="3008883" cy="27456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7414" indent="-998465"/>
            <a:r>
              <a:rPr sz="1800"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sz="1800" spc="13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r>
              <a:rPr sz="1800" spc="12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+non-linearity</a:t>
            </a:r>
            <a:endParaRPr sz="1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4"/>
              </a:spcBef>
            </a:pPr>
            <a:endParaRPr sz="1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5552" algn="ctr"/>
            <a:r>
              <a:rPr sz="1800" spc="10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Pooling</a:t>
            </a:r>
            <a:endParaRPr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1154" marR="4147" indent="-822205">
              <a:lnSpc>
                <a:spcPct val="196900"/>
              </a:lnSpc>
              <a:spcBef>
                <a:spcPts val="457"/>
              </a:spcBef>
            </a:pPr>
            <a:r>
              <a:rPr sz="1800"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sz="1800" spc="12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 </a:t>
            </a:r>
            <a:r>
              <a:rPr sz="1800"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+non-linearity  </a:t>
            </a:r>
            <a:r>
              <a:rPr sz="1800" spc="10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Pooling</a:t>
            </a:r>
            <a:endParaRPr sz="1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2877" algn="ctr">
              <a:spcBef>
                <a:spcPts val="1649"/>
              </a:spcBef>
            </a:pPr>
            <a:r>
              <a:rPr sz="1800"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sz="1800" spc="12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r>
              <a:rPr sz="1800" spc="11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+non-linearity</a:t>
            </a:r>
            <a:endParaRPr sz="1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732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82766" y="1713860"/>
            <a:ext cx="6832434" cy="37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26643" y="5445323"/>
            <a:ext cx="196841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  <a:r>
              <a:rPr sz="20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67041" y="5444285"/>
            <a:ext cx="30094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Detected obstacles</a:t>
            </a:r>
            <a:r>
              <a:rPr sz="2000" spc="-2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(red)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7200" y="1333500"/>
            <a:ext cx="466547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Obstacles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overlaid </a:t>
            </a: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  <a:r>
              <a:rPr sz="2000" spc="-2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Obstacle detection at short range: stereovision</a:t>
            </a:r>
          </a:p>
        </p:txBody>
      </p:sp>
    </p:spTree>
    <p:extLst>
      <p:ext uri="{BB962C8B-B14F-4D97-AF65-F5344CB8AC3E}">
        <p14:creationId xmlns:p14="http://schemas.microsoft.com/office/powerpoint/2010/main" val="12087818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796242" cy="516166"/>
          </a:xfrm>
        </p:spPr>
        <p:txBody>
          <a:bodyPr/>
          <a:lstStyle/>
          <a:p>
            <a:r>
              <a:rPr lang="en-US"/>
              <a:t>But Stereovision Doesn't work at long range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Stereo is only good up to about 10 meters.</a:t>
            </a:r>
          </a:p>
          <a:p>
            <a:r>
              <a:rPr lang="en-US" dirty="0"/>
              <a:t>But not seeing past 10 meters is like driving in a fog or a  snowstorm!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3708502" y="2503113"/>
            <a:ext cx="4399829" cy="3282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1882" y="2500000"/>
            <a:ext cx="3515718" cy="32852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21435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range vision with a convolutional net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388430" y="1333500"/>
            <a:ext cx="3456928" cy="4466753"/>
          </a:xfrm>
        </p:spPr>
        <p:txBody>
          <a:bodyPr/>
          <a:lstStyle/>
          <a:p>
            <a:r>
              <a:rPr lang="en-US" dirty="0"/>
              <a:t>Pre-processing (125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Ground plane estimation  Horizon leveling</a:t>
            </a:r>
          </a:p>
          <a:p>
            <a:pPr lvl="1"/>
            <a:r>
              <a:rPr lang="en-US" dirty="0"/>
              <a:t>Conversion to YUV + local  contrast normalization</a:t>
            </a:r>
          </a:p>
          <a:p>
            <a:pPr lvl="1"/>
            <a:r>
              <a:rPr lang="en-US" dirty="0"/>
              <a:t>Scale invariant pyramid of  distance-normalized image  “bands”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250903" y="1149762"/>
            <a:ext cx="4168697" cy="21649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9616" y="3467100"/>
            <a:ext cx="7799463" cy="2434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09761" y="1233403"/>
            <a:ext cx="1070677" cy="1932573"/>
          </a:xfrm>
          <a:custGeom>
            <a:avLst/>
            <a:gdLst/>
            <a:ahLst/>
            <a:cxnLst/>
            <a:rect l="l" t="t" r="r" b="b"/>
            <a:pathLst>
              <a:path w="1311910" h="2366010">
                <a:moveTo>
                  <a:pt x="570230" y="2322830"/>
                </a:moveTo>
                <a:lnTo>
                  <a:pt x="0" y="2279650"/>
                </a:lnTo>
                <a:lnTo>
                  <a:pt x="171450" y="0"/>
                </a:lnTo>
                <a:lnTo>
                  <a:pt x="1311910" y="86360"/>
                </a:lnTo>
                <a:lnTo>
                  <a:pt x="1140460" y="2366010"/>
                </a:lnTo>
                <a:lnTo>
                  <a:pt x="570230" y="232283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771" y="1380706"/>
            <a:ext cx="573170" cy="1035270"/>
          </a:xfrm>
          <a:custGeom>
            <a:avLst/>
            <a:gdLst/>
            <a:ahLst/>
            <a:cxnLst/>
            <a:rect l="l" t="t" r="r" b="b"/>
            <a:pathLst>
              <a:path w="702310" h="1267460">
                <a:moveTo>
                  <a:pt x="306070" y="1244600"/>
                </a:moveTo>
                <a:lnTo>
                  <a:pt x="0" y="1221739"/>
                </a:lnTo>
                <a:lnTo>
                  <a:pt x="92710" y="0"/>
                </a:lnTo>
                <a:lnTo>
                  <a:pt x="702310" y="46989"/>
                </a:lnTo>
                <a:lnTo>
                  <a:pt x="610870" y="1267459"/>
                </a:lnTo>
                <a:lnTo>
                  <a:pt x="306070" y="124460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5950" y="1351660"/>
            <a:ext cx="573170" cy="1035270"/>
          </a:xfrm>
          <a:custGeom>
            <a:avLst/>
            <a:gdLst/>
            <a:ahLst/>
            <a:cxnLst/>
            <a:rect l="l" t="t" r="r" b="b"/>
            <a:pathLst>
              <a:path w="702310" h="1267460">
                <a:moveTo>
                  <a:pt x="306070" y="1243329"/>
                </a:moveTo>
                <a:lnTo>
                  <a:pt x="0" y="1220469"/>
                </a:lnTo>
                <a:lnTo>
                  <a:pt x="92710" y="0"/>
                </a:lnTo>
                <a:lnTo>
                  <a:pt x="702310" y="45719"/>
                </a:lnTo>
                <a:lnTo>
                  <a:pt x="610870" y="1267460"/>
                </a:lnTo>
                <a:lnTo>
                  <a:pt x="306070" y="1243329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6453" y="1321577"/>
            <a:ext cx="574206" cy="1035270"/>
          </a:xfrm>
          <a:custGeom>
            <a:avLst/>
            <a:gdLst/>
            <a:ahLst/>
            <a:cxnLst/>
            <a:rect l="l" t="t" r="r" b="b"/>
            <a:pathLst>
              <a:path w="703580" h="1267460">
                <a:moveTo>
                  <a:pt x="306070" y="1244600"/>
                </a:moveTo>
                <a:lnTo>
                  <a:pt x="0" y="1221740"/>
                </a:lnTo>
                <a:lnTo>
                  <a:pt x="92709" y="0"/>
                </a:lnTo>
                <a:lnTo>
                  <a:pt x="703580" y="46990"/>
                </a:lnTo>
                <a:lnTo>
                  <a:pt x="610870" y="1267460"/>
                </a:lnTo>
                <a:lnTo>
                  <a:pt x="306070" y="124460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43270" y="1410788"/>
            <a:ext cx="573170" cy="1035270"/>
          </a:xfrm>
          <a:custGeom>
            <a:avLst/>
            <a:gdLst/>
            <a:ahLst/>
            <a:cxnLst/>
            <a:rect l="l" t="t" r="r" b="b"/>
            <a:pathLst>
              <a:path w="702310" h="1267460">
                <a:moveTo>
                  <a:pt x="304800" y="1243329"/>
                </a:moveTo>
                <a:lnTo>
                  <a:pt x="0" y="1220470"/>
                </a:lnTo>
                <a:lnTo>
                  <a:pt x="91440" y="0"/>
                </a:lnTo>
                <a:lnTo>
                  <a:pt x="702310" y="45720"/>
                </a:lnTo>
                <a:lnTo>
                  <a:pt x="610869" y="1267460"/>
                </a:lnTo>
                <a:lnTo>
                  <a:pt x="304800" y="1243329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26765" y="1468880"/>
            <a:ext cx="452939" cy="818465"/>
          </a:xfrm>
          <a:custGeom>
            <a:avLst/>
            <a:gdLst/>
            <a:ahLst/>
            <a:cxnLst/>
            <a:rect l="l" t="t" r="r" b="b"/>
            <a:pathLst>
              <a:path w="554989" h="1002030">
                <a:moveTo>
                  <a:pt x="241300" y="984250"/>
                </a:moveTo>
                <a:lnTo>
                  <a:pt x="0" y="966469"/>
                </a:lnTo>
                <a:lnTo>
                  <a:pt x="72390" y="0"/>
                </a:lnTo>
                <a:lnTo>
                  <a:pt x="554990" y="36829"/>
                </a:lnTo>
                <a:lnTo>
                  <a:pt x="482600" y="1002029"/>
                </a:lnTo>
                <a:lnTo>
                  <a:pt x="241300" y="98425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55025" y="1669087"/>
            <a:ext cx="359656" cy="648340"/>
          </a:xfrm>
          <a:custGeom>
            <a:avLst/>
            <a:gdLst/>
            <a:ahLst/>
            <a:cxnLst/>
            <a:rect l="l" t="t" r="r" b="b"/>
            <a:pathLst>
              <a:path w="440689" h="793750">
                <a:moveTo>
                  <a:pt x="191770" y="779780"/>
                </a:moveTo>
                <a:lnTo>
                  <a:pt x="0" y="764540"/>
                </a:lnTo>
                <a:lnTo>
                  <a:pt x="57150" y="0"/>
                </a:lnTo>
                <a:lnTo>
                  <a:pt x="440690" y="29210"/>
                </a:lnTo>
                <a:lnTo>
                  <a:pt x="382270" y="793750"/>
                </a:lnTo>
                <a:lnTo>
                  <a:pt x="191770" y="77978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43125" y="1640042"/>
            <a:ext cx="359656" cy="648340"/>
          </a:xfrm>
          <a:custGeom>
            <a:avLst/>
            <a:gdLst/>
            <a:ahLst/>
            <a:cxnLst/>
            <a:rect l="l" t="t" r="r" b="b"/>
            <a:pathLst>
              <a:path w="440689" h="793750">
                <a:moveTo>
                  <a:pt x="191770" y="778509"/>
                </a:moveTo>
                <a:lnTo>
                  <a:pt x="0" y="764539"/>
                </a:lnTo>
                <a:lnTo>
                  <a:pt x="58420" y="0"/>
                </a:lnTo>
                <a:lnTo>
                  <a:pt x="440690" y="27939"/>
                </a:lnTo>
                <a:lnTo>
                  <a:pt x="382270" y="793750"/>
                </a:lnTo>
                <a:lnTo>
                  <a:pt x="191770" y="778509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54606" y="1670125"/>
            <a:ext cx="359656" cy="648340"/>
          </a:xfrm>
          <a:custGeom>
            <a:avLst/>
            <a:gdLst/>
            <a:ahLst/>
            <a:cxnLst/>
            <a:rect l="l" t="t" r="r" b="b"/>
            <a:pathLst>
              <a:path w="440689" h="793750">
                <a:moveTo>
                  <a:pt x="191769" y="778510"/>
                </a:moveTo>
                <a:lnTo>
                  <a:pt x="0" y="764539"/>
                </a:lnTo>
                <a:lnTo>
                  <a:pt x="57150" y="0"/>
                </a:lnTo>
                <a:lnTo>
                  <a:pt x="440689" y="27939"/>
                </a:lnTo>
                <a:lnTo>
                  <a:pt x="382269" y="793750"/>
                </a:lnTo>
                <a:lnTo>
                  <a:pt x="191769" y="778510"/>
                </a:lnTo>
                <a:close/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36408" y="522510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lnTo>
                  <a:pt x="0" y="228600"/>
                </a:lnTo>
                <a:lnTo>
                  <a:pt x="0" y="0"/>
                </a:lnTo>
                <a:lnTo>
                  <a:pt x="228600" y="0"/>
                </a:lnTo>
                <a:lnTo>
                  <a:pt x="228600" y="228600"/>
                </a:lnTo>
                <a:lnTo>
                  <a:pt x="114300" y="228600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807806" y="4990665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599"/>
                </a:moveTo>
                <a:lnTo>
                  <a:pt x="0" y="228599"/>
                </a:lnTo>
                <a:lnTo>
                  <a:pt x="0" y="0"/>
                </a:lnTo>
                <a:lnTo>
                  <a:pt x="228600" y="0"/>
                </a:lnTo>
                <a:lnTo>
                  <a:pt x="228600" y="228599"/>
                </a:lnTo>
                <a:lnTo>
                  <a:pt x="114300" y="228599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61663" y="4990665"/>
            <a:ext cx="186565" cy="187759"/>
          </a:xfrm>
          <a:custGeom>
            <a:avLst/>
            <a:gdLst/>
            <a:ahLst/>
            <a:cxnLst/>
            <a:rect l="l" t="t" r="r" b="b"/>
            <a:pathLst>
              <a:path w="228600" h="229870">
                <a:moveTo>
                  <a:pt x="114300" y="229869"/>
                </a:moveTo>
                <a:lnTo>
                  <a:pt x="0" y="229869"/>
                </a:lnTo>
                <a:lnTo>
                  <a:pt x="0" y="0"/>
                </a:lnTo>
                <a:lnTo>
                  <a:pt x="228600" y="0"/>
                </a:lnTo>
                <a:lnTo>
                  <a:pt x="228600" y="229869"/>
                </a:lnTo>
                <a:lnTo>
                  <a:pt x="114300" y="229869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956023" y="4756225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lnTo>
                  <a:pt x="0" y="228600"/>
                </a:lnTo>
                <a:lnTo>
                  <a:pt x="0" y="0"/>
                </a:lnTo>
                <a:lnTo>
                  <a:pt x="228600" y="0"/>
                </a:lnTo>
                <a:lnTo>
                  <a:pt x="228600" y="228600"/>
                </a:lnTo>
                <a:lnTo>
                  <a:pt x="114300" y="228600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49345" y="4756225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lnTo>
                  <a:pt x="0" y="228600"/>
                </a:lnTo>
                <a:lnTo>
                  <a:pt x="0" y="0"/>
                </a:lnTo>
                <a:lnTo>
                  <a:pt x="228600" y="0"/>
                </a:lnTo>
                <a:lnTo>
                  <a:pt x="228600" y="228600"/>
                </a:lnTo>
                <a:lnTo>
                  <a:pt x="114300" y="228600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044123" y="4520747"/>
            <a:ext cx="186565" cy="187759"/>
          </a:xfrm>
          <a:custGeom>
            <a:avLst/>
            <a:gdLst/>
            <a:ahLst/>
            <a:cxnLst/>
            <a:rect l="l" t="t" r="r" b="b"/>
            <a:pathLst>
              <a:path w="228600" h="229870">
                <a:moveTo>
                  <a:pt x="114300" y="229869"/>
                </a:moveTo>
                <a:lnTo>
                  <a:pt x="0" y="229869"/>
                </a:lnTo>
                <a:lnTo>
                  <a:pt x="0" y="0"/>
                </a:lnTo>
                <a:lnTo>
                  <a:pt x="228600" y="0"/>
                </a:lnTo>
                <a:lnTo>
                  <a:pt x="228600" y="229869"/>
                </a:lnTo>
                <a:lnTo>
                  <a:pt x="114300" y="229869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08003" y="452178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lnTo>
                  <a:pt x="0" y="228600"/>
                </a:lnTo>
                <a:lnTo>
                  <a:pt x="0" y="0"/>
                </a:lnTo>
                <a:lnTo>
                  <a:pt x="228600" y="0"/>
                </a:lnTo>
                <a:lnTo>
                  <a:pt x="228600" y="228600"/>
                </a:lnTo>
                <a:lnTo>
                  <a:pt x="114300" y="228600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90462" y="428630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lnTo>
                  <a:pt x="0" y="228600"/>
                </a:lnTo>
                <a:lnTo>
                  <a:pt x="0" y="0"/>
                </a:lnTo>
                <a:lnTo>
                  <a:pt x="228600" y="0"/>
                </a:lnTo>
                <a:lnTo>
                  <a:pt x="228600" y="228600"/>
                </a:lnTo>
                <a:lnTo>
                  <a:pt x="114300" y="228600"/>
                </a:lnTo>
                <a:close/>
              </a:path>
            </a:pathLst>
          </a:custGeom>
          <a:ln w="18329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3588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net architecture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522383" y="890502"/>
            <a:ext cx="7184835" cy="4938798"/>
            <a:chOff x="671003" y="6503382"/>
            <a:chExt cx="7184835" cy="4938798"/>
          </a:xfrm>
        </p:grpSpPr>
        <p:sp>
          <p:nvSpPr>
            <p:cNvPr id="4" name="object 4"/>
            <p:cNvSpPr txBox="1"/>
            <p:nvPr/>
          </p:nvSpPr>
          <p:spPr>
            <a:xfrm>
              <a:off x="769469" y="7499233"/>
              <a:ext cx="1745131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YUV </a:t>
              </a:r>
              <a:r>
                <a:rPr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image</a:t>
              </a:r>
              <a:r>
                <a:rPr sz="1500" b="1" spc="-93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b="1" spc="-8" dirty="0">
                  <a:latin typeface="Arial" panose="020B0604020202020204" pitchFamily="34" charset="0"/>
                  <a:cs typeface="Arial" panose="020B0604020202020204" pitchFamily="34" charset="0"/>
                </a:rPr>
                <a:t>band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730083" y="7766868"/>
              <a:ext cx="1784517" cy="50013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20-36 pixels</a:t>
              </a:r>
              <a:r>
                <a:rPr sz="1500" b="1" spc="-5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tall,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spcBef>
                  <a:spcPts val="343"/>
                </a:spcBef>
              </a:pPr>
              <a:r>
                <a:rPr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36-500 </a:t>
              </a: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pixels</a:t>
              </a:r>
              <a:r>
                <a:rPr sz="1500" b="1" spc="-69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wide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671003" y="6596702"/>
              <a:ext cx="2198454" cy="54938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marR="4147">
                <a:lnSpc>
                  <a:spcPct val="119000"/>
                </a:lnSpc>
              </a:pPr>
              <a:r>
                <a:rPr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sz="1500" b="1" spc="-8" dirty="0">
                  <a:latin typeface="Arial" panose="020B0604020202020204" pitchFamily="34" charset="0"/>
                  <a:cs typeface="Arial" panose="020B0604020202020204" pitchFamily="34" charset="0"/>
                </a:rPr>
                <a:t>features </a:t>
              </a: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per  </a:t>
              </a:r>
              <a:r>
                <a:rPr sz="1500" b="1" dirty="0">
                  <a:latin typeface="Arial" panose="020B0604020202020204" pitchFamily="34" charset="0"/>
                  <a:cs typeface="Arial" panose="020B0604020202020204" pitchFamily="34" charset="0"/>
                </a:rPr>
                <a:t>3x12x25 </a:t>
              </a: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r>
                <a:rPr sz="1500" b="1" spc="-78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window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685265" y="8294877"/>
              <a:ext cx="1416859" cy="17842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106716" y="11105043"/>
              <a:ext cx="4520061" cy="33713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106716" y="11105043"/>
              <a:ext cx="4520061" cy="337137"/>
            </a:xfrm>
            <a:custGeom>
              <a:avLst/>
              <a:gdLst/>
              <a:ahLst/>
              <a:cxnLst/>
              <a:rect l="l" t="t" r="r" b="b"/>
              <a:pathLst>
                <a:path w="5538470" h="412750">
                  <a:moveTo>
                    <a:pt x="0" y="0"/>
                  </a:moveTo>
                  <a:lnTo>
                    <a:pt x="5538470" y="0"/>
                  </a:lnTo>
                  <a:lnTo>
                    <a:pt x="5538470" y="412750"/>
                  </a:lnTo>
                  <a:lnTo>
                    <a:pt x="0" y="4127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11360" y="10759607"/>
              <a:ext cx="4765705" cy="19709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03069" y="10528279"/>
              <a:ext cx="4765705" cy="19605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011360" y="10307325"/>
              <a:ext cx="4765705" cy="19605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930516" y="9811474"/>
              <a:ext cx="4925322" cy="17738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930516" y="9677656"/>
              <a:ext cx="4925322" cy="17842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30516" y="9545914"/>
              <a:ext cx="4925322" cy="17738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30516" y="9412097"/>
              <a:ext cx="4925322" cy="17738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30516" y="9278279"/>
              <a:ext cx="4925322" cy="17842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930516" y="9146537"/>
              <a:ext cx="4925322" cy="17738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930516" y="8801100"/>
              <a:ext cx="4925322" cy="17738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685265" y="8213964"/>
              <a:ext cx="1416859" cy="17842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685265" y="8109192"/>
              <a:ext cx="1416859" cy="17738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85265" y="8002345"/>
              <a:ext cx="1416859" cy="17738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685265" y="7895499"/>
              <a:ext cx="1416859" cy="17842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685265" y="7815624"/>
              <a:ext cx="1416859" cy="17842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685265" y="7577034"/>
              <a:ext cx="1416859" cy="17738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727760" y="7123715"/>
              <a:ext cx="1331869" cy="149377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727760" y="7052137"/>
              <a:ext cx="1331869" cy="149377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727760" y="6990935"/>
              <a:ext cx="1331869" cy="149377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727760" y="6922469"/>
              <a:ext cx="1331869" cy="150415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719469" y="6847781"/>
              <a:ext cx="1331869" cy="149377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727760" y="6777241"/>
              <a:ext cx="1331869" cy="149377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5351718" y="6740935"/>
              <a:ext cx="82918" cy="2339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dirty="0">
                  <a:latin typeface="Arial" panose="020B0604020202020204" pitchFamily="34" charset="0"/>
                  <a:cs typeface="Arial" panose="020B0604020202020204" pitchFamily="34" charset="0"/>
                </a:rPr>
                <a:t>`</a:t>
              </a:r>
            </a:p>
          </p:txBody>
        </p:sp>
        <p:sp>
          <p:nvSpPr>
            <p:cNvPr id="33" name="object 33"/>
            <p:cNvSpPr/>
            <p:nvPr/>
          </p:nvSpPr>
          <p:spPr>
            <a:xfrm>
              <a:off x="4719469" y="6717076"/>
              <a:ext cx="1331869" cy="149377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727760" y="6503382"/>
              <a:ext cx="1331869" cy="150415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1831344" y="11160022"/>
              <a:ext cx="1018846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YUV</a:t>
              </a:r>
              <a:r>
                <a:rPr sz="1500" spc="-11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>
              <a:off x="1600200" y="10513756"/>
              <a:ext cx="1012637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3@36x484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object 37"/>
            <p:cNvSpPr txBox="1"/>
            <p:nvPr/>
          </p:nvSpPr>
          <p:spPr>
            <a:xfrm>
              <a:off x="4558816" y="10062511"/>
              <a:ext cx="1817975" cy="200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300" b="1" spc="-8" dirty="0">
                  <a:latin typeface="Arial" panose="020B0604020202020204" pitchFamily="34" charset="0"/>
                  <a:cs typeface="Arial" panose="020B0604020202020204" pitchFamily="34" charset="0"/>
                </a:rPr>
                <a:t>CONVOLUTIONS</a:t>
              </a:r>
              <a:r>
                <a:rPr sz="1300" b="1" spc="26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(7x6)</a:t>
              </a:r>
              <a:endParaRPr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object 38"/>
            <p:cNvSpPr txBox="1"/>
            <p:nvPr/>
          </p:nvSpPr>
          <p:spPr>
            <a:xfrm>
              <a:off x="1491554" y="9370603"/>
              <a:ext cx="1124394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20@30x484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object 39"/>
            <p:cNvSpPr txBox="1"/>
            <p:nvPr/>
          </p:nvSpPr>
          <p:spPr>
            <a:xfrm>
              <a:off x="3017250" y="9049860"/>
              <a:ext cx="153888" cy="129149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368">
                <a:lnSpc>
                  <a:spcPts val="1229"/>
                </a:lnSpc>
              </a:pPr>
              <a:r>
                <a:rPr sz="1100" b="1" spc="-12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object 40"/>
            <p:cNvSpPr txBox="1"/>
            <p:nvPr/>
          </p:nvSpPr>
          <p:spPr>
            <a:xfrm>
              <a:off x="4366032" y="8558361"/>
              <a:ext cx="2112851" cy="200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3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MAX SUBSAMPLING</a:t>
              </a:r>
              <a:r>
                <a:rPr sz="1300" b="1" spc="26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3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(1x4)</a:t>
              </a:r>
              <a:endParaRPr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object 41"/>
            <p:cNvSpPr txBox="1"/>
            <p:nvPr/>
          </p:nvSpPr>
          <p:spPr>
            <a:xfrm>
              <a:off x="4468642" y="7341557"/>
              <a:ext cx="1817975" cy="200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300" b="1" spc="-8" dirty="0">
                  <a:latin typeface="Arial" panose="020B0604020202020204" pitchFamily="34" charset="0"/>
                  <a:cs typeface="Arial" panose="020B0604020202020204" pitchFamily="34" charset="0"/>
                </a:rPr>
                <a:t>CONVOLUTIONS</a:t>
              </a:r>
              <a:r>
                <a:rPr sz="1300" b="1" spc="26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(6x5)</a:t>
              </a:r>
              <a:endParaRPr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object 42"/>
            <p:cNvSpPr txBox="1"/>
            <p:nvPr/>
          </p:nvSpPr>
          <p:spPr>
            <a:xfrm>
              <a:off x="3224641" y="7914171"/>
              <a:ext cx="1102006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20@30x125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object 43"/>
            <p:cNvSpPr txBox="1"/>
            <p:nvPr/>
          </p:nvSpPr>
          <p:spPr>
            <a:xfrm>
              <a:off x="4729504" y="7787412"/>
              <a:ext cx="153888" cy="129149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368">
                <a:lnSpc>
                  <a:spcPts val="1229"/>
                </a:lnSpc>
              </a:pPr>
              <a:r>
                <a:rPr sz="1100" b="1" spc="-12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object 44"/>
            <p:cNvSpPr txBox="1"/>
            <p:nvPr/>
          </p:nvSpPr>
          <p:spPr>
            <a:xfrm>
              <a:off x="4779255" y="6701312"/>
              <a:ext cx="153888" cy="129149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368">
                <a:lnSpc>
                  <a:spcPts val="1229"/>
                </a:lnSpc>
              </a:pPr>
              <a:r>
                <a:rPr sz="1100" b="1" spc="-12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spc="-4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object 45"/>
            <p:cNvSpPr txBox="1"/>
            <p:nvPr/>
          </p:nvSpPr>
          <p:spPr>
            <a:xfrm>
              <a:off x="3171138" y="6786578"/>
              <a:ext cx="1211477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latin typeface="Arial" panose="020B0604020202020204" pitchFamily="34" charset="0"/>
                  <a:cs typeface="Arial" panose="020B0604020202020204" pitchFamily="34" charset="0"/>
                </a:rPr>
                <a:t>100@25x121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542232" y="6546951"/>
              <a:ext cx="0" cy="651452"/>
            </a:xfrm>
            <a:custGeom>
              <a:avLst/>
              <a:gdLst/>
              <a:ahLst/>
              <a:cxnLst/>
              <a:rect l="l" t="t" r="r" b="b"/>
              <a:pathLst>
                <a:path h="797560">
                  <a:moveTo>
                    <a:pt x="0" y="0"/>
                  </a:moveTo>
                  <a:lnTo>
                    <a:pt x="0" y="797560"/>
                  </a:lnTo>
                </a:path>
              </a:pathLst>
            </a:custGeom>
            <a:ln w="18329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42232" y="7628901"/>
              <a:ext cx="0" cy="823652"/>
            </a:xfrm>
            <a:custGeom>
              <a:avLst/>
              <a:gdLst/>
              <a:ahLst/>
              <a:cxnLst/>
              <a:rect l="l" t="t" r="r" b="b"/>
              <a:pathLst>
                <a:path h="1008379">
                  <a:moveTo>
                    <a:pt x="0" y="0"/>
                  </a:moveTo>
                  <a:lnTo>
                    <a:pt x="0" y="1008379"/>
                  </a:lnTo>
                </a:path>
              </a:pathLst>
            </a:custGeom>
            <a:ln w="18329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829978" y="8846743"/>
              <a:ext cx="0" cy="1109959"/>
            </a:xfrm>
            <a:custGeom>
              <a:avLst/>
              <a:gdLst/>
              <a:ahLst/>
              <a:cxnLst/>
              <a:rect l="l" t="t" r="r" b="b"/>
              <a:pathLst>
                <a:path h="1358900">
                  <a:moveTo>
                    <a:pt x="0" y="0"/>
                  </a:moveTo>
                  <a:lnTo>
                    <a:pt x="0" y="1358900"/>
                  </a:lnTo>
                </a:path>
              </a:pathLst>
            </a:custGeom>
            <a:ln w="18329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829978" y="10306287"/>
              <a:ext cx="0" cy="642116"/>
            </a:xfrm>
            <a:custGeom>
              <a:avLst/>
              <a:gdLst/>
              <a:ahLst/>
              <a:cxnLst/>
              <a:rect l="l" t="t" r="r" b="b"/>
              <a:pathLst>
                <a:path h="786129">
                  <a:moveTo>
                    <a:pt x="0" y="0"/>
                  </a:moveTo>
                  <a:lnTo>
                    <a:pt x="0" y="786130"/>
                  </a:lnTo>
                </a:path>
              </a:pathLst>
            </a:custGeom>
            <a:ln w="18329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72108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76726" y="2552700"/>
            <a:ext cx="2575637" cy="13516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26464" y="2552700"/>
            <a:ext cx="2576672" cy="1348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6201" y="2552700"/>
            <a:ext cx="2576673" cy="13485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74285" y="3650212"/>
            <a:ext cx="947337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spc="-4" dirty="0">
                <a:solidFill>
                  <a:srgbClr val="FFFFFF"/>
                </a:solidFill>
              </a:rPr>
              <a:t>Input</a:t>
            </a:r>
            <a:r>
              <a:rPr sz="1300" b="1" spc="-86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/>
          </a:p>
        </p:txBody>
      </p:sp>
      <p:sp>
        <p:nvSpPr>
          <p:cNvPr id="7" name="object 7"/>
          <p:cNvSpPr txBox="1"/>
          <p:nvPr/>
        </p:nvSpPr>
        <p:spPr>
          <a:xfrm>
            <a:off x="3587235" y="3651248"/>
            <a:ext cx="110436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78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/>
          </a:p>
        </p:txBody>
      </p:sp>
      <p:sp>
        <p:nvSpPr>
          <p:cNvPr id="8" name="object 8"/>
          <p:cNvSpPr txBox="1"/>
          <p:nvPr/>
        </p:nvSpPr>
        <p:spPr>
          <a:xfrm>
            <a:off x="5511966" y="3961414"/>
            <a:ext cx="2476135" cy="452976"/>
          </a:xfrm>
          <a:prstGeom prst="rect">
            <a:avLst/>
          </a:prstGeom>
          <a:ln>
            <a:noFill/>
          </a:ln>
        </p:spPr>
        <p:txBody>
          <a:bodyPr vert="horz" wrap="square" lIns="0" tIns="1555" rIns="0" bIns="0" rtlCol="0">
            <a:spAutoFit/>
          </a:bodyPr>
          <a:lstStyle/>
          <a:p>
            <a:pPr>
              <a:spcBef>
                <a:spcPts val="12"/>
              </a:spcBef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391"/>
            <a:r>
              <a:rPr sz="2000" b="1" spc="-287" baseline="3472" dirty="0">
                <a:solidFill>
                  <a:srgbClr val="FFFFFF"/>
                </a:solidFill>
              </a:rPr>
              <a:t>C</a:t>
            </a:r>
            <a:r>
              <a:rPr sz="1300" b="1" spc="-192" dirty="0"/>
              <a:t>C</a:t>
            </a:r>
            <a:r>
              <a:rPr sz="2000" b="1" spc="-287" baseline="3472" dirty="0">
                <a:solidFill>
                  <a:srgbClr val="FFFFFF"/>
                </a:solidFill>
              </a:rPr>
              <a:t>l</a:t>
            </a:r>
            <a:r>
              <a:rPr sz="1300" b="1" spc="-192" dirty="0"/>
              <a:t>l</a:t>
            </a:r>
            <a:r>
              <a:rPr sz="2000" b="1" spc="-287" baseline="3472" dirty="0">
                <a:solidFill>
                  <a:srgbClr val="FFFFFF"/>
                </a:solidFill>
              </a:rPr>
              <a:t>ass</a:t>
            </a:r>
            <a:r>
              <a:rPr sz="1300" b="1" spc="-192" dirty="0"/>
              <a:t>ass</a:t>
            </a:r>
            <a:r>
              <a:rPr sz="2000" b="1" spc="-287" baseline="3472" dirty="0">
                <a:solidFill>
                  <a:srgbClr val="FFFFFF"/>
                </a:solidFill>
              </a:rPr>
              <a:t>i</a:t>
            </a:r>
            <a:r>
              <a:rPr sz="1300" b="1" spc="-192" dirty="0"/>
              <a:t>i</a:t>
            </a:r>
            <a:r>
              <a:rPr sz="2000" b="1" spc="-287" baseline="3472" dirty="0">
                <a:solidFill>
                  <a:srgbClr val="FFFFFF"/>
                </a:solidFill>
              </a:rPr>
              <a:t>f</a:t>
            </a:r>
            <a:r>
              <a:rPr sz="1300" b="1" spc="-192" dirty="0"/>
              <a:t>f</a:t>
            </a:r>
            <a:r>
              <a:rPr sz="2000" b="1" spc="-287" baseline="3472" dirty="0">
                <a:solidFill>
                  <a:srgbClr val="FFFFFF"/>
                </a:solidFill>
              </a:rPr>
              <a:t>i</a:t>
            </a:r>
            <a:r>
              <a:rPr sz="1300" b="1" spc="-192" dirty="0"/>
              <a:t>i</a:t>
            </a:r>
            <a:r>
              <a:rPr sz="2000" b="1" spc="-287" baseline="3472" dirty="0">
                <a:solidFill>
                  <a:srgbClr val="FFFFFF"/>
                </a:solidFill>
              </a:rPr>
              <a:t>er</a:t>
            </a:r>
            <a:r>
              <a:rPr sz="1300" b="1" spc="-192" dirty="0"/>
              <a:t>er</a:t>
            </a:r>
            <a:r>
              <a:rPr sz="1300" b="1" spc="-114" dirty="0"/>
              <a:t> </a:t>
            </a:r>
            <a:r>
              <a:rPr sz="2000" b="1" spc="-471" baseline="3472" dirty="0">
                <a:solidFill>
                  <a:srgbClr val="FFFFFF"/>
                </a:solidFill>
              </a:rPr>
              <a:t>O</a:t>
            </a:r>
            <a:r>
              <a:rPr sz="1300" b="1" spc="-314" dirty="0"/>
              <a:t>O</a:t>
            </a:r>
            <a:r>
              <a:rPr sz="2000" b="1" spc="-471" baseline="3472" dirty="0">
                <a:solidFill>
                  <a:srgbClr val="FFFFFF"/>
                </a:solidFill>
              </a:rPr>
              <a:t>u</a:t>
            </a:r>
            <a:r>
              <a:rPr sz="1300" b="1" spc="-314" dirty="0"/>
              <a:t>u</a:t>
            </a:r>
            <a:r>
              <a:rPr sz="2000" b="1" spc="-471" baseline="3472" dirty="0">
                <a:solidFill>
                  <a:srgbClr val="FFFFFF"/>
                </a:solidFill>
              </a:rPr>
              <a:t>t</a:t>
            </a:r>
            <a:r>
              <a:rPr sz="1300" b="1" spc="-314" dirty="0"/>
              <a:t>t</a:t>
            </a:r>
            <a:r>
              <a:rPr sz="2000" b="1" spc="-471" baseline="3472" dirty="0">
                <a:solidFill>
                  <a:srgbClr val="FFFFFF"/>
                </a:solidFill>
              </a:rPr>
              <a:t>p</a:t>
            </a:r>
            <a:r>
              <a:rPr sz="1300" b="1" spc="-314" dirty="0"/>
              <a:t>pu</a:t>
            </a:r>
            <a:r>
              <a:rPr sz="2000" b="1" spc="-471" baseline="3472" dirty="0">
                <a:solidFill>
                  <a:srgbClr val="FFFFFF"/>
                </a:solidFill>
              </a:rPr>
              <a:t>t</a:t>
            </a:r>
            <a:r>
              <a:rPr sz="1300" b="1" spc="-314" dirty="0"/>
              <a:t>t</a:t>
            </a:r>
            <a:endParaRPr sz="1300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labeling with </a:t>
            </a:r>
            <a:r>
              <a:rPr lang="en-US" dirty="0" err="1"/>
              <a:t>ConvNet</a:t>
            </a:r>
            <a:r>
              <a:rPr lang="en-US" dirty="0"/>
              <a:t> + online learning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Image Labeling for Off-Road Robots [Hadsell JFR 2008]</a:t>
            </a:r>
          </a:p>
          <a:p>
            <a:r>
              <a:rPr lang="en-US" dirty="0" err="1"/>
              <a:t>ConvNet</a:t>
            </a:r>
            <a:r>
              <a:rPr lang="en-US" dirty="0"/>
              <a:t> labels pixels as one of 3 categories</a:t>
            </a:r>
          </a:p>
          <a:p>
            <a:r>
              <a:rPr lang="en-US" dirty="0" err="1"/>
              <a:t>Traversible</a:t>
            </a:r>
            <a:r>
              <a:rPr lang="en-US" dirty="0"/>
              <a:t>/flat (green), non </a:t>
            </a:r>
            <a:r>
              <a:rPr lang="en-US" dirty="0" err="1"/>
              <a:t>traversible</a:t>
            </a:r>
            <a:r>
              <a:rPr lang="en-US" dirty="0"/>
              <a:t> (red), foot of obstacle (purple)  Labels obtained from stereo vision and SLAM</a:t>
            </a:r>
          </a:p>
          <a:p>
            <a:endParaRPr lang="en-US" dirty="0"/>
          </a:p>
        </p:txBody>
      </p:sp>
      <p:sp>
        <p:nvSpPr>
          <p:cNvPr id="15" name="object 15"/>
          <p:cNvSpPr/>
          <p:nvPr/>
        </p:nvSpPr>
        <p:spPr>
          <a:xfrm>
            <a:off x="2866887" y="3961414"/>
            <a:ext cx="2476134" cy="18537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5893" y="3958302"/>
            <a:ext cx="2471989" cy="18589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81159" y="3943556"/>
            <a:ext cx="2501459" cy="18884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1158" y="3943556"/>
            <a:ext cx="2510563" cy="18884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511966" y="3961414"/>
            <a:ext cx="2476134" cy="18537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07295" y="3858473"/>
            <a:ext cx="2491682" cy="1892826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"/>
              </a:spcBef>
            </a:pPr>
            <a:endParaRPr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9776"/>
            <a:r>
              <a:rPr sz="1300" b="1" spc="-8" dirty="0">
                <a:solidFill>
                  <a:srgbClr val="FFFFFF"/>
                </a:solidFill>
              </a:rPr>
              <a:t>Input</a:t>
            </a:r>
            <a:r>
              <a:rPr sz="1300" b="1" spc="-65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 dirty="0"/>
          </a:p>
        </p:txBody>
      </p:sp>
      <p:sp>
        <p:nvSpPr>
          <p:cNvPr id="21" name="object 21"/>
          <p:cNvSpPr txBox="1"/>
          <p:nvPr/>
        </p:nvSpPr>
        <p:spPr>
          <a:xfrm>
            <a:off x="2859630" y="3848100"/>
            <a:ext cx="2491682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00377">
              <a:spcBef>
                <a:spcPts val="816"/>
              </a:spcBef>
            </a:pPr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69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 dirty="0"/>
          </a:p>
        </p:txBody>
      </p:sp>
      <p:sp>
        <p:nvSpPr>
          <p:cNvPr id="22" name="object 22"/>
          <p:cNvSpPr txBox="1"/>
          <p:nvPr/>
        </p:nvSpPr>
        <p:spPr>
          <a:xfrm>
            <a:off x="5503675" y="3848100"/>
            <a:ext cx="2491682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1879">
              <a:spcBef>
                <a:spcPts val="825"/>
              </a:spcBef>
            </a:pPr>
            <a:r>
              <a:rPr sz="1300" b="1" spc="-4" dirty="0">
                <a:solidFill>
                  <a:srgbClr val="FFFFFF"/>
                </a:solidFill>
              </a:rPr>
              <a:t>Classifier</a:t>
            </a:r>
            <a:r>
              <a:rPr sz="1300" b="1" spc="-53" dirty="0">
                <a:solidFill>
                  <a:srgbClr val="FFFFFF"/>
                </a:solidFill>
              </a:rPr>
              <a:t> </a:t>
            </a:r>
            <a:r>
              <a:rPr sz="1300" b="1" spc="-8" dirty="0">
                <a:solidFill>
                  <a:srgbClr val="FFFFFF"/>
                </a:solidFill>
              </a:rPr>
              <a:t>Output</a:t>
            </a:r>
            <a:endParaRPr sz="1300" dirty="0"/>
          </a:p>
        </p:txBody>
      </p:sp>
    </p:spTree>
    <p:extLst>
      <p:ext uri="{BB962C8B-B14F-4D97-AF65-F5344CB8AC3E}">
        <p14:creationId xmlns:p14="http://schemas.microsoft.com/office/powerpoint/2010/main" val="50361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4915" y="1190872"/>
            <a:ext cx="2471989" cy="18589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range vision results</a:t>
            </a:r>
          </a:p>
        </p:txBody>
      </p:sp>
      <p:sp>
        <p:nvSpPr>
          <p:cNvPr id="5" name="object 5"/>
          <p:cNvSpPr/>
          <p:nvPr/>
        </p:nvSpPr>
        <p:spPr>
          <a:xfrm>
            <a:off x="224915" y="3218879"/>
            <a:ext cx="2471989" cy="1858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43060" y="3218879"/>
            <a:ext cx="2471989" cy="1858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99017" y="3218879"/>
            <a:ext cx="2471989" cy="18589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43060" y="1190872"/>
            <a:ext cx="2471989" cy="18589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99017" y="1190872"/>
            <a:ext cx="2471989" cy="185892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7659" y="3133947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9477">
              <a:spcBef>
                <a:spcPts val="825"/>
              </a:spcBef>
            </a:pPr>
            <a:r>
              <a:rPr sz="1300" b="1" spc="-4" dirty="0">
                <a:solidFill>
                  <a:srgbClr val="FFFFFF"/>
                </a:solidFill>
              </a:rPr>
              <a:t>Input</a:t>
            </a:r>
            <a:r>
              <a:rPr sz="1300" b="1" spc="-86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 dirty="0"/>
          </a:p>
        </p:txBody>
      </p:sp>
      <p:sp>
        <p:nvSpPr>
          <p:cNvPr id="11" name="object 11"/>
          <p:cNvSpPr txBox="1"/>
          <p:nvPr/>
        </p:nvSpPr>
        <p:spPr>
          <a:xfrm>
            <a:off x="2891761" y="3133947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303">
              <a:spcBef>
                <a:spcPts val="833"/>
              </a:spcBef>
            </a:pPr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78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 dirty="0"/>
          </a:p>
        </p:txBody>
      </p:sp>
      <p:sp>
        <p:nvSpPr>
          <p:cNvPr id="12" name="object 12"/>
          <p:cNvSpPr txBox="1"/>
          <p:nvPr/>
        </p:nvSpPr>
        <p:spPr>
          <a:xfrm>
            <a:off x="5535804" y="3133947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8768">
              <a:spcBef>
                <a:spcPts val="849"/>
              </a:spcBef>
            </a:pPr>
            <a:r>
              <a:rPr sz="1300" b="1" spc="-4" dirty="0">
                <a:solidFill>
                  <a:srgbClr val="FFFFFF"/>
                </a:solidFill>
              </a:rPr>
              <a:t>Classifier</a:t>
            </a:r>
            <a:r>
              <a:rPr sz="1300" b="1" spc="-53" dirty="0">
                <a:solidFill>
                  <a:srgbClr val="FFFFFF"/>
                </a:solidFill>
              </a:rPr>
              <a:t> </a:t>
            </a:r>
            <a:r>
              <a:rPr sz="1300" b="1" spc="-8" dirty="0">
                <a:solidFill>
                  <a:srgbClr val="FFFFFF"/>
                </a:solidFill>
              </a:rPr>
              <a:t>Output</a:t>
            </a:r>
            <a:endParaRPr sz="1300" dirty="0"/>
          </a:p>
        </p:txBody>
      </p:sp>
      <p:sp>
        <p:nvSpPr>
          <p:cNvPr id="13" name="object 13"/>
          <p:cNvSpPr txBox="1"/>
          <p:nvPr/>
        </p:nvSpPr>
        <p:spPr>
          <a:xfrm>
            <a:off x="217659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9477">
              <a:spcBef>
                <a:spcPts val="825"/>
              </a:spcBef>
            </a:pPr>
            <a:r>
              <a:rPr sz="1300" b="1" spc="-4" dirty="0">
                <a:solidFill>
                  <a:srgbClr val="FFFFFF"/>
                </a:solidFill>
              </a:rPr>
              <a:t>Input</a:t>
            </a:r>
            <a:r>
              <a:rPr sz="1300" b="1" spc="-86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 dirty="0"/>
          </a:p>
        </p:txBody>
      </p:sp>
      <p:sp>
        <p:nvSpPr>
          <p:cNvPr id="14" name="object 14"/>
          <p:cNvSpPr txBox="1"/>
          <p:nvPr/>
        </p:nvSpPr>
        <p:spPr>
          <a:xfrm>
            <a:off x="2891761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303">
              <a:spcBef>
                <a:spcPts val="833"/>
              </a:spcBef>
            </a:pPr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78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 dirty="0"/>
          </a:p>
        </p:txBody>
      </p:sp>
      <p:sp>
        <p:nvSpPr>
          <p:cNvPr id="15" name="object 15"/>
          <p:cNvSpPr txBox="1"/>
          <p:nvPr/>
        </p:nvSpPr>
        <p:spPr>
          <a:xfrm>
            <a:off x="5535804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8768">
              <a:spcBef>
                <a:spcPts val="849"/>
              </a:spcBef>
            </a:pPr>
            <a:r>
              <a:rPr sz="1300" b="1" spc="-4" dirty="0">
                <a:solidFill>
                  <a:srgbClr val="FFFFFF"/>
                </a:solidFill>
              </a:rPr>
              <a:t>Classifier</a:t>
            </a:r>
            <a:r>
              <a:rPr sz="1300" b="1" spc="-53" dirty="0">
                <a:solidFill>
                  <a:srgbClr val="FFFFFF"/>
                </a:solidFill>
              </a:rPr>
              <a:t> </a:t>
            </a:r>
            <a:r>
              <a:rPr sz="1300" b="1" spc="-8" dirty="0">
                <a:solidFill>
                  <a:srgbClr val="FFFFFF"/>
                </a:solidFill>
              </a:rPr>
              <a:t>Output</a:t>
            </a:r>
            <a:endParaRPr sz="1300" dirty="0"/>
          </a:p>
        </p:txBody>
      </p:sp>
    </p:spTree>
    <p:extLst>
      <p:ext uri="{BB962C8B-B14F-4D97-AF65-F5344CB8AC3E}">
        <p14:creationId xmlns:p14="http://schemas.microsoft.com/office/powerpoint/2010/main" val="4567171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4915" y="1190872"/>
            <a:ext cx="2471989" cy="18589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99017" y="1190872"/>
            <a:ext cx="2471989" cy="1858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range vision results</a:t>
            </a:r>
          </a:p>
        </p:txBody>
      </p:sp>
      <p:sp>
        <p:nvSpPr>
          <p:cNvPr id="6" name="object 6"/>
          <p:cNvSpPr/>
          <p:nvPr/>
        </p:nvSpPr>
        <p:spPr>
          <a:xfrm>
            <a:off x="224915" y="3278009"/>
            <a:ext cx="2471989" cy="1858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43060" y="3278009"/>
            <a:ext cx="2471989" cy="18589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99017" y="3278009"/>
            <a:ext cx="2471989" cy="18589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43060" y="1190872"/>
            <a:ext cx="2471989" cy="185892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7659" y="3193075"/>
            <a:ext cx="2486500" cy="1873444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9"/>
              </a:spcBef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9477"/>
            <a:r>
              <a:rPr sz="1300" b="1" spc="-4" dirty="0">
                <a:solidFill>
                  <a:srgbClr val="FFFFFF"/>
                </a:solidFill>
              </a:rPr>
              <a:t>Input</a:t>
            </a:r>
            <a:r>
              <a:rPr sz="1300" b="1" spc="-86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 dirty="0"/>
          </a:p>
        </p:txBody>
      </p:sp>
      <p:sp>
        <p:nvSpPr>
          <p:cNvPr id="11" name="object 11"/>
          <p:cNvSpPr txBox="1"/>
          <p:nvPr/>
        </p:nvSpPr>
        <p:spPr>
          <a:xfrm>
            <a:off x="2891761" y="3193075"/>
            <a:ext cx="2486500" cy="1873444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7"/>
              </a:spcBef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303"/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78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 dirty="0"/>
          </a:p>
        </p:txBody>
      </p:sp>
      <p:sp>
        <p:nvSpPr>
          <p:cNvPr id="12" name="object 12"/>
          <p:cNvSpPr txBox="1"/>
          <p:nvPr/>
        </p:nvSpPr>
        <p:spPr>
          <a:xfrm>
            <a:off x="5535804" y="3193075"/>
            <a:ext cx="2486500" cy="1873444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4"/>
              </a:spcBef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8768">
              <a:spcBef>
                <a:spcPts val="4"/>
              </a:spcBef>
            </a:pPr>
            <a:r>
              <a:rPr sz="1300" b="1" spc="-4" dirty="0">
                <a:solidFill>
                  <a:srgbClr val="FFFFFF"/>
                </a:solidFill>
              </a:rPr>
              <a:t>Classifier</a:t>
            </a:r>
            <a:r>
              <a:rPr sz="1300" b="1" spc="-53" dirty="0">
                <a:solidFill>
                  <a:srgbClr val="FFFFFF"/>
                </a:solidFill>
              </a:rPr>
              <a:t> </a:t>
            </a:r>
            <a:r>
              <a:rPr sz="1300" b="1" spc="-8" dirty="0">
                <a:solidFill>
                  <a:srgbClr val="FFFFFF"/>
                </a:solidFill>
              </a:rPr>
              <a:t>Output</a:t>
            </a:r>
            <a:endParaRPr sz="1300" dirty="0"/>
          </a:p>
        </p:txBody>
      </p:sp>
      <p:sp>
        <p:nvSpPr>
          <p:cNvPr id="13" name="object 13"/>
          <p:cNvSpPr txBox="1"/>
          <p:nvPr/>
        </p:nvSpPr>
        <p:spPr>
          <a:xfrm>
            <a:off x="217659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59477">
              <a:spcBef>
                <a:spcPts val="825"/>
              </a:spcBef>
            </a:pPr>
            <a:r>
              <a:rPr sz="1300" b="1" spc="-4" dirty="0">
                <a:solidFill>
                  <a:srgbClr val="FFFFFF"/>
                </a:solidFill>
              </a:rPr>
              <a:t>Input</a:t>
            </a:r>
            <a:r>
              <a:rPr sz="1300" b="1" spc="-86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image</a:t>
            </a:r>
            <a:endParaRPr sz="1300" dirty="0"/>
          </a:p>
        </p:txBody>
      </p:sp>
      <p:sp>
        <p:nvSpPr>
          <p:cNvPr id="14" name="object 14"/>
          <p:cNvSpPr txBox="1"/>
          <p:nvPr/>
        </p:nvSpPr>
        <p:spPr>
          <a:xfrm>
            <a:off x="2891761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303">
              <a:spcBef>
                <a:spcPts val="833"/>
              </a:spcBef>
            </a:pPr>
            <a:r>
              <a:rPr sz="1300" b="1" spc="-4" dirty="0">
                <a:solidFill>
                  <a:srgbClr val="FFFFFF"/>
                </a:solidFill>
              </a:rPr>
              <a:t>Stereo</a:t>
            </a:r>
            <a:r>
              <a:rPr sz="1300" b="1" spc="-78" dirty="0">
                <a:solidFill>
                  <a:srgbClr val="FFFFFF"/>
                </a:solidFill>
              </a:rPr>
              <a:t> </a:t>
            </a:r>
            <a:r>
              <a:rPr sz="1300" b="1" spc="-4" dirty="0">
                <a:solidFill>
                  <a:srgbClr val="FFFFFF"/>
                </a:solidFill>
              </a:rPr>
              <a:t>Labels</a:t>
            </a:r>
            <a:endParaRPr sz="1300" dirty="0"/>
          </a:p>
        </p:txBody>
      </p:sp>
      <p:sp>
        <p:nvSpPr>
          <p:cNvPr id="15" name="object 15"/>
          <p:cNvSpPr txBox="1"/>
          <p:nvPr/>
        </p:nvSpPr>
        <p:spPr>
          <a:xfrm>
            <a:off x="5535804" y="1104900"/>
            <a:ext cx="2486500" cy="1903085"/>
          </a:xfrm>
          <a:prstGeom prst="rect">
            <a:avLst/>
          </a:prstGeom>
          <a:ln w="18329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8768">
              <a:spcBef>
                <a:spcPts val="849"/>
              </a:spcBef>
            </a:pPr>
            <a:r>
              <a:rPr sz="1300" b="1" spc="-4" dirty="0">
                <a:solidFill>
                  <a:srgbClr val="FFFFFF"/>
                </a:solidFill>
              </a:rPr>
              <a:t>Classifier</a:t>
            </a:r>
            <a:r>
              <a:rPr sz="1300" b="1" spc="-53" dirty="0">
                <a:solidFill>
                  <a:srgbClr val="FFFFFF"/>
                </a:solidFill>
              </a:rPr>
              <a:t> </a:t>
            </a:r>
            <a:r>
              <a:rPr sz="1300" b="1" spc="-8" dirty="0">
                <a:solidFill>
                  <a:srgbClr val="FFFFFF"/>
                </a:solidFill>
              </a:rPr>
              <a:t>Output</a:t>
            </a:r>
            <a:endParaRPr sz="1300" dirty="0"/>
          </a:p>
        </p:txBody>
      </p:sp>
    </p:spTree>
    <p:extLst>
      <p:ext uri="{BB962C8B-B14F-4D97-AF65-F5344CB8AC3E}">
        <p14:creationId xmlns:p14="http://schemas.microsoft.com/office/powerpoint/2010/main" val="29968075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Convolutional networks in</a:t>
            </a:r>
            <a:br>
              <a:rPr lang="en-US" dirty="0"/>
            </a:br>
            <a:r>
              <a:rPr lang="en-US" dirty="0"/>
              <a:t>image segmentation, &amp; scene labeling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642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 labeling / scene parsing: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Would help identify obstacles, targets, landing sites, dangerous areas  Would help line up depth map with edge maps</a:t>
            </a:r>
          </a:p>
          <a:p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Labeling every pixel with the object it belongs to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090" y="5649318"/>
            <a:ext cx="532902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[Farabet et al. ICML 2012, PAMI 2013]</a:t>
            </a:r>
          </a:p>
        </p:txBody>
      </p:sp>
      <p:sp>
        <p:nvSpPr>
          <p:cNvPr id="8" name="object 8"/>
          <p:cNvSpPr/>
          <p:nvPr/>
        </p:nvSpPr>
        <p:spPr>
          <a:xfrm>
            <a:off x="645090" y="2019300"/>
            <a:ext cx="6939420" cy="36300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27813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</a:t>
            </a:r>
            <a:r>
              <a:rPr lang="en-US" dirty="0" err="1"/>
              <a:t>ConvNet</a:t>
            </a:r>
            <a:r>
              <a:rPr lang="en-US" dirty="0"/>
              <a:t> architecture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Each output sees a large input context:</a:t>
            </a:r>
          </a:p>
          <a:p>
            <a:r>
              <a:rPr lang="en-US" dirty="0"/>
              <a:t>46x46 window at full </a:t>
            </a:r>
            <a:r>
              <a:rPr lang="en-US" dirty="0" err="1"/>
              <a:t>rez</a:t>
            </a:r>
            <a:r>
              <a:rPr lang="en-US" dirty="0"/>
              <a:t>; 92x92 at ½ </a:t>
            </a:r>
            <a:r>
              <a:rPr lang="en-US" dirty="0" err="1"/>
              <a:t>rez</a:t>
            </a:r>
            <a:r>
              <a:rPr lang="en-US" dirty="0"/>
              <a:t>; 184x184 at ¼ </a:t>
            </a:r>
            <a:r>
              <a:rPr lang="en-US" dirty="0" err="1"/>
              <a:t>rez</a:t>
            </a:r>
            <a:endParaRPr lang="en-US" dirty="0"/>
          </a:p>
          <a:p>
            <a:r>
              <a:rPr lang="en-US" dirty="0"/>
              <a:t>[7x7conv]-&gt;[2x2pool]-&gt;[7x7conv]-&gt;[2x2pool]-&gt;[7x7conv]-&gt;  Trained supervised on fully-labeled images</a:t>
            </a:r>
          </a:p>
          <a:p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914400" y="2552701"/>
            <a:ext cx="6789039" cy="3351084"/>
            <a:chOff x="315604" y="6896100"/>
            <a:chExt cx="8142596" cy="4019202"/>
          </a:xfrm>
        </p:grpSpPr>
        <p:sp>
          <p:nvSpPr>
            <p:cNvPr id="3" name="object 3"/>
            <p:cNvSpPr/>
            <p:nvPr/>
          </p:nvSpPr>
          <p:spPr>
            <a:xfrm>
              <a:off x="315604" y="6896100"/>
              <a:ext cx="7167215" cy="389315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" name="object 4"/>
            <p:cNvSpPr/>
            <p:nvPr/>
          </p:nvSpPr>
          <p:spPr>
            <a:xfrm>
              <a:off x="6511643" y="7251909"/>
              <a:ext cx="1306993" cy="933610"/>
            </a:xfrm>
            <a:custGeom>
              <a:avLst/>
              <a:gdLst/>
              <a:ahLst/>
              <a:cxnLst/>
              <a:rect l="l" t="t" r="r" b="b"/>
              <a:pathLst>
                <a:path w="1601470" h="1143000">
                  <a:moveTo>
                    <a:pt x="1201420" y="0"/>
                  </a:moveTo>
                  <a:lnTo>
                    <a:pt x="0" y="0"/>
                  </a:lnTo>
                  <a:lnTo>
                    <a:pt x="401320" y="1143000"/>
                  </a:lnTo>
                  <a:lnTo>
                    <a:pt x="1601470" y="1143000"/>
                  </a:lnTo>
                  <a:lnTo>
                    <a:pt x="12014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" name="object 5"/>
            <p:cNvSpPr/>
            <p:nvPr/>
          </p:nvSpPr>
          <p:spPr>
            <a:xfrm>
              <a:off x="6511643" y="7251909"/>
              <a:ext cx="1306993" cy="933610"/>
            </a:xfrm>
            <a:custGeom>
              <a:avLst/>
              <a:gdLst/>
              <a:ahLst/>
              <a:cxnLst/>
              <a:rect l="l" t="t" r="r" b="b"/>
              <a:pathLst>
                <a:path w="1601470" h="1143000">
                  <a:moveTo>
                    <a:pt x="1201420" y="0"/>
                  </a:moveTo>
                  <a:lnTo>
                    <a:pt x="0" y="0"/>
                  </a:lnTo>
                  <a:lnTo>
                    <a:pt x="401320" y="1143000"/>
                  </a:lnTo>
                  <a:lnTo>
                    <a:pt x="1601470" y="1143000"/>
                  </a:lnTo>
                  <a:lnTo>
                    <a:pt x="1201420" y="0"/>
                  </a:lnTo>
                  <a:close/>
                </a:path>
              </a:pathLst>
            </a:custGeom>
            <a:ln w="93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" name="object 6"/>
            <p:cNvSpPr/>
            <p:nvPr/>
          </p:nvSpPr>
          <p:spPr>
            <a:xfrm>
              <a:off x="6511643" y="818551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1611196" y="7281992"/>
              <a:ext cx="274665" cy="244813"/>
            </a:xfrm>
            <a:custGeom>
              <a:avLst/>
              <a:gdLst/>
              <a:ahLst/>
              <a:cxnLst/>
              <a:rect l="l" t="t" r="r" b="b"/>
              <a:pathLst>
                <a:path w="336550" h="299720">
                  <a:moveTo>
                    <a:pt x="168910" y="299720"/>
                  </a:moveTo>
                  <a:lnTo>
                    <a:pt x="0" y="299720"/>
                  </a:lnTo>
                  <a:lnTo>
                    <a:pt x="0" y="0"/>
                  </a:lnTo>
                  <a:lnTo>
                    <a:pt x="336550" y="0"/>
                  </a:lnTo>
                  <a:lnTo>
                    <a:pt x="336550" y="299720"/>
                  </a:lnTo>
                  <a:lnTo>
                    <a:pt x="168910" y="299720"/>
                  </a:lnTo>
                  <a:close/>
                </a:path>
              </a:pathLst>
            </a:custGeom>
            <a:ln w="3594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847511" y="8105644"/>
              <a:ext cx="274665" cy="244813"/>
            </a:xfrm>
            <a:custGeom>
              <a:avLst/>
              <a:gdLst/>
              <a:ahLst/>
              <a:cxnLst/>
              <a:rect l="l" t="t" r="r" b="b"/>
              <a:pathLst>
                <a:path w="336550" h="299720">
                  <a:moveTo>
                    <a:pt x="167639" y="299719"/>
                  </a:moveTo>
                  <a:lnTo>
                    <a:pt x="0" y="299719"/>
                  </a:lnTo>
                  <a:lnTo>
                    <a:pt x="0" y="0"/>
                  </a:lnTo>
                  <a:lnTo>
                    <a:pt x="336550" y="0"/>
                  </a:lnTo>
                  <a:lnTo>
                    <a:pt x="336550" y="299719"/>
                  </a:lnTo>
                  <a:lnTo>
                    <a:pt x="167639" y="299719"/>
                  </a:lnTo>
                  <a:close/>
                </a:path>
              </a:pathLst>
            </a:custGeom>
            <a:ln w="3594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2376113" y="9605644"/>
              <a:ext cx="274665" cy="244813"/>
            </a:xfrm>
            <a:custGeom>
              <a:avLst/>
              <a:gdLst/>
              <a:ahLst/>
              <a:cxnLst/>
              <a:rect l="l" t="t" r="r" b="b"/>
              <a:pathLst>
                <a:path w="336550" h="299720">
                  <a:moveTo>
                    <a:pt x="167639" y="299720"/>
                  </a:moveTo>
                  <a:lnTo>
                    <a:pt x="0" y="299720"/>
                  </a:lnTo>
                  <a:lnTo>
                    <a:pt x="0" y="0"/>
                  </a:lnTo>
                  <a:lnTo>
                    <a:pt x="336550" y="0"/>
                  </a:lnTo>
                  <a:lnTo>
                    <a:pt x="336550" y="299720"/>
                  </a:lnTo>
                  <a:lnTo>
                    <a:pt x="167639" y="299720"/>
                  </a:lnTo>
                  <a:close/>
                </a:path>
              </a:pathLst>
            </a:custGeom>
            <a:ln w="3594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611196" y="7312076"/>
              <a:ext cx="274665" cy="244813"/>
            </a:xfrm>
            <a:custGeom>
              <a:avLst/>
              <a:gdLst/>
              <a:ahLst/>
              <a:cxnLst/>
              <a:rect l="l" t="t" r="r" b="b"/>
              <a:pathLst>
                <a:path w="336550" h="299720">
                  <a:moveTo>
                    <a:pt x="168910" y="299719"/>
                  </a:moveTo>
                  <a:lnTo>
                    <a:pt x="0" y="299719"/>
                  </a:lnTo>
                  <a:lnTo>
                    <a:pt x="0" y="0"/>
                  </a:lnTo>
                  <a:lnTo>
                    <a:pt x="336550" y="0"/>
                  </a:lnTo>
                  <a:lnTo>
                    <a:pt x="336550" y="299719"/>
                  </a:lnTo>
                  <a:lnTo>
                    <a:pt x="168910" y="299719"/>
                  </a:lnTo>
                  <a:close/>
                </a:path>
              </a:pathLst>
            </a:custGeom>
            <a:ln w="3594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" name="object 16"/>
            <p:cNvSpPr/>
            <p:nvPr/>
          </p:nvSpPr>
          <p:spPr>
            <a:xfrm>
              <a:off x="6715827" y="7204191"/>
              <a:ext cx="1502887" cy="1473029"/>
            </a:xfrm>
            <a:custGeom>
              <a:avLst/>
              <a:gdLst/>
              <a:ahLst/>
              <a:cxnLst/>
              <a:rect l="l" t="t" r="r" b="b"/>
              <a:pathLst>
                <a:path w="1841500" h="1803400">
                  <a:moveTo>
                    <a:pt x="1158239" y="0"/>
                  </a:moveTo>
                  <a:lnTo>
                    <a:pt x="0" y="0"/>
                  </a:lnTo>
                  <a:lnTo>
                    <a:pt x="0" y="1118870"/>
                  </a:lnTo>
                  <a:lnTo>
                    <a:pt x="684529" y="1803400"/>
                  </a:lnTo>
                  <a:lnTo>
                    <a:pt x="1841500" y="1803400"/>
                  </a:lnTo>
                  <a:lnTo>
                    <a:pt x="1841500" y="684530"/>
                  </a:lnTo>
                  <a:lnTo>
                    <a:pt x="1158239" y="0"/>
                  </a:lnTo>
                  <a:close/>
                </a:path>
              </a:pathLst>
            </a:custGeom>
            <a:solidFill>
              <a:srgbClr val="B2B2B2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" name="object 17"/>
            <p:cNvSpPr/>
            <p:nvPr/>
          </p:nvSpPr>
          <p:spPr>
            <a:xfrm>
              <a:off x="6715827" y="7204191"/>
              <a:ext cx="1502887" cy="1473029"/>
            </a:xfrm>
            <a:custGeom>
              <a:avLst/>
              <a:gdLst/>
              <a:ahLst/>
              <a:cxnLst/>
              <a:rect l="l" t="t" r="r" b="b"/>
              <a:pathLst>
                <a:path w="1841500" h="1803400">
                  <a:moveTo>
                    <a:pt x="1841500" y="1803400"/>
                  </a:moveTo>
                  <a:lnTo>
                    <a:pt x="1841500" y="684530"/>
                  </a:lnTo>
                  <a:lnTo>
                    <a:pt x="1158239" y="0"/>
                  </a:lnTo>
                  <a:lnTo>
                    <a:pt x="0" y="0"/>
                  </a:lnTo>
                  <a:lnTo>
                    <a:pt x="0" y="1118870"/>
                  </a:lnTo>
                  <a:lnTo>
                    <a:pt x="684529" y="1803400"/>
                  </a:lnTo>
                  <a:lnTo>
                    <a:pt x="1841500" y="1803400"/>
                  </a:lnTo>
                  <a:close/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8218714" y="720419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" name="object 19"/>
            <p:cNvSpPr/>
            <p:nvPr/>
          </p:nvSpPr>
          <p:spPr>
            <a:xfrm>
              <a:off x="6715827" y="86772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" name="object 20"/>
            <p:cNvSpPr/>
            <p:nvPr/>
          </p:nvSpPr>
          <p:spPr>
            <a:xfrm>
              <a:off x="6715827" y="7204191"/>
              <a:ext cx="1502887" cy="559129"/>
            </a:xfrm>
            <a:custGeom>
              <a:avLst/>
              <a:gdLst/>
              <a:ahLst/>
              <a:cxnLst/>
              <a:rect l="l" t="t" r="r" b="b"/>
              <a:pathLst>
                <a:path w="1841500" h="684529">
                  <a:moveTo>
                    <a:pt x="1158239" y="0"/>
                  </a:moveTo>
                  <a:lnTo>
                    <a:pt x="0" y="0"/>
                  </a:lnTo>
                  <a:lnTo>
                    <a:pt x="684529" y="684530"/>
                  </a:lnTo>
                  <a:lnTo>
                    <a:pt x="1841500" y="684530"/>
                  </a:lnTo>
                  <a:lnTo>
                    <a:pt x="1158239" y="0"/>
                  </a:lnTo>
                  <a:close/>
                </a:path>
              </a:pathLst>
            </a:custGeom>
            <a:solidFill>
              <a:srgbClr val="C1C1C1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" name="object 21"/>
            <p:cNvSpPr/>
            <p:nvPr/>
          </p:nvSpPr>
          <p:spPr>
            <a:xfrm>
              <a:off x="6715827" y="7204191"/>
              <a:ext cx="1502887" cy="559129"/>
            </a:xfrm>
            <a:custGeom>
              <a:avLst/>
              <a:gdLst/>
              <a:ahLst/>
              <a:cxnLst/>
              <a:rect l="l" t="t" r="r" b="b"/>
              <a:pathLst>
                <a:path w="1841500" h="684529">
                  <a:moveTo>
                    <a:pt x="1841500" y="684530"/>
                  </a:moveTo>
                  <a:lnTo>
                    <a:pt x="1158239" y="0"/>
                  </a:lnTo>
                  <a:lnTo>
                    <a:pt x="0" y="0"/>
                  </a:lnTo>
                  <a:lnTo>
                    <a:pt x="684529" y="684530"/>
                  </a:lnTo>
                  <a:lnTo>
                    <a:pt x="1841500" y="684530"/>
                  </a:lnTo>
                  <a:close/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" name="object 22"/>
            <p:cNvSpPr/>
            <p:nvPr/>
          </p:nvSpPr>
          <p:spPr>
            <a:xfrm>
              <a:off x="8218714" y="720419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" name="object 23"/>
            <p:cNvSpPr/>
            <p:nvPr/>
          </p:nvSpPr>
          <p:spPr>
            <a:xfrm>
              <a:off x="6715827" y="86772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715827" y="7204191"/>
              <a:ext cx="558659" cy="1473029"/>
            </a:xfrm>
            <a:custGeom>
              <a:avLst/>
              <a:gdLst/>
              <a:ahLst/>
              <a:cxnLst/>
              <a:rect l="l" t="t" r="r" b="b"/>
              <a:pathLst>
                <a:path w="684529" h="1803400">
                  <a:moveTo>
                    <a:pt x="0" y="0"/>
                  </a:moveTo>
                  <a:lnTo>
                    <a:pt x="0" y="1118870"/>
                  </a:lnTo>
                  <a:lnTo>
                    <a:pt x="684529" y="1803400"/>
                  </a:lnTo>
                  <a:lnTo>
                    <a:pt x="684529" y="684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8E8E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" name="object 25"/>
            <p:cNvSpPr/>
            <p:nvPr/>
          </p:nvSpPr>
          <p:spPr>
            <a:xfrm>
              <a:off x="6715827" y="7204191"/>
              <a:ext cx="558659" cy="1473029"/>
            </a:xfrm>
            <a:custGeom>
              <a:avLst/>
              <a:gdLst/>
              <a:ahLst/>
              <a:cxnLst/>
              <a:rect l="l" t="t" r="r" b="b"/>
              <a:pathLst>
                <a:path w="684529" h="1803400">
                  <a:moveTo>
                    <a:pt x="684529" y="1803400"/>
                  </a:moveTo>
                  <a:lnTo>
                    <a:pt x="684529" y="684530"/>
                  </a:lnTo>
                  <a:lnTo>
                    <a:pt x="0" y="0"/>
                  </a:lnTo>
                  <a:lnTo>
                    <a:pt x="0" y="1118870"/>
                  </a:lnTo>
                  <a:lnTo>
                    <a:pt x="684529" y="1803400"/>
                  </a:lnTo>
                  <a:close/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" name="object 26"/>
            <p:cNvSpPr/>
            <p:nvPr/>
          </p:nvSpPr>
          <p:spPr>
            <a:xfrm>
              <a:off x="8218714" y="720419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" name="object 27"/>
            <p:cNvSpPr/>
            <p:nvPr/>
          </p:nvSpPr>
          <p:spPr>
            <a:xfrm>
              <a:off x="6715827" y="86772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179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" name="object 28"/>
            <p:cNvSpPr/>
            <p:nvPr/>
          </p:nvSpPr>
          <p:spPr>
            <a:xfrm>
              <a:off x="7709806" y="8130540"/>
              <a:ext cx="124377" cy="124481"/>
            </a:xfrm>
            <a:custGeom>
              <a:avLst/>
              <a:gdLst/>
              <a:ahLst/>
              <a:cxnLst/>
              <a:rect l="l" t="t" r="r" b="b"/>
              <a:pathLst>
                <a:path w="152400" h="152400">
                  <a:moveTo>
                    <a:pt x="76200" y="152400"/>
                  </a:moveTo>
                  <a:lnTo>
                    <a:pt x="0" y="152400"/>
                  </a:lnTo>
                  <a:lnTo>
                    <a:pt x="0" y="0"/>
                  </a:lnTo>
                  <a:lnTo>
                    <a:pt x="152400" y="0"/>
                  </a:lnTo>
                  <a:lnTo>
                    <a:pt x="152400" y="152400"/>
                  </a:lnTo>
                  <a:lnTo>
                    <a:pt x="76200" y="152400"/>
                  </a:lnTo>
                  <a:close/>
                </a:path>
              </a:pathLst>
            </a:custGeom>
            <a:ln w="3594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" name="object 29"/>
            <p:cNvSpPr/>
            <p:nvPr/>
          </p:nvSpPr>
          <p:spPr>
            <a:xfrm>
              <a:off x="2104556" y="10408548"/>
              <a:ext cx="5542024" cy="261411"/>
            </a:xfrm>
            <a:custGeom>
              <a:avLst/>
              <a:gdLst/>
              <a:ahLst/>
              <a:cxnLst/>
              <a:rect l="l" t="t" r="r" b="b"/>
              <a:pathLst>
                <a:path w="6790690" h="320040">
                  <a:moveTo>
                    <a:pt x="6790690" y="0"/>
                  </a:moveTo>
                  <a:lnTo>
                    <a:pt x="0" y="0"/>
                  </a:lnTo>
                  <a:lnTo>
                    <a:pt x="0" y="320039"/>
                  </a:lnTo>
                  <a:lnTo>
                    <a:pt x="6790690" y="320039"/>
                  </a:lnTo>
                  <a:lnTo>
                    <a:pt x="67906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" name="object 30"/>
            <p:cNvSpPr txBox="1"/>
            <p:nvPr/>
          </p:nvSpPr>
          <p:spPr>
            <a:xfrm>
              <a:off x="1927320" y="10403362"/>
              <a:ext cx="837471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-4" dirty="0">
                  <a:latin typeface="Arial" panose="020B0604020202020204" pitchFamily="34" charset="0"/>
                  <a:cs typeface="Arial" panose="020B0604020202020204" pitchFamily="34" charset="0"/>
                </a:rPr>
                <a:t>Laplacian</a:t>
              </a:r>
              <a:endParaRPr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object 31"/>
            <p:cNvSpPr txBox="1"/>
            <p:nvPr/>
          </p:nvSpPr>
          <p:spPr>
            <a:xfrm>
              <a:off x="1927320" y="10693818"/>
              <a:ext cx="1023518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4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yramid</a:t>
              </a:r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3565985" y="10403362"/>
              <a:ext cx="912616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Level</a:t>
              </a:r>
              <a:r>
                <a:rPr sz="1200" spc="-82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33" name="object 33"/>
            <p:cNvSpPr txBox="1"/>
            <p:nvPr/>
          </p:nvSpPr>
          <p:spPr>
            <a:xfrm>
              <a:off x="3565985" y="10693818"/>
              <a:ext cx="912616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4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sz="1200" spc="-8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sz="1200" spc="4" dirty="0"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res</a:t>
              </a:r>
            </a:p>
          </p:txBody>
        </p:sp>
        <p:sp>
          <p:nvSpPr>
            <p:cNvPr id="34" name="object 34"/>
            <p:cNvSpPr txBox="1"/>
            <p:nvPr/>
          </p:nvSpPr>
          <p:spPr>
            <a:xfrm>
              <a:off x="5093748" y="10403362"/>
              <a:ext cx="824514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Level</a:t>
              </a:r>
              <a:r>
                <a:rPr sz="1200" spc="-9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5093748" y="10693818"/>
              <a:ext cx="927644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-4" dirty="0">
                  <a:latin typeface="Arial" panose="020B0604020202020204" pitchFamily="34" charset="0"/>
                  <a:cs typeface="Arial" panose="020B0604020202020204" pitchFamily="34" charset="0"/>
                </a:rPr>
                <a:t>Features</a:t>
              </a:r>
              <a:endParaRPr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>
              <a:off x="6357208" y="10316226"/>
              <a:ext cx="1125611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-4" dirty="0">
                  <a:latin typeface="Arial" panose="020B0604020202020204" pitchFamily="34" charset="0"/>
                  <a:cs typeface="Arial" panose="020B0604020202020204" pitchFamily="34" charset="0"/>
                </a:rPr>
                <a:t>Upsampled</a:t>
              </a:r>
              <a:endParaRPr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object 37"/>
            <p:cNvSpPr txBox="1"/>
            <p:nvPr/>
          </p:nvSpPr>
          <p:spPr>
            <a:xfrm>
              <a:off x="6357208" y="10607719"/>
              <a:ext cx="1404941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-4" dirty="0">
                  <a:latin typeface="Arial" panose="020B0604020202020204" pitchFamily="34" charset="0"/>
                  <a:cs typeface="Arial" panose="020B0604020202020204" pitchFamily="34" charset="0"/>
                </a:rPr>
                <a:t>Level 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sz="1200" spc="-5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200" dirty="0">
                  <a:latin typeface="Arial" panose="020B0604020202020204" pitchFamily="34" charset="0"/>
                  <a:cs typeface="Arial" panose="020B0604020202020204" pitchFamily="34" charset="0"/>
                </a:rPr>
                <a:t>Features</a:t>
              </a:r>
            </a:p>
          </p:txBody>
        </p:sp>
        <p:sp>
          <p:nvSpPr>
            <p:cNvPr id="38" name="object 38"/>
            <p:cNvSpPr txBox="1"/>
            <p:nvPr/>
          </p:nvSpPr>
          <p:spPr>
            <a:xfrm>
              <a:off x="7297289" y="8728051"/>
              <a:ext cx="1160911" cy="221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200" spc="-4" dirty="0">
                  <a:latin typeface="Arial" panose="020B0604020202020204" pitchFamily="34" charset="0"/>
                  <a:cs typeface="Arial" panose="020B0604020202020204" pitchFamily="34" charset="0"/>
                </a:rPr>
                <a:t>Categories</a:t>
              </a:r>
              <a:endParaRPr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2711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 Placeholder 12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5358343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[Hubel &amp; Wiesel 1962]:</a:t>
            </a:r>
          </a:p>
          <a:p>
            <a:r>
              <a:rPr lang="en-US" dirty="0">
                <a:solidFill>
                  <a:schemeClr val="accent1"/>
                </a:solidFill>
              </a:rPr>
              <a:t>simple cells </a:t>
            </a:r>
            <a:r>
              <a:rPr lang="en-US" dirty="0"/>
              <a:t>detect local features</a:t>
            </a:r>
          </a:p>
          <a:p>
            <a:r>
              <a:rPr lang="en-US" dirty="0">
                <a:solidFill>
                  <a:schemeClr val="tx2"/>
                </a:solidFill>
              </a:rPr>
              <a:t>complex cells </a:t>
            </a:r>
            <a:r>
              <a:rPr lang="en-US" dirty="0"/>
              <a:t>“pool” the outputs of simple  </a:t>
            </a:r>
            <a:br>
              <a:rPr lang="en-US" dirty="0"/>
            </a:br>
            <a:r>
              <a:rPr lang="en-US" dirty="0"/>
              <a:t>cells within a retinotopic neighborhood.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err="1"/>
              <a:t>Cognitron</a:t>
            </a:r>
            <a:r>
              <a:rPr lang="en-US" dirty="0"/>
              <a:t> &amp; </a:t>
            </a:r>
            <a:r>
              <a:rPr lang="en-US" dirty="0" err="1"/>
              <a:t>Neocognitron</a:t>
            </a:r>
            <a:r>
              <a:rPr lang="en-US" dirty="0"/>
              <a:t> [Fukushima 1974-1982]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694224" y="2658084"/>
            <a:ext cx="3404365" cy="27605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hierarchical feature models for vision</a:t>
            </a:r>
          </a:p>
        </p:txBody>
      </p:sp>
      <p:sp>
        <p:nvSpPr>
          <p:cNvPr id="9" name="object 9"/>
          <p:cNvSpPr/>
          <p:nvPr/>
        </p:nvSpPr>
        <p:spPr>
          <a:xfrm>
            <a:off x="5232117" y="1291748"/>
            <a:ext cx="2518631" cy="18910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842084" y="4563797"/>
            <a:ext cx="77217" cy="0"/>
          </a:xfrm>
          <a:custGeom>
            <a:avLst/>
            <a:gdLst/>
            <a:ahLst/>
            <a:cxnLst/>
            <a:rect l="l" t="t" r="r" b="b"/>
            <a:pathLst>
              <a:path w="94615">
                <a:moveTo>
                  <a:pt x="0" y="0"/>
                </a:moveTo>
                <a:lnTo>
                  <a:pt x="94615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841564" y="3755187"/>
            <a:ext cx="649869" cy="808091"/>
          </a:xfrm>
          <a:custGeom>
            <a:avLst/>
            <a:gdLst/>
            <a:ahLst/>
            <a:cxnLst/>
            <a:rect l="l" t="t" r="r" b="b"/>
            <a:pathLst>
              <a:path w="796290" h="989329">
                <a:moveTo>
                  <a:pt x="0" y="989329"/>
                </a:moveTo>
                <a:lnTo>
                  <a:pt x="796289" y="989329"/>
                </a:lnTo>
                <a:lnTo>
                  <a:pt x="796289" y="0"/>
                </a:lnTo>
                <a:lnTo>
                  <a:pt x="0" y="0"/>
                </a:lnTo>
                <a:lnTo>
                  <a:pt x="0" y="989329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841564" y="3755187"/>
            <a:ext cx="649869" cy="809129"/>
          </a:xfrm>
          <a:custGeom>
            <a:avLst/>
            <a:gdLst/>
            <a:ahLst/>
            <a:cxnLst/>
            <a:rect l="l" t="t" r="r" b="b"/>
            <a:pathLst>
              <a:path w="796290" h="99060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89330"/>
                </a:lnTo>
                <a:lnTo>
                  <a:pt x="1270" y="990600"/>
                </a:lnTo>
                <a:lnTo>
                  <a:pt x="793750" y="990600"/>
                </a:lnTo>
                <a:lnTo>
                  <a:pt x="795020" y="990600"/>
                </a:lnTo>
                <a:lnTo>
                  <a:pt x="796289" y="989330"/>
                </a:lnTo>
                <a:lnTo>
                  <a:pt x="796289" y="1269"/>
                </a:lnTo>
                <a:lnTo>
                  <a:pt x="796289" y="0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41564" y="37551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91433" y="45643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19819" y="4653008"/>
            <a:ext cx="154953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0" y="0"/>
                </a:moveTo>
                <a:lnTo>
                  <a:pt x="189864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19300" y="3845436"/>
            <a:ext cx="648832" cy="807054"/>
          </a:xfrm>
          <a:custGeom>
            <a:avLst/>
            <a:gdLst/>
            <a:ahLst/>
            <a:cxnLst/>
            <a:rect l="l" t="t" r="r" b="b"/>
            <a:pathLst>
              <a:path w="795020" h="988060">
                <a:moveTo>
                  <a:pt x="0" y="988060"/>
                </a:moveTo>
                <a:lnTo>
                  <a:pt x="795020" y="988060"/>
                </a:lnTo>
                <a:lnTo>
                  <a:pt x="795020" y="0"/>
                </a:lnTo>
                <a:lnTo>
                  <a:pt x="0" y="0"/>
                </a:lnTo>
                <a:lnTo>
                  <a:pt x="0" y="98806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19819" y="3844917"/>
            <a:ext cx="648314" cy="0"/>
          </a:xfrm>
          <a:custGeom>
            <a:avLst/>
            <a:gdLst/>
            <a:ahLst/>
            <a:cxnLst/>
            <a:rect l="l" t="t" r="r" b="b"/>
            <a:pathLst>
              <a:path w="794384">
                <a:moveTo>
                  <a:pt x="0" y="0"/>
                </a:moveTo>
                <a:lnTo>
                  <a:pt x="794384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19300" y="3844399"/>
            <a:ext cx="648832" cy="809129"/>
          </a:xfrm>
          <a:custGeom>
            <a:avLst/>
            <a:gdLst/>
            <a:ahLst/>
            <a:cxnLst/>
            <a:rect l="l" t="t" r="r" b="b"/>
            <a:pathLst>
              <a:path w="795020" h="990600">
                <a:moveTo>
                  <a:pt x="1270" y="0"/>
                </a:moveTo>
                <a:lnTo>
                  <a:pt x="0" y="1269"/>
                </a:lnTo>
                <a:lnTo>
                  <a:pt x="0" y="989329"/>
                </a:lnTo>
                <a:lnTo>
                  <a:pt x="1270" y="990599"/>
                </a:lnTo>
                <a:lnTo>
                  <a:pt x="793750" y="990599"/>
                </a:lnTo>
                <a:lnTo>
                  <a:pt x="795020" y="990599"/>
                </a:lnTo>
                <a:lnTo>
                  <a:pt x="795020" y="989329"/>
                </a:lnTo>
                <a:lnTo>
                  <a:pt x="795020" y="1269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919300" y="384439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568133" y="4653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997035" y="3932573"/>
            <a:ext cx="649869" cy="811203"/>
          </a:xfrm>
          <a:custGeom>
            <a:avLst/>
            <a:gdLst/>
            <a:ahLst/>
            <a:cxnLst/>
            <a:rect l="l" t="t" r="r" b="b"/>
            <a:pathLst>
              <a:path w="796290" h="993139">
                <a:moveTo>
                  <a:pt x="795020" y="0"/>
                </a:moveTo>
                <a:lnTo>
                  <a:pt x="1270" y="0"/>
                </a:lnTo>
                <a:lnTo>
                  <a:pt x="0" y="1269"/>
                </a:lnTo>
                <a:lnTo>
                  <a:pt x="0" y="991869"/>
                </a:lnTo>
                <a:lnTo>
                  <a:pt x="1270" y="993139"/>
                </a:lnTo>
                <a:lnTo>
                  <a:pt x="795020" y="993139"/>
                </a:lnTo>
                <a:lnTo>
                  <a:pt x="796289" y="991869"/>
                </a:lnTo>
                <a:lnTo>
                  <a:pt x="796289" y="1269"/>
                </a:lnTo>
                <a:lnTo>
                  <a:pt x="795020" y="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997035" y="3932573"/>
            <a:ext cx="649869" cy="811203"/>
          </a:xfrm>
          <a:custGeom>
            <a:avLst/>
            <a:gdLst/>
            <a:ahLst/>
            <a:cxnLst/>
            <a:rect l="l" t="t" r="r" b="b"/>
            <a:pathLst>
              <a:path w="796290" h="993139">
                <a:moveTo>
                  <a:pt x="1270" y="0"/>
                </a:moveTo>
                <a:lnTo>
                  <a:pt x="0" y="1269"/>
                </a:lnTo>
                <a:lnTo>
                  <a:pt x="0" y="990599"/>
                </a:lnTo>
                <a:lnTo>
                  <a:pt x="0" y="991869"/>
                </a:lnTo>
                <a:lnTo>
                  <a:pt x="1270" y="993139"/>
                </a:lnTo>
                <a:lnTo>
                  <a:pt x="793750" y="993139"/>
                </a:lnTo>
                <a:lnTo>
                  <a:pt x="795020" y="993139"/>
                </a:lnTo>
                <a:lnTo>
                  <a:pt x="796289" y="991869"/>
                </a:lnTo>
                <a:lnTo>
                  <a:pt x="796289" y="990599"/>
                </a:lnTo>
                <a:lnTo>
                  <a:pt x="796289" y="1269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997035" y="39325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46904" y="47437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74771" y="4022822"/>
            <a:ext cx="648832" cy="810165"/>
          </a:xfrm>
          <a:custGeom>
            <a:avLst/>
            <a:gdLst/>
            <a:ahLst/>
            <a:cxnLst/>
            <a:rect l="l" t="t" r="r" b="b"/>
            <a:pathLst>
              <a:path w="795020" h="991870">
                <a:moveTo>
                  <a:pt x="795020" y="0"/>
                </a:moveTo>
                <a:lnTo>
                  <a:pt x="0" y="0"/>
                </a:lnTo>
                <a:lnTo>
                  <a:pt x="0" y="991869"/>
                </a:lnTo>
                <a:lnTo>
                  <a:pt x="795020" y="991869"/>
                </a:lnTo>
                <a:lnTo>
                  <a:pt x="795020" y="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74771" y="4022822"/>
            <a:ext cx="648832" cy="810165"/>
          </a:xfrm>
          <a:custGeom>
            <a:avLst/>
            <a:gdLst/>
            <a:ahLst/>
            <a:cxnLst/>
            <a:rect l="l" t="t" r="r" b="b"/>
            <a:pathLst>
              <a:path w="795020" h="99187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90600"/>
                </a:lnTo>
                <a:lnTo>
                  <a:pt x="0" y="991869"/>
                </a:lnTo>
                <a:lnTo>
                  <a:pt x="1270" y="991869"/>
                </a:lnTo>
                <a:lnTo>
                  <a:pt x="793750" y="991869"/>
                </a:lnTo>
                <a:lnTo>
                  <a:pt x="795020" y="991869"/>
                </a:lnTo>
                <a:lnTo>
                  <a:pt x="795020" y="990600"/>
                </a:lnTo>
                <a:lnTo>
                  <a:pt x="795020" y="1269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74771" y="40228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23604" y="48329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51470" y="4110996"/>
            <a:ext cx="649869" cy="810165"/>
          </a:xfrm>
          <a:custGeom>
            <a:avLst/>
            <a:gdLst/>
            <a:ahLst/>
            <a:cxnLst/>
            <a:rect l="l" t="t" r="r" b="b"/>
            <a:pathLst>
              <a:path w="796290" h="991870">
                <a:moveTo>
                  <a:pt x="796290" y="0"/>
                </a:moveTo>
                <a:lnTo>
                  <a:pt x="0" y="0"/>
                </a:lnTo>
                <a:lnTo>
                  <a:pt x="0" y="991869"/>
                </a:lnTo>
                <a:lnTo>
                  <a:pt x="795020" y="991869"/>
                </a:lnTo>
                <a:lnTo>
                  <a:pt x="796290" y="990599"/>
                </a:lnTo>
                <a:lnTo>
                  <a:pt x="796290" y="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151470" y="4110996"/>
            <a:ext cx="649869" cy="810165"/>
          </a:xfrm>
          <a:custGeom>
            <a:avLst/>
            <a:gdLst/>
            <a:ahLst/>
            <a:cxnLst/>
            <a:rect l="l" t="t" r="r" b="b"/>
            <a:pathLst>
              <a:path w="796290" h="99187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90599"/>
                </a:lnTo>
                <a:lnTo>
                  <a:pt x="0" y="991869"/>
                </a:lnTo>
                <a:lnTo>
                  <a:pt x="1270" y="991869"/>
                </a:lnTo>
                <a:lnTo>
                  <a:pt x="793750" y="991869"/>
                </a:lnTo>
                <a:lnTo>
                  <a:pt x="795020" y="991869"/>
                </a:lnTo>
                <a:lnTo>
                  <a:pt x="796290" y="990599"/>
                </a:lnTo>
                <a:lnTo>
                  <a:pt x="796290" y="1269"/>
                </a:lnTo>
                <a:lnTo>
                  <a:pt x="796290" y="0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151471" y="41109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229206" y="4200207"/>
            <a:ext cx="648832" cy="809129"/>
          </a:xfrm>
          <a:custGeom>
            <a:avLst/>
            <a:gdLst/>
            <a:ahLst/>
            <a:cxnLst/>
            <a:rect l="l" t="t" r="r" b="b"/>
            <a:pathLst>
              <a:path w="795020" h="990600">
                <a:moveTo>
                  <a:pt x="795020" y="0"/>
                </a:moveTo>
                <a:lnTo>
                  <a:pt x="0" y="0"/>
                </a:lnTo>
                <a:lnTo>
                  <a:pt x="0" y="990600"/>
                </a:lnTo>
                <a:lnTo>
                  <a:pt x="793750" y="990600"/>
                </a:lnTo>
                <a:lnTo>
                  <a:pt x="795020" y="989330"/>
                </a:lnTo>
                <a:lnTo>
                  <a:pt x="795020" y="0"/>
                </a:lnTo>
                <a:close/>
              </a:path>
            </a:pathLst>
          </a:custGeom>
          <a:solidFill>
            <a:srgbClr val="9966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29206" y="4200207"/>
            <a:ext cx="648832" cy="809129"/>
          </a:xfrm>
          <a:custGeom>
            <a:avLst/>
            <a:gdLst/>
            <a:ahLst/>
            <a:cxnLst/>
            <a:rect l="l" t="t" r="r" b="b"/>
            <a:pathLst>
              <a:path w="795020" h="99060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89330"/>
                </a:lnTo>
                <a:lnTo>
                  <a:pt x="0" y="990600"/>
                </a:lnTo>
                <a:lnTo>
                  <a:pt x="1270" y="990600"/>
                </a:lnTo>
                <a:lnTo>
                  <a:pt x="793750" y="990600"/>
                </a:lnTo>
                <a:lnTo>
                  <a:pt x="795020" y="989330"/>
                </a:lnTo>
                <a:lnTo>
                  <a:pt x="795020" y="1270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229206" y="42002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306941" y="5098030"/>
            <a:ext cx="77736" cy="0"/>
          </a:xfrm>
          <a:custGeom>
            <a:avLst/>
            <a:gdLst/>
            <a:ahLst/>
            <a:cxnLst/>
            <a:rect l="l" t="t" r="r" b="b"/>
            <a:pathLst>
              <a:path w="95250">
                <a:moveTo>
                  <a:pt x="0" y="0"/>
                </a:moveTo>
                <a:lnTo>
                  <a:pt x="95250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06942" y="4289420"/>
            <a:ext cx="648832" cy="808091"/>
          </a:xfrm>
          <a:custGeom>
            <a:avLst/>
            <a:gdLst/>
            <a:ahLst/>
            <a:cxnLst/>
            <a:rect l="l" t="t" r="r" b="b"/>
            <a:pathLst>
              <a:path w="795020" h="989329">
                <a:moveTo>
                  <a:pt x="0" y="989329"/>
                </a:moveTo>
                <a:lnTo>
                  <a:pt x="795020" y="989329"/>
                </a:lnTo>
                <a:lnTo>
                  <a:pt x="795020" y="0"/>
                </a:lnTo>
                <a:lnTo>
                  <a:pt x="0" y="0"/>
                </a:lnTo>
                <a:lnTo>
                  <a:pt x="0" y="989329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306942" y="4289420"/>
            <a:ext cx="648832" cy="809129"/>
          </a:xfrm>
          <a:custGeom>
            <a:avLst/>
            <a:gdLst/>
            <a:ahLst/>
            <a:cxnLst/>
            <a:rect l="l" t="t" r="r" b="b"/>
            <a:pathLst>
              <a:path w="795020" h="99060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89330"/>
                </a:lnTo>
                <a:lnTo>
                  <a:pt x="0" y="990600"/>
                </a:lnTo>
                <a:lnTo>
                  <a:pt x="1270" y="990600"/>
                </a:lnTo>
                <a:lnTo>
                  <a:pt x="793750" y="990600"/>
                </a:lnTo>
                <a:lnTo>
                  <a:pt x="795020" y="989330"/>
                </a:lnTo>
                <a:lnTo>
                  <a:pt x="795020" y="1269"/>
                </a:lnTo>
                <a:lnTo>
                  <a:pt x="795020" y="0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306942" y="42894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384677" y="4378631"/>
            <a:ext cx="648832" cy="809129"/>
          </a:xfrm>
          <a:custGeom>
            <a:avLst/>
            <a:gdLst/>
            <a:ahLst/>
            <a:cxnLst/>
            <a:rect l="l" t="t" r="r" b="b"/>
            <a:pathLst>
              <a:path w="795020" h="990600">
                <a:moveTo>
                  <a:pt x="0" y="990599"/>
                </a:moveTo>
                <a:lnTo>
                  <a:pt x="795020" y="990599"/>
                </a:lnTo>
                <a:lnTo>
                  <a:pt x="795020" y="0"/>
                </a:lnTo>
                <a:lnTo>
                  <a:pt x="0" y="0"/>
                </a:lnTo>
                <a:lnTo>
                  <a:pt x="0" y="990599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384678" y="4378112"/>
            <a:ext cx="648314" cy="0"/>
          </a:xfrm>
          <a:custGeom>
            <a:avLst/>
            <a:gdLst/>
            <a:ahLst/>
            <a:cxnLst/>
            <a:rect l="l" t="t" r="r" b="b"/>
            <a:pathLst>
              <a:path w="794384">
                <a:moveTo>
                  <a:pt x="0" y="0"/>
                </a:moveTo>
                <a:lnTo>
                  <a:pt x="794385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384677" y="4377594"/>
            <a:ext cx="648832" cy="810165"/>
          </a:xfrm>
          <a:custGeom>
            <a:avLst/>
            <a:gdLst/>
            <a:ahLst/>
            <a:cxnLst/>
            <a:rect l="l" t="t" r="r" b="b"/>
            <a:pathLst>
              <a:path w="795020" h="99187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90600"/>
                </a:lnTo>
                <a:lnTo>
                  <a:pt x="0" y="991869"/>
                </a:lnTo>
                <a:lnTo>
                  <a:pt x="1270" y="991869"/>
                </a:lnTo>
                <a:lnTo>
                  <a:pt x="793750" y="991869"/>
                </a:lnTo>
                <a:lnTo>
                  <a:pt x="795020" y="991869"/>
                </a:lnTo>
                <a:lnTo>
                  <a:pt x="795020" y="990600"/>
                </a:lnTo>
                <a:lnTo>
                  <a:pt x="795020" y="1269"/>
                </a:lnTo>
                <a:lnTo>
                  <a:pt x="79375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384677" y="43775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559447" y="4907158"/>
            <a:ext cx="703246" cy="0"/>
          </a:xfrm>
          <a:custGeom>
            <a:avLst/>
            <a:gdLst/>
            <a:ahLst/>
            <a:cxnLst/>
            <a:rect l="l" t="t" r="r" b="b"/>
            <a:pathLst>
              <a:path w="861695">
                <a:moveTo>
                  <a:pt x="0" y="0"/>
                </a:moveTo>
                <a:lnTo>
                  <a:pt x="861695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559446" y="4039419"/>
            <a:ext cx="703766" cy="867220"/>
          </a:xfrm>
          <a:custGeom>
            <a:avLst/>
            <a:gdLst/>
            <a:ahLst/>
            <a:cxnLst/>
            <a:rect l="l" t="t" r="r" b="b"/>
            <a:pathLst>
              <a:path w="862329" h="1061720">
                <a:moveTo>
                  <a:pt x="0" y="1061720"/>
                </a:moveTo>
                <a:lnTo>
                  <a:pt x="862330" y="1061720"/>
                </a:lnTo>
                <a:lnTo>
                  <a:pt x="862330" y="0"/>
                </a:lnTo>
                <a:lnTo>
                  <a:pt x="0" y="0"/>
                </a:lnTo>
                <a:lnTo>
                  <a:pt x="0" y="106172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59447" y="4038901"/>
            <a:ext cx="703246" cy="0"/>
          </a:xfrm>
          <a:custGeom>
            <a:avLst/>
            <a:gdLst/>
            <a:ahLst/>
            <a:cxnLst/>
            <a:rect l="l" t="t" r="r" b="b"/>
            <a:pathLst>
              <a:path w="861695">
                <a:moveTo>
                  <a:pt x="0" y="0"/>
                </a:moveTo>
                <a:lnTo>
                  <a:pt x="861694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559446" y="4038381"/>
            <a:ext cx="703766" cy="869295"/>
          </a:xfrm>
          <a:custGeom>
            <a:avLst/>
            <a:gdLst/>
            <a:ahLst/>
            <a:cxnLst/>
            <a:rect l="l" t="t" r="r" b="b"/>
            <a:pathLst>
              <a:path w="862329" h="106426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2539"/>
                </a:lnTo>
                <a:lnTo>
                  <a:pt x="0" y="1062989"/>
                </a:lnTo>
                <a:lnTo>
                  <a:pt x="0" y="1064259"/>
                </a:lnTo>
                <a:lnTo>
                  <a:pt x="1270" y="1064259"/>
                </a:lnTo>
                <a:lnTo>
                  <a:pt x="859790" y="1064259"/>
                </a:lnTo>
                <a:lnTo>
                  <a:pt x="861060" y="1064259"/>
                </a:lnTo>
                <a:lnTo>
                  <a:pt x="862330" y="1062989"/>
                </a:lnTo>
                <a:lnTo>
                  <a:pt x="862330" y="2539"/>
                </a:lnTo>
                <a:lnTo>
                  <a:pt x="862330" y="1269"/>
                </a:lnTo>
                <a:lnTo>
                  <a:pt x="861060" y="0"/>
                </a:lnTo>
                <a:lnTo>
                  <a:pt x="85979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559446" y="40383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263212" y="49076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898374" y="4662345"/>
            <a:ext cx="152880" cy="0"/>
          </a:xfrm>
          <a:custGeom>
            <a:avLst/>
            <a:gdLst/>
            <a:ahLst/>
            <a:cxnLst/>
            <a:rect l="l" t="t" r="r" b="b"/>
            <a:pathLst>
              <a:path w="187325">
                <a:moveTo>
                  <a:pt x="0" y="0"/>
                </a:moveTo>
                <a:lnTo>
                  <a:pt x="187325" y="0"/>
                </a:lnTo>
              </a:path>
            </a:pathLst>
          </a:custGeom>
          <a:ln w="3175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898374" y="4493776"/>
            <a:ext cx="153398" cy="168050"/>
          </a:xfrm>
          <a:custGeom>
            <a:avLst/>
            <a:gdLst/>
            <a:ahLst/>
            <a:cxnLst/>
            <a:rect l="l" t="t" r="r" b="b"/>
            <a:pathLst>
              <a:path w="187960" h="205739">
                <a:moveTo>
                  <a:pt x="0" y="205740"/>
                </a:moveTo>
                <a:lnTo>
                  <a:pt x="187959" y="205740"/>
                </a:lnTo>
                <a:lnTo>
                  <a:pt x="187959" y="0"/>
                </a:lnTo>
                <a:lnTo>
                  <a:pt x="0" y="0"/>
                </a:lnTo>
                <a:lnTo>
                  <a:pt x="0" y="20574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898374" y="4493257"/>
            <a:ext cx="152880" cy="0"/>
          </a:xfrm>
          <a:custGeom>
            <a:avLst/>
            <a:gdLst/>
            <a:ahLst/>
            <a:cxnLst/>
            <a:rect l="l" t="t" r="r" b="b"/>
            <a:pathLst>
              <a:path w="187325">
                <a:moveTo>
                  <a:pt x="0" y="0"/>
                </a:moveTo>
                <a:lnTo>
                  <a:pt x="187324" y="0"/>
                </a:lnTo>
              </a:path>
            </a:pathLst>
          </a:custGeom>
          <a:ln w="3175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898374" y="4492739"/>
            <a:ext cx="153398" cy="170124"/>
          </a:xfrm>
          <a:custGeom>
            <a:avLst/>
            <a:gdLst/>
            <a:ahLst/>
            <a:cxnLst/>
            <a:rect l="l" t="t" r="r" b="b"/>
            <a:pathLst>
              <a:path w="187960" h="208279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0" y="205739"/>
                </a:lnTo>
                <a:lnTo>
                  <a:pt x="0" y="207009"/>
                </a:lnTo>
                <a:lnTo>
                  <a:pt x="0" y="208279"/>
                </a:lnTo>
                <a:lnTo>
                  <a:pt x="1269" y="208279"/>
                </a:lnTo>
                <a:lnTo>
                  <a:pt x="185419" y="208279"/>
                </a:lnTo>
                <a:lnTo>
                  <a:pt x="186689" y="208279"/>
                </a:lnTo>
                <a:lnTo>
                  <a:pt x="187959" y="207009"/>
                </a:lnTo>
                <a:lnTo>
                  <a:pt x="187959" y="205739"/>
                </a:lnTo>
                <a:lnTo>
                  <a:pt x="187959" y="1269"/>
                </a:lnTo>
                <a:lnTo>
                  <a:pt x="186689" y="0"/>
                </a:lnTo>
                <a:lnTo>
                  <a:pt x="185419" y="0"/>
                </a:lnTo>
                <a:lnTo>
                  <a:pt x="1269" y="0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898374" y="44927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051771" y="46628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256870" y="4313797"/>
            <a:ext cx="79290" cy="0"/>
          </a:xfrm>
          <a:custGeom>
            <a:avLst/>
            <a:gdLst/>
            <a:ahLst/>
            <a:cxnLst/>
            <a:rect l="l" t="t" r="r" b="b"/>
            <a:pathLst>
              <a:path w="97154">
                <a:moveTo>
                  <a:pt x="0" y="0"/>
                </a:moveTo>
                <a:lnTo>
                  <a:pt x="97154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256351" y="3943984"/>
            <a:ext cx="372094" cy="369295"/>
          </a:xfrm>
          <a:custGeom>
            <a:avLst/>
            <a:gdLst/>
            <a:ahLst/>
            <a:cxnLst/>
            <a:rect l="l" t="t" r="r" b="b"/>
            <a:pathLst>
              <a:path w="455929" h="452120">
                <a:moveTo>
                  <a:pt x="0" y="452119"/>
                </a:moveTo>
                <a:lnTo>
                  <a:pt x="455929" y="452119"/>
                </a:lnTo>
                <a:lnTo>
                  <a:pt x="455929" y="0"/>
                </a:lnTo>
                <a:lnTo>
                  <a:pt x="0" y="0"/>
                </a:lnTo>
                <a:lnTo>
                  <a:pt x="0" y="452119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256351" y="3942947"/>
            <a:ext cx="372094" cy="371369"/>
          </a:xfrm>
          <a:custGeom>
            <a:avLst/>
            <a:gdLst/>
            <a:ahLst/>
            <a:cxnLst/>
            <a:rect l="l" t="t" r="r" b="b"/>
            <a:pathLst>
              <a:path w="455929" h="454660">
                <a:moveTo>
                  <a:pt x="1270" y="0"/>
                </a:moveTo>
                <a:lnTo>
                  <a:pt x="0" y="1269"/>
                </a:lnTo>
                <a:lnTo>
                  <a:pt x="0" y="452119"/>
                </a:lnTo>
                <a:lnTo>
                  <a:pt x="0" y="453389"/>
                </a:lnTo>
                <a:lnTo>
                  <a:pt x="1270" y="454659"/>
                </a:lnTo>
                <a:lnTo>
                  <a:pt x="453389" y="454659"/>
                </a:lnTo>
                <a:lnTo>
                  <a:pt x="454659" y="454659"/>
                </a:lnTo>
                <a:lnTo>
                  <a:pt x="455929" y="453389"/>
                </a:lnTo>
                <a:lnTo>
                  <a:pt x="455929" y="452119"/>
                </a:lnTo>
                <a:lnTo>
                  <a:pt x="455929" y="1269"/>
                </a:lnTo>
                <a:lnTo>
                  <a:pt x="454659" y="0"/>
                </a:lnTo>
                <a:lnTo>
                  <a:pt x="453389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628445" y="43143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336159" y="4392635"/>
            <a:ext cx="63225" cy="0"/>
          </a:xfrm>
          <a:custGeom>
            <a:avLst/>
            <a:gdLst/>
            <a:ahLst/>
            <a:cxnLst/>
            <a:rect l="l" t="t" r="r" b="b"/>
            <a:pathLst>
              <a:path w="77470">
                <a:moveTo>
                  <a:pt x="0" y="0"/>
                </a:moveTo>
                <a:lnTo>
                  <a:pt x="77470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336159" y="4039419"/>
            <a:ext cx="354474" cy="352697"/>
          </a:xfrm>
          <a:custGeom>
            <a:avLst/>
            <a:gdLst/>
            <a:ahLst/>
            <a:cxnLst/>
            <a:rect l="l" t="t" r="r" b="b"/>
            <a:pathLst>
              <a:path w="434340" h="431800">
                <a:moveTo>
                  <a:pt x="0" y="431800"/>
                </a:moveTo>
                <a:lnTo>
                  <a:pt x="434340" y="431800"/>
                </a:lnTo>
                <a:lnTo>
                  <a:pt x="434340" y="0"/>
                </a:lnTo>
                <a:lnTo>
                  <a:pt x="0" y="0"/>
                </a:lnTo>
                <a:lnTo>
                  <a:pt x="0" y="43180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336159" y="4039419"/>
            <a:ext cx="354474" cy="353734"/>
          </a:xfrm>
          <a:custGeom>
            <a:avLst/>
            <a:gdLst/>
            <a:ahLst/>
            <a:cxnLst/>
            <a:rect l="l" t="t" r="r" b="b"/>
            <a:pathLst>
              <a:path w="434340" h="43307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431800"/>
                </a:lnTo>
                <a:lnTo>
                  <a:pt x="0" y="433070"/>
                </a:lnTo>
                <a:lnTo>
                  <a:pt x="1270" y="433070"/>
                </a:lnTo>
                <a:lnTo>
                  <a:pt x="433070" y="433070"/>
                </a:lnTo>
                <a:lnTo>
                  <a:pt x="434340" y="431800"/>
                </a:lnTo>
                <a:lnTo>
                  <a:pt x="434340" y="1270"/>
                </a:lnTo>
                <a:lnTo>
                  <a:pt x="434340" y="0"/>
                </a:lnTo>
                <a:lnTo>
                  <a:pt x="43307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690634" y="43931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399385" y="4489108"/>
            <a:ext cx="79808" cy="0"/>
          </a:xfrm>
          <a:custGeom>
            <a:avLst/>
            <a:gdLst/>
            <a:ahLst/>
            <a:cxnLst/>
            <a:rect l="l" t="t" r="r" b="b"/>
            <a:pathLst>
              <a:path w="97790">
                <a:moveTo>
                  <a:pt x="0" y="0"/>
                </a:moveTo>
                <a:lnTo>
                  <a:pt x="97790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399385" y="4120333"/>
            <a:ext cx="372094" cy="368257"/>
          </a:xfrm>
          <a:custGeom>
            <a:avLst/>
            <a:gdLst/>
            <a:ahLst/>
            <a:cxnLst/>
            <a:rect l="l" t="t" r="r" b="b"/>
            <a:pathLst>
              <a:path w="455929" h="450850">
                <a:moveTo>
                  <a:pt x="0" y="450850"/>
                </a:moveTo>
                <a:lnTo>
                  <a:pt x="455929" y="450850"/>
                </a:lnTo>
                <a:lnTo>
                  <a:pt x="455929" y="0"/>
                </a:lnTo>
                <a:lnTo>
                  <a:pt x="0" y="0"/>
                </a:lnTo>
                <a:lnTo>
                  <a:pt x="0" y="45085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399385" y="4119813"/>
            <a:ext cx="371576" cy="0"/>
          </a:xfrm>
          <a:custGeom>
            <a:avLst/>
            <a:gdLst/>
            <a:ahLst/>
            <a:cxnLst/>
            <a:rect l="l" t="t" r="r" b="b"/>
            <a:pathLst>
              <a:path w="455295">
                <a:moveTo>
                  <a:pt x="0" y="0"/>
                </a:moveTo>
                <a:lnTo>
                  <a:pt x="455295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399385" y="4119295"/>
            <a:ext cx="372094" cy="370332"/>
          </a:xfrm>
          <a:custGeom>
            <a:avLst/>
            <a:gdLst/>
            <a:ahLst/>
            <a:cxnLst/>
            <a:rect l="l" t="t" r="r" b="b"/>
            <a:pathLst>
              <a:path w="455929" h="45338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450849"/>
                </a:lnTo>
                <a:lnTo>
                  <a:pt x="0" y="452119"/>
                </a:lnTo>
                <a:lnTo>
                  <a:pt x="0" y="453389"/>
                </a:lnTo>
                <a:lnTo>
                  <a:pt x="1270" y="453389"/>
                </a:lnTo>
                <a:lnTo>
                  <a:pt x="454660" y="453389"/>
                </a:lnTo>
                <a:lnTo>
                  <a:pt x="455929" y="452119"/>
                </a:lnTo>
                <a:lnTo>
                  <a:pt x="455929" y="450849"/>
                </a:lnTo>
                <a:lnTo>
                  <a:pt x="455929" y="1269"/>
                </a:lnTo>
                <a:lnTo>
                  <a:pt x="45466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399385" y="411929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771478" y="44896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7479192" y="4568984"/>
            <a:ext cx="63225" cy="0"/>
          </a:xfrm>
          <a:custGeom>
            <a:avLst/>
            <a:gdLst/>
            <a:ahLst/>
            <a:cxnLst/>
            <a:rect l="l" t="t" r="r" b="b"/>
            <a:pathLst>
              <a:path w="77470">
                <a:moveTo>
                  <a:pt x="0" y="0"/>
                </a:moveTo>
                <a:lnTo>
                  <a:pt x="77470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479193" y="4215767"/>
            <a:ext cx="355510" cy="352697"/>
          </a:xfrm>
          <a:custGeom>
            <a:avLst/>
            <a:gdLst/>
            <a:ahLst/>
            <a:cxnLst/>
            <a:rect l="l" t="t" r="r" b="b"/>
            <a:pathLst>
              <a:path w="435609" h="431800">
                <a:moveTo>
                  <a:pt x="0" y="431800"/>
                </a:moveTo>
                <a:lnTo>
                  <a:pt x="435609" y="431800"/>
                </a:lnTo>
                <a:lnTo>
                  <a:pt x="435609" y="0"/>
                </a:lnTo>
                <a:lnTo>
                  <a:pt x="0" y="0"/>
                </a:lnTo>
                <a:lnTo>
                  <a:pt x="0" y="43180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479193" y="4215768"/>
            <a:ext cx="355510" cy="353734"/>
          </a:xfrm>
          <a:custGeom>
            <a:avLst/>
            <a:gdLst/>
            <a:ahLst/>
            <a:cxnLst/>
            <a:rect l="l" t="t" r="r" b="b"/>
            <a:pathLst>
              <a:path w="435609" h="43307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431800"/>
                </a:lnTo>
                <a:lnTo>
                  <a:pt x="0" y="433070"/>
                </a:lnTo>
                <a:lnTo>
                  <a:pt x="1270" y="433070"/>
                </a:lnTo>
                <a:lnTo>
                  <a:pt x="433070" y="433070"/>
                </a:lnTo>
                <a:lnTo>
                  <a:pt x="434339" y="433070"/>
                </a:lnTo>
                <a:lnTo>
                  <a:pt x="435609" y="431800"/>
                </a:lnTo>
                <a:lnTo>
                  <a:pt x="435609" y="1270"/>
                </a:lnTo>
                <a:lnTo>
                  <a:pt x="435609" y="0"/>
                </a:lnTo>
                <a:lnTo>
                  <a:pt x="434339" y="0"/>
                </a:lnTo>
                <a:lnTo>
                  <a:pt x="43307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479192" y="42157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834704" y="45695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7542418" y="4294606"/>
            <a:ext cx="373130" cy="370332"/>
          </a:xfrm>
          <a:custGeom>
            <a:avLst/>
            <a:gdLst/>
            <a:ahLst/>
            <a:cxnLst/>
            <a:rect l="l" t="t" r="r" b="b"/>
            <a:pathLst>
              <a:path w="457200" h="453389">
                <a:moveTo>
                  <a:pt x="457200" y="0"/>
                </a:moveTo>
                <a:lnTo>
                  <a:pt x="0" y="0"/>
                </a:lnTo>
                <a:lnTo>
                  <a:pt x="0" y="453389"/>
                </a:lnTo>
                <a:lnTo>
                  <a:pt x="457200" y="453389"/>
                </a:lnTo>
                <a:lnTo>
                  <a:pt x="457200" y="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7542418" y="4294606"/>
            <a:ext cx="373130" cy="370332"/>
          </a:xfrm>
          <a:custGeom>
            <a:avLst/>
            <a:gdLst/>
            <a:ahLst/>
            <a:cxnLst/>
            <a:rect l="l" t="t" r="r" b="b"/>
            <a:pathLst>
              <a:path w="457200" h="453389">
                <a:moveTo>
                  <a:pt x="2539" y="0"/>
                </a:moveTo>
                <a:lnTo>
                  <a:pt x="1269" y="0"/>
                </a:lnTo>
                <a:lnTo>
                  <a:pt x="0" y="0"/>
                </a:lnTo>
                <a:lnTo>
                  <a:pt x="0" y="1269"/>
                </a:lnTo>
                <a:lnTo>
                  <a:pt x="0" y="452119"/>
                </a:lnTo>
                <a:lnTo>
                  <a:pt x="0" y="453389"/>
                </a:lnTo>
                <a:lnTo>
                  <a:pt x="1269" y="453389"/>
                </a:lnTo>
                <a:lnTo>
                  <a:pt x="2539" y="453389"/>
                </a:lnTo>
                <a:lnTo>
                  <a:pt x="454659" y="453389"/>
                </a:lnTo>
                <a:lnTo>
                  <a:pt x="455929" y="453389"/>
                </a:lnTo>
                <a:lnTo>
                  <a:pt x="457200" y="453389"/>
                </a:lnTo>
                <a:lnTo>
                  <a:pt x="457200" y="452119"/>
                </a:lnTo>
                <a:lnTo>
                  <a:pt x="457200" y="1269"/>
                </a:lnTo>
                <a:lnTo>
                  <a:pt x="457200" y="0"/>
                </a:lnTo>
                <a:lnTo>
                  <a:pt x="455929" y="0"/>
                </a:lnTo>
                <a:lnTo>
                  <a:pt x="454659" y="0"/>
                </a:lnTo>
                <a:lnTo>
                  <a:pt x="2539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542418" y="42946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915549" y="466493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623263" y="4390042"/>
            <a:ext cx="355510" cy="354772"/>
          </a:xfrm>
          <a:custGeom>
            <a:avLst/>
            <a:gdLst/>
            <a:ahLst/>
            <a:cxnLst/>
            <a:rect l="l" t="t" r="r" b="b"/>
            <a:pathLst>
              <a:path w="435609" h="434339">
                <a:moveTo>
                  <a:pt x="434340" y="0"/>
                </a:moveTo>
                <a:lnTo>
                  <a:pt x="1270" y="0"/>
                </a:lnTo>
                <a:lnTo>
                  <a:pt x="0" y="1270"/>
                </a:lnTo>
                <a:lnTo>
                  <a:pt x="0" y="433070"/>
                </a:lnTo>
                <a:lnTo>
                  <a:pt x="1270" y="434340"/>
                </a:lnTo>
                <a:lnTo>
                  <a:pt x="434340" y="434340"/>
                </a:lnTo>
                <a:lnTo>
                  <a:pt x="435609" y="433070"/>
                </a:lnTo>
                <a:lnTo>
                  <a:pt x="435609" y="1270"/>
                </a:lnTo>
                <a:lnTo>
                  <a:pt x="434340" y="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623263" y="4390042"/>
            <a:ext cx="355510" cy="354772"/>
          </a:xfrm>
          <a:custGeom>
            <a:avLst/>
            <a:gdLst/>
            <a:ahLst/>
            <a:cxnLst/>
            <a:rect l="l" t="t" r="r" b="b"/>
            <a:pathLst>
              <a:path w="435609" h="434339">
                <a:moveTo>
                  <a:pt x="1270" y="0"/>
                </a:moveTo>
                <a:lnTo>
                  <a:pt x="0" y="1270"/>
                </a:lnTo>
                <a:lnTo>
                  <a:pt x="0" y="2540"/>
                </a:lnTo>
                <a:lnTo>
                  <a:pt x="0" y="433070"/>
                </a:lnTo>
                <a:lnTo>
                  <a:pt x="1270" y="434340"/>
                </a:lnTo>
                <a:lnTo>
                  <a:pt x="433070" y="434340"/>
                </a:lnTo>
                <a:lnTo>
                  <a:pt x="434340" y="434340"/>
                </a:lnTo>
                <a:lnTo>
                  <a:pt x="435609" y="433070"/>
                </a:lnTo>
                <a:lnTo>
                  <a:pt x="435609" y="2540"/>
                </a:lnTo>
                <a:lnTo>
                  <a:pt x="435609" y="1270"/>
                </a:lnTo>
                <a:lnTo>
                  <a:pt x="434340" y="0"/>
                </a:lnTo>
                <a:lnTo>
                  <a:pt x="43307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623263" y="4390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978773" y="47448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685451" y="4470955"/>
            <a:ext cx="372094" cy="371369"/>
          </a:xfrm>
          <a:custGeom>
            <a:avLst/>
            <a:gdLst/>
            <a:ahLst/>
            <a:cxnLst/>
            <a:rect l="l" t="t" r="r" b="b"/>
            <a:pathLst>
              <a:path w="455929" h="454660">
                <a:moveTo>
                  <a:pt x="455929" y="0"/>
                </a:moveTo>
                <a:lnTo>
                  <a:pt x="0" y="0"/>
                </a:lnTo>
                <a:lnTo>
                  <a:pt x="0" y="454660"/>
                </a:lnTo>
                <a:lnTo>
                  <a:pt x="454659" y="454660"/>
                </a:lnTo>
                <a:lnTo>
                  <a:pt x="455929" y="453389"/>
                </a:lnTo>
                <a:lnTo>
                  <a:pt x="455929" y="0"/>
                </a:lnTo>
                <a:close/>
              </a:path>
            </a:pathLst>
          </a:custGeom>
          <a:solidFill>
            <a:srgbClr val="FF00FF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685451" y="4470955"/>
            <a:ext cx="372094" cy="371369"/>
          </a:xfrm>
          <a:custGeom>
            <a:avLst/>
            <a:gdLst/>
            <a:ahLst/>
            <a:cxnLst/>
            <a:rect l="l" t="t" r="r" b="b"/>
            <a:pathLst>
              <a:path w="455929" h="45466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452119"/>
                </a:lnTo>
                <a:lnTo>
                  <a:pt x="0" y="453389"/>
                </a:lnTo>
                <a:lnTo>
                  <a:pt x="0" y="454660"/>
                </a:lnTo>
                <a:lnTo>
                  <a:pt x="1270" y="454660"/>
                </a:lnTo>
                <a:lnTo>
                  <a:pt x="454659" y="454660"/>
                </a:lnTo>
                <a:lnTo>
                  <a:pt x="455929" y="453389"/>
                </a:lnTo>
                <a:lnTo>
                  <a:pt x="455929" y="452119"/>
                </a:lnTo>
                <a:lnTo>
                  <a:pt x="455929" y="1269"/>
                </a:lnTo>
                <a:lnTo>
                  <a:pt x="455929" y="0"/>
                </a:lnTo>
                <a:lnTo>
                  <a:pt x="454659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685451" y="44709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8057545" y="48423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766295" y="4566391"/>
            <a:ext cx="354474" cy="354772"/>
          </a:xfrm>
          <a:custGeom>
            <a:avLst/>
            <a:gdLst/>
            <a:ahLst/>
            <a:cxnLst/>
            <a:rect l="l" t="t" r="r" b="b"/>
            <a:pathLst>
              <a:path w="434340" h="434339">
                <a:moveTo>
                  <a:pt x="433070" y="0"/>
                </a:moveTo>
                <a:lnTo>
                  <a:pt x="0" y="0"/>
                </a:lnTo>
                <a:lnTo>
                  <a:pt x="0" y="434340"/>
                </a:lnTo>
                <a:lnTo>
                  <a:pt x="433070" y="434340"/>
                </a:lnTo>
                <a:lnTo>
                  <a:pt x="434340" y="433070"/>
                </a:lnTo>
                <a:lnTo>
                  <a:pt x="434340" y="1270"/>
                </a:lnTo>
                <a:lnTo>
                  <a:pt x="433070" y="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766295" y="4566391"/>
            <a:ext cx="354474" cy="354772"/>
          </a:xfrm>
          <a:custGeom>
            <a:avLst/>
            <a:gdLst/>
            <a:ahLst/>
            <a:cxnLst/>
            <a:rect l="l" t="t" r="r" b="b"/>
            <a:pathLst>
              <a:path w="434340" h="43433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2540"/>
                </a:lnTo>
                <a:lnTo>
                  <a:pt x="0" y="433070"/>
                </a:lnTo>
                <a:lnTo>
                  <a:pt x="0" y="434340"/>
                </a:lnTo>
                <a:lnTo>
                  <a:pt x="1270" y="434340"/>
                </a:lnTo>
                <a:lnTo>
                  <a:pt x="433070" y="434340"/>
                </a:lnTo>
                <a:lnTo>
                  <a:pt x="434340" y="433070"/>
                </a:lnTo>
                <a:lnTo>
                  <a:pt x="434340" y="2540"/>
                </a:lnTo>
                <a:lnTo>
                  <a:pt x="434340" y="1270"/>
                </a:lnTo>
                <a:lnTo>
                  <a:pt x="433070" y="0"/>
                </a:lnTo>
                <a:lnTo>
                  <a:pt x="127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766296" y="45663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120770" y="49211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932577" y="4648341"/>
            <a:ext cx="1951680" cy="294606"/>
          </a:xfrm>
          <a:custGeom>
            <a:avLst/>
            <a:gdLst/>
            <a:ahLst/>
            <a:cxnLst/>
            <a:rect l="l" t="t" r="r" b="b"/>
            <a:pathLst>
              <a:path w="2391409" h="360679">
                <a:moveTo>
                  <a:pt x="0" y="0"/>
                </a:moveTo>
                <a:lnTo>
                  <a:pt x="2391410" y="360679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842797" y="4601141"/>
            <a:ext cx="109866" cy="121369"/>
          </a:xfrm>
          <a:custGeom>
            <a:avLst/>
            <a:gdLst/>
            <a:ahLst/>
            <a:cxnLst/>
            <a:rect l="l" t="t" r="r" b="b"/>
            <a:pathLst>
              <a:path w="134620" h="148589">
                <a:moveTo>
                  <a:pt x="134619" y="0"/>
                </a:moveTo>
                <a:lnTo>
                  <a:pt x="0" y="0"/>
                </a:lnTo>
                <a:lnTo>
                  <a:pt x="0" y="148590"/>
                </a:lnTo>
                <a:lnTo>
                  <a:pt x="134619" y="148590"/>
                </a:lnTo>
                <a:lnTo>
                  <a:pt x="13461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811704" y="46047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921570" y="47261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5034152" y="4516597"/>
            <a:ext cx="1845959" cy="387967"/>
          </a:xfrm>
          <a:custGeom>
            <a:avLst/>
            <a:gdLst/>
            <a:ahLst/>
            <a:cxnLst/>
            <a:rect l="l" t="t" r="r" b="b"/>
            <a:pathLst>
              <a:path w="2261870" h="474979">
                <a:moveTo>
                  <a:pt x="0" y="0"/>
                </a:moveTo>
                <a:lnTo>
                  <a:pt x="2261869" y="474980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732538" y="4201246"/>
            <a:ext cx="703766" cy="868257"/>
          </a:xfrm>
          <a:custGeom>
            <a:avLst/>
            <a:gdLst/>
            <a:ahLst/>
            <a:cxnLst/>
            <a:rect l="l" t="t" r="r" b="b"/>
            <a:pathLst>
              <a:path w="862329" h="1062989">
                <a:moveTo>
                  <a:pt x="861059" y="0"/>
                </a:moveTo>
                <a:lnTo>
                  <a:pt x="1269" y="0"/>
                </a:lnTo>
                <a:lnTo>
                  <a:pt x="0" y="1269"/>
                </a:lnTo>
                <a:lnTo>
                  <a:pt x="0" y="1061720"/>
                </a:lnTo>
                <a:lnTo>
                  <a:pt x="1269" y="1062990"/>
                </a:lnTo>
                <a:lnTo>
                  <a:pt x="861059" y="1062990"/>
                </a:lnTo>
                <a:lnTo>
                  <a:pt x="862329" y="1061720"/>
                </a:lnTo>
                <a:lnTo>
                  <a:pt x="862329" y="1269"/>
                </a:lnTo>
                <a:lnTo>
                  <a:pt x="861059" y="0"/>
                </a:lnTo>
                <a:close/>
              </a:path>
            </a:pathLst>
          </a:custGeom>
          <a:solidFill>
            <a:srgbClr val="9966CC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732538" y="4201246"/>
            <a:ext cx="703766" cy="868257"/>
          </a:xfrm>
          <a:custGeom>
            <a:avLst/>
            <a:gdLst/>
            <a:ahLst/>
            <a:cxnLst/>
            <a:rect l="l" t="t" r="r" b="b"/>
            <a:pathLst>
              <a:path w="862329" h="1062989">
                <a:moveTo>
                  <a:pt x="1269" y="0"/>
                </a:moveTo>
                <a:lnTo>
                  <a:pt x="0" y="1269"/>
                </a:lnTo>
                <a:lnTo>
                  <a:pt x="0" y="1060450"/>
                </a:lnTo>
                <a:lnTo>
                  <a:pt x="0" y="1061720"/>
                </a:lnTo>
                <a:lnTo>
                  <a:pt x="1269" y="1062990"/>
                </a:lnTo>
                <a:lnTo>
                  <a:pt x="861059" y="1062990"/>
                </a:lnTo>
                <a:lnTo>
                  <a:pt x="862329" y="1061720"/>
                </a:lnTo>
                <a:lnTo>
                  <a:pt x="862329" y="1060450"/>
                </a:lnTo>
                <a:lnTo>
                  <a:pt x="862329" y="1269"/>
                </a:lnTo>
                <a:lnTo>
                  <a:pt x="861059" y="0"/>
                </a:lnTo>
                <a:lnTo>
                  <a:pt x="1269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4732538" y="42012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436304" y="50695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063571" y="4707871"/>
            <a:ext cx="153398" cy="170124"/>
          </a:xfrm>
          <a:custGeom>
            <a:avLst/>
            <a:gdLst/>
            <a:ahLst/>
            <a:cxnLst/>
            <a:rect l="l" t="t" r="r" b="b"/>
            <a:pathLst>
              <a:path w="187960" h="208279">
                <a:moveTo>
                  <a:pt x="186689" y="0"/>
                </a:moveTo>
                <a:lnTo>
                  <a:pt x="1270" y="0"/>
                </a:lnTo>
                <a:lnTo>
                  <a:pt x="0" y="1270"/>
                </a:lnTo>
                <a:lnTo>
                  <a:pt x="0" y="207010"/>
                </a:lnTo>
                <a:lnTo>
                  <a:pt x="1270" y="208280"/>
                </a:lnTo>
                <a:lnTo>
                  <a:pt x="186689" y="208280"/>
                </a:lnTo>
                <a:lnTo>
                  <a:pt x="187960" y="207010"/>
                </a:lnTo>
                <a:lnTo>
                  <a:pt x="187960" y="1270"/>
                </a:lnTo>
                <a:lnTo>
                  <a:pt x="18668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037261" y="47012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190659" y="48713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FF33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186513" y="4710581"/>
            <a:ext cx="1685306" cy="195021"/>
          </a:xfrm>
          <a:custGeom>
            <a:avLst/>
            <a:gdLst/>
            <a:ahLst/>
            <a:cxnLst/>
            <a:rect l="l" t="t" r="r" b="b"/>
            <a:pathLst>
              <a:path w="2065020" h="238760">
                <a:moveTo>
                  <a:pt x="0" y="0"/>
                </a:moveTo>
                <a:lnTo>
                  <a:pt x="2065020" y="238759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065246" y="4857884"/>
            <a:ext cx="1819011" cy="85061"/>
          </a:xfrm>
          <a:custGeom>
            <a:avLst/>
            <a:gdLst/>
            <a:ahLst/>
            <a:cxnLst/>
            <a:rect l="l" t="t" r="r" b="b"/>
            <a:pathLst>
              <a:path w="2228850" h="104139">
                <a:moveTo>
                  <a:pt x="0" y="0"/>
                </a:moveTo>
                <a:lnTo>
                  <a:pt x="2228850" y="104139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908096" y="4614108"/>
            <a:ext cx="1098662" cy="64315"/>
          </a:xfrm>
          <a:custGeom>
            <a:avLst/>
            <a:gdLst/>
            <a:ahLst/>
            <a:cxnLst/>
            <a:rect l="l" t="t" r="r" b="b"/>
            <a:pathLst>
              <a:path w="1346200" h="78739">
                <a:moveTo>
                  <a:pt x="0" y="0"/>
                </a:moveTo>
                <a:lnTo>
                  <a:pt x="1346200" y="78739"/>
                </a:lnTo>
              </a:path>
            </a:pathLst>
          </a:custGeom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902914" y="4683966"/>
            <a:ext cx="1103844" cy="26971"/>
          </a:xfrm>
          <a:custGeom>
            <a:avLst/>
            <a:gdLst/>
            <a:ahLst/>
            <a:cxnLst/>
            <a:rect l="l" t="t" r="r" b="b"/>
            <a:pathLst>
              <a:path w="1352550" h="33020">
                <a:moveTo>
                  <a:pt x="0" y="33019"/>
                </a:moveTo>
                <a:lnTo>
                  <a:pt x="1352550" y="0"/>
                </a:lnTo>
              </a:path>
            </a:pathLst>
          </a:custGeom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7214892" y="5004772"/>
            <a:ext cx="945265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453"/>
              </a:lnSpc>
            </a:pP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pooling  </a:t>
            </a:r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spc="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sz="1300" spc="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spc="-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300" spc="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20" name="object 120"/>
          <p:cNvSpPr txBox="1"/>
          <p:nvPr/>
        </p:nvSpPr>
        <p:spPr>
          <a:xfrm>
            <a:off x="5705787" y="3451246"/>
            <a:ext cx="1197127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“Simple</a:t>
            </a:r>
            <a:r>
              <a:rPr sz="1500" spc="-5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cells”</a:t>
            </a:r>
            <a:endParaRPr sz="15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6966138" y="3543300"/>
            <a:ext cx="730062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  <a:r>
              <a:rPr sz="1300" spc="-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22" name="object 122"/>
          <p:cNvSpPr txBox="1"/>
          <p:nvPr/>
        </p:nvSpPr>
        <p:spPr>
          <a:xfrm>
            <a:off x="6966138" y="3744778"/>
            <a:ext cx="39748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123" name="object 123"/>
          <p:cNvSpPr txBox="1"/>
          <p:nvPr/>
        </p:nvSpPr>
        <p:spPr>
          <a:xfrm>
            <a:off x="5511224" y="5067300"/>
            <a:ext cx="965776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453"/>
              </a:lnSpc>
            </a:pPr>
            <a:r>
              <a:rPr sz="13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 </a:t>
            </a:r>
            <a:r>
              <a:rPr sz="1300" spc="-1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13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13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3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ions</a:t>
            </a:r>
          </a:p>
        </p:txBody>
      </p:sp>
    </p:spTree>
    <p:extLst>
      <p:ext uri="{BB962C8B-B14F-4D97-AF65-F5344CB8AC3E}">
        <p14:creationId xmlns:p14="http://schemas.microsoft.com/office/powerpoint/2010/main" val="3696721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Method 1: majority over super-pixel regions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IEEE 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T.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  <p:sp>
        <p:nvSpPr>
          <p:cNvPr id="5" name="object 5"/>
          <p:cNvSpPr/>
          <p:nvPr/>
        </p:nvSpPr>
        <p:spPr>
          <a:xfrm>
            <a:off x="308868" y="3059128"/>
            <a:ext cx="1772370" cy="13558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27999" y="1327801"/>
            <a:ext cx="1734020" cy="13101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13160" y="1842324"/>
            <a:ext cx="1744385" cy="13443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56925" y="3627594"/>
            <a:ext cx="200055" cy="1812241"/>
          </a:xfrm>
          <a:prstGeom prst="rect">
            <a:avLst/>
          </a:prstGeom>
          <a:solidFill>
            <a:schemeClr val="accent1"/>
          </a:solidFill>
          <a:ln w="17970">
            <a:noFill/>
          </a:ln>
        </p:spPr>
        <p:txBody>
          <a:bodyPr vert="vert" wrap="square" lIns="0" tIns="81909" rIns="0" bIns="0" rtlCol="0">
            <a:spAutoFit/>
          </a:bodyPr>
          <a:lstStyle/>
          <a:p>
            <a:pPr marL="200626">
              <a:spcBef>
                <a:spcPts val="645"/>
              </a:spcBef>
            </a:pPr>
            <a:r>
              <a:rPr sz="1300" spc="-2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lt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300" spc="-1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-1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144486" y="982364"/>
            <a:ext cx="405239" cy="2395229"/>
          </a:xfrm>
          <a:prstGeom prst="rect">
            <a:avLst/>
          </a:prstGeom>
          <a:solidFill>
            <a:schemeClr val="accent1"/>
          </a:solidFill>
          <a:ln w="17970">
            <a:noFill/>
          </a:ln>
        </p:spPr>
        <p:txBody>
          <a:bodyPr vert="vert" wrap="square" lIns="0" tIns="81909" rIns="0" bIns="0" rtlCol="0">
            <a:spAutoFit/>
          </a:bodyPr>
          <a:lstStyle/>
          <a:p>
            <a:pPr marL="84501">
              <a:spcBef>
                <a:spcPts val="645"/>
              </a:spcBef>
            </a:pPr>
            <a:r>
              <a:rPr sz="1300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</a:t>
            </a:r>
            <a:r>
              <a:rPr sz="1300" spc="-4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sz="1300" spc="-1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300" spc="-1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000" baseline="173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000" spc="-6" baseline="173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  <a:r>
              <a:rPr sz="2000" baseline="173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2000" spc="-18" baseline="173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000" baseline="173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0" name="object 10"/>
          <p:cNvSpPr/>
          <p:nvPr/>
        </p:nvSpPr>
        <p:spPr>
          <a:xfrm>
            <a:off x="2641453" y="3750518"/>
            <a:ext cx="1627263" cy="13526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52231" y="3934647"/>
            <a:ext cx="1358817" cy="104668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448145" y="3543300"/>
            <a:ext cx="200055" cy="1969994"/>
          </a:xfrm>
          <a:prstGeom prst="rect">
            <a:avLst/>
          </a:prstGeom>
          <a:solidFill>
            <a:schemeClr val="accent1"/>
          </a:solidFill>
          <a:ln w="17970">
            <a:noFill/>
          </a:ln>
        </p:spPr>
        <p:txBody>
          <a:bodyPr vert="vert" wrap="square" lIns="0" tIns="82946" rIns="0" bIns="0" rtlCol="0">
            <a:spAutoFit/>
          </a:bodyPr>
          <a:lstStyle/>
          <a:p>
            <a:pPr marL="102128">
              <a:spcBef>
                <a:spcPts val="653"/>
              </a:spcBef>
            </a:pP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300" spc="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-1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300" spc="-1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300" spc="-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z="1300" spc="-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724400" y="1493026"/>
            <a:ext cx="1259314" cy="983474"/>
          </a:xfrm>
          <a:prstGeom prst="rect">
            <a:avLst/>
          </a:prstGeom>
          <a:solidFill>
            <a:schemeClr val="accent1"/>
          </a:solidFill>
          <a:ln w="1797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332303" marR="326601" algn="ctr">
              <a:lnSpc>
                <a:spcPct val="122400"/>
              </a:lnSpc>
              <a:spcBef>
                <a:spcPts val="784"/>
              </a:spcBef>
            </a:pP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Majority  Vote  Over</a:t>
            </a:r>
          </a:p>
          <a:p>
            <a:pPr algn="ctr">
              <a:spcBef>
                <a:spcPts val="351"/>
              </a:spcBef>
            </a:pPr>
            <a:r>
              <a:rPr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Superpixels</a:t>
            </a:r>
          </a:p>
        </p:txBody>
      </p:sp>
      <p:sp>
        <p:nvSpPr>
          <p:cNvPr id="14" name="object 14"/>
          <p:cNvSpPr/>
          <p:nvPr/>
        </p:nvSpPr>
        <p:spPr>
          <a:xfrm>
            <a:off x="1636591" y="4415976"/>
            <a:ext cx="361729" cy="127593"/>
          </a:xfrm>
          <a:custGeom>
            <a:avLst/>
            <a:gdLst/>
            <a:ahLst/>
            <a:cxnLst/>
            <a:rect l="l" t="t" r="r" b="b"/>
            <a:pathLst>
              <a:path w="443230" h="156210">
                <a:moveTo>
                  <a:pt x="0" y="0"/>
                </a:moveTo>
                <a:lnTo>
                  <a:pt x="443230" y="156210"/>
                </a:lnTo>
              </a:path>
            </a:pathLst>
          </a:custGeom>
          <a:ln w="539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78627" y="4500000"/>
            <a:ext cx="138887" cy="86100"/>
          </a:xfrm>
          <a:custGeom>
            <a:avLst/>
            <a:gdLst/>
            <a:ahLst/>
            <a:cxnLst/>
            <a:rect l="l" t="t" r="r" b="b"/>
            <a:pathLst>
              <a:path w="170180" h="105410">
                <a:moveTo>
                  <a:pt x="35559" y="0"/>
                </a:moveTo>
                <a:lnTo>
                  <a:pt x="0" y="102869"/>
                </a:lnTo>
                <a:lnTo>
                  <a:pt x="170180" y="105409"/>
                </a:lnTo>
                <a:lnTo>
                  <a:pt x="355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14826" y="2447095"/>
            <a:ext cx="408371" cy="564315"/>
          </a:xfrm>
          <a:custGeom>
            <a:avLst/>
            <a:gdLst/>
            <a:ahLst/>
            <a:cxnLst/>
            <a:rect l="l" t="t" r="r" b="b"/>
            <a:pathLst>
              <a:path w="500380" h="690879">
                <a:moveTo>
                  <a:pt x="0" y="690880"/>
                </a:moveTo>
                <a:lnTo>
                  <a:pt x="500379" y="0"/>
                </a:lnTo>
              </a:path>
            </a:pathLst>
          </a:custGeom>
          <a:ln w="539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83809" y="2344399"/>
            <a:ext cx="112976" cy="132780"/>
          </a:xfrm>
          <a:custGeom>
            <a:avLst/>
            <a:gdLst/>
            <a:ahLst/>
            <a:cxnLst/>
            <a:rect l="l" t="t" r="r" b="b"/>
            <a:pathLst>
              <a:path w="138430" h="162560">
                <a:moveTo>
                  <a:pt x="138430" y="0"/>
                </a:moveTo>
                <a:lnTo>
                  <a:pt x="0" y="100329"/>
                </a:lnTo>
                <a:lnTo>
                  <a:pt x="87630" y="162560"/>
                </a:lnTo>
                <a:lnTo>
                  <a:pt x="138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62019" y="1978215"/>
            <a:ext cx="126450" cy="0"/>
          </a:xfrm>
          <a:custGeom>
            <a:avLst/>
            <a:gdLst/>
            <a:ahLst/>
            <a:cxnLst/>
            <a:rect l="l" t="t" r="r" b="b"/>
            <a:pathLst>
              <a:path w="154939">
                <a:moveTo>
                  <a:pt x="0" y="0"/>
                </a:moveTo>
                <a:lnTo>
                  <a:pt x="154939" y="0"/>
                </a:lnTo>
              </a:path>
            </a:pathLst>
          </a:custGeom>
          <a:ln w="539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83286" y="193361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0" y="0"/>
                </a:moveTo>
                <a:lnTo>
                  <a:pt x="0" y="107950"/>
                </a:lnTo>
                <a:lnTo>
                  <a:pt x="161289" y="546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327474" y="3052904"/>
            <a:ext cx="134742" cy="828838"/>
          </a:xfrm>
          <a:custGeom>
            <a:avLst/>
            <a:gdLst/>
            <a:ahLst/>
            <a:cxnLst/>
            <a:rect l="l" t="t" r="r" b="b"/>
            <a:pathLst>
              <a:path w="165100" h="1014729">
                <a:moveTo>
                  <a:pt x="0" y="1014729"/>
                </a:moveTo>
                <a:lnTo>
                  <a:pt x="165100" y="0"/>
                </a:lnTo>
              </a:path>
            </a:pathLst>
          </a:custGeom>
          <a:ln w="539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417647" y="2927386"/>
            <a:ext cx="87064" cy="137967"/>
          </a:xfrm>
          <a:custGeom>
            <a:avLst/>
            <a:gdLst/>
            <a:ahLst/>
            <a:cxnLst/>
            <a:rect l="l" t="t" r="r" b="b"/>
            <a:pathLst>
              <a:path w="106679" h="168910">
                <a:moveTo>
                  <a:pt x="78739" y="0"/>
                </a:moveTo>
                <a:lnTo>
                  <a:pt x="0" y="152400"/>
                </a:lnTo>
                <a:lnTo>
                  <a:pt x="106679" y="168910"/>
                </a:lnTo>
                <a:lnTo>
                  <a:pt x="787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74771" y="2179461"/>
            <a:ext cx="150289" cy="288382"/>
          </a:xfrm>
          <a:custGeom>
            <a:avLst/>
            <a:gdLst/>
            <a:ahLst/>
            <a:cxnLst/>
            <a:rect l="l" t="t" r="r" b="b"/>
            <a:pathLst>
              <a:path w="184150" h="353060">
                <a:moveTo>
                  <a:pt x="0" y="0"/>
                </a:moveTo>
                <a:lnTo>
                  <a:pt x="184150" y="353059"/>
                </a:lnTo>
              </a:path>
            </a:pathLst>
          </a:custGeom>
          <a:ln w="539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83601" y="2441908"/>
            <a:ext cx="100537" cy="137967"/>
          </a:xfrm>
          <a:custGeom>
            <a:avLst/>
            <a:gdLst/>
            <a:ahLst/>
            <a:cxnLst/>
            <a:rect l="l" t="t" r="r" b="b"/>
            <a:pathLst>
              <a:path w="123190" h="168910">
                <a:moveTo>
                  <a:pt x="95250" y="0"/>
                </a:moveTo>
                <a:lnTo>
                  <a:pt x="0" y="50800"/>
                </a:lnTo>
                <a:lnTo>
                  <a:pt x="123189" y="168910"/>
                </a:lnTo>
                <a:lnTo>
                  <a:pt x="952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67448" y="4625519"/>
            <a:ext cx="1361351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sz="15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43200" y="2781300"/>
            <a:ext cx="1942351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Superpixel</a:t>
            </a:r>
            <a:r>
              <a:rPr sz="1500"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boundaries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2760129" y="5184747"/>
            <a:ext cx="1508587" cy="8240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Features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from  </a:t>
            </a: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Convolutional net 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(d=768 per</a:t>
            </a:r>
            <a:r>
              <a:rPr sz="1500" spc="-5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pixel)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36186" y="5064317"/>
            <a:ext cx="2021814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“soft” categories</a:t>
            </a:r>
            <a:r>
              <a:rPr sz="1500" spc="-2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scores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492471" y="3233502"/>
            <a:ext cx="1677532" cy="8240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Categories aligned  </a:t>
            </a:r>
            <a:r>
              <a:rPr sz="1500" spc="-16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region  </a:t>
            </a:r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boundaries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1022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performance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Stanford Background Dataset [Gould 1009]: 8 categories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720831" y="1748971"/>
            <a:ext cx="6787938" cy="38549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1416" y="4610101"/>
            <a:ext cx="6746769" cy="304800"/>
          </a:xfrm>
          <a:custGeom>
            <a:avLst/>
            <a:gdLst/>
            <a:ahLst/>
            <a:cxnLst/>
            <a:rect l="l" t="t" r="r" b="b"/>
            <a:pathLst>
              <a:path w="9457690" h="440689">
                <a:moveTo>
                  <a:pt x="9457690" y="0"/>
                </a:moveTo>
                <a:lnTo>
                  <a:pt x="0" y="0"/>
                </a:lnTo>
                <a:lnTo>
                  <a:pt x="0" y="440689"/>
                </a:lnTo>
                <a:lnTo>
                  <a:pt x="9457690" y="440689"/>
                </a:lnTo>
                <a:lnTo>
                  <a:pt x="945769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IEEE 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T.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3799197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performance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67400" y="1215874"/>
            <a:ext cx="2302603" cy="14130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SIFT Flow Dataset  </a:t>
            </a:r>
            <a:endParaRPr lang="en-US" dirty="0"/>
          </a:p>
          <a:p>
            <a:r>
              <a:rPr dirty="0"/>
              <a:t>[Liu 2009]:</a:t>
            </a:r>
          </a:p>
          <a:p>
            <a:r>
              <a:rPr dirty="0"/>
              <a:t>33 categories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87036" y="4152900"/>
            <a:ext cx="2286000" cy="12977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indent="-169863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>
                <a:solidFill>
                  <a:srgbClr val="4A4F55"/>
                </a:solidFill>
              </a:defRPr>
            </a:lvl1pPr>
            <a:lvl2pPr marL="630238" indent="-147637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2pPr>
            <a:lvl3pPr marL="804863" indent="-119062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>
                <a:solidFill>
                  <a:srgbClr val="4A4F55"/>
                </a:solidFill>
              </a:defRPr>
            </a:lvl3pPr>
            <a:lvl4pPr marL="1331066" indent="-80116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–"/>
              <a:defRPr sz="1500">
                <a:solidFill>
                  <a:schemeClr val="dk2"/>
                </a:solidFill>
              </a:defRPr>
            </a:lvl4pPr>
            <a:lvl5pPr marL="1588230" indent="-83279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5pPr>
            <a:lvl6pPr marL="1931117" indent="-83267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6pPr>
            <a:lvl7pPr marL="2274003" indent="-83253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7pPr>
            <a:lvl8pPr marL="2616890" indent="-83240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8pPr>
            <a:lvl9pPr marL="2959775" indent="-83224">
              <a:spcBef>
                <a:spcPts val="300"/>
              </a:spcBef>
              <a:buClr>
                <a:schemeClr val="dk2"/>
              </a:buClr>
              <a:buSzPct val="100000"/>
              <a:buFont typeface="Arial"/>
              <a:buChar char="»"/>
              <a:defRPr sz="1500">
                <a:solidFill>
                  <a:schemeClr val="dk2"/>
                </a:solidFill>
              </a:defRPr>
            </a:lvl9pPr>
          </a:lstStyle>
          <a:p>
            <a:r>
              <a:rPr dirty="0"/>
              <a:t>Barcelona dataset  </a:t>
            </a:r>
            <a:endParaRPr lang="en-US" dirty="0"/>
          </a:p>
          <a:p>
            <a:r>
              <a:rPr dirty="0"/>
              <a:t>[Tighe 2010]:</a:t>
            </a:r>
          </a:p>
          <a:p>
            <a:r>
              <a:rPr dirty="0"/>
              <a:t>170 categories.</a:t>
            </a:r>
          </a:p>
        </p:txBody>
      </p:sp>
      <p:sp>
        <p:nvSpPr>
          <p:cNvPr id="12" name="object 12"/>
          <p:cNvSpPr/>
          <p:nvPr/>
        </p:nvSpPr>
        <p:spPr>
          <a:xfrm>
            <a:off x="152400" y="1257300"/>
            <a:ext cx="5652351" cy="19623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438400" y="3694508"/>
            <a:ext cx="5268394" cy="1676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IEEE 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T.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6249407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SIFT flow dataset (33 categories)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Samples from the SIFT-Flow dataset (Liu)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463381" y="1716393"/>
            <a:ext cx="7302839" cy="38201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31881180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7543" y="1562100"/>
            <a:ext cx="7414514" cy="3691966"/>
            <a:chOff x="475505" y="1750178"/>
            <a:chExt cx="7414514" cy="3691966"/>
          </a:xfrm>
        </p:grpSpPr>
        <p:sp>
          <p:nvSpPr>
            <p:cNvPr id="6" name="object 4"/>
            <p:cNvSpPr/>
            <p:nvPr/>
          </p:nvSpPr>
          <p:spPr>
            <a:xfrm>
              <a:off x="475505" y="1750179"/>
              <a:ext cx="2425388" cy="182056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/>
            <p:cNvSpPr/>
            <p:nvPr/>
          </p:nvSpPr>
          <p:spPr>
            <a:xfrm>
              <a:off x="475505" y="3619500"/>
              <a:ext cx="2425388" cy="182056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6"/>
            <p:cNvSpPr/>
            <p:nvPr/>
          </p:nvSpPr>
          <p:spPr>
            <a:xfrm>
              <a:off x="2971800" y="1750179"/>
              <a:ext cx="2425388" cy="182056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2971800" y="3621575"/>
              <a:ext cx="2425388" cy="182056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5464631" y="1750178"/>
              <a:ext cx="2425388" cy="182056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5464631" y="3619500"/>
              <a:ext cx="2425388" cy="182056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SIFT flow dataset (33 categories)</a:t>
            </a:r>
          </a:p>
        </p:txBody>
      </p:sp>
      <p:sp>
        <p:nvSpPr>
          <p:cNvPr id="10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2034555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21346" y="1409700"/>
            <a:ext cx="7586909" cy="3816762"/>
            <a:chOff x="514321" y="1796486"/>
            <a:chExt cx="7586909" cy="3816762"/>
          </a:xfrm>
        </p:grpSpPr>
        <p:sp>
          <p:nvSpPr>
            <p:cNvPr id="13" name="object 4"/>
            <p:cNvSpPr/>
            <p:nvPr/>
          </p:nvSpPr>
          <p:spPr>
            <a:xfrm>
              <a:off x="514321" y="1796920"/>
              <a:ext cx="2487537" cy="186722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5"/>
            <p:cNvSpPr/>
            <p:nvPr/>
          </p:nvSpPr>
          <p:spPr>
            <a:xfrm>
              <a:off x="514321" y="3746028"/>
              <a:ext cx="2487537" cy="18672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6"/>
            <p:cNvSpPr/>
            <p:nvPr/>
          </p:nvSpPr>
          <p:spPr>
            <a:xfrm>
              <a:off x="3064007" y="1801033"/>
              <a:ext cx="2487537" cy="186722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7"/>
            <p:cNvSpPr/>
            <p:nvPr/>
          </p:nvSpPr>
          <p:spPr>
            <a:xfrm>
              <a:off x="3064006" y="3746028"/>
              <a:ext cx="2487537" cy="186722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8"/>
            <p:cNvSpPr/>
            <p:nvPr/>
          </p:nvSpPr>
          <p:spPr>
            <a:xfrm>
              <a:off x="5613693" y="3736693"/>
              <a:ext cx="2487537" cy="186722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9"/>
            <p:cNvSpPr/>
            <p:nvPr/>
          </p:nvSpPr>
          <p:spPr>
            <a:xfrm>
              <a:off x="5613693" y="1796486"/>
              <a:ext cx="2487537" cy="186722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</a:t>
            </a:r>
          </a:p>
        </p:txBody>
      </p:sp>
      <p:sp>
        <p:nvSpPr>
          <p:cNvPr id="10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2737631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</a:t>
            </a:r>
          </a:p>
        </p:txBody>
      </p:sp>
      <p:sp>
        <p:nvSpPr>
          <p:cNvPr id="4" name="object 4"/>
          <p:cNvSpPr/>
          <p:nvPr/>
        </p:nvSpPr>
        <p:spPr>
          <a:xfrm>
            <a:off x="310942" y="1453320"/>
            <a:ext cx="2487537" cy="18672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0942" y="3449171"/>
            <a:ext cx="2487537" cy="18672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92797" y="1435684"/>
            <a:ext cx="2487537" cy="1867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86579" y="3449171"/>
            <a:ext cx="2487537" cy="18672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74653" y="1435684"/>
            <a:ext cx="2487537" cy="18672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68433" y="3420125"/>
            <a:ext cx="2487537" cy="18672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36154302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</a:t>
            </a:r>
          </a:p>
        </p:txBody>
      </p:sp>
      <p:sp>
        <p:nvSpPr>
          <p:cNvPr id="4" name="object 4"/>
          <p:cNvSpPr/>
          <p:nvPr/>
        </p:nvSpPr>
        <p:spPr>
          <a:xfrm>
            <a:off x="83954" y="1434647"/>
            <a:ext cx="8090713" cy="34761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18004770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</a:t>
            </a:r>
          </a:p>
        </p:txBody>
      </p:sp>
      <p:sp>
        <p:nvSpPr>
          <p:cNvPr id="4" name="object 4"/>
          <p:cNvSpPr/>
          <p:nvPr/>
        </p:nvSpPr>
        <p:spPr>
          <a:xfrm>
            <a:off x="99502" y="1450207"/>
            <a:ext cx="8059618" cy="34460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 txBox="1"/>
          <p:nvPr/>
        </p:nvSpPr>
        <p:spPr>
          <a:xfrm>
            <a:off x="4469811" y="5676900"/>
            <a:ext cx="3835989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500" spc="-4" dirty="0">
                <a:latin typeface="Arial" panose="020B0604020202020204" pitchFamily="34" charset="0"/>
                <a:cs typeface="Arial" panose="020B0604020202020204" pitchFamily="34" charset="0"/>
              </a:rPr>
              <a:t>[Farabet et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ICML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spc="-61" dirty="0">
                <a:latin typeface="Arial" panose="020B0604020202020204" pitchFamily="34" charset="0"/>
                <a:cs typeface="Arial" panose="020B0604020202020204" pitchFamily="34" charset="0"/>
              </a:rPr>
              <a:t>2012,</a:t>
            </a:r>
            <a:r>
              <a:rPr sz="1500" spc="-6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spc="-41" dirty="0">
                <a:latin typeface="Arial" panose="020B0604020202020204" pitchFamily="34" charset="0"/>
                <a:cs typeface="Arial" panose="020B0604020202020204" pitchFamily="34" charset="0"/>
              </a:rPr>
              <a:t>PAMI</a:t>
            </a:r>
            <a:r>
              <a:rPr sz="1500" spc="2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2013]</a:t>
            </a:r>
          </a:p>
        </p:txBody>
      </p:sp>
    </p:spTree>
    <p:extLst>
      <p:ext uri="{BB962C8B-B14F-4D97-AF65-F5344CB8AC3E}">
        <p14:creationId xmlns:p14="http://schemas.microsoft.com/office/powerpoint/2010/main" val="35268535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4453624"/>
            <a:ext cx="7461504" cy="1346629"/>
          </a:xfrm>
        </p:spPr>
        <p:txBody>
          <a:bodyPr/>
          <a:lstStyle/>
          <a:p>
            <a:r>
              <a:rPr lang="en-US" dirty="0"/>
              <a:t>No post-processing  </a:t>
            </a:r>
          </a:p>
          <a:p>
            <a:r>
              <a:rPr lang="en-US" dirty="0"/>
              <a:t>Frame-by-frame</a:t>
            </a:r>
          </a:p>
          <a:p>
            <a:r>
              <a:rPr lang="en-US" dirty="0" err="1"/>
              <a:t>ConvNet</a:t>
            </a:r>
            <a:r>
              <a:rPr lang="en-US" dirty="0"/>
              <a:t> runs at 50ms/frame on Virtex-6 FPGA hardware</a:t>
            </a:r>
          </a:p>
          <a:p>
            <a:pPr lvl="1"/>
            <a:r>
              <a:rPr lang="en-US" dirty="0"/>
              <a:t>But communicating the features over </a:t>
            </a:r>
            <a:r>
              <a:rPr lang="en-US" dirty="0" err="1"/>
              <a:t>ethernet</a:t>
            </a:r>
            <a:r>
              <a:rPr lang="en-US" dirty="0"/>
              <a:t> limits system  performance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4146" y="1102697"/>
            <a:ext cx="8218199" cy="32852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8840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convolutional net model</a:t>
            </a:r>
          </a:p>
        </p:txBody>
      </p:sp>
      <p:sp>
        <p:nvSpPr>
          <p:cNvPr id="140" name="Text Placeholder 139"/>
          <p:cNvSpPr>
            <a:spLocks noGrp="1"/>
          </p:cNvSpPr>
          <p:nvPr>
            <p:ph type="body" idx="1"/>
          </p:nvPr>
        </p:nvSpPr>
        <p:spPr>
          <a:xfrm>
            <a:off x="5257800" y="3924300"/>
            <a:ext cx="2587558" cy="1875953"/>
          </a:xfrm>
        </p:spPr>
        <p:txBody>
          <a:bodyPr/>
          <a:lstStyle/>
          <a:p>
            <a:r>
              <a:rPr lang="en-US" dirty="0"/>
              <a:t>Training is supervised</a:t>
            </a:r>
          </a:p>
          <a:p>
            <a:r>
              <a:rPr lang="en-US" dirty="0"/>
              <a:t>With stochastic gradient  descent</a:t>
            </a:r>
          </a:p>
          <a:p>
            <a:endParaRPr lang="en-US" dirty="0"/>
          </a:p>
        </p:txBody>
      </p:sp>
      <p:sp>
        <p:nvSpPr>
          <p:cNvPr id="137" name="Text Placeholder 13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/>
              <a:t>(Multistage Hubel-Wiesel system)</a:t>
            </a:r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177561" y="1421407"/>
            <a:ext cx="7905184" cy="2313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6172200" y="5248000"/>
            <a:ext cx="1910545" cy="625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27499"/>
              </a:lnSpc>
            </a:pPr>
            <a:r>
              <a:rPr sz="1600" spc="102" dirty="0">
                <a:latin typeface="Arial" panose="020B0604020202020204" pitchFamily="34" charset="0"/>
                <a:cs typeface="Arial" panose="020B0604020202020204" pitchFamily="34" charset="0"/>
              </a:rPr>
              <a:t>[LeCun </a:t>
            </a:r>
            <a:r>
              <a:rPr sz="1600" spc="73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sz="1600" spc="86" dirty="0">
                <a:latin typeface="Arial" panose="020B0604020202020204" pitchFamily="34" charset="0"/>
                <a:cs typeface="Arial" panose="020B0604020202020204" pitchFamily="34" charset="0"/>
              </a:rPr>
              <a:t>al. </a:t>
            </a:r>
            <a:r>
              <a:rPr sz="1600" spc="216" dirty="0">
                <a:latin typeface="Arial" panose="020B0604020202020204" pitchFamily="34" charset="0"/>
                <a:cs typeface="Arial" panose="020B0604020202020204" pitchFamily="34" charset="0"/>
              </a:rPr>
              <a:t>89]  </a:t>
            </a:r>
            <a:r>
              <a:rPr sz="1600" spc="102" dirty="0">
                <a:latin typeface="Arial" panose="020B0604020202020204" pitchFamily="34" charset="0"/>
                <a:cs typeface="Arial" panose="020B0604020202020204" pitchFamily="34" charset="0"/>
              </a:rPr>
              <a:t>[LeCun </a:t>
            </a:r>
            <a:r>
              <a:rPr sz="1600" spc="73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sz="1600" spc="86" dirty="0">
                <a:latin typeface="Arial" panose="020B0604020202020204" pitchFamily="34" charset="0"/>
                <a:cs typeface="Arial" panose="020B0604020202020204" pitchFamily="34" charset="0"/>
              </a:rPr>
              <a:t>al.</a:t>
            </a:r>
            <a:r>
              <a:rPr sz="1600" spc="82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spc="216" dirty="0">
                <a:latin typeface="Arial" panose="020B0604020202020204" pitchFamily="34" charset="0"/>
                <a:cs typeface="Arial" panose="020B0604020202020204" pitchFamily="34" charset="0"/>
              </a:rPr>
              <a:t>98]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2" name="Group 241"/>
          <p:cNvGrpSpPr/>
          <p:nvPr/>
        </p:nvGrpSpPr>
        <p:grpSpPr>
          <a:xfrm>
            <a:off x="990600" y="3483329"/>
            <a:ext cx="3600711" cy="2000775"/>
            <a:chOff x="4559446" y="3451246"/>
            <a:chExt cx="3600711" cy="2000775"/>
          </a:xfrm>
        </p:grpSpPr>
        <p:sp>
          <p:nvSpPr>
            <p:cNvPr id="141" name="object 10"/>
            <p:cNvSpPr/>
            <p:nvPr/>
          </p:nvSpPr>
          <p:spPr>
            <a:xfrm>
              <a:off x="5842084" y="4563797"/>
              <a:ext cx="77217" cy="0"/>
            </a:xfrm>
            <a:custGeom>
              <a:avLst/>
              <a:gdLst/>
              <a:ahLst/>
              <a:cxnLst/>
              <a:rect l="l" t="t" r="r" b="b"/>
              <a:pathLst>
                <a:path w="94615">
                  <a:moveTo>
                    <a:pt x="0" y="0"/>
                  </a:moveTo>
                  <a:lnTo>
                    <a:pt x="94615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1"/>
            <p:cNvSpPr/>
            <p:nvPr/>
          </p:nvSpPr>
          <p:spPr>
            <a:xfrm>
              <a:off x="5841564" y="3755187"/>
              <a:ext cx="649869" cy="808091"/>
            </a:xfrm>
            <a:custGeom>
              <a:avLst/>
              <a:gdLst/>
              <a:ahLst/>
              <a:cxnLst/>
              <a:rect l="l" t="t" r="r" b="b"/>
              <a:pathLst>
                <a:path w="796290" h="989329">
                  <a:moveTo>
                    <a:pt x="0" y="989329"/>
                  </a:moveTo>
                  <a:lnTo>
                    <a:pt x="796289" y="989329"/>
                  </a:lnTo>
                  <a:lnTo>
                    <a:pt x="796289" y="0"/>
                  </a:lnTo>
                  <a:lnTo>
                    <a:pt x="0" y="0"/>
                  </a:lnTo>
                  <a:lnTo>
                    <a:pt x="0" y="989329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2"/>
            <p:cNvSpPr/>
            <p:nvPr/>
          </p:nvSpPr>
          <p:spPr>
            <a:xfrm>
              <a:off x="5841564" y="3755187"/>
              <a:ext cx="649869" cy="809129"/>
            </a:xfrm>
            <a:custGeom>
              <a:avLst/>
              <a:gdLst/>
              <a:ahLst/>
              <a:cxnLst/>
              <a:rect l="l" t="t" r="r" b="b"/>
              <a:pathLst>
                <a:path w="796290" h="99060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989330"/>
                  </a:lnTo>
                  <a:lnTo>
                    <a:pt x="1270" y="990600"/>
                  </a:lnTo>
                  <a:lnTo>
                    <a:pt x="793750" y="990600"/>
                  </a:lnTo>
                  <a:lnTo>
                    <a:pt x="795020" y="990600"/>
                  </a:lnTo>
                  <a:lnTo>
                    <a:pt x="796289" y="989330"/>
                  </a:lnTo>
                  <a:lnTo>
                    <a:pt x="796289" y="1269"/>
                  </a:lnTo>
                  <a:lnTo>
                    <a:pt x="796289" y="0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3"/>
            <p:cNvSpPr/>
            <p:nvPr/>
          </p:nvSpPr>
          <p:spPr>
            <a:xfrm>
              <a:off x="5841564" y="375518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"/>
            <p:cNvSpPr/>
            <p:nvPr/>
          </p:nvSpPr>
          <p:spPr>
            <a:xfrm>
              <a:off x="6491433" y="456431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5"/>
            <p:cNvSpPr/>
            <p:nvPr/>
          </p:nvSpPr>
          <p:spPr>
            <a:xfrm>
              <a:off x="5919819" y="4653008"/>
              <a:ext cx="154953" cy="0"/>
            </a:xfrm>
            <a:custGeom>
              <a:avLst/>
              <a:gdLst/>
              <a:ahLst/>
              <a:cxnLst/>
              <a:rect l="l" t="t" r="r" b="b"/>
              <a:pathLst>
                <a:path w="189865">
                  <a:moveTo>
                    <a:pt x="0" y="0"/>
                  </a:moveTo>
                  <a:lnTo>
                    <a:pt x="189864" y="0"/>
                  </a:lnTo>
                </a:path>
              </a:pathLst>
            </a:custGeom>
            <a:ln w="3175">
              <a:solidFill>
                <a:srgbClr val="9966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6"/>
            <p:cNvSpPr/>
            <p:nvPr/>
          </p:nvSpPr>
          <p:spPr>
            <a:xfrm>
              <a:off x="5919300" y="3845436"/>
              <a:ext cx="648832" cy="807054"/>
            </a:xfrm>
            <a:custGeom>
              <a:avLst/>
              <a:gdLst/>
              <a:ahLst/>
              <a:cxnLst/>
              <a:rect l="l" t="t" r="r" b="b"/>
              <a:pathLst>
                <a:path w="795020" h="988060">
                  <a:moveTo>
                    <a:pt x="0" y="988060"/>
                  </a:moveTo>
                  <a:lnTo>
                    <a:pt x="795020" y="988060"/>
                  </a:lnTo>
                  <a:lnTo>
                    <a:pt x="795020" y="0"/>
                  </a:lnTo>
                  <a:lnTo>
                    <a:pt x="0" y="0"/>
                  </a:lnTo>
                  <a:lnTo>
                    <a:pt x="0" y="98806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7"/>
            <p:cNvSpPr/>
            <p:nvPr/>
          </p:nvSpPr>
          <p:spPr>
            <a:xfrm>
              <a:off x="5919819" y="3844917"/>
              <a:ext cx="648314" cy="0"/>
            </a:xfrm>
            <a:custGeom>
              <a:avLst/>
              <a:gdLst/>
              <a:ahLst/>
              <a:cxnLst/>
              <a:rect l="l" t="t" r="r" b="b"/>
              <a:pathLst>
                <a:path w="794384">
                  <a:moveTo>
                    <a:pt x="0" y="0"/>
                  </a:moveTo>
                  <a:lnTo>
                    <a:pt x="794384" y="0"/>
                  </a:lnTo>
                </a:path>
              </a:pathLst>
            </a:custGeom>
            <a:ln w="3175">
              <a:solidFill>
                <a:srgbClr val="9966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8"/>
            <p:cNvSpPr/>
            <p:nvPr/>
          </p:nvSpPr>
          <p:spPr>
            <a:xfrm>
              <a:off x="5919300" y="3844399"/>
              <a:ext cx="648832" cy="809129"/>
            </a:xfrm>
            <a:custGeom>
              <a:avLst/>
              <a:gdLst/>
              <a:ahLst/>
              <a:cxnLst/>
              <a:rect l="l" t="t" r="r" b="b"/>
              <a:pathLst>
                <a:path w="795020" h="990600">
                  <a:moveTo>
                    <a:pt x="1270" y="0"/>
                  </a:moveTo>
                  <a:lnTo>
                    <a:pt x="0" y="1269"/>
                  </a:lnTo>
                  <a:lnTo>
                    <a:pt x="0" y="989329"/>
                  </a:lnTo>
                  <a:lnTo>
                    <a:pt x="1270" y="990599"/>
                  </a:lnTo>
                  <a:lnTo>
                    <a:pt x="793750" y="990599"/>
                  </a:lnTo>
                  <a:lnTo>
                    <a:pt x="795020" y="990599"/>
                  </a:lnTo>
                  <a:lnTo>
                    <a:pt x="795020" y="989329"/>
                  </a:lnTo>
                  <a:lnTo>
                    <a:pt x="795020" y="1269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9"/>
            <p:cNvSpPr/>
            <p:nvPr/>
          </p:nvSpPr>
          <p:spPr>
            <a:xfrm>
              <a:off x="5919300" y="384439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20"/>
            <p:cNvSpPr/>
            <p:nvPr/>
          </p:nvSpPr>
          <p:spPr>
            <a:xfrm>
              <a:off x="6568133" y="465352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21"/>
            <p:cNvSpPr/>
            <p:nvPr/>
          </p:nvSpPr>
          <p:spPr>
            <a:xfrm>
              <a:off x="5997035" y="3932573"/>
              <a:ext cx="649869" cy="811203"/>
            </a:xfrm>
            <a:custGeom>
              <a:avLst/>
              <a:gdLst/>
              <a:ahLst/>
              <a:cxnLst/>
              <a:rect l="l" t="t" r="r" b="b"/>
              <a:pathLst>
                <a:path w="796290" h="993139">
                  <a:moveTo>
                    <a:pt x="795020" y="0"/>
                  </a:moveTo>
                  <a:lnTo>
                    <a:pt x="1270" y="0"/>
                  </a:lnTo>
                  <a:lnTo>
                    <a:pt x="0" y="1269"/>
                  </a:lnTo>
                  <a:lnTo>
                    <a:pt x="0" y="991869"/>
                  </a:lnTo>
                  <a:lnTo>
                    <a:pt x="1270" y="993139"/>
                  </a:lnTo>
                  <a:lnTo>
                    <a:pt x="795020" y="993139"/>
                  </a:lnTo>
                  <a:lnTo>
                    <a:pt x="796289" y="991869"/>
                  </a:lnTo>
                  <a:lnTo>
                    <a:pt x="796289" y="1269"/>
                  </a:lnTo>
                  <a:lnTo>
                    <a:pt x="795020" y="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22"/>
            <p:cNvSpPr/>
            <p:nvPr/>
          </p:nvSpPr>
          <p:spPr>
            <a:xfrm>
              <a:off x="5997035" y="3932573"/>
              <a:ext cx="649869" cy="811203"/>
            </a:xfrm>
            <a:custGeom>
              <a:avLst/>
              <a:gdLst/>
              <a:ahLst/>
              <a:cxnLst/>
              <a:rect l="l" t="t" r="r" b="b"/>
              <a:pathLst>
                <a:path w="796290" h="993139">
                  <a:moveTo>
                    <a:pt x="1270" y="0"/>
                  </a:moveTo>
                  <a:lnTo>
                    <a:pt x="0" y="1269"/>
                  </a:lnTo>
                  <a:lnTo>
                    <a:pt x="0" y="990599"/>
                  </a:lnTo>
                  <a:lnTo>
                    <a:pt x="0" y="991869"/>
                  </a:lnTo>
                  <a:lnTo>
                    <a:pt x="1270" y="993139"/>
                  </a:lnTo>
                  <a:lnTo>
                    <a:pt x="793750" y="993139"/>
                  </a:lnTo>
                  <a:lnTo>
                    <a:pt x="795020" y="993139"/>
                  </a:lnTo>
                  <a:lnTo>
                    <a:pt x="796289" y="991869"/>
                  </a:lnTo>
                  <a:lnTo>
                    <a:pt x="796289" y="990599"/>
                  </a:lnTo>
                  <a:lnTo>
                    <a:pt x="796289" y="1269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23"/>
            <p:cNvSpPr/>
            <p:nvPr/>
          </p:nvSpPr>
          <p:spPr>
            <a:xfrm>
              <a:off x="5997035" y="393257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24"/>
            <p:cNvSpPr/>
            <p:nvPr/>
          </p:nvSpPr>
          <p:spPr>
            <a:xfrm>
              <a:off x="6646904" y="474377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25"/>
            <p:cNvSpPr/>
            <p:nvPr/>
          </p:nvSpPr>
          <p:spPr>
            <a:xfrm>
              <a:off x="6074771" y="4022822"/>
              <a:ext cx="648832" cy="810165"/>
            </a:xfrm>
            <a:custGeom>
              <a:avLst/>
              <a:gdLst/>
              <a:ahLst/>
              <a:cxnLst/>
              <a:rect l="l" t="t" r="r" b="b"/>
              <a:pathLst>
                <a:path w="795020" h="991870">
                  <a:moveTo>
                    <a:pt x="795020" y="0"/>
                  </a:moveTo>
                  <a:lnTo>
                    <a:pt x="0" y="0"/>
                  </a:lnTo>
                  <a:lnTo>
                    <a:pt x="0" y="991869"/>
                  </a:lnTo>
                  <a:lnTo>
                    <a:pt x="795020" y="991869"/>
                  </a:lnTo>
                  <a:lnTo>
                    <a:pt x="795020" y="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26"/>
            <p:cNvSpPr/>
            <p:nvPr/>
          </p:nvSpPr>
          <p:spPr>
            <a:xfrm>
              <a:off x="6074771" y="4022822"/>
              <a:ext cx="648832" cy="810165"/>
            </a:xfrm>
            <a:custGeom>
              <a:avLst/>
              <a:gdLst/>
              <a:ahLst/>
              <a:cxnLst/>
              <a:rect l="l" t="t" r="r" b="b"/>
              <a:pathLst>
                <a:path w="795020" h="99187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990600"/>
                  </a:lnTo>
                  <a:lnTo>
                    <a:pt x="0" y="991869"/>
                  </a:lnTo>
                  <a:lnTo>
                    <a:pt x="1270" y="991869"/>
                  </a:lnTo>
                  <a:lnTo>
                    <a:pt x="793750" y="991869"/>
                  </a:lnTo>
                  <a:lnTo>
                    <a:pt x="795020" y="991869"/>
                  </a:lnTo>
                  <a:lnTo>
                    <a:pt x="795020" y="990600"/>
                  </a:lnTo>
                  <a:lnTo>
                    <a:pt x="795020" y="1269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27"/>
            <p:cNvSpPr/>
            <p:nvPr/>
          </p:nvSpPr>
          <p:spPr>
            <a:xfrm>
              <a:off x="6074771" y="40228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28"/>
            <p:cNvSpPr/>
            <p:nvPr/>
          </p:nvSpPr>
          <p:spPr>
            <a:xfrm>
              <a:off x="6723604" y="483298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29"/>
            <p:cNvSpPr/>
            <p:nvPr/>
          </p:nvSpPr>
          <p:spPr>
            <a:xfrm>
              <a:off x="6151470" y="4110996"/>
              <a:ext cx="649869" cy="810165"/>
            </a:xfrm>
            <a:custGeom>
              <a:avLst/>
              <a:gdLst/>
              <a:ahLst/>
              <a:cxnLst/>
              <a:rect l="l" t="t" r="r" b="b"/>
              <a:pathLst>
                <a:path w="796290" h="991870">
                  <a:moveTo>
                    <a:pt x="796290" y="0"/>
                  </a:moveTo>
                  <a:lnTo>
                    <a:pt x="0" y="0"/>
                  </a:lnTo>
                  <a:lnTo>
                    <a:pt x="0" y="991869"/>
                  </a:lnTo>
                  <a:lnTo>
                    <a:pt x="795020" y="991869"/>
                  </a:lnTo>
                  <a:lnTo>
                    <a:pt x="796290" y="990599"/>
                  </a:lnTo>
                  <a:lnTo>
                    <a:pt x="796290" y="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30"/>
            <p:cNvSpPr/>
            <p:nvPr/>
          </p:nvSpPr>
          <p:spPr>
            <a:xfrm>
              <a:off x="6151470" y="4110996"/>
              <a:ext cx="649869" cy="810165"/>
            </a:xfrm>
            <a:custGeom>
              <a:avLst/>
              <a:gdLst/>
              <a:ahLst/>
              <a:cxnLst/>
              <a:rect l="l" t="t" r="r" b="b"/>
              <a:pathLst>
                <a:path w="796290" h="99187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990599"/>
                  </a:lnTo>
                  <a:lnTo>
                    <a:pt x="0" y="991869"/>
                  </a:lnTo>
                  <a:lnTo>
                    <a:pt x="1270" y="991869"/>
                  </a:lnTo>
                  <a:lnTo>
                    <a:pt x="793750" y="991869"/>
                  </a:lnTo>
                  <a:lnTo>
                    <a:pt x="795020" y="991869"/>
                  </a:lnTo>
                  <a:lnTo>
                    <a:pt x="796290" y="990599"/>
                  </a:lnTo>
                  <a:lnTo>
                    <a:pt x="796290" y="1269"/>
                  </a:lnTo>
                  <a:lnTo>
                    <a:pt x="796290" y="0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31"/>
            <p:cNvSpPr/>
            <p:nvPr/>
          </p:nvSpPr>
          <p:spPr>
            <a:xfrm>
              <a:off x="6151471" y="411099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33"/>
            <p:cNvSpPr/>
            <p:nvPr/>
          </p:nvSpPr>
          <p:spPr>
            <a:xfrm>
              <a:off x="6229206" y="4200207"/>
              <a:ext cx="648832" cy="809129"/>
            </a:xfrm>
            <a:custGeom>
              <a:avLst/>
              <a:gdLst/>
              <a:ahLst/>
              <a:cxnLst/>
              <a:rect l="l" t="t" r="r" b="b"/>
              <a:pathLst>
                <a:path w="795020" h="990600">
                  <a:moveTo>
                    <a:pt x="795020" y="0"/>
                  </a:moveTo>
                  <a:lnTo>
                    <a:pt x="0" y="0"/>
                  </a:lnTo>
                  <a:lnTo>
                    <a:pt x="0" y="990600"/>
                  </a:lnTo>
                  <a:lnTo>
                    <a:pt x="793750" y="990600"/>
                  </a:lnTo>
                  <a:lnTo>
                    <a:pt x="795020" y="989330"/>
                  </a:lnTo>
                  <a:lnTo>
                    <a:pt x="795020" y="0"/>
                  </a:lnTo>
                  <a:close/>
                </a:path>
              </a:pathLst>
            </a:custGeom>
            <a:solidFill>
              <a:srgbClr val="9966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34"/>
            <p:cNvSpPr/>
            <p:nvPr/>
          </p:nvSpPr>
          <p:spPr>
            <a:xfrm>
              <a:off x="6229206" y="4200207"/>
              <a:ext cx="648832" cy="809129"/>
            </a:xfrm>
            <a:custGeom>
              <a:avLst/>
              <a:gdLst/>
              <a:ahLst/>
              <a:cxnLst/>
              <a:rect l="l" t="t" r="r" b="b"/>
              <a:pathLst>
                <a:path w="795020" h="990600">
                  <a:moveTo>
                    <a:pt x="127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989330"/>
                  </a:lnTo>
                  <a:lnTo>
                    <a:pt x="0" y="990600"/>
                  </a:lnTo>
                  <a:lnTo>
                    <a:pt x="1270" y="990600"/>
                  </a:lnTo>
                  <a:lnTo>
                    <a:pt x="793750" y="990600"/>
                  </a:lnTo>
                  <a:lnTo>
                    <a:pt x="795020" y="989330"/>
                  </a:lnTo>
                  <a:lnTo>
                    <a:pt x="795020" y="1270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35"/>
            <p:cNvSpPr/>
            <p:nvPr/>
          </p:nvSpPr>
          <p:spPr>
            <a:xfrm>
              <a:off x="6229206" y="420020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37"/>
            <p:cNvSpPr/>
            <p:nvPr/>
          </p:nvSpPr>
          <p:spPr>
            <a:xfrm>
              <a:off x="6306941" y="5098030"/>
              <a:ext cx="77736" cy="0"/>
            </a:xfrm>
            <a:custGeom>
              <a:avLst/>
              <a:gdLst/>
              <a:ahLst/>
              <a:cxnLst/>
              <a:rect l="l" t="t" r="r" b="b"/>
              <a:pathLst>
                <a:path w="95250">
                  <a:moveTo>
                    <a:pt x="0" y="0"/>
                  </a:moveTo>
                  <a:lnTo>
                    <a:pt x="95250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38"/>
            <p:cNvSpPr/>
            <p:nvPr/>
          </p:nvSpPr>
          <p:spPr>
            <a:xfrm>
              <a:off x="6306942" y="4289420"/>
              <a:ext cx="648832" cy="808091"/>
            </a:xfrm>
            <a:custGeom>
              <a:avLst/>
              <a:gdLst/>
              <a:ahLst/>
              <a:cxnLst/>
              <a:rect l="l" t="t" r="r" b="b"/>
              <a:pathLst>
                <a:path w="795020" h="989329">
                  <a:moveTo>
                    <a:pt x="0" y="989329"/>
                  </a:moveTo>
                  <a:lnTo>
                    <a:pt x="795020" y="989329"/>
                  </a:lnTo>
                  <a:lnTo>
                    <a:pt x="795020" y="0"/>
                  </a:lnTo>
                  <a:lnTo>
                    <a:pt x="0" y="0"/>
                  </a:lnTo>
                  <a:lnTo>
                    <a:pt x="0" y="989329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39"/>
            <p:cNvSpPr/>
            <p:nvPr/>
          </p:nvSpPr>
          <p:spPr>
            <a:xfrm>
              <a:off x="6306942" y="4289420"/>
              <a:ext cx="648832" cy="809129"/>
            </a:xfrm>
            <a:custGeom>
              <a:avLst/>
              <a:gdLst/>
              <a:ahLst/>
              <a:cxnLst/>
              <a:rect l="l" t="t" r="r" b="b"/>
              <a:pathLst>
                <a:path w="795020" h="99060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989330"/>
                  </a:lnTo>
                  <a:lnTo>
                    <a:pt x="0" y="990600"/>
                  </a:lnTo>
                  <a:lnTo>
                    <a:pt x="1270" y="990600"/>
                  </a:lnTo>
                  <a:lnTo>
                    <a:pt x="793750" y="990600"/>
                  </a:lnTo>
                  <a:lnTo>
                    <a:pt x="795020" y="989330"/>
                  </a:lnTo>
                  <a:lnTo>
                    <a:pt x="795020" y="1269"/>
                  </a:lnTo>
                  <a:lnTo>
                    <a:pt x="795020" y="0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40"/>
            <p:cNvSpPr/>
            <p:nvPr/>
          </p:nvSpPr>
          <p:spPr>
            <a:xfrm>
              <a:off x="6306942" y="428942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42"/>
            <p:cNvSpPr/>
            <p:nvPr/>
          </p:nvSpPr>
          <p:spPr>
            <a:xfrm>
              <a:off x="6384677" y="4378631"/>
              <a:ext cx="648832" cy="809129"/>
            </a:xfrm>
            <a:custGeom>
              <a:avLst/>
              <a:gdLst/>
              <a:ahLst/>
              <a:cxnLst/>
              <a:rect l="l" t="t" r="r" b="b"/>
              <a:pathLst>
                <a:path w="795020" h="990600">
                  <a:moveTo>
                    <a:pt x="0" y="990599"/>
                  </a:moveTo>
                  <a:lnTo>
                    <a:pt x="795020" y="990599"/>
                  </a:lnTo>
                  <a:lnTo>
                    <a:pt x="795020" y="0"/>
                  </a:lnTo>
                  <a:lnTo>
                    <a:pt x="0" y="0"/>
                  </a:lnTo>
                  <a:lnTo>
                    <a:pt x="0" y="990599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43"/>
            <p:cNvSpPr/>
            <p:nvPr/>
          </p:nvSpPr>
          <p:spPr>
            <a:xfrm>
              <a:off x="6384678" y="4378112"/>
              <a:ext cx="648314" cy="0"/>
            </a:xfrm>
            <a:custGeom>
              <a:avLst/>
              <a:gdLst/>
              <a:ahLst/>
              <a:cxnLst/>
              <a:rect l="l" t="t" r="r" b="b"/>
              <a:pathLst>
                <a:path w="794384">
                  <a:moveTo>
                    <a:pt x="0" y="0"/>
                  </a:moveTo>
                  <a:lnTo>
                    <a:pt x="794385" y="0"/>
                  </a:lnTo>
                </a:path>
              </a:pathLst>
            </a:custGeom>
            <a:ln w="3175">
              <a:solidFill>
                <a:srgbClr val="9966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44"/>
            <p:cNvSpPr/>
            <p:nvPr/>
          </p:nvSpPr>
          <p:spPr>
            <a:xfrm>
              <a:off x="6384677" y="4377594"/>
              <a:ext cx="648832" cy="810165"/>
            </a:xfrm>
            <a:custGeom>
              <a:avLst/>
              <a:gdLst/>
              <a:ahLst/>
              <a:cxnLst/>
              <a:rect l="l" t="t" r="r" b="b"/>
              <a:pathLst>
                <a:path w="795020" h="99187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990600"/>
                  </a:lnTo>
                  <a:lnTo>
                    <a:pt x="0" y="991869"/>
                  </a:lnTo>
                  <a:lnTo>
                    <a:pt x="1270" y="991869"/>
                  </a:lnTo>
                  <a:lnTo>
                    <a:pt x="793750" y="991869"/>
                  </a:lnTo>
                  <a:lnTo>
                    <a:pt x="795020" y="991869"/>
                  </a:lnTo>
                  <a:lnTo>
                    <a:pt x="795020" y="990600"/>
                  </a:lnTo>
                  <a:lnTo>
                    <a:pt x="795020" y="1269"/>
                  </a:lnTo>
                  <a:lnTo>
                    <a:pt x="79375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45"/>
            <p:cNvSpPr/>
            <p:nvPr/>
          </p:nvSpPr>
          <p:spPr>
            <a:xfrm>
              <a:off x="6384677" y="437759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47"/>
            <p:cNvSpPr/>
            <p:nvPr/>
          </p:nvSpPr>
          <p:spPr>
            <a:xfrm>
              <a:off x="4559447" y="4907158"/>
              <a:ext cx="703246" cy="0"/>
            </a:xfrm>
            <a:custGeom>
              <a:avLst/>
              <a:gdLst/>
              <a:ahLst/>
              <a:cxnLst/>
              <a:rect l="l" t="t" r="r" b="b"/>
              <a:pathLst>
                <a:path w="861695">
                  <a:moveTo>
                    <a:pt x="0" y="0"/>
                  </a:moveTo>
                  <a:lnTo>
                    <a:pt x="861695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48"/>
            <p:cNvSpPr/>
            <p:nvPr/>
          </p:nvSpPr>
          <p:spPr>
            <a:xfrm>
              <a:off x="4559446" y="4039419"/>
              <a:ext cx="703766" cy="867220"/>
            </a:xfrm>
            <a:custGeom>
              <a:avLst/>
              <a:gdLst/>
              <a:ahLst/>
              <a:cxnLst/>
              <a:rect l="l" t="t" r="r" b="b"/>
              <a:pathLst>
                <a:path w="862329" h="1061720">
                  <a:moveTo>
                    <a:pt x="0" y="1061720"/>
                  </a:moveTo>
                  <a:lnTo>
                    <a:pt x="862330" y="1061720"/>
                  </a:lnTo>
                  <a:lnTo>
                    <a:pt x="862330" y="0"/>
                  </a:lnTo>
                  <a:lnTo>
                    <a:pt x="0" y="0"/>
                  </a:lnTo>
                  <a:lnTo>
                    <a:pt x="0" y="106172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49"/>
            <p:cNvSpPr/>
            <p:nvPr/>
          </p:nvSpPr>
          <p:spPr>
            <a:xfrm>
              <a:off x="4559447" y="4038901"/>
              <a:ext cx="703246" cy="0"/>
            </a:xfrm>
            <a:custGeom>
              <a:avLst/>
              <a:gdLst/>
              <a:ahLst/>
              <a:cxnLst/>
              <a:rect l="l" t="t" r="r" b="b"/>
              <a:pathLst>
                <a:path w="861695">
                  <a:moveTo>
                    <a:pt x="0" y="0"/>
                  </a:moveTo>
                  <a:lnTo>
                    <a:pt x="861694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50"/>
            <p:cNvSpPr/>
            <p:nvPr/>
          </p:nvSpPr>
          <p:spPr>
            <a:xfrm>
              <a:off x="4559446" y="4038381"/>
              <a:ext cx="703766" cy="869295"/>
            </a:xfrm>
            <a:custGeom>
              <a:avLst/>
              <a:gdLst/>
              <a:ahLst/>
              <a:cxnLst/>
              <a:rect l="l" t="t" r="r" b="b"/>
              <a:pathLst>
                <a:path w="862329" h="106426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2539"/>
                  </a:lnTo>
                  <a:lnTo>
                    <a:pt x="0" y="1062989"/>
                  </a:lnTo>
                  <a:lnTo>
                    <a:pt x="0" y="1064259"/>
                  </a:lnTo>
                  <a:lnTo>
                    <a:pt x="1270" y="1064259"/>
                  </a:lnTo>
                  <a:lnTo>
                    <a:pt x="859790" y="1064259"/>
                  </a:lnTo>
                  <a:lnTo>
                    <a:pt x="861060" y="1064259"/>
                  </a:lnTo>
                  <a:lnTo>
                    <a:pt x="862330" y="1062989"/>
                  </a:lnTo>
                  <a:lnTo>
                    <a:pt x="862330" y="2539"/>
                  </a:lnTo>
                  <a:lnTo>
                    <a:pt x="862330" y="1269"/>
                  </a:lnTo>
                  <a:lnTo>
                    <a:pt x="861060" y="0"/>
                  </a:lnTo>
                  <a:lnTo>
                    <a:pt x="85979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51"/>
            <p:cNvSpPr/>
            <p:nvPr/>
          </p:nvSpPr>
          <p:spPr>
            <a:xfrm>
              <a:off x="4559446" y="403838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52"/>
            <p:cNvSpPr/>
            <p:nvPr/>
          </p:nvSpPr>
          <p:spPr>
            <a:xfrm>
              <a:off x="5263212" y="490767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53"/>
            <p:cNvSpPr/>
            <p:nvPr/>
          </p:nvSpPr>
          <p:spPr>
            <a:xfrm>
              <a:off x="4898374" y="4662345"/>
              <a:ext cx="152880" cy="0"/>
            </a:xfrm>
            <a:custGeom>
              <a:avLst/>
              <a:gdLst/>
              <a:ahLst/>
              <a:cxnLst/>
              <a:rect l="l" t="t" r="r" b="b"/>
              <a:pathLst>
                <a:path w="187325">
                  <a:moveTo>
                    <a:pt x="0" y="0"/>
                  </a:moveTo>
                  <a:lnTo>
                    <a:pt x="187325" y="0"/>
                  </a:lnTo>
                </a:path>
              </a:pathLst>
            </a:custGeom>
            <a:ln w="3175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54"/>
            <p:cNvSpPr/>
            <p:nvPr/>
          </p:nvSpPr>
          <p:spPr>
            <a:xfrm>
              <a:off x="4898374" y="4493776"/>
              <a:ext cx="153398" cy="168050"/>
            </a:xfrm>
            <a:custGeom>
              <a:avLst/>
              <a:gdLst/>
              <a:ahLst/>
              <a:cxnLst/>
              <a:rect l="l" t="t" r="r" b="b"/>
              <a:pathLst>
                <a:path w="187960" h="205739">
                  <a:moveTo>
                    <a:pt x="0" y="205740"/>
                  </a:moveTo>
                  <a:lnTo>
                    <a:pt x="187959" y="205740"/>
                  </a:lnTo>
                  <a:lnTo>
                    <a:pt x="187959" y="0"/>
                  </a:lnTo>
                  <a:lnTo>
                    <a:pt x="0" y="0"/>
                  </a:lnTo>
                  <a:lnTo>
                    <a:pt x="0" y="20574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55"/>
            <p:cNvSpPr/>
            <p:nvPr/>
          </p:nvSpPr>
          <p:spPr>
            <a:xfrm>
              <a:off x="4898374" y="4493257"/>
              <a:ext cx="152880" cy="0"/>
            </a:xfrm>
            <a:custGeom>
              <a:avLst/>
              <a:gdLst/>
              <a:ahLst/>
              <a:cxnLst/>
              <a:rect l="l" t="t" r="r" b="b"/>
              <a:pathLst>
                <a:path w="187325">
                  <a:moveTo>
                    <a:pt x="0" y="0"/>
                  </a:moveTo>
                  <a:lnTo>
                    <a:pt x="187324" y="0"/>
                  </a:lnTo>
                </a:path>
              </a:pathLst>
            </a:custGeom>
            <a:ln w="3175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56"/>
            <p:cNvSpPr/>
            <p:nvPr/>
          </p:nvSpPr>
          <p:spPr>
            <a:xfrm>
              <a:off x="4898374" y="4492739"/>
              <a:ext cx="153398" cy="170124"/>
            </a:xfrm>
            <a:custGeom>
              <a:avLst/>
              <a:gdLst/>
              <a:ahLst/>
              <a:cxnLst/>
              <a:rect l="l" t="t" r="r" b="b"/>
              <a:pathLst>
                <a:path w="187960" h="208279">
                  <a:moveTo>
                    <a:pt x="1269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205739"/>
                  </a:lnTo>
                  <a:lnTo>
                    <a:pt x="0" y="207009"/>
                  </a:lnTo>
                  <a:lnTo>
                    <a:pt x="0" y="208279"/>
                  </a:lnTo>
                  <a:lnTo>
                    <a:pt x="1269" y="208279"/>
                  </a:lnTo>
                  <a:lnTo>
                    <a:pt x="185419" y="208279"/>
                  </a:lnTo>
                  <a:lnTo>
                    <a:pt x="186689" y="208279"/>
                  </a:lnTo>
                  <a:lnTo>
                    <a:pt x="187959" y="207009"/>
                  </a:lnTo>
                  <a:lnTo>
                    <a:pt x="187959" y="205739"/>
                  </a:lnTo>
                  <a:lnTo>
                    <a:pt x="187959" y="1269"/>
                  </a:lnTo>
                  <a:lnTo>
                    <a:pt x="186689" y="0"/>
                  </a:lnTo>
                  <a:lnTo>
                    <a:pt x="185419" y="0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chemeClr val="tx2"/>
            </a:solidFill>
            <a:ln w="9344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57"/>
            <p:cNvSpPr/>
            <p:nvPr/>
          </p:nvSpPr>
          <p:spPr>
            <a:xfrm>
              <a:off x="4898374" y="449273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58"/>
            <p:cNvSpPr/>
            <p:nvPr/>
          </p:nvSpPr>
          <p:spPr>
            <a:xfrm>
              <a:off x="5051771" y="466286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59"/>
            <p:cNvSpPr/>
            <p:nvPr/>
          </p:nvSpPr>
          <p:spPr>
            <a:xfrm>
              <a:off x="7256870" y="4313797"/>
              <a:ext cx="79290" cy="0"/>
            </a:xfrm>
            <a:custGeom>
              <a:avLst/>
              <a:gdLst/>
              <a:ahLst/>
              <a:cxnLst/>
              <a:rect l="l" t="t" r="r" b="b"/>
              <a:pathLst>
                <a:path w="97154">
                  <a:moveTo>
                    <a:pt x="0" y="0"/>
                  </a:moveTo>
                  <a:lnTo>
                    <a:pt x="97154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60"/>
            <p:cNvSpPr/>
            <p:nvPr/>
          </p:nvSpPr>
          <p:spPr>
            <a:xfrm>
              <a:off x="7256351" y="3943984"/>
              <a:ext cx="372094" cy="369295"/>
            </a:xfrm>
            <a:custGeom>
              <a:avLst/>
              <a:gdLst/>
              <a:ahLst/>
              <a:cxnLst/>
              <a:rect l="l" t="t" r="r" b="b"/>
              <a:pathLst>
                <a:path w="455929" h="452120">
                  <a:moveTo>
                    <a:pt x="0" y="452119"/>
                  </a:moveTo>
                  <a:lnTo>
                    <a:pt x="455929" y="452119"/>
                  </a:lnTo>
                  <a:lnTo>
                    <a:pt x="455929" y="0"/>
                  </a:lnTo>
                  <a:lnTo>
                    <a:pt x="0" y="0"/>
                  </a:lnTo>
                  <a:lnTo>
                    <a:pt x="0" y="452119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62"/>
            <p:cNvSpPr/>
            <p:nvPr/>
          </p:nvSpPr>
          <p:spPr>
            <a:xfrm>
              <a:off x="7256351" y="3942947"/>
              <a:ext cx="372094" cy="371369"/>
            </a:xfrm>
            <a:custGeom>
              <a:avLst/>
              <a:gdLst/>
              <a:ahLst/>
              <a:cxnLst/>
              <a:rect l="l" t="t" r="r" b="b"/>
              <a:pathLst>
                <a:path w="455929" h="454660">
                  <a:moveTo>
                    <a:pt x="1270" y="0"/>
                  </a:moveTo>
                  <a:lnTo>
                    <a:pt x="0" y="1269"/>
                  </a:lnTo>
                  <a:lnTo>
                    <a:pt x="0" y="452119"/>
                  </a:lnTo>
                  <a:lnTo>
                    <a:pt x="0" y="453389"/>
                  </a:lnTo>
                  <a:lnTo>
                    <a:pt x="1270" y="454659"/>
                  </a:lnTo>
                  <a:lnTo>
                    <a:pt x="453389" y="454659"/>
                  </a:lnTo>
                  <a:lnTo>
                    <a:pt x="454659" y="454659"/>
                  </a:lnTo>
                  <a:lnTo>
                    <a:pt x="455929" y="453389"/>
                  </a:lnTo>
                  <a:lnTo>
                    <a:pt x="455929" y="452119"/>
                  </a:lnTo>
                  <a:lnTo>
                    <a:pt x="455929" y="1269"/>
                  </a:lnTo>
                  <a:lnTo>
                    <a:pt x="454659" y="0"/>
                  </a:lnTo>
                  <a:lnTo>
                    <a:pt x="453389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64"/>
            <p:cNvSpPr/>
            <p:nvPr/>
          </p:nvSpPr>
          <p:spPr>
            <a:xfrm>
              <a:off x="7628445" y="431431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65"/>
            <p:cNvSpPr/>
            <p:nvPr/>
          </p:nvSpPr>
          <p:spPr>
            <a:xfrm>
              <a:off x="7336159" y="4392635"/>
              <a:ext cx="63225" cy="0"/>
            </a:xfrm>
            <a:custGeom>
              <a:avLst/>
              <a:gdLst/>
              <a:ahLst/>
              <a:cxnLst/>
              <a:rect l="l" t="t" r="r" b="b"/>
              <a:pathLst>
                <a:path w="77470">
                  <a:moveTo>
                    <a:pt x="0" y="0"/>
                  </a:moveTo>
                  <a:lnTo>
                    <a:pt x="77470" y="0"/>
                  </a:lnTo>
                </a:path>
              </a:pathLst>
            </a:custGeom>
            <a:ln w="3175">
              <a:solidFill>
                <a:srgbClr val="9966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66"/>
            <p:cNvSpPr/>
            <p:nvPr/>
          </p:nvSpPr>
          <p:spPr>
            <a:xfrm>
              <a:off x="7336159" y="4039419"/>
              <a:ext cx="354474" cy="352697"/>
            </a:xfrm>
            <a:custGeom>
              <a:avLst/>
              <a:gdLst/>
              <a:ahLst/>
              <a:cxnLst/>
              <a:rect l="l" t="t" r="r" b="b"/>
              <a:pathLst>
                <a:path w="434340" h="431800">
                  <a:moveTo>
                    <a:pt x="0" y="431800"/>
                  </a:moveTo>
                  <a:lnTo>
                    <a:pt x="434340" y="431800"/>
                  </a:lnTo>
                  <a:lnTo>
                    <a:pt x="434340" y="0"/>
                  </a:lnTo>
                  <a:lnTo>
                    <a:pt x="0" y="0"/>
                  </a:lnTo>
                  <a:lnTo>
                    <a:pt x="0" y="43180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67"/>
            <p:cNvSpPr/>
            <p:nvPr/>
          </p:nvSpPr>
          <p:spPr>
            <a:xfrm>
              <a:off x="7336159" y="4039419"/>
              <a:ext cx="354474" cy="353734"/>
            </a:xfrm>
            <a:custGeom>
              <a:avLst/>
              <a:gdLst/>
              <a:ahLst/>
              <a:cxnLst/>
              <a:rect l="l" t="t" r="r" b="b"/>
              <a:pathLst>
                <a:path w="434340" h="433070">
                  <a:moveTo>
                    <a:pt x="127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431800"/>
                  </a:lnTo>
                  <a:lnTo>
                    <a:pt x="0" y="433070"/>
                  </a:lnTo>
                  <a:lnTo>
                    <a:pt x="1270" y="433070"/>
                  </a:lnTo>
                  <a:lnTo>
                    <a:pt x="433070" y="433070"/>
                  </a:lnTo>
                  <a:lnTo>
                    <a:pt x="434340" y="431800"/>
                  </a:lnTo>
                  <a:lnTo>
                    <a:pt x="434340" y="1270"/>
                  </a:lnTo>
                  <a:lnTo>
                    <a:pt x="434340" y="0"/>
                  </a:lnTo>
                  <a:lnTo>
                    <a:pt x="43307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69"/>
            <p:cNvSpPr/>
            <p:nvPr/>
          </p:nvSpPr>
          <p:spPr>
            <a:xfrm>
              <a:off x="7690634" y="439315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70"/>
            <p:cNvSpPr/>
            <p:nvPr/>
          </p:nvSpPr>
          <p:spPr>
            <a:xfrm>
              <a:off x="7399385" y="4489108"/>
              <a:ext cx="79808" cy="0"/>
            </a:xfrm>
            <a:custGeom>
              <a:avLst/>
              <a:gdLst/>
              <a:ahLst/>
              <a:cxnLst/>
              <a:rect l="l" t="t" r="r" b="b"/>
              <a:pathLst>
                <a:path w="97790">
                  <a:moveTo>
                    <a:pt x="0" y="0"/>
                  </a:moveTo>
                  <a:lnTo>
                    <a:pt x="97790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71"/>
            <p:cNvSpPr/>
            <p:nvPr/>
          </p:nvSpPr>
          <p:spPr>
            <a:xfrm>
              <a:off x="7399385" y="4120333"/>
              <a:ext cx="372094" cy="368257"/>
            </a:xfrm>
            <a:custGeom>
              <a:avLst/>
              <a:gdLst/>
              <a:ahLst/>
              <a:cxnLst/>
              <a:rect l="l" t="t" r="r" b="b"/>
              <a:pathLst>
                <a:path w="455929" h="450850">
                  <a:moveTo>
                    <a:pt x="0" y="450850"/>
                  </a:moveTo>
                  <a:lnTo>
                    <a:pt x="455929" y="450850"/>
                  </a:lnTo>
                  <a:lnTo>
                    <a:pt x="455929" y="0"/>
                  </a:lnTo>
                  <a:lnTo>
                    <a:pt x="0" y="0"/>
                  </a:lnTo>
                  <a:lnTo>
                    <a:pt x="0" y="45085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72"/>
            <p:cNvSpPr/>
            <p:nvPr/>
          </p:nvSpPr>
          <p:spPr>
            <a:xfrm>
              <a:off x="7399385" y="4119813"/>
              <a:ext cx="371576" cy="0"/>
            </a:xfrm>
            <a:custGeom>
              <a:avLst/>
              <a:gdLst/>
              <a:ahLst/>
              <a:cxnLst/>
              <a:rect l="l" t="t" r="r" b="b"/>
              <a:pathLst>
                <a:path w="455295">
                  <a:moveTo>
                    <a:pt x="0" y="0"/>
                  </a:moveTo>
                  <a:lnTo>
                    <a:pt x="455295" y="0"/>
                  </a:lnTo>
                </a:path>
              </a:pathLst>
            </a:custGeom>
            <a:ln w="3175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73"/>
            <p:cNvSpPr/>
            <p:nvPr/>
          </p:nvSpPr>
          <p:spPr>
            <a:xfrm>
              <a:off x="7399385" y="4119295"/>
              <a:ext cx="372094" cy="370332"/>
            </a:xfrm>
            <a:custGeom>
              <a:avLst/>
              <a:gdLst/>
              <a:ahLst/>
              <a:cxnLst/>
              <a:rect l="l" t="t" r="r" b="b"/>
              <a:pathLst>
                <a:path w="455929" h="453389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450849"/>
                  </a:lnTo>
                  <a:lnTo>
                    <a:pt x="0" y="452119"/>
                  </a:lnTo>
                  <a:lnTo>
                    <a:pt x="0" y="453389"/>
                  </a:lnTo>
                  <a:lnTo>
                    <a:pt x="1270" y="453389"/>
                  </a:lnTo>
                  <a:lnTo>
                    <a:pt x="454660" y="453389"/>
                  </a:lnTo>
                  <a:lnTo>
                    <a:pt x="455929" y="452119"/>
                  </a:lnTo>
                  <a:lnTo>
                    <a:pt x="455929" y="450849"/>
                  </a:lnTo>
                  <a:lnTo>
                    <a:pt x="455929" y="1269"/>
                  </a:lnTo>
                  <a:lnTo>
                    <a:pt x="45466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74"/>
            <p:cNvSpPr/>
            <p:nvPr/>
          </p:nvSpPr>
          <p:spPr>
            <a:xfrm>
              <a:off x="7399385" y="411929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75"/>
            <p:cNvSpPr/>
            <p:nvPr/>
          </p:nvSpPr>
          <p:spPr>
            <a:xfrm>
              <a:off x="7771478" y="448962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76"/>
            <p:cNvSpPr/>
            <p:nvPr/>
          </p:nvSpPr>
          <p:spPr>
            <a:xfrm>
              <a:off x="7479192" y="4568984"/>
              <a:ext cx="63225" cy="0"/>
            </a:xfrm>
            <a:custGeom>
              <a:avLst/>
              <a:gdLst/>
              <a:ahLst/>
              <a:cxnLst/>
              <a:rect l="l" t="t" r="r" b="b"/>
              <a:pathLst>
                <a:path w="77470">
                  <a:moveTo>
                    <a:pt x="0" y="0"/>
                  </a:moveTo>
                  <a:lnTo>
                    <a:pt x="77470" y="0"/>
                  </a:lnTo>
                </a:path>
              </a:pathLst>
            </a:custGeom>
            <a:ln w="3175">
              <a:solidFill>
                <a:srgbClr val="9966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77"/>
            <p:cNvSpPr/>
            <p:nvPr/>
          </p:nvSpPr>
          <p:spPr>
            <a:xfrm>
              <a:off x="7479193" y="4215767"/>
              <a:ext cx="355510" cy="352697"/>
            </a:xfrm>
            <a:custGeom>
              <a:avLst/>
              <a:gdLst/>
              <a:ahLst/>
              <a:cxnLst/>
              <a:rect l="l" t="t" r="r" b="b"/>
              <a:pathLst>
                <a:path w="435609" h="431800">
                  <a:moveTo>
                    <a:pt x="0" y="431800"/>
                  </a:moveTo>
                  <a:lnTo>
                    <a:pt x="435609" y="431800"/>
                  </a:lnTo>
                  <a:lnTo>
                    <a:pt x="435609" y="0"/>
                  </a:lnTo>
                  <a:lnTo>
                    <a:pt x="0" y="0"/>
                  </a:lnTo>
                  <a:lnTo>
                    <a:pt x="0" y="43180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78"/>
            <p:cNvSpPr/>
            <p:nvPr/>
          </p:nvSpPr>
          <p:spPr>
            <a:xfrm>
              <a:off x="7479193" y="4215768"/>
              <a:ext cx="355510" cy="353734"/>
            </a:xfrm>
            <a:custGeom>
              <a:avLst/>
              <a:gdLst/>
              <a:ahLst/>
              <a:cxnLst/>
              <a:rect l="l" t="t" r="r" b="b"/>
              <a:pathLst>
                <a:path w="435609" h="433070">
                  <a:moveTo>
                    <a:pt x="127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431800"/>
                  </a:lnTo>
                  <a:lnTo>
                    <a:pt x="0" y="433070"/>
                  </a:lnTo>
                  <a:lnTo>
                    <a:pt x="1270" y="433070"/>
                  </a:lnTo>
                  <a:lnTo>
                    <a:pt x="433070" y="433070"/>
                  </a:lnTo>
                  <a:lnTo>
                    <a:pt x="434339" y="433070"/>
                  </a:lnTo>
                  <a:lnTo>
                    <a:pt x="435609" y="431800"/>
                  </a:lnTo>
                  <a:lnTo>
                    <a:pt x="435609" y="1270"/>
                  </a:lnTo>
                  <a:lnTo>
                    <a:pt x="435609" y="0"/>
                  </a:lnTo>
                  <a:lnTo>
                    <a:pt x="434339" y="0"/>
                  </a:lnTo>
                  <a:lnTo>
                    <a:pt x="43307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79"/>
            <p:cNvSpPr/>
            <p:nvPr/>
          </p:nvSpPr>
          <p:spPr>
            <a:xfrm>
              <a:off x="7479192" y="421576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80"/>
            <p:cNvSpPr/>
            <p:nvPr/>
          </p:nvSpPr>
          <p:spPr>
            <a:xfrm>
              <a:off x="7834704" y="456950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81"/>
            <p:cNvSpPr/>
            <p:nvPr/>
          </p:nvSpPr>
          <p:spPr>
            <a:xfrm>
              <a:off x="7542418" y="4294606"/>
              <a:ext cx="373130" cy="370332"/>
            </a:xfrm>
            <a:custGeom>
              <a:avLst/>
              <a:gdLst/>
              <a:ahLst/>
              <a:cxnLst/>
              <a:rect l="l" t="t" r="r" b="b"/>
              <a:pathLst>
                <a:path w="457200" h="453389">
                  <a:moveTo>
                    <a:pt x="457200" y="0"/>
                  </a:moveTo>
                  <a:lnTo>
                    <a:pt x="0" y="0"/>
                  </a:lnTo>
                  <a:lnTo>
                    <a:pt x="0" y="453389"/>
                  </a:lnTo>
                  <a:lnTo>
                    <a:pt x="457200" y="453389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82"/>
            <p:cNvSpPr/>
            <p:nvPr/>
          </p:nvSpPr>
          <p:spPr>
            <a:xfrm>
              <a:off x="7542418" y="4294606"/>
              <a:ext cx="373130" cy="370332"/>
            </a:xfrm>
            <a:custGeom>
              <a:avLst/>
              <a:gdLst/>
              <a:ahLst/>
              <a:cxnLst/>
              <a:rect l="l" t="t" r="r" b="b"/>
              <a:pathLst>
                <a:path w="457200" h="453389">
                  <a:moveTo>
                    <a:pt x="2539" y="0"/>
                  </a:moveTo>
                  <a:lnTo>
                    <a:pt x="1269" y="0"/>
                  </a:lnTo>
                  <a:lnTo>
                    <a:pt x="0" y="0"/>
                  </a:lnTo>
                  <a:lnTo>
                    <a:pt x="0" y="1269"/>
                  </a:lnTo>
                  <a:lnTo>
                    <a:pt x="0" y="452119"/>
                  </a:lnTo>
                  <a:lnTo>
                    <a:pt x="0" y="453389"/>
                  </a:lnTo>
                  <a:lnTo>
                    <a:pt x="1269" y="453389"/>
                  </a:lnTo>
                  <a:lnTo>
                    <a:pt x="2539" y="453389"/>
                  </a:lnTo>
                  <a:lnTo>
                    <a:pt x="454659" y="453389"/>
                  </a:lnTo>
                  <a:lnTo>
                    <a:pt x="455929" y="453389"/>
                  </a:lnTo>
                  <a:lnTo>
                    <a:pt x="457200" y="453389"/>
                  </a:lnTo>
                  <a:lnTo>
                    <a:pt x="457200" y="452119"/>
                  </a:lnTo>
                  <a:lnTo>
                    <a:pt x="457200" y="1269"/>
                  </a:lnTo>
                  <a:lnTo>
                    <a:pt x="457200" y="0"/>
                  </a:lnTo>
                  <a:lnTo>
                    <a:pt x="455929" y="0"/>
                  </a:lnTo>
                  <a:lnTo>
                    <a:pt x="454659" y="0"/>
                  </a:lnTo>
                  <a:lnTo>
                    <a:pt x="2539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83"/>
            <p:cNvSpPr/>
            <p:nvPr/>
          </p:nvSpPr>
          <p:spPr>
            <a:xfrm>
              <a:off x="7542418" y="429460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84"/>
            <p:cNvSpPr/>
            <p:nvPr/>
          </p:nvSpPr>
          <p:spPr>
            <a:xfrm>
              <a:off x="7915549" y="466493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85"/>
            <p:cNvSpPr/>
            <p:nvPr/>
          </p:nvSpPr>
          <p:spPr>
            <a:xfrm>
              <a:off x="7623263" y="4390042"/>
              <a:ext cx="355510" cy="354772"/>
            </a:xfrm>
            <a:custGeom>
              <a:avLst/>
              <a:gdLst/>
              <a:ahLst/>
              <a:cxnLst/>
              <a:rect l="l" t="t" r="r" b="b"/>
              <a:pathLst>
                <a:path w="435609" h="434339">
                  <a:moveTo>
                    <a:pt x="434340" y="0"/>
                  </a:moveTo>
                  <a:lnTo>
                    <a:pt x="1270" y="0"/>
                  </a:lnTo>
                  <a:lnTo>
                    <a:pt x="0" y="1270"/>
                  </a:lnTo>
                  <a:lnTo>
                    <a:pt x="0" y="433070"/>
                  </a:lnTo>
                  <a:lnTo>
                    <a:pt x="1270" y="434340"/>
                  </a:lnTo>
                  <a:lnTo>
                    <a:pt x="434340" y="434340"/>
                  </a:lnTo>
                  <a:lnTo>
                    <a:pt x="435609" y="433070"/>
                  </a:lnTo>
                  <a:lnTo>
                    <a:pt x="435609" y="1270"/>
                  </a:lnTo>
                  <a:lnTo>
                    <a:pt x="434340" y="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86"/>
            <p:cNvSpPr/>
            <p:nvPr/>
          </p:nvSpPr>
          <p:spPr>
            <a:xfrm>
              <a:off x="7623263" y="4390042"/>
              <a:ext cx="355510" cy="354772"/>
            </a:xfrm>
            <a:custGeom>
              <a:avLst/>
              <a:gdLst/>
              <a:ahLst/>
              <a:cxnLst/>
              <a:rect l="l" t="t" r="r" b="b"/>
              <a:pathLst>
                <a:path w="435609" h="434339">
                  <a:moveTo>
                    <a:pt x="1270" y="0"/>
                  </a:moveTo>
                  <a:lnTo>
                    <a:pt x="0" y="1270"/>
                  </a:lnTo>
                  <a:lnTo>
                    <a:pt x="0" y="2540"/>
                  </a:lnTo>
                  <a:lnTo>
                    <a:pt x="0" y="433070"/>
                  </a:lnTo>
                  <a:lnTo>
                    <a:pt x="1270" y="434340"/>
                  </a:lnTo>
                  <a:lnTo>
                    <a:pt x="433070" y="434340"/>
                  </a:lnTo>
                  <a:lnTo>
                    <a:pt x="434340" y="434340"/>
                  </a:lnTo>
                  <a:lnTo>
                    <a:pt x="435609" y="433070"/>
                  </a:lnTo>
                  <a:lnTo>
                    <a:pt x="435609" y="2540"/>
                  </a:lnTo>
                  <a:lnTo>
                    <a:pt x="435609" y="1270"/>
                  </a:lnTo>
                  <a:lnTo>
                    <a:pt x="434340" y="0"/>
                  </a:lnTo>
                  <a:lnTo>
                    <a:pt x="43307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87"/>
            <p:cNvSpPr/>
            <p:nvPr/>
          </p:nvSpPr>
          <p:spPr>
            <a:xfrm>
              <a:off x="7623263" y="4390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88"/>
            <p:cNvSpPr/>
            <p:nvPr/>
          </p:nvSpPr>
          <p:spPr>
            <a:xfrm>
              <a:off x="7978773" y="474481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89"/>
            <p:cNvSpPr/>
            <p:nvPr/>
          </p:nvSpPr>
          <p:spPr>
            <a:xfrm>
              <a:off x="7685451" y="4470955"/>
              <a:ext cx="372094" cy="371369"/>
            </a:xfrm>
            <a:custGeom>
              <a:avLst/>
              <a:gdLst/>
              <a:ahLst/>
              <a:cxnLst/>
              <a:rect l="l" t="t" r="r" b="b"/>
              <a:pathLst>
                <a:path w="455929" h="454660">
                  <a:moveTo>
                    <a:pt x="455929" y="0"/>
                  </a:moveTo>
                  <a:lnTo>
                    <a:pt x="0" y="0"/>
                  </a:lnTo>
                  <a:lnTo>
                    <a:pt x="0" y="454660"/>
                  </a:lnTo>
                  <a:lnTo>
                    <a:pt x="454659" y="454660"/>
                  </a:lnTo>
                  <a:lnTo>
                    <a:pt x="455929" y="453389"/>
                  </a:lnTo>
                  <a:lnTo>
                    <a:pt x="455929" y="0"/>
                  </a:lnTo>
                  <a:close/>
                </a:path>
              </a:pathLst>
            </a:custGeom>
            <a:solidFill>
              <a:srgbClr val="FF00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90"/>
            <p:cNvSpPr/>
            <p:nvPr/>
          </p:nvSpPr>
          <p:spPr>
            <a:xfrm>
              <a:off x="7685451" y="4470955"/>
              <a:ext cx="372094" cy="371369"/>
            </a:xfrm>
            <a:custGeom>
              <a:avLst/>
              <a:gdLst/>
              <a:ahLst/>
              <a:cxnLst/>
              <a:rect l="l" t="t" r="r" b="b"/>
              <a:pathLst>
                <a:path w="455929" h="454660">
                  <a:moveTo>
                    <a:pt x="1270" y="0"/>
                  </a:moveTo>
                  <a:lnTo>
                    <a:pt x="0" y="0"/>
                  </a:lnTo>
                  <a:lnTo>
                    <a:pt x="0" y="1269"/>
                  </a:lnTo>
                  <a:lnTo>
                    <a:pt x="0" y="452119"/>
                  </a:lnTo>
                  <a:lnTo>
                    <a:pt x="0" y="453389"/>
                  </a:lnTo>
                  <a:lnTo>
                    <a:pt x="0" y="454660"/>
                  </a:lnTo>
                  <a:lnTo>
                    <a:pt x="1270" y="454660"/>
                  </a:lnTo>
                  <a:lnTo>
                    <a:pt x="454659" y="454660"/>
                  </a:lnTo>
                  <a:lnTo>
                    <a:pt x="455929" y="453389"/>
                  </a:lnTo>
                  <a:lnTo>
                    <a:pt x="455929" y="452119"/>
                  </a:lnTo>
                  <a:lnTo>
                    <a:pt x="455929" y="1269"/>
                  </a:lnTo>
                  <a:lnTo>
                    <a:pt x="455929" y="0"/>
                  </a:lnTo>
                  <a:lnTo>
                    <a:pt x="454659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91"/>
            <p:cNvSpPr/>
            <p:nvPr/>
          </p:nvSpPr>
          <p:spPr>
            <a:xfrm>
              <a:off x="7685451" y="447095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92"/>
            <p:cNvSpPr/>
            <p:nvPr/>
          </p:nvSpPr>
          <p:spPr>
            <a:xfrm>
              <a:off x="8057545" y="484232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93"/>
            <p:cNvSpPr/>
            <p:nvPr/>
          </p:nvSpPr>
          <p:spPr>
            <a:xfrm>
              <a:off x="7766295" y="4566391"/>
              <a:ext cx="354474" cy="354772"/>
            </a:xfrm>
            <a:custGeom>
              <a:avLst/>
              <a:gdLst/>
              <a:ahLst/>
              <a:cxnLst/>
              <a:rect l="l" t="t" r="r" b="b"/>
              <a:pathLst>
                <a:path w="434340" h="434339">
                  <a:moveTo>
                    <a:pt x="433070" y="0"/>
                  </a:moveTo>
                  <a:lnTo>
                    <a:pt x="0" y="0"/>
                  </a:lnTo>
                  <a:lnTo>
                    <a:pt x="0" y="434340"/>
                  </a:lnTo>
                  <a:lnTo>
                    <a:pt x="433070" y="434340"/>
                  </a:lnTo>
                  <a:lnTo>
                    <a:pt x="434340" y="433070"/>
                  </a:lnTo>
                  <a:lnTo>
                    <a:pt x="434340" y="1270"/>
                  </a:lnTo>
                  <a:lnTo>
                    <a:pt x="433070" y="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94"/>
            <p:cNvSpPr/>
            <p:nvPr/>
          </p:nvSpPr>
          <p:spPr>
            <a:xfrm>
              <a:off x="7766295" y="4566391"/>
              <a:ext cx="354474" cy="354772"/>
            </a:xfrm>
            <a:custGeom>
              <a:avLst/>
              <a:gdLst/>
              <a:ahLst/>
              <a:cxnLst/>
              <a:rect l="l" t="t" r="r" b="b"/>
              <a:pathLst>
                <a:path w="434340" h="434339">
                  <a:moveTo>
                    <a:pt x="127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433070"/>
                  </a:lnTo>
                  <a:lnTo>
                    <a:pt x="0" y="434340"/>
                  </a:lnTo>
                  <a:lnTo>
                    <a:pt x="1270" y="434340"/>
                  </a:lnTo>
                  <a:lnTo>
                    <a:pt x="433070" y="434340"/>
                  </a:lnTo>
                  <a:lnTo>
                    <a:pt x="434340" y="433070"/>
                  </a:lnTo>
                  <a:lnTo>
                    <a:pt x="434340" y="2540"/>
                  </a:lnTo>
                  <a:lnTo>
                    <a:pt x="434340" y="1270"/>
                  </a:lnTo>
                  <a:lnTo>
                    <a:pt x="433070" y="0"/>
                  </a:lnTo>
                  <a:lnTo>
                    <a:pt x="1270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95"/>
            <p:cNvSpPr/>
            <p:nvPr/>
          </p:nvSpPr>
          <p:spPr>
            <a:xfrm>
              <a:off x="7766296" y="456639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96"/>
            <p:cNvSpPr/>
            <p:nvPr/>
          </p:nvSpPr>
          <p:spPr>
            <a:xfrm>
              <a:off x="8120770" y="492116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101"/>
            <p:cNvSpPr/>
            <p:nvPr/>
          </p:nvSpPr>
          <p:spPr>
            <a:xfrm>
              <a:off x="4932577" y="4648341"/>
              <a:ext cx="1951680" cy="294606"/>
            </a:xfrm>
            <a:custGeom>
              <a:avLst/>
              <a:gdLst/>
              <a:ahLst/>
              <a:cxnLst/>
              <a:rect l="l" t="t" r="r" b="b"/>
              <a:pathLst>
                <a:path w="2391409" h="360679">
                  <a:moveTo>
                    <a:pt x="0" y="0"/>
                  </a:moveTo>
                  <a:lnTo>
                    <a:pt x="2391410" y="360679"/>
                  </a:lnTo>
                </a:path>
              </a:pathLst>
            </a:custGeom>
            <a:ln w="3594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102"/>
            <p:cNvSpPr/>
            <p:nvPr/>
          </p:nvSpPr>
          <p:spPr>
            <a:xfrm>
              <a:off x="6842797" y="4601141"/>
              <a:ext cx="109866" cy="121369"/>
            </a:xfrm>
            <a:custGeom>
              <a:avLst/>
              <a:gdLst/>
              <a:ahLst/>
              <a:cxnLst/>
              <a:rect l="l" t="t" r="r" b="b"/>
              <a:pathLst>
                <a:path w="134620" h="148589">
                  <a:moveTo>
                    <a:pt x="134619" y="0"/>
                  </a:moveTo>
                  <a:lnTo>
                    <a:pt x="0" y="0"/>
                  </a:lnTo>
                  <a:lnTo>
                    <a:pt x="0" y="148590"/>
                  </a:lnTo>
                  <a:lnTo>
                    <a:pt x="134619" y="148590"/>
                  </a:lnTo>
                  <a:lnTo>
                    <a:pt x="1346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104"/>
            <p:cNvSpPr/>
            <p:nvPr/>
          </p:nvSpPr>
          <p:spPr>
            <a:xfrm>
              <a:off x="6811704" y="460477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7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105"/>
            <p:cNvSpPr/>
            <p:nvPr/>
          </p:nvSpPr>
          <p:spPr>
            <a:xfrm>
              <a:off x="6921570" y="47261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7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106"/>
            <p:cNvSpPr/>
            <p:nvPr/>
          </p:nvSpPr>
          <p:spPr>
            <a:xfrm>
              <a:off x="5034152" y="4516597"/>
              <a:ext cx="1845959" cy="387967"/>
            </a:xfrm>
            <a:custGeom>
              <a:avLst/>
              <a:gdLst/>
              <a:ahLst/>
              <a:cxnLst/>
              <a:rect l="l" t="t" r="r" b="b"/>
              <a:pathLst>
                <a:path w="2261870" h="474979">
                  <a:moveTo>
                    <a:pt x="0" y="0"/>
                  </a:moveTo>
                  <a:lnTo>
                    <a:pt x="2261869" y="474980"/>
                  </a:lnTo>
                </a:path>
              </a:pathLst>
            </a:custGeom>
            <a:ln w="3594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107"/>
            <p:cNvSpPr/>
            <p:nvPr/>
          </p:nvSpPr>
          <p:spPr>
            <a:xfrm>
              <a:off x="4732538" y="4201246"/>
              <a:ext cx="703766" cy="868257"/>
            </a:xfrm>
            <a:custGeom>
              <a:avLst/>
              <a:gdLst/>
              <a:ahLst/>
              <a:cxnLst/>
              <a:rect l="l" t="t" r="r" b="b"/>
              <a:pathLst>
                <a:path w="862329" h="1062989">
                  <a:moveTo>
                    <a:pt x="861059" y="0"/>
                  </a:moveTo>
                  <a:lnTo>
                    <a:pt x="1269" y="0"/>
                  </a:lnTo>
                  <a:lnTo>
                    <a:pt x="0" y="1269"/>
                  </a:lnTo>
                  <a:lnTo>
                    <a:pt x="0" y="1061720"/>
                  </a:lnTo>
                  <a:lnTo>
                    <a:pt x="1269" y="1062990"/>
                  </a:lnTo>
                  <a:lnTo>
                    <a:pt x="861059" y="1062990"/>
                  </a:lnTo>
                  <a:lnTo>
                    <a:pt x="862329" y="1061720"/>
                  </a:lnTo>
                  <a:lnTo>
                    <a:pt x="862329" y="1269"/>
                  </a:lnTo>
                  <a:lnTo>
                    <a:pt x="861059" y="0"/>
                  </a:lnTo>
                  <a:close/>
                </a:path>
              </a:pathLst>
            </a:custGeom>
            <a:solidFill>
              <a:srgbClr val="9966CC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108"/>
            <p:cNvSpPr/>
            <p:nvPr/>
          </p:nvSpPr>
          <p:spPr>
            <a:xfrm>
              <a:off x="4732538" y="4201246"/>
              <a:ext cx="703766" cy="868257"/>
            </a:xfrm>
            <a:custGeom>
              <a:avLst/>
              <a:gdLst/>
              <a:ahLst/>
              <a:cxnLst/>
              <a:rect l="l" t="t" r="r" b="b"/>
              <a:pathLst>
                <a:path w="862329" h="1062989">
                  <a:moveTo>
                    <a:pt x="1269" y="0"/>
                  </a:moveTo>
                  <a:lnTo>
                    <a:pt x="0" y="1269"/>
                  </a:lnTo>
                  <a:lnTo>
                    <a:pt x="0" y="1060450"/>
                  </a:lnTo>
                  <a:lnTo>
                    <a:pt x="0" y="1061720"/>
                  </a:lnTo>
                  <a:lnTo>
                    <a:pt x="1269" y="1062990"/>
                  </a:lnTo>
                  <a:lnTo>
                    <a:pt x="861059" y="1062990"/>
                  </a:lnTo>
                  <a:lnTo>
                    <a:pt x="862329" y="1061720"/>
                  </a:lnTo>
                  <a:lnTo>
                    <a:pt x="862329" y="1060450"/>
                  </a:lnTo>
                  <a:lnTo>
                    <a:pt x="862329" y="1269"/>
                  </a:lnTo>
                  <a:lnTo>
                    <a:pt x="861059" y="0"/>
                  </a:lnTo>
                  <a:lnTo>
                    <a:pt x="1269" y="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109"/>
            <p:cNvSpPr/>
            <p:nvPr/>
          </p:nvSpPr>
          <p:spPr>
            <a:xfrm>
              <a:off x="4732538" y="420124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110"/>
            <p:cNvSpPr/>
            <p:nvPr/>
          </p:nvSpPr>
          <p:spPr>
            <a:xfrm>
              <a:off x="5436304" y="506950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111"/>
            <p:cNvSpPr/>
            <p:nvPr/>
          </p:nvSpPr>
          <p:spPr>
            <a:xfrm>
              <a:off x="5063571" y="4707871"/>
              <a:ext cx="153398" cy="170124"/>
            </a:xfrm>
            <a:custGeom>
              <a:avLst/>
              <a:gdLst/>
              <a:ahLst/>
              <a:cxnLst/>
              <a:rect l="l" t="t" r="r" b="b"/>
              <a:pathLst>
                <a:path w="187960" h="208279">
                  <a:moveTo>
                    <a:pt x="186689" y="0"/>
                  </a:moveTo>
                  <a:lnTo>
                    <a:pt x="1270" y="0"/>
                  </a:lnTo>
                  <a:lnTo>
                    <a:pt x="0" y="1270"/>
                  </a:lnTo>
                  <a:lnTo>
                    <a:pt x="0" y="207010"/>
                  </a:lnTo>
                  <a:lnTo>
                    <a:pt x="1270" y="208280"/>
                  </a:lnTo>
                  <a:lnTo>
                    <a:pt x="186689" y="208280"/>
                  </a:lnTo>
                  <a:lnTo>
                    <a:pt x="187960" y="207010"/>
                  </a:lnTo>
                  <a:lnTo>
                    <a:pt x="187960" y="1270"/>
                  </a:lnTo>
                  <a:lnTo>
                    <a:pt x="186689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113"/>
            <p:cNvSpPr/>
            <p:nvPr/>
          </p:nvSpPr>
          <p:spPr>
            <a:xfrm>
              <a:off x="5037261" y="470124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114"/>
            <p:cNvSpPr/>
            <p:nvPr/>
          </p:nvSpPr>
          <p:spPr>
            <a:xfrm>
              <a:off x="5190659" y="487137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344">
              <a:solidFill>
                <a:srgbClr val="FF33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115"/>
            <p:cNvSpPr/>
            <p:nvPr/>
          </p:nvSpPr>
          <p:spPr>
            <a:xfrm>
              <a:off x="5186513" y="4710581"/>
              <a:ext cx="1685306" cy="195021"/>
            </a:xfrm>
            <a:custGeom>
              <a:avLst/>
              <a:gdLst/>
              <a:ahLst/>
              <a:cxnLst/>
              <a:rect l="l" t="t" r="r" b="b"/>
              <a:pathLst>
                <a:path w="2065020" h="238760">
                  <a:moveTo>
                    <a:pt x="0" y="0"/>
                  </a:moveTo>
                  <a:lnTo>
                    <a:pt x="2065020" y="238759"/>
                  </a:lnTo>
                </a:path>
              </a:pathLst>
            </a:custGeom>
            <a:ln w="3594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116"/>
            <p:cNvSpPr/>
            <p:nvPr/>
          </p:nvSpPr>
          <p:spPr>
            <a:xfrm>
              <a:off x="5065246" y="4857884"/>
              <a:ext cx="1819011" cy="85061"/>
            </a:xfrm>
            <a:custGeom>
              <a:avLst/>
              <a:gdLst/>
              <a:ahLst/>
              <a:cxnLst/>
              <a:rect l="l" t="t" r="r" b="b"/>
              <a:pathLst>
                <a:path w="2228850" h="104139">
                  <a:moveTo>
                    <a:pt x="0" y="0"/>
                  </a:moveTo>
                  <a:lnTo>
                    <a:pt x="2228850" y="104139"/>
                  </a:lnTo>
                </a:path>
              </a:pathLst>
            </a:custGeom>
            <a:ln w="3594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117"/>
            <p:cNvSpPr/>
            <p:nvPr/>
          </p:nvSpPr>
          <p:spPr>
            <a:xfrm>
              <a:off x="6908096" y="4614108"/>
              <a:ext cx="1098662" cy="64315"/>
            </a:xfrm>
            <a:custGeom>
              <a:avLst/>
              <a:gdLst/>
              <a:ahLst/>
              <a:cxnLst/>
              <a:rect l="l" t="t" r="r" b="b"/>
              <a:pathLst>
                <a:path w="1346200" h="78739">
                  <a:moveTo>
                    <a:pt x="0" y="0"/>
                  </a:moveTo>
                  <a:lnTo>
                    <a:pt x="1346200" y="78739"/>
                  </a:lnTo>
                </a:path>
              </a:pathLst>
            </a:custGeom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118"/>
            <p:cNvSpPr/>
            <p:nvPr/>
          </p:nvSpPr>
          <p:spPr>
            <a:xfrm>
              <a:off x="6902914" y="4683966"/>
              <a:ext cx="1103844" cy="26971"/>
            </a:xfrm>
            <a:custGeom>
              <a:avLst/>
              <a:gdLst/>
              <a:ahLst/>
              <a:cxnLst/>
              <a:rect l="l" t="t" r="r" b="b"/>
              <a:pathLst>
                <a:path w="1352550" h="33020">
                  <a:moveTo>
                    <a:pt x="0" y="33019"/>
                  </a:moveTo>
                  <a:lnTo>
                    <a:pt x="1352550" y="0"/>
                  </a:lnTo>
                </a:path>
              </a:pathLst>
            </a:custGeom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119"/>
            <p:cNvSpPr txBox="1"/>
            <p:nvPr/>
          </p:nvSpPr>
          <p:spPr>
            <a:xfrm>
              <a:off x="7214892" y="5004772"/>
              <a:ext cx="945265" cy="3847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marR="4147">
                <a:lnSpc>
                  <a:spcPts val="1453"/>
                </a:lnSpc>
              </a:pP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pooling  </a:t>
              </a:r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sz="1300" spc="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sz="1300" spc="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sz="1300" spc="-12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</a:t>
              </a:r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sz="1300" spc="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238" name="object 120"/>
            <p:cNvSpPr txBox="1"/>
            <p:nvPr/>
          </p:nvSpPr>
          <p:spPr>
            <a:xfrm>
              <a:off x="5705787" y="3451246"/>
              <a:ext cx="1197127" cy="2308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500" spc="-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“Simple</a:t>
              </a:r>
              <a:r>
                <a:rPr sz="1500" spc="-53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500" spc="-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cells”</a:t>
              </a:r>
              <a:endParaRPr sz="15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21"/>
            <p:cNvSpPr txBox="1"/>
            <p:nvPr/>
          </p:nvSpPr>
          <p:spPr>
            <a:xfrm>
              <a:off x="6966138" y="3543300"/>
              <a:ext cx="730062" cy="200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</a:t>
              </a:r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</a:t>
              </a:r>
              <a:r>
                <a:rPr sz="1300" spc="-12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240" name="object 122"/>
            <p:cNvSpPr txBox="1"/>
            <p:nvPr/>
          </p:nvSpPr>
          <p:spPr>
            <a:xfrm>
              <a:off x="6966138" y="3744778"/>
              <a:ext cx="397488" cy="200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r>
                <a:rPr sz="1300" spc="-4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sz="13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”</a:t>
              </a:r>
            </a:p>
          </p:txBody>
        </p:sp>
        <p:sp>
          <p:nvSpPr>
            <p:cNvPr id="241" name="object 123"/>
            <p:cNvSpPr txBox="1"/>
            <p:nvPr/>
          </p:nvSpPr>
          <p:spPr>
            <a:xfrm>
              <a:off x="5511224" y="5067300"/>
              <a:ext cx="965776" cy="3847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marR="4147">
                <a:lnSpc>
                  <a:spcPts val="1453"/>
                </a:lnSpc>
              </a:pPr>
              <a:r>
                <a:rPr sz="1300" spc="-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Multiple  </a:t>
              </a:r>
              <a:r>
                <a:rPr sz="1300" spc="-12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sz="1300" spc="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sz="13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sz="1300" spc="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r>
                <a:rPr sz="13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sz="1300" spc="-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r>
                <a:rPr sz="1300" spc="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r>
                <a:rPr sz="1300" spc="-4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sz="1300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ions</a:t>
              </a:r>
            </a:p>
          </p:txBody>
        </p:sp>
      </p:grpSp>
      <p:sp>
        <p:nvSpPr>
          <p:cNvPr id="243" name="object 123"/>
          <p:cNvSpPr txBox="1"/>
          <p:nvPr/>
        </p:nvSpPr>
        <p:spPr>
          <a:xfrm>
            <a:off x="3505200" y="5636940"/>
            <a:ext cx="1934365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ts val="1453"/>
              </a:lnSpc>
            </a:pPr>
            <a:r>
              <a:rPr lang="en-US" sz="1200" spc="-4" dirty="0">
                <a:latin typeface="Arial" panose="020B0604020202020204" pitchFamily="34" charset="0"/>
                <a:cs typeface="Arial" panose="020B0604020202020204" pitchFamily="34" charset="0"/>
              </a:rPr>
              <a:t>Retinotopic feature maps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5" name="Straight Arrow Connector 244"/>
          <p:cNvCxnSpPr/>
          <p:nvPr/>
        </p:nvCxnSpPr>
        <p:spPr>
          <a:xfrm flipH="1" flipV="1">
            <a:off x="3200400" y="5295900"/>
            <a:ext cx="272707" cy="361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/>
          <p:cNvCxnSpPr/>
          <p:nvPr/>
        </p:nvCxnSpPr>
        <p:spPr>
          <a:xfrm flipH="1" flipV="1">
            <a:off x="4703401" y="5129594"/>
            <a:ext cx="160617" cy="354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7528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105400" y="1020248"/>
            <a:ext cx="2816069" cy="1552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Temporal consistency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Spatio</a:t>
            </a:r>
            <a:r>
              <a:rPr lang="en-US" dirty="0"/>
              <a:t>-Temporal Super-Pixel segmentation</a:t>
            </a:r>
          </a:p>
          <a:p>
            <a:pPr lvl="1"/>
            <a:r>
              <a:rPr lang="en-US" dirty="0"/>
              <a:t>[</a:t>
            </a:r>
            <a:r>
              <a:rPr lang="en-US" dirty="0" err="1"/>
              <a:t>Couprie</a:t>
            </a:r>
            <a:r>
              <a:rPr lang="en-US" dirty="0"/>
              <a:t> et al ICIP 2013]  </a:t>
            </a:r>
          </a:p>
          <a:p>
            <a:pPr lvl="1"/>
            <a:r>
              <a:rPr lang="en-US" dirty="0"/>
              <a:t>[</a:t>
            </a:r>
            <a:r>
              <a:rPr lang="en-US" dirty="0" err="1"/>
              <a:t>Couprie</a:t>
            </a:r>
            <a:r>
              <a:rPr lang="en-US" dirty="0"/>
              <a:t> et al JMLR under review]  </a:t>
            </a:r>
          </a:p>
          <a:p>
            <a:pPr lvl="1"/>
            <a:r>
              <a:rPr lang="en-US" dirty="0"/>
              <a:t>Majority vote over super-pixels</a:t>
            </a:r>
          </a:p>
          <a:p>
            <a:endParaRPr lang="en-US" dirty="0"/>
          </a:p>
        </p:txBody>
      </p:sp>
      <p:sp>
        <p:nvSpPr>
          <p:cNvPr id="10" name="object 10"/>
          <p:cNvSpPr/>
          <p:nvPr/>
        </p:nvSpPr>
        <p:spPr>
          <a:xfrm>
            <a:off x="715244" y="2557054"/>
            <a:ext cx="6799113" cy="3380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4117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 parsing/labeling: temporal consistency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4686300"/>
            <a:ext cx="7461504" cy="1113953"/>
          </a:xfrm>
        </p:spPr>
        <p:txBody>
          <a:bodyPr/>
          <a:lstStyle/>
          <a:p>
            <a:r>
              <a:rPr lang="en-US" dirty="0"/>
              <a:t>Causal method for temporal consistency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Couprie</a:t>
            </a:r>
            <a:r>
              <a:rPr lang="en-US" dirty="0"/>
              <a:t>, </a:t>
            </a:r>
            <a:r>
              <a:rPr lang="en-US" dirty="0" err="1"/>
              <a:t>Farabet</a:t>
            </a:r>
            <a:r>
              <a:rPr lang="en-US" dirty="0"/>
              <a:t>, </a:t>
            </a:r>
            <a:r>
              <a:rPr lang="en-US" dirty="0" err="1"/>
              <a:t>Najman</a:t>
            </a:r>
            <a:r>
              <a:rPr lang="en-US" dirty="0"/>
              <a:t>, </a:t>
            </a:r>
            <a:r>
              <a:rPr lang="en-US" dirty="0" err="1"/>
              <a:t>LeCun</a:t>
            </a:r>
            <a:r>
              <a:rPr lang="en-US" dirty="0"/>
              <a:t> ICLR 2013, ICIP 2013]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4146" y="1324830"/>
            <a:ext cx="8218199" cy="32852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09737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Convolutional networks for</a:t>
            </a:r>
            <a:br>
              <a:rPr lang="en-US" dirty="0"/>
            </a:br>
            <a:r>
              <a:rPr lang="en-US" dirty="0"/>
              <a:t>“real” object recognition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4934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Then., two things happened...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ImageNet dataset [Fei-Fei et al. 2012]</a:t>
            </a:r>
          </a:p>
          <a:p>
            <a:pPr lvl="1"/>
            <a:r>
              <a:rPr lang="en-US" dirty="0"/>
              <a:t>1.5 million training samples  </a:t>
            </a:r>
          </a:p>
          <a:p>
            <a:pPr lvl="1"/>
            <a:r>
              <a:rPr lang="en-US" dirty="0"/>
              <a:t>1000 categories</a:t>
            </a:r>
          </a:p>
          <a:p>
            <a:r>
              <a:rPr lang="en-US" dirty="0"/>
              <a:t>Fast NVIDIA Graphical Processing Units (GPU)</a:t>
            </a:r>
          </a:p>
          <a:p>
            <a:pPr lvl="1"/>
            <a:r>
              <a:rPr lang="en-US" dirty="0"/>
              <a:t>Capable of 1 trillion operations/second</a:t>
            </a:r>
          </a:p>
          <a:p>
            <a:endParaRPr lang="en-US" dirty="0"/>
          </a:p>
        </p:txBody>
      </p:sp>
      <p:sp>
        <p:nvSpPr>
          <p:cNvPr id="10" name="object 10"/>
          <p:cNvSpPr/>
          <p:nvPr/>
        </p:nvSpPr>
        <p:spPr>
          <a:xfrm>
            <a:off x="5530623" y="4173635"/>
            <a:ext cx="1262424" cy="16846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758647" y="3812638"/>
            <a:ext cx="80637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Bac</a:t>
            </a:r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ack</a:t>
            </a:r>
          </a:p>
        </p:txBody>
      </p:sp>
      <p:sp>
        <p:nvSpPr>
          <p:cNvPr id="12" name="object 12"/>
          <p:cNvSpPr/>
          <p:nvPr/>
        </p:nvSpPr>
        <p:spPr>
          <a:xfrm>
            <a:off x="5607322" y="2286705"/>
            <a:ext cx="1109027" cy="14771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200"/>
          </a:p>
        </p:txBody>
      </p:sp>
      <p:sp>
        <p:nvSpPr>
          <p:cNvPr id="13" name="object 13"/>
          <p:cNvSpPr txBox="1"/>
          <p:nvPr/>
        </p:nvSpPr>
        <p:spPr>
          <a:xfrm>
            <a:off x="5940289" y="1959941"/>
            <a:ext cx="44309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Flu</a:t>
            </a:r>
            <a:r>
              <a:rPr spc="-16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4" name="object 14"/>
          <p:cNvSpPr/>
          <p:nvPr/>
        </p:nvSpPr>
        <p:spPr>
          <a:xfrm>
            <a:off x="6966657" y="2733543"/>
            <a:ext cx="1109027" cy="7676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200"/>
          </a:p>
        </p:txBody>
      </p:sp>
      <p:sp>
        <p:nvSpPr>
          <p:cNvPr id="15" name="object 15"/>
          <p:cNvSpPr txBox="1"/>
          <p:nvPr/>
        </p:nvSpPr>
        <p:spPr>
          <a:xfrm>
            <a:off x="7046984" y="2520738"/>
            <a:ext cx="94837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-4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-24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wb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6" name="object 16"/>
          <p:cNvSpPr/>
          <p:nvPr/>
        </p:nvSpPr>
        <p:spPr>
          <a:xfrm>
            <a:off x="6966657" y="3830017"/>
            <a:ext cx="1109027" cy="7935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200"/>
          </a:p>
        </p:txBody>
      </p:sp>
      <p:sp>
        <p:nvSpPr>
          <p:cNvPr id="17" name="object 17"/>
          <p:cNvSpPr txBox="1"/>
          <p:nvPr/>
        </p:nvSpPr>
        <p:spPr>
          <a:xfrm>
            <a:off x="7018481" y="3587538"/>
            <a:ext cx="100537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Bathing</a:t>
            </a:r>
            <a:r>
              <a:rPr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cap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549798" y="1031518"/>
            <a:ext cx="1224075" cy="9190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200"/>
          </a:p>
        </p:txBody>
      </p:sp>
      <p:sp>
        <p:nvSpPr>
          <p:cNvPr id="19" name="object 19"/>
          <p:cNvSpPr txBox="1"/>
          <p:nvPr/>
        </p:nvSpPr>
        <p:spPr>
          <a:xfrm>
            <a:off x="5694386" y="647700"/>
            <a:ext cx="93489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pc="-24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pc="-29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pc="-8" dirty="0"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ck</a:t>
            </a:r>
          </a:p>
        </p:txBody>
      </p:sp>
      <p:sp>
        <p:nvSpPr>
          <p:cNvPr id="20" name="object 20"/>
          <p:cNvSpPr/>
          <p:nvPr/>
        </p:nvSpPr>
        <p:spPr>
          <a:xfrm>
            <a:off x="6966657" y="4937900"/>
            <a:ext cx="1109027" cy="9128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7231217" y="4622548"/>
            <a:ext cx="5799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8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spc="-57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spc="-16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2" name="object 22"/>
          <p:cNvSpPr/>
          <p:nvPr/>
        </p:nvSpPr>
        <p:spPr>
          <a:xfrm>
            <a:off x="6966657" y="924415"/>
            <a:ext cx="1109027" cy="14771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200"/>
          </a:p>
        </p:txBody>
      </p:sp>
      <p:sp>
        <p:nvSpPr>
          <p:cNvPr id="23" name="object 23"/>
          <p:cNvSpPr txBox="1"/>
          <p:nvPr/>
        </p:nvSpPr>
        <p:spPr>
          <a:xfrm>
            <a:off x="6987645" y="647700"/>
            <a:ext cx="106705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>
              <a:spcBef>
                <a:spcPts val="408"/>
              </a:spcBef>
            </a:pPr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Sea</a:t>
            </a:r>
            <a:r>
              <a:rPr spc="-6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4" dirty="0">
                <a:latin typeface="Arial" panose="020B0604020202020204" pitchFamily="34" charset="0"/>
                <a:cs typeface="Arial" panose="020B0604020202020204" pitchFamily="34" charset="0"/>
              </a:rPr>
              <a:t>lion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62000" y="2986982"/>
            <a:ext cx="3805931" cy="24284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23606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ImageNet large-scale visual recognition challenge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ImageNet dataset</a:t>
            </a:r>
          </a:p>
          <a:p>
            <a:pPr lvl="1"/>
            <a:r>
              <a:rPr lang="en-US" dirty="0"/>
              <a:t>1.5 million training samples</a:t>
            </a:r>
          </a:p>
          <a:p>
            <a:pPr lvl="1"/>
            <a:r>
              <a:rPr lang="en-US" dirty="0"/>
              <a:t>1000 fine-grained categories (breeds of dogs....)</a:t>
            </a:r>
          </a:p>
          <a:p>
            <a:endParaRPr lang="en-US" dirty="0"/>
          </a:p>
        </p:txBody>
      </p:sp>
      <p:sp>
        <p:nvSpPr>
          <p:cNvPr id="7" name="object 7"/>
          <p:cNvSpPr/>
          <p:nvPr/>
        </p:nvSpPr>
        <p:spPr>
          <a:xfrm>
            <a:off x="1424461" y="2251714"/>
            <a:ext cx="5380679" cy="3729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41396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 dirty="0"/>
              <a:t>Object Recognition </a:t>
            </a:r>
            <a:r>
              <a:rPr lang="en-US" sz="2000" dirty="0"/>
              <a:t>[</a:t>
            </a:r>
            <a:r>
              <a:rPr lang="en-US" sz="2000" dirty="0" err="1"/>
              <a:t>Krizhevsky</a:t>
            </a:r>
            <a:r>
              <a:rPr lang="en-US" sz="2000" dirty="0"/>
              <a:t>, </a:t>
            </a:r>
            <a:r>
              <a:rPr lang="en-US" sz="2000" dirty="0" err="1"/>
              <a:t>Sutskever</a:t>
            </a:r>
            <a:r>
              <a:rPr lang="en-US" sz="2000" dirty="0"/>
              <a:t>, Hinton 2012]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r>
              <a:rPr lang="en-US" dirty="0"/>
              <a:t>Won the 2012 ImageNet LSVRC. 60 Million parameters, 832M MAC ops</a:t>
            </a:r>
          </a:p>
          <a:p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1122177" y="1943100"/>
            <a:ext cx="5985247" cy="3899039"/>
            <a:chOff x="504496" y="1159789"/>
            <a:chExt cx="7184833" cy="4680499"/>
          </a:xfrm>
        </p:grpSpPr>
        <p:sp>
          <p:nvSpPr>
            <p:cNvPr id="2" name="object 2"/>
            <p:cNvSpPr/>
            <p:nvPr/>
          </p:nvSpPr>
          <p:spPr>
            <a:xfrm>
              <a:off x="5105400" y="1257300"/>
              <a:ext cx="2583929" cy="44626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" name="object 4"/>
            <p:cNvSpPr/>
            <p:nvPr/>
          </p:nvSpPr>
          <p:spPr>
            <a:xfrm>
              <a:off x="1120161" y="5557093"/>
              <a:ext cx="2985044" cy="283195"/>
            </a:xfrm>
            <a:custGeom>
              <a:avLst/>
              <a:gdLst/>
              <a:ahLst/>
              <a:cxnLst/>
              <a:rect l="l" t="t" r="r" b="b"/>
              <a:pathLst>
                <a:path w="3657600" h="346709">
                  <a:moveTo>
                    <a:pt x="3657600" y="0"/>
                  </a:moveTo>
                  <a:lnTo>
                    <a:pt x="0" y="0"/>
                  </a:lnTo>
                  <a:lnTo>
                    <a:pt x="0" y="346710"/>
                  </a:lnTo>
                  <a:lnTo>
                    <a:pt x="3657600" y="34671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FF940D"/>
            </a:solidFill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5" name="object 5"/>
            <p:cNvSpPr/>
            <p:nvPr/>
          </p:nvSpPr>
          <p:spPr>
            <a:xfrm>
              <a:off x="1120161" y="5557093"/>
              <a:ext cx="2985044" cy="283195"/>
            </a:xfrm>
            <a:custGeom>
              <a:avLst/>
              <a:gdLst/>
              <a:ahLst/>
              <a:cxnLst/>
              <a:rect l="l" t="t" r="r" b="b"/>
              <a:pathLst>
                <a:path w="3657600" h="346709">
                  <a:moveTo>
                    <a:pt x="1828800" y="346710"/>
                  </a:moveTo>
                  <a:lnTo>
                    <a:pt x="0" y="346710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346710"/>
                  </a:lnTo>
                  <a:lnTo>
                    <a:pt x="1828800" y="34671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1405191" y="5574728"/>
              <a:ext cx="2413429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b="1" spc="8" dirty="0"/>
                <a:t>CONV </a:t>
              </a:r>
              <a:r>
                <a:rPr sz="1100" b="1" spc="4" dirty="0"/>
                <a:t>11x11/ReLU</a:t>
              </a:r>
              <a:r>
                <a:rPr sz="1100" b="1" spc="-65" dirty="0"/>
                <a:t> </a:t>
              </a:r>
              <a:r>
                <a:rPr sz="1100" b="1" spc="4" dirty="0"/>
                <a:t>96fm</a:t>
              </a:r>
              <a:endParaRPr sz="1100"/>
            </a:p>
          </p:txBody>
        </p:sp>
        <p:sp>
          <p:nvSpPr>
            <p:cNvPr id="7" name="object 7"/>
            <p:cNvSpPr/>
            <p:nvPr/>
          </p:nvSpPr>
          <p:spPr>
            <a:xfrm>
              <a:off x="1120161" y="5241739"/>
              <a:ext cx="2985044" cy="284232"/>
            </a:xfrm>
            <a:custGeom>
              <a:avLst/>
              <a:gdLst/>
              <a:ahLst/>
              <a:cxnLst/>
              <a:rect l="l" t="t" r="r" b="b"/>
              <a:pathLst>
                <a:path w="3657600" h="347979">
                  <a:moveTo>
                    <a:pt x="3657600" y="0"/>
                  </a:moveTo>
                  <a:lnTo>
                    <a:pt x="0" y="0"/>
                  </a:lnTo>
                  <a:lnTo>
                    <a:pt x="0" y="347979"/>
                  </a:lnTo>
                  <a:lnTo>
                    <a:pt x="3657600" y="347979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ADCE00"/>
            </a:solidFill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8" name="object 8"/>
            <p:cNvSpPr/>
            <p:nvPr/>
          </p:nvSpPr>
          <p:spPr>
            <a:xfrm>
              <a:off x="1120161" y="5241739"/>
              <a:ext cx="2985044" cy="284232"/>
            </a:xfrm>
            <a:custGeom>
              <a:avLst/>
              <a:gdLst/>
              <a:ahLst/>
              <a:cxnLst/>
              <a:rect l="l" t="t" r="r" b="b"/>
              <a:pathLst>
                <a:path w="3657600" h="347979">
                  <a:moveTo>
                    <a:pt x="1828800" y="347979"/>
                  </a:moveTo>
                  <a:lnTo>
                    <a:pt x="0" y="347979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347979"/>
                  </a:lnTo>
                  <a:lnTo>
                    <a:pt x="1828800" y="347979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1276667" y="5259375"/>
              <a:ext cx="2670992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b="1" spc="-4" dirty="0"/>
                <a:t>LOCAL </a:t>
              </a:r>
              <a:r>
                <a:rPr sz="1100" b="1" spc="16" dirty="0"/>
                <a:t>CONTRAST</a:t>
              </a:r>
              <a:r>
                <a:rPr sz="1100" b="1" spc="-57" dirty="0"/>
                <a:t> </a:t>
              </a:r>
              <a:r>
                <a:rPr sz="1100" b="1" spc="29" dirty="0"/>
                <a:t>NORM</a:t>
              </a:r>
              <a:endParaRPr sz="1100"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1120161" y="4917051"/>
              <a:ext cx="2985043" cy="224569"/>
            </a:xfrm>
            <a:prstGeom prst="rect">
              <a:avLst/>
            </a:prstGeom>
            <a:solidFill>
              <a:srgbClr val="82C9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>
                <a:spcBef>
                  <a:spcPts val="139"/>
                </a:spcBef>
                <a:defRPr sz="1100" b="1" spc="8"/>
              </a:lvl1pPr>
            </a:lstStyle>
            <a:p>
              <a:r>
                <a:rPr dirty="0"/>
                <a:t>MAX POOL 2x2sub</a:t>
              </a:r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120161" y="1615183"/>
              <a:ext cx="2985043" cy="303036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2229"/>
                </a:lnSpc>
              </a:pPr>
              <a:r>
                <a:rPr b="1" spc="24" dirty="0"/>
                <a:t>FULL</a:t>
              </a:r>
              <a:r>
                <a:rPr b="1" spc="-73" dirty="0"/>
                <a:t> </a:t>
              </a:r>
              <a:r>
                <a:rPr b="1" spc="8" dirty="0"/>
                <a:t>4096/ReLU</a:t>
              </a:r>
              <a:endParaRPr dirty="0"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1120161" y="1174312"/>
              <a:ext cx="2985043" cy="303036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2229"/>
                </a:lnSpc>
              </a:pPr>
              <a:r>
                <a:rPr b="1" spc="24" dirty="0"/>
                <a:t>FULL</a:t>
              </a:r>
              <a:r>
                <a:rPr b="1" spc="-73" dirty="0"/>
                <a:t> </a:t>
              </a:r>
              <a:r>
                <a:rPr b="1" spc="24" dirty="0"/>
                <a:t>CONNECT</a:t>
              </a:r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120161" y="4497963"/>
              <a:ext cx="2985044" cy="284232"/>
            </a:xfrm>
            <a:custGeom>
              <a:avLst/>
              <a:gdLst/>
              <a:ahLst/>
              <a:cxnLst/>
              <a:rect l="l" t="t" r="r" b="b"/>
              <a:pathLst>
                <a:path w="3657600" h="347979">
                  <a:moveTo>
                    <a:pt x="3657600" y="0"/>
                  </a:moveTo>
                  <a:lnTo>
                    <a:pt x="0" y="0"/>
                  </a:lnTo>
                  <a:lnTo>
                    <a:pt x="0" y="347980"/>
                  </a:lnTo>
                  <a:lnTo>
                    <a:pt x="3657600" y="347980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FF940D"/>
            </a:solidFill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120161" y="4497963"/>
              <a:ext cx="2985044" cy="284232"/>
            </a:xfrm>
            <a:custGeom>
              <a:avLst/>
              <a:gdLst/>
              <a:ahLst/>
              <a:cxnLst/>
              <a:rect l="l" t="t" r="r" b="b"/>
              <a:pathLst>
                <a:path w="3657600" h="347979">
                  <a:moveTo>
                    <a:pt x="1828800" y="347980"/>
                  </a:moveTo>
                  <a:lnTo>
                    <a:pt x="0" y="347980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347980"/>
                  </a:lnTo>
                  <a:lnTo>
                    <a:pt x="1828800" y="34798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1347148" y="4515599"/>
              <a:ext cx="2529514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b="1" spc="8" dirty="0"/>
                <a:t>CONV </a:t>
              </a:r>
              <a:r>
                <a:rPr sz="1100" b="1" spc="4" dirty="0"/>
                <a:t>11x11/ReLU</a:t>
              </a:r>
              <a:r>
                <a:rPr sz="1100" b="1" spc="-45" dirty="0"/>
                <a:t> </a:t>
              </a:r>
              <a:r>
                <a:rPr sz="1100" b="1" dirty="0"/>
                <a:t>256fm</a:t>
              </a:r>
              <a:endParaRPr sz="1100"/>
            </a:p>
          </p:txBody>
        </p:sp>
        <p:sp>
          <p:nvSpPr>
            <p:cNvPr id="16" name="object 16"/>
            <p:cNvSpPr/>
            <p:nvPr/>
          </p:nvSpPr>
          <p:spPr>
            <a:xfrm>
              <a:off x="1120161" y="4183648"/>
              <a:ext cx="2985044" cy="283195"/>
            </a:xfrm>
            <a:custGeom>
              <a:avLst/>
              <a:gdLst/>
              <a:ahLst/>
              <a:cxnLst/>
              <a:rect l="l" t="t" r="r" b="b"/>
              <a:pathLst>
                <a:path w="3657600" h="346710">
                  <a:moveTo>
                    <a:pt x="3657600" y="0"/>
                  </a:moveTo>
                  <a:lnTo>
                    <a:pt x="0" y="0"/>
                  </a:lnTo>
                  <a:lnTo>
                    <a:pt x="0" y="346709"/>
                  </a:lnTo>
                  <a:lnTo>
                    <a:pt x="3657600" y="346709"/>
                  </a:lnTo>
                  <a:lnTo>
                    <a:pt x="3657600" y="0"/>
                  </a:lnTo>
                  <a:close/>
                </a:path>
              </a:pathLst>
            </a:custGeom>
            <a:solidFill>
              <a:srgbClr val="ADCE00"/>
            </a:solidFill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1120161" y="4183648"/>
              <a:ext cx="2985044" cy="283195"/>
            </a:xfrm>
            <a:custGeom>
              <a:avLst/>
              <a:gdLst/>
              <a:ahLst/>
              <a:cxnLst/>
              <a:rect l="l" t="t" r="r" b="b"/>
              <a:pathLst>
                <a:path w="3657600" h="346710">
                  <a:moveTo>
                    <a:pt x="1828800" y="346709"/>
                  </a:moveTo>
                  <a:lnTo>
                    <a:pt x="0" y="346709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346709"/>
                  </a:lnTo>
                  <a:lnTo>
                    <a:pt x="1828800" y="346709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050"/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1276667" y="4201283"/>
              <a:ext cx="2670992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b="1" spc="-4" dirty="0"/>
                <a:t>LOCAL </a:t>
              </a:r>
              <a:r>
                <a:rPr sz="1100" b="1" spc="16" dirty="0"/>
                <a:t>CONTRAST</a:t>
              </a:r>
              <a:r>
                <a:rPr sz="1100" b="1" spc="-57" dirty="0"/>
                <a:t> </a:t>
              </a:r>
              <a:r>
                <a:rPr sz="1100" b="1" spc="29" dirty="0"/>
                <a:t>NORM</a:t>
              </a:r>
              <a:endParaRPr sz="1100"/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1120161" y="3858959"/>
              <a:ext cx="2985043" cy="224569"/>
            </a:xfrm>
            <a:prstGeom prst="rect">
              <a:avLst/>
            </a:prstGeom>
            <a:solidFill>
              <a:srgbClr val="82C9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>
                <a:spcBef>
                  <a:spcPts val="139"/>
                </a:spcBef>
                <a:defRPr sz="1100" b="1" spc="8"/>
              </a:lvl1pPr>
            </a:lstStyle>
            <a:p>
              <a:r>
                <a:rPr dirty="0"/>
                <a:t>MAX POOLING 2x2sub</a:t>
              </a:r>
              <a:endParaRPr/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1120161" y="3439872"/>
              <a:ext cx="2985043" cy="224569"/>
            </a:xfrm>
            <a:prstGeom prst="rect">
              <a:avLst/>
            </a:prstGeom>
            <a:solidFill>
              <a:srgbClr val="FF940D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>
                <a:spcBef>
                  <a:spcPts val="139"/>
                </a:spcBef>
                <a:defRPr sz="1100" b="1" spc="12"/>
              </a:lvl1pPr>
            </a:lstStyle>
            <a:p>
              <a:r>
                <a:rPr dirty="0"/>
                <a:t>CONV 3x3/ReLU 384fm</a:t>
              </a:r>
              <a:endParaRPr/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1120161" y="3117257"/>
              <a:ext cx="2985043" cy="223312"/>
            </a:xfrm>
            <a:prstGeom prst="rect">
              <a:avLst/>
            </a:prstGeom>
            <a:solidFill>
              <a:srgbClr val="FF940D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>
                <a:spcBef>
                  <a:spcPts val="139"/>
                </a:spcBef>
                <a:defRPr sz="1100" b="1" spc="12"/>
              </a:lvl1pPr>
            </a:lstStyle>
            <a:p>
              <a:r>
                <a:rPr dirty="0"/>
                <a:t>CONV 3x3ReLU 384fm</a:t>
              </a:r>
            </a:p>
          </p:txBody>
        </p:sp>
        <p:sp>
          <p:nvSpPr>
            <p:cNvPr id="22" name="object 22"/>
            <p:cNvSpPr txBox="1"/>
            <p:nvPr/>
          </p:nvSpPr>
          <p:spPr>
            <a:xfrm>
              <a:off x="1120161" y="2705433"/>
              <a:ext cx="2985043" cy="224569"/>
            </a:xfrm>
            <a:prstGeom prst="rect">
              <a:avLst/>
            </a:prstGeom>
            <a:solidFill>
              <a:srgbClr val="FF940D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/>
            <a:p>
              <a:pPr algn="ctr">
                <a:spcBef>
                  <a:spcPts val="139"/>
                </a:spcBef>
              </a:pPr>
              <a:r>
                <a:rPr sz="1100" b="1" spc="12" dirty="0"/>
                <a:t>CONV </a:t>
              </a:r>
              <a:r>
                <a:rPr sz="1100" b="1" spc="4" dirty="0"/>
                <a:t>3x3/ReLU</a:t>
              </a:r>
              <a:r>
                <a:rPr sz="1100" b="1" spc="-49" dirty="0"/>
                <a:t> </a:t>
              </a:r>
              <a:r>
                <a:rPr sz="1100" b="1" dirty="0"/>
                <a:t>256fm</a:t>
              </a:r>
              <a:endParaRPr sz="1100" dirty="0"/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1120161" y="2389042"/>
              <a:ext cx="2985043" cy="224569"/>
            </a:xfrm>
            <a:prstGeom prst="rect">
              <a:avLst/>
            </a:prstGeom>
            <a:solidFill>
              <a:srgbClr val="82C9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17626" rIns="0" bIns="0" rtlCol="0">
              <a:spAutoFit/>
            </a:bodyPr>
            <a:lstStyle/>
            <a:p>
              <a:pPr algn="ctr">
                <a:spcBef>
                  <a:spcPts val="139"/>
                </a:spcBef>
              </a:pPr>
              <a:r>
                <a:rPr sz="1100" b="1" spc="8" dirty="0"/>
                <a:t>MAX</a:t>
              </a:r>
              <a:r>
                <a:rPr sz="1100" b="1" spc="-61" dirty="0"/>
                <a:t> </a:t>
              </a:r>
              <a:r>
                <a:rPr sz="1100" b="1" spc="16" dirty="0"/>
                <a:t>POOLING</a:t>
              </a:r>
              <a:endParaRPr sz="1100" dirty="0"/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1120161" y="1938834"/>
              <a:ext cx="2985043" cy="303036"/>
            </a:xfrm>
            <a:prstGeom prst="rect">
              <a:avLst/>
            </a:prstGeom>
            <a:solidFill>
              <a:srgbClr val="CCCCFF"/>
            </a:solidFill>
            <a:ln w="3175">
              <a:solidFill>
                <a:srgbClr val="3364AE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2237"/>
                </a:lnSpc>
              </a:pPr>
              <a:r>
                <a:rPr b="1" spc="24" dirty="0"/>
                <a:t>FULL</a:t>
              </a:r>
              <a:r>
                <a:rPr b="1" spc="-73" dirty="0"/>
                <a:t> </a:t>
              </a:r>
              <a:r>
                <a:rPr b="1" spc="8" dirty="0"/>
                <a:t>4096/ReLU</a:t>
              </a:r>
              <a:endParaRPr dirty="0"/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678623" y="1159789"/>
              <a:ext cx="282439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8" dirty="0">
                  <a:solidFill>
                    <a:srgbClr val="7F0000"/>
                  </a:solidFill>
                </a:rPr>
                <a:t>4M</a:t>
              </a:r>
              <a:endParaRPr sz="1100"/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576012" y="1630743"/>
              <a:ext cx="385050" cy="5603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16" dirty="0">
                  <a:solidFill>
                    <a:srgbClr val="7F0000"/>
                  </a:solidFill>
                </a:rPr>
                <a:t>1</a:t>
              </a:r>
              <a:r>
                <a:rPr sz="1100" spc="8" dirty="0">
                  <a:solidFill>
                    <a:srgbClr val="7F0000"/>
                  </a:solidFill>
                </a:rPr>
                <a:t>6M</a:t>
              </a:r>
              <a:endParaRPr sz="1100"/>
            </a:p>
            <a:p>
              <a:pPr marL="10368" algn="ctr">
                <a:spcBef>
                  <a:spcPts val="1012"/>
                </a:spcBef>
              </a:pPr>
              <a:r>
                <a:rPr sz="1100" spc="-16" dirty="0">
                  <a:solidFill>
                    <a:srgbClr val="7F0000"/>
                  </a:solidFill>
                </a:rPr>
                <a:t>3</a:t>
              </a:r>
              <a:r>
                <a:rPr sz="1100" spc="8" dirty="0">
                  <a:solidFill>
                    <a:srgbClr val="7F0000"/>
                  </a:solidFill>
                </a:rPr>
                <a:t>7M</a:t>
              </a:r>
              <a:endParaRPr sz="1100"/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504496" y="2718918"/>
              <a:ext cx="456567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4" dirty="0">
                  <a:solidFill>
                    <a:srgbClr val="7F0000"/>
                  </a:solidFill>
                </a:rPr>
                <a:t>4</a:t>
              </a:r>
              <a:r>
                <a:rPr sz="1100" spc="-16" dirty="0">
                  <a:solidFill>
                    <a:srgbClr val="7F0000"/>
                  </a:solidFill>
                </a:rPr>
                <a:t>4</a:t>
              </a:r>
              <a:r>
                <a:rPr sz="1100" spc="4" dirty="0">
                  <a:solidFill>
                    <a:srgbClr val="7F0000"/>
                  </a:solidFill>
                </a:rPr>
                <a:t>2K</a:t>
              </a:r>
              <a:endParaRPr sz="1100"/>
            </a:p>
          </p:txBody>
        </p:sp>
        <p:sp>
          <p:nvSpPr>
            <p:cNvPr id="30" name="object 30"/>
            <p:cNvSpPr txBox="1"/>
            <p:nvPr/>
          </p:nvSpPr>
          <p:spPr>
            <a:xfrm>
              <a:off x="504496" y="3130745"/>
              <a:ext cx="456567" cy="5603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33697" algn="ctr"/>
              <a:r>
                <a:rPr sz="1100" spc="-8" dirty="0">
                  <a:solidFill>
                    <a:srgbClr val="7F0000"/>
                  </a:solidFill>
                </a:rPr>
                <a:t>1.3M</a:t>
              </a:r>
              <a:endParaRPr sz="1100"/>
            </a:p>
            <a:p>
              <a:pPr marL="10368" algn="ctr">
                <a:spcBef>
                  <a:spcPts val="1021"/>
                </a:spcBef>
              </a:pPr>
              <a:r>
                <a:rPr sz="1100" spc="-4" dirty="0">
                  <a:solidFill>
                    <a:srgbClr val="7F0000"/>
                  </a:solidFill>
                </a:rPr>
                <a:t>8</a:t>
              </a:r>
              <a:r>
                <a:rPr sz="1100" spc="-16" dirty="0">
                  <a:solidFill>
                    <a:srgbClr val="7F0000"/>
                  </a:solidFill>
                </a:rPr>
                <a:t>8</a:t>
              </a:r>
              <a:r>
                <a:rPr sz="1100" spc="4" dirty="0">
                  <a:solidFill>
                    <a:srgbClr val="7F0000"/>
                  </a:solidFill>
                </a:rPr>
                <a:t>4K</a:t>
              </a:r>
              <a:endParaRPr sz="1100"/>
            </a:p>
          </p:txBody>
        </p:sp>
        <p:sp>
          <p:nvSpPr>
            <p:cNvPr id="31" name="object 31"/>
            <p:cNvSpPr txBox="1"/>
            <p:nvPr/>
          </p:nvSpPr>
          <p:spPr>
            <a:xfrm>
              <a:off x="504496" y="4513522"/>
              <a:ext cx="456567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4" dirty="0">
                  <a:solidFill>
                    <a:srgbClr val="7F0000"/>
                  </a:solidFill>
                </a:rPr>
                <a:t>3</a:t>
              </a:r>
              <a:r>
                <a:rPr sz="1100" spc="-16" dirty="0">
                  <a:solidFill>
                    <a:srgbClr val="7F0000"/>
                  </a:solidFill>
                </a:rPr>
                <a:t>0</a:t>
              </a:r>
              <a:r>
                <a:rPr sz="1100" spc="4" dirty="0">
                  <a:solidFill>
                    <a:srgbClr val="7F0000"/>
                  </a:solidFill>
                </a:rPr>
                <a:t>7K</a:t>
              </a:r>
              <a:endParaRPr sz="1100"/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608143" y="5601697"/>
              <a:ext cx="352919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16" dirty="0">
                  <a:solidFill>
                    <a:srgbClr val="7F0000"/>
                  </a:solidFill>
                </a:rPr>
                <a:t>3</a:t>
              </a:r>
              <a:r>
                <a:rPr sz="1100" spc="4" dirty="0">
                  <a:solidFill>
                    <a:srgbClr val="7F0000"/>
                  </a:solidFill>
                </a:rPr>
                <a:t>5K</a:t>
              </a:r>
              <a:endParaRPr sz="1100"/>
            </a:p>
          </p:txBody>
        </p:sp>
        <p:sp>
          <p:nvSpPr>
            <p:cNvPr id="33" name="object 33"/>
            <p:cNvSpPr txBox="1"/>
            <p:nvPr/>
          </p:nvSpPr>
          <p:spPr>
            <a:xfrm>
              <a:off x="4235800" y="1192983"/>
              <a:ext cx="572653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4" dirty="0">
                  <a:solidFill>
                    <a:srgbClr val="007F00"/>
                  </a:solidFill>
                </a:rPr>
                <a:t>4M</a:t>
              </a:r>
              <a:r>
                <a:rPr sz="1100" spc="-29" dirty="0">
                  <a:solidFill>
                    <a:srgbClr val="007F00"/>
                  </a:solidFill>
                </a:rPr>
                <a:t>fl</a:t>
              </a:r>
              <a:r>
                <a:rPr sz="1100" spc="-37" dirty="0">
                  <a:solidFill>
                    <a:srgbClr val="007F00"/>
                  </a:solidFill>
                </a:rPr>
                <a:t>o</a:t>
              </a:r>
              <a:r>
                <a:rPr sz="1100" spc="4" dirty="0">
                  <a:solidFill>
                    <a:srgbClr val="007F00"/>
                  </a:solidFill>
                </a:rPr>
                <a:t>p</a:t>
              </a:r>
              <a:endParaRPr sz="1100"/>
            </a:p>
          </p:txBody>
        </p:sp>
        <p:sp>
          <p:nvSpPr>
            <p:cNvPr id="34" name="object 34"/>
            <p:cNvSpPr txBox="1"/>
            <p:nvPr/>
          </p:nvSpPr>
          <p:spPr>
            <a:xfrm>
              <a:off x="4235800" y="1694022"/>
              <a:ext cx="386086" cy="48337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4" dirty="0">
                  <a:solidFill>
                    <a:srgbClr val="007F00"/>
                  </a:solidFill>
                </a:rPr>
                <a:t>16M</a:t>
              </a:r>
              <a:endParaRPr sz="1100"/>
            </a:p>
            <a:p>
              <a:pPr marL="10368" algn="ctr">
                <a:spcBef>
                  <a:spcPts val="547"/>
                </a:spcBef>
              </a:pPr>
              <a:r>
                <a:rPr sz="1100" spc="4" dirty="0">
                  <a:solidFill>
                    <a:srgbClr val="007F00"/>
                  </a:solidFill>
                </a:rPr>
                <a:t>37M</a:t>
              </a:r>
              <a:endParaRPr sz="1100"/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4235800" y="2782197"/>
              <a:ext cx="386086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4" dirty="0">
                  <a:solidFill>
                    <a:srgbClr val="007F00"/>
                  </a:solidFill>
                </a:rPr>
                <a:t>74M</a:t>
              </a:r>
              <a:endParaRPr sz="1100"/>
            </a:p>
          </p:txBody>
        </p:sp>
        <p:sp>
          <p:nvSpPr>
            <p:cNvPr id="36" name="object 36"/>
            <p:cNvSpPr txBox="1"/>
            <p:nvPr/>
          </p:nvSpPr>
          <p:spPr>
            <a:xfrm>
              <a:off x="4235800" y="3194022"/>
              <a:ext cx="488697" cy="52956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4" dirty="0">
                  <a:solidFill>
                    <a:srgbClr val="007F00"/>
                  </a:solidFill>
                </a:rPr>
                <a:t>22</a:t>
              </a:r>
              <a:r>
                <a:rPr sz="1100" spc="-16" dirty="0">
                  <a:solidFill>
                    <a:srgbClr val="007F00"/>
                  </a:solidFill>
                </a:rPr>
                <a:t>4</a:t>
              </a:r>
              <a:r>
                <a:rPr sz="1100" spc="16" dirty="0">
                  <a:solidFill>
                    <a:srgbClr val="007F00"/>
                  </a:solidFill>
                </a:rPr>
                <a:t>M</a:t>
              </a:r>
              <a:endParaRPr sz="1100"/>
            </a:p>
            <a:p>
              <a:pPr marL="10368" algn="ctr">
                <a:spcBef>
                  <a:spcPts val="784"/>
                </a:spcBef>
              </a:pPr>
              <a:r>
                <a:rPr sz="1100" spc="-4" dirty="0">
                  <a:solidFill>
                    <a:srgbClr val="007F00"/>
                  </a:solidFill>
                </a:rPr>
                <a:t>14</a:t>
              </a:r>
              <a:r>
                <a:rPr sz="1100" spc="-16" dirty="0">
                  <a:solidFill>
                    <a:srgbClr val="007F00"/>
                  </a:solidFill>
                </a:rPr>
                <a:t>9</a:t>
              </a:r>
              <a:r>
                <a:rPr sz="1100" spc="16" dirty="0">
                  <a:solidFill>
                    <a:srgbClr val="007F00"/>
                  </a:solidFill>
                </a:rPr>
                <a:t>M</a:t>
              </a:r>
              <a:endParaRPr sz="1100"/>
            </a:p>
          </p:txBody>
        </p:sp>
        <p:sp>
          <p:nvSpPr>
            <p:cNvPr id="37" name="object 37"/>
            <p:cNvSpPr txBox="1"/>
            <p:nvPr/>
          </p:nvSpPr>
          <p:spPr>
            <a:xfrm>
              <a:off x="4235800" y="4576802"/>
              <a:ext cx="488697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4" dirty="0">
                  <a:solidFill>
                    <a:srgbClr val="007F00"/>
                  </a:solidFill>
                </a:rPr>
                <a:t>22</a:t>
              </a:r>
              <a:r>
                <a:rPr sz="1100" spc="-16" dirty="0">
                  <a:solidFill>
                    <a:srgbClr val="007F00"/>
                  </a:solidFill>
                </a:rPr>
                <a:t>3</a:t>
              </a:r>
              <a:r>
                <a:rPr sz="1100" spc="16" dirty="0">
                  <a:solidFill>
                    <a:srgbClr val="007F00"/>
                  </a:solidFill>
                </a:rPr>
                <a:t>M</a:t>
              </a:r>
              <a:endParaRPr sz="1100"/>
            </a:p>
          </p:txBody>
        </p:sp>
        <p:sp>
          <p:nvSpPr>
            <p:cNvPr id="38" name="object 38"/>
            <p:cNvSpPr txBox="1"/>
            <p:nvPr/>
          </p:nvSpPr>
          <p:spPr>
            <a:xfrm>
              <a:off x="4235800" y="5635930"/>
              <a:ext cx="488697" cy="203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 algn="ctr"/>
              <a:r>
                <a:rPr sz="1100" spc="-4" dirty="0">
                  <a:solidFill>
                    <a:srgbClr val="007F00"/>
                  </a:solidFill>
                </a:rPr>
                <a:t>10</a:t>
              </a:r>
              <a:r>
                <a:rPr sz="1100" spc="-16" dirty="0">
                  <a:solidFill>
                    <a:srgbClr val="007F00"/>
                  </a:solidFill>
                </a:rPr>
                <a:t>5</a:t>
              </a:r>
              <a:r>
                <a:rPr sz="1100" spc="16" dirty="0">
                  <a:solidFill>
                    <a:srgbClr val="007F00"/>
                  </a:solidFill>
                </a:rPr>
                <a:t>M</a:t>
              </a:r>
              <a:endParaRPr sz="1100"/>
            </a:p>
          </p:txBody>
        </p:sp>
      </p:grpSp>
    </p:spTree>
    <p:extLst>
      <p:ext uri="{BB962C8B-B14F-4D97-AF65-F5344CB8AC3E}">
        <p14:creationId xmlns:p14="http://schemas.microsoft.com/office/powerpoint/2010/main" val="42846607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779639" cy="516166"/>
          </a:xfrm>
        </p:spPr>
        <p:txBody>
          <a:bodyPr/>
          <a:lstStyle/>
          <a:p>
            <a:r>
              <a:rPr lang="en-US" dirty="0"/>
              <a:t>Object Recognition </a:t>
            </a:r>
            <a:r>
              <a:rPr lang="en-US" sz="2000" dirty="0"/>
              <a:t>[</a:t>
            </a:r>
            <a:r>
              <a:rPr lang="en-US" sz="2000" dirty="0" err="1"/>
              <a:t>Krizhevsky</a:t>
            </a:r>
            <a:r>
              <a:rPr lang="en-US" sz="2000" dirty="0"/>
              <a:t>, </a:t>
            </a:r>
            <a:r>
              <a:rPr lang="en-US" sz="2000" dirty="0" err="1"/>
              <a:t>Sutskever</a:t>
            </a:r>
            <a:r>
              <a:rPr lang="en-US" sz="2000" dirty="0"/>
              <a:t>, Hinton 2012]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5407346" cy="4466753"/>
          </a:xfrm>
        </p:spPr>
        <p:txBody>
          <a:bodyPr/>
          <a:lstStyle/>
          <a:p>
            <a:r>
              <a:rPr lang="en-US" dirty="0"/>
              <a:t>Method: large convolutional net</a:t>
            </a:r>
          </a:p>
          <a:p>
            <a:pPr lvl="1"/>
            <a:r>
              <a:rPr lang="en-US" dirty="0"/>
              <a:t>650K neurons, 832M synapses, 60M parameters</a:t>
            </a:r>
          </a:p>
          <a:p>
            <a:pPr lvl="1"/>
            <a:r>
              <a:rPr lang="en-US" dirty="0"/>
              <a:t>Trained with backprop on NVIDIA GPU</a:t>
            </a:r>
          </a:p>
          <a:p>
            <a:pPr lvl="1"/>
            <a:r>
              <a:rPr lang="en-US" dirty="0"/>
              <a:t>Trained “with all the tricks Yann came up with in  the last 20 years, plus dropout” (Hinton, NIPS  2012)</a:t>
            </a:r>
          </a:p>
          <a:p>
            <a:pPr lvl="1"/>
            <a:r>
              <a:rPr lang="en-US" dirty="0"/>
              <a:t>Rectification, contrast normalization,...</a:t>
            </a:r>
          </a:p>
          <a:p>
            <a:r>
              <a:rPr lang="en-US" dirty="0"/>
              <a:t>Error rate: 15% (whenever correct class isn't in top 5)  Previous state of the art: 25% error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A revolution in computer vision</a:t>
            </a:r>
          </a:p>
          <a:p>
            <a:endParaRPr lang="en-US" dirty="0"/>
          </a:p>
          <a:p>
            <a:r>
              <a:rPr lang="en-US" dirty="0"/>
              <a:t>Acquired by Google in Jan 2013</a:t>
            </a:r>
          </a:p>
          <a:p>
            <a:r>
              <a:rPr lang="en-US" dirty="0"/>
              <a:t>Deployed in Google+ Photo Tagging in May 2013</a:t>
            </a:r>
          </a:p>
          <a:p>
            <a:endParaRPr lang="en-US" dirty="0"/>
          </a:p>
        </p:txBody>
      </p:sp>
      <p:sp>
        <p:nvSpPr>
          <p:cNvPr id="14" name="object 14"/>
          <p:cNvSpPr/>
          <p:nvPr/>
        </p:nvSpPr>
        <p:spPr>
          <a:xfrm>
            <a:off x="5943600" y="1028700"/>
            <a:ext cx="1883033" cy="46899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84041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ConvNet-based Google+ photo tagger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Searched my personal collection for “bird”</a:t>
            </a:r>
          </a:p>
        </p:txBody>
      </p:sp>
      <p:sp>
        <p:nvSpPr>
          <p:cNvPr id="6" name="object 6"/>
          <p:cNvSpPr/>
          <p:nvPr/>
        </p:nvSpPr>
        <p:spPr>
          <a:xfrm>
            <a:off x="533400" y="1257300"/>
            <a:ext cx="6141451" cy="45353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010400" y="4793051"/>
            <a:ext cx="1042174" cy="8608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6700"/>
              </a:lnSpc>
            </a:pPr>
            <a:r>
              <a:rPr sz="1600" spc="131" dirty="0">
                <a:latin typeface="Arial" panose="020B0604020202020204" pitchFamily="34" charset="0"/>
                <a:cs typeface="Arial" panose="020B0604020202020204" pitchFamily="34" charset="0"/>
              </a:rPr>
              <a:t>Samy  </a:t>
            </a:r>
            <a:r>
              <a:rPr sz="1600" spc="147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sz="1600" spc="9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135" dirty="0"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r>
              <a:rPr sz="1600" spc="65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600" spc="33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>
              <a:spcBef>
                <a:spcPts val="334"/>
              </a:spcBef>
            </a:pPr>
            <a:r>
              <a:rPr sz="1600" spc="45" dirty="0">
                <a:latin typeface="Arial" panose="020B0604020202020204" pitchFamily="34" charset="0"/>
                <a:cs typeface="Arial" panose="020B0604020202020204" pitchFamily="34" charset="0"/>
              </a:rPr>
              <a:t>???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5257800" y="5067300"/>
            <a:ext cx="1600200" cy="381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0999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NYU </a:t>
            </a:r>
            <a:r>
              <a:rPr lang="en-US" dirty="0" err="1"/>
              <a:t>ConvNet</a:t>
            </a:r>
            <a:r>
              <a:rPr lang="en-US" dirty="0"/>
              <a:t> trained on ImageNet: </a:t>
            </a:r>
            <a:r>
              <a:rPr lang="en-US" dirty="0" err="1"/>
              <a:t>OverFeat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569146" cy="4466753"/>
          </a:xfrm>
        </p:spPr>
        <p:txBody>
          <a:bodyPr/>
          <a:lstStyle/>
          <a:p>
            <a:r>
              <a:rPr lang="en-US" dirty="0"/>
              <a:t>[</a:t>
            </a:r>
            <a:r>
              <a:rPr lang="en-US" dirty="0" err="1"/>
              <a:t>Sermanet</a:t>
            </a:r>
            <a:r>
              <a:rPr lang="en-US" dirty="0"/>
              <a:t> et al. arXiv:1312.6229]  Trained on NVIDIA GPU using Torch7</a:t>
            </a:r>
          </a:p>
          <a:p>
            <a:r>
              <a:rPr lang="en-US" dirty="0"/>
              <a:t>Uses a number of new tricks  Classification 1000 categories:</a:t>
            </a:r>
          </a:p>
          <a:p>
            <a:pPr lvl="1"/>
            <a:r>
              <a:rPr lang="en-US" dirty="0"/>
              <a:t>13.8% error (top 5) with an ensemble of 7</a:t>
            </a:r>
          </a:p>
          <a:p>
            <a:pPr lvl="1"/>
            <a:r>
              <a:rPr lang="en-US" dirty="0"/>
              <a:t>networks (</a:t>
            </a:r>
            <a:r>
              <a:rPr lang="en-US" dirty="0" err="1"/>
              <a:t>Krizhevsky</a:t>
            </a:r>
            <a:r>
              <a:rPr lang="en-US" dirty="0"/>
              <a:t>: 15%)</a:t>
            </a:r>
          </a:p>
          <a:p>
            <a:pPr lvl="1"/>
            <a:r>
              <a:rPr lang="en-US" dirty="0"/>
              <a:t>15.4% error (top 5) with a single network  (</a:t>
            </a:r>
            <a:r>
              <a:rPr lang="en-US" dirty="0" err="1"/>
              <a:t>Krizhevksy</a:t>
            </a:r>
            <a:r>
              <a:rPr lang="en-US" dirty="0"/>
              <a:t>: 18.2%)</a:t>
            </a:r>
          </a:p>
          <a:p>
            <a:r>
              <a:rPr lang="en-US" dirty="0" err="1"/>
              <a:t>Classification+Localization</a:t>
            </a:r>
            <a:endParaRPr lang="en-US" dirty="0"/>
          </a:p>
          <a:p>
            <a:pPr lvl="1"/>
            <a:r>
              <a:rPr lang="en-US" dirty="0"/>
              <a:t>30% error (</a:t>
            </a:r>
            <a:r>
              <a:rPr lang="en-US" dirty="0" err="1"/>
              <a:t>Krizhevsky</a:t>
            </a:r>
            <a:r>
              <a:rPr lang="en-US" dirty="0"/>
              <a:t>: 34%)</a:t>
            </a:r>
          </a:p>
          <a:p>
            <a:r>
              <a:rPr lang="en-US" dirty="0"/>
              <a:t>Detection (200 categories)</a:t>
            </a:r>
          </a:p>
          <a:p>
            <a:pPr lvl="1"/>
            <a:r>
              <a:rPr lang="en-US" dirty="0"/>
              <a:t>19% correct</a:t>
            </a:r>
          </a:p>
          <a:p>
            <a:r>
              <a:rPr lang="en-US" dirty="0" err="1"/>
              <a:t>Dowloadable</a:t>
            </a:r>
            <a:r>
              <a:rPr lang="en-US" dirty="0"/>
              <a:t> code (running, no training)</a:t>
            </a:r>
          </a:p>
          <a:p>
            <a:pPr lvl="1"/>
            <a:r>
              <a:rPr lang="en-US" dirty="0"/>
              <a:t>Search for “</a:t>
            </a:r>
            <a:r>
              <a:rPr lang="en-US" dirty="0" err="1"/>
              <a:t>overfeat</a:t>
            </a:r>
            <a:r>
              <a:rPr lang="en-US" dirty="0"/>
              <a:t> NYU” on Google  </a:t>
            </a:r>
          </a:p>
          <a:p>
            <a:pPr lvl="1"/>
            <a:r>
              <a:rPr lang="en-US" dirty="0"/>
              <a:t>http://cilvr.nyu.edu →  software</a:t>
            </a:r>
          </a:p>
          <a:p>
            <a:endParaRPr lang="en-US" dirty="0"/>
          </a:p>
        </p:txBody>
      </p:sp>
      <p:sp>
        <p:nvSpPr>
          <p:cNvPr id="19" name="object 19"/>
          <p:cNvSpPr txBox="1"/>
          <p:nvPr/>
        </p:nvSpPr>
        <p:spPr>
          <a:xfrm>
            <a:off x="5078720" y="5288382"/>
            <a:ext cx="2985044" cy="264019"/>
          </a:xfrm>
          <a:prstGeom prst="rect">
            <a:avLst/>
          </a:prstGeom>
          <a:solidFill>
            <a:srgbClr val="FF940D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410584">
              <a:spcBef>
                <a:spcPts val="139"/>
              </a:spcBef>
            </a:pPr>
            <a:r>
              <a:rPr sz="1600" b="1" spc="8" dirty="0"/>
              <a:t>CONV </a:t>
            </a:r>
            <a:r>
              <a:rPr sz="1600" b="1" spc="4" dirty="0"/>
              <a:t>7x7/ReLU</a:t>
            </a:r>
            <a:r>
              <a:rPr sz="1600" b="1" spc="-53" dirty="0"/>
              <a:t> </a:t>
            </a:r>
            <a:r>
              <a:rPr sz="1600" b="1" spc="4" dirty="0"/>
              <a:t>96fm</a:t>
            </a:r>
            <a:endParaRPr sz="1600"/>
          </a:p>
        </p:txBody>
      </p:sp>
      <p:sp>
        <p:nvSpPr>
          <p:cNvPr id="20" name="object 20"/>
          <p:cNvSpPr txBox="1"/>
          <p:nvPr/>
        </p:nvSpPr>
        <p:spPr>
          <a:xfrm>
            <a:off x="5078720" y="4883817"/>
            <a:ext cx="2985044" cy="264019"/>
          </a:xfrm>
          <a:prstGeom prst="rect">
            <a:avLst/>
          </a:prstGeom>
          <a:solidFill>
            <a:srgbClr val="82C9FF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546408">
              <a:spcBef>
                <a:spcPts val="139"/>
              </a:spcBef>
            </a:pPr>
            <a:r>
              <a:rPr sz="1600" b="1" spc="8" dirty="0"/>
              <a:t>MAX POOL</a:t>
            </a:r>
            <a:r>
              <a:rPr sz="1600" b="1" spc="-73" dirty="0"/>
              <a:t> </a:t>
            </a:r>
            <a:r>
              <a:rPr sz="1600" b="1" dirty="0"/>
              <a:t>3x3sub</a:t>
            </a:r>
            <a:endParaRPr sz="1600"/>
          </a:p>
        </p:txBody>
      </p:sp>
      <p:sp>
        <p:nvSpPr>
          <p:cNvPr id="21" name="object 21"/>
          <p:cNvSpPr txBox="1"/>
          <p:nvPr/>
        </p:nvSpPr>
        <p:spPr>
          <a:xfrm>
            <a:off x="5078720" y="1846473"/>
            <a:ext cx="2985044" cy="283195"/>
          </a:xfrm>
          <a:prstGeom prst="rect">
            <a:avLst/>
          </a:prstGeom>
          <a:solidFill>
            <a:srgbClr val="CCCCFF"/>
          </a:solidFill>
          <a:ln w="3175">
            <a:solidFill>
              <a:srgbClr val="3364AE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89901">
              <a:lnSpc>
                <a:spcPts val="2229"/>
              </a:lnSpc>
            </a:pPr>
            <a:r>
              <a:rPr sz="2000" b="1" spc="24" dirty="0"/>
              <a:t>FULL</a:t>
            </a:r>
            <a:r>
              <a:rPr sz="2000" b="1" spc="-78" dirty="0"/>
              <a:t> </a:t>
            </a:r>
            <a:r>
              <a:rPr sz="2000" b="1" spc="8" dirty="0"/>
              <a:t>4096/ReLU</a:t>
            </a:r>
            <a:endParaRPr sz="2000"/>
          </a:p>
        </p:txBody>
      </p:sp>
      <p:sp>
        <p:nvSpPr>
          <p:cNvPr id="22" name="object 22"/>
          <p:cNvSpPr txBox="1"/>
          <p:nvPr/>
        </p:nvSpPr>
        <p:spPr>
          <a:xfrm>
            <a:off x="5078720" y="1405602"/>
            <a:ext cx="2985044" cy="283195"/>
          </a:xfrm>
          <a:prstGeom prst="rect">
            <a:avLst/>
          </a:prstGeom>
          <a:solidFill>
            <a:srgbClr val="CCCCFF"/>
          </a:solidFill>
          <a:ln w="3175">
            <a:solidFill>
              <a:srgbClr val="3364AE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5046">
              <a:lnSpc>
                <a:spcPts val="2229"/>
              </a:lnSpc>
            </a:pPr>
            <a:r>
              <a:rPr sz="2000" b="1" spc="24" dirty="0"/>
              <a:t>FULL</a:t>
            </a:r>
            <a:r>
              <a:rPr sz="2000" b="1" spc="-78" dirty="0"/>
              <a:t> </a:t>
            </a:r>
            <a:r>
              <a:rPr sz="2000" b="1" spc="4" dirty="0"/>
              <a:t>1000/Softmax</a:t>
            </a:r>
            <a:endParaRPr sz="2000"/>
          </a:p>
        </p:txBody>
      </p:sp>
      <p:sp>
        <p:nvSpPr>
          <p:cNvPr id="23" name="object 23"/>
          <p:cNvSpPr txBox="1"/>
          <p:nvPr/>
        </p:nvSpPr>
        <p:spPr>
          <a:xfrm>
            <a:off x="5078720" y="4464730"/>
            <a:ext cx="2985044" cy="264019"/>
          </a:xfrm>
          <a:prstGeom prst="rect">
            <a:avLst/>
          </a:prstGeom>
          <a:solidFill>
            <a:srgbClr val="FF940D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352522">
              <a:spcBef>
                <a:spcPts val="139"/>
              </a:spcBef>
            </a:pPr>
            <a:r>
              <a:rPr sz="1600" b="1" spc="8" dirty="0"/>
              <a:t>CONV </a:t>
            </a:r>
            <a:r>
              <a:rPr sz="1600" b="1" spc="4" dirty="0"/>
              <a:t>7x7/ReLU</a:t>
            </a:r>
            <a:r>
              <a:rPr sz="1600" b="1" spc="-33" dirty="0"/>
              <a:t> </a:t>
            </a:r>
            <a:r>
              <a:rPr sz="1600" b="1" dirty="0"/>
              <a:t>256fm</a:t>
            </a:r>
            <a:endParaRPr sz="1600"/>
          </a:p>
        </p:txBody>
      </p:sp>
      <p:sp>
        <p:nvSpPr>
          <p:cNvPr id="24" name="object 24"/>
          <p:cNvSpPr txBox="1"/>
          <p:nvPr/>
        </p:nvSpPr>
        <p:spPr>
          <a:xfrm>
            <a:off x="5078720" y="4090249"/>
            <a:ext cx="2985044" cy="264019"/>
          </a:xfrm>
          <a:prstGeom prst="rect">
            <a:avLst/>
          </a:prstGeom>
          <a:solidFill>
            <a:srgbClr val="82C9FF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356150">
              <a:spcBef>
                <a:spcPts val="139"/>
              </a:spcBef>
            </a:pPr>
            <a:r>
              <a:rPr sz="1600" b="1" spc="8" dirty="0"/>
              <a:t>MAX </a:t>
            </a:r>
            <a:r>
              <a:rPr sz="1600" b="1" spc="16" dirty="0"/>
              <a:t>POOLING</a:t>
            </a:r>
            <a:r>
              <a:rPr sz="1600" b="1" spc="-73" dirty="0"/>
              <a:t> </a:t>
            </a:r>
            <a:r>
              <a:rPr sz="1600" b="1" dirty="0"/>
              <a:t>2x2sub</a:t>
            </a:r>
            <a:endParaRPr sz="1600"/>
          </a:p>
        </p:txBody>
      </p:sp>
      <p:sp>
        <p:nvSpPr>
          <p:cNvPr id="25" name="object 25"/>
          <p:cNvSpPr txBox="1"/>
          <p:nvPr/>
        </p:nvSpPr>
        <p:spPr>
          <a:xfrm>
            <a:off x="5078720" y="3671162"/>
            <a:ext cx="2985044" cy="264019"/>
          </a:xfrm>
          <a:prstGeom prst="rect">
            <a:avLst/>
          </a:prstGeom>
          <a:solidFill>
            <a:srgbClr val="FF940D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352522">
              <a:spcBef>
                <a:spcPts val="139"/>
              </a:spcBef>
            </a:pPr>
            <a:r>
              <a:rPr sz="1600" b="1" spc="8" dirty="0"/>
              <a:t>CONV </a:t>
            </a:r>
            <a:r>
              <a:rPr sz="1600" b="1" spc="4" dirty="0"/>
              <a:t>3x3/ReLU</a:t>
            </a:r>
            <a:r>
              <a:rPr sz="1600" b="1" spc="-33" dirty="0"/>
              <a:t> </a:t>
            </a:r>
            <a:r>
              <a:rPr sz="1600" b="1" dirty="0"/>
              <a:t>384fm</a:t>
            </a:r>
            <a:endParaRPr sz="1600"/>
          </a:p>
        </p:txBody>
      </p:sp>
      <p:sp>
        <p:nvSpPr>
          <p:cNvPr id="26" name="object 26"/>
          <p:cNvSpPr txBox="1"/>
          <p:nvPr/>
        </p:nvSpPr>
        <p:spPr>
          <a:xfrm>
            <a:off x="5078720" y="3348547"/>
            <a:ext cx="2985044" cy="262972"/>
          </a:xfrm>
          <a:prstGeom prst="rect">
            <a:avLst/>
          </a:prstGeom>
          <a:solidFill>
            <a:srgbClr val="FF940D"/>
          </a:solidFill>
          <a:ln w="3175">
            <a:solidFill>
              <a:srgbClr val="3364AE"/>
            </a:solidFill>
          </a:ln>
        </p:spPr>
        <p:txBody>
          <a:bodyPr vert="horz" wrap="square" lIns="0" tIns="16589" rIns="0" bIns="0" rtlCol="0">
            <a:spAutoFit/>
          </a:bodyPr>
          <a:lstStyle/>
          <a:p>
            <a:pPr marL="381034">
              <a:spcBef>
                <a:spcPts val="131"/>
              </a:spcBef>
            </a:pPr>
            <a:r>
              <a:rPr sz="1600" b="1" spc="8" dirty="0"/>
              <a:t>CONV 3x3ReLU</a:t>
            </a:r>
            <a:r>
              <a:rPr sz="1600" b="1" spc="-61" dirty="0"/>
              <a:t> </a:t>
            </a:r>
            <a:r>
              <a:rPr sz="1600" b="1" dirty="0"/>
              <a:t>384fm</a:t>
            </a:r>
            <a:endParaRPr sz="1600"/>
          </a:p>
        </p:txBody>
      </p:sp>
      <p:sp>
        <p:nvSpPr>
          <p:cNvPr id="27" name="object 27"/>
          <p:cNvSpPr txBox="1"/>
          <p:nvPr/>
        </p:nvSpPr>
        <p:spPr>
          <a:xfrm>
            <a:off x="5078720" y="2936723"/>
            <a:ext cx="2985044" cy="264019"/>
          </a:xfrm>
          <a:prstGeom prst="rect">
            <a:avLst/>
          </a:prstGeom>
          <a:solidFill>
            <a:srgbClr val="FF940D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352522">
              <a:spcBef>
                <a:spcPts val="139"/>
              </a:spcBef>
            </a:pPr>
            <a:r>
              <a:rPr sz="1600" b="1" spc="8" dirty="0"/>
              <a:t>CONV </a:t>
            </a:r>
            <a:r>
              <a:rPr sz="1600" b="1" spc="4" dirty="0"/>
              <a:t>3x3/ReLU</a:t>
            </a:r>
            <a:r>
              <a:rPr sz="1600" b="1" spc="-33" dirty="0"/>
              <a:t> </a:t>
            </a:r>
            <a:r>
              <a:rPr sz="1600" b="1" dirty="0"/>
              <a:t>256fm</a:t>
            </a:r>
            <a:endParaRPr sz="1600"/>
          </a:p>
        </p:txBody>
      </p:sp>
      <p:sp>
        <p:nvSpPr>
          <p:cNvPr id="28" name="object 28"/>
          <p:cNvSpPr txBox="1"/>
          <p:nvPr/>
        </p:nvSpPr>
        <p:spPr>
          <a:xfrm>
            <a:off x="5078720" y="2620332"/>
            <a:ext cx="2985044" cy="264019"/>
          </a:xfrm>
          <a:prstGeom prst="rect">
            <a:avLst/>
          </a:prstGeom>
          <a:solidFill>
            <a:srgbClr val="82C9FF"/>
          </a:solidFill>
          <a:ln w="3175">
            <a:solidFill>
              <a:srgbClr val="3364AE"/>
            </a:solidFill>
          </a:ln>
        </p:spPr>
        <p:txBody>
          <a:bodyPr vert="horz" wrap="square" lIns="0" tIns="17626" rIns="0" bIns="0" rtlCol="0">
            <a:spAutoFit/>
          </a:bodyPr>
          <a:lstStyle/>
          <a:p>
            <a:pPr marL="356150">
              <a:spcBef>
                <a:spcPts val="139"/>
              </a:spcBef>
            </a:pPr>
            <a:r>
              <a:rPr sz="1600" b="1" spc="8" dirty="0"/>
              <a:t>MAX </a:t>
            </a:r>
            <a:r>
              <a:rPr sz="1600" b="1" spc="16" dirty="0"/>
              <a:t>POOLING</a:t>
            </a:r>
            <a:r>
              <a:rPr sz="1600" b="1" spc="-73" dirty="0"/>
              <a:t> </a:t>
            </a:r>
            <a:r>
              <a:rPr sz="1600" b="1" dirty="0"/>
              <a:t>3x3sub</a:t>
            </a:r>
            <a:endParaRPr sz="1600"/>
          </a:p>
        </p:txBody>
      </p:sp>
      <p:sp>
        <p:nvSpPr>
          <p:cNvPr id="29" name="object 29"/>
          <p:cNvSpPr txBox="1"/>
          <p:nvPr/>
        </p:nvSpPr>
        <p:spPr>
          <a:xfrm>
            <a:off x="5078720" y="2170124"/>
            <a:ext cx="2985044" cy="284232"/>
          </a:xfrm>
          <a:prstGeom prst="rect">
            <a:avLst/>
          </a:prstGeom>
          <a:solidFill>
            <a:srgbClr val="CCCCFF"/>
          </a:solidFill>
          <a:ln w="3175">
            <a:solidFill>
              <a:srgbClr val="3364AE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89901">
              <a:lnSpc>
                <a:spcPts val="2237"/>
              </a:lnSpc>
            </a:pPr>
            <a:r>
              <a:rPr sz="2000" b="1" spc="24" dirty="0"/>
              <a:t>FULL</a:t>
            </a:r>
            <a:r>
              <a:rPr sz="2000" b="1" spc="-78" dirty="0"/>
              <a:t> </a:t>
            </a:r>
            <a:r>
              <a:rPr sz="2000" b="1" spc="8" dirty="0"/>
              <a:t>4096/ReLU</a:t>
            </a:r>
            <a:endParaRPr sz="2000"/>
          </a:p>
        </p:txBody>
      </p:sp>
    </p:spTree>
    <p:extLst>
      <p:ext uri="{BB962C8B-B14F-4D97-AF65-F5344CB8AC3E}">
        <p14:creationId xmlns:p14="http://schemas.microsoft.com/office/powerpoint/2010/main" val="9730799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Kernels: Layer 1 (7x7)and Layer 2 (7x7)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da-DK" dirty="0"/>
              <a:t>Layer 1: 3x96 kernels, RGB-&gt;96 feature maps, 7x7 Kernels, stride 2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  <a:p>
            <a:r>
              <a:rPr lang="da-DK" dirty="0"/>
              <a:t>Layer 2: 96x256 kernels, 7x7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1212885" y="1430904"/>
            <a:ext cx="5803830" cy="2188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91505" y="4000500"/>
            <a:ext cx="5046590" cy="19024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644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Convolutional Network (ConvNet)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idx="1"/>
          </p:nvPr>
        </p:nvSpPr>
        <p:spPr>
          <a:xfrm>
            <a:off x="383853" y="4667425"/>
            <a:ext cx="7786149" cy="1132828"/>
          </a:xfrm>
        </p:spPr>
        <p:txBody>
          <a:bodyPr/>
          <a:lstStyle/>
          <a:p>
            <a:r>
              <a:rPr lang="en-US" dirty="0"/>
              <a:t>Non-Linearity: half-wave rectification (</a:t>
            </a:r>
            <a:r>
              <a:rPr lang="en-US" dirty="0" err="1"/>
              <a:t>ReLU</a:t>
            </a:r>
            <a:r>
              <a:rPr lang="en-US" dirty="0"/>
              <a:t>), shrinkage function, sigmoid  </a:t>
            </a:r>
          </a:p>
          <a:p>
            <a:r>
              <a:rPr lang="en-US" dirty="0"/>
              <a:t>Pooling: max, average, L1, L2, log-sum-</a:t>
            </a:r>
            <a:r>
              <a:rPr lang="en-US" dirty="0" err="1"/>
              <a:t>exp</a:t>
            </a:r>
            <a:endParaRPr lang="en-US" dirty="0"/>
          </a:p>
          <a:p>
            <a:r>
              <a:rPr lang="en-US" dirty="0"/>
              <a:t>Training: Supervised (1988-2006), </a:t>
            </a:r>
            <a:r>
              <a:rPr lang="en-US" dirty="0" err="1"/>
              <a:t>Unsupervised+Supervised</a:t>
            </a:r>
            <a:r>
              <a:rPr lang="en-US" dirty="0"/>
              <a:t> (2006-now)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660752" y="3467324"/>
            <a:ext cx="679926" cy="0"/>
          </a:xfrm>
          <a:custGeom>
            <a:avLst/>
            <a:gdLst/>
            <a:ahLst/>
            <a:cxnLst/>
            <a:rect l="l" t="t" r="r" b="b"/>
            <a:pathLst>
              <a:path w="833119">
                <a:moveTo>
                  <a:pt x="0" y="0"/>
                </a:moveTo>
                <a:lnTo>
                  <a:pt x="833120" y="0"/>
                </a:lnTo>
              </a:path>
            </a:pathLst>
          </a:custGeom>
          <a:ln w="3175">
            <a:solidFill>
              <a:srgbClr val="9966CC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9"/>
          <p:cNvSpPr/>
          <p:nvPr/>
        </p:nvSpPr>
        <p:spPr>
          <a:xfrm>
            <a:off x="660234" y="2711618"/>
            <a:ext cx="680963" cy="755187"/>
          </a:xfrm>
          <a:custGeom>
            <a:avLst/>
            <a:gdLst/>
            <a:ahLst/>
            <a:cxnLst/>
            <a:rect l="l" t="t" r="r" b="b"/>
            <a:pathLst>
              <a:path w="834389" h="924560">
                <a:moveTo>
                  <a:pt x="0" y="924560"/>
                </a:moveTo>
                <a:lnTo>
                  <a:pt x="834390" y="924560"/>
                </a:lnTo>
                <a:lnTo>
                  <a:pt x="834390" y="0"/>
                </a:lnTo>
                <a:lnTo>
                  <a:pt x="0" y="0"/>
                </a:lnTo>
                <a:lnTo>
                  <a:pt x="0" y="924560"/>
                </a:lnTo>
                <a:close/>
              </a:path>
            </a:pathLst>
          </a:custGeom>
          <a:solidFill>
            <a:srgbClr val="9966CC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660234" y="2711618"/>
            <a:ext cx="680963" cy="756224"/>
          </a:xfrm>
          <a:custGeom>
            <a:avLst/>
            <a:gdLst/>
            <a:ahLst/>
            <a:cxnLst/>
            <a:rect l="l" t="t" r="r" b="b"/>
            <a:pathLst>
              <a:path w="834389" h="925829">
                <a:moveTo>
                  <a:pt x="1269" y="0"/>
                </a:moveTo>
                <a:lnTo>
                  <a:pt x="0" y="0"/>
                </a:lnTo>
                <a:lnTo>
                  <a:pt x="0" y="1270"/>
                </a:lnTo>
                <a:lnTo>
                  <a:pt x="0" y="923290"/>
                </a:lnTo>
                <a:lnTo>
                  <a:pt x="0" y="924560"/>
                </a:lnTo>
                <a:lnTo>
                  <a:pt x="1269" y="925830"/>
                </a:lnTo>
                <a:lnTo>
                  <a:pt x="831849" y="925830"/>
                </a:lnTo>
                <a:lnTo>
                  <a:pt x="833120" y="925830"/>
                </a:lnTo>
                <a:lnTo>
                  <a:pt x="834390" y="924560"/>
                </a:lnTo>
                <a:lnTo>
                  <a:pt x="834390" y="923290"/>
                </a:lnTo>
                <a:lnTo>
                  <a:pt x="834390" y="1270"/>
                </a:lnTo>
                <a:lnTo>
                  <a:pt x="834390" y="0"/>
                </a:lnTo>
                <a:lnTo>
                  <a:pt x="833120" y="0"/>
                </a:lnTo>
                <a:lnTo>
                  <a:pt x="831849" y="0"/>
                </a:lnTo>
                <a:lnTo>
                  <a:pt x="1269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1460723" y="1802200"/>
            <a:ext cx="5677136" cy="22763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/>
          <p:nvPr/>
        </p:nvSpPr>
        <p:spPr>
          <a:xfrm>
            <a:off x="647796" y="2020738"/>
            <a:ext cx="437392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22400"/>
              </a:lnSpc>
            </a:pP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input  8</a:t>
            </a:r>
            <a:r>
              <a:rPr sz="1200" spc="4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200" spc="4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628300" y="1693983"/>
            <a:ext cx="53067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</a:t>
            </a:r>
            <a:r>
              <a:rPr sz="1200" spc="-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628300" y="1938796"/>
            <a:ext cx="68666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sz="1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</a:t>
            </a:r>
            <a:r>
              <a:rPr sz="12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sz="1200"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706231" y="1804042"/>
            <a:ext cx="971495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 2  64</a:t>
            </a:r>
            <a:r>
              <a:rPr spc="-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spc="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pc="-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spc="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pc="-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3541631" y="1179419"/>
            <a:ext cx="865404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000"/>
              </a:lnSpc>
            </a:pP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 3  256@6x6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823746" y="1448232"/>
            <a:ext cx="864809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 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4  256</a:t>
            </a:r>
            <a:r>
              <a:rPr spc="-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1x1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704750" y="1621469"/>
            <a:ext cx="619849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spc="-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 101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1425151" y="3494913"/>
            <a:ext cx="1004386" cy="7690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9x9  </a:t>
            </a:r>
            <a:r>
              <a:rPr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-1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pc="-1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lut</a:t>
            </a:r>
            <a:r>
              <a:rPr spc="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 (64</a:t>
            </a:r>
            <a:r>
              <a:rPr spc="-5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kernels)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03397" y="3338273"/>
            <a:ext cx="1208667" cy="7690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9x9  </a:t>
            </a:r>
            <a:r>
              <a:rPr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convolution  (4096</a:t>
            </a:r>
            <a:r>
              <a:rPr spc="-6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4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kernels)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675138" y="3567528"/>
            <a:ext cx="1414084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400"/>
              </a:lnSpc>
            </a:pP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10x10 </a:t>
            </a:r>
            <a:r>
              <a:rPr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pooling,  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5x5</a:t>
            </a:r>
            <a:r>
              <a:rPr spc="-3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subsampling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838455" y="3716764"/>
            <a:ext cx="1095745" cy="489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19000"/>
              </a:lnSpc>
            </a:pPr>
            <a:r>
              <a:rPr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6x6 pooling  4x4</a:t>
            </a:r>
            <a:r>
              <a:rPr spc="-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4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subsamp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062904" y="3298237"/>
            <a:ext cx="105719" cy="0"/>
          </a:xfrm>
          <a:custGeom>
            <a:avLst/>
            <a:gdLst/>
            <a:ahLst/>
            <a:cxnLst/>
            <a:rect l="l" t="t" r="r" b="b"/>
            <a:pathLst>
              <a:path w="129540">
                <a:moveTo>
                  <a:pt x="0" y="0"/>
                </a:moveTo>
                <a:lnTo>
                  <a:pt x="129540" y="0"/>
                </a:lnTo>
              </a:path>
            </a:pathLst>
          </a:custGeom>
          <a:ln w="3175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4"/>
          <p:cNvSpPr/>
          <p:nvPr/>
        </p:nvSpPr>
        <p:spPr>
          <a:xfrm>
            <a:off x="1062385" y="3192946"/>
            <a:ext cx="106757" cy="104772"/>
          </a:xfrm>
          <a:custGeom>
            <a:avLst/>
            <a:gdLst/>
            <a:ahLst/>
            <a:cxnLst/>
            <a:rect l="l" t="t" r="r" b="b"/>
            <a:pathLst>
              <a:path w="130809" h="128270">
                <a:moveTo>
                  <a:pt x="0" y="128269"/>
                </a:moveTo>
                <a:lnTo>
                  <a:pt x="130809" y="128269"/>
                </a:lnTo>
                <a:lnTo>
                  <a:pt x="130809" y="0"/>
                </a:lnTo>
                <a:lnTo>
                  <a:pt x="0" y="0"/>
                </a:lnTo>
                <a:lnTo>
                  <a:pt x="0" y="128269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5" name="object 25"/>
          <p:cNvSpPr/>
          <p:nvPr/>
        </p:nvSpPr>
        <p:spPr>
          <a:xfrm>
            <a:off x="1062904" y="3192428"/>
            <a:ext cx="105719" cy="0"/>
          </a:xfrm>
          <a:custGeom>
            <a:avLst/>
            <a:gdLst/>
            <a:ahLst/>
            <a:cxnLst/>
            <a:rect l="l" t="t" r="r" b="b"/>
            <a:pathLst>
              <a:path w="129540">
                <a:moveTo>
                  <a:pt x="0" y="0"/>
                </a:moveTo>
                <a:lnTo>
                  <a:pt x="129540" y="0"/>
                </a:lnTo>
              </a:path>
            </a:pathLst>
          </a:custGeom>
          <a:ln w="3175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1062385" y="3191909"/>
            <a:ext cx="106757" cy="106846"/>
          </a:xfrm>
          <a:custGeom>
            <a:avLst/>
            <a:gdLst/>
            <a:ahLst/>
            <a:cxnLst/>
            <a:rect l="l" t="t" r="r" b="b"/>
            <a:pathLst>
              <a:path w="130809" h="130810">
                <a:moveTo>
                  <a:pt x="1269" y="0"/>
                </a:moveTo>
                <a:lnTo>
                  <a:pt x="0" y="1270"/>
                </a:lnTo>
                <a:lnTo>
                  <a:pt x="0" y="128270"/>
                </a:lnTo>
                <a:lnTo>
                  <a:pt x="0" y="129539"/>
                </a:lnTo>
                <a:lnTo>
                  <a:pt x="1269" y="130810"/>
                </a:lnTo>
                <a:lnTo>
                  <a:pt x="128269" y="130810"/>
                </a:lnTo>
                <a:lnTo>
                  <a:pt x="129540" y="130810"/>
                </a:lnTo>
                <a:lnTo>
                  <a:pt x="130809" y="129539"/>
                </a:lnTo>
                <a:lnTo>
                  <a:pt x="130809" y="128270"/>
                </a:lnTo>
                <a:lnTo>
                  <a:pt x="130809" y="1270"/>
                </a:lnTo>
                <a:lnTo>
                  <a:pt x="129540" y="0"/>
                </a:lnTo>
                <a:lnTo>
                  <a:pt x="128269" y="0"/>
                </a:lnTo>
                <a:lnTo>
                  <a:pt x="1269" y="0"/>
                </a:lnTo>
                <a:close/>
              </a:path>
            </a:pathLst>
          </a:custGeom>
          <a:solidFill>
            <a:schemeClr val="tx2"/>
          </a:solidFill>
          <a:ln w="9344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27"/>
          <p:cNvSpPr/>
          <p:nvPr/>
        </p:nvSpPr>
        <p:spPr>
          <a:xfrm>
            <a:off x="1155668" y="3192946"/>
            <a:ext cx="1570257" cy="132780"/>
          </a:xfrm>
          <a:custGeom>
            <a:avLst/>
            <a:gdLst/>
            <a:ahLst/>
            <a:cxnLst/>
            <a:rect l="l" t="t" r="r" b="b"/>
            <a:pathLst>
              <a:path w="1924050" h="162560">
                <a:moveTo>
                  <a:pt x="0" y="0"/>
                </a:moveTo>
                <a:lnTo>
                  <a:pt x="1924050" y="162560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8" name="object 28"/>
          <p:cNvSpPr/>
          <p:nvPr/>
        </p:nvSpPr>
        <p:spPr>
          <a:xfrm>
            <a:off x="1074822" y="3304980"/>
            <a:ext cx="1663540" cy="52904"/>
          </a:xfrm>
          <a:custGeom>
            <a:avLst/>
            <a:gdLst/>
            <a:ahLst/>
            <a:cxnLst/>
            <a:rect l="l" t="t" r="r" b="b"/>
            <a:pathLst>
              <a:path w="2038350" h="64770">
                <a:moveTo>
                  <a:pt x="0" y="0"/>
                </a:moveTo>
                <a:lnTo>
                  <a:pt x="2038350" y="64769"/>
                </a:lnTo>
              </a:path>
            </a:pathLst>
          </a:custGeom>
          <a:ln w="3594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</p:spTree>
    <p:extLst>
      <p:ext uri="{BB962C8B-B14F-4D97-AF65-F5344CB8AC3E}">
        <p14:creationId xmlns:p14="http://schemas.microsoft.com/office/powerpoint/2010/main" val="35227507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Kernels: Layer 1 (11x11)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540946" cy="4466753"/>
          </a:xfrm>
        </p:spPr>
        <p:txBody>
          <a:bodyPr/>
          <a:lstStyle/>
          <a:p>
            <a:r>
              <a:rPr lang="da-DK" dirty="0"/>
              <a:t>Layer 1: 3x96 kernels, RGB-&gt;96 feature maps, 11x11 Kernels, stride 4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69443" y="1808092"/>
            <a:ext cx="8031634" cy="3126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27079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ImageNet: Classification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461504" cy="4466753"/>
          </a:xfrm>
        </p:spPr>
        <p:txBody>
          <a:bodyPr/>
          <a:lstStyle/>
          <a:p>
            <a:r>
              <a:rPr lang="en-US" dirty="0"/>
              <a:t>Give the name of the dominant object in the  image</a:t>
            </a:r>
          </a:p>
          <a:p>
            <a:r>
              <a:rPr lang="en-US" dirty="0"/>
              <a:t>Top-5 error rates: if correct class is not in top 5, count as  error</a:t>
            </a:r>
          </a:p>
          <a:p>
            <a:pPr lvl="1"/>
            <a:r>
              <a:rPr lang="en-US" dirty="0" err="1"/>
              <a:t>Red:ConvNet</a:t>
            </a:r>
            <a:r>
              <a:rPr lang="en-US" dirty="0"/>
              <a:t>, blue: no </a:t>
            </a:r>
            <a:r>
              <a:rPr lang="en-US" dirty="0" err="1"/>
              <a:t>ConvNet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222039"/>
              </p:ext>
            </p:extLst>
          </p:nvPr>
        </p:nvGraphicFramePr>
        <p:xfrm>
          <a:off x="115049" y="2117220"/>
          <a:ext cx="2542468" cy="3860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5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891">
                <a:tc>
                  <a:txBody>
                    <a:bodyPr/>
                    <a:lstStyle/>
                    <a:p>
                      <a:pPr marL="14732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r>
                        <a:rPr sz="1500" spc="-13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spc="-2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</a:t>
                      </a:r>
                      <a:endParaRPr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spc="-1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%error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891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Supervision</a:t>
                      </a:r>
                      <a:r>
                        <a:rPr sz="15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(Toronto)</a:t>
                      </a:r>
                      <a:endParaRPr sz="13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15.3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174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ISI</a:t>
                      </a:r>
                      <a:r>
                        <a:rPr sz="1500" spc="-7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3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(Tokyo)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26.1</a:t>
                      </a:r>
                      <a:endParaRPr sz="150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VGG</a:t>
                      </a:r>
                      <a:r>
                        <a:rPr sz="1500" spc="-7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(Oxford)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26.9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XRCE/INRIA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27.0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891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UvA</a:t>
                      </a:r>
                      <a:r>
                        <a:rPr sz="1500" spc="-16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(Amsterdam)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29.6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647">
                <a:tc>
                  <a:txBody>
                    <a:bodyPr/>
                    <a:lstStyle/>
                    <a:p>
                      <a:pPr marL="3556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INRIA/LEAR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33.4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5891">
                <a:tc gridSpan="2"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892">
                <a:tc gridSpan="2"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6929">
                <a:tc gridSpan="2"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401058"/>
              </p:ext>
            </p:extLst>
          </p:nvPr>
        </p:nvGraphicFramePr>
        <p:xfrm>
          <a:off x="2886579" y="2117220"/>
          <a:ext cx="2543505" cy="38609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8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891">
                <a:tc>
                  <a:txBody>
                    <a:bodyPr/>
                    <a:lstStyle/>
                    <a:p>
                      <a:pPr marL="205104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r>
                        <a:rPr sz="1500" spc="-11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spc="-3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</a:t>
                      </a:r>
                      <a:endParaRPr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%error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655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Clarifai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(NYU</a:t>
                      </a:r>
                      <a:r>
                        <a:rPr sz="13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spinoff)</a:t>
                      </a:r>
                      <a:endParaRPr sz="13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11.7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NUS</a:t>
                      </a:r>
                      <a:r>
                        <a:rPr sz="15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(singapore)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12.9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Zeiler-Fergus</a:t>
                      </a:r>
                      <a:r>
                        <a:rPr sz="15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(NYU)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13.5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A.</a:t>
                      </a:r>
                      <a:r>
                        <a:rPr sz="15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Howard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13.5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891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OverFeat</a:t>
                      </a:r>
                      <a:r>
                        <a:rPr sz="15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(NYU)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14.1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UvA</a:t>
                      </a:r>
                      <a:r>
                        <a:rPr sz="1500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(Amsterdam)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14.2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Adobe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15.2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7610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VGG</a:t>
                      </a:r>
                      <a:r>
                        <a:rPr sz="15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(Oxford)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15.2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6929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VGG</a:t>
                      </a:r>
                      <a:r>
                        <a:rPr sz="1500" spc="-6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(Oxford)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3525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23.0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0" name="objec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073743"/>
              </p:ext>
            </p:extLst>
          </p:nvPr>
        </p:nvGraphicFramePr>
        <p:xfrm>
          <a:off x="5629087" y="2117221"/>
          <a:ext cx="2542469" cy="38609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8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891">
                <a:tc>
                  <a:txBody>
                    <a:bodyPr/>
                    <a:lstStyle/>
                    <a:p>
                      <a:pPr marL="205104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5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r>
                        <a:rPr sz="1500" spc="-13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spc="-2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Teams</a:t>
                      </a:r>
                      <a:endParaRPr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4152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spc="-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%error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655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GoogLeNet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6.6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VGG</a:t>
                      </a:r>
                      <a:r>
                        <a:rPr sz="15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(Oxford)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7.3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MSRA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8.0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A.</a:t>
                      </a:r>
                      <a:r>
                        <a:rPr sz="15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Howard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8.1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89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DeeperVision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9.5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NUS-BST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5537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9.7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41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TTIC-ECP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9022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892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XYZ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902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11.2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8647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UvA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9022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12.1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1" name="object 11"/>
          <p:cNvSpPr/>
          <p:nvPr/>
        </p:nvSpPr>
        <p:spPr>
          <a:xfrm>
            <a:off x="2611913" y="2688797"/>
            <a:ext cx="275702" cy="2348548"/>
          </a:xfrm>
          <a:custGeom>
            <a:avLst/>
            <a:gdLst/>
            <a:ahLst/>
            <a:cxnLst/>
            <a:rect l="l" t="t" r="r" b="b"/>
            <a:pathLst>
              <a:path w="337820" h="2875279">
                <a:moveTo>
                  <a:pt x="0" y="0"/>
                </a:moveTo>
                <a:lnTo>
                  <a:pt x="337820" y="287528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20245" y="5020748"/>
            <a:ext cx="133705" cy="207469"/>
          </a:xfrm>
          <a:custGeom>
            <a:avLst/>
            <a:gdLst/>
            <a:ahLst/>
            <a:cxnLst/>
            <a:rect l="l" t="t" r="r" b="b"/>
            <a:pathLst>
              <a:path w="163829" h="254000">
                <a:moveTo>
                  <a:pt x="163829" y="0"/>
                </a:moveTo>
                <a:lnTo>
                  <a:pt x="0" y="19050"/>
                </a:lnTo>
                <a:lnTo>
                  <a:pt x="110489" y="254000"/>
                </a:lnTo>
                <a:lnTo>
                  <a:pt x="163829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03136" y="2688797"/>
            <a:ext cx="250827" cy="2720955"/>
          </a:xfrm>
          <a:custGeom>
            <a:avLst/>
            <a:gdLst/>
            <a:ahLst/>
            <a:cxnLst/>
            <a:rect l="l" t="t" r="r" b="b"/>
            <a:pathLst>
              <a:path w="307340" h="3331209">
                <a:moveTo>
                  <a:pt x="0" y="0"/>
                </a:moveTo>
                <a:lnTo>
                  <a:pt x="307340" y="3331210"/>
                </a:lnTo>
              </a:path>
            </a:pathLst>
          </a:custGeom>
          <a:ln w="54630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586592" y="5395228"/>
            <a:ext cx="132669" cy="206431"/>
          </a:xfrm>
          <a:custGeom>
            <a:avLst/>
            <a:gdLst/>
            <a:ahLst/>
            <a:cxnLst/>
            <a:rect l="l" t="t" r="r" b="b"/>
            <a:pathLst>
              <a:path w="162559" h="252729">
                <a:moveTo>
                  <a:pt x="162559" y="0"/>
                </a:moveTo>
                <a:lnTo>
                  <a:pt x="0" y="15239"/>
                </a:lnTo>
                <a:lnTo>
                  <a:pt x="104140" y="252729"/>
                </a:lnTo>
                <a:lnTo>
                  <a:pt x="162559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74434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+ localization. Results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bject 4"/>
          <p:cNvSpPr/>
          <p:nvPr/>
        </p:nvSpPr>
        <p:spPr>
          <a:xfrm>
            <a:off x="221805" y="1062241"/>
            <a:ext cx="7882381" cy="4386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422036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75741" y="1975103"/>
            <a:ext cx="7287446" cy="39854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+ localization. Error rates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It's best to propose several categories for the same window</a:t>
            </a:r>
          </a:p>
          <a:p>
            <a:pPr lvl="1"/>
            <a:r>
              <a:rPr lang="en-US" dirty="0"/>
              <a:t>One of them might be right</a:t>
            </a:r>
          </a:p>
          <a:p>
            <a:r>
              <a:rPr lang="en-US" dirty="0"/>
              <a:t>2014 results: 25.3% (VGG Oxford), 26.4% (</a:t>
            </a:r>
            <a:r>
              <a:rPr lang="en-US" dirty="0" err="1"/>
              <a:t>GoogLeNet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732786" y="2384854"/>
            <a:ext cx="1196090" cy="358921"/>
          </a:xfrm>
          <a:custGeom>
            <a:avLst/>
            <a:gdLst/>
            <a:ahLst/>
            <a:cxnLst/>
            <a:rect l="l" t="t" r="r" b="b"/>
            <a:pathLst>
              <a:path w="1465580" h="439420">
                <a:moveTo>
                  <a:pt x="1465580" y="0"/>
                </a:moveTo>
                <a:lnTo>
                  <a:pt x="0" y="0"/>
                </a:lnTo>
                <a:lnTo>
                  <a:pt x="0" y="439420"/>
                </a:lnTo>
                <a:lnTo>
                  <a:pt x="1465580" y="439420"/>
                </a:lnTo>
                <a:lnTo>
                  <a:pt x="1465580" y="0"/>
                </a:lnTo>
                <a:close/>
              </a:path>
            </a:pathLst>
          </a:custGeom>
          <a:solidFill>
            <a:srgbClr val="9966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2786" y="2384854"/>
            <a:ext cx="1196090" cy="358921"/>
          </a:xfrm>
          <a:custGeom>
            <a:avLst/>
            <a:gdLst/>
            <a:ahLst/>
            <a:cxnLst/>
            <a:rect l="l" t="t" r="r" b="b"/>
            <a:pathLst>
              <a:path w="1465580" h="439420">
                <a:moveTo>
                  <a:pt x="732790" y="439420"/>
                </a:moveTo>
                <a:lnTo>
                  <a:pt x="0" y="439420"/>
                </a:lnTo>
                <a:lnTo>
                  <a:pt x="0" y="0"/>
                </a:lnTo>
                <a:lnTo>
                  <a:pt x="1465580" y="0"/>
                </a:lnTo>
                <a:lnTo>
                  <a:pt x="1465580" y="439420"/>
                </a:lnTo>
                <a:lnTo>
                  <a:pt x="732790" y="43942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70516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ct val="100000"/>
              </a:lnSpc>
            </a:pPr>
            <a:r>
              <a:rPr sz="2000" spc="78" dirty="0"/>
              <a:t>Classification </a:t>
            </a:r>
            <a:r>
              <a:rPr sz="2000" spc="273" dirty="0"/>
              <a:t>+</a:t>
            </a:r>
            <a:r>
              <a:rPr sz="2000" spc="159" dirty="0"/>
              <a:t> </a:t>
            </a:r>
            <a:r>
              <a:rPr lang="en-US" sz="2000" spc="69" dirty="0"/>
              <a:t>l</a:t>
            </a:r>
            <a:r>
              <a:rPr sz="2000" spc="69" dirty="0"/>
              <a:t>ocalization:</a:t>
            </a:r>
            <a:r>
              <a:rPr lang="en-US" sz="2000" spc="69" dirty="0"/>
              <a:t> multiscale sliding window</a:t>
            </a:r>
            <a:br>
              <a:rPr lang="en-US" sz="2000" spc="69" dirty="0"/>
            </a:br>
            <a:endParaRPr sz="20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Apply </a:t>
            </a:r>
            <a:r>
              <a:rPr lang="en-US" dirty="0" err="1"/>
              <a:t>convnet</a:t>
            </a:r>
            <a:r>
              <a:rPr lang="en-US" dirty="0"/>
              <a:t> with a sliding window over the image at multiple scales  </a:t>
            </a:r>
          </a:p>
          <a:p>
            <a:r>
              <a:rPr lang="en-US" dirty="0"/>
              <a:t>Important note: it's very cheap to slide a </a:t>
            </a:r>
            <a:r>
              <a:rPr lang="en-US" dirty="0" err="1"/>
              <a:t>convnet</a:t>
            </a:r>
            <a:r>
              <a:rPr lang="en-US" dirty="0"/>
              <a:t> over an image</a:t>
            </a:r>
          </a:p>
          <a:p>
            <a:pPr lvl="1"/>
            <a:r>
              <a:rPr lang="en-US" dirty="0"/>
              <a:t>Just compute the convolutions over the whole image and replicate the  fully-connected layers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44569" y="2667000"/>
            <a:ext cx="8132171" cy="3086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58706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0506"/>
            <a:ext cx="8229600" cy="3363394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a </a:t>
            </a:r>
            <a:r>
              <a:rPr lang="en-US" dirty="0" err="1"/>
              <a:t>ConvNet</a:t>
            </a:r>
            <a:r>
              <a:rPr lang="en-US" dirty="0"/>
              <a:t> on sliding windows is very cheap!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idx="1"/>
          </p:nvPr>
        </p:nvSpPr>
        <p:spPr>
          <a:xfrm>
            <a:off x="383854" y="4229100"/>
            <a:ext cx="7461504" cy="1571153"/>
          </a:xfrm>
        </p:spPr>
        <p:txBody>
          <a:bodyPr/>
          <a:lstStyle/>
          <a:p>
            <a:r>
              <a:rPr lang="en-US" dirty="0"/>
              <a:t>Traditional Detectors/Classifiers must be applied to every location on  a large input image, at multiple scales.</a:t>
            </a:r>
          </a:p>
          <a:p>
            <a:r>
              <a:rPr lang="en-US" dirty="0"/>
              <a:t>Convolutional nets can replicated over large images very cheaply.</a:t>
            </a:r>
          </a:p>
          <a:p>
            <a:r>
              <a:rPr lang="en-US" dirty="0"/>
              <a:t>Simply apply the convolutions to the entire image and spatially  replicate the fully-connected layers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9445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+ Localization: sliding window + bounding box regression</a:t>
            </a:r>
            <a:br>
              <a:rPr lang="en-US" dirty="0"/>
            </a:b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Apply </a:t>
            </a:r>
            <a:r>
              <a:rPr lang="en-US" dirty="0" err="1"/>
              <a:t>convnet</a:t>
            </a:r>
            <a:r>
              <a:rPr lang="en-US" dirty="0"/>
              <a:t> with a sliding window over the image at multiple scales  </a:t>
            </a:r>
          </a:p>
          <a:p>
            <a:r>
              <a:rPr lang="en-US" dirty="0"/>
              <a:t>For each window, predict a class and bounding box parameters</a:t>
            </a:r>
          </a:p>
          <a:p>
            <a:pPr lvl="1"/>
            <a:r>
              <a:rPr lang="en-US" dirty="0" err="1"/>
              <a:t>Evenif</a:t>
            </a:r>
            <a:r>
              <a:rPr lang="en-US" dirty="0"/>
              <a:t> the object is not completely contained in the viewing window, the </a:t>
            </a:r>
            <a:r>
              <a:rPr lang="en-US" dirty="0" err="1"/>
              <a:t>convnet</a:t>
            </a:r>
            <a:r>
              <a:rPr lang="en-US" dirty="0"/>
              <a:t> can predict where it thinks the object is.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62188" y="2704357"/>
            <a:ext cx="8133208" cy="30217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97308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Classification + Localization: sliding window + bounding box regression + bbox voting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1714500"/>
            <a:ext cx="7461504" cy="4085753"/>
          </a:xfrm>
        </p:spPr>
        <p:txBody>
          <a:bodyPr/>
          <a:lstStyle/>
          <a:p>
            <a:r>
              <a:rPr lang="en-US" dirty="0"/>
              <a:t>Apply </a:t>
            </a:r>
            <a:r>
              <a:rPr lang="en-US" dirty="0" err="1"/>
              <a:t>convnet</a:t>
            </a:r>
            <a:r>
              <a:rPr lang="en-US" dirty="0"/>
              <a:t> with a sliding window over the image at multiple scales  </a:t>
            </a:r>
          </a:p>
          <a:p>
            <a:r>
              <a:rPr lang="en-US" dirty="0"/>
              <a:t>For each window, predict a class and bounding box parameters  </a:t>
            </a:r>
          </a:p>
          <a:p>
            <a:r>
              <a:rPr lang="en-US" dirty="0"/>
              <a:t>Compute an “average” bounding box, weighted by scores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2024071" y="2781300"/>
            <a:ext cx="4181070" cy="30823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1394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Localization: Sliding window + </a:t>
            </a:r>
            <a:r>
              <a:rPr lang="en-US" dirty="0" err="1"/>
              <a:t>bbox</a:t>
            </a:r>
            <a:r>
              <a:rPr lang="en-US" dirty="0"/>
              <a:t> vote + multiscale</a:t>
            </a:r>
          </a:p>
        </p:txBody>
      </p:sp>
      <p:sp>
        <p:nvSpPr>
          <p:cNvPr id="4" name="object 4"/>
          <p:cNvSpPr/>
          <p:nvPr/>
        </p:nvSpPr>
        <p:spPr>
          <a:xfrm>
            <a:off x="908584" y="1257300"/>
            <a:ext cx="6412432" cy="4617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55264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740177"/>
            <a:ext cx="8225454" cy="49367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/ localization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78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Convolutional Network (vintage 1990)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617146" cy="4847753"/>
          </a:xfrm>
        </p:spPr>
        <p:txBody>
          <a:bodyPr/>
          <a:lstStyle/>
          <a:p>
            <a:r>
              <a:rPr lang="en-US" sz="1600" dirty="0"/>
              <a:t>filters → tanh → average-tanh → filters → tanh → average-tanh → filters → tanh</a:t>
            </a:r>
          </a:p>
          <a:p>
            <a:endParaRPr lang="en-US" sz="1600" dirty="0"/>
          </a:p>
        </p:txBody>
      </p:sp>
      <p:sp>
        <p:nvSpPr>
          <p:cNvPr id="5" name="object 5"/>
          <p:cNvSpPr/>
          <p:nvPr/>
        </p:nvSpPr>
        <p:spPr>
          <a:xfrm>
            <a:off x="1243796" y="1394190"/>
            <a:ext cx="5725108" cy="44949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173" y="2219817"/>
            <a:ext cx="101626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/>
            <a:r>
              <a:rPr sz="1800" dirty="0">
                <a:solidFill>
                  <a:schemeClr val="accent1"/>
                </a:solidFill>
              </a:rPr>
              <a:t>Curved  manifold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145449" y="3577760"/>
            <a:ext cx="1016262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/>
            <a:r>
              <a:rPr sz="1800" dirty="0">
                <a:solidFill>
                  <a:schemeClr val="accent1"/>
                </a:solidFill>
              </a:rPr>
              <a:t>Flatter  manifold</a:t>
            </a:r>
            <a:endParaRPr sz="1800">
              <a:solidFill>
                <a:schemeClr val="accent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685800" y="1790700"/>
            <a:ext cx="420635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7106265" y="3086100"/>
            <a:ext cx="361335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9168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1167013"/>
            <a:ext cx="8225454" cy="42510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/ localization</a:t>
            </a:r>
          </a:p>
        </p:txBody>
      </p:sp>
    </p:spTree>
    <p:extLst>
      <p:ext uri="{BB962C8B-B14F-4D97-AF65-F5344CB8AC3E}">
        <p14:creationId xmlns:p14="http://schemas.microsoft.com/office/powerpoint/2010/main" val="132700610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6881" y="647700"/>
            <a:ext cx="7855838" cy="51884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/ localization</a:t>
            </a:r>
          </a:p>
        </p:txBody>
      </p:sp>
    </p:spTree>
    <p:extLst>
      <p:ext uri="{BB962C8B-B14F-4D97-AF65-F5344CB8AC3E}">
        <p14:creationId xmlns:p14="http://schemas.microsoft.com/office/powerpoint/2010/main" val="53794498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06757" y="977178"/>
            <a:ext cx="8011941" cy="47686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/ localization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9380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23900"/>
            <a:ext cx="8225454" cy="5245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/ localization</a:t>
            </a:r>
          </a:p>
        </p:txBody>
      </p:sp>
    </p:spTree>
    <p:extLst>
      <p:ext uri="{BB962C8B-B14F-4D97-AF65-F5344CB8AC3E}">
        <p14:creationId xmlns:p14="http://schemas.microsoft.com/office/powerpoint/2010/main" val="4960852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Detection: Examples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2892746" cy="4466753"/>
          </a:xfrm>
        </p:spPr>
        <p:txBody>
          <a:bodyPr/>
          <a:lstStyle/>
          <a:p>
            <a:r>
              <a:rPr lang="en-US" dirty="0"/>
              <a:t>200 broad categories</a:t>
            </a:r>
          </a:p>
          <a:p>
            <a:r>
              <a:rPr lang="en-US" dirty="0"/>
              <a:t>There is a penalty for false positives</a:t>
            </a:r>
          </a:p>
          <a:p>
            <a:r>
              <a:rPr lang="en-US" dirty="0"/>
              <a:t>Some examples are easy some are  impossible/ambiguous</a:t>
            </a:r>
          </a:p>
          <a:p>
            <a:r>
              <a:rPr lang="en-US" dirty="0"/>
              <a:t>Some classes are well  detected</a:t>
            </a:r>
          </a:p>
          <a:p>
            <a:pPr lvl="1"/>
            <a:r>
              <a:rPr lang="en-US" dirty="0"/>
              <a:t>Burritos?</a:t>
            </a:r>
          </a:p>
          <a:p>
            <a:endParaRPr lang="en-US" dirty="0"/>
          </a:p>
        </p:txBody>
      </p:sp>
      <p:sp>
        <p:nvSpPr>
          <p:cNvPr id="10" name="object 10"/>
          <p:cNvSpPr/>
          <p:nvPr/>
        </p:nvSpPr>
        <p:spPr>
          <a:xfrm>
            <a:off x="3200400" y="957469"/>
            <a:ext cx="5025054" cy="24398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3698181"/>
            <a:ext cx="4850696" cy="22738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191000" y="2964779"/>
            <a:ext cx="3886776" cy="30072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07235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477373" y="1790178"/>
            <a:ext cx="7274854" cy="417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Detection: Examples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3" y="1028700"/>
            <a:ext cx="7786149" cy="4466753"/>
          </a:xfrm>
        </p:spPr>
        <p:txBody>
          <a:bodyPr/>
          <a:lstStyle/>
          <a:p>
            <a:r>
              <a:rPr lang="en-US" dirty="0" err="1"/>
              <a:t>Groundtruth</a:t>
            </a:r>
            <a:r>
              <a:rPr lang="en-US" dirty="0"/>
              <a:t> is sometimes ambiguous or incomplete</a:t>
            </a:r>
          </a:p>
          <a:p>
            <a:r>
              <a:rPr lang="en-US" dirty="0"/>
              <a:t>Large overlap between objects stops non-max suppression from working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5563789" y="3450208"/>
            <a:ext cx="563842" cy="2272822"/>
          </a:xfrm>
          <a:custGeom>
            <a:avLst/>
            <a:gdLst/>
            <a:ahLst/>
            <a:cxnLst/>
            <a:rect l="l" t="t" r="r" b="b"/>
            <a:pathLst>
              <a:path w="690879" h="2782570">
                <a:moveTo>
                  <a:pt x="0" y="2782569"/>
                </a:moveTo>
                <a:lnTo>
                  <a:pt x="690880" y="0"/>
                </a:lnTo>
              </a:path>
            </a:pathLst>
          </a:custGeom>
          <a:ln w="3175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83064" y="3326764"/>
            <a:ext cx="84990" cy="139004"/>
          </a:xfrm>
          <a:custGeom>
            <a:avLst/>
            <a:gdLst/>
            <a:ahLst/>
            <a:cxnLst/>
            <a:rect l="l" t="t" r="r" b="b"/>
            <a:pathLst>
              <a:path w="104140" h="170179">
                <a:moveTo>
                  <a:pt x="91440" y="0"/>
                </a:moveTo>
                <a:lnTo>
                  <a:pt x="0" y="144780"/>
                </a:lnTo>
                <a:lnTo>
                  <a:pt x="104140" y="170180"/>
                </a:lnTo>
                <a:lnTo>
                  <a:pt x="9144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21832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ImageNet: Detection (200 categories)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461504" cy="4466753"/>
          </a:xfrm>
        </p:spPr>
        <p:txBody>
          <a:bodyPr/>
          <a:lstStyle/>
          <a:p>
            <a:r>
              <a:rPr lang="en-US" dirty="0"/>
              <a:t>Give a bounding box and a category for all objects in the image  </a:t>
            </a:r>
          </a:p>
          <a:p>
            <a:r>
              <a:rPr lang="en-US" dirty="0"/>
              <a:t>MAP = mean average precision</a:t>
            </a:r>
          </a:p>
          <a:p>
            <a:pPr lvl="1"/>
            <a:r>
              <a:rPr lang="en-US" dirty="0" err="1"/>
              <a:t>Red:ConvNet</a:t>
            </a:r>
            <a:r>
              <a:rPr lang="en-US" dirty="0"/>
              <a:t>, blue: no </a:t>
            </a:r>
            <a:r>
              <a:rPr lang="en-US" dirty="0" err="1"/>
              <a:t>ConvNet</a:t>
            </a:r>
            <a:endParaRPr lang="en-US" dirty="0"/>
          </a:p>
          <a:p>
            <a:endParaRPr lang="en-US" dirty="0"/>
          </a:p>
        </p:txBody>
      </p:sp>
      <p:sp>
        <p:nvSpPr>
          <p:cNvPr id="10" name="object 10"/>
          <p:cNvSpPr/>
          <p:nvPr/>
        </p:nvSpPr>
        <p:spPr>
          <a:xfrm>
            <a:off x="154434" y="2117220"/>
            <a:ext cx="1915403" cy="390042"/>
          </a:xfrm>
          <a:custGeom>
            <a:avLst/>
            <a:gdLst/>
            <a:ahLst/>
            <a:cxnLst/>
            <a:rect l="l" t="t" r="r" b="b"/>
            <a:pathLst>
              <a:path w="2346960" h="477519">
                <a:moveTo>
                  <a:pt x="0" y="0"/>
                </a:moveTo>
                <a:lnTo>
                  <a:pt x="2346960" y="0"/>
                </a:lnTo>
                <a:lnTo>
                  <a:pt x="2346960" y="477519"/>
                </a:lnTo>
                <a:lnTo>
                  <a:pt x="0" y="477519"/>
                </a:lnTo>
                <a:lnTo>
                  <a:pt x="0" y="0"/>
                </a:lnTo>
                <a:close/>
              </a:path>
            </a:pathLst>
          </a:custGeom>
          <a:solidFill>
            <a:srgbClr val="B2B2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9837" y="2117220"/>
            <a:ext cx="627066" cy="390042"/>
          </a:xfrm>
          <a:custGeom>
            <a:avLst/>
            <a:gdLst/>
            <a:ahLst/>
            <a:cxnLst/>
            <a:rect l="l" t="t" r="r" b="b"/>
            <a:pathLst>
              <a:path w="768350" h="477519">
                <a:moveTo>
                  <a:pt x="0" y="0"/>
                </a:moveTo>
                <a:lnTo>
                  <a:pt x="768350" y="0"/>
                </a:lnTo>
                <a:lnTo>
                  <a:pt x="768350" y="477519"/>
                </a:lnTo>
                <a:lnTo>
                  <a:pt x="0" y="477519"/>
                </a:lnTo>
                <a:lnTo>
                  <a:pt x="0" y="0"/>
                </a:lnTo>
                <a:close/>
              </a:path>
            </a:pathLst>
          </a:custGeom>
          <a:solidFill>
            <a:srgbClr val="B2B2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4434" y="2507261"/>
            <a:ext cx="1915403" cy="383817"/>
          </a:xfrm>
          <a:custGeom>
            <a:avLst/>
            <a:gdLst/>
            <a:ahLst/>
            <a:cxnLst/>
            <a:rect l="l" t="t" r="r" b="b"/>
            <a:pathLst>
              <a:path w="2346960" h="469900">
                <a:moveTo>
                  <a:pt x="0" y="0"/>
                </a:moveTo>
                <a:lnTo>
                  <a:pt x="2346960" y="0"/>
                </a:lnTo>
                <a:lnTo>
                  <a:pt x="2346960" y="469900"/>
                </a:lnTo>
                <a:lnTo>
                  <a:pt x="0" y="46990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9837" y="2507261"/>
            <a:ext cx="627066" cy="383817"/>
          </a:xfrm>
          <a:custGeom>
            <a:avLst/>
            <a:gdLst/>
            <a:ahLst/>
            <a:cxnLst/>
            <a:rect l="l" t="t" r="r" b="b"/>
            <a:pathLst>
              <a:path w="768350" h="469900">
                <a:moveTo>
                  <a:pt x="0" y="0"/>
                </a:moveTo>
                <a:lnTo>
                  <a:pt x="768350" y="0"/>
                </a:lnTo>
                <a:lnTo>
                  <a:pt x="768350" y="469900"/>
                </a:lnTo>
                <a:lnTo>
                  <a:pt x="0" y="46990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4434" y="2891079"/>
            <a:ext cx="1915403" cy="383817"/>
          </a:xfrm>
          <a:custGeom>
            <a:avLst/>
            <a:gdLst/>
            <a:ahLst/>
            <a:cxnLst/>
            <a:rect l="l" t="t" r="r" b="b"/>
            <a:pathLst>
              <a:path w="2346960" h="469900">
                <a:moveTo>
                  <a:pt x="0" y="0"/>
                </a:moveTo>
                <a:lnTo>
                  <a:pt x="2346960" y="0"/>
                </a:lnTo>
                <a:lnTo>
                  <a:pt x="2346960" y="469900"/>
                </a:lnTo>
                <a:lnTo>
                  <a:pt x="0" y="46990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9837" y="2891079"/>
            <a:ext cx="627066" cy="383817"/>
          </a:xfrm>
          <a:custGeom>
            <a:avLst/>
            <a:gdLst/>
            <a:ahLst/>
            <a:cxnLst/>
            <a:rect l="l" t="t" r="r" b="b"/>
            <a:pathLst>
              <a:path w="768350" h="469900">
                <a:moveTo>
                  <a:pt x="0" y="0"/>
                </a:moveTo>
                <a:lnTo>
                  <a:pt x="768350" y="0"/>
                </a:lnTo>
                <a:lnTo>
                  <a:pt x="768350" y="469900"/>
                </a:lnTo>
                <a:lnTo>
                  <a:pt x="0" y="46990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4434" y="3274897"/>
            <a:ext cx="1915403" cy="374481"/>
          </a:xfrm>
          <a:custGeom>
            <a:avLst/>
            <a:gdLst/>
            <a:ahLst/>
            <a:cxnLst/>
            <a:rect l="l" t="t" r="r" b="b"/>
            <a:pathLst>
              <a:path w="2346960" h="458470">
                <a:moveTo>
                  <a:pt x="0" y="0"/>
                </a:moveTo>
                <a:lnTo>
                  <a:pt x="2346960" y="0"/>
                </a:lnTo>
                <a:lnTo>
                  <a:pt x="2346960" y="458470"/>
                </a:lnTo>
                <a:lnTo>
                  <a:pt x="0" y="45847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69837" y="3274897"/>
            <a:ext cx="627066" cy="374481"/>
          </a:xfrm>
          <a:custGeom>
            <a:avLst/>
            <a:gdLst/>
            <a:ahLst/>
            <a:cxnLst/>
            <a:rect l="l" t="t" r="r" b="b"/>
            <a:pathLst>
              <a:path w="768350" h="458470">
                <a:moveTo>
                  <a:pt x="0" y="0"/>
                </a:moveTo>
                <a:lnTo>
                  <a:pt x="768350" y="0"/>
                </a:lnTo>
                <a:lnTo>
                  <a:pt x="768350" y="458470"/>
                </a:lnTo>
                <a:lnTo>
                  <a:pt x="0" y="45847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8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49424"/>
              </p:ext>
            </p:extLst>
          </p:nvPr>
        </p:nvGraphicFramePr>
        <p:xfrm>
          <a:off x="154434" y="2117221"/>
          <a:ext cx="8017120" cy="35197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1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4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8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90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105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19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5891"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spc="-1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2013</a:t>
                      </a:r>
                      <a:r>
                        <a:rPr sz="1500" spc="-12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45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Teams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111125" algn="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mAP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5104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500" spc="-1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 </a:t>
                      </a:r>
                      <a:r>
                        <a:rPr sz="1500" spc="-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cycle</a:t>
                      </a:r>
                      <a:r>
                        <a:rPr sz="1500" spc="-4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spc="-5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results</a:t>
                      </a:r>
                      <a:endParaRPr sz="15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R="272415" algn="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mAP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spc="-1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2014</a:t>
                      </a:r>
                      <a:r>
                        <a:rPr sz="1500" spc="-11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Teams</a:t>
                      </a:r>
                      <a:endParaRPr sz="1500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0226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500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mAP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730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UvA</a:t>
                      </a:r>
                      <a:r>
                        <a:rPr sz="1500" spc="-30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Amsterdam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Berkeley</a:t>
                      </a:r>
                      <a:r>
                        <a:rPr sz="1500" spc="-7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RCNN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9554" algn="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34.5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GoogLeNet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054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NEC</a:t>
                      </a:r>
                      <a:r>
                        <a:rPr sz="1500" spc="-5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Labs-America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OverFeat</a:t>
                      </a:r>
                      <a:r>
                        <a:rPr sz="1500" spc="-9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NYU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9554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24.3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CUHK-DeepID2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48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OverFeat</a:t>
                      </a:r>
                      <a:r>
                        <a:rPr sz="1500" spc="-7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NYU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DeepInsight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584"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NUS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979"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UvA</a:t>
                      </a:r>
                      <a:r>
                        <a:rPr sz="1500" spc="-30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Amsterdam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323"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1360"/>
                        </a:spcBef>
                      </a:pP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MSRA</a:t>
                      </a:r>
                      <a:endParaRPr sz="150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1360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9664"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Berkeley</a:t>
                      </a:r>
                      <a:r>
                        <a:rPr sz="1500" spc="-9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1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RCNN</a:t>
                      </a:r>
                      <a:endParaRPr sz="15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248920" algn="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500" spc="-1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500" spc="-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500" spc="5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sz="15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5403136" y="2688797"/>
            <a:ext cx="177237" cy="2123444"/>
          </a:xfrm>
          <a:custGeom>
            <a:avLst/>
            <a:gdLst/>
            <a:ahLst/>
            <a:cxnLst/>
            <a:rect l="l" t="t" r="r" b="b"/>
            <a:pathLst>
              <a:path w="217170" h="2599690">
                <a:moveTo>
                  <a:pt x="0" y="0"/>
                </a:moveTo>
                <a:lnTo>
                  <a:pt x="217170" y="2599690"/>
                </a:lnTo>
              </a:path>
            </a:pathLst>
          </a:custGeom>
          <a:ln w="5463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513003" y="4797719"/>
            <a:ext cx="133705" cy="206431"/>
          </a:xfrm>
          <a:custGeom>
            <a:avLst/>
            <a:gdLst/>
            <a:ahLst/>
            <a:cxnLst/>
            <a:rect l="l" t="t" r="r" b="b"/>
            <a:pathLst>
              <a:path w="163829" h="252729">
                <a:moveTo>
                  <a:pt x="163829" y="0"/>
                </a:moveTo>
                <a:lnTo>
                  <a:pt x="0" y="13969"/>
                </a:lnTo>
                <a:lnTo>
                  <a:pt x="102870" y="252730"/>
                </a:lnTo>
                <a:lnTo>
                  <a:pt x="16382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65416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pre-trained on ImageNet1K, fine-tuned on ImageNet detection</a:t>
            </a:r>
            <a:br>
              <a:rPr lang="en-US" dirty="0"/>
            </a:b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647700" y="1329707"/>
            <a:ext cx="6934200" cy="4453310"/>
            <a:chOff x="79808" y="940870"/>
            <a:chExt cx="8145645" cy="5231329"/>
          </a:xfrm>
        </p:grpSpPr>
        <p:sp>
          <p:nvSpPr>
            <p:cNvPr id="5" name="object 5"/>
            <p:cNvSpPr/>
            <p:nvPr/>
          </p:nvSpPr>
          <p:spPr>
            <a:xfrm>
              <a:off x="79808" y="940870"/>
              <a:ext cx="5684021" cy="390975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5528" y="3758298"/>
              <a:ext cx="6787865" cy="241390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99869" y="940871"/>
              <a:ext cx="3625584" cy="453734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100909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71500" y="863637"/>
            <a:ext cx="7086600" cy="50170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13099780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568626" y="914401"/>
            <a:ext cx="5092348" cy="4838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4057847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LeNet1 Demo from 1993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461504" cy="4771553"/>
          </a:xfrm>
        </p:spPr>
        <p:txBody>
          <a:bodyPr/>
          <a:lstStyle/>
          <a:p>
            <a:r>
              <a:rPr lang="en-US" dirty="0"/>
              <a:t>Running on a 486 PC with an AT&amp;T DSP32C add-on board (20 </a:t>
            </a:r>
            <a:r>
              <a:rPr lang="en-US" dirty="0" err="1"/>
              <a:t>Mflops</a:t>
            </a:r>
            <a:r>
              <a:rPr lang="en-US" dirty="0"/>
              <a:t>!)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413200" y="1775512"/>
            <a:ext cx="5403201" cy="3901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47386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878373" y="1028700"/>
            <a:ext cx="6472854" cy="47749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210028799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92269" y="952500"/>
            <a:ext cx="6645063" cy="497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9942672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80527" y="800100"/>
            <a:ext cx="7091873" cy="5007249"/>
            <a:chOff x="540002" y="745851"/>
            <a:chExt cx="7685452" cy="5426348"/>
          </a:xfrm>
        </p:grpSpPr>
        <p:sp>
          <p:nvSpPr>
            <p:cNvPr id="6" name="object 6"/>
            <p:cNvSpPr/>
            <p:nvPr/>
          </p:nvSpPr>
          <p:spPr>
            <a:xfrm>
              <a:off x="540002" y="900415"/>
              <a:ext cx="5912045" cy="51970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95684" y="745851"/>
              <a:ext cx="3829770" cy="50943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55143" y="3696058"/>
              <a:ext cx="4470310" cy="24761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166923450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53574" y="881566"/>
            <a:ext cx="6722452" cy="5075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201984656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409700" y="886049"/>
            <a:ext cx="5410200" cy="4939418"/>
          </a:xfrm>
          <a:prstGeom prst="rect">
            <a:avLst/>
          </a:prstGeom>
          <a:blipFill>
            <a:blip r:embed="rId2" cstate="print"/>
            <a:srcRect/>
            <a:stretch>
              <a:fillRect r="-2105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examples</a:t>
            </a:r>
          </a:p>
        </p:txBody>
      </p:sp>
    </p:spTree>
    <p:extLst>
      <p:ext uri="{BB962C8B-B14F-4D97-AF65-F5344CB8AC3E}">
        <p14:creationId xmlns:p14="http://schemas.microsoft.com/office/powerpoint/2010/main" val="5573023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Detection: Difficult examples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2926450" cy="4466753"/>
          </a:xfrm>
        </p:spPr>
        <p:txBody>
          <a:bodyPr/>
          <a:lstStyle/>
          <a:p>
            <a:r>
              <a:rPr lang="en-US" dirty="0" err="1"/>
              <a:t>Groundtruth</a:t>
            </a:r>
            <a:r>
              <a:rPr lang="en-US" dirty="0"/>
              <a:t> is  sometimes ambiguous  or incomplete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3352800" y="1287246"/>
            <a:ext cx="4834304" cy="23476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4069" y="3390900"/>
            <a:ext cx="4058830" cy="25715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82396" y="3359780"/>
            <a:ext cx="4678642" cy="26026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722812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Detection: Difficult Examples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426146" cy="4466753"/>
          </a:xfrm>
        </p:spPr>
        <p:txBody>
          <a:bodyPr/>
          <a:lstStyle/>
          <a:p>
            <a:r>
              <a:rPr lang="en-US" dirty="0"/>
              <a:t>Non-max suppression makes us miss many objects</a:t>
            </a:r>
          </a:p>
          <a:p>
            <a:pPr lvl="1"/>
            <a:r>
              <a:rPr lang="en-US" dirty="0"/>
              <a:t>Person behind instrument</a:t>
            </a:r>
          </a:p>
          <a:p>
            <a:r>
              <a:rPr lang="en-US" dirty="0"/>
              <a:t>A bit of contextual post-processing would fix many errors</a:t>
            </a:r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3856718" y="925311"/>
            <a:ext cx="4368736" cy="29128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407" y="3099198"/>
            <a:ext cx="3893993" cy="28780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856718" y="3929799"/>
            <a:ext cx="4342824" cy="19917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52926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Detection: Interesting failures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83854" y="3848100"/>
            <a:ext cx="7461504" cy="1952153"/>
          </a:xfrm>
        </p:spPr>
        <p:txBody>
          <a:bodyPr/>
          <a:lstStyle/>
          <a:p>
            <a:r>
              <a:rPr lang="en-US" dirty="0"/>
              <a:t>Snake → corkscrew</a:t>
            </a:r>
          </a:p>
        </p:txBody>
      </p:sp>
      <p:sp>
        <p:nvSpPr>
          <p:cNvPr id="6" name="object 6"/>
          <p:cNvSpPr/>
          <p:nvPr/>
        </p:nvSpPr>
        <p:spPr>
          <a:xfrm>
            <a:off x="3711612" y="976141"/>
            <a:ext cx="4194608" cy="2451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0961" y="960581"/>
            <a:ext cx="3485660" cy="27240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11612" y="3427385"/>
            <a:ext cx="4323784" cy="24663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2516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Detection: Bad Groundtruth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461504" cy="4466753"/>
          </a:xfrm>
        </p:spPr>
        <p:txBody>
          <a:bodyPr/>
          <a:lstStyle/>
          <a:p>
            <a:r>
              <a:rPr lang="en-US"/>
              <a:t>One of the labelers likes ticks.....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12438" y="1507262"/>
            <a:ext cx="2638862" cy="20051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39609" y="1536307"/>
            <a:ext cx="1752677" cy="16369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99869" y="3546413"/>
            <a:ext cx="3568578" cy="20892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40934" y="3546414"/>
            <a:ext cx="1870835" cy="23599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517" y="3543300"/>
            <a:ext cx="2530032" cy="23599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46117" y="1536308"/>
            <a:ext cx="3763435" cy="1837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135012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ConvNets</a:t>
            </a:r>
            <a:r>
              <a:rPr lang="en-US" dirty="0"/>
              <a:t> as generic</a:t>
            </a:r>
            <a:br>
              <a:rPr lang="en-US" dirty="0"/>
            </a:br>
            <a:r>
              <a:rPr lang="en-US" dirty="0"/>
              <a:t>feature extractors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689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“Mainstream” object recognition pipeline 2006-2012: somewhat similar to </a:t>
            </a:r>
            <a:r>
              <a:rPr lang="en-US" dirty="0" err="1"/>
              <a:t>ConvNets</a:t>
            </a:r>
            <a:endParaRPr lang="en-US" dirty="0"/>
          </a:p>
        </p:txBody>
      </p:sp>
      <p:sp>
        <p:nvSpPr>
          <p:cNvPr id="79" name="Text Placeholder 78"/>
          <p:cNvSpPr>
            <a:spLocks noGrp="1"/>
          </p:cNvSpPr>
          <p:nvPr>
            <p:ph type="body" idx="1"/>
          </p:nvPr>
        </p:nvSpPr>
        <p:spPr>
          <a:xfrm>
            <a:off x="383854" y="4076700"/>
            <a:ext cx="7461504" cy="1695553"/>
          </a:xfrm>
        </p:spPr>
        <p:txBody>
          <a:bodyPr/>
          <a:lstStyle/>
          <a:p>
            <a:r>
              <a:rPr lang="en-US" sz="1600" dirty="0"/>
              <a:t>Fixed Features + unsupervised mid-level features + simple classifier</a:t>
            </a:r>
          </a:p>
          <a:p>
            <a:pPr lvl="1"/>
            <a:r>
              <a:rPr lang="en-US" sz="1200" dirty="0"/>
              <a:t>SIFT + Vector Quantization + Pyramid pooling + SVM</a:t>
            </a:r>
          </a:p>
          <a:p>
            <a:pPr lvl="2"/>
            <a:r>
              <a:rPr lang="en-US" sz="1200" dirty="0"/>
              <a:t>[</a:t>
            </a:r>
            <a:r>
              <a:rPr lang="en-US" sz="1200" dirty="0" err="1"/>
              <a:t>Lazebnik</a:t>
            </a:r>
            <a:r>
              <a:rPr lang="en-US" sz="1200" dirty="0"/>
              <a:t> et al. CVPR 2006]</a:t>
            </a:r>
          </a:p>
          <a:p>
            <a:pPr lvl="1"/>
            <a:r>
              <a:rPr lang="en-US" sz="1200" dirty="0"/>
              <a:t>SIFT + Local Sparse Coding </a:t>
            </a:r>
            <a:r>
              <a:rPr lang="en-US" sz="1200" dirty="0" err="1"/>
              <a:t>Macrofeatures</a:t>
            </a:r>
            <a:r>
              <a:rPr lang="en-US" sz="1200" dirty="0"/>
              <a:t> + Pyramid pooling + SVM</a:t>
            </a:r>
          </a:p>
          <a:p>
            <a:pPr lvl="2"/>
            <a:r>
              <a:rPr lang="en-US" sz="1200" dirty="0"/>
              <a:t>[</a:t>
            </a:r>
            <a:r>
              <a:rPr lang="en-US" sz="1200" dirty="0" err="1"/>
              <a:t>Boureau</a:t>
            </a:r>
            <a:r>
              <a:rPr lang="en-US" sz="1200" dirty="0"/>
              <a:t> et al. ICCV 2011]</a:t>
            </a:r>
          </a:p>
          <a:p>
            <a:pPr lvl="1"/>
            <a:r>
              <a:rPr lang="en-US" sz="1200" dirty="0"/>
              <a:t>SIFT + Fisher Vectors + Deformable Parts Pooling + SVM</a:t>
            </a:r>
          </a:p>
          <a:p>
            <a:pPr lvl="2"/>
            <a:r>
              <a:rPr lang="en-US" sz="1200" dirty="0"/>
              <a:t>[</a:t>
            </a:r>
            <a:r>
              <a:rPr lang="en-US" sz="1200" dirty="0" err="1"/>
              <a:t>Perronin</a:t>
            </a:r>
            <a:r>
              <a:rPr lang="en-US" sz="1200" dirty="0"/>
              <a:t> et al. 2012]</a:t>
            </a:r>
          </a:p>
          <a:p>
            <a:endParaRPr lang="en-US" sz="1600" dirty="0"/>
          </a:p>
        </p:txBody>
      </p:sp>
      <p:sp>
        <p:nvSpPr>
          <p:cNvPr id="12" name="object 12"/>
          <p:cNvSpPr txBox="1"/>
          <p:nvPr/>
        </p:nvSpPr>
        <p:spPr>
          <a:xfrm>
            <a:off x="1433385" y="2705100"/>
            <a:ext cx="767509" cy="458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5320" marR="4147" indent="-54952">
              <a:lnSpc>
                <a:spcPct val="130600"/>
              </a:lnSpc>
            </a:pPr>
            <a:r>
              <a:rPr sz="1200" b="1"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200" b="1" spc="2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200" b="1" spc="4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b="1"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200" b="1" spc="5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1200" b="1" spc="3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200" b="1"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200" b="1" spc="3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 </a:t>
            </a:r>
            <a:r>
              <a:rPr sz="1200" b="1"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Edges</a:t>
            </a:r>
            <a:endParaRPr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27861" y="2705100"/>
            <a:ext cx="775800" cy="458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30600"/>
              </a:lnSpc>
            </a:pPr>
            <a:r>
              <a:rPr sz="1200" b="1" spc="3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Winner  </a:t>
            </a:r>
            <a:r>
              <a:rPr sz="1200" b="1" spc="4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Takes</a:t>
            </a:r>
            <a:r>
              <a:rPr sz="1200" b="1" spc="2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endParaRPr sz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39459" y="2705100"/>
            <a:ext cx="897586" cy="458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30600"/>
              </a:lnSpc>
            </a:pPr>
            <a:r>
              <a:rPr sz="1200" b="1" spc="65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200" b="1" spc="49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200" b="1" spc="118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200" b="1" spc="4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1200" b="1" spc="8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200" b="1" spc="139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1200" b="1" spc="4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1200" b="1" spc="2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1200" b="1" spc="5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  </a:t>
            </a:r>
            <a:r>
              <a:rPr sz="1200" b="1" spc="135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(sum)</a:t>
            </a:r>
            <a:endParaRPr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787917" y="3606194"/>
            <a:ext cx="191540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b="1"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r>
              <a:rPr b="1"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b="1"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(SIFT/HoG/...)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487873" y="2705100"/>
            <a:ext cx="1232885" cy="483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30600"/>
              </a:lnSpc>
            </a:pPr>
            <a:r>
              <a:rPr sz="1200" b="1"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K-</a:t>
            </a:r>
            <a:r>
              <a:rPr sz="1200" b="1" spc="9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</a:t>
            </a:r>
            <a:r>
              <a:rPr sz="1200" b="1" spc="9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Sparse</a:t>
            </a:r>
            <a:r>
              <a:rPr sz="1200" b="1" spc="57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5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Coding</a:t>
            </a:r>
            <a:endParaRPr sz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865345" y="2705100"/>
            <a:ext cx="1025072" cy="458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30600"/>
              </a:lnSpc>
            </a:pPr>
            <a:r>
              <a:rPr sz="1200" b="1" spc="65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 </a:t>
            </a:r>
            <a:r>
              <a:rPr sz="1200" b="1" spc="4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  </a:t>
            </a:r>
            <a:r>
              <a:rPr sz="1200" b="1" spc="3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1200" b="1" spc="33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5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endParaRPr sz="1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030343" y="2705100"/>
            <a:ext cx="970657" cy="458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>
              <a:lnSpc>
                <a:spcPct val="130600"/>
              </a:lnSpc>
            </a:pPr>
            <a:r>
              <a:rPr sz="1200" b="1" spc="4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sz="1200" b="1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 </a:t>
            </a:r>
            <a:r>
              <a:rPr sz="1200" b="1"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classifier</a:t>
            </a:r>
            <a:endParaRPr sz="1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1160851" y="3314700"/>
            <a:ext cx="2804697" cy="198133"/>
          </a:xfrm>
          <a:custGeom>
            <a:avLst/>
            <a:gdLst/>
            <a:ahLst/>
            <a:cxnLst/>
            <a:rect l="l" t="t" r="r" b="b"/>
            <a:pathLst>
              <a:path w="3436620" h="242570">
                <a:moveTo>
                  <a:pt x="0" y="21589"/>
                </a:moveTo>
                <a:lnTo>
                  <a:pt x="70456" y="48698"/>
                </a:lnTo>
                <a:lnTo>
                  <a:pt x="112447" y="60629"/>
                </a:lnTo>
                <a:lnTo>
                  <a:pt x="158477" y="71533"/>
                </a:lnTo>
                <a:lnTo>
                  <a:pt x="208193" y="81453"/>
                </a:lnTo>
                <a:lnTo>
                  <a:pt x="261242" y="90432"/>
                </a:lnTo>
                <a:lnTo>
                  <a:pt x="317274" y="98513"/>
                </a:lnTo>
                <a:lnTo>
                  <a:pt x="375935" y="105737"/>
                </a:lnTo>
                <a:lnTo>
                  <a:pt x="436873" y="112147"/>
                </a:lnTo>
                <a:lnTo>
                  <a:pt x="499737" y="117786"/>
                </a:lnTo>
                <a:lnTo>
                  <a:pt x="564173" y="122695"/>
                </a:lnTo>
                <a:lnTo>
                  <a:pt x="629829" y="126919"/>
                </a:lnTo>
                <a:lnTo>
                  <a:pt x="696354" y="130498"/>
                </a:lnTo>
                <a:lnTo>
                  <a:pt x="763394" y="133475"/>
                </a:lnTo>
                <a:lnTo>
                  <a:pt x="830598" y="135894"/>
                </a:lnTo>
                <a:lnTo>
                  <a:pt x="897614" y="137796"/>
                </a:lnTo>
                <a:lnTo>
                  <a:pt x="964088" y="139223"/>
                </a:lnTo>
                <a:lnTo>
                  <a:pt x="1029670" y="140219"/>
                </a:lnTo>
                <a:lnTo>
                  <a:pt x="1094006" y="140826"/>
                </a:lnTo>
                <a:lnTo>
                  <a:pt x="1156744" y="141085"/>
                </a:lnTo>
                <a:lnTo>
                  <a:pt x="1217532" y="141041"/>
                </a:lnTo>
                <a:lnTo>
                  <a:pt x="1276018" y="140734"/>
                </a:lnTo>
                <a:lnTo>
                  <a:pt x="1331850" y="140208"/>
                </a:lnTo>
                <a:lnTo>
                  <a:pt x="1384674" y="139505"/>
                </a:lnTo>
                <a:lnTo>
                  <a:pt x="1434140" y="138667"/>
                </a:lnTo>
                <a:lnTo>
                  <a:pt x="1479894" y="137738"/>
                </a:lnTo>
                <a:lnTo>
                  <a:pt x="1521585" y="136758"/>
                </a:lnTo>
                <a:lnTo>
                  <a:pt x="1591367" y="134820"/>
                </a:lnTo>
                <a:lnTo>
                  <a:pt x="1640667" y="133194"/>
                </a:lnTo>
                <a:lnTo>
                  <a:pt x="1670050" y="132080"/>
                </a:lnTo>
                <a:lnTo>
                  <a:pt x="1752600" y="242570"/>
                </a:lnTo>
                <a:lnTo>
                  <a:pt x="1849120" y="118110"/>
                </a:lnTo>
                <a:lnTo>
                  <a:pt x="3243579" y="90170"/>
                </a:lnTo>
                <a:lnTo>
                  <a:pt x="343662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0" name="object 70"/>
          <p:cNvSpPr txBox="1"/>
          <p:nvPr/>
        </p:nvSpPr>
        <p:spPr>
          <a:xfrm>
            <a:off x="4637182" y="3606194"/>
            <a:ext cx="131684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b="1"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Unsupervised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4127238" y="3314700"/>
            <a:ext cx="2617096" cy="198133"/>
          </a:xfrm>
          <a:custGeom>
            <a:avLst/>
            <a:gdLst/>
            <a:ahLst/>
            <a:cxnLst/>
            <a:rect l="l" t="t" r="r" b="b"/>
            <a:pathLst>
              <a:path w="3206750" h="242570">
                <a:moveTo>
                  <a:pt x="0" y="21589"/>
                </a:moveTo>
                <a:lnTo>
                  <a:pt x="70668" y="48698"/>
                </a:lnTo>
                <a:lnTo>
                  <a:pt x="112755" y="60629"/>
                </a:lnTo>
                <a:lnTo>
                  <a:pt x="158874" y="71533"/>
                </a:lnTo>
                <a:lnTo>
                  <a:pt x="208674" y="81453"/>
                </a:lnTo>
                <a:lnTo>
                  <a:pt x="261803" y="90432"/>
                </a:lnTo>
                <a:lnTo>
                  <a:pt x="317908" y="98513"/>
                </a:lnTo>
                <a:lnTo>
                  <a:pt x="376637" y="105737"/>
                </a:lnTo>
                <a:lnTo>
                  <a:pt x="437638" y="112147"/>
                </a:lnTo>
                <a:lnTo>
                  <a:pt x="500560" y="117786"/>
                </a:lnTo>
                <a:lnTo>
                  <a:pt x="565049" y="122695"/>
                </a:lnTo>
                <a:lnTo>
                  <a:pt x="630755" y="126919"/>
                </a:lnTo>
                <a:lnTo>
                  <a:pt x="697324" y="130498"/>
                </a:lnTo>
                <a:lnTo>
                  <a:pt x="764406" y="133475"/>
                </a:lnTo>
                <a:lnTo>
                  <a:pt x="831647" y="135894"/>
                </a:lnTo>
                <a:lnTo>
                  <a:pt x="898695" y="137796"/>
                </a:lnTo>
                <a:lnTo>
                  <a:pt x="965200" y="139223"/>
                </a:lnTo>
                <a:lnTo>
                  <a:pt x="1030807" y="140219"/>
                </a:lnTo>
                <a:lnTo>
                  <a:pt x="1095167" y="140826"/>
                </a:lnTo>
                <a:lnTo>
                  <a:pt x="1157925" y="141085"/>
                </a:lnTo>
                <a:lnTo>
                  <a:pt x="1218731" y="141041"/>
                </a:lnTo>
                <a:lnTo>
                  <a:pt x="1277232" y="140734"/>
                </a:lnTo>
                <a:lnTo>
                  <a:pt x="1333077" y="140208"/>
                </a:lnTo>
                <a:lnTo>
                  <a:pt x="1385912" y="139505"/>
                </a:lnTo>
                <a:lnTo>
                  <a:pt x="1435386" y="138667"/>
                </a:lnTo>
                <a:lnTo>
                  <a:pt x="1481148" y="137738"/>
                </a:lnTo>
                <a:lnTo>
                  <a:pt x="1522844" y="136758"/>
                </a:lnTo>
                <a:lnTo>
                  <a:pt x="1592633" y="134820"/>
                </a:lnTo>
                <a:lnTo>
                  <a:pt x="1641936" y="133194"/>
                </a:lnTo>
                <a:lnTo>
                  <a:pt x="1671319" y="132080"/>
                </a:lnTo>
                <a:lnTo>
                  <a:pt x="1753869" y="242570"/>
                </a:lnTo>
                <a:lnTo>
                  <a:pt x="1850389" y="118110"/>
                </a:lnTo>
                <a:lnTo>
                  <a:pt x="3032760" y="118110"/>
                </a:lnTo>
                <a:lnTo>
                  <a:pt x="320675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2" name="object 72"/>
          <p:cNvSpPr txBox="1"/>
          <p:nvPr/>
        </p:nvSpPr>
        <p:spPr>
          <a:xfrm>
            <a:off x="6781646" y="3606194"/>
            <a:ext cx="107430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b="1"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b="1"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b="1"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b="1" spc="5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</a:t>
            </a:r>
            <a:r>
              <a:rPr b="1"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b="1" spc="13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b="1" spc="6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516683" y="1576471"/>
            <a:ext cx="1352598" cy="876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31"/>
          <p:cNvSpPr/>
          <p:nvPr/>
        </p:nvSpPr>
        <p:spPr>
          <a:xfrm>
            <a:off x="6686866" y="1435954"/>
            <a:ext cx="817778" cy="1179461"/>
          </a:xfrm>
          <a:custGeom>
            <a:avLst/>
            <a:gdLst/>
            <a:ahLst/>
            <a:cxnLst/>
            <a:rect l="l" t="t" r="r" b="b"/>
            <a:pathLst>
              <a:path w="1002029" h="144398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42719"/>
                </a:lnTo>
                <a:lnTo>
                  <a:pt x="0" y="1443989"/>
                </a:lnTo>
                <a:lnTo>
                  <a:pt x="1270" y="1443989"/>
                </a:lnTo>
                <a:lnTo>
                  <a:pt x="1000759" y="1443989"/>
                </a:lnTo>
                <a:lnTo>
                  <a:pt x="1002029" y="1443989"/>
                </a:lnTo>
                <a:lnTo>
                  <a:pt x="1002029" y="1442719"/>
                </a:lnTo>
                <a:lnTo>
                  <a:pt x="1002029" y="1269"/>
                </a:lnTo>
                <a:lnTo>
                  <a:pt x="1002029" y="0"/>
                </a:lnTo>
                <a:lnTo>
                  <a:pt x="1000759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2" name="object 33"/>
          <p:cNvSpPr/>
          <p:nvPr/>
        </p:nvSpPr>
        <p:spPr>
          <a:xfrm>
            <a:off x="7504645" y="26154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3" name="object 34"/>
          <p:cNvSpPr txBox="1"/>
          <p:nvPr/>
        </p:nvSpPr>
        <p:spPr>
          <a:xfrm>
            <a:off x="6750092" y="1924542"/>
            <a:ext cx="6545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+mj-lt"/>
                <a:cs typeface="Times New Roman"/>
              </a:rPr>
              <a:t>C</a:t>
            </a:r>
            <a:r>
              <a:rPr sz="1200" spc="-4" dirty="0">
                <a:latin typeface="+mj-lt"/>
                <a:cs typeface="Times New Roman"/>
              </a:rPr>
              <a:t>lass</a:t>
            </a:r>
            <a:r>
              <a:rPr sz="1200" dirty="0">
                <a:latin typeface="+mj-lt"/>
                <a:cs typeface="Times New Roman"/>
              </a:rPr>
              <a:t>i</a:t>
            </a:r>
            <a:r>
              <a:rPr sz="1200" spc="-4" dirty="0">
                <a:latin typeface="+mj-lt"/>
                <a:cs typeface="Times New Roman"/>
              </a:rPr>
              <a:t>fier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84" name="object 35"/>
          <p:cNvSpPr/>
          <p:nvPr/>
        </p:nvSpPr>
        <p:spPr>
          <a:xfrm>
            <a:off x="4371729" y="1451514"/>
            <a:ext cx="2022853" cy="1177386"/>
          </a:xfrm>
          <a:custGeom>
            <a:avLst/>
            <a:gdLst/>
            <a:ahLst/>
            <a:cxnLst/>
            <a:rect l="l" t="t" r="r" b="b"/>
            <a:pathLst>
              <a:path w="3199129" h="144145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38910"/>
                </a:lnTo>
                <a:lnTo>
                  <a:pt x="0" y="1440179"/>
                </a:lnTo>
                <a:lnTo>
                  <a:pt x="0" y="1441450"/>
                </a:lnTo>
                <a:lnTo>
                  <a:pt x="1270" y="1441450"/>
                </a:lnTo>
                <a:lnTo>
                  <a:pt x="3196590" y="1441450"/>
                </a:lnTo>
                <a:lnTo>
                  <a:pt x="3197859" y="1441450"/>
                </a:lnTo>
                <a:lnTo>
                  <a:pt x="3199129" y="1440179"/>
                </a:lnTo>
                <a:lnTo>
                  <a:pt x="3199129" y="1438910"/>
                </a:lnTo>
                <a:lnTo>
                  <a:pt x="3199129" y="1269"/>
                </a:lnTo>
                <a:lnTo>
                  <a:pt x="3199129" y="0"/>
                </a:lnTo>
                <a:lnTo>
                  <a:pt x="3197859" y="0"/>
                </a:lnTo>
                <a:lnTo>
                  <a:pt x="319659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5" name="object 36"/>
          <p:cNvSpPr/>
          <p:nvPr/>
        </p:nvSpPr>
        <p:spPr>
          <a:xfrm>
            <a:off x="4379101" y="14515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6" name="object 37"/>
          <p:cNvSpPr/>
          <p:nvPr/>
        </p:nvSpPr>
        <p:spPr>
          <a:xfrm>
            <a:off x="6394582" y="2628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7" name="object 38"/>
          <p:cNvSpPr/>
          <p:nvPr/>
        </p:nvSpPr>
        <p:spPr>
          <a:xfrm>
            <a:off x="6334466" y="2039688"/>
            <a:ext cx="298504" cy="0"/>
          </a:xfrm>
          <a:custGeom>
            <a:avLst/>
            <a:gdLst/>
            <a:ahLst/>
            <a:cxnLst/>
            <a:rect l="l" t="t" r="r" b="b"/>
            <a:pathLst>
              <a:path w="365759">
                <a:moveTo>
                  <a:pt x="0" y="0"/>
                </a:moveTo>
                <a:lnTo>
                  <a:pt x="36575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8" name="object 39"/>
          <p:cNvSpPr/>
          <p:nvPr/>
        </p:nvSpPr>
        <p:spPr>
          <a:xfrm>
            <a:off x="6626751" y="1995082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9" name="object 40"/>
          <p:cNvSpPr/>
          <p:nvPr/>
        </p:nvSpPr>
        <p:spPr>
          <a:xfrm>
            <a:off x="5700144" y="1641347"/>
            <a:ext cx="634322" cy="785270"/>
          </a:xfrm>
          <a:custGeom>
            <a:avLst/>
            <a:gdLst/>
            <a:ahLst/>
            <a:cxnLst/>
            <a:rect l="l" t="t" r="r" b="b"/>
            <a:pathLst>
              <a:path w="777240" h="961389">
                <a:moveTo>
                  <a:pt x="0" y="0"/>
                </a:moveTo>
                <a:lnTo>
                  <a:pt x="0" y="1269"/>
                </a:lnTo>
                <a:lnTo>
                  <a:pt x="0" y="960119"/>
                </a:lnTo>
                <a:lnTo>
                  <a:pt x="0" y="961389"/>
                </a:lnTo>
                <a:lnTo>
                  <a:pt x="775970" y="961389"/>
                </a:lnTo>
                <a:lnTo>
                  <a:pt x="777240" y="961389"/>
                </a:lnTo>
                <a:lnTo>
                  <a:pt x="777240" y="960119"/>
                </a:lnTo>
                <a:lnTo>
                  <a:pt x="777240" y="1269"/>
                </a:lnTo>
                <a:lnTo>
                  <a:pt x="777240" y="0"/>
                </a:lnTo>
                <a:lnTo>
                  <a:pt x="77597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0" name="object 41"/>
          <p:cNvSpPr/>
          <p:nvPr/>
        </p:nvSpPr>
        <p:spPr>
          <a:xfrm>
            <a:off x="5700144" y="16413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1" name="object 42"/>
          <p:cNvSpPr/>
          <p:nvPr/>
        </p:nvSpPr>
        <p:spPr>
          <a:xfrm>
            <a:off x="6334465" y="24266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2" name="object 43"/>
          <p:cNvSpPr txBox="1"/>
          <p:nvPr/>
        </p:nvSpPr>
        <p:spPr>
          <a:xfrm>
            <a:off x="5727093" y="1775157"/>
            <a:ext cx="537930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400"/>
              </a:lnSpc>
            </a:pPr>
            <a:r>
              <a:rPr sz="1200" spc="-8" dirty="0">
                <a:latin typeface="+mj-lt"/>
                <a:cs typeface="Times New Roman"/>
              </a:rPr>
              <a:t>feature  </a:t>
            </a:r>
            <a:r>
              <a:rPr sz="1200" spc="-4" dirty="0">
                <a:latin typeface="+mj-lt"/>
                <a:cs typeface="Times New Roman"/>
              </a:rPr>
              <a:t>P</a:t>
            </a:r>
            <a:r>
              <a:rPr sz="1200" spc="4" dirty="0">
                <a:latin typeface="+mj-lt"/>
                <a:cs typeface="Times New Roman"/>
              </a:rPr>
              <a:t>o</a:t>
            </a:r>
            <a:r>
              <a:rPr sz="1200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ing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93" name="object 44"/>
          <p:cNvSpPr/>
          <p:nvPr/>
        </p:nvSpPr>
        <p:spPr>
          <a:xfrm>
            <a:off x="5579913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4" name="object 45"/>
          <p:cNvSpPr/>
          <p:nvPr/>
        </p:nvSpPr>
        <p:spPr>
          <a:xfrm>
            <a:off x="5646248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5" name="object 46"/>
          <p:cNvSpPr/>
          <p:nvPr/>
        </p:nvSpPr>
        <p:spPr>
          <a:xfrm>
            <a:off x="5071005" y="1650684"/>
            <a:ext cx="508909" cy="767635"/>
          </a:xfrm>
          <a:custGeom>
            <a:avLst/>
            <a:gdLst/>
            <a:ahLst/>
            <a:cxnLst/>
            <a:rect l="l" t="t" r="r" b="b"/>
            <a:pathLst>
              <a:path w="623570" h="939800">
                <a:moveTo>
                  <a:pt x="1269" y="0"/>
                </a:moveTo>
                <a:lnTo>
                  <a:pt x="0" y="0"/>
                </a:lnTo>
                <a:lnTo>
                  <a:pt x="0" y="938529"/>
                </a:lnTo>
                <a:lnTo>
                  <a:pt x="0" y="939800"/>
                </a:lnTo>
                <a:lnTo>
                  <a:pt x="1269" y="939800"/>
                </a:lnTo>
                <a:lnTo>
                  <a:pt x="622300" y="939800"/>
                </a:lnTo>
                <a:lnTo>
                  <a:pt x="623569" y="939800"/>
                </a:lnTo>
                <a:lnTo>
                  <a:pt x="623569" y="938529"/>
                </a:lnTo>
                <a:lnTo>
                  <a:pt x="623569" y="0"/>
                </a:lnTo>
                <a:lnTo>
                  <a:pt x="62230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6" name="object 47"/>
          <p:cNvSpPr/>
          <p:nvPr/>
        </p:nvSpPr>
        <p:spPr>
          <a:xfrm>
            <a:off x="5071005" y="16506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7" name="object 48"/>
          <p:cNvSpPr/>
          <p:nvPr/>
        </p:nvSpPr>
        <p:spPr>
          <a:xfrm>
            <a:off x="5579913" y="24183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8" name="object 49"/>
          <p:cNvSpPr txBox="1"/>
          <p:nvPr/>
        </p:nvSpPr>
        <p:spPr>
          <a:xfrm>
            <a:off x="5098990" y="1774161"/>
            <a:ext cx="453457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Times New Roman"/>
              </a:rPr>
              <a:t>Non-  </a:t>
            </a:r>
            <a:r>
              <a:rPr sz="1200" spc="-8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inear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99" name="object 50"/>
          <p:cNvSpPr/>
          <p:nvPr/>
        </p:nvSpPr>
        <p:spPr>
          <a:xfrm>
            <a:off x="4932117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0" name="object 51"/>
          <p:cNvSpPr/>
          <p:nvPr/>
        </p:nvSpPr>
        <p:spPr>
          <a:xfrm>
            <a:off x="4998452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1" name="object 52"/>
          <p:cNvSpPr/>
          <p:nvPr/>
        </p:nvSpPr>
        <p:spPr>
          <a:xfrm>
            <a:off x="4454303" y="1645497"/>
            <a:ext cx="477814" cy="776971"/>
          </a:xfrm>
          <a:custGeom>
            <a:avLst/>
            <a:gdLst/>
            <a:ahLst/>
            <a:cxnLst/>
            <a:rect l="l" t="t" r="r" b="b"/>
            <a:pathLst>
              <a:path w="585470" h="95123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49960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51229"/>
                </a:lnTo>
                <a:lnTo>
                  <a:pt x="585469" y="951229"/>
                </a:lnTo>
                <a:lnTo>
                  <a:pt x="585469" y="949960"/>
                </a:lnTo>
                <a:lnTo>
                  <a:pt x="585469" y="1270"/>
                </a:lnTo>
                <a:lnTo>
                  <a:pt x="585469" y="0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2" name="object 53"/>
          <p:cNvSpPr/>
          <p:nvPr/>
        </p:nvSpPr>
        <p:spPr>
          <a:xfrm>
            <a:off x="4454303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3" name="object 54"/>
          <p:cNvSpPr/>
          <p:nvPr/>
        </p:nvSpPr>
        <p:spPr>
          <a:xfrm>
            <a:off x="4932117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4" name="object 55"/>
          <p:cNvSpPr txBox="1"/>
          <p:nvPr/>
        </p:nvSpPr>
        <p:spPr>
          <a:xfrm>
            <a:off x="4486433" y="1775157"/>
            <a:ext cx="395933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Times New Roman"/>
              </a:rPr>
              <a:t>F</a:t>
            </a:r>
            <a:r>
              <a:rPr sz="1200" dirty="0">
                <a:latin typeface="+mj-lt"/>
                <a:cs typeface="Times New Roman"/>
              </a:rPr>
              <a:t>i</a:t>
            </a:r>
            <a:r>
              <a:rPr sz="1200" spc="-4" dirty="0">
                <a:latin typeface="+mj-lt"/>
                <a:cs typeface="Times New Roman"/>
              </a:rPr>
              <a:t>lter  Bank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108" name="object 59"/>
          <p:cNvSpPr/>
          <p:nvPr/>
        </p:nvSpPr>
        <p:spPr>
          <a:xfrm>
            <a:off x="4462019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09" name="object 60"/>
          <p:cNvSpPr/>
          <p:nvPr/>
        </p:nvSpPr>
        <p:spPr>
          <a:xfrm>
            <a:off x="4343400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1" name="object 62"/>
          <p:cNvSpPr/>
          <p:nvPr/>
        </p:nvSpPr>
        <p:spPr>
          <a:xfrm>
            <a:off x="2063100" y="1436991"/>
            <a:ext cx="2218571" cy="1177386"/>
          </a:xfrm>
          <a:custGeom>
            <a:avLst/>
            <a:gdLst/>
            <a:ahLst/>
            <a:cxnLst/>
            <a:rect l="l" t="t" r="r" b="b"/>
            <a:pathLst>
              <a:path w="3197860" h="1441450">
                <a:moveTo>
                  <a:pt x="1269" y="0"/>
                </a:moveTo>
                <a:lnTo>
                  <a:pt x="0" y="0"/>
                </a:lnTo>
                <a:lnTo>
                  <a:pt x="0" y="1270"/>
                </a:lnTo>
                <a:lnTo>
                  <a:pt x="0" y="1438910"/>
                </a:lnTo>
                <a:lnTo>
                  <a:pt x="0" y="1440180"/>
                </a:lnTo>
                <a:lnTo>
                  <a:pt x="0" y="1441450"/>
                </a:lnTo>
                <a:lnTo>
                  <a:pt x="1269" y="1441450"/>
                </a:lnTo>
                <a:lnTo>
                  <a:pt x="3195320" y="1441450"/>
                </a:lnTo>
                <a:lnTo>
                  <a:pt x="3196590" y="1441450"/>
                </a:lnTo>
                <a:lnTo>
                  <a:pt x="3197860" y="1440180"/>
                </a:lnTo>
                <a:lnTo>
                  <a:pt x="3197860" y="1438910"/>
                </a:lnTo>
                <a:lnTo>
                  <a:pt x="3197860" y="1270"/>
                </a:lnTo>
                <a:lnTo>
                  <a:pt x="3197860" y="0"/>
                </a:lnTo>
                <a:lnTo>
                  <a:pt x="3196590" y="0"/>
                </a:lnTo>
                <a:lnTo>
                  <a:pt x="319532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2" name="object 63"/>
          <p:cNvSpPr/>
          <p:nvPr/>
        </p:nvSpPr>
        <p:spPr>
          <a:xfrm>
            <a:off x="1543308" y="14369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3" name="object 64"/>
          <p:cNvSpPr/>
          <p:nvPr/>
        </p:nvSpPr>
        <p:spPr>
          <a:xfrm>
            <a:off x="4153150" y="26143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4" name="object 65"/>
          <p:cNvSpPr/>
          <p:nvPr/>
        </p:nvSpPr>
        <p:spPr>
          <a:xfrm>
            <a:off x="4094071" y="2025165"/>
            <a:ext cx="298504" cy="0"/>
          </a:xfrm>
          <a:custGeom>
            <a:avLst/>
            <a:gdLst/>
            <a:ahLst/>
            <a:cxnLst/>
            <a:rect l="l" t="t" r="r" b="b"/>
            <a:pathLst>
              <a:path w="365760">
                <a:moveTo>
                  <a:pt x="0" y="0"/>
                </a:moveTo>
                <a:lnTo>
                  <a:pt x="36576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5" name="object 66"/>
          <p:cNvSpPr/>
          <p:nvPr/>
        </p:nvSpPr>
        <p:spPr>
          <a:xfrm>
            <a:off x="4386357" y="1980560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6" name="object 67"/>
          <p:cNvSpPr/>
          <p:nvPr/>
        </p:nvSpPr>
        <p:spPr>
          <a:xfrm>
            <a:off x="3459748" y="1627863"/>
            <a:ext cx="634322" cy="784232"/>
          </a:xfrm>
          <a:custGeom>
            <a:avLst/>
            <a:gdLst/>
            <a:ahLst/>
            <a:cxnLst/>
            <a:rect l="l" t="t" r="r" b="b"/>
            <a:pathLst>
              <a:path w="777239" h="960119">
                <a:moveTo>
                  <a:pt x="1269" y="0"/>
                </a:moveTo>
                <a:lnTo>
                  <a:pt x="0" y="0"/>
                </a:lnTo>
                <a:lnTo>
                  <a:pt x="0" y="958850"/>
                </a:lnTo>
                <a:lnTo>
                  <a:pt x="0" y="960119"/>
                </a:lnTo>
                <a:lnTo>
                  <a:pt x="1269" y="960119"/>
                </a:lnTo>
                <a:lnTo>
                  <a:pt x="775969" y="960119"/>
                </a:lnTo>
                <a:lnTo>
                  <a:pt x="777239" y="960119"/>
                </a:lnTo>
                <a:lnTo>
                  <a:pt x="777239" y="958850"/>
                </a:lnTo>
                <a:lnTo>
                  <a:pt x="777239" y="0"/>
                </a:lnTo>
                <a:lnTo>
                  <a:pt x="775969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7" name="object 68"/>
          <p:cNvSpPr/>
          <p:nvPr/>
        </p:nvSpPr>
        <p:spPr>
          <a:xfrm>
            <a:off x="3459748" y="16278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8" name="object 69"/>
          <p:cNvSpPr/>
          <p:nvPr/>
        </p:nvSpPr>
        <p:spPr>
          <a:xfrm>
            <a:off x="4094071" y="24120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19" name="object 70"/>
          <p:cNvSpPr txBox="1"/>
          <p:nvPr/>
        </p:nvSpPr>
        <p:spPr>
          <a:xfrm>
            <a:off x="3486696" y="1759639"/>
            <a:ext cx="537930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900"/>
              </a:lnSpc>
            </a:pPr>
            <a:r>
              <a:rPr sz="1200" spc="-8" dirty="0">
                <a:latin typeface="+mj-lt"/>
                <a:cs typeface="Times New Roman"/>
              </a:rPr>
              <a:t>feature  </a:t>
            </a:r>
            <a:r>
              <a:rPr sz="1200" spc="-4" dirty="0">
                <a:latin typeface="+mj-lt"/>
                <a:cs typeface="Times New Roman"/>
              </a:rPr>
              <a:t>P</a:t>
            </a:r>
            <a:r>
              <a:rPr sz="1200" spc="4" dirty="0">
                <a:latin typeface="+mj-lt"/>
                <a:cs typeface="Times New Roman"/>
              </a:rPr>
              <a:t>o</a:t>
            </a:r>
            <a:r>
              <a:rPr sz="1200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ing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120" name="object 71"/>
          <p:cNvSpPr/>
          <p:nvPr/>
        </p:nvSpPr>
        <p:spPr>
          <a:xfrm>
            <a:off x="3339518" y="2019979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1" name="object 72"/>
          <p:cNvSpPr/>
          <p:nvPr/>
        </p:nvSpPr>
        <p:spPr>
          <a:xfrm>
            <a:off x="3405853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2" name="object 73"/>
          <p:cNvSpPr/>
          <p:nvPr/>
        </p:nvSpPr>
        <p:spPr>
          <a:xfrm>
            <a:off x="2831646" y="1635124"/>
            <a:ext cx="507872" cy="767635"/>
          </a:xfrm>
          <a:custGeom>
            <a:avLst/>
            <a:gdLst/>
            <a:ahLst/>
            <a:cxnLst/>
            <a:rect l="l" t="t" r="r" b="b"/>
            <a:pathLst>
              <a:path w="622300" h="939800">
                <a:moveTo>
                  <a:pt x="0" y="0"/>
                </a:moveTo>
                <a:lnTo>
                  <a:pt x="0" y="938529"/>
                </a:lnTo>
                <a:lnTo>
                  <a:pt x="0" y="939800"/>
                </a:lnTo>
                <a:lnTo>
                  <a:pt x="621030" y="939800"/>
                </a:lnTo>
                <a:lnTo>
                  <a:pt x="622300" y="939800"/>
                </a:lnTo>
                <a:lnTo>
                  <a:pt x="622300" y="938529"/>
                </a:lnTo>
                <a:lnTo>
                  <a:pt x="622300" y="0"/>
                </a:lnTo>
                <a:lnTo>
                  <a:pt x="62103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3" name="object 74"/>
          <p:cNvSpPr/>
          <p:nvPr/>
        </p:nvSpPr>
        <p:spPr>
          <a:xfrm>
            <a:off x="2831646" y="16351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4" name="object 75"/>
          <p:cNvSpPr/>
          <p:nvPr/>
        </p:nvSpPr>
        <p:spPr>
          <a:xfrm>
            <a:off x="3339518" y="2402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5" name="object 76"/>
          <p:cNvSpPr txBox="1"/>
          <p:nvPr/>
        </p:nvSpPr>
        <p:spPr>
          <a:xfrm>
            <a:off x="2858594" y="1758601"/>
            <a:ext cx="453457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Times New Roman"/>
              </a:rPr>
              <a:t>Non-  L</a:t>
            </a:r>
            <a:r>
              <a:rPr sz="1200" spc="-4" dirty="0">
                <a:latin typeface="+mj-lt"/>
                <a:cs typeface="Times New Roman"/>
              </a:rPr>
              <a:t>i</a:t>
            </a:r>
            <a:r>
              <a:rPr sz="1200" dirty="0">
                <a:latin typeface="+mj-lt"/>
                <a:cs typeface="Times New Roman"/>
              </a:rPr>
              <a:t>near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126" name="object 77"/>
          <p:cNvSpPr/>
          <p:nvPr/>
        </p:nvSpPr>
        <p:spPr>
          <a:xfrm>
            <a:off x="2691722" y="2019979"/>
            <a:ext cx="71517" cy="0"/>
          </a:xfrm>
          <a:custGeom>
            <a:avLst/>
            <a:gdLst/>
            <a:ahLst/>
            <a:cxnLst/>
            <a:rect l="l" t="t" r="r" b="b"/>
            <a:pathLst>
              <a:path w="87629">
                <a:moveTo>
                  <a:pt x="0" y="0"/>
                </a:moveTo>
                <a:lnTo>
                  <a:pt x="8763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7" name="object 78"/>
          <p:cNvSpPr/>
          <p:nvPr/>
        </p:nvSpPr>
        <p:spPr>
          <a:xfrm>
            <a:off x="2757020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8" name="object 79"/>
          <p:cNvSpPr/>
          <p:nvPr/>
        </p:nvSpPr>
        <p:spPr>
          <a:xfrm>
            <a:off x="2214943" y="1630974"/>
            <a:ext cx="476778" cy="776971"/>
          </a:xfrm>
          <a:custGeom>
            <a:avLst/>
            <a:gdLst/>
            <a:ahLst/>
            <a:cxnLst/>
            <a:rect l="l" t="t" r="r" b="b"/>
            <a:pathLst>
              <a:path w="584200" h="95123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49959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49959"/>
                </a:lnTo>
                <a:lnTo>
                  <a:pt x="584200" y="1269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29" name="object 80"/>
          <p:cNvSpPr/>
          <p:nvPr/>
        </p:nvSpPr>
        <p:spPr>
          <a:xfrm>
            <a:off x="2214943" y="16309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0" name="object 81"/>
          <p:cNvSpPr/>
          <p:nvPr/>
        </p:nvSpPr>
        <p:spPr>
          <a:xfrm>
            <a:off x="2691722" y="24079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1" name="object 82"/>
          <p:cNvSpPr txBox="1"/>
          <p:nvPr/>
        </p:nvSpPr>
        <p:spPr>
          <a:xfrm>
            <a:off x="2247075" y="1760634"/>
            <a:ext cx="395933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Times New Roman"/>
              </a:rPr>
              <a:t>Fi</a:t>
            </a:r>
            <a:r>
              <a:rPr sz="1200" dirty="0">
                <a:latin typeface="+mj-lt"/>
                <a:cs typeface="Times New Roman"/>
              </a:rPr>
              <a:t>l</a:t>
            </a:r>
            <a:r>
              <a:rPr sz="1200" spc="-4" dirty="0">
                <a:latin typeface="+mj-lt"/>
                <a:cs typeface="Times New Roman"/>
              </a:rPr>
              <a:t>ter  Bank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132" name="object 83"/>
          <p:cNvSpPr/>
          <p:nvPr/>
        </p:nvSpPr>
        <p:spPr>
          <a:xfrm>
            <a:off x="2103004" y="2019979"/>
            <a:ext cx="73590" cy="0"/>
          </a:xfrm>
          <a:custGeom>
            <a:avLst/>
            <a:gdLst/>
            <a:ahLst/>
            <a:cxnLst/>
            <a:rect l="l" t="t" r="r" b="b"/>
            <a:pathLst>
              <a:path w="90169">
                <a:moveTo>
                  <a:pt x="0" y="0"/>
                </a:moveTo>
                <a:lnTo>
                  <a:pt x="9016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133" name="object 84"/>
          <p:cNvSpPr/>
          <p:nvPr/>
        </p:nvSpPr>
        <p:spPr>
          <a:xfrm>
            <a:off x="2170375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26645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064247" y="1286307"/>
            <a:ext cx="6101107" cy="46191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Cats vs dogs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876300"/>
            <a:ext cx="7461504" cy="4466753"/>
          </a:xfrm>
        </p:spPr>
        <p:txBody>
          <a:bodyPr/>
          <a:lstStyle/>
          <a:p>
            <a:r>
              <a:rPr lang="en-US" dirty="0" err="1"/>
              <a:t>Kaggle</a:t>
            </a:r>
            <a:r>
              <a:rPr lang="en-US" dirty="0"/>
              <a:t> competition: dogs vs cats</a:t>
            </a:r>
          </a:p>
        </p:txBody>
      </p:sp>
    </p:spTree>
    <p:extLst>
      <p:ext uri="{BB962C8B-B14F-4D97-AF65-F5344CB8AC3E}">
        <p14:creationId xmlns:p14="http://schemas.microsoft.com/office/powerpoint/2010/main" val="249779844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66700" y="1697096"/>
            <a:ext cx="7696200" cy="41575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Cats vs dogs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461504" cy="4466753"/>
          </a:xfrm>
        </p:spPr>
        <p:txBody>
          <a:bodyPr/>
          <a:lstStyle/>
          <a:p>
            <a:r>
              <a:rPr lang="en-US" dirty="0"/>
              <a:t>Won by Pierre </a:t>
            </a:r>
            <a:r>
              <a:rPr lang="en-US" dirty="0" err="1"/>
              <a:t>Sermanet</a:t>
            </a:r>
            <a:r>
              <a:rPr lang="en-US" dirty="0"/>
              <a:t> (NYU):</a:t>
            </a:r>
          </a:p>
          <a:p>
            <a:r>
              <a:rPr lang="en-US" dirty="0"/>
              <a:t>ImageNet network (</a:t>
            </a:r>
            <a:r>
              <a:rPr lang="en-US" dirty="0" err="1"/>
              <a:t>OverFeat</a:t>
            </a:r>
            <a:r>
              <a:rPr lang="en-US" dirty="0"/>
              <a:t>) last layers retrained on cats and dogs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9904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OverFeat</a:t>
            </a:r>
            <a:r>
              <a:rPr lang="en-US" dirty="0"/>
              <a:t> features → Trained classifier on other datasets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3854" y="1257300"/>
            <a:ext cx="7461504" cy="4466753"/>
          </a:xfrm>
        </p:spPr>
        <p:txBody>
          <a:bodyPr/>
          <a:lstStyle/>
          <a:p>
            <a:r>
              <a:rPr lang="en-US" dirty="0"/>
              <a:t>A. S. </a:t>
            </a:r>
            <a:r>
              <a:rPr lang="en-US" dirty="0" err="1"/>
              <a:t>Razavian</a:t>
            </a:r>
            <a:r>
              <a:rPr lang="en-US" dirty="0"/>
              <a:t> , H. </a:t>
            </a:r>
            <a:r>
              <a:rPr lang="en-US" dirty="0" err="1"/>
              <a:t>Azizpour</a:t>
            </a:r>
            <a:r>
              <a:rPr lang="en-US" dirty="0"/>
              <a:t> , J. Sullivan , S. </a:t>
            </a:r>
            <a:r>
              <a:rPr lang="en-US" dirty="0" err="1"/>
              <a:t>Carlsson</a:t>
            </a:r>
            <a:r>
              <a:rPr lang="en-US" dirty="0"/>
              <a:t> "CNN features off-the-shelf: An  astounding baseline for </a:t>
            </a:r>
            <a:r>
              <a:rPr lang="en-US" dirty="0" err="1"/>
              <a:t>recogniton</a:t>
            </a:r>
            <a:r>
              <a:rPr lang="en-US" dirty="0"/>
              <a:t>", CVPR 2014, </a:t>
            </a:r>
            <a:r>
              <a:rPr lang="en-US" dirty="0" err="1"/>
              <a:t>DeepVision</a:t>
            </a:r>
            <a:r>
              <a:rPr lang="en-US" dirty="0"/>
              <a:t> Workshop.</a:t>
            </a:r>
          </a:p>
          <a:p>
            <a:r>
              <a:rPr lang="en-US" dirty="0"/>
              <a:t>http://www.csc.kth.se/cvap/cvg/DL/ots/</a:t>
            </a:r>
          </a:p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954573" y="2476500"/>
            <a:ext cx="6320454" cy="3386553"/>
            <a:chOff x="3109" y="1766598"/>
            <a:chExt cx="8222345" cy="4405602"/>
          </a:xfrm>
        </p:grpSpPr>
        <p:sp>
          <p:nvSpPr>
            <p:cNvPr id="5" name="object 5"/>
            <p:cNvSpPr/>
            <p:nvPr/>
          </p:nvSpPr>
          <p:spPr>
            <a:xfrm>
              <a:off x="3109" y="1766598"/>
              <a:ext cx="8222345" cy="29304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09" y="4714731"/>
              <a:ext cx="4280636" cy="145746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99253" y="4714731"/>
              <a:ext cx="4126201" cy="145746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1965615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547" y="671021"/>
            <a:ext cx="8200579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285" algn="r">
              <a:lnSpc>
                <a:spcPts val="1298"/>
              </a:lnSpc>
            </a:pPr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OverFeat</a:t>
            </a:r>
            <a:r>
              <a:rPr lang="en-US" dirty="0"/>
              <a:t> features + classifier on various datasets</a:t>
            </a:r>
          </a:p>
        </p:txBody>
      </p:sp>
      <p:sp>
        <p:nvSpPr>
          <p:cNvPr id="4" name="object 4"/>
          <p:cNvSpPr/>
          <p:nvPr/>
        </p:nvSpPr>
        <p:spPr>
          <a:xfrm>
            <a:off x="758806" y="1333500"/>
            <a:ext cx="6711989" cy="4479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733027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Image similarity matching with Siamese networks embedding, </a:t>
            </a:r>
            <a:r>
              <a:rPr lang="en-US" dirty="0" err="1"/>
              <a:t>DrLIM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06715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DrLIM</a:t>
            </a:r>
            <a:r>
              <a:rPr lang="en-US" dirty="0"/>
              <a:t>: Metric learning</a:t>
            </a:r>
          </a:p>
        </p:txBody>
      </p:sp>
      <p:sp>
        <p:nvSpPr>
          <p:cNvPr id="177" name="Text Placeholder 17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Dimensionality Reduction by Learning an Invariant Mapping</a:t>
            </a:r>
          </a:p>
          <a:p>
            <a:pPr lvl="1"/>
            <a:r>
              <a:rPr lang="en-US" dirty="0"/>
              <a:t>Step 1: Construct neighborhood graph.</a:t>
            </a:r>
          </a:p>
          <a:p>
            <a:pPr lvl="1"/>
            <a:r>
              <a:rPr lang="en-US" dirty="0"/>
              <a:t>Step 2: Choose a parameterized family of functions.</a:t>
            </a:r>
          </a:p>
          <a:p>
            <a:pPr lvl="1"/>
            <a:r>
              <a:rPr lang="en-US" dirty="0"/>
              <a:t>Step 3: Optimize the parameters such that:</a:t>
            </a:r>
          </a:p>
          <a:p>
            <a:pPr lvl="2"/>
            <a:r>
              <a:rPr lang="en-US" dirty="0"/>
              <a:t>Outputs for </a:t>
            </a:r>
            <a:r>
              <a:rPr lang="en-US" dirty="0">
                <a:solidFill>
                  <a:schemeClr val="accent1"/>
                </a:solidFill>
              </a:rPr>
              <a:t>similar samples </a:t>
            </a:r>
            <a:r>
              <a:rPr lang="en-US" dirty="0"/>
              <a:t>are pulled closer.</a:t>
            </a:r>
          </a:p>
          <a:p>
            <a:pPr lvl="2"/>
            <a:r>
              <a:rPr lang="en-US" dirty="0"/>
              <a:t>Outputs for </a:t>
            </a:r>
            <a:r>
              <a:rPr lang="en-US" dirty="0">
                <a:solidFill>
                  <a:schemeClr val="accent1"/>
                </a:solidFill>
              </a:rPr>
              <a:t>dissimilar samples </a:t>
            </a:r>
            <a:r>
              <a:rPr lang="en-US" dirty="0"/>
              <a:t>are pushed away.</a:t>
            </a:r>
          </a:p>
          <a:p>
            <a:endParaRPr lang="en-US" dirty="0"/>
          </a:p>
        </p:txBody>
      </p:sp>
      <p:sp>
        <p:nvSpPr>
          <p:cNvPr id="5" name="object 5"/>
          <p:cNvSpPr txBox="1"/>
          <p:nvPr/>
        </p:nvSpPr>
        <p:spPr>
          <a:xfrm>
            <a:off x="543629" y="5684663"/>
            <a:ext cx="5724962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i="1" spc="-4" dirty="0"/>
              <a:t>joint work with Sumit Chopra: Hadsell et </a:t>
            </a:r>
            <a:r>
              <a:rPr sz="1300" i="1" dirty="0"/>
              <a:t>al. </a:t>
            </a:r>
            <a:r>
              <a:rPr sz="1300" i="1" spc="-4" dirty="0"/>
              <a:t>CVPR </a:t>
            </a:r>
            <a:r>
              <a:rPr sz="1300" i="1" dirty="0"/>
              <a:t>06; </a:t>
            </a:r>
            <a:r>
              <a:rPr sz="1300" i="1" spc="-4" dirty="0"/>
              <a:t>Chopra </a:t>
            </a:r>
            <a:r>
              <a:rPr sz="1300" i="1" dirty="0"/>
              <a:t>et </a:t>
            </a:r>
            <a:r>
              <a:rPr sz="1300" i="1" spc="-4" dirty="0"/>
              <a:t>al., CVPR</a:t>
            </a:r>
            <a:r>
              <a:rPr sz="1300" i="1" spc="29" dirty="0"/>
              <a:t> </a:t>
            </a:r>
            <a:r>
              <a:rPr sz="1300" i="1" spc="-4" dirty="0"/>
              <a:t>05</a:t>
            </a:r>
            <a:endParaRPr sz="1300"/>
          </a:p>
        </p:txBody>
      </p:sp>
      <p:sp>
        <p:nvSpPr>
          <p:cNvPr id="6" name="object 6"/>
          <p:cNvSpPr/>
          <p:nvPr/>
        </p:nvSpPr>
        <p:spPr>
          <a:xfrm>
            <a:off x="4566703" y="4244635"/>
            <a:ext cx="519273" cy="2075"/>
          </a:xfrm>
          <a:custGeom>
            <a:avLst/>
            <a:gdLst/>
            <a:ahLst/>
            <a:cxnLst/>
            <a:rect l="l" t="t" r="r" b="b"/>
            <a:pathLst>
              <a:path w="636270" h="2539">
                <a:moveTo>
                  <a:pt x="0" y="0"/>
                </a:moveTo>
                <a:lnTo>
                  <a:pt x="636269" y="2539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77683" y="4190692"/>
            <a:ext cx="166872" cy="110996"/>
          </a:xfrm>
          <a:custGeom>
            <a:avLst/>
            <a:gdLst/>
            <a:ahLst/>
            <a:cxnLst/>
            <a:rect l="l" t="t" r="r" b="b"/>
            <a:pathLst>
              <a:path w="204470" h="135889">
                <a:moveTo>
                  <a:pt x="1270" y="0"/>
                </a:moveTo>
                <a:lnTo>
                  <a:pt x="0" y="135889"/>
                </a:lnTo>
                <a:lnTo>
                  <a:pt x="204470" y="68579"/>
                </a:lnTo>
                <a:lnTo>
                  <a:pt x="12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20298" y="4655246"/>
            <a:ext cx="619811" cy="40975"/>
          </a:xfrm>
          <a:custGeom>
            <a:avLst/>
            <a:gdLst/>
            <a:ahLst/>
            <a:cxnLst/>
            <a:rect l="l" t="t" r="r" b="b"/>
            <a:pathLst>
              <a:path w="759459" h="50164">
                <a:moveTo>
                  <a:pt x="0" y="42127"/>
                </a:moveTo>
                <a:lnTo>
                  <a:pt x="83454" y="25888"/>
                </a:lnTo>
                <a:lnTo>
                  <a:pt x="163170" y="14014"/>
                </a:lnTo>
                <a:lnTo>
                  <a:pt x="238919" y="6046"/>
                </a:lnTo>
                <a:lnTo>
                  <a:pt x="310475" y="1527"/>
                </a:lnTo>
                <a:lnTo>
                  <a:pt x="377611" y="0"/>
                </a:lnTo>
                <a:lnTo>
                  <a:pt x="440099" y="1006"/>
                </a:lnTo>
                <a:lnTo>
                  <a:pt x="497714" y="4089"/>
                </a:lnTo>
                <a:lnTo>
                  <a:pt x="550227" y="8790"/>
                </a:lnTo>
                <a:lnTo>
                  <a:pt x="597412" y="14652"/>
                </a:lnTo>
                <a:lnTo>
                  <a:pt x="639043" y="21217"/>
                </a:lnTo>
                <a:lnTo>
                  <a:pt x="704730" y="34626"/>
                </a:lnTo>
                <a:lnTo>
                  <a:pt x="745475" y="45357"/>
                </a:lnTo>
                <a:lnTo>
                  <a:pt x="755925" y="48573"/>
                </a:lnTo>
                <a:lnTo>
                  <a:pt x="759460" y="497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20298" y="3773503"/>
            <a:ext cx="619811" cy="40975"/>
          </a:xfrm>
          <a:custGeom>
            <a:avLst/>
            <a:gdLst/>
            <a:ahLst/>
            <a:cxnLst/>
            <a:rect l="l" t="t" r="r" b="b"/>
            <a:pathLst>
              <a:path w="759459" h="50164">
                <a:moveTo>
                  <a:pt x="0" y="42127"/>
                </a:moveTo>
                <a:lnTo>
                  <a:pt x="83454" y="25888"/>
                </a:lnTo>
                <a:lnTo>
                  <a:pt x="163170" y="14014"/>
                </a:lnTo>
                <a:lnTo>
                  <a:pt x="238919" y="6046"/>
                </a:lnTo>
                <a:lnTo>
                  <a:pt x="310475" y="1527"/>
                </a:lnTo>
                <a:lnTo>
                  <a:pt x="377611" y="0"/>
                </a:lnTo>
                <a:lnTo>
                  <a:pt x="440099" y="1006"/>
                </a:lnTo>
                <a:lnTo>
                  <a:pt x="497714" y="4089"/>
                </a:lnTo>
                <a:lnTo>
                  <a:pt x="550227" y="8790"/>
                </a:lnTo>
                <a:lnTo>
                  <a:pt x="597412" y="14652"/>
                </a:lnTo>
                <a:lnTo>
                  <a:pt x="639043" y="21217"/>
                </a:lnTo>
                <a:lnTo>
                  <a:pt x="704730" y="34626"/>
                </a:lnTo>
                <a:lnTo>
                  <a:pt x="745475" y="45357"/>
                </a:lnTo>
                <a:lnTo>
                  <a:pt x="755925" y="48573"/>
                </a:lnTo>
                <a:lnTo>
                  <a:pt x="759460" y="497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60378" y="3773840"/>
            <a:ext cx="620848" cy="40456"/>
          </a:xfrm>
          <a:custGeom>
            <a:avLst/>
            <a:gdLst/>
            <a:ahLst/>
            <a:cxnLst/>
            <a:rect l="l" t="t" r="r" b="b"/>
            <a:pathLst>
              <a:path w="760729" h="49529">
                <a:moveTo>
                  <a:pt x="0" y="42984"/>
                </a:moveTo>
                <a:lnTo>
                  <a:pt x="83469" y="26522"/>
                </a:lnTo>
                <a:lnTo>
                  <a:pt x="163224" y="14452"/>
                </a:lnTo>
                <a:lnTo>
                  <a:pt x="239036" y="6314"/>
                </a:lnTo>
                <a:lnTo>
                  <a:pt x="310673" y="1650"/>
                </a:lnTo>
                <a:lnTo>
                  <a:pt x="377905" y="0"/>
                </a:lnTo>
                <a:lnTo>
                  <a:pt x="440501" y="903"/>
                </a:lnTo>
                <a:lnTo>
                  <a:pt x="498230" y="3902"/>
                </a:lnTo>
                <a:lnTo>
                  <a:pt x="550862" y="8536"/>
                </a:lnTo>
                <a:lnTo>
                  <a:pt x="598166" y="14345"/>
                </a:lnTo>
                <a:lnTo>
                  <a:pt x="639911" y="20871"/>
                </a:lnTo>
                <a:lnTo>
                  <a:pt x="705802" y="34233"/>
                </a:lnTo>
                <a:lnTo>
                  <a:pt x="746690" y="44947"/>
                </a:lnTo>
                <a:lnTo>
                  <a:pt x="757181" y="48161"/>
                </a:lnTo>
                <a:lnTo>
                  <a:pt x="760729" y="49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19457" y="4685665"/>
            <a:ext cx="619811" cy="40456"/>
          </a:xfrm>
          <a:custGeom>
            <a:avLst/>
            <a:gdLst/>
            <a:ahLst/>
            <a:cxnLst/>
            <a:rect l="l" t="t" r="r" b="b"/>
            <a:pathLst>
              <a:path w="759459" h="49529">
                <a:moveTo>
                  <a:pt x="0" y="42984"/>
                </a:moveTo>
                <a:lnTo>
                  <a:pt x="83454" y="26522"/>
                </a:lnTo>
                <a:lnTo>
                  <a:pt x="163170" y="14452"/>
                </a:lnTo>
                <a:lnTo>
                  <a:pt x="238919" y="6314"/>
                </a:lnTo>
                <a:lnTo>
                  <a:pt x="310475" y="1650"/>
                </a:lnTo>
                <a:lnTo>
                  <a:pt x="377611" y="0"/>
                </a:lnTo>
                <a:lnTo>
                  <a:pt x="440099" y="903"/>
                </a:lnTo>
                <a:lnTo>
                  <a:pt x="497714" y="3902"/>
                </a:lnTo>
                <a:lnTo>
                  <a:pt x="550227" y="8536"/>
                </a:lnTo>
                <a:lnTo>
                  <a:pt x="597412" y="14345"/>
                </a:lnTo>
                <a:lnTo>
                  <a:pt x="639043" y="20871"/>
                </a:lnTo>
                <a:lnTo>
                  <a:pt x="704730" y="34233"/>
                </a:lnTo>
                <a:lnTo>
                  <a:pt x="745475" y="44947"/>
                </a:lnTo>
                <a:lnTo>
                  <a:pt x="755925" y="48161"/>
                </a:lnTo>
                <a:lnTo>
                  <a:pt x="759460" y="49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88127" y="4003970"/>
            <a:ext cx="45605" cy="476141"/>
          </a:xfrm>
          <a:custGeom>
            <a:avLst/>
            <a:gdLst/>
            <a:ahLst/>
            <a:cxnLst/>
            <a:rect l="l" t="t" r="r" b="b"/>
            <a:pathLst>
              <a:path w="55879" h="582929">
                <a:moveTo>
                  <a:pt x="0" y="0"/>
                </a:moveTo>
                <a:lnTo>
                  <a:pt x="20300" y="87504"/>
                </a:lnTo>
                <a:lnTo>
                  <a:pt x="35295" y="168857"/>
                </a:lnTo>
                <a:lnTo>
                  <a:pt x="45660" y="243780"/>
                </a:lnTo>
                <a:lnTo>
                  <a:pt x="52070" y="311996"/>
                </a:lnTo>
                <a:lnTo>
                  <a:pt x="55198" y="373227"/>
                </a:lnTo>
                <a:lnTo>
                  <a:pt x="55721" y="427196"/>
                </a:lnTo>
                <a:lnTo>
                  <a:pt x="54312" y="473624"/>
                </a:lnTo>
                <a:lnTo>
                  <a:pt x="51646" y="512233"/>
                </a:lnTo>
                <a:lnTo>
                  <a:pt x="48398" y="542746"/>
                </a:lnTo>
                <a:lnTo>
                  <a:pt x="45243" y="564885"/>
                </a:lnTo>
                <a:lnTo>
                  <a:pt x="42855" y="578372"/>
                </a:lnTo>
                <a:lnTo>
                  <a:pt x="41909" y="5829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87288" y="4003970"/>
            <a:ext cx="45605" cy="476141"/>
          </a:xfrm>
          <a:custGeom>
            <a:avLst/>
            <a:gdLst/>
            <a:ahLst/>
            <a:cxnLst/>
            <a:rect l="l" t="t" r="r" b="b"/>
            <a:pathLst>
              <a:path w="55879" h="582929">
                <a:moveTo>
                  <a:pt x="0" y="0"/>
                </a:moveTo>
                <a:lnTo>
                  <a:pt x="20300" y="87771"/>
                </a:lnTo>
                <a:lnTo>
                  <a:pt x="35295" y="169298"/>
                </a:lnTo>
                <a:lnTo>
                  <a:pt x="45660" y="244316"/>
                </a:lnTo>
                <a:lnTo>
                  <a:pt x="52070" y="312561"/>
                </a:lnTo>
                <a:lnTo>
                  <a:pt x="55198" y="373768"/>
                </a:lnTo>
                <a:lnTo>
                  <a:pt x="55721" y="427672"/>
                </a:lnTo>
                <a:lnTo>
                  <a:pt x="54312" y="474009"/>
                </a:lnTo>
                <a:lnTo>
                  <a:pt x="51646" y="512515"/>
                </a:lnTo>
                <a:lnTo>
                  <a:pt x="48398" y="542924"/>
                </a:lnTo>
                <a:lnTo>
                  <a:pt x="45243" y="564973"/>
                </a:lnTo>
                <a:lnTo>
                  <a:pt x="42855" y="578396"/>
                </a:lnTo>
                <a:lnTo>
                  <a:pt x="41910" y="5829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86448" y="4005007"/>
            <a:ext cx="45605" cy="476141"/>
          </a:xfrm>
          <a:custGeom>
            <a:avLst/>
            <a:gdLst/>
            <a:ahLst/>
            <a:cxnLst/>
            <a:rect l="l" t="t" r="r" b="b"/>
            <a:pathLst>
              <a:path w="55879" h="582929">
                <a:moveTo>
                  <a:pt x="0" y="0"/>
                </a:moveTo>
                <a:lnTo>
                  <a:pt x="20300" y="87504"/>
                </a:lnTo>
                <a:lnTo>
                  <a:pt x="35295" y="168857"/>
                </a:lnTo>
                <a:lnTo>
                  <a:pt x="45660" y="243780"/>
                </a:lnTo>
                <a:lnTo>
                  <a:pt x="52070" y="311996"/>
                </a:lnTo>
                <a:lnTo>
                  <a:pt x="55198" y="373227"/>
                </a:lnTo>
                <a:lnTo>
                  <a:pt x="55721" y="427196"/>
                </a:lnTo>
                <a:lnTo>
                  <a:pt x="54312" y="473624"/>
                </a:lnTo>
                <a:lnTo>
                  <a:pt x="51646" y="512233"/>
                </a:lnTo>
                <a:lnTo>
                  <a:pt x="48398" y="542746"/>
                </a:lnTo>
                <a:lnTo>
                  <a:pt x="45243" y="564885"/>
                </a:lnTo>
                <a:lnTo>
                  <a:pt x="42855" y="578372"/>
                </a:lnTo>
                <a:lnTo>
                  <a:pt x="41910" y="5829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650854" y="3969739"/>
            <a:ext cx="730714" cy="521784"/>
          </a:xfrm>
          <a:custGeom>
            <a:avLst/>
            <a:gdLst/>
            <a:ahLst/>
            <a:cxnLst/>
            <a:rect l="l" t="t" r="r" b="b"/>
            <a:pathLst>
              <a:path w="895350" h="638810">
                <a:moveTo>
                  <a:pt x="0" y="0"/>
                </a:moveTo>
                <a:lnTo>
                  <a:pt x="79545" y="41710"/>
                </a:lnTo>
                <a:lnTo>
                  <a:pt x="155391" y="83578"/>
                </a:lnTo>
                <a:lnTo>
                  <a:pt x="227537" y="125399"/>
                </a:lnTo>
                <a:lnTo>
                  <a:pt x="295983" y="166968"/>
                </a:lnTo>
                <a:lnTo>
                  <a:pt x="360729" y="208080"/>
                </a:lnTo>
                <a:lnTo>
                  <a:pt x="421776" y="248531"/>
                </a:lnTo>
                <a:lnTo>
                  <a:pt x="479123" y="288116"/>
                </a:lnTo>
                <a:lnTo>
                  <a:pt x="532770" y="326631"/>
                </a:lnTo>
                <a:lnTo>
                  <a:pt x="582717" y="363870"/>
                </a:lnTo>
                <a:lnTo>
                  <a:pt x="628964" y="399630"/>
                </a:lnTo>
                <a:lnTo>
                  <a:pt x="671512" y="433705"/>
                </a:lnTo>
                <a:lnTo>
                  <a:pt x="710360" y="465890"/>
                </a:lnTo>
                <a:lnTo>
                  <a:pt x="745508" y="495982"/>
                </a:lnTo>
                <a:lnTo>
                  <a:pt x="776956" y="523775"/>
                </a:lnTo>
                <a:lnTo>
                  <a:pt x="828753" y="571646"/>
                </a:lnTo>
                <a:lnTo>
                  <a:pt x="865751" y="607868"/>
                </a:lnTo>
                <a:lnTo>
                  <a:pt x="893500" y="636773"/>
                </a:lnTo>
                <a:lnTo>
                  <a:pt x="895350" y="6388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679035" y="3969738"/>
            <a:ext cx="730714" cy="522822"/>
          </a:xfrm>
          <a:custGeom>
            <a:avLst/>
            <a:gdLst/>
            <a:ahLst/>
            <a:cxnLst/>
            <a:rect l="l" t="t" r="r" b="b"/>
            <a:pathLst>
              <a:path w="895350" h="640079">
                <a:moveTo>
                  <a:pt x="0" y="0"/>
                </a:moveTo>
                <a:lnTo>
                  <a:pt x="79545" y="41876"/>
                </a:lnTo>
                <a:lnTo>
                  <a:pt x="155391" y="83894"/>
                </a:lnTo>
                <a:lnTo>
                  <a:pt x="227537" y="125851"/>
                </a:lnTo>
                <a:lnTo>
                  <a:pt x="295983" y="167542"/>
                </a:lnTo>
                <a:lnTo>
                  <a:pt x="360729" y="208764"/>
                </a:lnTo>
                <a:lnTo>
                  <a:pt x="421776" y="249313"/>
                </a:lnTo>
                <a:lnTo>
                  <a:pt x="479123" y="288984"/>
                </a:lnTo>
                <a:lnTo>
                  <a:pt x="532770" y="327574"/>
                </a:lnTo>
                <a:lnTo>
                  <a:pt x="582717" y="364878"/>
                </a:lnTo>
                <a:lnTo>
                  <a:pt x="628964" y="400694"/>
                </a:lnTo>
                <a:lnTo>
                  <a:pt x="671512" y="434816"/>
                </a:lnTo>
                <a:lnTo>
                  <a:pt x="710360" y="467041"/>
                </a:lnTo>
                <a:lnTo>
                  <a:pt x="745508" y="497165"/>
                </a:lnTo>
                <a:lnTo>
                  <a:pt x="776956" y="524984"/>
                </a:lnTo>
                <a:lnTo>
                  <a:pt x="828753" y="572891"/>
                </a:lnTo>
                <a:lnTo>
                  <a:pt x="865751" y="609130"/>
                </a:lnTo>
                <a:lnTo>
                  <a:pt x="893500" y="638043"/>
                </a:lnTo>
                <a:lnTo>
                  <a:pt x="895350" y="640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679035" y="3969738"/>
            <a:ext cx="730714" cy="522822"/>
          </a:xfrm>
          <a:custGeom>
            <a:avLst/>
            <a:gdLst/>
            <a:ahLst/>
            <a:cxnLst/>
            <a:rect l="l" t="t" r="r" b="b"/>
            <a:pathLst>
              <a:path w="895350" h="640079">
                <a:moveTo>
                  <a:pt x="0" y="640080"/>
                </a:moveTo>
                <a:lnTo>
                  <a:pt x="65343" y="578321"/>
                </a:lnTo>
                <a:lnTo>
                  <a:pt x="129628" y="520117"/>
                </a:lnTo>
                <a:lnTo>
                  <a:pt x="192661" y="465402"/>
                </a:lnTo>
                <a:lnTo>
                  <a:pt x="254248" y="414107"/>
                </a:lnTo>
                <a:lnTo>
                  <a:pt x="314196" y="366168"/>
                </a:lnTo>
                <a:lnTo>
                  <a:pt x="372312" y="321517"/>
                </a:lnTo>
                <a:lnTo>
                  <a:pt x="428403" y="280087"/>
                </a:lnTo>
                <a:lnTo>
                  <a:pt x="482275" y="241813"/>
                </a:lnTo>
                <a:lnTo>
                  <a:pt x="533736" y="206627"/>
                </a:lnTo>
                <a:lnTo>
                  <a:pt x="582592" y="174464"/>
                </a:lnTo>
                <a:lnTo>
                  <a:pt x="628649" y="145256"/>
                </a:lnTo>
                <a:lnTo>
                  <a:pt x="671716" y="118937"/>
                </a:lnTo>
                <a:lnTo>
                  <a:pt x="711598" y="95440"/>
                </a:lnTo>
                <a:lnTo>
                  <a:pt x="748102" y="74700"/>
                </a:lnTo>
                <a:lnTo>
                  <a:pt x="810204" y="41220"/>
                </a:lnTo>
                <a:lnTo>
                  <a:pt x="856477" y="17965"/>
                </a:lnTo>
                <a:lnTo>
                  <a:pt x="892823" y="1089"/>
                </a:lnTo>
                <a:lnTo>
                  <a:pt x="89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21832" y="3969738"/>
            <a:ext cx="730714" cy="523859"/>
          </a:xfrm>
          <a:custGeom>
            <a:avLst/>
            <a:gdLst/>
            <a:ahLst/>
            <a:cxnLst/>
            <a:rect l="l" t="t" r="r" b="b"/>
            <a:pathLst>
              <a:path w="895350" h="641350">
                <a:moveTo>
                  <a:pt x="0" y="641350"/>
                </a:moveTo>
                <a:lnTo>
                  <a:pt x="65343" y="579584"/>
                </a:lnTo>
                <a:lnTo>
                  <a:pt x="129628" y="521358"/>
                </a:lnTo>
                <a:lnTo>
                  <a:pt x="192661" y="466607"/>
                </a:lnTo>
                <a:lnTo>
                  <a:pt x="254248" y="415267"/>
                </a:lnTo>
                <a:lnTo>
                  <a:pt x="314196" y="367271"/>
                </a:lnTo>
                <a:lnTo>
                  <a:pt x="372312" y="322555"/>
                </a:lnTo>
                <a:lnTo>
                  <a:pt x="428403" y="281053"/>
                </a:lnTo>
                <a:lnTo>
                  <a:pt x="482275" y="242701"/>
                </a:lnTo>
                <a:lnTo>
                  <a:pt x="533736" y="207434"/>
                </a:lnTo>
                <a:lnTo>
                  <a:pt x="582592" y="175185"/>
                </a:lnTo>
                <a:lnTo>
                  <a:pt x="628649" y="145891"/>
                </a:lnTo>
                <a:lnTo>
                  <a:pt x="671716" y="119485"/>
                </a:lnTo>
                <a:lnTo>
                  <a:pt x="711598" y="95904"/>
                </a:lnTo>
                <a:lnTo>
                  <a:pt x="748102" y="75081"/>
                </a:lnTo>
                <a:lnTo>
                  <a:pt x="810204" y="41451"/>
                </a:lnTo>
                <a:lnTo>
                  <a:pt x="856477" y="18075"/>
                </a:lnTo>
                <a:lnTo>
                  <a:pt x="892823" y="1097"/>
                </a:lnTo>
                <a:lnTo>
                  <a:pt x="89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84978" y="3567249"/>
            <a:ext cx="460194" cy="460581"/>
          </a:xfrm>
          <a:custGeom>
            <a:avLst/>
            <a:gdLst/>
            <a:ahLst/>
            <a:cxnLst/>
            <a:rect l="l" t="t" r="r" b="b"/>
            <a:pathLst>
              <a:path w="563879" h="563879">
                <a:moveTo>
                  <a:pt x="563879" y="0"/>
                </a:moveTo>
                <a:lnTo>
                  <a:pt x="140970" y="0"/>
                </a:lnTo>
                <a:lnTo>
                  <a:pt x="0" y="140970"/>
                </a:lnTo>
                <a:lnTo>
                  <a:pt x="0" y="563880"/>
                </a:lnTo>
                <a:lnTo>
                  <a:pt x="422910" y="563880"/>
                </a:lnTo>
                <a:lnTo>
                  <a:pt x="563879" y="422910"/>
                </a:lnTo>
                <a:lnTo>
                  <a:pt x="563879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84978" y="3567249"/>
            <a:ext cx="460194" cy="460581"/>
          </a:xfrm>
          <a:custGeom>
            <a:avLst/>
            <a:gdLst/>
            <a:ahLst/>
            <a:cxnLst/>
            <a:rect l="l" t="t" r="r" b="b"/>
            <a:pathLst>
              <a:path w="563879" h="563879">
                <a:moveTo>
                  <a:pt x="0" y="563880"/>
                </a:moveTo>
                <a:lnTo>
                  <a:pt x="0" y="140970"/>
                </a:lnTo>
                <a:lnTo>
                  <a:pt x="140970" y="0"/>
                </a:lnTo>
                <a:lnTo>
                  <a:pt x="563879" y="0"/>
                </a:lnTo>
                <a:lnTo>
                  <a:pt x="563879" y="422910"/>
                </a:lnTo>
                <a:lnTo>
                  <a:pt x="422910" y="563880"/>
                </a:lnTo>
                <a:lnTo>
                  <a:pt x="0" y="56388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284978" y="356724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45172" y="40278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284978" y="3567249"/>
            <a:ext cx="460194" cy="115145"/>
          </a:xfrm>
          <a:custGeom>
            <a:avLst/>
            <a:gdLst/>
            <a:ahLst/>
            <a:cxnLst/>
            <a:rect l="l" t="t" r="r" b="b"/>
            <a:pathLst>
              <a:path w="563879" h="140970">
                <a:moveTo>
                  <a:pt x="563879" y="0"/>
                </a:moveTo>
                <a:lnTo>
                  <a:pt x="140970" y="0"/>
                </a:lnTo>
                <a:lnTo>
                  <a:pt x="0" y="140970"/>
                </a:lnTo>
                <a:lnTo>
                  <a:pt x="422910" y="140970"/>
                </a:lnTo>
                <a:lnTo>
                  <a:pt x="563879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284978" y="3567249"/>
            <a:ext cx="460194" cy="115145"/>
          </a:xfrm>
          <a:custGeom>
            <a:avLst/>
            <a:gdLst/>
            <a:ahLst/>
            <a:cxnLst/>
            <a:rect l="l" t="t" r="r" b="b"/>
            <a:pathLst>
              <a:path w="563879" h="140970">
                <a:moveTo>
                  <a:pt x="0" y="140970"/>
                </a:moveTo>
                <a:lnTo>
                  <a:pt x="140970" y="0"/>
                </a:lnTo>
                <a:lnTo>
                  <a:pt x="563879" y="0"/>
                </a:lnTo>
                <a:lnTo>
                  <a:pt x="422910" y="140970"/>
                </a:lnTo>
                <a:lnTo>
                  <a:pt x="0" y="14097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84978" y="356724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45172" y="40278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630124" y="3567249"/>
            <a:ext cx="115049" cy="460581"/>
          </a:xfrm>
          <a:custGeom>
            <a:avLst/>
            <a:gdLst/>
            <a:ahLst/>
            <a:cxnLst/>
            <a:rect l="l" t="t" r="r" b="b"/>
            <a:pathLst>
              <a:path w="140970" h="563879">
                <a:moveTo>
                  <a:pt x="140969" y="0"/>
                </a:moveTo>
                <a:lnTo>
                  <a:pt x="0" y="140970"/>
                </a:lnTo>
                <a:lnTo>
                  <a:pt x="0" y="563880"/>
                </a:lnTo>
                <a:lnTo>
                  <a:pt x="140969" y="422910"/>
                </a:lnTo>
                <a:lnTo>
                  <a:pt x="140969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630124" y="3567249"/>
            <a:ext cx="115049" cy="460581"/>
          </a:xfrm>
          <a:custGeom>
            <a:avLst/>
            <a:gdLst/>
            <a:ahLst/>
            <a:cxnLst/>
            <a:rect l="l" t="t" r="r" b="b"/>
            <a:pathLst>
              <a:path w="140970" h="563879">
                <a:moveTo>
                  <a:pt x="0" y="563880"/>
                </a:moveTo>
                <a:lnTo>
                  <a:pt x="0" y="140970"/>
                </a:lnTo>
                <a:lnTo>
                  <a:pt x="140969" y="0"/>
                </a:lnTo>
                <a:lnTo>
                  <a:pt x="140969" y="422910"/>
                </a:lnTo>
                <a:lnTo>
                  <a:pt x="0" y="56388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84978" y="356724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45172" y="40278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08818" y="4434468"/>
            <a:ext cx="460194" cy="460581"/>
          </a:xfrm>
          <a:custGeom>
            <a:avLst/>
            <a:gdLst/>
            <a:ahLst/>
            <a:cxnLst/>
            <a:rect l="l" t="t" r="r" b="b"/>
            <a:pathLst>
              <a:path w="563879" h="563879">
                <a:moveTo>
                  <a:pt x="563879" y="0"/>
                </a:moveTo>
                <a:lnTo>
                  <a:pt x="140969" y="0"/>
                </a:lnTo>
                <a:lnTo>
                  <a:pt x="0" y="140969"/>
                </a:lnTo>
                <a:lnTo>
                  <a:pt x="0" y="563879"/>
                </a:lnTo>
                <a:lnTo>
                  <a:pt x="421639" y="563879"/>
                </a:lnTo>
                <a:lnTo>
                  <a:pt x="563879" y="422909"/>
                </a:lnTo>
                <a:lnTo>
                  <a:pt x="563879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08818" y="4434468"/>
            <a:ext cx="460194" cy="460581"/>
          </a:xfrm>
          <a:custGeom>
            <a:avLst/>
            <a:gdLst/>
            <a:ahLst/>
            <a:cxnLst/>
            <a:rect l="l" t="t" r="r" b="b"/>
            <a:pathLst>
              <a:path w="563879" h="563879">
                <a:moveTo>
                  <a:pt x="0" y="563879"/>
                </a:moveTo>
                <a:lnTo>
                  <a:pt x="0" y="140969"/>
                </a:lnTo>
                <a:lnTo>
                  <a:pt x="140969" y="0"/>
                </a:lnTo>
                <a:lnTo>
                  <a:pt x="563879" y="0"/>
                </a:lnTo>
                <a:lnTo>
                  <a:pt x="563879" y="422909"/>
                </a:lnTo>
                <a:lnTo>
                  <a:pt x="421639" y="563879"/>
                </a:lnTo>
                <a:lnTo>
                  <a:pt x="0" y="56387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308818" y="4434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69011" y="48950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308818" y="4434468"/>
            <a:ext cx="460194" cy="115145"/>
          </a:xfrm>
          <a:custGeom>
            <a:avLst/>
            <a:gdLst/>
            <a:ahLst/>
            <a:cxnLst/>
            <a:rect l="l" t="t" r="r" b="b"/>
            <a:pathLst>
              <a:path w="563879" h="140970">
                <a:moveTo>
                  <a:pt x="563879" y="0"/>
                </a:moveTo>
                <a:lnTo>
                  <a:pt x="140969" y="0"/>
                </a:lnTo>
                <a:lnTo>
                  <a:pt x="0" y="140969"/>
                </a:lnTo>
                <a:lnTo>
                  <a:pt x="421639" y="140969"/>
                </a:lnTo>
                <a:lnTo>
                  <a:pt x="563879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308818" y="4434468"/>
            <a:ext cx="460194" cy="115145"/>
          </a:xfrm>
          <a:custGeom>
            <a:avLst/>
            <a:gdLst/>
            <a:ahLst/>
            <a:cxnLst/>
            <a:rect l="l" t="t" r="r" b="b"/>
            <a:pathLst>
              <a:path w="563879" h="140970">
                <a:moveTo>
                  <a:pt x="0" y="140969"/>
                </a:moveTo>
                <a:lnTo>
                  <a:pt x="140969" y="0"/>
                </a:lnTo>
                <a:lnTo>
                  <a:pt x="563879" y="0"/>
                </a:lnTo>
                <a:lnTo>
                  <a:pt x="421639" y="140969"/>
                </a:lnTo>
                <a:lnTo>
                  <a:pt x="0" y="14096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308818" y="4434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769011" y="48950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652927" y="4434468"/>
            <a:ext cx="116085" cy="460581"/>
          </a:xfrm>
          <a:custGeom>
            <a:avLst/>
            <a:gdLst/>
            <a:ahLst/>
            <a:cxnLst/>
            <a:rect l="l" t="t" r="r" b="b"/>
            <a:pathLst>
              <a:path w="142240" h="563879">
                <a:moveTo>
                  <a:pt x="142240" y="0"/>
                </a:moveTo>
                <a:lnTo>
                  <a:pt x="0" y="140969"/>
                </a:lnTo>
                <a:lnTo>
                  <a:pt x="0" y="563879"/>
                </a:lnTo>
                <a:lnTo>
                  <a:pt x="142240" y="422909"/>
                </a:lnTo>
                <a:lnTo>
                  <a:pt x="142240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652927" y="4434468"/>
            <a:ext cx="116085" cy="460581"/>
          </a:xfrm>
          <a:custGeom>
            <a:avLst/>
            <a:gdLst/>
            <a:ahLst/>
            <a:cxnLst/>
            <a:rect l="l" t="t" r="r" b="b"/>
            <a:pathLst>
              <a:path w="142240" h="563879">
                <a:moveTo>
                  <a:pt x="0" y="563879"/>
                </a:moveTo>
                <a:lnTo>
                  <a:pt x="0" y="140969"/>
                </a:lnTo>
                <a:lnTo>
                  <a:pt x="142240" y="0"/>
                </a:lnTo>
                <a:lnTo>
                  <a:pt x="142240" y="422909"/>
                </a:lnTo>
                <a:lnTo>
                  <a:pt x="0" y="56387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08818" y="4434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769011" y="48950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268591" y="4426170"/>
            <a:ext cx="543112" cy="496888"/>
          </a:xfrm>
          <a:custGeom>
            <a:avLst/>
            <a:gdLst/>
            <a:ahLst/>
            <a:cxnLst/>
            <a:rect l="l" t="t" r="r" b="b"/>
            <a:pathLst>
              <a:path w="665479" h="608329">
                <a:moveTo>
                  <a:pt x="250190" y="0"/>
                </a:moveTo>
                <a:lnTo>
                  <a:pt x="85090" y="110489"/>
                </a:lnTo>
                <a:lnTo>
                  <a:pt x="0" y="524510"/>
                </a:lnTo>
                <a:lnTo>
                  <a:pt x="414020" y="608330"/>
                </a:lnTo>
                <a:lnTo>
                  <a:pt x="580390" y="497840"/>
                </a:lnTo>
                <a:lnTo>
                  <a:pt x="665480" y="83819"/>
                </a:lnTo>
                <a:lnTo>
                  <a:pt x="25019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268591" y="4426170"/>
            <a:ext cx="543112" cy="496888"/>
          </a:xfrm>
          <a:custGeom>
            <a:avLst/>
            <a:gdLst/>
            <a:ahLst/>
            <a:cxnLst/>
            <a:rect l="l" t="t" r="r" b="b"/>
            <a:pathLst>
              <a:path w="665479" h="608329">
                <a:moveTo>
                  <a:pt x="0" y="524510"/>
                </a:moveTo>
                <a:lnTo>
                  <a:pt x="85090" y="110489"/>
                </a:lnTo>
                <a:lnTo>
                  <a:pt x="250190" y="0"/>
                </a:lnTo>
                <a:lnTo>
                  <a:pt x="665480" y="83819"/>
                </a:lnTo>
                <a:lnTo>
                  <a:pt x="580390" y="497840"/>
                </a:lnTo>
                <a:lnTo>
                  <a:pt x="414020" y="608330"/>
                </a:lnTo>
                <a:lnTo>
                  <a:pt x="0" y="52451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360838" y="44033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719457" y="494588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338036" y="4426170"/>
            <a:ext cx="473668" cy="158714"/>
          </a:xfrm>
          <a:custGeom>
            <a:avLst/>
            <a:gdLst/>
            <a:ahLst/>
            <a:cxnLst/>
            <a:rect l="l" t="t" r="r" b="b"/>
            <a:pathLst>
              <a:path w="580390" h="194310">
                <a:moveTo>
                  <a:pt x="165100" y="0"/>
                </a:moveTo>
                <a:lnTo>
                  <a:pt x="0" y="110489"/>
                </a:lnTo>
                <a:lnTo>
                  <a:pt x="412750" y="194309"/>
                </a:lnTo>
                <a:lnTo>
                  <a:pt x="580390" y="83819"/>
                </a:lnTo>
                <a:lnTo>
                  <a:pt x="165100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38036" y="4426170"/>
            <a:ext cx="473668" cy="158714"/>
          </a:xfrm>
          <a:custGeom>
            <a:avLst/>
            <a:gdLst/>
            <a:ahLst/>
            <a:cxnLst/>
            <a:rect l="l" t="t" r="r" b="b"/>
            <a:pathLst>
              <a:path w="580390" h="194310">
                <a:moveTo>
                  <a:pt x="0" y="110489"/>
                </a:moveTo>
                <a:lnTo>
                  <a:pt x="165100" y="0"/>
                </a:lnTo>
                <a:lnTo>
                  <a:pt x="580390" y="83819"/>
                </a:lnTo>
                <a:lnTo>
                  <a:pt x="412750" y="194309"/>
                </a:lnTo>
                <a:lnTo>
                  <a:pt x="0" y="11048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360838" y="44033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19457" y="494588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606482" y="4494635"/>
            <a:ext cx="205222" cy="428423"/>
          </a:xfrm>
          <a:custGeom>
            <a:avLst/>
            <a:gdLst/>
            <a:ahLst/>
            <a:cxnLst/>
            <a:rect l="l" t="t" r="r" b="b"/>
            <a:pathLst>
              <a:path w="251459" h="524510">
                <a:moveTo>
                  <a:pt x="251460" y="0"/>
                </a:moveTo>
                <a:lnTo>
                  <a:pt x="83820" y="110489"/>
                </a:lnTo>
                <a:lnTo>
                  <a:pt x="0" y="524509"/>
                </a:lnTo>
                <a:lnTo>
                  <a:pt x="166370" y="414019"/>
                </a:lnTo>
                <a:lnTo>
                  <a:pt x="251460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606482" y="4494635"/>
            <a:ext cx="205222" cy="428423"/>
          </a:xfrm>
          <a:custGeom>
            <a:avLst/>
            <a:gdLst/>
            <a:ahLst/>
            <a:cxnLst/>
            <a:rect l="l" t="t" r="r" b="b"/>
            <a:pathLst>
              <a:path w="251459" h="524510">
                <a:moveTo>
                  <a:pt x="0" y="524509"/>
                </a:moveTo>
                <a:lnTo>
                  <a:pt x="83820" y="110489"/>
                </a:lnTo>
                <a:lnTo>
                  <a:pt x="251460" y="0"/>
                </a:lnTo>
                <a:lnTo>
                  <a:pt x="166370" y="414019"/>
                </a:lnTo>
                <a:lnTo>
                  <a:pt x="0" y="52450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360838" y="44033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719457" y="494588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234388" y="3551689"/>
            <a:ext cx="549331" cy="498963"/>
          </a:xfrm>
          <a:custGeom>
            <a:avLst/>
            <a:gdLst/>
            <a:ahLst/>
            <a:cxnLst/>
            <a:rect l="l" t="t" r="r" b="b"/>
            <a:pathLst>
              <a:path w="673100" h="610870">
                <a:moveTo>
                  <a:pt x="260350" y="0"/>
                </a:moveTo>
                <a:lnTo>
                  <a:pt x="92709" y="105410"/>
                </a:lnTo>
                <a:lnTo>
                  <a:pt x="0" y="518160"/>
                </a:lnTo>
                <a:lnTo>
                  <a:pt x="411479" y="610870"/>
                </a:lnTo>
                <a:lnTo>
                  <a:pt x="580390" y="504190"/>
                </a:lnTo>
                <a:lnTo>
                  <a:pt x="673100" y="91440"/>
                </a:lnTo>
                <a:lnTo>
                  <a:pt x="260350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234388" y="3551689"/>
            <a:ext cx="549331" cy="498963"/>
          </a:xfrm>
          <a:custGeom>
            <a:avLst/>
            <a:gdLst/>
            <a:ahLst/>
            <a:cxnLst/>
            <a:rect l="l" t="t" r="r" b="b"/>
            <a:pathLst>
              <a:path w="673100" h="610870">
                <a:moveTo>
                  <a:pt x="0" y="518160"/>
                </a:moveTo>
                <a:lnTo>
                  <a:pt x="92709" y="105410"/>
                </a:lnTo>
                <a:lnTo>
                  <a:pt x="260350" y="0"/>
                </a:lnTo>
                <a:lnTo>
                  <a:pt x="673100" y="91440"/>
                </a:lnTo>
                <a:lnTo>
                  <a:pt x="580390" y="504190"/>
                </a:lnTo>
                <a:lnTo>
                  <a:pt x="411479" y="610870"/>
                </a:lnTo>
                <a:lnTo>
                  <a:pt x="0" y="51816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334926" y="35257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683181" y="4075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310050" y="3551689"/>
            <a:ext cx="473668" cy="161826"/>
          </a:xfrm>
          <a:custGeom>
            <a:avLst/>
            <a:gdLst/>
            <a:ahLst/>
            <a:cxnLst/>
            <a:rect l="l" t="t" r="r" b="b"/>
            <a:pathLst>
              <a:path w="580390" h="198120">
                <a:moveTo>
                  <a:pt x="167640" y="0"/>
                </a:moveTo>
                <a:lnTo>
                  <a:pt x="0" y="105410"/>
                </a:lnTo>
                <a:lnTo>
                  <a:pt x="411480" y="198120"/>
                </a:lnTo>
                <a:lnTo>
                  <a:pt x="580390" y="91440"/>
                </a:lnTo>
                <a:lnTo>
                  <a:pt x="167640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310050" y="3551689"/>
            <a:ext cx="473668" cy="161826"/>
          </a:xfrm>
          <a:custGeom>
            <a:avLst/>
            <a:gdLst/>
            <a:ahLst/>
            <a:cxnLst/>
            <a:rect l="l" t="t" r="r" b="b"/>
            <a:pathLst>
              <a:path w="580390" h="198120">
                <a:moveTo>
                  <a:pt x="0" y="105410"/>
                </a:moveTo>
                <a:lnTo>
                  <a:pt x="167640" y="0"/>
                </a:lnTo>
                <a:lnTo>
                  <a:pt x="580390" y="91440"/>
                </a:lnTo>
                <a:lnTo>
                  <a:pt x="411480" y="198120"/>
                </a:lnTo>
                <a:lnTo>
                  <a:pt x="0" y="10541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334926" y="35257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683181" y="4075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570206" y="3626377"/>
            <a:ext cx="213514" cy="424274"/>
          </a:xfrm>
          <a:custGeom>
            <a:avLst/>
            <a:gdLst/>
            <a:ahLst/>
            <a:cxnLst/>
            <a:rect l="l" t="t" r="r" b="b"/>
            <a:pathLst>
              <a:path w="261620" h="519429">
                <a:moveTo>
                  <a:pt x="261620" y="0"/>
                </a:moveTo>
                <a:lnTo>
                  <a:pt x="92710" y="106680"/>
                </a:lnTo>
                <a:lnTo>
                  <a:pt x="0" y="519430"/>
                </a:lnTo>
                <a:lnTo>
                  <a:pt x="168910" y="412750"/>
                </a:lnTo>
                <a:lnTo>
                  <a:pt x="261620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570206" y="3626377"/>
            <a:ext cx="213514" cy="424274"/>
          </a:xfrm>
          <a:custGeom>
            <a:avLst/>
            <a:gdLst/>
            <a:ahLst/>
            <a:cxnLst/>
            <a:rect l="l" t="t" r="r" b="b"/>
            <a:pathLst>
              <a:path w="261620" h="519429">
                <a:moveTo>
                  <a:pt x="0" y="519430"/>
                </a:moveTo>
                <a:lnTo>
                  <a:pt x="92710" y="106680"/>
                </a:lnTo>
                <a:lnTo>
                  <a:pt x="261620" y="0"/>
                </a:lnTo>
                <a:lnTo>
                  <a:pt x="168910" y="412750"/>
                </a:lnTo>
                <a:lnTo>
                  <a:pt x="0" y="51943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34926" y="35257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683181" y="4075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166178" y="3558949"/>
            <a:ext cx="648832" cy="496888"/>
          </a:xfrm>
          <a:custGeom>
            <a:avLst/>
            <a:gdLst/>
            <a:ahLst/>
            <a:cxnLst/>
            <a:rect l="l" t="t" r="r" b="b"/>
            <a:pathLst>
              <a:path w="795020" h="608329">
                <a:moveTo>
                  <a:pt x="477520" y="0"/>
                </a:moveTo>
                <a:lnTo>
                  <a:pt x="278129" y="12700"/>
                </a:lnTo>
                <a:lnTo>
                  <a:pt x="0" y="330200"/>
                </a:lnTo>
                <a:lnTo>
                  <a:pt x="316229" y="608330"/>
                </a:lnTo>
                <a:lnTo>
                  <a:pt x="515620" y="595630"/>
                </a:lnTo>
                <a:lnTo>
                  <a:pt x="795020" y="279400"/>
                </a:lnTo>
                <a:lnTo>
                  <a:pt x="477520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166178" y="3558949"/>
            <a:ext cx="648832" cy="496888"/>
          </a:xfrm>
          <a:custGeom>
            <a:avLst/>
            <a:gdLst/>
            <a:ahLst/>
            <a:cxnLst/>
            <a:rect l="l" t="t" r="r" b="b"/>
            <a:pathLst>
              <a:path w="795020" h="608329">
                <a:moveTo>
                  <a:pt x="0" y="330200"/>
                </a:moveTo>
                <a:lnTo>
                  <a:pt x="278129" y="12700"/>
                </a:lnTo>
                <a:lnTo>
                  <a:pt x="477520" y="0"/>
                </a:lnTo>
                <a:lnTo>
                  <a:pt x="795020" y="279400"/>
                </a:lnTo>
                <a:lnTo>
                  <a:pt x="515620" y="595630"/>
                </a:lnTo>
                <a:lnTo>
                  <a:pt x="316229" y="608330"/>
                </a:lnTo>
                <a:lnTo>
                  <a:pt x="0" y="33020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469865" y="34821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511324" y="41326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393165" y="3558949"/>
            <a:ext cx="421845" cy="237552"/>
          </a:xfrm>
          <a:custGeom>
            <a:avLst/>
            <a:gdLst/>
            <a:ahLst/>
            <a:cxnLst/>
            <a:rect l="l" t="t" r="r" b="b"/>
            <a:pathLst>
              <a:path w="516890" h="290829">
                <a:moveTo>
                  <a:pt x="199390" y="0"/>
                </a:moveTo>
                <a:lnTo>
                  <a:pt x="0" y="12700"/>
                </a:lnTo>
                <a:lnTo>
                  <a:pt x="317500" y="290830"/>
                </a:lnTo>
                <a:lnTo>
                  <a:pt x="516890" y="279400"/>
                </a:lnTo>
                <a:lnTo>
                  <a:pt x="199390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393165" y="3558949"/>
            <a:ext cx="421845" cy="237552"/>
          </a:xfrm>
          <a:custGeom>
            <a:avLst/>
            <a:gdLst/>
            <a:ahLst/>
            <a:cxnLst/>
            <a:rect l="l" t="t" r="r" b="b"/>
            <a:pathLst>
              <a:path w="516890" h="290829">
                <a:moveTo>
                  <a:pt x="0" y="12700"/>
                </a:moveTo>
                <a:lnTo>
                  <a:pt x="199390" y="0"/>
                </a:lnTo>
                <a:lnTo>
                  <a:pt x="516890" y="279400"/>
                </a:lnTo>
                <a:lnTo>
                  <a:pt x="317500" y="290830"/>
                </a:lnTo>
                <a:lnTo>
                  <a:pt x="0" y="1270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7469865" y="34821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511324" y="41326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424259" y="3787165"/>
            <a:ext cx="390751" cy="268672"/>
          </a:xfrm>
          <a:custGeom>
            <a:avLst/>
            <a:gdLst/>
            <a:ahLst/>
            <a:cxnLst/>
            <a:rect l="l" t="t" r="r" b="b"/>
            <a:pathLst>
              <a:path w="478790" h="328929">
                <a:moveTo>
                  <a:pt x="478790" y="0"/>
                </a:moveTo>
                <a:lnTo>
                  <a:pt x="279400" y="11430"/>
                </a:lnTo>
                <a:lnTo>
                  <a:pt x="0" y="328930"/>
                </a:lnTo>
                <a:lnTo>
                  <a:pt x="199390" y="316230"/>
                </a:lnTo>
                <a:lnTo>
                  <a:pt x="478790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7424259" y="3787165"/>
            <a:ext cx="390751" cy="268672"/>
          </a:xfrm>
          <a:custGeom>
            <a:avLst/>
            <a:gdLst/>
            <a:ahLst/>
            <a:cxnLst/>
            <a:rect l="l" t="t" r="r" b="b"/>
            <a:pathLst>
              <a:path w="478790" h="328929">
                <a:moveTo>
                  <a:pt x="0" y="328930"/>
                </a:moveTo>
                <a:lnTo>
                  <a:pt x="279400" y="11430"/>
                </a:lnTo>
                <a:lnTo>
                  <a:pt x="478790" y="0"/>
                </a:lnTo>
                <a:lnTo>
                  <a:pt x="199390" y="316230"/>
                </a:lnTo>
                <a:lnTo>
                  <a:pt x="0" y="32893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469865" y="34821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511324" y="41326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213856" y="4430319"/>
            <a:ext cx="647796" cy="498963"/>
          </a:xfrm>
          <a:custGeom>
            <a:avLst/>
            <a:gdLst/>
            <a:ahLst/>
            <a:cxnLst/>
            <a:rect l="l" t="t" r="r" b="b"/>
            <a:pathLst>
              <a:path w="793750" h="610870">
                <a:moveTo>
                  <a:pt x="321309" y="0"/>
                </a:moveTo>
                <a:lnTo>
                  <a:pt x="0" y="273050"/>
                </a:lnTo>
                <a:lnTo>
                  <a:pt x="273050" y="595630"/>
                </a:lnTo>
                <a:lnTo>
                  <a:pt x="472440" y="610870"/>
                </a:lnTo>
                <a:lnTo>
                  <a:pt x="793750" y="336550"/>
                </a:lnTo>
                <a:lnTo>
                  <a:pt x="519429" y="15240"/>
                </a:lnTo>
                <a:lnTo>
                  <a:pt x="321309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7213856" y="4430319"/>
            <a:ext cx="647796" cy="498963"/>
          </a:xfrm>
          <a:custGeom>
            <a:avLst/>
            <a:gdLst/>
            <a:ahLst/>
            <a:cxnLst/>
            <a:rect l="l" t="t" r="r" b="b"/>
            <a:pathLst>
              <a:path w="793750" h="610870">
                <a:moveTo>
                  <a:pt x="0" y="273050"/>
                </a:moveTo>
                <a:lnTo>
                  <a:pt x="321309" y="0"/>
                </a:lnTo>
                <a:lnTo>
                  <a:pt x="519429" y="15240"/>
                </a:lnTo>
                <a:lnTo>
                  <a:pt x="793750" y="336550"/>
                </a:lnTo>
                <a:lnTo>
                  <a:pt x="472440" y="610870"/>
                </a:lnTo>
                <a:lnTo>
                  <a:pt x="273050" y="595630"/>
                </a:lnTo>
                <a:lnTo>
                  <a:pt x="0" y="27305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7563148" y="43556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7511324" y="50039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476083" y="4430319"/>
            <a:ext cx="385568" cy="274896"/>
          </a:xfrm>
          <a:custGeom>
            <a:avLst/>
            <a:gdLst/>
            <a:ahLst/>
            <a:cxnLst/>
            <a:rect l="l" t="t" r="r" b="b"/>
            <a:pathLst>
              <a:path w="472440" h="336550">
                <a:moveTo>
                  <a:pt x="0" y="0"/>
                </a:moveTo>
                <a:lnTo>
                  <a:pt x="273050" y="321310"/>
                </a:lnTo>
                <a:lnTo>
                  <a:pt x="472440" y="336550"/>
                </a:lnTo>
                <a:lnTo>
                  <a:pt x="198120" y="15240"/>
                </a:lnTo>
                <a:lnTo>
                  <a:pt x="0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476083" y="4430319"/>
            <a:ext cx="385568" cy="274896"/>
          </a:xfrm>
          <a:custGeom>
            <a:avLst/>
            <a:gdLst/>
            <a:ahLst/>
            <a:cxnLst/>
            <a:rect l="l" t="t" r="r" b="b"/>
            <a:pathLst>
              <a:path w="472440" h="336550">
                <a:moveTo>
                  <a:pt x="0" y="0"/>
                </a:moveTo>
                <a:lnTo>
                  <a:pt x="198120" y="15240"/>
                </a:lnTo>
                <a:lnTo>
                  <a:pt x="472440" y="336550"/>
                </a:lnTo>
                <a:lnTo>
                  <a:pt x="273050" y="32131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7563148" y="43556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7511324" y="50039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7436698" y="4692767"/>
            <a:ext cx="424954" cy="236515"/>
          </a:xfrm>
          <a:custGeom>
            <a:avLst/>
            <a:gdLst/>
            <a:ahLst/>
            <a:cxnLst/>
            <a:rect l="l" t="t" r="r" b="b"/>
            <a:pathLst>
              <a:path w="520700" h="289560">
                <a:moveTo>
                  <a:pt x="321309" y="0"/>
                </a:moveTo>
                <a:lnTo>
                  <a:pt x="0" y="274320"/>
                </a:lnTo>
                <a:lnTo>
                  <a:pt x="199390" y="289560"/>
                </a:lnTo>
                <a:lnTo>
                  <a:pt x="520700" y="15240"/>
                </a:lnTo>
                <a:lnTo>
                  <a:pt x="321309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436698" y="4692767"/>
            <a:ext cx="424954" cy="236515"/>
          </a:xfrm>
          <a:custGeom>
            <a:avLst/>
            <a:gdLst/>
            <a:ahLst/>
            <a:cxnLst/>
            <a:rect l="l" t="t" r="r" b="b"/>
            <a:pathLst>
              <a:path w="520700" h="289560">
                <a:moveTo>
                  <a:pt x="0" y="274320"/>
                </a:moveTo>
                <a:lnTo>
                  <a:pt x="321309" y="0"/>
                </a:lnTo>
                <a:lnTo>
                  <a:pt x="520700" y="15240"/>
                </a:lnTo>
                <a:lnTo>
                  <a:pt x="199390" y="289560"/>
                </a:lnTo>
                <a:lnTo>
                  <a:pt x="0" y="27432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563148" y="43556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511324" y="50039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098019" y="4247746"/>
            <a:ext cx="283994" cy="0"/>
          </a:xfrm>
          <a:custGeom>
            <a:avLst/>
            <a:gdLst/>
            <a:ahLst/>
            <a:cxnLst/>
            <a:rect l="l" t="t" r="r" b="b"/>
            <a:pathLst>
              <a:path w="347979">
                <a:moveTo>
                  <a:pt x="0" y="0"/>
                </a:moveTo>
                <a:lnTo>
                  <a:pt x="347980" y="0"/>
                </a:lnTo>
              </a:path>
            </a:pathLst>
          </a:custGeom>
          <a:ln w="1832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374758" y="4191729"/>
            <a:ext cx="165836" cy="110996"/>
          </a:xfrm>
          <a:custGeom>
            <a:avLst/>
            <a:gdLst/>
            <a:ahLst/>
            <a:cxnLst/>
            <a:rect l="l" t="t" r="r" b="b"/>
            <a:pathLst>
              <a:path w="203200" h="135889">
                <a:moveTo>
                  <a:pt x="0" y="0"/>
                </a:moveTo>
                <a:lnTo>
                  <a:pt x="0" y="135890"/>
                </a:lnTo>
                <a:lnTo>
                  <a:pt x="203200" y="67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5798" y="3979074"/>
            <a:ext cx="250827" cy="574689"/>
          </a:xfrm>
          <a:custGeom>
            <a:avLst/>
            <a:gdLst/>
            <a:ahLst/>
            <a:cxnLst/>
            <a:rect l="l" t="t" r="r" b="b"/>
            <a:pathLst>
              <a:path w="307340" h="703579">
                <a:moveTo>
                  <a:pt x="0" y="0"/>
                </a:moveTo>
                <a:lnTo>
                  <a:pt x="68300" y="59104"/>
                </a:lnTo>
                <a:lnTo>
                  <a:pt x="126356" y="116247"/>
                </a:lnTo>
                <a:lnTo>
                  <a:pt x="174874" y="171335"/>
                </a:lnTo>
                <a:lnTo>
                  <a:pt x="214566" y="224273"/>
                </a:lnTo>
                <a:lnTo>
                  <a:pt x="246140" y="274966"/>
                </a:lnTo>
                <a:lnTo>
                  <a:pt x="270306" y="323320"/>
                </a:lnTo>
                <a:lnTo>
                  <a:pt x="287772" y="369240"/>
                </a:lnTo>
                <a:lnTo>
                  <a:pt x="299248" y="412632"/>
                </a:lnTo>
                <a:lnTo>
                  <a:pt x="305444" y="453401"/>
                </a:lnTo>
                <a:lnTo>
                  <a:pt x="307068" y="491452"/>
                </a:lnTo>
                <a:lnTo>
                  <a:pt x="304829" y="526690"/>
                </a:lnTo>
                <a:lnTo>
                  <a:pt x="291603" y="588352"/>
                </a:lnTo>
                <a:lnTo>
                  <a:pt x="271439" y="637628"/>
                </a:lnTo>
                <a:lnTo>
                  <a:pt x="250011" y="673763"/>
                </a:lnTo>
                <a:lnTo>
                  <a:pt x="227911" y="701669"/>
                </a:lnTo>
                <a:lnTo>
                  <a:pt x="226059" y="703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82538" y="4680592"/>
            <a:ext cx="834361" cy="115145"/>
          </a:xfrm>
          <a:custGeom>
            <a:avLst/>
            <a:gdLst/>
            <a:ahLst/>
            <a:cxnLst/>
            <a:rect l="l" t="t" r="r" b="b"/>
            <a:pathLst>
              <a:path w="1022350" h="140970">
                <a:moveTo>
                  <a:pt x="0" y="101265"/>
                </a:moveTo>
                <a:lnTo>
                  <a:pt x="87624" y="71775"/>
                </a:lnTo>
                <a:lnTo>
                  <a:pt x="171266" y="47972"/>
                </a:lnTo>
                <a:lnTo>
                  <a:pt x="250934" y="29448"/>
                </a:lnTo>
                <a:lnTo>
                  <a:pt x="326637" y="15796"/>
                </a:lnTo>
                <a:lnTo>
                  <a:pt x="398383" y="6608"/>
                </a:lnTo>
                <a:lnTo>
                  <a:pt x="466179" y="1479"/>
                </a:lnTo>
                <a:lnTo>
                  <a:pt x="530033" y="0"/>
                </a:lnTo>
                <a:lnTo>
                  <a:pt x="589955" y="1764"/>
                </a:lnTo>
                <a:lnTo>
                  <a:pt x="645952" y="6365"/>
                </a:lnTo>
                <a:lnTo>
                  <a:pt x="698032" y="13395"/>
                </a:lnTo>
                <a:lnTo>
                  <a:pt x="746203" y="22447"/>
                </a:lnTo>
                <a:lnTo>
                  <a:pt x="790474" y="33115"/>
                </a:lnTo>
                <a:lnTo>
                  <a:pt x="830853" y="44991"/>
                </a:lnTo>
                <a:lnTo>
                  <a:pt x="867347" y="57667"/>
                </a:lnTo>
                <a:lnTo>
                  <a:pt x="928716" y="83795"/>
                </a:lnTo>
                <a:lnTo>
                  <a:pt x="974645" y="108243"/>
                </a:lnTo>
                <a:lnTo>
                  <a:pt x="1014733" y="134638"/>
                </a:lnTo>
                <a:lnTo>
                  <a:pt x="1020447" y="139067"/>
                </a:lnTo>
                <a:lnTo>
                  <a:pt x="1022350" y="1406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11559" y="4081250"/>
            <a:ext cx="550367" cy="487033"/>
          </a:xfrm>
          <a:custGeom>
            <a:avLst/>
            <a:gdLst/>
            <a:ahLst/>
            <a:cxnLst/>
            <a:rect l="l" t="t" r="r" b="b"/>
            <a:pathLst>
              <a:path w="674369" h="596264">
                <a:moveTo>
                  <a:pt x="0" y="596268"/>
                </a:moveTo>
                <a:lnTo>
                  <a:pt x="60077" y="505127"/>
                </a:lnTo>
                <a:lnTo>
                  <a:pt x="117946" y="423743"/>
                </a:lnTo>
                <a:lnTo>
                  <a:pt x="173511" y="351565"/>
                </a:lnTo>
                <a:lnTo>
                  <a:pt x="226679" y="288044"/>
                </a:lnTo>
                <a:lnTo>
                  <a:pt x="277356" y="232632"/>
                </a:lnTo>
                <a:lnTo>
                  <a:pt x="325446" y="184777"/>
                </a:lnTo>
                <a:lnTo>
                  <a:pt x="370856" y="143931"/>
                </a:lnTo>
                <a:lnTo>
                  <a:pt x="413491" y="109543"/>
                </a:lnTo>
                <a:lnTo>
                  <a:pt x="453258" y="81065"/>
                </a:lnTo>
                <a:lnTo>
                  <a:pt x="490061" y="57947"/>
                </a:lnTo>
                <a:lnTo>
                  <a:pt x="523806" y="39639"/>
                </a:lnTo>
                <a:lnTo>
                  <a:pt x="581748" y="15255"/>
                </a:lnTo>
                <a:lnTo>
                  <a:pt x="626328" y="3516"/>
                </a:lnTo>
                <a:lnTo>
                  <a:pt x="666494" y="0"/>
                </a:lnTo>
                <a:lnTo>
                  <a:pt x="672385" y="387"/>
                </a:lnTo>
                <a:lnTo>
                  <a:pt x="674370" y="6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15704" y="4496382"/>
            <a:ext cx="1968263" cy="188277"/>
          </a:xfrm>
          <a:custGeom>
            <a:avLst/>
            <a:gdLst/>
            <a:ahLst/>
            <a:cxnLst/>
            <a:rect l="l" t="t" r="r" b="b"/>
            <a:pathLst>
              <a:path w="2411729" h="230504">
                <a:moveTo>
                  <a:pt x="2411730" y="202330"/>
                </a:moveTo>
                <a:lnTo>
                  <a:pt x="2327845" y="175722"/>
                </a:lnTo>
                <a:lnTo>
                  <a:pt x="2245041" y="151286"/>
                </a:lnTo>
                <a:lnTo>
                  <a:pt x="2163341" y="128955"/>
                </a:lnTo>
                <a:lnTo>
                  <a:pt x="2082770" y="108663"/>
                </a:lnTo>
                <a:lnTo>
                  <a:pt x="2003350" y="90344"/>
                </a:lnTo>
                <a:lnTo>
                  <a:pt x="1925104" y="73930"/>
                </a:lnTo>
                <a:lnTo>
                  <a:pt x="1848057" y="59356"/>
                </a:lnTo>
                <a:lnTo>
                  <a:pt x="1772232" y="46555"/>
                </a:lnTo>
                <a:lnTo>
                  <a:pt x="1697651" y="35461"/>
                </a:lnTo>
                <a:lnTo>
                  <a:pt x="1624339" y="26006"/>
                </a:lnTo>
                <a:lnTo>
                  <a:pt x="1552319" y="18125"/>
                </a:lnTo>
                <a:lnTo>
                  <a:pt x="1481615" y="11752"/>
                </a:lnTo>
                <a:lnTo>
                  <a:pt x="1412249" y="6819"/>
                </a:lnTo>
                <a:lnTo>
                  <a:pt x="1344246" y="3260"/>
                </a:lnTo>
                <a:lnTo>
                  <a:pt x="1277628" y="1009"/>
                </a:lnTo>
                <a:lnTo>
                  <a:pt x="1212420" y="0"/>
                </a:lnTo>
                <a:lnTo>
                  <a:pt x="1148644" y="165"/>
                </a:lnTo>
                <a:lnTo>
                  <a:pt x="1086324" y="1438"/>
                </a:lnTo>
                <a:lnTo>
                  <a:pt x="1025484" y="3754"/>
                </a:lnTo>
                <a:lnTo>
                  <a:pt x="966146" y="7045"/>
                </a:lnTo>
                <a:lnTo>
                  <a:pt x="908335" y="11245"/>
                </a:lnTo>
                <a:lnTo>
                  <a:pt x="852074" y="16287"/>
                </a:lnTo>
                <a:lnTo>
                  <a:pt x="797386" y="22106"/>
                </a:lnTo>
                <a:lnTo>
                  <a:pt x="744294" y="28634"/>
                </a:lnTo>
                <a:lnTo>
                  <a:pt x="692823" y="35805"/>
                </a:lnTo>
                <a:lnTo>
                  <a:pt x="642995" y="43553"/>
                </a:lnTo>
                <a:lnTo>
                  <a:pt x="594834" y="51811"/>
                </a:lnTo>
                <a:lnTo>
                  <a:pt x="548364" y="60513"/>
                </a:lnTo>
                <a:lnTo>
                  <a:pt x="503607" y="69592"/>
                </a:lnTo>
                <a:lnTo>
                  <a:pt x="460588" y="78982"/>
                </a:lnTo>
                <a:lnTo>
                  <a:pt x="419329" y="88617"/>
                </a:lnTo>
                <a:lnTo>
                  <a:pt x="379854" y="98429"/>
                </a:lnTo>
                <a:lnTo>
                  <a:pt x="342188" y="108353"/>
                </a:lnTo>
                <a:lnTo>
                  <a:pt x="272370" y="128269"/>
                </a:lnTo>
                <a:lnTo>
                  <a:pt x="210065" y="147833"/>
                </a:lnTo>
                <a:lnTo>
                  <a:pt x="155458" y="166514"/>
                </a:lnTo>
                <a:lnTo>
                  <a:pt x="108738" y="183780"/>
                </a:lnTo>
                <a:lnTo>
                  <a:pt x="70092" y="199098"/>
                </a:lnTo>
                <a:lnTo>
                  <a:pt x="27672" y="217263"/>
                </a:lnTo>
                <a:lnTo>
                  <a:pt x="1122" y="229705"/>
                </a:lnTo>
                <a:lnTo>
                  <a:pt x="0" y="2302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76817" y="3775606"/>
            <a:ext cx="680963" cy="209024"/>
          </a:xfrm>
          <a:custGeom>
            <a:avLst/>
            <a:gdLst/>
            <a:ahLst/>
            <a:cxnLst/>
            <a:rect l="l" t="t" r="r" b="b"/>
            <a:pathLst>
              <a:path w="834389" h="255904">
                <a:moveTo>
                  <a:pt x="0" y="23042"/>
                </a:moveTo>
                <a:lnTo>
                  <a:pt x="76711" y="9254"/>
                </a:lnTo>
                <a:lnTo>
                  <a:pt x="150201" y="1775"/>
                </a:lnTo>
                <a:lnTo>
                  <a:pt x="220394" y="0"/>
                </a:lnTo>
                <a:lnTo>
                  <a:pt x="287213" y="3322"/>
                </a:lnTo>
                <a:lnTo>
                  <a:pt x="350579" y="11136"/>
                </a:lnTo>
                <a:lnTo>
                  <a:pt x="410417" y="22837"/>
                </a:lnTo>
                <a:lnTo>
                  <a:pt x="466648" y="37818"/>
                </a:lnTo>
                <a:lnTo>
                  <a:pt x="519196" y="55473"/>
                </a:lnTo>
                <a:lnTo>
                  <a:pt x="567983" y="75197"/>
                </a:lnTo>
                <a:lnTo>
                  <a:pt x="612933" y="96385"/>
                </a:lnTo>
                <a:lnTo>
                  <a:pt x="653968" y="118430"/>
                </a:lnTo>
                <a:lnTo>
                  <a:pt x="691012" y="140726"/>
                </a:lnTo>
                <a:lnTo>
                  <a:pt x="723986" y="162667"/>
                </a:lnTo>
                <a:lnTo>
                  <a:pt x="777418" y="203065"/>
                </a:lnTo>
                <a:lnTo>
                  <a:pt x="813648" y="234776"/>
                </a:lnTo>
                <a:lnTo>
                  <a:pt x="832059" y="252953"/>
                </a:lnTo>
                <a:lnTo>
                  <a:pt x="834390" y="2554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774442" y="3654401"/>
            <a:ext cx="680963" cy="260373"/>
          </a:xfrm>
          <a:custGeom>
            <a:avLst/>
            <a:gdLst/>
            <a:ahLst/>
            <a:cxnLst/>
            <a:rect l="l" t="t" r="r" b="b"/>
            <a:pathLst>
              <a:path w="834389" h="318770">
                <a:moveTo>
                  <a:pt x="0" y="318751"/>
                </a:moveTo>
                <a:lnTo>
                  <a:pt x="63585" y="257931"/>
                </a:lnTo>
                <a:lnTo>
                  <a:pt x="126115" y="205034"/>
                </a:lnTo>
                <a:lnTo>
                  <a:pt x="187378" y="159553"/>
                </a:lnTo>
                <a:lnTo>
                  <a:pt x="247165" y="120978"/>
                </a:lnTo>
                <a:lnTo>
                  <a:pt x="305266" y="88802"/>
                </a:lnTo>
                <a:lnTo>
                  <a:pt x="361472" y="62515"/>
                </a:lnTo>
                <a:lnTo>
                  <a:pt x="415572" y="41609"/>
                </a:lnTo>
                <a:lnTo>
                  <a:pt x="467356" y="25576"/>
                </a:lnTo>
                <a:lnTo>
                  <a:pt x="516616" y="13907"/>
                </a:lnTo>
                <a:lnTo>
                  <a:pt x="563140" y="6093"/>
                </a:lnTo>
                <a:lnTo>
                  <a:pt x="606719" y="1627"/>
                </a:lnTo>
                <a:lnTo>
                  <a:pt x="647144" y="0"/>
                </a:lnTo>
                <a:lnTo>
                  <a:pt x="684204" y="702"/>
                </a:lnTo>
                <a:lnTo>
                  <a:pt x="747393" y="7064"/>
                </a:lnTo>
                <a:lnTo>
                  <a:pt x="794605" y="16645"/>
                </a:lnTo>
                <a:lnTo>
                  <a:pt x="831798" y="28153"/>
                </a:lnTo>
                <a:lnTo>
                  <a:pt x="834390" y="29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931986" y="4695033"/>
            <a:ext cx="718276" cy="72614"/>
          </a:xfrm>
          <a:custGeom>
            <a:avLst/>
            <a:gdLst/>
            <a:ahLst/>
            <a:cxnLst/>
            <a:rect l="l" t="t" r="r" b="b"/>
            <a:pathLst>
              <a:path w="880110" h="88900">
                <a:moveTo>
                  <a:pt x="0" y="88666"/>
                </a:moveTo>
                <a:lnTo>
                  <a:pt x="97339" y="65455"/>
                </a:lnTo>
                <a:lnTo>
                  <a:pt x="188728" y="46394"/>
                </a:lnTo>
                <a:lnTo>
                  <a:pt x="274214" y="31140"/>
                </a:lnTo>
                <a:lnTo>
                  <a:pt x="353843" y="19351"/>
                </a:lnTo>
                <a:lnTo>
                  <a:pt x="427664" y="10685"/>
                </a:lnTo>
                <a:lnTo>
                  <a:pt x="495723" y="4799"/>
                </a:lnTo>
                <a:lnTo>
                  <a:pt x="558067" y="1351"/>
                </a:lnTo>
                <a:lnTo>
                  <a:pt x="614742" y="0"/>
                </a:lnTo>
                <a:lnTo>
                  <a:pt x="665797" y="401"/>
                </a:lnTo>
                <a:lnTo>
                  <a:pt x="711278" y="2214"/>
                </a:lnTo>
                <a:lnTo>
                  <a:pt x="751232" y="5095"/>
                </a:lnTo>
                <a:lnTo>
                  <a:pt x="814748" y="12695"/>
                </a:lnTo>
                <a:lnTo>
                  <a:pt x="856720" y="20462"/>
                </a:lnTo>
                <a:lnTo>
                  <a:pt x="877526" y="25658"/>
                </a:lnTo>
                <a:lnTo>
                  <a:pt x="880109" y="264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881200" y="3858742"/>
            <a:ext cx="707393" cy="843361"/>
          </a:xfrm>
          <a:custGeom>
            <a:avLst/>
            <a:gdLst/>
            <a:ahLst/>
            <a:cxnLst/>
            <a:rect l="l" t="t" r="r" b="b"/>
            <a:pathLst>
              <a:path w="866775" h="1032510">
                <a:moveTo>
                  <a:pt x="0" y="1032509"/>
                </a:moveTo>
                <a:lnTo>
                  <a:pt x="88288" y="985188"/>
                </a:lnTo>
                <a:lnTo>
                  <a:pt x="170418" y="937826"/>
                </a:lnTo>
                <a:lnTo>
                  <a:pt x="246612" y="890525"/>
                </a:lnTo>
                <a:lnTo>
                  <a:pt x="317088" y="843386"/>
                </a:lnTo>
                <a:lnTo>
                  <a:pt x="382066" y="796511"/>
                </a:lnTo>
                <a:lnTo>
                  <a:pt x="441768" y="749999"/>
                </a:lnTo>
                <a:lnTo>
                  <a:pt x="496412" y="703954"/>
                </a:lnTo>
                <a:lnTo>
                  <a:pt x="546219" y="658475"/>
                </a:lnTo>
                <a:lnTo>
                  <a:pt x="591408" y="613664"/>
                </a:lnTo>
                <a:lnTo>
                  <a:pt x="632200" y="569621"/>
                </a:lnTo>
                <a:lnTo>
                  <a:pt x="668814" y="526450"/>
                </a:lnTo>
                <a:lnTo>
                  <a:pt x="701471" y="484249"/>
                </a:lnTo>
                <a:lnTo>
                  <a:pt x="730391" y="443121"/>
                </a:lnTo>
                <a:lnTo>
                  <a:pt x="755793" y="403167"/>
                </a:lnTo>
                <a:lnTo>
                  <a:pt x="777897" y="364487"/>
                </a:lnTo>
                <a:lnTo>
                  <a:pt x="796925" y="327183"/>
                </a:lnTo>
                <a:lnTo>
                  <a:pt x="813094" y="291357"/>
                </a:lnTo>
                <a:lnTo>
                  <a:pt x="837741" y="224540"/>
                </a:lnTo>
                <a:lnTo>
                  <a:pt x="853597" y="164845"/>
                </a:lnTo>
                <a:lnTo>
                  <a:pt x="862424" y="113082"/>
                </a:lnTo>
                <a:lnTo>
                  <a:pt x="865980" y="70060"/>
                </a:lnTo>
                <a:lnTo>
                  <a:pt x="866331" y="52079"/>
                </a:lnTo>
                <a:lnTo>
                  <a:pt x="866025" y="36587"/>
                </a:lnTo>
                <a:lnTo>
                  <a:pt x="865281" y="23685"/>
                </a:lnTo>
                <a:lnTo>
                  <a:pt x="864320" y="13475"/>
                </a:lnTo>
                <a:lnTo>
                  <a:pt x="863361" y="6056"/>
                </a:lnTo>
                <a:lnTo>
                  <a:pt x="862624" y="1530"/>
                </a:lnTo>
                <a:lnTo>
                  <a:pt x="8623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2774640" y="3821398"/>
            <a:ext cx="239944" cy="714730"/>
          </a:xfrm>
          <a:custGeom>
            <a:avLst/>
            <a:gdLst/>
            <a:ahLst/>
            <a:cxnLst/>
            <a:rect l="l" t="t" r="r" b="b"/>
            <a:pathLst>
              <a:path w="294004" h="875029">
                <a:moveTo>
                  <a:pt x="245110" y="875030"/>
                </a:moveTo>
                <a:lnTo>
                  <a:pt x="266645" y="792309"/>
                </a:lnTo>
                <a:lnTo>
                  <a:pt x="281577" y="714368"/>
                </a:lnTo>
                <a:lnTo>
                  <a:pt x="290428" y="641106"/>
                </a:lnTo>
                <a:lnTo>
                  <a:pt x="293726" y="572418"/>
                </a:lnTo>
                <a:lnTo>
                  <a:pt x="291996" y="508203"/>
                </a:lnTo>
                <a:lnTo>
                  <a:pt x="285762" y="448357"/>
                </a:lnTo>
                <a:lnTo>
                  <a:pt x="275551" y="392778"/>
                </a:lnTo>
                <a:lnTo>
                  <a:pt x="261888" y="341364"/>
                </a:lnTo>
                <a:lnTo>
                  <a:pt x="245298" y="294010"/>
                </a:lnTo>
                <a:lnTo>
                  <a:pt x="226307" y="250616"/>
                </a:lnTo>
                <a:lnTo>
                  <a:pt x="205441" y="211077"/>
                </a:lnTo>
                <a:lnTo>
                  <a:pt x="183224" y="175292"/>
                </a:lnTo>
                <a:lnTo>
                  <a:pt x="160182" y="143158"/>
                </a:lnTo>
                <a:lnTo>
                  <a:pt x="113726" y="89430"/>
                </a:lnTo>
                <a:lnTo>
                  <a:pt x="70276" y="49071"/>
                </a:lnTo>
                <a:lnTo>
                  <a:pt x="34036" y="21261"/>
                </a:lnTo>
                <a:lnTo>
                  <a:pt x="2390" y="127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333940" y="3716626"/>
            <a:ext cx="469523" cy="469917"/>
          </a:xfrm>
          <a:custGeom>
            <a:avLst/>
            <a:gdLst/>
            <a:ahLst/>
            <a:cxnLst/>
            <a:rect l="l" t="t" r="r" b="b"/>
            <a:pathLst>
              <a:path w="575310" h="575310">
                <a:moveTo>
                  <a:pt x="575310" y="0"/>
                </a:moveTo>
                <a:lnTo>
                  <a:pt x="143510" y="0"/>
                </a:lnTo>
                <a:lnTo>
                  <a:pt x="0" y="143509"/>
                </a:lnTo>
                <a:lnTo>
                  <a:pt x="0" y="575309"/>
                </a:lnTo>
                <a:lnTo>
                  <a:pt x="431800" y="575309"/>
                </a:lnTo>
                <a:lnTo>
                  <a:pt x="575310" y="431799"/>
                </a:lnTo>
                <a:lnTo>
                  <a:pt x="575310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333940" y="3716626"/>
            <a:ext cx="469523" cy="469917"/>
          </a:xfrm>
          <a:custGeom>
            <a:avLst/>
            <a:gdLst/>
            <a:ahLst/>
            <a:cxnLst/>
            <a:rect l="l" t="t" r="r" b="b"/>
            <a:pathLst>
              <a:path w="575310" h="575310">
                <a:moveTo>
                  <a:pt x="0" y="575309"/>
                </a:moveTo>
                <a:lnTo>
                  <a:pt x="0" y="143509"/>
                </a:lnTo>
                <a:lnTo>
                  <a:pt x="143510" y="0"/>
                </a:lnTo>
                <a:lnTo>
                  <a:pt x="575310" y="0"/>
                </a:lnTo>
                <a:lnTo>
                  <a:pt x="575310" y="431799"/>
                </a:lnTo>
                <a:lnTo>
                  <a:pt x="431800" y="575309"/>
                </a:lnTo>
                <a:lnTo>
                  <a:pt x="0" y="57530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333941" y="37166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803464" y="418654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333940" y="3716626"/>
            <a:ext cx="469523" cy="117220"/>
          </a:xfrm>
          <a:custGeom>
            <a:avLst/>
            <a:gdLst/>
            <a:ahLst/>
            <a:cxnLst/>
            <a:rect l="l" t="t" r="r" b="b"/>
            <a:pathLst>
              <a:path w="575310" h="143510">
                <a:moveTo>
                  <a:pt x="575310" y="0"/>
                </a:moveTo>
                <a:lnTo>
                  <a:pt x="143510" y="0"/>
                </a:lnTo>
                <a:lnTo>
                  <a:pt x="0" y="143509"/>
                </a:lnTo>
                <a:lnTo>
                  <a:pt x="431800" y="143509"/>
                </a:lnTo>
                <a:lnTo>
                  <a:pt x="575310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333940" y="3716626"/>
            <a:ext cx="469523" cy="117220"/>
          </a:xfrm>
          <a:custGeom>
            <a:avLst/>
            <a:gdLst/>
            <a:ahLst/>
            <a:cxnLst/>
            <a:rect l="l" t="t" r="r" b="b"/>
            <a:pathLst>
              <a:path w="575310" h="143510">
                <a:moveTo>
                  <a:pt x="0" y="143509"/>
                </a:moveTo>
                <a:lnTo>
                  <a:pt x="143510" y="0"/>
                </a:lnTo>
                <a:lnTo>
                  <a:pt x="575310" y="0"/>
                </a:lnTo>
                <a:lnTo>
                  <a:pt x="431800" y="143509"/>
                </a:lnTo>
                <a:lnTo>
                  <a:pt x="0" y="14350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333941" y="37166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803464" y="418654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686341" y="3716626"/>
            <a:ext cx="117122" cy="469917"/>
          </a:xfrm>
          <a:custGeom>
            <a:avLst/>
            <a:gdLst/>
            <a:ahLst/>
            <a:cxnLst/>
            <a:rect l="l" t="t" r="r" b="b"/>
            <a:pathLst>
              <a:path w="143510" h="575310">
                <a:moveTo>
                  <a:pt x="143510" y="0"/>
                </a:moveTo>
                <a:lnTo>
                  <a:pt x="0" y="143509"/>
                </a:lnTo>
                <a:lnTo>
                  <a:pt x="0" y="575309"/>
                </a:lnTo>
                <a:lnTo>
                  <a:pt x="143510" y="431799"/>
                </a:lnTo>
                <a:lnTo>
                  <a:pt x="143510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686341" y="3716626"/>
            <a:ext cx="117122" cy="469917"/>
          </a:xfrm>
          <a:custGeom>
            <a:avLst/>
            <a:gdLst/>
            <a:ahLst/>
            <a:cxnLst/>
            <a:rect l="l" t="t" r="r" b="b"/>
            <a:pathLst>
              <a:path w="143510" h="575310">
                <a:moveTo>
                  <a:pt x="0" y="575309"/>
                </a:moveTo>
                <a:lnTo>
                  <a:pt x="0" y="143509"/>
                </a:lnTo>
                <a:lnTo>
                  <a:pt x="143510" y="0"/>
                </a:lnTo>
                <a:lnTo>
                  <a:pt x="143510" y="431799"/>
                </a:lnTo>
                <a:lnTo>
                  <a:pt x="0" y="57530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333941" y="371662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803464" y="418654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448990" y="4612892"/>
            <a:ext cx="661270" cy="509336"/>
          </a:xfrm>
          <a:custGeom>
            <a:avLst/>
            <a:gdLst/>
            <a:ahLst/>
            <a:cxnLst/>
            <a:rect l="l" t="t" r="r" b="b"/>
            <a:pathLst>
              <a:path w="810260" h="623570">
                <a:moveTo>
                  <a:pt x="328929" y="0"/>
                </a:moveTo>
                <a:lnTo>
                  <a:pt x="0" y="279400"/>
                </a:lnTo>
                <a:lnTo>
                  <a:pt x="279400" y="607060"/>
                </a:lnTo>
                <a:lnTo>
                  <a:pt x="482600" y="623569"/>
                </a:lnTo>
                <a:lnTo>
                  <a:pt x="810259" y="344169"/>
                </a:lnTo>
                <a:lnTo>
                  <a:pt x="530859" y="16509"/>
                </a:lnTo>
                <a:lnTo>
                  <a:pt x="328929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448990" y="4612892"/>
            <a:ext cx="661270" cy="509336"/>
          </a:xfrm>
          <a:custGeom>
            <a:avLst/>
            <a:gdLst/>
            <a:ahLst/>
            <a:cxnLst/>
            <a:rect l="l" t="t" r="r" b="b"/>
            <a:pathLst>
              <a:path w="810260" h="623570">
                <a:moveTo>
                  <a:pt x="0" y="279400"/>
                </a:moveTo>
                <a:lnTo>
                  <a:pt x="328929" y="0"/>
                </a:lnTo>
                <a:lnTo>
                  <a:pt x="530859" y="16509"/>
                </a:lnTo>
                <a:lnTo>
                  <a:pt x="810259" y="344169"/>
                </a:lnTo>
                <a:lnTo>
                  <a:pt x="482600" y="623569"/>
                </a:lnTo>
                <a:lnTo>
                  <a:pt x="279400" y="607060"/>
                </a:lnTo>
                <a:lnTo>
                  <a:pt x="0" y="27940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805536" y="45371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752677" y="51979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717436" y="4612892"/>
            <a:ext cx="392823" cy="281120"/>
          </a:xfrm>
          <a:custGeom>
            <a:avLst/>
            <a:gdLst/>
            <a:ahLst/>
            <a:cxnLst/>
            <a:rect l="l" t="t" r="r" b="b"/>
            <a:pathLst>
              <a:path w="481330" h="344170">
                <a:moveTo>
                  <a:pt x="0" y="0"/>
                </a:moveTo>
                <a:lnTo>
                  <a:pt x="278130" y="327659"/>
                </a:lnTo>
                <a:lnTo>
                  <a:pt x="481330" y="344169"/>
                </a:lnTo>
                <a:lnTo>
                  <a:pt x="201930" y="16509"/>
                </a:lnTo>
                <a:lnTo>
                  <a:pt x="0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717436" y="4612892"/>
            <a:ext cx="392823" cy="281120"/>
          </a:xfrm>
          <a:custGeom>
            <a:avLst/>
            <a:gdLst/>
            <a:ahLst/>
            <a:cxnLst/>
            <a:rect l="l" t="t" r="r" b="b"/>
            <a:pathLst>
              <a:path w="481330" h="344170">
                <a:moveTo>
                  <a:pt x="0" y="0"/>
                </a:moveTo>
                <a:lnTo>
                  <a:pt x="201930" y="16509"/>
                </a:lnTo>
                <a:lnTo>
                  <a:pt x="481330" y="344169"/>
                </a:lnTo>
                <a:lnTo>
                  <a:pt x="278130" y="3276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1805536" y="45371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752677" y="51979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677014" y="4880526"/>
            <a:ext cx="433246" cy="241701"/>
          </a:xfrm>
          <a:custGeom>
            <a:avLst/>
            <a:gdLst/>
            <a:ahLst/>
            <a:cxnLst/>
            <a:rect l="l" t="t" r="r" b="b"/>
            <a:pathLst>
              <a:path w="530860" h="295909">
                <a:moveTo>
                  <a:pt x="327659" y="0"/>
                </a:moveTo>
                <a:lnTo>
                  <a:pt x="0" y="279399"/>
                </a:lnTo>
                <a:lnTo>
                  <a:pt x="203200" y="295909"/>
                </a:lnTo>
                <a:lnTo>
                  <a:pt x="530859" y="16509"/>
                </a:lnTo>
                <a:lnTo>
                  <a:pt x="327659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677014" y="4880526"/>
            <a:ext cx="433246" cy="241701"/>
          </a:xfrm>
          <a:custGeom>
            <a:avLst/>
            <a:gdLst/>
            <a:ahLst/>
            <a:cxnLst/>
            <a:rect l="l" t="t" r="r" b="b"/>
            <a:pathLst>
              <a:path w="530860" h="295909">
                <a:moveTo>
                  <a:pt x="0" y="279399"/>
                </a:moveTo>
                <a:lnTo>
                  <a:pt x="327659" y="0"/>
                </a:lnTo>
                <a:lnTo>
                  <a:pt x="530859" y="16509"/>
                </a:lnTo>
                <a:lnTo>
                  <a:pt x="203200" y="295909"/>
                </a:lnTo>
                <a:lnTo>
                  <a:pt x="0" y="27939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805536" y="45371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752677" y="51979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598438" y="4472851"/>
            <a:ext cx="662307" cy="508299"/>
          </a:xfrm>
          <a:custGeom>
            <a:avLst/>
            <a:gdLst/>
            <a:ahLst/>
            <a:cxnLst/>
            <a:rect l="l" t="t" r="r" b="b"/>
            <a:pathLst>
              <a:path w="811529" h="622300">
                <a:moveTo>
                  <a:pt x="487680" y="0"/>
                </a:moveTo>
                <a:lnTo>
                  <a:pt x="284480" y="13969"/>
                </a:lnTo>
                <a:lnTo>
                  <a:pt x="0" y="336550"/>
                </a:lnTo>
                <a:lnTo>
                  <a:pt x="323850" y="622300"/>
                </a:lnTo>
                <a:lnTo>
                  <a:pt x="527050" y="609600"/>
                </a:lnTo>
                <a:lnTo>
                  <a:pt x="811530" y="285750"/>
                </a:lnTo>
                <a:lnTo>
                  <a:pt x="487680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2598438" y="4472851"/>
            <a:ext cx="662307" cy="508299"/>
          </a:xfrm>
          <a:custGeom>
            <a:avLst/>
            <a:gdLst/>
            <a:ahLst/>
            <a:cxnLst/>
            <a:rect l="l" t="t" r="r" b="b"/>
            <a:pathLst>
              <a:path w="811529" h="622300">
                <a:moveTo>
                  <a:pt x="0" y="336550"/>
                </a:moveTo>
                <a:lnTo>
                  <a:pt x="284480" y="13969"/>
                </a:lnTo>
                <a:lnTo>
                  <a:pt x="487680" y="0"/>
                </a:lnTo>
                <a:lnTo>
                  <a:pt x="811530" y="285750"/>
                </a:lnTo>
                <a:lnTo>
                  <a:pt x="527050" y="609600"/>
                </a:lnTo>
                <a:lnTo>
                  <a:pt x="323850" y="622300"/>
                </a:lnTo>
                <a:lnTo>
                  <a:pt x="0" y="33655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908345" y="43960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950840" y="5057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830609" y="4472851"/>
            <a:ext cx="430137" cy="243776"/>
          </a:xfrm>
          <a:custGeom>
            <a:avLst/>
            <a:gdLst/>
            <a:ahLst/>
            <a:cxnLst/>
            <a:rect l="l" t="t" r="r" b="b"/>
            <a:pathLst>
              <a:path w="527050" h="298450">
                <a:moveTo>
                  <a:pt x="203200" y="0"/>
                </a:moveTo>
                <a:lnTo>
                  <a:pt x="0" y="13969"/>
                </a:lnTo>
                <a:lnTo>
                  <a:pt x="323850" y="298450"/>
                </a:lnTo>
                <a:lnTo>
                  <a:pt x="527050" y="285750"/>
                </a:lnTo>
                <a:lnTo>
                  <a:pt x="203200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830609" y="4472851"/>
            <a:ext cx="430137" cy="243776"/>
          </a:xfrm>
          <a:custGeom>
            <a:avLst/>
            <a:gdLst/>
            <a:ahLst/>
            <a:cxnLst/>
            <a:rect l="l" t="t" r="r" b="b"/>
            <a:pathLst>
              <a:path w="527050" h="298450">
                <a:moveTo>
                  <a:pt x="0" y="13969"/>
                </a:moveTo>
                <a:lnTo>
                  <a:pt x="203200" y="0"/>
                </a:lnTo>
                <a:lnTo>
                  <a:pt x="527050" y="285750"/>
                </a:lnTo>
                <a:lnTo>
                  <a:pt x="323850" y="298450"/>
                </a:lnTo>
                <a:lnTo>
                  <a:pt x="0" y="1396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908345" y="43960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950840" y="5057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2862740" y="4706253"/>
            <a:ext cx="398006" cy="274896"/>
          </a:xfrm>
          <a:custGeom>
            <a:avLst/>
            <a:gdLst/>
            <a:ahLst/>
            <a:cxnLst/>
            <a:rect l="l" t="t" r="r" b="b"/>
            <a:pathLst>
              <a:path w="487679" h="336550">
                <a:moveTo>
                  <a:pt x="487680" y="0"/>
                </a:moveTo>
                <a:lnTo>
                  <a:pt x="284480" y="12700"/>
                </a:lnTo>
                <a:lnTo>
                  <a:pt x="0" y="336550"/>
                </a:lnTo>
                <a:lnTo>
                  <a:pt x="203200" y="323850"/>
                </a:lnTo>
                <a:lnTo>
                  <a:pt x="487680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2862740" y="4706253"/>
            <a:ext cx="398006" cy="274896"/>
          </a:xfrm>
          <a:custGeom>
            <a:avLst/>
            <a:gdLst/>
            <a:ahLst/>
            <a:cxnLst/>
            <a:rect l="l" t="t" r="r" b="b"/>
            <a:pathLst>
              <a:path w="487679" h="336550">
                <a:moveTo>
                  <a:pt x="0" y="336550"/>
                </a:moveTo>
                <a:lnTo>
                  <a:pt x="284480" y="12700"/>
                </a:lnTo>
                <a:lnTo>
                  <a:pt x="487680" y="0"/>
                </a:lnTo>
                <a:lnTo>
                  <a:pt x="203200" y="323850"/>
                </a:lnTo>
                <a:lnTo>
                  <a:pt x="0" y="33655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908345" y="439608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950840" y="5057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658161" y="3522921"/>
            <a:ext cx="1862543" cy="170124"/>
          </a:xfrm>
          <a:custGeom>
            <a:avLst/>
            <a:gdLst/>
            <a:ahLst/>
            <a:cxnLst/>
            <a:rect l="l" t="t" r="r" b="b"/>
            <a:pathLst>
              <a:path w="2282190" h="208279">
                <a:moveTo>
                  <a:pt x="0" y="207939"/>
                </a:moveTo>
                <a:lnTo>
                  <a:pt x="75193" y="183497"/>
                </a:lnTo>
                <a:lnTo>
                  <a:pt x="150116" y="160877"/>
                </a:lnTo>
                <a:lnTo>
                  <a:pt x="224711" y="140024"/>
                </a:lnTo>
                <a:lnTo>
                  <a:pt x="298918" y="120879"/>
                </a:lnTo>
                <a:lnTo>
                  <a:pt x="372677" y="103386"/>
                </a:lnTo>
                <a:lnTo>
                  <a:pt x="445929" y="87488"/>
                </a:lnTo>
                <a:lnTo>
                  <a:pt x="518616" y="73128"/>
                </a:lnTo>
                <a:lnTo>
                  <a:pt x="590678" y="60249"/>
                </a:lnTo>
                <a:lnTo>
                  <a:pt x="662056" y="48793"/>
                </a:lnTo>
                <a:lnTo>
                  <a:pt x="732690" y="38705"/>
                </a:lnTo>
                <a:lnTo>
                  <a:pt x="802521" y="29926"/>
                </a:lnTo>
                <a:lnTo>
                  <a:pt x="871491" y="22399"/>
                </a:lnTo>
                <a:lnTo>
                  <a:pt x="939539" y="16068"/>
                </a:lnTo>
                <a:lnTo>
                  <a:pt x="1006607" y="10876"/>
                </a:lnTo>
                <a:lnTo>
                  <a:pt x="1072635" y="6766"/>
                </a:lnTo>
                <a:lnTo>
                  <a:pt x="1137565" y="3680"/>
                </a:lnTo>
                <a:lnTo>
                  <a:pt x="1201336" y="1562"/>
                </a:lnTo>
                <a:lnTo>
                  <a:pt x="1263890" y="354"/>
                </a:lnTo>
                <a:lnTo>
                  <a:pt x="1325167" y="0"/>
                </a:lnTo>
                <a:lnTo>
                  <a:pt x="1385109" y="442"/>
                </a:lnTo>
                <a:lnTo>
                  <a:pt x="1443656" y="1623"/>
                </a:lnTo>
                <a:lnTo>
                  <a:pt x="1500748" y="3487"/>
                </a:lnTo>
                <a:lnTo>
                  <a:pt x="1556327" y="5977"/>
                </a:lnTo>
                <a:lnTo>
                  <a:pt x="1610334" y="9035"/>
                </a:lnTo>
                <a:lnTo>
                  <a:pt x="1662708" y="12604"/>
                </a:lnTo>
                <a:lnTo>
                  <a:pt x="1713391" y="16627"/>
                </a:lnTo>
                <a:lnTo>
                  <a:pt x="1762324" y="21048"/>
                </a:lnTo>
                <a:lnTo>
                  <a:pt x="1809447" y="25809"/>
                </a:lnTo>
                <a:lnTo>
                  <a:pt x="1854702" y="30853"/>
                </a:lnTo>
                <a:lnTo>
                  <a:pt x="1898028" y="36123"/>
                </a:lnTo>
                <a:lnTo>
                  <a:pt x="1939367" y="41563"/>
                </a:lnTo>
                <a:lnTo>
                  <a:pt x="1978660" y="47115"/>
                </a:lnTo>
                <a:lnTo>
                  <a:pt x="2050868" y="58326"/>
                </a:lnTo>
                <a:lnTo>
                  <a:pt x="2114180" y="69302"/>
                </a:lnTo>
                <a:lnTo>
                  <a:pt x="2168121" y="79586"/>
                </a:lnTo>
                <a:lnTo>
                  <a:pt x="2212218" y="88722"/>
                </a:lnTo>
                <a:lnTo>
                  <a:pt x="2258868" y="99275"/>
                </a:lnTo>
                <a:lnTo>
                  <a:pt x="2280702" y="104679"/>
                </a:lnTo>
                <a:lnTo>
                  <a:pt x="2282190" y="1050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53018" y="3821398"/>
            <a:ext cx="1639700" cy="769710"/>
          </a:xfrm>
          <a:custGeom>
            <a:avLst/>
            <a:gdLst/>
            <a:ahLst/>
            <a:cxnLst/>
            <a:rect l="l" t="t" r="r" b="b"/>
            <a:pathLst>
              <a:path w="2009139" h="942339">
                <a:moveTo>
                  <a:pt x="0" y="942340"/>
                </a:moveTo>
                <a:lnTo>
                  <a:pt x="108756" y="895086"/>
                </a:lnTo>
                <a:lnTo>
                  <a:pt x="213739" y="849257"/>
                </a:lnTo>
                <a:lnTo>
                  <a:pt x="315007" y="804836"/>
                </a:lnTo>
                <a:lnTo>
                  <a:pt x="412623" y="761809"/>
                </a:lnTo>
                <a:lnTo>
                  <a:pt x="506644" y="720158"/>
                </a:lnTo>
                <a:lnTo>
                  <a:pt x="597131" y="679868"/>
                </a:lnTo>
                <a:lnTo>
                  <a:pt x="684144" y="640923"/>
                </a:lnTo>
                <a:lnTo>
                  <a:pt x="767744" y="603308"/>
                </a:lnTo>
                <a:lnTo>
                  <a:pt x="847989" y="567005"/>
                </a:lnTo>
                <a:lnTo>
                  <a:pt x="924939" y="532000"/>
                </a:lnTo>
                <a:lnTo>
                  <a:pt x="998656" y="498276"/>
                </a:lnTo>
                <a:lnTo>
                  <a:pt x="1069198" y="465818"/>
                </a:lnTo>
                <a:lnTo>
                  <a:pt x="1136626" y="434609"/>
                </a:lnTo>
                <a:lnTo>
                  <a:pt x="1200999" y="404633"/>
                </a:lnTo>
                <a:lnTo>
                  <a:pt x="1262378" y="375875"/>
                </a:lnTo>
                <a:lnTo>
                  <a:pt x="1320822" y="348319"/>
                </a:lnTo>
                <a:lnTo>
                  <a:pt x="1376392" y="321949"/>
                </a:lnTo>
                <a:lnTo>
                  <a:pt x="1429147" y="296748"/>
                </a:lnTo>
                <a:lnTo>
                  <a:pt x="1479147" y="272702"/>
                </a:lnTo>
                <a:lnTo>
                  <a:pt x="1526452" y="249794"/>
                </a:lnTo>
                <a:lnTo>
                  <a:pt x="1571122" y="228007"/>
                </a:lnTo>
                <a:lnTo>
                  <a:pt x="1613217" y="207327"/>
                </a:lnTo>
                <a:lnTo>
                  <a:pt x="1652797" y="187737"/>
                </a:lnTo>
                <a:lnTo>
                  <a:pt x="1689922" y="169222"/>
                </a:lnTo>
                <a:lnTo>
                  <a:pt x="1724652" y="151764"/>
                </a:lnTo>
                <a:lnTo>
                  <a:pt x="1787165" y="119962"/>
                </a:lnTo>
                <a:lnTo>
                  <a:pt x="1840817" y="92201"/>
                </a:lnTo>
                <a:lnTo>
                  <a:pt x="1886087" y="68356"/>
                </a:lnTo>
                <a:lnTo>
                  <a:pt x="1923454" y="48299"/>
                </a:lnTo>
                <a:lnTo>
                  <a:pt x="1965736" y="25037"/>
                </a:lnTo>
                <a:lnTo>
                  <a:pt x="1998928" y="6089"/>
                </a:lnTo>
                <a:lnTo>
                  <a:pt x="2008531" y="372"/>
                </a:lnTo>
                <a:lnTo>
                  <a:pt x="20091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232169" y="3552725"/>
            <a:ext cx="468486" cy="468880"/>
          </a:xfrm>
          <a:custGeom>
            <a:avLst/>
            <a:gdLst/>
            <a:ahLst/>
            <a:cxnLst/>
            <a:rect l="l" t="t" r="r" b="b"/>
            <a:pathLst>
              <a:path w="574040" h="574039">
                <a:moveTo>
                  <a:pt x="574040" y="0"/>
                </a:moveTo>
                <a:lnTo>
                  <a:pt x="142240" y="0"/>
                </a:lnTo>
                <a:lnTo>
                  <a:pt x="0" y="143509"/>
                </a:lnTo>
                <a:lnTo>
                  <a:pt x="0" y="574039"/>
                </a:lnTo>
                <a:lnTo>
                  <a:pt x="430530" y="574039"/>
                </a:lnTo>
                <a:lnTo>
                  <a:pt x="574040" y="430529"/>
                </a:lnTo>
                <a:lnTo>
                  <a:pt x="57404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232169" y="3552725"/>
            <a:ext cx="468486" cy="468880"/>
          </a:xfrm>
          <a:custGeom>
            <a:avLst/>
            <a:gdLst/>
            <a:ahLst/>
            <a:cxnLst/>
            <a:rect l="l" t="t" r="r" b="b"/>
            <a:pathLst>
              <a:path w="574040" h="574039">
                <a:moveTo>
                  <a:pt x="0" y="574039"/>
                </a:moveTo>
                <a:lnTo>
                  <a:pt x="0" y="143509"/>
                </a:lnTo>
                <a:lnTo>
                  <a:pt x="142240" y="0"/>
                </a:lnTo>
                <a:lnTo>
                  <a:pt x="574040" y="0"/>
                </a:lnTo>
                <a:lnTo>
                  <a:pt x="574040" y="430529"/>
                </a:lnTo>
                <a:lnTo>
                  <a:pt x="430530" y="574039"/>
                </a:lnTo>
                <a:lnTo>
                  <a:pt x="0" y="57403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232169" y="35527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700655" y="40216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32169" y="3552725"/>
            <a:ext cx="468486" cy="117220"/>
          </a:xfrm>
          <a:custGeom>
            <a:avLst/>
            <a:gdLst/>
            <a:ahLst/>
            <a:cxnLst/>
            <a:rect l="l" t="t" r="r" b="b"/>
            <a:pathLst>
              <a:path w="574040" h="143510">
                <a:moveTo>
                  <a:pt x="574040" y="0"/>
                </a:moveTo>
                <a:lnTo>
                  <a:pt x="142240" y="0"/>
                </a:lnTo>
                <a:lnTo>
                  <a:pt x="0" y="143509"/>
                </a:lnTo>
                <a:lnTo>
                  <a:pt x="430530" y="143509"/>
                </a:lnTo>
                <a:lnTo>
                  <a:pt x="574040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32169" y="3552725"/>
            <a:ext cx="468486" cy="117220"/>
          </a:xfrm>
          <a:custGeom>
            <a:avLst/>
            <a:gdLst/>
            <a:ahLst/>
            <a:cxnLst/>
            <a:rect l="l" t="t" r="r" b="b"/>
            <a:pathLst>
              <a:path w="574040" h="143510">
                <a:moveTo>
                  <a:pt x="0" y="143509"/>
                </a:moveTo>
                <a:lnTo>
                  <a:pt x="142240" y="0"/>
                </a:lnTo>
                <a:lnTo>
                  <a:pt x="574040" y="0"/>
                </a:lnTo>
                <a:lnTo>
                  <a:pt x="430530" y="143509"/>
                </a:lnTo>
                <a:lnTo>
                  <a:pt x="0" y="14350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232169" y="35527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00655" y="40216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83534" y="3552725"/>
            <a:ext cx="117122" cy="468880"/>
          </a:xfrm>
          <a:custGeom>
            <a:avLst/>
            <a:gdLst/>
            <a:ahLst/>
            <a:cxnLst/>
            <a:rect l="l" t="t" r="r" b="b"/>
            <a:pathLst>
              <a:path w="143509" h="574039">
                <a:moveTo>
                  <a:pt x="143509" y="0"/>
                </a:moveTo>
                <a:lnTo>
                  <a:pt x="0" y="143509"/>
                </a:lnTo>
                <a:lnTo>
                  <a:pt x="0" y="574039"/>
                </a:lnTo>
                <a:lnTo>
                  <a:pt x="143509" y="430529"/>
                </a:lnTo>
                <a:lnTo>
                  <a:pt x="143509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83534" y="3552725"/>
            <a:ext cx="117122" cy="468880"/>
          </a:xfrm>
          <a:custGeom>
            <a:avLst/>
            <a:gdLst/>
            <a:ahLst/>
            <a:cxnLst/>
            <a:rect l="l" t="t" r="r" b="b"/>
            <a:pathLst>
              <a:path w="143509" h="574039">
                <a:moveTo>
                  <a:pt x="0" y="574039"/>
                </a:moveTo>
                <a:lnTo>
                  <a:pt x="0" y="143509"/>
                </a:lnTo>
                <a:lnTo>
                  <a:pt x="143509" y="0"/>
                </a:lnTo>
                <a:lnTo>
                  <a:pt x="143509" y="430529"/>
                </a:lnTo>
                <a:lnTo>
                  <a:pt x="0" y="57403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232169" y="35527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00655" y="40216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335818" y="4488411"/>
            <a:ext cx="552440" cy="506224"/>
          </a:xfrm>
          <a:custGeom>
            <a:avLst/>
            <a:gdLst/>
            <a:ahLst/>
            <a:cxnLst/>
            <a:rect l="l" t="t" r="r" b="b"/>
            <a:pathLst>
              <a:path w="676910" h="619760">
                <a:moveTo>
                  <a:pt x="255270" y="0"/>
                </a:moveTo>
                <a:lnTo>
                  <a:pt x="86360" y="111759"/>
                </a:lnTo>
                <a:lnTo>
                  <a:pt x="0" y="534669"/>
                </a:lnTo>
                <a:lnTo>
                  <a:pt x="421639" y="619760"/>
                </a:lnTo>
                <a:lnTo>
                  <a:pt x="591820" y="508000"/>
                </a:lnTo>
                <a:lnTo>
                  <a:pt x="676910" y="86359"/>
                </a:lnTo>
                <a:lnTo>
                  <a:pt x="25527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335818" y="4488411"/>
            <a:ext cx="552440" cy="506224"/>
          </a:xfrm>
          <a:custGeom>
            <a:avLst/>
            <a:gdLst/>
            <a:ahLst/>
            <a:cxnLst/>
            <a:rect l="l" t="t" r="r" b="b"/>
            <a:pathLst>
              <a:path w="676910" h="619760">
                <a:moveTo>
                  <a:pt x="0" y="534669"/>
                </a:moveTo>
                <a:lnTo>
                  <a:pt x="86360" y="111759"/>
                </a:lnTo>
                <a:lnTo>
                  <a:pt x="255270" y="0"/>
                </a:lnTo>
                <a:lnTo>
                  <a:pt x="676910" y="86359"/>
                </a:lnTo>
                <a:lnTo>
                  <a:pt x="591820" y="508000"/>
                </a:lnTo>
                <a:lnTo>
                  <a:pt x="421639" y="619760"/>
                </a:lnTo>
                <a:lnTo>
                  <a:pt x="0" y="53466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30137" y="44645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94974" y="501849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406298" y="4488411"/>
            <a:ext cx="481960" cy="161826"/>
          </a:xfrm>
          <a:custGeom>
            <a:avLst/>
            <a:gdLst/>
            <a:ahLst/>
            <a:cxnLst/>
            <a:rect l="l" t="t" r="r" b="b"/>
            <a:pathLst>
              <a:path w="590550" h="198120">
                <a:moveTo>
                  <a:pt x="168909" y="0"/>
                </a:moveTo>
                <a:lnTo>
                  <a:pt x="0" y="111759"/>
                </a:lnTo>
                <a:lnTo>
                  <a:pt x="421640" y="198119"/>
                </a:lnTo>
                <a:lnTo>
                  <a:pt x="590550" y="86359"/>
                </a:lnTo>
                <a:lnTo>
                  <a:pt x="168909" y="0"/>
                </a:lnTo>
                <a:close/>
              </a:path>
            </a:pathLst>
          </a:custGeom>
          <a:solidFill>
            <a:srgbClr val="8AA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406298" y="4488411"/>
            <a:ext cx="481960" cy="161826"/>
          </a:xfrm>
          <a:custGeom>
            <a:avLst/>
            <a:gdLst/>
            <a:ahLst/>
            <a:cxnLst/>
            <a:rect l="l" t="t" r="r" b="b"/>
            <a:pathLst>
              <a:path w="590550" h="198120">
                <a:moveTo>
                  <a:pt x="0" y="111759"/>
                </a:moveTo>
                <a:lnTo>
                  <a:pt x="168909" y="0"/>
                </a:lnTo>
                <a:lnTo>
                  <a:pt x="590550" y="86359"/>
                </a:lnTo>
                <a:lnTo>
                  <a:pt x="421640" y="198119"/>
                </a:lnTo>
                <a:lnTo>
                  <a:pt x="0" y="11175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30137" y="44645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794974" y="501849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679926" y="4558949"/>
            <a:ext cx="208331" cy="435685"/>
          </a:xfrm>
          <a:custGeom>
            <a:avLst/>
            <a:gdLst/>
            <a:ahLst/>
            <a:cxnLst/>
            <a:rect l="l" t="t" r="r" b="b"/>
            <a:pathLst>
              <a:path w="255269" h="533400">
                <a:moveTo>
                  <a:pt x="255270" y="0"/>
                </a:moveTo>
                <a:lnTo>
                  <a:pt x="86360" y="111759"/>
                </a:lnTo>
                <a:lnTo>
                  <a:pt x="0" y="533399"/>
                </a:lnTo>
                <a:lnTo>
                  <a:pt x="170180" y="421639"/>
                </a:lnTo>
                <a:lnTo>
                  <a:pt x="255270" y="0"/>
                </a:lnTo>
                <a:close/>
              </a:path>
            </a:pathLst>
          </a:custGeom>
          <a:solidFill>
            <a:srgbClr val="5A7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679926" y="4558949"/>
            <a:ext cx="208331" cy="435685"/>
          </a:xfrm>
          <a:custGeom>
            <a:avLst/>
            <a:gdLst/>
            <a:ahLst/>
            <a:cxnLst/>
            <a:rect l="l" t="t" r="r" b="b"/>
            <a:pathLst>
              <a:path w="255269" h="533400">
                <a:moveTo>
                  <a:pt x="0" y="533399"/>
                </a:moveTo>
                <a:lnTo>
                  <a:pt x="86360" y="111759"/>
                </a:lnTo>
                <a:lnTo>
                  <a:pt x="255270" y="0"/>
                </a:lnTo>
                <a:lnTo>
                  <a:pt x="170180" y="421639"/>
                </a:lnTo>
                <a:lnTo>
                  <a:pt x="0" y="53339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30137" y="44645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794974" y="501849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368342" y="3415797"/>
            <a:ext cx="559696" cy="509336"/>
          </a:xfrm>
          <a:custGeom>
            <a:avLst/>
            <a:gdLst/>
            <a:ahLst/>
            <a:cxnLst/>
            <a:rect l="l" t="t" r="r" b="b"/>
            <a:pathLst>
              <a:path w="685800" h="623570">
                <a:moveTo>
                  <a:pt x="265430" y="0"/>
                </a:moveTo>
                <a:lnTo>
                  <a:pt x="93980" y="109219"/>
                </a:lnTo>
                <a:lnTo>
                  <a:pt x="0" y="529589"/>
                </a:lnTo>
                <a:lnTo>
                  <a:pt x="420370" y="623569"/>
                </a:lnTo>
                <a:lnTo>
                  <a:pt x="591820" y="514349"/>
                </a:lnTo>
                <a:lnTo>
                  <a:pt x="685800" y="95249"/>
                </a:lnTo>
                <a:lnTo>
                  <a:pt x="265430" y="0"/>
                </a:lnTo>
                <a:close/>
              </a:path>
            </a:pathLst>
          </a:custGeom>
          <a:solidFill>
            <a:srgbClr val="0049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2368342" y="3415797"/>
            <a:ext cx="559696" cy="509336"/>
          </a:xfrm>
          <a:custGeom>
            <a:avLst/>
            <a:gdLst/>
            <a:ahLst/>
            <a:cxnLst/>
            <a:rect l="l" t="t" r="r" b="b"/>
            <a:pathLst>
              <a:path w="685800" h="623570">
                <a:moveTo>
                  <a:pt x="0" y="529589"/>
                </a:moveTo>
                <a:lnTo>
                  <a:pt x="93980" y="109219"/>
                </a:lnTo>
                <a:lnTo>
                  <a:pt x="265430" y="0"/>
                </a:lnTo>
                <a:lnTo>
                  <a:pt x="685800" y="95249"/>
                </a:lnTo>
                <a:lnTo>
                  <a:pt x="591820" y="514349"/>
                </a:lnTo>
                <a:lnTo>
                  <a:pt x="420370" y="623569"/>
                </a:lnTo>
                <a:lnTo>
                  <a:pt x="0" y="52958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2470952" y="3390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825427" y="39510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445040" y="3415797"/>
            <a:ext cx="482997" cy="165975"/>
          </a:xfrm>
          <a:custGeom>
            <a:avLst/>
            <a:gdLst/>
            <a:ahLst/>
            <a:cxnLst/>
            <a:rect l="l" t="t" r="r" b="b"/>
            <a:pathLst>
              <a:path w="591820" h="203200">
                <a:moveTo>
                  <a:pt x="171450" y="0"/>
                </a:moveTo>
                <a:lnTo>
                  <a:pt x="0" y="109219"/>
                </a:lnTo>
                <a:lnTo>
                  <a:pt x="420369" y="203199"/>
                </a:lnTo>
                <a:lnTo>
                  <a:pt x="591819" y="95249"/>
                </a:lnTo>
                <a:lnTo>
                  <a:pt x="171450" y="0"/>
                </a:lnTo>
                <a:close/>
              </a:path>
            </a:pathLst>
          </a:custGeom>
          <a:solidFill>
            <a:srgbClr val="15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2445040" y="3415797"/>
            <a:ext cx="482997" cy="165975"/>
          </a:xfrm>
          <a:custGeom>
            <a:avLst/>
            <a:gdLst/>
            <a:ahLst/>
            <a:cxnLst/>
            <a:rect l="l" t="t" r="r" b="b"/>
            <a:pathLst>
              <a:path w="591820" h="203200">
                <a:moveTo>
                  <a:pt x="0" y="109219"/>
                </a:moveTo>
                <a:lnTo>
                  <a:pt x="171450" y="0"/>
                </a:lnTo>
                <a:lnTo>
                  <a:pt x="591819" y="95249"/>
                </a:lnTo>
                <a:lnTo>
                  <a:pt x="420369" y="203199"/>
                </a:lnTo>
                <a:lnTo>
                  <a:pt x="0" y="10921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2470952" y="3390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2825427" y="39510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2711415" y="3493598"/>
            <a:ext cx="216623" cy="431535"/>
          </a:xfrm>
          <a:custGeom>
            <a:avLst/>
            <a:gdLst/>
            <a:ahLst/>
            <a:cxnLst/>
            <a:rect l="l" t="t" r="r" b="b"/>
            <a:pathLst>
              <a:path w="265429" h="528320">
                <a:moveTo>
                  <a:pt x="265429" y="0"/>
                </a:moveTo>
                <a:lnTo>
                  <a:pt x="93979" y="107949"/>
                </a:lnTo>
                <a:lnTo>
                  <a:pt x="0" y="528319"/>
                </a:lnTo>
                <a:lnTo>
                  <a:pt x="171450" y="419099"/>
                </a:lnTo>
                <a:lnTo>
                  <a:pt x="265429" y="0"/>
                </a:lnTo>
                <a:close/>
              </a:path>
            </a:pathLst>
          </a:custGeom>
          <a:solidFill>
            <a:srgbClr val="003A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2711415" y="3493598"/>
            <a:ext cx="216623" cy="431535"/>
          </a:xfrm>
          <a:custGeom>
            <a:avLst/>
            <a:gdLst/>
            <a:ahLst/>
            <a:cxnLst/>
            <a:rect l="l" t="t" r="r" b="b"/>
            <a:pathLst>
              <a:path w="265429" h="528320">
                <a:moveTo>
                  <a:pt x="0" y="528319"/>
                </a:moveTo>
                <a:lnTo>
                  <a:pt x="93979" y="107949"/>
                </a:lnTo>
                <a:lnTo>
                  <a:pt x="265429" y="0"/>
                </a:lnTo>
                <a:lnTo>
                  <a:pt x="171450" y="419099"/>
                </a:lnTo>
                <a:lnTo>
                  <a:pt x="0" y="52831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2470952" y="3390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2825427" y="39510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 txBox="1"/>
          <p:nvPr/>
        </p:nvSpPr>
        <p:spPr>
          <a:xfrm>
            <a:off x="3629730" y="3976689"/>
            <a:ext cx="875820" cy="557890"/>
          </a:xfrm>
          <a:prstGeom prst="rect">
            <a:avLst/>
          </a:prstGeom>
          <a:solidFill>
            <a:schemeClr val="accent1"/>
          </a:solidFill>
          <a:ln w="18329">
            <a:solidFill>
              <a:schemeClr val="accent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265946">
              <a:spcBef>
                <a:spcPts val="1710"/>
              </a:spcBef>
            </a:pPr>
            <a:r>
              <a:rPr sz="2200" i="1" spc="45" dirty="0">
                <a:latin typeface="Trebuchet MS"/>
                <a:cs typeface="Trebuchet MS"/>
              </a:rPr>
              <a:t>G</a:t>
            </a:r>
            <a:r>
              <a:rPr sz="2000" i="1" spc="67" baseline="-26041" dirty="0">
                <a:latin typeface="Trebuchet MS"/>
                <a:cs typeface="Trebuchet MS"/>
              </a:rPr>
              <a:t>w</a:t>
            </a:r>
            <a:endParaRPr sz="2000" baseline="-26041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10199618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Siamese Architecture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idx="1"/>
          </p:nvPr>
        </p:nvSpPr>
        <p:spPr>
          <a:xfrm>
            <a:off x="383854" y="5440873"/>
            <a:ext cx="7461504" cy="35938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Siamese Architecture [Bromley, </a:t>
            </a:r>
            <a:r>
              <a:rPr lang="en-US" dirty="0" err="1"/>
              <a:t>Sackinger</a:t>
            </a:r>
            <a:r>
              <a:rPr lang="en-US" dirty="0"/>
              <a:t>, Shah, </a:t>
            </a:r>
            <a:r>
              <a:rPr lang="en-US" dirty="0" err="1"/>
              <a:t>LeCun</a:t>
            </a:r>
            <a:r>
              <a:rPr lang="en-US" dirty="0"/>
              <a:t> 1994]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71" y="1034261"/>
            <a:ext cx="6251459" cy="423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260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Siamese Architecture and loss function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2788791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Loss function:</a:t>
            </a:r>
          </a:p>
          <a:p>
            <a:r>
              <a:rPr lang="en-US" dirty="0"/>
              <a:t>Outputs corresponding to input samples that are neighbors in the  neighborhood graph should be  nearby</a:t>
            </a:r>
          </a:p>
          <a:p>
            <a:r>
              <a:rPr lang="en-US" dirty="0"/>
              <a:t>Outputs for input  samples that are  not neighbors should be far away from each other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498" y="1037040"/>
            <a:ext cx="511250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2278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 Recognition: </a:t>
            </a:r>
            <a:r>
              <a:rPr lang="en-US" dirty="0" err="1"/>
              <a:t>DeepFace</a:t>
            </a:r>
            <a:r>
              <a:rPr lang="en-US" dirty="0"/>
              <a:t> (Facebook AI Research)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[</a:t>
            </a:r>
            <a:r>
              <a:rPr lang="fr-FR" dirty="0" err="1"/>
              <a:t>Taigman</a:t>
            </a:r>
            <a:r>
              <a:rPr lang="fr-FR" dirty="0"/>
              <a:t> et al. CVPR 2014]</a:t>
            </a:r>
          </a:p>
          <a:p>
            <a:r>
              <a:rPr lang="fr-FR" dirty="0" err="1"/>
              <a:t>Alignment</a:t>
            </a:r>
            <a:r>
              <a:rPr lang="fr-FR" dirty="0"/>
              <a:t>  </a:t>
            </a:r>
          </a:p>
          <a:p>
            <a:r>
              <a:rPr lang="fr-FR" dirty="0" err="1"/>
              <a:t>Convnet</a:t>
            </a:r>
            <a:endParaRPr lang="fr-FR" dirty="0"/>
          </a:p>
          <a:p>
            <a:endParaRPr lang="en-US" dirty="0"/>
          </a:p>
        </p:txBody>
      </p:sp>
      <p:sp>
        <p:nvSpPr>
          <p:cNvPr id="8" name="object 8"/>
          <p:cNvSpPr/>
          <p:nvPr/>
        </p:nvSpPr>
        <p:spPr>
          <a:xfrm>
            <a:off x="3532301" y="951245"/>
            <a:ext cx="4610234" cy="29294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076700"/>
            <a:ext cx="8225454" cy="1768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656156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 Recognition: </a:t>
            </a:r>
            <a:r>
              <a:rPr lang="en-US" dirty="0" err="1"/>
              <a:t>DeepFace</a:t>
            </a:r>
            <a:r>
              <a:rPr lang="en-US" dirty="0"/>
              <a:t> (Facebook AI Research)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Performance on Labeled Face in the Wild dataset  (LFW)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1066800" y="1760812"/>
            <a:ext cx="5658224" cy="41234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6017118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4606</Words>
  <Application>Microsoft Office PowerPoint</Application>
  <PresentationFormat>Custom</PresentationFormat>
  <Paragraphs>1001</Paragraphs>
  <Slides>125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125</vt:i4>
      </vt:variant>
    </vt:vector>
  </HeadingPairs>
  <TitlesOfParts>
    <vt:vector size="130" baseType="lpstr">
      <vt:lpstr>Arial</vt:lpstr>
      <vt:lpstr>Courier New</vt:lpstr>
      <vt:lpstr>Trebuchet MS</vt:lpstr>
      <vt:lpstr>var(--jpyTq-fontFamily)</vt:lpstr>
      <vt:lpstr>1_Title &amp; Bullet </vt:lpstr>
      <vt:lpstr> Lecture 3.2 - Convolutional Networks and Computer Vision, Audio and Other Domains</vt:lpstr>
      <vt:lpstr>PowerPoint Presentation</vt:lpstr>
      <vt:lpstr>Convolutional network</vt:lpstr>
      <vt:lpstr>Early hierarchical feature models for vision</vt:lpstr>
      <vt:lpstr>The convolutional net model</vt:lpstr>
      <vt:lpstr>Convolutional Network (ConvNet)</vt:lpstr>
      <vt:lpstr>Convolutional Network (vintage 1990)</vt:lpstr>
      <vt:lpstr>LeNet1 Demo from 1993</vt:lpstr>
      <vt:lpstr>“Mainstream” object recognition pipeline 2006-2012: somewhat similar to ConvNets</vt:lpstr>
      <vt:lpstr>Brute force approach to multiple object recognition</vt:lpstr>
      <vt:lpstr>Idea #1: Sliding window ConvNet + weighted FSM</vt:lpstr>
      <vt:lpstr>Idea #1: Sliding window ConvNet + weighted FSM</vt:lpstr>
      <vt:lpstr>Idea #1: Sliding window ConvNet + weighted FSM</vt:lpstr>
      <vt:lpstr>Idea #1: Sliding window ConvNet + weighted FSM</vt:lpstr>
      <vt:lpstr>Convolutional networks for visual object detection</vt:lpstr>
      <vt:lpstr>Mid 2000s: state of the art results on face detection</vt:lpstr>
      <vt:lpstr>Simultaneous face detection and pose estimation</vt:lpstr>
      <vt:lpstr>Simultaneous face detection and pose estimation</vt:lpstr>
      <vt:lpstr>PowerPoint Presentation</vt:lpstr>
      <vt:lpstr>Pedestrian Detection: INRIA Dataset. Miss rate vs false positives</vt:lpstr>
      <vt:lpstr>Convolutional networks for “simple” object recognition</vt:lpstr>
      <vt:lpstr>We knew ConvNet worked well with characters and small images</vt:lpstr>
      <vt:lpstr>NORB dataset (2004): 5 categories, multiple views and illuminations</vt:lpstr>
      <vt:lpstr>Visual object recognition with convolutional nets</vt:lpstr>
      <vt:lpstr>Late 2000s: we could get decent results on object recognition</vt:lpstr>
      <vt:lpstr>ConvNet for segmentation  Self-learning ConvNet for vision-based navigation  for off-road robots </vt:lpstr>
      <vt:lpstr>ConvNets for image segmentation</vt:lpstr>
      <vt:lpstr>ConvNet in Connectomics [Jain, Turaga, Seung 2007-present]</vt:lpstr>
      <vt:lpstr>LAGR project (2005-2008): vision-based navigation for off-road robot </vt:lpstr>
      <vt:lpstr>Obstacle detection at short range: stereovision</vt:lpstr>
      <vt:lpstr>But Stereovision Doesn't work at long range</vt:lpstr>
      <vt:lpstr>Long range vision with a convolutional net</vt:lpstr>
      <vt:lpstr>Convolutional net architecture</vt:lpstr>
      <vt:lpstr>Scene labeling with ConvNet + online learning</vt:lpstr>
      <vt:lpstr>Long range vision results</vt:lpstr>
      <vt:lpstr>Long range vision results</vt:lpstr>
      <vt:lpstr>Convolutional networks in image segmentation, &amp; scene labeling </vt:lpstr>
      <vt:lpstr>Semantic labeling / scene parsing:</vt:lpstr>
      <vt:lpstr>Scene parsing/labeling: ConvNet architecture</vt:lpstr>
      <vt:lpstr>Method 1: majority over super-pixel regions</vt:lpstr>
      <vt:lpstr>Scene parsing/labeling: performance</vt:lpstr>
      <vt:lpstr>Scene parsing/labeling: performance</vt:lpstr>
      <vt:lpstr>Scene parsing/labeling: SIFT flow dataset (33 categories)</vt:lpstr>
      <vt:lpstr>Scene parsing/labeling: SIFT flow dataset (33 categories)</vt:lpstr>
      <vt:lpstr>Scene parsing/labeling</vt:lpstr>
      <vt:lpstr>Scene parsing/labeling</vt:lpstr>
      <vt:lpstr>Scene parsing/labeling</vt:lpstr>
      <vt:lpstr>Scene parsing/labeling</vt:lpstr>
      <vt:lpstr>Scene parsing/labeling</vt:lpstr>
      <vt:lpstr>Temporal consistency</vt:lpstr>
      <vt:lpstr>Scene parsing/labeling: temporal consistency</vt:lpstr>
      <vt:lpstr>Convolutional networks for “real” object recognition </vt:lpstr>
      <vt:lpstr>Then., two things happened...</vt:lpstr>
      <vt:lpstr>ImageNet large-scale visual recognition challenge</vt:lpstr>
      <vt:lpstr>Object Recognition [Krizhevsky, Sutskever, Hinton 2012]</vt:lpstr>
      <vt:lpstr>Object Recognition [Krizhevsky, Sutskever, Hinton 2012]</vt:lpstr>
      <vt:lpstr>ConvNet-based Google+ photo tagger</vt:lpstr>
      <vt:lpstr>NYU ConvNet trained on ImageNet: OverFeat</vt:lpstr>
      <vt:lpstr>Kernels: Layer 1 (7x7)and Layer 2 (7x7)</vt:lpstr>
      <vt:lpstr>Kernels: Layer 1 (11x11)</vt:lpstr>
      <vt:lpstr>ImageNet: Classification</vt:lpstr>
      <vt:lpstr>Classification + localization. Results</vt:lpstr>
      <vt:lpstr>Classification + localization. Error rates</vt:lpstr>
      <vt:lpstr>Classification + localization: multiscale sliding window </vt:lpstr>
      <vt:lpstr>Applying a ConvNet on sliding windows is very cheap!</vt:lpstr>
      <vt:lpstr>Classification + Localization: sliding window + bounding box regression </vt:lpstr>
      <vt:lpstr>Classification + Localization: sliding window + bounding box regression + bbox voting</vt:lpstr>
      <vt:lpstr>Localization: Sliding window + bbox vote + multiscale</vt:lpstr>
      <vt:lpstr>Detection / localization </vt:lpstr>
      <vt:lpstr>Detection / localization</vt:lpstr>
      <vt:lpstr>Detection / localization</vt:lpstr>
      <vt:lpstr>Detection / localization</vt:lpstr>
      <vt:lpstr>Detection / localization</vt:lpstr>
      <vt:lpstr>Detection: Examples</vt:lpstr>
      <vt:lpstr>Detection: Examples</vt:lpstr>
      <vt:lpstr>ImageNet: Detection (200 categories)</vt:lpstr>
      <vt:lpstr>Results: pre-trained on ImageNet1K, fine-tuned on ImageNet detection </vt:lpstr>
      <vt:lpstr>Detection examples</vt:lpstr>
      <vt:lpstr>Detection examples</vt:lpstr>
      <vt:lpstr>Detection examples</vt:lpstr>
      <vt:lpstr>Detection examples</vt:lpstr>
      <vt:lpstr>Detection examples</vt:lpstr>
      <vt:lpstr>Detection examples</vt:lpstr>
      <vt:lpstr>Detection examples</vt:lpstr>
      <vt:lpstr>Detection: Difficult examples</vt:lpstr>
      <vt:lpstr>Detection: Difficult Examples</vt:lpstr>
      <vt:lpstr>Detection: Interesting failures</vt:lpstr>
      <vt:lpstr>Detection: Bad Groundtruth</vt:lpstr>
      <vt:lpstr>ConvNets as generic feature extractors </vt:lpstr>
      <vt:lpstr>Cats vs dogs</vt:lpstr>
      <vt:lpstr>Cats vs dogs</vt:lpstr>
      <vt:lpstr>OverFeat features → Trained classifier on other datasets</vt:lpstr>
      <vt:lpstr>OverFeat features + classifier on various datasets</vt:lpstr>
      <vt:lpstr>Image similarity matching with Siamese networks embedding, DrLIM</vt:lpstr>
      <vt:lpstr>DrLIM: Metric learning</vt:lpstr>
      <vt:lpstr>Siamese Architecture</vt:lpstr>
      <vt:lpstr>Siamese Architecture and loss function</vt:lpstr>
      <vt:lpstr>Face Recognition: DeepFace (Facebook AI Research)</vt:lpstr>
      <vt:lpstr>Face Recognition: DeepFace (Facebook AI Research)</vt:lpstr>
      <vt:lpstr>DeepFace: performance</vt:lpstr>
      <vt:lpstr>Accurate depth estimation from stereo </vt:lpstr>
      <vt:lpstr>KITTI Dataset (RGB registered with LIDAR)</vt:lpstr>
      <vt:lpstr>KITTI dataset (RGB registered with LIDAR)</vt:lpstr>
      <vt:lpstr>ConvNet for stereo matching</vt:lpstr>
      <vt:lpstr>ConvNet for stereo matching</vt:lpstr>
      <vt:lpstr>Depth estimation from stereo pairs</vt:lpstr>
      <vt:lpstr>KITTI Stereo Leaderboard (Sept 2014)</vt:lpstr>
      <vt:lpstr>Depth estimation from stereo pairs: results</vt:lpstr>
      <vt:lpstr>Body pose estimation</vt:lpstr>
      <vt:lpstr>Pose estimation and attribute recovery with ConvNets</vt:lpstr>
      <vt:lpstr>Other tasks for which deep convolutional nets are the best</vt:lpstr>
      <vt:lpstr>A few vision projects at FAIR </vt:lpstr>
      <vt:lpstr>Video classification</vt:lpstr>
      <vt:lpstr>Compact binary codes</vt:lpstr>
      <vt:lpstr>Unsupervised learning from video</vt:lpstr>
      <vt:lpstr>Deep Learning and convolutional networks in speech, audio, and signals</vt:lpstr>
      <vt:lpstr>Acoustic modeling in speech recognition (Google)</vt:lpstr>
      <vt:lpstr>Speech recognition with convolutional nets (NYU/IBM)</vt:lpstr>
      <vt:lpstr>Speech recognition with convolutional nets (NYU/IBM)</vt:lpstr>
      <vt:lpstr>Speech Recognition with Convolutional Nets (NYU/IBM)</vt:lpstr>
      <vt:lpstr>Speech Recognition with Convolutional Nets (NYU/IBM)</vt:lpstr>
      <vt:lpstr>Software tools and hardware acceleration for convolutional networks </vt:lpstr>
      <vt:lpstr>Software platform for Deep Learning: Torch7</vt:lpstr>
      <vt:lpstr>Example: building a Neural Net in Torch7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229</cp:revision>
  <dcterms:modified xsi:type="dcterms:W3CDTF">2023-04-24T22:46:00Z</dcterms:modified>
</cp:coreProperties>
</file>