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3.jpg" ContentType="image/jpg"/>
  <Override PartName="/ppt/media/image14.jpg" ContentType="image/jpg"/>
  <Override PartName="/ppt/media/image15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50"/>
  </p:notesMasterIdLst>
  <p:sldIdLst>
    <p:sldId id="257" r:id="rId2"/>
    <p:sldId id="328" r:id="rId3"/>
    <p:sldId id="370" r:id="rId4"/>
    <p:sldId id="371" r:id="rId5"/>
    <p:sldId id="372" r:id="rId6"/>
    <p:sldId id="373" r:id="rId7"/>
    <p:sldId id="374" r:id="rId8"/>
    <p:sldId id="375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3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7" r:id="rId29"/>
    <p:sldId id="438" r:id="rId30"/>
    <p:sldId id="439" r:id="rId31"/>
    <p:sldId id="440" r:id="rId32"/>
    <p:sldId id="441" r:id="rId33"/>
    <p:sldId id="442" r:id="rId34"/>
    <p:sldId id="443" r:id="rId35"/>
    <p:sldId id="444" r:id="rId36"/>
    <p:sldId id="445" r:id="rId37"/>
    <p:sldId id="446" r:id="rId38"/>
    <p:sldId id="447" r:id="rId39"/>
    <p:sldId id="448" r:id="rId40"/>
    <p:sldId id="449" r:id="rId41"/>
    <p:sldId id="450" r:id="rId42"/>
    <p:sldId id="451" r:id="rId43"/>
    <p:sldId id="452" r:id="rId44"/>
    <p:sldId id="453" r:id="rId45"/>
    <p:sldId id="454" r:id="rId46"/>
    <p:sldId id="455" r:id="rId47"/>
    <p:sldId id="456" r:id="rId48"/>
    <p:sldId id="324" r:id="rId49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0" autoAdjust="0"/>
    <p:restoredTop sz="94660"/>
  </p:normalViewPr>
  <p:slideViewPr>
    <p:cSldViewPr>
      <p:cViewPr varScale="1">
        <p:scale>
          <a:sx n="146" d="100"/>
          <a:sy n="146" d="100"/>
        </p:scale>
        <p:origin x="-1326" y="-102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9345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856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rgbClr val="4591B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1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30861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925313" y="5740146"/>
            <a:ext cx="1892808" cy="308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14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9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0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0" r:id="rId5"/>
    <p:sldLayoutId id="2147483661" r:id="rId6"/>
    <p:sldLayoutId id="2147483663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hyperlink" Target="http://www.cs.toronto.edu/~ilya/rnn.html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973265" cy="50783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Lecture 6.3 - </a:t>
            </a:r>
            <a:r>
              <a:rPr lang="en-US" sz="3200" spc="69" dirty="0"/>
              <a:t>Sequences </a:t>
            </a:r>
            <a:r>
              <a:rPr lang="en-US" sz="3200" spc="-11" dirty="0"/>
              <a:t>Modeling</a:t>
            </a:r>
            <a:r>
              <a:rPr lang="en-US" sz="3200" spc="-89" dirty="0"/>
              <a:t> </a:t>
            </a:r>
            <a:r>
              <a:rPr lang="en-US" sz="3200" spc="-5" dirty="0"/>
              <a:t>with  </a:t>
            </a:r>
            <a:r>
              <a:rPr lang="en-US" sz="3200" spc="34" dirty="0"/>
              <a:t>Deep</a:t>
            </a:r>
            <a:r>
              <a:rPr lang="en-US" sz="3200" spc="-23" dirty="0"/>
              <a:t> </a:t>
            </a:r>
            <a:r>
              <a:rPr lang="en-US" sz="3200" spc="64" dirty="0"/>
              <a:t>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Examples</a:t>
            </a:r>
            <a:endParaRPr lang="en-US" b="1" dirty="0"/>
          </a:p>
          <a:p>
            <a:r>
              <a:rPr lang="en-US" dirty="0"/>
              <a:t>Sentiment analysis</a:t>
            </a:r>
          </a:p>
          <a:p>
            <a:pPr lvl="1"/>
            <a:r>
              <a:rPr lang="en-US" dirty="0"/>
              <a:t>“I've had this place bookmarked for such a long time and I finally got to go!! I was </a:t>
            </a:r>
            <a:r>
              <a:rPr lang="en-US" dirty="0" smtClean="0"/>
              <a:t> not </a:t>
            </a:r>
            <a:r>
              <a:rPr lang="en-US" dirty="0"/>
              <a:t>disappointed</a:t>
            </a:r>
            <a:r>
              <a:rPr lang="en-US" dirty="0" smtClean="0"/>
              <a:t>…“ </a:t>
            </a:r>
            <a:r>
              <a:rPr lang="en-US" dirty="0"/>
              <a:t>-&gt; </a:t>
            </a:r>
            <a:r>
              <a:rPr lang="en-US" dirty="0">
                <a:solidFill>
                  <a:srgbClr val="FF0000"/>
                </a:solidFill>
              </a:rPr>
              <a:t>positive rating</a:t>
            </a:r>
          </a:p>
          <a:p>
            <a:r>
              <a:rPr lang="en-US" dirty="0"/>
              <a:t>Text classification</a:t>
            </a:r>
          </a:p>
          <a:p>
            <a:pPr lvl="1"/>
            <a:r>
              <a:rPr lang="en-US" dirty="0"/>
              <a:t>“Neural networks or connectionist systems are a computational approach used in computer </a:t>
            </a:r>
            <a:r>
              <a:rPr lang="en-US" dirty="0" smtClean="0"/>
              <a:t>science and </a:t>
            </a:r>
            <a:r>
              <a:rPr lang="en-US" dirty="0"/>
              <a:t>other research disciplines, which is based on ….” -&gt;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  <a:endParaRPr lang="en-US" b="1" dirty="0"/>
          </a:p>
          <a:p>
            <a:r>
              <a:rPr lang="en-US" dirty="0"/>
              <a:t>Embed words in </a:t>
            </a:r>
            <a:r>
              <a:rPr lang="en-US" dirty="0" err="1"/>
              <a:t>R^d</a:t>
            </a:r>
            <a:r>
              <a:rPr lang="en-US" dirty="0"/>
              <a:t> -&gt; average </a:t>
            </a:r>
            <a:r>
              <a:rPr lang="en-US" dirty="0" err="1"/>
              <a:t>embeddings</a:t>
            </a:r>
            <a:r>
              <a:rPr lang="en-US" dirty="0"/>
              <a:t> -&gt; apply a linear </a:t>
            </a:r>
            <a:r>
              <a:rPr lang="en-US" dirty="0" smtClean="0"/>
              <a:t>classifier. Word </a:t>
            </a:r>
            <a:r>
              <a:rPr lang="en-US" dirty="0"/>
              <a:t>order is lost. This partially remedied by embedding </a:t>
            </a:r>
            <a:r>
              <a:rPr lang="en-US" dirty="0" smtClean="0"/>
              <a:t>n-grams.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Bag </a:t>
            </a:r>
            <a:r>
              <a:rPr lang="en-US" sz="1400" dirty="0"/>
              <a:t>of tricks for efficient text classification, </a:t>
            </a:r>
            <a:r>
              <a:rPr lang="en-US" sz="1400" dirty="0" err="1"/>
              <a:t>Joulin</a:t>
            </a:r>
            <a:r>
              <a:rPr lang="en-US" sz="1400" dirty="0"/>
              <a:t> et al. 2016</a:t>
            </a: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/>
              <a:t>Text</a:t>
            </a:r>
            <a:r>
              <a:rPr lang="en-US" spc="-37" dirty="0"/>
              <a:t> </a:t>
            </a:r>
            <a:r>
              <a:rPr lang="en-US" spc="46" dirty="0"/>
              <a:t>Classification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066800" y="2171700"/>
            <a:ext cx="317500" cy="304800"/>
          </a:xfrm>
          <a:prstGeom prst="ellipse">
            <a:avLst/>
          </a:prstGeom>
          <a:solidFill>
            <a:schemeClr val="accent5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165350"/>
            <a:ext cx="1054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911350" y="1257300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negative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225550" y="1595854"/>
            <a:ext cx="11652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100" idx="0"/>
          </p:cNvCxnSpPr>
          <p:nvPr/>
        </p:nvCxnSpPr>
        <p:spPr>
          <a:xfrm flipH="1">
            <a:off x="1911350" y="1595854"/>
            <a:ext cx="4794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19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Examples</a:t>
            </a:r>
            <a:endParaRPr lang="en-US" b="1" dirty="0"/>
          </a:p>
          <a:p>
            <a:r>
              <a:rPr lang="en-US" dirty="0"/>
              <a:t>Sentiment analysis</a:t>
            </a:r>
          </a:p>
          <a:p>
            <a:pPr lvl="1"/>
            <a:r>
              <a:rPr lang="en-US" dirty="0"/>
              <a:t>“I've had this place bookmarked for such a long time and I finally got to go!! I was </a:t>
            </a:r>
            <a:r>
              <a:rPr lang="en-US" dirty="0" smtClean="0"/>
              <a:t> not </a:t>
            </a:r>
            <a:r>
              <a:rPr lang="en-US" dirty="0"/>
              <a:t>disappointed</a:t>
            </a:r>
            <a:r>
              <a:rPr lang="en-US" dirty="0" smtClean="0"/>
              <a:t>…“ </a:t>
            </a:r>
            <a:r>
              <a:rPr lang="en-US" dirty="0"/>
              <a:t>-&gt; </a:t>
            </a:r>
            <a:r>
              <a:rPr lang="en-US" dirty="0">
                <a:solidFill>
                  <a:srgbClr val="FF0000"/>
                </a:solidFill>
              </a:rPr>
              <a:t>positive rating</a:t>
            </a:r>
          </a:p>
          <a:p>
            <a:r>
              <a:rPr lang="en-US" dirty="0"/>
              <a:t>Text classification</a:t>
            </a:r>
          </a:p>
          <a:p>
            <a:pPr lvl="1"/>
            <a:r>
              <a:rPr lang="en-US" dirty="0"/>
              <a:t>“Neural networks or connectionist systems are a computational approach used in computer </a:t>
            </a:r>
            <a:r>
              <a:rPr lang="en-US" dirty="0" smtClean="0"/>
              <a:t>science and </a:t>
            </a:r>
            <a:r>
              <a:rPr lang="en-US" dirty="0"/>
              <a:t>other research disciplines, which is based on ….” -&gt;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  <a:endParaRPr lang="en-US" b="1" dirty="0"/>
          </a:p>
          <a:p>
            <a:r>
              <a:rPr lang="en-US" dirty="0"/>
              <a:t>Embed words in </a:t>
            </a:r>
            <a:r>
              <a:rPr lang="en-US" dirty="0" err="1"/>
              <a:t>R^d</a:t>
            </a:r>
            <a:r>
              <a:rPr lang="en-US" dirty="0"/>
              <a:t> -&gt; average </a:t>
            </a:r>
            <a:r>
              <a:rPr lang="en-US" dirty="0" err="1"/>
              <a:t>embeddings</a:t>
            </a:r>
            <a:r>
              <a:rPr lang="en-US" dirty="0"/>
              <a:t> -&gt; apply a linear </a:t>
            </a:r>
            <a:r>
              <a:rPr lang="en-US" dirty="0" smtClean="0"/>
              <a:t>classifier. Word </a:t>
            </a:r>
            <a:r>
              <a:rPr lang="en-US" dirty="0"/>
              <a:t>order is lost. This partially remedied by embedding </a:t>
            </a:r>
            <a:r>
              <a:rPr lang="en-US" dirty="0" smtClean="0"/>
              <a:t>n-grams.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Bag </a:t>
            </a:r>
            <a:r>
              <a:rPr lang="en-US" sz="1400" dirty="0"/>
              <a:t>of tricks for efficient text classification, </a:t>
            </a:r>
            <a:r>
              <a:rPr lang="en-US" sz="1400" dirty="0" err="1"/>
              <a:t>Joulin</a:t>
            </a:r>
            <a:r>
              <a:rPr lang="en-US" sz="1400" dirty="0"/>
              <a:t> et al. 2016</a:t>
            </a: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/>
              <a:t>Text</a:t>
            </a:r>
            <a:r>
              <a:rPr lang="en-US" spc="-37" dirty="0"/>
              <a:t> </a:t>
            </a:r>
            <a:r>
              <a:rPr lang="en-US" spc="46" dirty="0"/>
              <a:t>Classification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066800" y="2171700"/>
            <a:ext cx="317500" cy="304800"/>
          </a:xfrm>
          <a:prstGeom prst="ellipse">
            <a:avLst/>
          </a:prstGeom>
          <a:solidFill>
            <a:schemeClr val="accent5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165350"/>
            <a:ext cx="1054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911350" y="1257300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negative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225550" y="1595854"/>
            <a:ext cx="11652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100" idx="0"/>
          </p:cNvCxnSpPr>
          <p:nvPr/>
        </p:nvCxnSpPr>
        <p:spPr>
          <a:xfrm flipH="1">
            <a:off x="1911350" y="1595854"/>
            <a:ext cx="4794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08179" y="3238500"/>
            <a:ext cx="878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positive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1066800" y="2171700"/>
            <a:ext cx="1371600" cy="298450"/>
          </a:xfrm>
          <a:prstGeom prst="ellipse">
            <a:avLst/>
          </a:prstGeom>
          <a:solidFill>
            <a:schemeClr val="tx2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0"/>
            <a:endCxn id="6" idx="4"/>
          </p:cNvCxnSpPr>
          <p:nvPr/>
        </p:nvCxnSpPr>
        <p:spPr>
          <a:xfrm flipH="1" flipV="1">
            <a:off x="1225550" y="2476500"/>
            <a:ext cx="1022013" cy="76200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911350" y="2470150"/>
            <a:ext cx="336213" cy="76835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28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Examples</a:t>
            </a:r>
            <a:endParaRPr lang="en-US" b="1" dirty="0"/>
          </a:p>
          <a:p>
            <a:r>
              <a:rPr lang="en-US" dirty="0"/>
              <a:t>Sentiment analysis</a:t>
            </a:r>
          </a:p>
          <a:p>
            <a:pPr lvl="1"/>
            <a:r>
              <a:rPr lang="en-US" dirty="0"/>
              <a:t>“I've had this place bookmarked for such a long time and I finally got to go!! I was </a:t>
            </a:r>
            <a:r>
              <a:rPr lang="en-US" dirty="0" smtClean="0"/>
              <a:t> not </a:t>
            </a:r>
            <a:r>
              <a:rPr lang="en-US" dirty="0"/>
              <a:t>disappointed</a:t>
            </a:r>
            <a:r>
              <a:rPr lang="en-US" dirty="0" smtClean="0"/>
              <a:t>…“ </a:t>
            </a:r>
            <a:r>
              <a:rPr lang="en-US" dirty="0"/>
              <a:t>-&gt; </a:t>
            </a:r>
            <a:r>
              <a:rPr lang="en-US" dirty="0">
                <a:solidFill>
                  <a:srgbClr val="FF0000"/>
                </a:solidFill>
              </a:rPr>
              <a:t>positive rating</a:t>
            </a:r>
          </a:p>
          <a:p>
            <a:r>
              <a:rPr lang="en-US" dirty="0"/>
              <a:t>Text classification</a:t>
            </a:r>
          </a:p>
          <a:p>
            <a:pPr lvl="1"/>
            <a:r>
              <a:rPr lang="en-US" dirty="0"/>
              <a:t>“Neural networks or connectionist systems are a computational approach used in computer </a:t>
            </a:r>
            <a:r>
              <a:rPr lang="en-US" dirty="0" smtClean="0"/>
              <a:t>science and </a:t>
            </a:r>
            <a:r>
              <a:rPr lang="en-US" dirty="0"/>
              <a:t>other research disciplines, which is based on ….” -&gt;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Conclusion:</a:t>
            </a:r>
            <a:endParaRPr lang="en-US" b="1" dirty="0"/>
          </a:p>
          <a:p>
            <a:r>
              <a:rPr lang="en-US" dirty="0"/>
              <a:t>In this application (so far), bagging n-grams (n=1, 2, …) works the </a:t>
            </a:r>
            <a:r>
              <a:rPr lang="en-US" dirty="0" smtClean="0"/>
              <a:t>best and </a:t>
            </a:r>
            <a:r>
              <a:rPr lang="en-US" dirty="0"/>
              <a:t>is very efficient. No need to deal with sequential nature of the input!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/>
              <a:t>Text</a:t>
            </a:r>
            <a:r>
              <a:rPr lang="en-US" spc="-37" dirty="0"/>
              <a:t> </a:t>
            </a:r>
            <a:r>
              <a:rPr lang="en-US" spc="46" dirty="0"/>
              <a:t>Classification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066800" y="2171700"/>
            <a:ext cx="317500" cy="304800"/>
          </a:xfrm>
          <a:prstGeom prst="ellipse">
            <a:avLst/>
          </a:prstGeom>
          <a:solidFill>
            <a:schemeClr val="accent5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165350"/>
            <a:ext cx="1054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911350" y="1257300"/>
            <a:ext cx="958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negative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225550" y="1595854"/>
            <a:ext cx="11652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4100" idx="0"/>
          </p:cNvCxnSpPr>
          <p:nvPr/>
        </p:nvCxnSpPr>
        <p:spPr>
          <a:xfrm flipH="1">
            <a:off x="1911350" y="1595854"/>
            <a:ext cx="479458" cy="56949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08179" y="3238500"/>
            <a:ext cx="878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positive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1066800" y="2171700"/>
            <a:ext cx="1371600" cy="298450"/>
          </a:xfrm>
          <a:prstGeom prst="ellipse">
            <a:avLst/>
          </a:prstGeom>
          <a:solidFill>
            <a:schemeClr val="tx2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0"/>
            <a:endCxn id="6" idx="4"/>
          </p:cNvCxnSpPr>
          <p:nvPr/>
        </p:nvCxnSpPr>
        <p:spPr>
          <a:xfrm flipH="1" flipV="1">
            <a:off x="1225550" y="2476500"/>
            <a:ext cx="1022013" cy="76200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911350" y="2470150"/>
            <a:ext cx="336213" cy="76835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791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</a:t>
            </a:r>
          </a:p>
          <a:p>
            <a:pPr marL="0" indent="0">
              <a:buNone/>
            </a:pPr>
            <a:r>
              <a:rPr lang="en-US" dirty="0"/>
              <a:t>“Neural networks or connectionist systems are a computational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” Task: replace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 with </a:t>
            </a:r>
            <a:r>
              <a:rPr lang="en-US" dirty="0" smtClean="0"/>
              <a:t>the correct </a:t>
            </a:r>
            <a:r>
              <a:rPr lang="en-US" dirty="0"/>
              <a:t>word from the dictionary (useful for type-ahead and ASR, for </a:t>
            </a:r>
            <a:r>
              <a:rPr lang="en-US" dirty="0" smtClean="0"/>
              <a:t>instance).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Challenges:</a:t>
            </a:r>
            <a:endParaRPr lang="en-US" b="1" dirty="0"/>
          </a:p>
          <a:p>
            <a:r>
              <a:rPr lang="en-US" dirty="0"/>
              <a:t>V</a:t>
            </a:r>
            <a:r>
              <a:rPr lang="en-US" dirty="0" smtClean="0"/>
              <a:t>ery </a:t>
            </a:r>
            <a:r>
              <a:rPr lang="en-US" dirty="0"/>
              <a:t>large vocabularies (&gt; 100,000 words)</a:t>
            </a:r>
          </a:p>
          <a:p>
            <a:r>
              <a:rPr lang="en-US" dirty="0" smtClean="0"/>
              <a:t>Long </a:t>
            </a:r>
            <a:r>
              <a:rPr lang="en-US" dirty="0"/>
              <a:t>range dependencies (overall if working at the character level)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9"/>
          <a:stretch/>
        </p:blipFill>
        <p:spPr bwMode="auto">
          <a:xfrm>
            <a:off x="2725784" y="2552700"/>
            <a:ext cx="2198914" cy="467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24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</a:t>
            </a:r>
          </a:p>
          <a:p>
            <a:pPr marL="0" indent="0">
              <a:buNone/>
            </a:pPr>
            <a:r>
              <a:rPr lang="en-US" dirty="0"/>
              <a:t>“Neural networks or connectionist systems are a computational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” Task: replace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 with </a:t>
            </a:r>
            <a:r>
              <a:rPr lang="en-US" dirty="0" smtClean="0"/>
              <a:t>the correct </a:t>
            </a:r>
            <a:r>
              <a:rPr lang="en-US" dirty="0"/>
              <a:t>word from the dictionary (useful for type-ahead and ASR, for </a:t>
            </a:r>
            <a:r>
              <a:rPr lang="en-US" dirty="0" smtClean="0"/>
              <a:t>instance).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  <a:endParaRPr lang="en-US" b="1" dirty="0"/>
          </a:p>
          <a:p>
            <a:r>
              <a:rPr lang="en-US" dirty="0" smtClean="0"/>
              <a:t>n-grams</a:t>
            </a:r>
            <a:endParaRPr lang="en-US" dirty="0"/>
          </a:p>
          <a:p>
            <a:r>
              <a:rPr lang="en-US" dirty="0" smtClean="0"/>
              <a:t>RNNs, </a:t>
            </a:r>
            <a:r>
              <a:rPr lang="en-US" sz="1400" dirty="0"/>
              <a:t>Exploring the limits of language modeling, </a:t>
            </a:r>
            <a:r>
              <a:rPr lang="en-US" sz="1400" dirty="0" err="1"/>
              <a:t>Jozefowicz</a:t>
            </a:r>
            <a:r>
              <a:rPr lang="en-US" sz="1400" dirty="0"/>
              <a:t> et al. 2016</a:t>
            </a:r>
          </a:p>
          <a:p>
            <a:r>
              <a:rPr lang="en-US" dirty="0" smtClean="0"/>
              <a:t>CNNs </a:t>
            </a:r>
            <a:r>
              <a:rPr lang="en-US" dirty="0"/>
              <a:t>(more </a:t>
            </a:r>
            <a:r>
              <a:rPr lang="en-US" dirty="0" smtClean="0"/>
              <a:t>recently), </a:t>
            </a:r>
            <a:r>
              <a:rPr lang="en-US" sz="1400" dirty="0" smtClean="0"/>
              <a:t>Language </a:t>
            </a:r>
            <a:r>
              <a:rPr lang="en-US" sz="1400" dirty="0"/>
              <a:t>modeling with gated convolutional networks, Dauphin et al. 2016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9" b="14497"/>
          <a:stretch/>
        </p:blipFill>
        <p:spPr bwMode="auto">
          <a:xfrm>
            <a:off x="2725784" y="2552701"/>
            <a:ext cx="2198914" cy="39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63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</a:t>
            </a:r>
          </a:p>
          <a:p>
            <a:pPr marL="0" indent="0">
              <a:buNone/>
            </a:pPr>
            <a:r>
              <a:rPr lang="en-US" dirty="0"/>
              <a:t>“Neural networks or connectionist systems are a computational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” Task: replace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 with </a:t>
            </a:r>
            <a:r>
              <a:rPr lang="en-US" dirty="0" smtClean="0"/>
              <a:t>the correct </a:t>
            </a:r>
            <a:r>
              <a:rPr lang="en-US" dirty="0"/>
              <a:t>word from the dictionary (useful for type-ahead and ASR, for </a:t>
            </a:r>
            <a:r>
              <a:rPr lang="en-US" dirty="0" smtClean="0"/>
              <a:t>instance).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n-grams:</a:t>
            </a:r>
            <a:r>
              <a:rPr lang="en-US" dirty="0" smtClean="0"/>
              <a:t> </a:t>
            </a:r>
            <a:r>
              <a:rPr lang="en-US" dirty="0"/>
              <a:t>count-based, works well for head of distribution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942" y="4373031"/>
            <a:ext cx="3051129" cy="153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56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</a:t>
            </a:r>
          </a:p>
          <a:p>
            <a:pPr marL="0" indent="0">
              <a:buNone/>
            </a:pPr>
            <a:r>
              <a:rPr lang="en-US" dirty="0"/>
              <a:t>“Neural networks or connectionist systems are a computational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” Task: replace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 with </a:t>
            </a:r>
            <a:r>
              <a:rPr lang="en-US" dirty="0" smtClean="0"/>
              <a:t>the correct </a:t>
            </a:r>
            <a:r>
              <a:rPr lang="en-US" dirty="0"/>
              <a:t>word from the dictionary (useful for type-ahead and ASR, for </a:t>
            </a:r>
            <a:r>
              <a:rPr lang="en-US" dirty="0" smtClean="0"/>
              <a:t>instance).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RNNs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643652"/>
            <a:ext cx="3810000" cy="224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29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</a:t>
            </a:r>
          </a:p>
          <a:p>
            <a:pPr marL="0" indent="0">
              <a:buNone/>
            </a:pPr>
            <a:r>
              <a:rPr lang="en-US" dirty="0"/>
              <a:t>“Neural networks or connectionist systems are a computational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” Task: replace </a:t>
            </a:r>
            <a:r>
              <a:rPr lang="en-US" dirty="0">
                <a:solidFill>
                  <a:srgbClr val="FF0000"/>
                </a:solidFill>
              </a:rPr>
              <a:t>???</a:t>
            </a:r>
            <a:r>
              <a:rPr lang="en-US" dirty="0"/>
              <a:t> with </a:t>
            </a:r>
            <a:r>
              <a:rPr lang="en-US" dirty="0" smtClean="0"/>
              <a:t>the correct </a:t>
            </a:r>
            <a:r>
              <a:rPr lang="en-US" dirty="0"/>
              <a:t>word from the dictionary (useful for type-ahead and ASR, for </a:t>
            </a:r>
            <a:r>
              <a:rPr lang="en-US" dirty="0" smtClean="0"/>
              <a:t>instance).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RNNs</a:t>
            </a:r>
          </a:p>
          <a:p>
            <a:pPr marL="482601" lvl="1" indent="0">
              <a:buNone/>
            </a:pPr>
            <a:r>
              <a:rPr lang="en-US" dirty="0" smtClean="0"/>
              <a:t>+ It generalizes better thanks to embeddings</a:t>
            </a:r>
          </a:p>
          <a:p>
            <a:pPr marL="482601" lvl="1" indent="0">
              <a:buNone/>
            </a:pPr>
            <a:r>
              <a:rPr lang="en-US" dirty="0" smtClean="0"/>
              <a:t>+ It can more easily capture longer context</a:t>
            </a:r>
          </a:p>
          <a:p>
            <a:pPr lvl="1"/>
            <a:r>
              <a:rPr lang="en-US" dirty="0" smtClean="0"/>
              <a:t>It’s sequential, tricky to train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Fun </a:t>
            </a:r>
            <a:r>
              <a:rPr lang="en-US" dirty="0"/>
              <a:t>demo with a charRNN: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tx2"/>
                </a:solidFill>
                <a:hlinkClick r:id="rId2"/>
              </a:rPr>
              <a:t>http</a:t>
            </a:r>
            <a:r>
              <a:rPr lang="en-US" sz="1600" dirty="0">
                <a:solidFill>
                  <a:schemeClr val="tx2"/>
                </a:solidFill>
                <a:hlinkClick r:id="rId2"/>
              </a:rPr>
              <a:t>://www.cs.toronto.edu/~</a:t>
            </a:r>
            <a:r>
              <a:rPr lang="en-US" sz="1600" dirty="0" smtClean="0">
                <a:solidFill>
                  <a:schemeClr val="tx2"/>
                </a:solidFill>
                <a:hlinkClick r:id="rId2"/>
              </a:rPr>
              <a:t>ilya/rnn.html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643652"/>
            <a:ext cx="3810000" cy="224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95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  <a:endParaRPr lang="en-US" b="1" dirty="0"/>
          </a:p>
          <a:p>
            <a:r>
              <a:rPr lang="en-US" b="1" dirty="0" smtClean="0">
                <a:solidFill>
                  <a:srgbClr val="FF0000"/>
                </a:solidFill>
              </a:rPr>
              <a:t>CNNs</a:t>
            </a:r>
          </a:p>
          <a:p>
            <a:pPr marL="482601" lvl="1" indent="0">
              <a:buNone/>
            </a:pPr>
            <a:r>
              <a:rPr lang="en-US" dirty="0" smtClean="0"/>
              <a:t>+ Same </a:t>
            </a:r>
            <a:r>
              <a:rPr lang="en-US" dirty="0"/>
              <a:t>generalization as RNN</a:t>
            </a:r>
          </a:p>
          <a:p>
            <a:pPr marL="482601" lvl="1" indent="0">
              <a:buNone/>
            </a:pPr>
            <a:r>
              <a:rPr lang="en-US" dirty="0" smtClean="0"/>
              <a:t>+ More </a:t>
            </a:r>
            <a:r>
              <a:rPr lang="en-US" dirty="0"/>
              <a:t>parallelizable than RNNs</a:t>
            </a:r>
          </a:p>
          <a:p>
            <a:pPr lvl="1"/>
            <a:r>
              <a:rPr lang="en-US" dirty="0" smtClean="0"/>
              <a:t>Fixed </a:t>
            </a:r>
            <a:r>
              <a:rPr lang="en-US" dirty="0"/>
              <a:t>context</a:t>
            </a:r>
            <a:endParaRPr lang="en-US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Language </a:t>
            </a:r>
            <a:r>
              <a:rPr lang="en-US" sz="1400" dirty="0"/>
              <a:t>modeling with gated convolutional 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networks, Dauphin </a:t>
            </a:r>
            <a:r>
              <a:rPr lang="en-US" sz="1400" dirty="0"/>
              <a:t>et al. 2016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93" y="723900"/>
            <a:ext cx="3077576" cy="510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26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Conclusion:</a:t>
            </a:r>
          </a:p>
          <a:p>
            <a:pPr marL="0" indent="0">
              <a:buNone/>
            </a:pPr>
            <a:r>
              <a:rPr lang="en-US" dirty="0"/>
              <a:t>In language modeling, it is essential to take into account the sequential structure of </a:t>
            </a:r>
            <a:r>
              <a:rPr lang="en-US" dirty="0" smtClean="0"/>
              <a:t>the input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RNNs/CNNs </a:t>
            </a:r>
            <a:r>
              <a:rPr lang="en-US" dirty="0"/>
              <a:t>work the best at the moment.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Language Modeling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</a:t>
            </a:r>
            <a:r>
              <a:rPr lang="en-US" sz="1400" b="0" i="0" u="sng" strike="noStrike" cap="none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NonCommercial</a:t>
            </a: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32256" y="4371556"/>
            <a:ext cx="2095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M. </a:t>
            </a:r>
            <a:r>
              <a:rPr lang="en-US" dirty="0" err="1" smtClean="0"/>
              <a:t>Ranzato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405313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						</a:t>
            </a:r>
          </a:p>
          <a:p>
            <a:pPr marL="0" indent="0">
              <a:buNone/>
            </a:pPr>
            <a:r>
              <a:rPr lang="en-US" b="1" dirty="0" smtClean="0"/>
              <a:t>				</a:t>
            </a: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Challenges:</a:t>
            </a:r>
          </a:p>
          <a:p>
            <a:r>
              <a:rPr lang="en-US" dirty="0" smtClean="0"/>
              <a:t>How </a:t>
            </a:r>
            <a:r>
              <a:rPr lang="en-US" dirty="0"/>
              <a:t>to aggregate information over </a:t>
            </a:r>
            <a:r>
              <a:rPr lang="en-US" dirty="0" smtClean="0"/>
              <a:t>time</a:t>
            </a:r>
          </a:p>
          <a:p>
            <a:r>
              <a:rPr lang="en-US" dirty="0" smtClean="0"/>
              <a:t>Computational </a:t>
            </a:r>
            <a:r>
              <a:rPr lang="en-US" dirty="0"/>
              <a:t>efficiency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Two </a:t>
            </a:r>
            <a:r>
              <a:rPr lang="en-US" sz="1400" dirty="0"/>
              <a:t>stream convolutional network for action recognition in videos. </a:t>
            </a:r>
            <a:r>
              <a:rPr lang="en-US" sz="1400" dirty="0" err="1"/>
              <a:t>Simonyan</a:t>
            </a:r>
            <a:r>
              <a:rPr lang="en-US" sz="1400" dirty="0"/>
              <a:t> et al. NIPS 2014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Action Recognition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3500"/>
            <a:ext cx="4333875" cy="132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876800" y="1786270"/>
            <a:ext cx="381000" cy="4184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10200" y="18108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Playing Tennis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489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						</a:t>
            </a:r>
          </a:p>
          <a:p>
            <a:pPr marL="0" indent="0">
              <a:buNone/>
            </a:pPr>
            <a:r>
              <a:rPr lang="en-US" b="1" dirty="0" smtClean="0"/>
              <a:t>				</a:t>
            </a: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Approaches:</a:t>
            </a:r>
          </a:p>
          <a:p>
            <a:r>
              <a:rPr lang="en-US" dirty="0" smtClean="0"/>
              <a:t>CNN </a:t>
            </a:r>
            <a:r>
              <a:rPr lang="en-US" dirty="0"/>
              <a:t>on static frames -&gt; feature pooling over time -&gt; classification. Possibly augmented </a:t>
            </a:r>
            <a:r>
              <a:rPr lang="en-US" dirty="0" smtClean="0"/>
              <a:t>with optical </a:t>
            </a:r>
            <a:r>
              <a:rPr lang="en-US" dirty="0"/>
              <a:t>flow or (learned) temporal </a:t>
            </a:r>
            <a:r>
              <a:rPr lang="en-US" dirty="0" smtClean="0"/>
              <a:t>features.</a:t>
            </a:r>
          </a:p>
          <a:p>
            <a:r>
              <a:rPr lang="en-US" dirty="0" smtClean="0"/>
              <a:t>Current </a:t>
            </a:r>
            <a:r>
              <a:rPr lang="en-US" dirty="0"/>
              <a:t>large datasets have peculiar biases. E.g.,: one can often easily recognize the action </a:t>
            </a:r>
            <a:r>
              <a:rPr lang="en-US" dirty="0" smtClean="0"/>
              <a:t>from static </a:t>
            </a:r>
            <a:r>
              <a:rPr lang="en-US" dirty="0"/>
              <a:t>frames by just looking at the context….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Two </a:t>
            </a:r>
            <a:r>
              <a:rPr lang="en-US" sz="1400" dirty="0"/>
              <a:t>stream convolutional network for action recognition in videos. </a:t>
            </a:r>
            <a:r>
              <a:rPr lang="en-US" sz="1400" dirty="0" err="1"/>
              <a:t>Simonyan</a:t>
            </a:r>
            <a:r>
              <a:rPr lang="en-US" sz="1400" dirty="0"/>
              <a:t> et al. NIPS 2014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Action Recognition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3500"/>
            <a:ext cx="4333875" cy="132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876800" y="1786270"/>
            <a:ext cx="381000" cy="4184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10200" y="18108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Playing Tennis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2962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						</a:t>
            </a:r>
          </a:p>
          <a:p>
            <a:pPr marL="0" indent="0">
              <a:buNone/>
            </a:pPr>
            <a:r>
              <a:rPr lang="en-US" b="1" dirty="0" smtClean="0"/>
              <a:t>				</a:t>
            </a: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Two </a:t>
            </a:r>
            <a:r>
              <a:rPr lang="en-US" sz="1400" dirty="0"/>
              <a:t>stream convolutional network for action recognition in videos. </a:t>
            </a:r>
            <a:r>
              <a:rPr lang="en-US" sz="1400" dirty="0" err="1"/>
              <a:t>Simonyan</a:t>
            </a:r>
            <a:r>
              <a:rPr lang="en-US" sz="1400" dirty="0"/>
              <a:t> et al. NIPS 2014</a:t>
            </a:r>
            <a:endParaRPr lang="en-US" sz="1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Action Recognition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3500"/>
            <a:ext cx="4333875" cy="132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876800" y="1786270"/>
            <a:ext cx="381000" cy="4184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10200" y="18108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Playing Tennis</a:t>
            </a:r>
            <a:endParaRPr lang="en-US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33700"/>
            <a:ext cx="4325938" cy="222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56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						</a:t>
            </a:r>
          </a:p>
          <a:p>
            <a:pPr marL="0" indent="0">
              <a:buNone/>
            </a:pPr>
            <a:r>
              <a:rPr lang="en-US" b="1" dirty="0" smtClean="0"/>
              <a:t>				</a:t>
            </a: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Conclusion:</a:t>
            </a:r>
          </a:p>
          <a:p>
            <a:pPr marL="0" indent="0">
              <a:buNone/>
            </a:pPr>
            <a:r>
              <a:rPr lang="en-US" dirty="0"/>
              <a:t>M</a:t>
            </a:r>
            <a:r>
              <a:rPr lang="en-US" dirty="0" smtClean="0"/>
              <a:t>ethods </a:t>
            </a:r>
            <a:r>
              <a:rPr lang="en-US" dirty="0"/>
              <a:t>and approaches heavily depend on the dataset used. Sometimes, the </a:t>
            </a:r>
            <a:r>
              <a:rPr lang="en-US" dirty="0" smtClean="0"/>
              <a:t>sequential structure </a:t>
            </a:r>
            <a:r>
              <a:rPr lang="en-US" dirty="0"/>
              <a:t>does not add much information, </a:t>
            </a:r>
            <a:r>
              <a:rPr lang="en-US" dirty="0" smtClean="0"/>
              <a:t>if the </a:t>
            </a:r>
            <a:r>
              <a:rPr lang="en-US" dirty="0"/>
              <a:t>label already correlates well with what can </a:t>
            </a:r>
            <a:r>
              <a:rPr lang="en-US" dirty="0" smtClean="0"/>
              <a:t>be found </a:t>
            </a:r>
            <a:r>
              <a:rPr lang="en-US" dirty="0"/>
              <a:t>in static frames.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Action Recognition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33500"/>
            <a:ext cx="4333875" cy="132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876800" y="1786270"/>
            <a:ext cx="381000" cy="4184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10200" y="18108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Playing Tennis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329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4210821" algn="l"/>
              </a:tabLst>
            </a:pPr>
            <a:r>
              <a:rPr spc="57" dirty="0"/>
              <a:t>Learning</a:t>
            </a:r>
            <a:r>
              <a:rPr spc="7" dirty="0"/>
              <a:t> </a:t>
            </a:r>
            <a:r>
              <a:rPr spc="50" dirty="0" smtClean="0"/>
              <a:t>Scenarios</a:t>
            </a:r>
            <a:endParaRPr sz="2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48845" y="1300783"/>
            <a:ext cx="7461504" cy="446675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Image captioning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34" dirty="0" smtClean="0"/>
              <a:t>Single input </a:t>
            </a:r>
            <a:r>
              <a:rPr lang="en-US" spc="39" dirty="0"/>
              <a:t>-&gt; </a:t>
            </a:r>
            <a:r>
              <a:rPr lang="en-US" spc="39" dirty="0" smtClean="0"/>
              <a:t>Sequence</a:t>
            </a:r>
            <a:endParaRPr lang="en-US" dirty="0"/>
          </a:p>
        </p:txBody>
      </p:sp>
      <p:sp>
        <p:nvSpPr>
          <p:cNvPr id="3" name="object 3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7</a:t>
            </a:r>
            <a:endParaRPr sz="900">
              <a:latin typeface="Gill Sans MT"/>
              <a:cs typeface="Gill Sans M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38300"/>
            <a:ext cx="3117196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46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Single Input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Challenge:</a:t>
            </a:r>
          </a:p>
          <a:p>
            <a:r>
              <a:rPr lang="en-US" dirty="0" smtClean="0"/>
              <a:t>How </a:t>
            </a:r>
            <a:r>
              <a:rPr lang="en-US" dirty="0"/>
              <a:t>to deal with multiple modalities.</a:t>
            </a:r>
          </a:p>
          <a:p>
            <a:r>
              <a:rPr lang="en-US" dirty="0" smtClean="0"/>
              <a:t>What </a:t>
            </a:r>
            <a:r>
              <a:rPr lang="en-US" dirty="0"/>
              <a:t>to look for and where to look in the input image.</a:t>
            </a:r>
          </a:p>
          <a:p>
            <a:r>
              <a:rPr lang="en-US" dirty="0" smtClean="0"/>
              <a:t>Uncertainty </a:t>
            </a:r>
            <a:r>
              <a:rPr lang="en-US" dirty="0"/>
              <a:t>in the output: there are many good captions for a given image.</a:t>
            </a:r>
          </a:p>
          <a:p>
            <a:r>
              <a:rPr lang="en-US" dirty="0" smtClean="0"/>
              <a:t>What </a:t>
            </a:r>
            <a:r>
              <a:rPr lang="en-US" dirty="0"/>
              <a:t>is a good metric of success?</a:t>
            </a: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Image Captioning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72505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62100"/>
            <a:ext cx="287178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81600" y="2042308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square with a fountain and tall</a:t>
            </a:r>
          </a:p>
          <a:p>
            <a:r>
              <a:rPr lang="en-US" dirty="0"/>
              <a:t>buildings in the background, with </a:t>
            </a:r>
            <a:r>
              <a:rPr lang="en-US" dirty="0" smtClean="0"/>
              <a:t>some trees </a:t>
            </a:r>
            <a:r>
              <a:rPr lang="en-US" dirty="0"/>
              <a:t>and a few people hanging out.</a:t>
            </a:r>
          </a:p>
        </p:txBody>
      </p:sp>
    </p:spTree>
    <p:extLst>
      <p:ext uri="{BB962C8B-B14F-4D97-AF65-F5344CB8AC3E}">
        <p14:creationId xmlns:p14="http://schemas.microsoft.com/office/powerpoint/2010/main" val="26896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Single Input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</a:p>
          <a:p>
            <a:pPr marL="0" indent="0">
              <a:buNone/>
            </a:pPr>
            <a:r>
              <a:rPr lang="en-US" dirty="0"/>
              <a:t>Pre-train a CNN to extract features from the image, and generate text</a:t>
            </a:r>
          </a:p>
          <a:p>
            <a:pPr marL="0" indent="0">
              <a:buNone/>
            </a:pPr>
            <a:r>
              <a:rPr lang="en-US" dirty="0"/>
              <a:t>conditioning an RNN </a:t>
            </a:r>
            <a:r>
              <a:rPr lang="en-US" dirty="0" smtClean="0"/>
              <a:t>with </a:t>
            </a:r>
            <a:r>
              <a:rPr lang="en-US" dirty="0"/>
              <a:t>the image features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Deep </a:t>
            </a:r>
            <a:r>
              <a:rPr lang="en-US" sz="1400" dirty="0"/>
              <a:t>visual semantic alignments for generating image descriptions, </a:t>
            </a:r>
            <a:r>
              <a:rPr lang="en-US" sz="1400" dirty="0" err="1"/>
              <a:t>Karpathy</a:t>
            </a:r>
            <a:r>
              <a:rPr lang="en-US" sz="1400" dirty="0"/>
              <a:t> et al. CVPR 2015</a:t>
            </a: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Image Captioning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72505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62100"/>
            <a:ext cx="287178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81600" y="2042308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square with a fountain and tall</a:t>
            </a:r>
          </a:p>
          <a:p>
            <a:r>
              <a:rPr lang="en-US" dirty="0"/>
              <a:t>buildings in the background, with </a:t>
            </a:r>
            <a:r>
              <a:rPr lang="en-US" dirty="0" smtClean="0"/>
              <a:t>some trees </a:t>
            </a:r>
            <a:r>
              <a:rPr lang="en-US" dirty="0"/>
              <a:t>and a few people hanging out.</a:t>
            </a:r>
          </a:p>
        </p:txBody>
      </p:sp>
    </p:spTree>
    <p:extLst>
      <p:ext uri="{BB962C8B-B14F-4D97-AF65-F5344CB8AC3E}">
        <p14:creationId xmlns:p14="http://schemas.microsoft.com/office/powerpoint/2010/main" val="88534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Single Input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Deep </a:t>
            </a:r>
            <a:r>
              <a:rPr lang="en-US" sz="1400" dirty="0"/>
              <a:t>visual semantic alignments for generating image descriptions, </a:t>
            </a:r>
            <a:r>
              <a:rPr lang="en-US" sz="1400" dirty="0" err="1"/>
              <a:t>Karpathy</a:t>
            </a:r>
            <a:r>
              <a:rPr lang="en-US" sz="1400" dirty="0"/>
              <a:t> et al. CVPR 2015</a:t>
            </a: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Image Captioning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72505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62100"/>
            <a:ext cx="287178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81600" y="2042308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square with a fountain and tall</a:t>
            </a:r>
          </a:p>
          <a:p>
            <a:r>
              <a:rPr lang="en-US" dirty="0"/>
              <a:t>buildings in the background, with </a:t>
            </a:r>
            <a:r>
              <a:rPr lang="en-US" dirty="0" smtClean="0"/>
              <a:t>some trees </a:t>
            </a:r>
            <a:r>
              <a:rPr lang="en-US" dirty="0"/>
              <a:t>and a few people hanging out.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754332"/>
            <a:ext cx="2624137" cy="1693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15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Single Input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Conclusion:</a:t>
            </a:r>
          </a:p>
          <a:p>
            <a:pPr marL="0" indent="0">
              <a:buNone/>
            </a:pPr>
            <a:r>
              <a:rPr lang="en-US" dirty="0"/>
              <a:t>It is easy to condition a language model (RNN or CNN based) with </a:t>
            </a:r>
            <a:r>
              <a:rPr lang="en-US" dirty="0" smtClean="0"/>
              <a:t>additional context</a:t>
            </a:r>
            <a:r>
              <a:rPr lang="en-US" dirty="0"/>
              <a:t>, and ultimately map a static object into a sequence.</a:t>
            </a:r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This </a:t>
            </a:r>
            <a:r>
              <a:rPr lang="en-US" dirty="0"/>
              <a:t>however heavily relies on good pre-trained (on large labeled </a:t>
            </a:r>
            <a:r>
              <a:rPr lang="en-US" dirty="0" smtClean="0"/>
              <a:t>datasets) image </a:t>
            </a:r>
            <a:r>
              <a:rPr lang="en-US" dirty="0"/>
              <a:t>features.</a:t>
            </a:r>
            <a:endParaRPr lang="en-US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Image Captioning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72505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62100"/>
            <a:ext cx="287178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81600" y="2042308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square with a fountain and tall</a:t>
            </a:r>
          </a:p>
          <a:p>
            <a:r>
              <a:rPr lang="en-US" dirty="0"/>
              <a:t>buildings in the background, with </a:t>
            </a:r>
            <a:r>
              <a:rPr lang="en-US" dirty="0" smtClean="0"/>
              <a:t>some trees </a:t>
            </a:r>
            <a:r>
              <a:rPr lang="en-US" dirty="0"/>
              <a:t>and a few people hanging out.</a:t>
            </a:r>
          </a:p>
        </p:txBody>
      </p:sp>
    </p:spTree>
    <p:extLst>
      <p:ext uri="{BB962C8B-B14F-4D97-AF65-F5344CB8AC3E}">
        <p14:creationId xmlns:p14="http://schemas.microsoft.com/office/powerpoint/2010/main" val="33794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4210821" algn="l"/>
              </a:tabLst>
            </a:pPr>
            <a:r>
              <a:rPr spc="57" dirty="0"/>
              <a:t>Learning</a:t>
            </a:r>
            <a:r>
              <a:rPr spc="7" dirty="0"/>
              <a:t> </a:t>
            </a:r>
            <a:r>
              <a:rPr spc="50" dirty="0" smtClean="0"/>
              <a:t>Scenarios</a:t>
            </a:r>
            <a:endParaRPr sz="2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48845" y="1300783"/>
            <a:ext cx="7461504" cy="446675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Machine </a:t>
            </a:r>
            <a:r>
              <a:rPr lang="en-US" dirty="0"/>
              <a:t>translation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ummarization</a:t>
            </a:r>
            <a:endParaRPr lang="en-US" dirty="0"/>
          </a:p>
          <a:p>
            <a:pPr lvl="1"/>
            <a:r>
              <a:rPr lang="en-US" dirty="0"/>
              <a:t>S</a:t>
            </a:r>
            <a:r>
              <a:rPr lang="en-US" dirty="0" smtClean="0"/>
              <a:t>peech </a:t>
            </a:r>
            <a:r>
              <a:rPr lang="en-US" dirty="0"/>
              <a:t>recognition</a:t>
            </a:r>
          </a:p>
          <a:p>
            <a:pPr lvl="1"/>
            <a:r>
              <a:rPr lang="en-US" dirty="0" smtClean="0"/>
              <a:t>OCR</a:t>
            </a:r>
            <a:endParaRPr lang="en-US" dirty="0"/>
          </a:p>
          <a:p>
            <a:pPr lvl="1"/>
            <a:r>
              <a:rPr lang="en-US" dirty="0" smtClean="0"/>
              <a:t>Video </a:t>
            </a:r>
            <a:r>
              <a:rPr lang="en-US" dirty="0"/>
              <a:t>frame prediction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34" dirty="0" smtClean="0"/>
              <a:t>Sequence </a:t>
            </a:r>
            <a:r>
              <a:rPr lang="en-US" spc="39" dirty="0" smtClean="0"/>
              <a:t>-&gt; Sequence</a:t>
            </a:r>
            <a:endParaRPr lang="en-US" dirty="0"/>
          </a:p>
        </p:txBody>
      </p:sp>
      <p:sp>
        <p:nvSpPr>
          <p:cNvPr id="3" name="object 3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7</a:t>
            </a:r>
            <a:endParaRPr sz="900">
              <a:latin typeface="Gill Sans MT"/>
              <a:cs typeface="Gill Sans M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93817"/>
            <a:ext cx="3099691" cy="262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62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4843" y="307372"/>
            <a:ext cx="6713179" cy="954563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20085">
              <a:lnSpc>
                <a:spcPts val="4373"/>
              </a:lnSpc>
              <a:spcBef>
                <a:spcPts val="44"/>
              </a:spcBef>
            </a:pPr>
            <a:r>
              <a:rPr sz="3000" b="0" spc="-9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5822">
              <a:lnSpc>
                <a:spcPts val="2998"/>
              </a:lnSpc>
            </a:pPr>
            <a:r>
              <a:rPr sz="2400" b="0" spc="1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sz="2400" b="0" spc="3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sz="2400" b="0" spc="2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</a:t>
            </a:r>
            <a:r>
              <a:rPr sz="2400" b="0" spc="1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sequential </a:t>
            </a:r>
            <a:r>
              <a:rPr sz="2400" b="0" spc="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2400" b="0" spc="-6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0" spc="1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  <a:endParaRPr sz="24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7178" y="1874388"/>
            <a:ext cx="4242944" cy="1440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0" y="3554480"/>
            <a:ext cx="4471171" cy="24572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48789" y="4228802"/>
            <a:ext cx="3392280" cy="17829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29034" y="520028"/>
            <a:ext cx="3288540" cy="24058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31918" y="2817297"/>
            <a:ext cx="3630882" cy="12572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972469" y="5753385"/>
            <a:ext cx="74866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3</a:t>
            </a:r>
            <a:endParaRPr sz="90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675952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 algn="ctr">
              <a:buNone/>
            </a:pPr>
            <a:r>
              <a:rPr lang="en-US" dirty="0" smtClean="0"/>
              <a:t>ITA: </a:t>
            </a:r>
            <a:r>
              <a:rPr lang="it-IT" dirty="0"/>
              <a:t>Il gatto si e’ seduto sul tappetino</a:t>
            </a:r>
            <a:r>
              <a:rPr lang="it-IT" dirty="0" smtClean="0"/>
              <a:t>.</a:t>
            </a:r>
          </a:p>
          <a:p>
            <a:pPr marL="0" indent="0" algn="ctr">
              <a:buNone/>
            </a:pPr>
            <a:r>
              <a:rPr lang="it-IT" b="1" dirty="0" smtClean="0"/>
              <a:t/>
            </a:r>
            <a:br>
              <a:rPr lang="it-IT" b="1" dirty="0" smtClean="0"/>
            </a:br>
            <a:endParaRPr lang="it-IT" b="1" dirty="0"/>
          </a:p>
          <a:p>
            <a:pPr marL="0" indent="0" algn="ctr">
              <a:buNone/>
            </a:pPr>
            <a:r>
              <a:rPr lang="en-US" dirty="0"/>
              <a:t>EN: The cat sat on the mat.</a:t>
            </a:r>
            <a:endParaRPr lang="en-US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Challenges: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smtClean="0"/>
              <a:t>Alignment</a:t>
            </a:r>
            <a:r>
              <a:rPr lang="en-US" dirty="0"/>
              <a:t>: input/output sequences may have different length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smtClean="0"/>
              <a:t>Uncertainty </a:t>
            </a:r>
            <a:r>
              <a:rPr lang="en-US" dirty="0"/>
              <a:t>(1-to-many mapping: many possible ways to translate)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smtClean="0"/>
              <a:t>Metric</a:t>
            </a:r>
            <a:r>
              <a:rPr lang="en-US" dirty="0"/>
              <a:t>: how to automatically assess whether to sentences mean the </a:t>
            </a:r>
            <a:r>
              <a:rPr lang="en-US" dirty="0" smtClean="0"/>
              <a:t>same thing</a:t>
            </a:r>
            <a:r>
              <a:rPr lang="en-US" dirty="0"/>
              <a:t>?</a:t>
            </a:r>
            <a:endParaRPr lang="en-US" b="1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3886200" y="201930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 algn="ctr">
              <a:buNone/>
            </a:pPr>
            <a:r>
              <a:rPr lang="en-US" dirty="0" smtClean="0"/>
              <a:t>ITA: </a:t>
            </a:r>
            <a:r>
              <a:rPr lang="it-IT" dirty="0"/>
              <a:t>Il gatto si e’ seduto sul tappetino</a:t>
            </a:r>
            <a:r>
              <a:rPr lang="it-IT" dirty="0" smtClean="0"/>
              <a:t>.</a:t>
            </a:r>
          </a:p>
          <a:p>
            <a:pPr marL="0" indent="0" algn="ctr">
              <a:buNone/>
            </a:pPr>
            <a:r>
              <a:rPr lang="it-IT" b="1" dirty="0" smtClean="0"/>
              <a:t/>
            </a:r>
            <a:br>
              <a:rPr lang="it-IT" b="1" dirty="0" smtClean="0"/>
            </a:br>
            <a:endParaRPr lang="it-IT" b="1" dirty="0"/>
          </a:p>
          <a:p>
            <a:pPr marL="0" indent="0" algn="ctr">
              <a:buNone/>
            </a:pPr>
            <a:r>
              <a:rPr lang="en-US" dirty="0"/>
              <a:t>EN: The cat sat on the mat.</a:t>
            </a:r>
            <a:endParaRPr lang="en-US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</a:p>
          <a:p>
            <a:pPr marL="0" indent="0">
              <a:buNone/>
            </a:pPr>
            <a:r>
              <a:rPr lang="en-US" dirty="0"/>
              <a:t>Have one RNN to encode the source sentence, and another RNN to predict </a:t>
            </a:r>
            <a:r>
              <a:rPr lang="en-US" dirty="0" smtClean="0"/>
              <a:t>the target </a:t>
            </a:r>
            <a:r>
              <a:rPr lang="en-US" dirty="0"/>
              <a:t>sentence. The target RNN learns to (soft) align via attention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Neural machine translation by jointly learning to align and translate, </a:t>
            </a:r>
            <a:r>
              <a:rPr lang="en-US" sz="1400" dirty="0" err="1"/>
              <a:t>Bahdanau</a:t>
            </a:r>
            <a:r>
              <a:rPr lang="en-US" sz="1400" dirty="0"/>
              <a:t> et al. ICLR 2015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3886200" y="201930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9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Sequence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374842"/>
            <a:ext cx="4267200" cy="250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37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Sequence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179" y="1392282"/>
            <a:ext cx="8231777" cy="463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8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Sequence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4" y="1408611"/>
            <a:ext cx="8230994" cy="463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4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Sequence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9" y="1399903"/>
            <a:ext cx="8238309" cy="4637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4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Example:</a:t>
            </a:r>
          </a:p>
          <a:p>
            <a:pPr marL="0" indent="0" algn="ctr">
              <a:buNone/>
            </a:pPr>
            <a:r>
              <a:rPr lang="en-US" dirty="0" smtClean="0"/>
              <a:t>ITA: </a:t>
            </a:r>
            <a:r>
              <a:rPr lang="it-IT" dirty="0"/>
              <a:t>Il gatto si e’ seduto sul tappetino</a:t>
            </a:r>
            <a:r>
              <a:rPr lang="it-IT" dirty="0" smtClean="0"/>
              <a:t>.</a:t>
            </a:r>
          </a:p>
          <a:p>
            <a:pPr marL="0" indent="0" algn="ctr">
              <a:buNone/>
            </a:pPr>
            <a:r>
              <a:rPr lang="it-IT" b="1" dirty="0" smtClean="0"/>
              <a:t/>
            </a:r>
            <a:br>
              <a:rPr lang="it-IT" b="1" dirty="0" smtClean="0"/>
            </a:br>
            <a:endParaRPr lang="it-IT" b="1" dirty="0"/>
          </a:p>
          <a:p>
            <a:pPr marL="0" indent="0" algn="ctr">
              <a:buNone/>
            </a:pPr>
            <a:r>
              <a:rPr lang="en-US" dirty="0"/>
              <a:t>EN: The cat sat on the mat.</a:t>
            </a:r>
            <a:endParaRPr lang="en-US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Notes:</a:t>
            </a:r>
          </a:p>
          <a:p>
            <a:pPr marL="0" indent="0">
              <a:buNone/>
            </a:pPr>
            <a:r>
              <a:rPr lang="en-US" sz="1600" dirty="0" smtClean="0"/>
              <a:t>+ Source and target sentence can have any length, it works well on long sentences too!</a:t>
            </a:r>
          </a:p>
          <a:p>
            <a:pPr marL="0" indent="0">
              <a:buNone/>
            </a:pPr>
            <a:r>
              <a:rPr lang="en-US" sz="1600" dirty="0" smtClean="0"/>
              <a:t>+ It </a:t>
            </a:r>
            <a:r>
              <a:rPr lang="en-US" sz="1600" dirty="0"/>
              <a:t>learns to align </a:t>
            </a:r>
            <a:r>
              <a:rPr lang="en-US" sz="1600" dirty="0" smtClean="0"/>
              <a:t>implicitly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+ RNN can be replaced with CNNs</a:t>
            </a:r>
            <a:r>
              <a:rPr lang="en-US" sz="1600" dirty="0" smtClean="0"/>
              <a:t>. </a:t>
            </a:r>
            <a:r>
              <a:rPr lang="da-DK" sz="1400" i="1" dirty="0"/>
              <a:t>A convolutional encoder model for NMT, Gehring et al. 2016</a:t>
            </a:r>
            <a:endParaRPr lang="en-US" sz="1400" i="1" dirty="0"/>
          </a:p>
          <a:p>
            <a:pPr marL="0" indent="0">
              <a:buNone/>
            </a:pPr>
            <a:r>
              <a:rPr lang="en-US" sz="1600" dirty="0"/>
              <a:t>+ </a:t>
            </a:r>
            <a:r>
              <a:rPr lang="en-US" sz="1600" dirty="0" smtClean="0"/>
              <a:t>It </a:t>
            </a:r>
            <a:r>
              <a:rPr lang="en-US" sz="1600" dirty="0"/>
              <a:t>generates fluent </a:t>
            </a:r>
            <a:r>
              <a:rPr lang="en-US" sz="1600" dirty="0" smtClean="0"/>
              <a:t>sentences</a:t>
            </a:r>
          </a:p>
          <a:p>
            <a:pPr marL="0" indent="0">
              <a:buNone/>
            </a:pPr>
            <a:r>
              <a:rPr lang="en-US" sz="1600" dirty="0" smtClean="0"/>
              <a:t>- It </a:t>
            </a:r>
            <a:r>
              <a:rPr lang="en-US" sz="1600" dirty="0"/>
              <a:t>has trouble dealing with rare words, exact choice of </a:t>
            </a:r>
            <a:r>
              <a:rPr lang="en-US" sz="1600" dirty="0" smtClean="0"/>
              <a:t>words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- It is typically trained like a language model (cross-entropy), good for scoring but </a:t>
            </a:r>
            <a:r>
              <a:rPr lang="en-US" sz="1600" dirty="0" smtClean="0"/>
              <a:t>not for generation</a:t>
            </a:r>
            <a:endParaRPr lang="en-US" sz="16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3886200" y="201930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6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Conclusions:</a:t>
            </a:r>
          </a:p>
          <a:p>
            <a:pPr marL="0" indent="0">
              <a:buNone/>
            </a:pPr>
            <a:r>
              <a:rPr lang="en-US" sz="1600" dirty="0"/>
              <a:t>+ </a:t>
            </a:r>
            <a:r>
              <a:rPr lang="en-US" sz="1600" dirty="0" smtClean="0"/>
              <a:t>Attention </a:t>
            </a:r>
            <a:r>
              <a:rPr lang="en-US" sz="1600" dirty="0"/>
              <a:t>(gating) mechanism is rather general and it can be used for:</a:t>
            </a:r>
          </a:p>
          <a:p>
            <a:pPr marL="0" indent="0">
              <a:buNone/>
            </a:pPr>
            <a:r>
              <a:rPr lang="en-US" sz="1400" dirty="0" smtClean="0"/>
              <a:t>	+ Dealing </a:t>
            </a:r>
            <a:r>
              <a:rPr lang="en-US" sz="1400" dirty="0"/>
              <a:t>with variable length inputs, as it “softly select one”</a:t>
            </a:r>
          </a:p>
          <a:p>
            <a:pPr marL="0" indent="0">
              <a:buNone/>
            </a:pPr>
            <a:r>
              <a:rPr lang="en-US" sz="1400" dirty="0" smtClean="0"/>
              <a:t>	+ Implicit </a:t>
            </a:r>
            <a:r>
              <a:rPr lang="en-US" sz="1400" dirty="0"/>
              <a:t>alignment, which is discovered by the model as needed</a:t>
            </a:r>
          </a:p>
          <a:p>
            <a:pPr marL="0" indent="0">
              <a:buNone/>
            </a:pPr>
            <a:r>
              <a:rPr lang="en-US" sz="1600" dirty="0" smtClean="0"/>
              <a:t>	</a:t>
            </a:r>
            <a:r>
              <a:rPr lang="en-US" sz="1400" dirty="0" smtClean="0"/>
              <a:t>+ To </a:t>
            </a:r>
            <a:r>
              <a:rPr lang="en-US" sz="1400" dirty="0"/>
              <a:t>perform rounds of “reasoning” (e.g., “hops” in memory networks)</a:t>
            </a:r>
          </a:p>
          <a:p>
            <a:pPr marL="0" indent="0">
              <a:buNone/>
            </a:pPr>
            <a:r>
              <a:rPr lang="en-US" sz="1600" dirty="0"/>
              <a:t>+ </a:t>
            </a:r>
            <a:r>
              <a:rPr lang="en-US" sz="1600" dirty="0" smtClean="0"/>
              <a:t>The </a:t>
            </a:r>
            <a:r>
              <a:rPr lang="en-US" sz="1600" dirty="0"/>
              <a:t>same mechanism has been used to image captioning, summarization, etc.</a:t>
            </a:r>
          </a:p>
          <a:p>
            <a:pPr>
              <a:buFontTx/>
              <a:buChar char="-"/>
            </a:pPr>
            <a:r>
              <a:rPr lang="en-US" sz="1600" dirty="0" smtClean="0"/>
              <a:t>Word </a:t>
            </a:r>
            <a:r>
              <a:rPr lang="en-US" sz="1600" dirty="0"/>
              <a:t>level loss function (cross entropy for predicting the next word) is </a:t>
            </a:r>
            <a:r>
              <a:rPr lang="en-US" sz="1600" dirty="0" smtClean="0"/>
              <a:t>sub-optimal for </a:t>
            </a:r>
            <a:r>
              <a:rPr lang="en-US" sz="1600" dirty="0"/>
              <a:t>the generation </a:t>
            </a:r>
            <a:r>
              <a:rPr lang="en-US" sz="1600" dirty="0" smtClean="0"/>
              <a:t>task</a:t>
            </a:r>
          </a:p>
          <a:p>
            <a:pPr>
              <a:buFontTx/>
              <a:buChar char="-"/>
            </a:pPr>
            <a:endParaRPr lang="en-US" sz="1600" dirty="0"/>
          </a:p>
          <a:p>
            <a:pPr>
              <a:buFontTx/>
              <a:buChar char="-"/>
            </a:pPr>
            <a:endParaRPr lang="en-US" sz="1600" dirty="0" smtClean="0"/>
          </a:p>
          <a:p>
            <a:pPr>
              <a:buFontTx/>
              <a:buChar char="-"/>
            </a:pPr>
            <a:endParaRPr lang="en-US" sz="1600" dirty="0"/>
          </a:p>
          <a:p>
            <a:pPr>
              <a:buFontTx/>
              <a:buChar char="-"/>
            </a:pPr>
            <a:endParaRPr lang="en-US" sz="1600" dirty="0" smtClean="0"/>
          </a:p>
          <a:p>
            <a:pPr>
              <a:buFontTx/>
              <a:buChar char="-"/>
            </a:pPr>
            <a:endParaRPr lang="en-US" sz="16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Sequence </a:t>
            </a:r>
            <a:r>
              <a:rPr lang="en-US" sz="1400" dirty="0"/>
              <a:t>level training with RNNs, </a:t>
            </a:r>
            <a:r>
              <a:rPr lang="en-US" sz="1400" dirty="0" err="1"/>
              <a:t>Ranzato</a:t>
            </a:r>
            <a:r>
              <a:rPr lang="en-US" sz="1400" dirty="0"/>
              <a:t> et al. ICLR 2016</a:t>
            </a:r>
          </a:p>
          <a:p>
            <a:pPr marL="0" indent="0">
              <a:buNone/>
            </a:pPr>
            <a:r>
              <a:rPr lang="en-US" sz="1400" dirty="0"/>
              <a:t>An actor-critic algorithm for sequence prediction, ICLR 2017</a:t>
            </a:r>
          </a:p>
          <a:p>
            <a:pPr marL="0" indent="0">
              <a:buNone/>
            </a:pPr>
            <a:r>
              <a:rPr lang="en-US" sz="1400" dirty="0"/>
              <a:t>Sequence-to-sequence learning as beam-search optimization, EMNLP 2016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Machine Translation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59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 1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325018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19300"/>
            <a:ext cx="2162175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333625"/>
            <a:ext cx="216217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12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 2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19300"/>
            <a:ext cx="475297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56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</a:pPr>
            <a:r>
              <a:rPr sz="3000" b="0" spc="46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learning tools to learn from and to </a:t>
            </a:r>
            <a:r>
              <a:rPr lang="en-US" dirty="0" smtClean="0"/>
              <a:t>predict sequences</a:t>
            </a:r>
            <a:endParaRPr lang="en-US" dirty="0"/>
          </a:p>
          <a:p>
            <a:pPr lvl="1"/>
            <a:r>
              <a:rPr lang="en-US" dirty="0" smtClean="0"/>
              <a:t>Can </a:t>
            </a:r>
            <a:r>
              <a:rPr lang="en-US" dirty="0"/>
              <a:t>standard tools like CNNs suffice?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about RNNs?</a:t>
            </a:r>
          </a:p>
          <a:p>
            <a:r>
              <a:rPr lang="en-US" dirty="0" smtClean="0"/>
              <a:t>Fundamental </a:t>
            </a:r>
            <a:r>
              <a:rPr lang="en-US" dirty="0"/>
              <a:t>problems when dealing with sequences</a:t>
            </a:r>
          </a:p>
          <a:p>
            <a:pPr lvl="1"/>
            <a:r>
              <a:rPr lang="en-US" dirty="0" smtClean="0"/>
              <a:t>Is </a:t>
            </a:r>
            <a:r>
              <a:rPr lang="en-US" dirty="0"/>
              <a:t>the sequential structure important for the prediction task?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leverage structure at the input?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deal with large output spaces? how to predict and what </a:t>
            </a:r>
            <a:r>
              <a:rPr lang="en-US" dirty="0" smtClean="0"/>
              <a:t>loss function </a:t>
            </a:r>
            <a:r>
              <a:rPr lang="en-US" dirty="0"/>
              <a:t>to use?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deal with variable length inputs/outputs? how to </a:t>
            </a:r>
            <a:r>
              <a:rPr lang="en-US" dirty="0" smtClean="0"/>
              <a:t>align sequences?</a:t>
            </a:r>
            <a:endParaRPr lang="en-US" dirty="0"/>
          </a:p>
        </p:txBody>
      </p:sp>
      <p:sp>
        <p:nvSpPr>
          <p:cNvPr id="5" name="object 5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4</a:t>
            </a:r>
            <a:endParaRPr sz="90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42355382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Example 2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124993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76500"/>
            <a:ext cx="399097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47121" y="3115977"/>
            <a:ext cx="1026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“200”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6063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Challenges: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Digit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segmentation is not observed; there can be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several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Segmentations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that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are correct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(i.e., yield correct transcription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)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Variable length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Design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of loss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function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Very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large number of valid output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sequences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374806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73988"/>
            <a:ext cx="1995488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24400" y="1360053"/>
            <a:ext cx="1026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“200”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2807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Pre-train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 CNN on single handwritten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digits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Over-segment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and produce a lattice of possible “interpretations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”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Apply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graph-transformer networks with a log-likelihood loss over sequences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or margin loss</a:t>
            </a:r>
          </a:p>
          <a:p>
            <a:pPr>
              <a:buFontTx/>
              <a:buChar char="-"/>
            </a:pPr>
            <a:endParaRPr lang="en-US" b="1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Global </a:t>
            </a:r>
            <a:r>
              <a:rPr lang="en-US" sz="1400" dirty="0"/>
              <a:t>training of document processing systems with graph transformer networks, </a:t>
            </a:r>
            <a:r>
              <a:rPr lang="en-US" sz="1400" dirty="0" err="1"/>
              <a:t>Bottou</a:t>
            </a:r>
            <a:r>
              <a:rPr lang="en-US" sz="1400" dirty="0"/>
              <a:t> et al. CVPR 1997</a:t>
            </a:r>
          </a:p>
          <a:p>
            <a:pPr marL="0" indent="0">
              <a:buNone/>
            </a:pPr>
            <a:r>
              <a:rPr lang="en-US" sz="1400" dirty="0"/>
              <a:t>Gradient-based learning applied to document recognition, LeCun et al. IEEE 1998</a:t>
            </a:r>
          </a:p>
          <a:p>
            <a:pPr marL="0" indent="0">
              <a:buNone/>
            </a:pPr>
            <a:r>
              <a:rPr lang="en-US" sz="1400" dirty="0"/>
              <a:t>Deep structured output learning for unconstrained text recognition, </a:t>
            </a:r>
            <a:r>
              <a:rPr lang="en-US" sz="1400" dirty="0" err="1"/>
              <a:t>Jaderberg</a:t>
            </a:r>
            <a:r>
              <a:rPr lang="en-US" sz="1400" dirty="0"/>
              <a:t> et al. ICLR 2015</a:t>
            </a:r>
            <a:endParaRPr lang="en-US" sz="1400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374806"/>
            <a:ext cx="4143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73988"/>
            <a:ext cx="1995488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24400" y="1360053"/>
            <a:ext cx="1026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“200”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88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Step 1</a:t>
            </a:r>
            <a:r>
              <a:rPr lang="en-US" b="1" dirty="0"/>
              <a:t>: </a:t>
            </a:r>
            <a:r>
              <a:rPr lang="en-US" b="1" dirty="0" smtClean="0"/>
              <a:t>Over-segment and </a:t>
            </a:r>
            <a:r>
              <a:rPr lang="en-US" b="1" dirty="0"/>
              <a:t>produce lattice of interpretations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sz="1400" dirty="0"/>
              <a:t>Gradient-based learning applied to document recognition, LeCun et al. IEEE 1998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32166"/>
            <a:ext cx="5172075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Step 2</a:t>
            </a:r>
            <a:r>
              <a:rPr lang="en-US" b="1" dirty="0"/>
              <a:t>: </a:t>
            </a:r>
            <a:r>
              <a:rPr lang="en-US" b="1" dirty="0" smtClean="0"/>
              <a:t>Score </a:t>
            </a:r>
            <a:r>
              <a:rPr lang="en-US" b="1" dirty="0"/>
              <a:t>each hypothesis</a:t>
            </a: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Gradient-based </a:t>
            </a:r>
            <a:r>
              <a:rPr lang="en-US" sz="1400" dirty="0"/>
              <a:t>learning applied to document recognition, LeCun et al. IEEE 1998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063" y="1866900"/>
            <a:ext cx="4883263" cy="3534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19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Step 3</a:t>
            </a:r>
            <a:r>
              <a:rPr lang="en-US" b="1" dirty="0"/>
              <a:t>: </a:t>
            </a:r>
            <a:r>
              <a:rPr lang="en-US" b="1" dirty="0" smtClean="0"/>
              <a:t>Compute </a:t>
            </a:r>
            <a:r>
              <a:rPr lang="en-US" b="1" dirty="0"/>
              <a:t>loss and gradients</a:t>
            </a: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2798"/>
            <a:ext cx="5029200" cy="4263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2705100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Find all paths yielding the</a:t>
            </a:r>
          </a:p>
          <a:p>
            <a:r>
              <a:rPr lang="en-US" sz="1200" b="1" dirty="0">
                <a:solidFill>
                  <a:schemeClr val="tx2"/>
                </a:solidFill>
              </a:rPr>
              <a:t>correct output sequence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7400" y="2705099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Find the best path</a:t>
            </a:r>
          </a:p>
          <a:p>
            <a:r>
              <a:rPr lang="en-US" sz="1200" b="1" dirty="0">
                <a:solidFill>
                  <a:srgbClr val="FF0000"/>
                </a:solidFill>
              </a:rPr>
              <a:t>according to the model</a:t>
            </a:r>
          </a:p>
        </p:txBody>
      </p:sp>
    </p:spTree>
    <p:extLst>
      <p:ext uri="{BB962C8B-B14F-4D97-AF65-F5344CB8AC3E}">
        <p14:creationId xmlns:p14="http://schemas.microsoft.com/office/powerpoint/2010/main" val="6808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lang="en-US" spc="48" dirty="0" smtClean="0"/>
              <a:t>Sequence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</a:t>
            </a:r>
            <a:r>
              <a:rPr lang="en-US" spc="48" dirty="0" smtClean="0"/>
              <a:t>equence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Conclusions:</a:t>
            </a:r>
          </a:p>
          <a:p>
            <a:r>
              <a:rPr lang="en-US" dirty="0" smtClean="0"/>
              <a:t>Problem </a:t>
            </a:r>
            <a:r>
              <a:rPr lang="en-US" dirty="0"/>
              <a:t>may have latent variables (segmentation), over which one </a:t>
            </a:r>
            <a:r>
              <a:rPr lang="en-US" dirty="0" smtClean="0"/>
              <a:t>can minimize </a:t>
            </a:r>
            <a:r>
              <a:rPr lang="en-US" dirty="0"/>
              <a:t>or marginalize </a:t>
            </a:r>
            <a:r>
              <a:rPr lang="en-US" dirty="0" smtClean="0"/>
              <a:t>over</a:t>
            </a:r>
            <a:endParaRPr lang="en-US" dirty="0"/>
          </a:p>
          <a:p>
            <a:r>
              <a:rPr lang="en-US" dirty="0" smtClean="0"/>
              <a:t>Structure </a:t>
            </a:r>
            <a:r>
              <a:rPr lang="en-US" dirty="0"/>
              <a:t>prediction is well expressed in terms of weighted lattices, and </a:t>
            </a:r>
            <a:r>
              <a:rPr lang="en-US" dirty="0" err="1" smtClean="0"/>
              <a:t>bprop</a:t>
            </a:r>
            <a:r>
              <a:rPr lang="en-US" dirty="0" smtClean="0"/>
              <a:t> still </a:t>
            </a:r>
            <a:r>
              <a:rPr lang="en-US" dirty="0"/>
              <a:t>applies (GTN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Loss </a:t>
            </a:r>
            <a:r>
              <a:rPr lang="en-US" dirty="0"/>
              <a:t>functions and EBMs can straightforwardly be extended to </a:t>
            </a:r>
            <a:r>
              <a:rPr lang="en-US" dirty="0" smtClean="0"/>
              <a:t>handle sequences, one </a:t>
            </a:r>
            <a:r>
              <a:rPr lang="en-US" dirty="0"/>
              <a:t>of the best examples of training at the sequence </a:t>
            </a:r>
            <a:r>
              <a:rPr lang="en-US" dirty="0" smtClean="0"/>
              <a:t>level</a:t>
            </a:r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earch </a:t>
            </a:r>
            <a:r>
              <a:rPr lang="en-US" dirty="0"/>
              <a:t>over best hypothesis of the system can be expensive; marginalization</a:t>
            </a:r>
          </a:p>
          <a:p>
            <a:r>
              <a:rPr lang="en-US" dirty="0" smtClean="0"/>
              <a:t>Can </a:t>
            </a:r>
            <a:r>
              <a:rPr lang="en-US" dirty="0"/>
              <a:t>be </a:t>
            </a:r>
            <a:r>
              <a:rPr lang="en-US" dirty="0" smtClean="0"/>
              <a:t>intractable, it’s </a:t>
            </a:r>
            <a:r>
              <a:rPr lang="en-US" dirty="0"/>
              <a:t>problem and model </a:t>
            </a:r>
            <a:r>
              <a:rPr lang="en-US" dirty="0" smtClean="0"/>
              <a:t>dependent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 smtClean="0"/>
              <a:t>OCR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3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</a:pPr>
            <a:r>
              <a:rPr lang="en-US" sz="3000" b="0" spc="46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sz="3000" b="0" spc="46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Sequences </a:t>
            </a:r>
            <a:r>
              <a:rPr lang="en-US" dirty="0"/>
              <a:t>can appear at the input, output, or </a:t>
            </a:r>
            <a:r>
              <a:rPr lang="en-US" dirty="0" smtClean="0"/>
              <a:t>both</a:t>
            </a:r>
            <a:endParaRPr lang="en-US" dirty="0"/>
          </a:p>
          <a:p>
            <a:r>
              <a:rPr lang="en-US" dirty="0" smtClean="0"/>
              <a:t>Structured </a:t>
            </a:r>
            <a:r>
              <a:rPr lang="en-US" dirty="0"/>
              <a:t>outputs are the most difficult case, overall when there </a:t>
            </a:r>
            <a:r>
              <a:rPr lang="en-US" dirty="0" smtClean="0"/>
              <a:t>may be </a:t>
            </a:r>
            <a:r>
              <a:rPr lang="en-US" dirty="0"/>
              <a:t>several plausible predictions for the same input (e.g., MT, </a:t>
            </a:r>
            <a:r>
              <a:rPr lang="en-US" dirty="0" smtClean="0"/>
              <a:t>image captioning)</a:t>
            </a:r>
            <a:endParaRPr lang="en-US" dirty="0"/>
          </a:p>
          <a:p>
            <a:r>
              <a:rPr lang="en-US" dirty="0" smtClean="0"/>
              <a:t>Sometimes </a:t>
            </a:r>
            <a:r>
              <a:rPr lang="en-US" dirty="0"/>
              <a:t>we do not need to bother taking into account the </a:t>
            </a:r>
            <a:r>
              <a:rPr lang="en-US" dirty="0" smtClean="0"/>
              <a:t>sequential aspect </a:t>
            </a:r>
            <a:r>
              <a:rPr lang="en-US" dirty="0"/>
              <a:t>of the data, if the prediction task is well correlated to </a:t>
            </a:r>
            <a:r>
              <a:rPr lang="en-US" dirty="0" smtClean="0"/>
              <a:t>variables present </a:t>
            </a:r>
            <a:r>
              <a:rPr lang="en-US" dirty="0"/>
              <a:t>in static </a:t>
            </a:r>
            <a:r>
              <a:rPr lang="en-US" dirty="0" smtClean="0"/>
              <a:t>input</a:t>
            </a:r>
            <a:endParaRPr lang="en-US" dirty="0"/>
          </a:p>
          <a:p>
            <a:r>
              <a:rPr lang="en-US" dirty="0" smtClean="0"/>
              <a:t>It’s </a:t>
            </a:r>
            <a:r>
              <a:rPr lang="en-US" dirty="0"/>
              <a:t>possible to learn to generate sequences, to search in the space </a:t>
            </a:r>
            <a:r>
              <a:rPr lang="en-US" dirty="0" smtClean="0"/>
              <a:t>of sequences</a:t>
            </a:r>
            <a:r>
              <a:rPr lang="en-US" dirty="0"/>
              <a:t>, and to still train by back-propagation as in </a:t>
            </a:r>
            <a:r>
              <a:rPr lang="en-US" dirty="0" smtClean="0"/>
              <a:t>GTNs</a:t>
            </a:r>
            <a:endParaRPr lang="en-US" dirty="0"/>
          </a:p>
          <a:p>
            <a:r>
              <a:rPr lang="en-US" dirty="0" smtClean="0"/>
              <a:t>Ultimately</a:t>
            </a:r>
            <a:r>
              <a:rPr lang="en-US" dirty="0"/>
              <a:t>, there is no general model/loss that work in all </a:t>
            </a:r>
            <a:r>
              <a:rPr lang="en-US" dirty="0" smtClean="0"/>
              <a:t>cases, they should </a:t>
            </a:r>
            <a:r>
              <a:rPr lang="en-US" dirty="0"/>
              <a:t>be designed for the task at </a:t>
            </a:r>
            <a:r>
              <a:rPr lang="en-US" dirty="0" smtClean="0"/>
              <a:t>hand</a:t>
            </a:r>
            <a:endParaRPr lang="en-US" dirty="0"/>
          </a:p>
          <a:p>
            <a:r>
              <a:rPr lang="en-US" dirty="0" smtClean="0"/>
              <a:t>There </a:t>
            </a:r>
            <a:r>
              <a:rPr lang="en-US" dirty="0"/>
              <a:t>are lots of demos and code available to reproduce these </a:t>
            </a:r>
            <a:r>
              <a:rPr lang="en-US" dirty="0" smtClean="0"/>
              <a:t>examples, see </a:t>
            </a:r>
            <a:r>
              <a:rPr lang="en-US" dirty="0" err="1" smtClean="0"/>
              <a:t>PyTorch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Torch tutorials </a:t>
            </a:r>
            <a:r>
              <a:rPr lang="en-US" dirty="0"/>
              <a:t>for </a:t>
            </a:r>
            <a:r>
              <a:rPr lang="en-US" dirty="0" smtClean="0"/>
              <a:t>instance</a:t>
            </a:r>
            <a:endParaRPr lang="en-US" dirty="0"/>
          </a:p>
        </p:txBody>
      </p:sp>
      <p:sp>
        <p:nvSpPr>
          <p:cNvPr id="5" name="object 5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4</a:t>
            </a:r>
            <a:endParaRPr sz="90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32315297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</a:pPr>
            <a:r>
              <a:rPr spc="138" dirty="0"/>
              <a:t>TL;D</a:t>
            </a:r>
            <a:r>
              <a:rPr spc="128" dirty="0"/>
              <a:t>R</a:t>
            </a:r>
            <a:r>
              <a:rPr spc="133" dirty="0"/>
              <a:t>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no general rule of thumb, it depends on the </a:t>
            </a:r>
            <a:r>
              <a:rPr lang="en-US" dirty="0" smtClean="0"/>
              <a:t>task and </a:t>
            </a:r>
            <a:r>
              <a:rPr lang="en-US" dirty="0"/>
              <a:t>constraints at hand.</a:t>
            </a:r>
          </a:p>
          <a:p>
            <a:r>
              <a:rPr lang="en-US" dirty="0"/>
              <a:t>Next, we will review several examples.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5</a:t>
            </a:r>
            <a:endParaRPr sz="90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37910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</a:pPr>
            <a:r>
              <a:rPr spc="57" dirty="0"/>
              <a:t>Learning</a:t>
            </a:r>
            <a:r>
              <a:rPr spc="-18" dirty="0"/>
              <a:t> </a:t>
            </a:r>
            <a:r>
              <a:rPr spc="69" dirty="0"/>
              <a:t>Scenarios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6</a:t>
            </a:r>
            <a:endParaRPr sz="900">
              <a:latin typeface="Gill Sans MT"/>
              <a:cs typeface="Gill Sans M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8" y="1778000"/>
            <a:ext cx="3144837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8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4210821" algn="l"/>
              </a:tabLst>
            </a:pPr>
            <a:r>
              <a:rPr spc="57" dirty="0"/>
              <a:t>Learning</a:t>
            </a:r>
            <a:r>
              <a:rPr spc="7" dirty="0"/>
              <a:t> </a:t>
            </a:r>
            <a:r>
              <a:rPr spc="50" dirty="0" smtClean="0"/>
              <a:t>Scenarios</a:t>
            </a:r>
            <a:endParaRPr sz="2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Examples</a:t>
            </a:r>
            <a:r>
              <a:rPr lang="en-US" dirty="0"/>
              <a:t>:</a:t>
            </a:r>
            <a:endParaRPr lang="en-US" dirty="0" smtClean="0"/>
          </a:p>
          <a:p>
            <a:pPr lvl="1"/>
            <a:r>
              <a:rPr lang="en-US" dirty="0" smtClean="0"/>
              <a:t>Text classification</a:t>
            </a:r>
            <a:endParaRPr lang="en-US" dirty="0"/>
          </a:p>
          <a:p>
            <a:pPr lvl="1"/>
            <a:r>
              <a:rPr lang="en-US" dirty="0" smtClean="0"/>
              <a:t>Language </a:t>
            </a:r>
            <a:r>
              <a:rPr lang="en-US" dirty="0"/>
              <a:t>modeling</a:t>
            </a:r>
          </a:p>
          <a:p>
            <a:pPr lvl="1"/>
            <a:r>
              <a:rPr lang="en-US" dirty="0" smtClean="0"/>
              <a:t>Action </a:t>
            </a:r>
            <a:r>
              <a:rPr lang="en-US" dirty="0"/>
              <a:t>recognition</a:t>
            </a:r>
          </a:p>
          <a:p>
            <a:pPr lvl="1"/>
            <a:r>
              <a:rPr lang="en-US" dirty="0" smtClean="0"/>
              <a:t>Music </a:t>
            </a:r>
            <a:r>
              <a:rPr lang="en-US" dirty="0"/>
              <a:t>genre classification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34" dirty="0" smtClean="0"/>
              <a:t>Sequence </a:t>
            </a:r>
            <a:r>
              <a:rPr lang="en-US" spc="39" dirty="0"/>
              <a:t>-&gt; </a:t>
            </a:r>
            <a:r>
              <a:rPr lang="en-US" spc="30" dirty="0" smtClean="0"/>
              <a:t>Single</a:t>
            </a:r>
            <a:r>
              <a:rPr lang="en-US" spc="-73" dirty="0" smtClean="0"/>
              <a:t> </a:t>
            </a:r>
            <a:r>
              <a:rPr lang="en-US" spc="-2" dirty="0"/>
              <a:t>label</a:t>
            </a:r>
            <a:endParaRPr lang="en-US" dirty="0"/>
          </a:p>
        </p:txBody>
      </p:sp>
      <p:sp>
        <p:nvSpPr>
          <p:cNvPr id="3" name="object 3"/>
          <p:cNvSpPr txBox="1"/>
          <p:nvPr/>
        </p:nvSpPr>
        <p:spPr>
          <a:xfrm>
            <a:off x="4079597" y="5753385"/>
            <a:ext cx="61865" cy="145848"/>
          </a:xfrm>
          <a:prstGeom prst="rect">
            <a:avLst/>
          </a:prstGeom>
        </p:spPr>
        <p:txBody>
          <a:bodyPr vert="horz" wrap="square" lIns="0" tIns="7277" rIns="0" bIns="0" rtlCol="0">
            <a:spAutoFit/>
          </a:bodyPr>
          <a:lstStyle/>
          <a:p>
            <a:pPr marL="5822">
              <a:spcBef>
                <a:spcPts val="57"/>
              </a:spcBef>
            </a:pPr>
            <a:r>
              <a:rPr sz="900" spc="2" dirty="0">
                <a:solidFill>
                  <a:srgbClr val="6A717D"/>
                </a:solidFill>
                <a:latin typeface="Gill Sans MT"/>
                <a:cs typeface="Gill Sans MT"/>
              </a:rPr>
              <a:t>7</a:t>
            </a:r>
            <a:endParaRPr sz="900">
              <a:latin typeface="Gill Sans MT"/>
              <a:cs typeface="Gill Sans M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1814513"/>
            <a:ext cx="3059113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85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Examples</a:t>
            </a:r>
          </a:p>
          <a:p>
            <a:r>
              <a:rPr lang="en-US" dirty="0"/>
              <a:t>Sentiment analysis</a:t>
            </a:r>
          </a:p>
          <a:p>
            <a:pPr lvl="1"/>
            <a:r>
              <a:rPr lang="en-US" dirty="0"/>
              <a:t>“I've had this place bookmarked for such a long time and I finally got to go!! I was </a:t>
            </a:r>
            <a:r>
              <a:rPr lang="en-US" dirty="0" smtClean="0"/>
              <a:t> not </a:t>
            </a:r>
            <a:r>
              <a:rPr lang="en-US" dirty="0"/>
              <a:t>disappointed</a:t>
            </a:r>
            <a:r>
              <a:rPr lang="en-US" dirty="0" smtClean="0"/>
              <a:t>…“ </a:t>
            </a:r>
            <a:r>
              <a:rPr lang="en-US" dirty="0"/>
              <a:t>-&gt; </a:t>
            </a:r>
            <a:r>
              <a:rPr lang="en-US" dirty="0">
                <a:solidFill>
                  <a:srgbClr val="FF0000"/>
                </a:solidFill>
              </a:rPr>
              <a:t>positive rating</a:t>
            </a:r>
          </a:p>
          <a:p>
            <a:r>
              <a:rPr lang="en-US" dirty="0"/>
              <a:t>Text classification</a:t>
            </a:r>
          </a:p>
          <a:p>
            <a:pPr lvl="1"/>
            <a:r>
              <a:rPr lang="en-US" dirty="0"/>
              <a:t>“Neural networks or connectionist systems are a computational approach used in computer </a:t>
            </a:r>
            <a:r>
              <a:rPr lang="en-US" dirty="0" smtClean="0"/>
              <a:t>science and </a:t>
            </a:r>
            <a:r>
              <a:rPr lang="en-US" dirty="0"/>
              <a:t>other research disciplines, which is based on ….” -&gt;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General </a:t>
            </a:r>
            <a:r>
              <a:rPr lang="en-US" b="1" dirty="0"/>
              <a:t>problem:</a:t>
            </a:r>
          </a:p>
          <a:p>
            <a:r>
              <a:rPr lang="en-US" dirty="0"/>
              <a:t>Given a document (ordered sequence of words), predict a single </a:t>
            </a:r>
            <a:r>
              <a:rPr lang="en-US" dirty="0" smtClean="0"/>
              <a:t>label.</a:t>
            </a:r>
          </a:p>
          <a:p>
            <a:pPr marL="0" indent="0">
              <a:buNone/>
            </a:pPr>
            <a:r>
              <a:rPr lang="en-US" b="1" dirty="0" smtClean="0"/>
              <a:t>Challenge</a:t>
            </a:r>
            <a:r>
              <a:rPr lang="en-US" b="1" dirty="0"/>
              <a:t>:</a:t>
            </a:r>
          </a:p>
          <a:p>
            <a:r>
              <a:rPr lang="en-US" dirty="0"/>
              <a:t>Efficiency VS accuracy trade-off.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/>
              <a:t>Text</a:t>
            </a:r>
            <a:r>
              <a:rPr lang="en-US" spc="-37" dirty="0"/>
              <a:t> </a:t>
            </a:r>
            <a:r>
              <a:rPr lang="en-US" spc="46" dirty="0"/>
              <a:t>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71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7250"/>
          </a:xfrm>
          <a:prstGeom prst="rect">
            <a:avLst/>
          </a:prstGeom>
        </p:spPr>
        <p:txBody>
          <a:bodyPr vert="horz" wrap="square" lIns="0" tIns="5531" rIns="0" bIns="0" rtlCol="0">
            <a:spAutoFit/>
          </a:bodyPr>
          <a:lstStyle/>
          <a:p>
            <a:pPr marL="5822">
              <a:lnSpc>
                <a:spcPct val="100000"/>
              </a:lnSpc>
              <a:spcBef>
                <a:spcPts val="44"/>
              </a:spcBef>
              <a:tabLst>
                <a:tab pos="5100083" algn="l"/>
              </a:tabLst>
            </a:pPr>
            <a:r>
              <a:rPr spc="48" dirty="0" smtClean="0"/>
              <a:t>Sequence</a:t>
            </a:r>
            <a:r>
              <a:rPr lang="en-US" spc="48" dirty="0" smtClean="0"/>
              <a:t> </a:t>
            </a:r>
            <a:r>
              <a:rPr spc="48" dirty="0" smtClean="0"/>
              <a:t>-&gt;</a:t>
            </a:r>
            <a:r>
              <a:rPr lang="en-US" spc="48" dirty="0" smtClean="0"/>
              <a:t> </a:t>
            </a:r>
            <a:r>
              <a:rPr spc="48" dirty="0" smtClean="0"/>
              <a:t>Single</a:t>
            </a:r>
            <a:r>
              <a:rPr spc="14" dirty="0" smtClean="0"/>
              <a:t> </a:t>
            </a:r>
            <a:r>
              <a:rPr spc="25" dirty="0" smtClean="0"/>
              <a:t>Label</a:t>
            </a:r>
            <a:endParaRPr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Examples</a:t>
            </a:r>
          </a:p>
          <a:p>
            <a:r>
              <a:rPr lang="en-US" dirty="0"/>
              <a:t>Sentiment analysis</a:t>
            </a:r>
          </a:p>
          <a:p>
            <a:pPr lvl="1"/>
            <a:r>
              <a:rPr lang="en-US" dirty="0"/>
              <a:t>“I've had this place bookmarked for such a long time and I finally got to go!! I was </a:t>
            </a:r>
            <a:r>
              <a:rPr lang="en-US" dirty="0" smtClean="0"/>
              <a:t> not </a:t>
            </a:r>
            <a:r>
              <a:rPr lang="en-US" dirty="0"/>
              <a:t>disappointed</a:t>
            </a:r>
            <a:r>
              <a:rPr lang="en-US" dirty="0" smtClean="0"/>
              <a:t>…“ </a:t>
            </a:r>
            <a:r>
              <a:rPr lang="en-US" dirty="0"/>
              <a:t>-&gt; </a:t>
            </a:r>
            <a:r>
              <a:rPr lang="en-US" dirty="0">
                <a:solidFill>
                  <a:srgbClr val="FF0000"/>
                </a:solidFill>
              </a:rPr>
              <a:t>positive rating</a:t>
            </a:r>
          </a:p>
          <a:p>
            <a:r>
              <a:rPr lang="en-US" dirty="0"/>
              <a:t>Text classification</a:t>
            </a:r>
          </a:p>
          <a:p>
            <a:pPr lvl="1"/>
            <a:r>
              <a:rPr lang="en-US" dirty="0"/>
              <a:t>“Neural networks or connectionist systems are a computational approach used in computer </a:t>
            </a:r>
            <a:r>
              <a:rPr lang="en-US" dirty="0" smtClean="0"/>
              <a:t>science and </a:t>
            </a:r>
            <a:r>
              <a:rPr lang="en-US" dirty="0"/>
              <a:t>other research disciplines, which is based on ….” -&gt;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Approach:</a:t>
            </a:r>
            <a:endParaRPr lang="en-US" b="1" dirty="0"/>
          </a:p>
          <a:p>
            <a:r>
              <a:rPr lang="en-US" dirty="0"/>
              <a:t>Embed words in </a:t>
            </a:r>
            <a:r>
              <a:rPr lang="en-US" dirty="0" err="1"/>
              <a:t>R^d</a:t>
            </a:r>
            <a:r>
              <a:rPr lang="en-US" dirty="0"/>
              <a:t> -&gt; average </a:t>
            </a:r>
            <a:r>
              <a:rPr lang="en-US" dirty="0" err="1"/>
              <a:t>embeddings</a:t>
            </a:r>
            <a:r>
              <a:rPr lang="en-US" dirty="0"/>
              <a:t> -&gt; apply a linear </a:t>
            </a:r>
            <a:r>
              <a:rPr lang="en-US" dirty="0" smtClean="0"/>
              <a:t>classifier. Word </a:t>
            </a:r>
            <a:r>
              <a:rPr lang="en-US" dirty="0"/>
              <a:t>order is lost. This partially remedied by embedding </a:t>
            </a:r>
            <a:r>
              <a:rPr lang="en-US" dirty="0" smtClean="0"/>
              <a:t>n-grams.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Bag </a:t>
            </a:r>
            <a:r>
              <a:rPr lang="en-US" sz="1400" dirty="0"/>
              <a:t>of tricks for efficient text classification, </a:t>
            </a:r>
            <a:r>
              <a:rPr lang="en-US" sz="1400" dirty="0" err="1"/>
              <a:t>Joulin</a:t>
            </a:r>
            <a:r>
              <a:rPr lang="en-US" sz="1400" dirty="0"/>
              <a:t> et al. 2016</a:t>
            </a:r>
            <a:endParaRPr lang="en-US" sz="1400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pc="5" dirty="0"/>
              <a:t>Text</a:t>
            </a:r>
            <a:r>
              <a:rPr lang="en-US" spc="-37" dirty="0"/>
              <a:t> </a:t>
            </a:r>
            <a:r>
              <a:rPr lang="en-US" spc="46" dirty="0"/>
              <a:t>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93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5503</TotalTime>
  <Words>1843</Words>
  <Application>Microsoft Office PowerPoint</Application>
  <PresentationFormat>Custom</PresentationFormat>
  <Paragraphs>589</Paragraphs>
  <Slides>48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1_Title &amp; Bullet </vt:lpstr>
      <vt:lpstr>   Lecture 6.3 - Sequences Modeling with  Deep Learning</vt:lpstr>
      <vt:lpstr>PowerPoint Presentation</vt:lpstr>
      <vt:lpstr>Motivation Data is often sequential in nature</vt:lpstr>
      <vt:lpstr>Questions</vt:lpstr>
      <vt:lpstr>TL;DR…</vt:lpstr>
      <vt:lpstr>Learning Scenarios</vt:lpstr>
      <vt:lpstr>Learning Scenarios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Sequence -&gt; Single Label</vt:lpstr>
      <vt:lpstr>Learning Scenarios</vt:lpstr>
      <vt:lpstr>Single Input -&gt; Sequence</vt:lpstr>
      <vt:lpstr>Single Input -&gt; Sequence</vt:lpstr>
      <vt:lpstr>Single Input -&gt; Sequence</vt:lpstr>
      <vt:lpstr>Single Input -&gt; Sequence</vt:lpstr>
      <vt:lpstr>Learning Scenarios</vt:lpstr>
      <vt:lpstr>Sequence-&gt; Sequence</vt:lpstr>
      <vt:lpstr>Sequence-&gt; Sequence</vt:lpstr>
      <vt:lpstr>Sequence -&gt; Sequence</vt:lpstr>
      <vt:lpstr>Sequence -&gt; Sequence</vt:lpstr>
      <vt:lpstr>Sequence -&gt; Sequence</vt:lpstr>
      <vt:lpstr>Sequence -&gt; Sequence</vt:lpstr>
      <vt:lpstr>Sequence-&gt; Sequence</vt:lpstr>
      <vt:lpstr>Sequence-&gt; Sequence</vt:lpstr>
      <vt:lpstr>Sequence -&gt; Sequence</vt:lpstr>
      <vt:lpstr>Sequence -&gt; Sequence</vt:lpstr>
      <vt:lpstr>Sequence -&gt; Sequence</vt:lpstr>
      <vt:lpstr>Sequence -&gt; Sequence</vt:lpstr>
      <vt:lpstr>Sequence -&gt; Sequence</vt:lpstr>
      <vt:lpstr>Sequence -&gt; Sequence</vt:lpstr>
      <vt:lpstr>Sequence -&gt; Sequence</vt:lpstr>
      <vt:lpstr>Sequence -&gt; Sequence</vt:lpstr>
      <vt:lpstr>Sequence -&gt; Sequence</vt:lpstr>
      <vt:lpstr>Conclusions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196</cp:revision>
  <dcterms:modified xsi:type="dcterms:W3CDTF">2017-04-21T14:52:07Z</dcterms:modified>
</cp:coreProperties>
</file>