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2"/>
  </p:notesMasterIdLst>
  <p:sldIdLst>
    <p:sldId id="257" r:id="rId2"/>
    <p:sldId id="258" r:id="rId3"/>
    <p:sldId id="326" r:id="rId4"/>
    <p:sldId id="325" r:id="rId5"/>
    <p:sldId id="332" r:id="rId6"/>
    <p:sldId id="333" r:id="rId7"/>
    <p:sldId id="335" r:id="rId8"/>
    <p:sldId id="334" r:id="rId9"/>
    <p:sldId id="336" r:id="rId10"/>
    <p:sldId id="324" r:id="rId11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VIDIA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A8C1FA-DE9A-44FF-84F0-7177A9D05FA9}" v="32" dt="2024-08-28T21:34:48.008"/>
  </p1510:revLst>
</p1510:revInfo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0" autoAdjust="0"/>
    <p:restoredTop sz="94660"/>
  </p:normalViewPr>
  <p:slideViewPr>
    <p:cSldViewPr>
      <p:cViewPr varScale="1">
        <p:scale>
          <a:sx n="173" d="100"/>
          <a:sy n="173" d="100"/>
        </p:scale>
        <p:origin x="2346" y="13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69A8C1FA-DE9A-44FF-84F0-7177A9D05FA9}"/>
    <pc:docChg chg="undo custSel modSld">
      <pc:chgData name="Joe Bungo" userId="68c73667-b054-4751-86c2-2fef667112d9" providerId="ADAL" clId="{69A8C1FA-DE9A-44FF-84F0-7177A9D05FA9}" dt="2024-08-28T21:34:49.964" v="350" actId="207"/>
      <pc:docMkLst>
        <pc:docMk/>
      </pc:docMkLst>
      <pc:sldChg chg="addSp modSp mod">
        <pc:chgData name="Joe Bungo" userId="68c73667-b054-4751-86c2-2fef667112d9" providerId="ADAL" clId="{69A8C1FA-DE9A-44FF-84F0-7177A9D05FA9}" dt="2024-08-28T21:21:02.371" v="61" actId="207"/>
        <pc:sldMkLst>
          <pc:docMk/>
          <pc:sldMk cId="4200820330" sldId="333"/>
        </pc:sldMkLst>
        <pc:graphicFrameChg chg="mod modGraphic">
          <ac:chgData name="Joe Bungo" userId="68c73667-b054-4751-86c2-2fef667112d9" providerId="ADAL" clId="{69A8C1FA-DE9A-44FF-84F0-7177A9D05FA9}" dt="2024-08-28T21:21:02.371" v="61" actId="207"/>
          <ac:graphicFrameMkLst>
            <pc:docMk/>
            <pc:sldMk cId="4200820330" sldId="333"/>
            <ac:graphicFrameMk id="105" creationId="{00000000-0000-0000-0000-000000000000}"/>
          </ac:graphicFrameMkLst>
        </pc:graphicFrameChg>
        <pc:picChg chg="add mod">
          <ac:chgData name="Joe Bungo" userId="68c73667-b054-4751-86c2-2fef667112d9" providerId="ADAL" clId="{69A8C1FA-DE9A-44FF-84F0-7177A9D05FA9}" dt="2024-08-28T21:20:41.191" v="60" actId="1076"/>
          <ac:picMkLst>
            <pc:docMk/>
            <pc:sldMk cId="4200820330" sldId="333"/>
            <ac:picMk id="2" creationId="{746C7DED-4B86-4F74-CB5A-48C488FC0C84}"/>
          </ac:picMkLst>
        </pc:picChg>
        <pc:picChg chg="mod">
          <ac:chgData name="Joe Bungo" userId="68c73667-b054-4751-86c2-2fef667112d9" providerId="ADAL" clId="{69A8C1FA-DE9A-44FF-84F0-7177A9D05FA9}" dt="2024-08-28T21:19:21.285" v="39" actId="1076"/>
          <ac:picMkLst>
            <pc:docMk/>
            <pc:sldMk cId="4200820330" sldId="333"/>
            <ac:picMk id="1027" creationId="{00000000-0000-0000-0000-000000000000}"/>
          </ac:picMkLst>
        </pc:picChg>
      </pc:sldChg>
      <pc:sldChg chg="addSp modSp mod">
        <pc:chgData name="Joe Bungo" userId="68c73667-b054-4751-86c2-2fef667112d9" providerId="ADAL" clId="{69A8C1FA-DE9A-44FF-84F0-7177A9D05FA9}" dt="2024-08-28T21:34:49.964" v="350" actId="207"/>
        <pc:sldMkLst>
          <pc:docMk/>
          <pc:sldMk cId="2255163083" sldId="335"/>
        </pc:sldMkLst>
        <pc:graphicFrameChg chg="mod modGraphic">
          <ac:chgData name="Joe Bungo" userId="68c73667-b054-4751-86c2-2fef667112d9" providerId="ADAL" clId="{69A8C1FA-DE9A-44FF-84F0-7177A9D05FA9}" dt="2024-08-28T21:34:49.964" v="350" actId="207"/>
          <ac:graphicFrameMkLst>
            <pc:docMk/>
            <pc:sldMk cId="2255163083" sldId="335"/>
            <ac:graphicFrameMk id="105" creationId="{00000000-0000-0000-0000-000000000000}"/>
          </ac:graphicFrameMkLst>
        </pc:graphicFrameChg>
        <pc:picChg chg="add mod">
          <ac:chgData name="Joe Bungo" userId="68c73667-b054-4751-86c2-2fef667112d9" providerId="ADAL" clId="{69A8C1FA-DE9A-44FF-84F0-7177A9D05FA9}" dt="2024-08-28T21:32:32.375" v="345" actId="1076"/>
          <ac:picMkLst>
            <pc:docMk/>
            <pc:sldMk cId="2255163083" sldId="335"/>
            <ac:picMk id="2" creationId="{817189A0-9A75-33BC-0C9F-5A2C3A976D2D}"/>
          </ac:picMkLst>
        </pc:picChg>
        <pc:picChg chg="add mod">
          <ac:chgData name="Joe Bungo" userId="68c73667-b054-4751-86c2-2fef667112d9" providerId="ADAL" clId="{69A8C1FA-DE9A-44FF-84F0-7177A9D05FA9}" dt="2024-08-28T21:32:00.825" v="340" actId="1076"/>
          <ac:picMkLst>
            <pc:docMk/>
            <pc:sldMk cId="2255163083" sldId="335"/>
            <ac:picMk id="3" creationId="{4C17A0A6-C77A-D455-E570-40A425D9B0C7}"/>
          </ac:picMkLst>
        </pc:picChg>
        <pc:picChg chg="mod">
          <ac:chgData name="Joe Bungo" userId="68c73667-b054-4751-86c2-2fef667112d9" providerId="ADAL" clId="{69A8C1FA-DE9A-44FF-84F0-7177A9D05FA9}" dt="2024-08-28T21:32:26.936" v="344" actId="1076"/>
          <ac:picMkLst>
            <pc:docMk/>
            <pc:sldMk cId="2255163083" sldId="335"/>
            <ac:picMk id="4" creationId="{B92FA7F3-DBE1-48AE-A0D8-F05D03B0857E}"/>
          </ac:picMkLst>
        </pc:picChg>
        <pc:picChg chg="mod">
          <ac:chgData name="Joe Bungo" userId="68c73667-b054-4751-86c2-2fef667112d9" providerId="ADAL" clId="{69A8C1FA-DE9A-44FF-84F0-7177A9D05FA9}" dt="2024-08-28T21:32:20.604" v="343" actId="1076"/>
          <ac:picMkLst>
            <pc:docMk/>
            <pc:sldMk cId="2255163083" sldId="335"/>
            <ac:picMk id="5" creationId="{B569CE80-1F30-4474-B07D-38A42A17C7B4}"/>
          </ac:picMkLst>
        </pc:picChg>
        <pc:picChg chg="mod">
          <ac:chgData name="Joe Bungo" userId="68c73667-b054-4751-86c2-2fef667112d9" providerId="ADAL" clId="{69A8C1FA-DE9A-44FF-84F0-7177A9D05FA9}" dt="2024-08-28T21:23:27.180" v="123" actId="1076"/>
          <ac:picMkLst>
            <pc:docMk/>
            <pc:sldMk cId="2255163083" sldId="335"/>
            <ac:picMk id="6" creationId="{5A5DCB5A-543F-462A-A243-076DF265D7A9}"/>
          </ac:picMkLst>
        </pc:picChg>
        <pc:picChg chg="add mod">
          <ac:chgData name="Joe Bungo" userId="68c73667-b054-4751-86c2-2fef667112d9" providerId="ADAL" clId="{69A8C1FA-DE9A-44FF-84F0-7177A9D05FA9}" dt="2024-08-28T21:32:39.711" v="346" actId="1076"/>
          <ac:picMkLst>
            <pc:docMk/>
            <pc:sldMk cId="2255163083" sldId="335"/>
            <ac:picMk id="8" creationId="{26963441-A95D-4AB2-7B7A-1167EEC462F0}"/>
          </ac:picMkLst>
        </pc:picChg>
      </pc:sldChg>
    </pc:docChg>
  </pc:docChgLst>
  <pc:docChgLst>
    <pc:chgData name="Joe Bungo" userId="68c73667-b054-4751-86c2-2fef667112d9" providerId="ADAL" clId="{930B399F-2718-41F8-94E4-FDE24AE58FE1}"/>
    <pc:docChg chg="undo custSel modSld">
      <pc:chgData name="Joe Bungo" userId="68c73667-b054-4751-86c2-2fef667112d9" providerId="ADAL" clId="{930B399F-2718-41F8-94E4-FDE24AE58FE1}" dt="2021-08-23T18:00:56.240" v="306" actId="20577"/>
      <pc:docMkLst>
        <pc:docMk/>
      </pc:docMkLst>
      <pc:sldChg chg="delSp modSp mod">
        <pc:chgData name="Joe Bungo" userId="68c73667-b054-4751-86c2-2fef667112d9" providerId="ADAL" clId="{930B399F-2718-41F8-94E4-FDE24AE58FE1}" dt="2021-08-23T17:44:13.732" v="55" actId="20577"/>
        <pc:sldMkLst>
          <pc:docMk/>
          <pc:sldMk cId="4200820330" sldId="333"/>
        </pc:sldMkLst>
        <pc:graphicFrameChg chg="modGraphic">
          <ac:chgData name="Joe Bungo" userId="68c73667-b054-4751-86c2-2fef667112d9" providerId="ADAL" clId="{930B399F-2718-41F8-94E4-FDE24AE58FE1}" dt="2021-08-23T17:44:13.732" v="55" actId="20577"/>
          <ac:graphicFrameMkLst>
            <pc:docMk/>
            <pc:sldMk cId="4200820330" sldId="333"/>
            <ac:graphicFrameMk id="105" creationId="{00000000-0000-0000-0000-000000000000}"/>
          </ac:graphicFrameMkLst>
        </pc:graphicFrameChg>
        <pc:picChg chg="mod">
          <ac:chgData name="Joe Bungo" userId="68c73667-b054-4751-86c2-2fef667112d9" providerId="ADAL" clId="{930B399F-2718-41F8-94E4-FDE24AE58FE1}" dt="2021-08-23T17:43:36.726" v="7" actId="1076"/>
          <ac:picMkLst>
            <pc:docMk/>
            <pc:sldMk cId="4200820330" sldId="333"/>
            <ac:picMk id="1027" creationId="{00000000-0000-0000-0000-000000000000}"/>
          </ac:picMkLst>
        </pc:picChg>
        <pc:picChg chg="del">
          <ac:chgData name="Joe Bungo" userId="68c73667-b054-4751-86c2-2fef667112d9" providerId="ADAL" clId="{930B399F-2718-41F8-94E4-FDE24AE58FE1}" dt="2021-08-23T17:43:39.214" v="8" actId="478"/>
          <ac:picMkLst>
            <pc:docMk/>
            <pc:sldMk cId="4200820330" sldId="333"/>
            <ac:picMk id="1028" creationId="{00000000-0000-0000-0000-000000000000}"/>
          </ac:picMkLst>
        </pc:picChg>
      </pc:sldChg>
      <pc:sldChg chg="addSp modSp mod">
        <pc:chgData name="Joe Bungo" userId="68c73667-b054-4751-86c2-2fef667112d9" providerId="ADAL" clId="{930B399F-2718-41F8-94E4-FDE24AE58FE1}" dt="2021-08-23T18:00:56.240" v="306" actId="20577"/>
        <pc:sldMkLst>
          <pc:docMk/>
          <pc:sldMk cId="2255163083" sldId="335"/>
        </pc:sldMkLst>
        <pc:graphicFrameChg chg="mod modGraphic">
          <ac:chgData name="Joe Bungo" userId="68c73667-b054-4751-86c2-2fef667112d9" providerId="ADAL" clId="{930B399F-2718-41F8-94E4-FDE24AE58FE1}" dt="2021-08-23T18:00:56.240" v="306" actId="20577"/>
          <ac:graphicFrameMkLst>
            <pc:docMk/>
            <pc:sldMk cId="2255163083" sldId="335"/>
            <ac:graphicFrameMk id="105" creationId="{00000000-0000-0000-0000-000000000000}"/>
          </ac:graphicFrameMkLst>
        </pc:graphicFrameChg>
        <pc:picChg chg="add mod">
          <ac:chgData name="Joe Bungo" userId="68c73667-b054-4751-86c2-2fef667112d9" providerId="ADAL" clId="{930B399F-2718-41F8-94E4-FDE24AE58FE1}" dt="2021-08-23T17:58:03.201" v="66" actId="1076"/>
          <ac:picMkLst>
            <pc:docMk/>
            <pc:sldMk cId="2255163083" sldId="335"/>
            <ac:picMk id="4" creationId="{B92FA7F3-DBE1-48AE-A0D8-F05D03B0857E}"/>
          </ac:picMkLst>
        </pc:picChg>
        <pc:picChg chg="add mod">
          <ac:chgData name="Joe Bungo" userId="68c73667-b054-4751-86c2-2fef667112d9" providerId="ADAL" clId="{930B399F-2718-41F8-94E4-FDE24AE58FE1}" dt="2021-08-23T17:58:09.247" v="68" actId="1076"/>
          <ac:picMkLst>
            <pc:docMk/>
            <pc:sldMk cId="2255163083" sldId="335"/>
            <ac:picMk id="5" creationId="{B569CE80-1F30-4474-B07D-38A42A17C7B4}"/>
          </ac:picMkLst>
        </pc:picChg>
        <pc:picChg chg="add mod">
          <ac:chgData name="Joe Bungo" userId="68c73667-b054-4751-86c2-2fef667112d9" providerId="ADAL" clId="{930B399F-2718-41F8-94E4-FDE24AE58FE1}" dt="2021-08-23T17:58:13.936" v="70" actId="1076"/>
          <ac:picMkLst>
            <pc:docMk/>
            <pc:sldMk cId="2255163083" sldId="335"/>
            <ac:picMk id="6" creationId="{5A5DCB5A-543F-462A-A243-076DF265D7A9}"/>
          </ac:picMkLst>
        </pc:picChg>
        <pc:picChg chg="add mod">
          <ac:chgData name="Joe Bungo" userId="68c73667-b054-4751-86c2-2fef667112d9" providerId="ADAL" clId="{930B399F-2718-41F8-94E4-FDE24AE58FE1}" dt="2021-08-23T18:00:44.437" v="269" actId="1076"/>
          <ac:picMkLst>
            <pc:docMk/>
            <pc:sldMk cId="2255163083" sldId="335"/>
            <ac:picMk id="7" creationId="{CE879C70-31B2-49DE-90D4-141BC551793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0695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040D90C8-2CD3-4F27-836F-9CE330C39F6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626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8/28/2024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 dirty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</a:t>
            </a:r>
            <a:r>
              <a:rPr lang="en-US" sz="1100" b="0" i="0" u="none" strike="noStrike" cap="none" baseline="0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9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62" y="347473"/>
            <a:ext cx="7482078" cy="5262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rgbClr val="76B900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854" y="971552"/>
            <a:ext cx="7461504" cy="482870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>
            <a:lvl1pPr marL="284152" marR="0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800" dirty="0" smtClean="0"/>
            </a:lvl1pPr>
            <a:lvl2pPr marL="630212" marR="0" indent="-228590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400" dirty="0" smtClean="0"/>
            </a:lvl2pPr>
            <a:lvl3pPr marL="804830" marR="0" indent="-20319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400" dirty="0" smtClean="0"/>
            </a:lvl3pPr>
          </a:lstStyle>
          <a:p>
            <a:pPr marL="284152" marR="0" lvl="0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284152" marR="0" lvl="1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284152" marR="0" lvl="2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763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62" y="347473"/>
            <a:ext cx="7482078" cy="5262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rgbClr val="76B900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854" y="971552"/>
            <a:ext cx="7461504" cy="482870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>
            <a:lvl1pPr marL="284152" marR="0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800" dirty="0" smtClean="0"/>
            </a:lvl1pPr>
            <a:lvl2pPr marL="630212" marR="0" indent="-228590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400" dirty="0" smtClean="0"/>
            </a:lvl2pPr>
            <a:lvl3pPr marL="804830" marR="0" indent="-20319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1400" dirty="0" smtClean="0"/>
            </a:lvl3pPr>
          </a:lstStyle>
          <a:p>
            <a:pPr marL="284152" marR="0" lvl="0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Edit Master text styles</a:t>
            </a:r>
          </a:p>
          <a:p>
            <a:pPr marL="284152" marR="0" lvl="1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284152" marR="0" lvl="2" indent="-284152" algn="l" defTabSz="346445" rtl="0" eaLnBrk="1" fontAlgn="base" latinLnBrk="0" hangingPunct="1">
              <a:lnSpc>
                <a:spcPct val="90000"/>
              </a:lnSpc>
              <a:spcBef>
                <a:spcPts val="224"/>
              </a:spcBef>
              <a:spcAft>
                <a:spcPts val="224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763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62" y="347473"/>
            <a:ext cx="7482078" cy="5262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91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11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2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nvidia.com/courses/course-detail?course_id=course-v1:DLI+T-FX-01+V1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hyperlink" Target="https://learn.nvidia.com/courses/course-detail?course_id=course-v1:DLI+L-FX-04+V2" TargetMode="External"/><Relationship Id="rId4" Type="http://schemas.openxmlformats.org/officeDocument/2006/relationships/hyperlink" Target="https://learn.nvidia.com/courses/course-detail?course_id=course-v1:DLI+S-FX-01+V1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.nvidia.com/courses/course-detail?course_id=course-v1:DLI+S-DS-03+V1" TargetMode="External"/><Relationship Id="rId3" Type="http://schemas.openxmlformats.org/officeDocument/2006/relationships/hyperlink" Target="https://learn.nvidia.com/courses/course-detail?course_id=course-v1:DLI+S-ES-01+V1" TargetMode="External"/><Relationship Id="rId7" Type="http://schemas.openxmlformats.org/officeDocument/2006/relationships/hyperlink" Target="https://learn.nvidia.com/courses/course-detail?course_id=course-v1:DLI+S-FX-08+V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learn.nvidia.com/courses/course-detail?course_id=course-v1:DLI+S-FX-05+V1" TargetMode="External"/><Relationship Id="rId5" Type="http://schemas.openxmlformats.org/officeDocument/2006/relationships/hyperlink" Target="https://learn.nvidia.com/courses/course-detail?course_id=course-v1:DLI+L-FX-23+V2" TargetMode="External"/><Relationship Id="rId4" Type="http://schemas.openxmlformats.org/officeDocument/2006/relationships/hyperlink" Target="https://learn.nvidia.com/courses/course-detail?course_id=course-v1:DLI+L-FX-18+V2" TargetMode="Externa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  <a:p>
            <a:br>
              <a:rPr lang="en-US" dirty="0"/>
            </a:br>
            <a:r>
              <a:rPr lang="en-US" dirty="0"/>
              <a:t>Lecture 1.1 – Course Introduction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68766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People Involved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81000" y="1409700"/>
            <a:ext cx="7461504" cy="3851597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Yann LeCun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(NYU, 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Junbo (Jake) Zhao (NYU)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Joe Bungo (NVIDIA)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Marc'Aurelio Ranzato (Facebook)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Joan Bruna (NYU)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Julien Mairal (INRIA)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  <a:ea typeface="+mn-ea"/>
              </a:rPr>
              <a:t>Koray Kavukcuoglu (Google)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Tomas Mikolov (Facebook)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Sumit Chopra (Facebook)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Jason Weston (Facebook)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Antoine Bordes (Facebook)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John Seng (CalPoly </a:t>
            </a:r>
            <a:r>
              <a:rPr lang="en-US">
                <a:solidFill>
                  <a:schemeClr val="tx1">
                    <a:lumMod val="75000"/>
                  </a:schemeClr>
                </a:solidFill>
              </a:rPr>
              <a:t>SLO)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8498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8626">
        <p:fade/>
      </p:transition>
    </mc:Choice>
    <mc:Fallback xmlns="">
      <p:transition spd="med" advTm="108626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Course Goals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33500"/>
            <a:ext cx="7461504" cy="3851597"/>
          </a:xfrm>
        </p:spPr>
        <p:txBody>
          <a:bodyPr>
            <a:normAutofit/>
          </a:bodyPr>
          <a:lstStyle/>
          <a:p>
            <a:r>
              <a:rPr lang="en-US" dirty="0"/>
              <a:t>Learn academic theory and fundamental application of Machine Learning (ML) and Deep Learning (DL) using the Torch framework</a:t>
            </a:r>
          </a:p>
          <a:p>
            <a:endParaRPr lang="en-US" dirty="0"/>
          </a:p>
          <a:p>
            <a:r>
              <a:rPr lang="en-US" dirty="0"/>
              <a:t>Module topics:</a:t>
            </a:r>
          </a:p>
          <a:p>
            <a:pPr lvl="1"/>
            <a:r>
              <a:rPr lang="en-US" dirty="0"/>
              <a:t>Introduction to Machine Learning</a:t>
            </a:r>
          </a:p>
          <a:p>
            <a:pPr lvl="1"/>
            <a:r>
              <a:rPr lang="en-US" dirty="0"/>
              <a:t>Introduction to Deep Learning</a:t>
            </a:r>
          </a:p>
          <a:p>
            <a:pPr lvl="1"/>
            <a:r>
              <a:rPr lang="en-US" dirty="0"/>
              <a:t>Convolutional Neural Networks</a:t>
            </a:r>
          </a:p>
          <a:p>
            <a:pPr lvl="1"/>
            <a:r>
              <a:rPr lang="en-US" dirty="0"/>
              <a:t>Energy-based Learning</a:t>
            </a:r>
          </a:p>
          <a:p>
            <a:pPr lvl="1"/>
            <a:r>
              <a:rPr lang="en-US" dirty="0"/>
              <a:t>Optimization Techniques</a:t>
            </a:r>
          </a:p>
          <a:p>
            <a:pPr lvl="1"/>
            <a:r>
              <a:rPr lang="en-US" dirty="0"/>
              <a:t>Learning with Memory</a:t>
            </a:r>
          </a:p>
          <a:p>
            <a:pPr lvl="1"/>
            <a:r>
              <a:rPr lang="en-US" dirty="0"/>
              <a:t>Future Challenges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5100" y="4989513"/>
            <a:ext cx="1714500" cy="307975"/>
          </a:xfrm>
          <a:prstGeom prst="rect">
            <a:avLst/>
          </a:prstGeom>
        </p:spPr>
        <p:txBody>
          <a:bodyPr lIns="109728" tIns="54864" rIns="109728" bIns="54864"/>
          <a:lstStyle/>
          <a:p>
            <a:pPr>
              <a:defRPr/>
            </a:pPr>
            <a:fld id="{1A115BEA-0C42-4CDD-8E1F-1AF03B4924A5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7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20">
        <p:fade/>
      </p:transition>
    </mc:Choice>
    <mc:Fallback xmlns="">
      <p:transition spd="med" advTm="9972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Teaching Kit Slide Decks</a:t>
            </a:r>
          </a:p>
        </p:txBody>
      </p:sp>
      <p:graphicFrame>
        <p:nvGraphicFramePr>
          <p:cNvPr id="105" name="Shape 105"/>
          <p:cNvGraphicFramePr/>
          <p:nvPr>
            <p:extLst>
              <p:ext uri="{D42A27DB-BD31-4B8C-83A1-F6EECF244321}">
                <p14:modId xmlns:p14="http://schemas.microsoft.com/office/powerpoint/2010/main" val="3017250821"/>
              </p:ext>
            </p:extLst>
          </p:nvPr>
        </p:nvGraphicFramePr>
        <p:xfrm>
          <a:off x="381000" y="1181100"/>
          <a:ext cx="7467600" cy="4329376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1 - Introduction to Machine Learning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1.1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Course Introduction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1.2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</a:t>
                      </a:r>
                      <a:r>
                        <a:rPr lang="en-US" sz="1100" b="0" u="none" strike="noStrike" cap="none" baseline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Introduction to Machine Learning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1.3</a:t>
                      </a:r>
                      <a:r>
                        <a:rPr lang="en-US" sz="1100" b="0" u="none" strike="noStrike" cap="none" baseline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Introduction</a:t>
                      </a:r>
                      <a:r>
                        <a:rPr lang="en-US" sz="1100" b="0" u="none" strike="noStrike" cap="none" baseline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to Neural Networks</a:t>
                      </a:r>
                      <a:endParaRPr lang="en-US" sz="1100" b="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44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2 - Introduction to Deep Learning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2.1</a:t>
                      </a:r>
                      <a:r>
                        <a:rPr lang="en-US" sz="1100" dirty="0"/>
                        <a:t> - Introduction to Deep Learning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2.2</a:t>
                      </a:r>
                      <a:r>
                        <a:rPr lang="en-US" sz="1100" dirty="0"/>
                        <a:t> - Deep Supervised Learning  (modular approach) – Part 1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2.3</a:t>
                      </a:r>
                      <a:r>
                        <a:rPr lang="en-US" sz="1100" dirty="0"/>
                        <a:t> - Deep Supervised Learning  (modular approach) – Part 2</a:t>
                      </a:r>
                    </a:p>
                  </a:txBody>
                  <a:tcPr marL="69250" marR="69250" marT="34625" marB="34625" anchor="b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49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3 - Convolutional Neural Networks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3.1</a:t>
                      </a:r>
                      <a:r>
                        <a:rPr lang="en-US" sz="1100" dirty="0"/>
                        <a:t> - History of Convolutional Networks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3.2</a:t>
                      </a:r>
                      <a:r>
                        <a:rPr lang="en-US" sz="1100" dirty="0"/>
                        <a:t> - Convolutional Networks and Computer Vision, Audio and Other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Domains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3.3</a:t>
                      </a:r>
                      <a:r>
                        <a:rPr lang="en-US" sz="1100" dirty="0"/>
                        <a:t> - Structural Prediction and Natural Language Processing</a:t>
                      </a:r>
                      <a:endParaRPr lang="en-US" sz="11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53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4 - Energy-based Learning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4.1</a:t>
                      </a:r>
                      <a:r>
                        <a:rPr lang="en-US" sz="1100" dirty="0"/>
                        <a:t> - Energy­-based Learning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4.2</a:t>
                      </a:r>
                      <a:r>
                        <a:rPr lang="en-US" sz="1100" dirty="0"/>
                        <a:t> - Unsupervised Learning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4.3</a:t>
                      </a:r>
                      <a:r>
                        <a:rPr lang="en-US" sz="1100" baseline="0" dirty="0"/>
                        <a:t> - </a:t>
                      </a:r>
                      <a:r>
                        <a:rPr lang="en-US" sz="1100" dirty="0"/>
                        <a:t>Sparse Coding</a:t>
                      </a:r>
                      <a:endParaRPr lang="en-US" sz="11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5 - Optimization Techniques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5.1</a:t>
                      </a:r>
                      <a:r>
                        <a:rPr lang="en-US" sz="1100" dirty="0"/>
                        <a:t> - Efficient Learning and Second-order Methods</a:t>
                      </a:r>
                      <a:endParaRPr lang="en-US" sz="11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2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6 - Learning with Memory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6.1</a:t>
                      </a:r>
                      <a:r>
                        <a:rPr lang="en-US" sz="1100" dirty="0"/>
                        <a:t> - Recurrent Neural Network Basics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6.2</a:t>
                      </a:r>
                      <a:r>
                        <a:rPr lang="en-US" sz="1100" dirty="0"/>
                        <a:t> - Advanced Recurrent Neural Networks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6.3</a:t>
                      </a:r>
                      <a:r>
                        <a:rPr lang="en-US" sz="1100" dirty="0"/>
                        <a:t> - Sequences Modeling</a:t>
                      </a:r>
                      <a:r>
                        <a:rPr lang="en-US" sz="1100" baseline="0" dirty="0"/>
                        <a:t> with Deep Learning</a:t>
                      </a:r>
                      <a:endParaRPr lang="en-US" sz="1100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6.4 </a:t>
                      </a:r>
                      <a:r>
                        <a:rPr lang="en-US" sz="1100" b="0" dirty="0"/>
                        <a:t>- </a:t>
                      </a:r>
                      <a:r>
                        <a:rPr lang="en-US" sz="1100" dirty="0"/>
                        <a:t>Embedding Methods for NLP: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Unsupervised and Supervised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Embeddings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1" dirty="0"/>
                        <a:t>6.5</a:t>
                      </a:r>
                      <a:r>
                        <a:rPr lang="en-US" sz="1100" dirty="0"/>
                        <a:t> - Embedding Methods for NLP: Embeddings for Multi-relational Data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6.6</a:t>
                      </a:r>
                      <a:r>
                        <a:rPr lang="en-US" sz="1100" dirty="0"/>
                        <a:t> - Deep Natural Language Processing</a:t>
                      </a:r>
                      <a:endParaRPr lang="en-US" sz="1100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Module 7 - Future Challenges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7.1</a:t>
                      </a:r>
                      <a:r>
                        <a:rPr lang="en-US" sz="1100" u="none" strike="noStrike" cap="none" baseline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en-US" sz="110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Future Challenges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519878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Teaching Kit Labs (1)</a:t>
            </a:r>
          </a:p>
        </p:txBody>
      </p:sp>
      <p:graphicFrame>
        <p:nvGraphicFramePr>
          <p:cNvPr id="105" name="Shape 105"/>
          <p:cNvGraphicFramePr/>
          <p:nvPr>
            <p:extLst>
              <p:ext uri="{D42A27DB-BD31-4B8C-83A1-F6EECF244321}">
                <p14:modId xmlns:p14="http://schemas.microsoft.com/office/powerpoint/2010/main" val="3951929328"/>
              </p:ext>
            </p:extLst>
          </p:nvPr>
        </p:nvGraphicFramePr>
        <p:xfrm>
          <a:off x="381000" y="1181100"/>
          <a:ext cx="7467600" cy="4626312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1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Building a Brain in 10 Minutes</a:t>
                      </a:r>
                      <a:r>
                        <a:rPr lang="en-US" sz="14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</a:t>
                      </a:r>
                      <a:r>
                        <a:rPr lang="en-US" sz="1800" b="0" u="none" strike="noStrike" cap="none" baseline="0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</a:t>
                      </a:r>
                      <a:endParaRPr lang="en-US" sz="1800" b="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1.1</a:t>
                      </a:r>
                      <a:r>
                        <a:rPr lang="en-US" sz="1100" b="0" u="none" strike="noStrike" cap="none" baseline="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Backpropagation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   - Logistic regression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         - </a:t>
                      </a:r>
                      <a:r>
                        <a:rPr lang="en-US" sz="1100" b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Softmax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expression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1.2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MNIST Handwritten Digit Recognition (Torch) </a:t>
                      </a: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(programming)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4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2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Getting Started with Deep Learning</a:t>
                      </a:r>
                      <a:endParaRPr lang="en-US" sz="14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814789"/>
                  </a:ext>
                </a:extLst>
              </a:tr>
              <a:tr h="54644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 2A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2A.1</a:t>
                      </a:r>
                      <a:r>
                        <a:rPr lang="en-US" sz="1100" dirty="0"/>
                        <a:t> - More Backpropagation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2A.2</a:t>
                      </a:r>
                      <a:r>
                        <a:rPr lang="en-US" sz="1100" dirty="0"/>
                        <a:t> - STL10: Semi-supervised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Image Recognition (Torch) </a:t>
                      </a:r>
                      <a:r>
                        <a:rPr lang="en-US" sz="1100" b="1" dirty="0"/>
                        <a:t>(programming)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</a:t>
                      </a:r>
                      <a:r>
                        <a:rPr lang="en-US" sz="1100" baseline="0" dirty="0"/>
                        <a:t>   - </a:t>
                      </a:r>
                      <a:r>
                        <a:rPr lang="en-US" sz="1100" dirty="0"/>
                        <a:t>Visualizing filters and augmentations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   - t-SNE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44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 2B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2B.1</a:t>
                      </a:r>
                      <a:r>
                        <a:rPr lang="en-US" sz="1100" dirty="0"/>
                        <a:t> - Backpropagation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   - Nonlinear activation</a:t>
                      </a:r>
                      <a:r>
                        <a:rPr lang="en-US" sz="1100" baseline="0" dirty="0"/>
                        <a:t> functions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aseline="0" dirty="0"/>
                        <a:t>            - </a:t>
                      </a:r>
                      <a:r>
                        <a:rPr lang="en-US" sz="1100" baseline="0" dirty="0" err="1"/>
                        <a:t>Softmax</a:t>
                      </a:r>
                      <a:endParaRPr lang="en-US" sz="1100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2B.2</a:t>
                      </a:r>
                      <a:r>
                        <a:rPr lang="en-US" sz="1100" dirty="0"/>
                        <a:t> - Techniques</a:t>
                      </a:r>
                      <a:endParaRPr lang="en-US" sz="1100" b="1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</a:t>
                      </a:r>
                      <a:r>
                        <a:rPr lang="en-US" sz="1100" baseline="0" dirty="0"/>
                        <a:t>   - </a:t>
                      </a:r>
                      <a:r>
                        <a:rPr lang="en-US" sz="1100" dirty="0"/>
                        <a:t>Optimization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   - Reducing </a:t>
                      </a:r>
                      <a:r>
                        <a:rPr lang="en-US" sz="1100" dirty="0" err="1"/>
                        <a:t>overfitting</a:t>
                      </a:r>
                      <a:endParaRPr lang="en-US" sz="1100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dirty="0"/>
                        <a:t>            - Initialization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2B.3</a:t>
                      </a:r>
                      <a:r>
                        <a:rPr lang="en-US" sz="1100" dirty="0"/>
                        <a:t> - MNIST: Semi-supervised Image Recognition (</a:t>
                      </a:r>
                      <a:r>
                        <a:rPr lang="en-US" sz="1100" dirty="0" err="1"/>
                        <a:t>PyTorch</a:t>
                      </a:r>
                      <a:r>
                        <a:rPr lang="en-US" sz="1100" dirty="0"/>
                        <a:t>) </a:t>
                      </a:r>
                      <a:r>
                        <a:rPr lang="en-US" sz="1100" b="1" dirty="0"/>
                        <a:t>(programming)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94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8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3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4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Getting Started with Image Segmentation</a:t>
                      </a:r>
                      <a:endParaRPr lang="en-US" sz="14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181100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58" y="2476500"/>
            <a:ext cx="14446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746C7DED-4B86-4F74-CB5A-48C488FC0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58" y="5186336"/>
            <a:ext cx="14446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082033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Teaching Kit Labs (2)</a:t>
            </a:r>
          </a:p>
        </p:txBody>
      </p:sp>
      <p:graphicFrame>
        <p:nvGraphicFramePr>
          <p:cNvPr id="105" name="Shape 105"/>
          <p:cNvGraphicFramePr/>
          <p:nvPr>
            <p:extLst>
              <p:ext uri="{D42A27DB-BD31-4B8C-83A1-F6EECF244321}">
                <p14:modId xmlns:p14="http://schemas.microsoft.com/office/powerpoint/2010/main" val="1816534125"/>
              </p:ext>
            </p:extLst>
          </p:nvPr>
        </p:nvGraphicFramePr>
        <p:xfrm>
          <a:off x="381000" y="1181100"/>
          <a:ext cx="7467600" cy="4534936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4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Disaster Risk Monitoring using Satellite</a:t>
                      </a:r>
                      <a:b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Imagery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49475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 3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3.1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Generative Adversarial Networks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3.2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GAN Workhouse (</a:t>
                      </a:r>
                      <a:r>
                        <a:rPr lang="en-US" sz="800" b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PyTorch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 </a:t>
                      </a: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(programming)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5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Optimization and Deployment of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TensorFlow Models with </a:t>
                      </a:r>
                      <a:r>
                        <a:rPr lang="en-US" sz="10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TensorRT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53892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6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Deep Learning at Scale with </a:t>
                      </a:r>
                      <a:r>
                        <a:rPr lang="en-US" sz="1000" b="0" u="none" strike="noStrike" cap="none" dirty="0" err="1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Horovod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04146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 4A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dirty="0"/>
                        <a:t>4A.1</a:t>
                      </a:r>
                      <a:r>
                        <a:rPr lang="en-US" sz="800" dirty="0"/>
                        <a:t> - </a:t>
                      </a:r>
                      <a:r>
                        <a:rPr lang="en-US" sz="800" dirty="0" err="1"/>
                        <a:t>nngraph</a:t>
                      </a:r>
                      <a:r>
                        <a:rPr lang="en-US" sz="800" dirty="0"/>
                        <a:t> </a:t>
                      </a:r>
                      <a:r>
                        <a:rPr lang="en-US" sz="800" b="1" dirty="0"/>
                        <a:t>(programming)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dirty="0"/>
                        <a:t>4A.2</a:t>
                      </a:r>
                      <a:r>
                        <a:rPr lang="en-US" sz="800" dirty="0"/>
                        <a:t> - Language Modeling </a:t>
                      </a:r>
                      <a:r>
                        <a:rPr lang="en-US" sz="800" b="1" dirty="0"/>
                        <a:t>(programming)</a:t>
                      </a:r>
                      <a:endParaRPr lang="en-US" sz="800" b="1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53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Lab 4B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4B.1 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Batch Normalization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4B.2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Convolution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4B.3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Variants of Pooling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4B.4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t-SNE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4B.5 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- Sentence Classification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4B.6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Language Modeling (</a:t>
                      </a:r>
                      <a:r>
                        <a:rPr lang="en-US" sz="800" b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PyTorch</a:t>
                      </a:r>
                      <a:r>
                        <a:rPr lang="en-US" sz="8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 </a:t>
                      </a:r>
                      <a:r>
                        <a:rPr lang="en-US" sz="8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(programming) 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7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Introduction to Graph Neural Networks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57038"/>
                  </a:ext>
                </a:extLst>
              </a:tr>
              <a:tr h="507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8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Introduction to Transformer-Based Natural Language</a:t>
                      </a:r>
                      <a:b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Processing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2568"/>
                  </a:ext>
                </a:extLst>
              </a:tr>
              <a:tr h="507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en-US" sz="1300" b="0" u="none" strike="noStrike" cap="none" dirty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NVIDIA DLI Online Course 9</a:t>
                      </a: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chemeClr val="accent1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Exploring Adversarial Machine Learning</a:t>
                      </a:r>
                      <a:endParaRPr lang="en-US" sz="1000" b="0" u="none" strike="noStrike" cap="none" dirty="0">
                        <a:solidFill>
                          <a:schemeClr val="accen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836904"/>
                  </a:ext>
                </a:extLst>
              </a:tr>
            </a:tbl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B92FA7F3-DBE1-48AE-A0D8-F05D03B08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9" y="2022356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569CE80-1F30-4474-B07D-38A42A17C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485506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A5DCB5A-543F-462A-A243-076DF265D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949600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E879C70-31B2-49DE-90D4-141BC5517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729" y="5128384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817189A0-9A75-33BC-0C9F-5A2C3A976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8" y="1101663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17A0A6-C77A-D455-E570-40A425D9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729" y="4152900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6963441-A95D-4AB2-7B7A-1167EEC46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729" y="4640642"/>
            <a:ext cx="1446883" cy="6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16308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Teaching Kit Quiz/exam Problem Sets</a:t>
            </a:r>
          </a:p>
        </p:txBody>
      </p:sp>
      <p:graphicFrame>
        <p:nvGraphicFramePr>
          <p:cNvPr id="105" name="Shape 105"/>
          <p:cNvGraphicFramePr/>
          <p:nvPr>
            <p:extLst>
              <p:ext uri="{D42A27DB-BD31-4B8C-83A1-F6EECF244321}">
                <p14:modId xmlns:p14="http://schemas.microsoft.com/office/powerpoint/2010/main" val="459421704"/>
              </p:ext>
            </p:extLst>
          </p:nvPr>
        </p:nvGraphicFramePr>
        <p:xfrm>
          <a:off x="381000" y="1181100"/>
          <a:ext cx="7467600" cy="4432278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1" u="none" strike="noStrike" cap="none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Quiz/exam Sample Problem Set /solution 1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en-US" sz="2400" b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1.1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General Questions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1.2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en-US" sz="1100" b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Softmax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regression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1.3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Chain Rule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1.4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Variants of Pooling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1.5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Convolution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1.6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Optimization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1.7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</a:t>
                      </a:r>
                      <a:r>
                        <a:rPr lang="en-US" sz="1100" b="0" u="none" strike="noStrike" cap="none" dirty="0" err="1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Topk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Error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1.8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t-SNE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1.9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Proximal Gradient Descent</a:t>
                      </a: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1" i="0" u="none" strike="noStrike" cap="none" baseline="0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Quiz/exam Sample Problem Set 2</a:t>
                      </a:r>
                      <a:endParaRPr lang="en-US" sz="2400" b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2.1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Quick Basic Knowledge Questions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2.2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Multinomial Logistic Regression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2.3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Metric Learning with NCA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2.4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Sparse Coding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2.5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Convolutional Networks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2.6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Dataset Features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2.7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Backpropagation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2.8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More Backpropagation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100" b="1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2.9</a:t>
                      </a:r>
                      <a:r>
                        <a:rPr lang="en-US" sz="1100" b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- Convergence of Linear Regression</a:t>
                      </a:r>
                      <a:endParaRPr lang="en-US" sz="1100" b="1" u="none" strike="noStrike" cap="none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44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1" i="0" u="none" strike="noStrike" cap="none" baseline="0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Quiz/exam Sample Problem Set 3</a:t>
                      </a:r>
                      <a:endParaRPr lang="en-US" sz="2400" b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3.1</a:t>
                      </a:r>
                      <a:r>
                        <a:rPr lang="en-US" sz="1100" dirty="0"/>
                        <a:t> - General Questions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3.2</a:t>
                      </a:r>
                      <a:r>
                        <a:rPr lang="en-US" sz="1100" dirty="0"/>
                        <a:t> - Sort module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3.3</a:t>
                      </a:r>
                      <a:r>
                        <a:rPr lang="en-US" sz="1100" dirty="0"/>
                        <a:t> - </a:t>
                      </a:r>
                      <a:r>
                        <a:rPr lang="en-US" sz="1100" dirty="0" err="1"/>
                        <a:t>Softmax</a:t>
                      </a:r>
                      <a:endParaRPr lang="en-US" sz="1100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3.4</a:t>
                      </a:r>
                      <a:r>
                        <a:rPr lang="en-US" sz="1100" dirty="0"/>
                        <a:t> - Shared Weights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3.5</a:t>
                      </a:r>
                      <a:r>
                        <a:rPr lang="en-US" sz="1100" dirty="0"/>
                        <a:t> - </a:t>
                      </a:r>
                      <a:r>
                        <a:rPr lang="en-US" sz="1100" dirty="0" err="1"/>
                        <a:t>ConvNet</a:t>
                      </a:r>
                      <a:endParaRPr lang="en-US" sz="1100" dirty="0"/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3.6</a:t>
                      </a:r>
                      <a:r>
                        <a:rPr lang="en-US" sz="1100" dirty="0"/>
                        <a:t> - Energy-Based Learning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3.7</a:t>
                      </a:r>
                      <a:r>
                        <a:rPr lang="en-US" sz="1100" dirty="0"/>
                        <a:t> - Sparse Coding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3.8</a:t>
                      </a:r>
                      <a:r>
                        <a:rPr lang="en-US" sz="1100" dirty="0"/>
                        <a:t> - Auto-Encoders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3.9</a:t>
                      </a:r>
                      <a:r>
                        <a:rPr lang="en-US" sz="1100" dirty="0"/>
                        <a:t> - Optimization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/>
                        <a:t>3.10</a:t>
                      </a:r>
                      <a:r>
                        <a:rPr lang="en-US" sz="1100" dirty="0"/>
                        <a:t> - Optimization in Multi-layer Nets</a:t>
                      </a:r>
                    </a:p>
                  </a:txBody>
                  <a:tcPr marL="69250" marR="69250" marT="34625" marB="346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36509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 dirty="0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Teaching Kit Quiz/exam Problem Sets</a:t>
            </a:r>
          </a:p>
        </p:txBody>
      </p:sp>
      <p:graphicFrame>
        <p:nvGraphicFramePr>
          <p:cNvPr id="105" name="Shape 105"/>
          <p:cNvGraphicFramePr/>
          <p:nvPr>
            <p:extLst>
              <p:ext uri="{D42A27DB-BD31-4B8C-83A1-F6EECF244321}">
                <p14:modId xmlns:p14="http://schemas.microsoft.com/office/powerpoint/2010/main" val="1091065471"/>
              </p:ext>
            </p:extLst>
          </p:nvPr>
        </p:nvGraphicFramePr>
        <p:xfrm>
          <a:off x="381000" y="1181100"/>
          <a:ext cx="7467600" cy="1578010"/>
        </p:xfrm>
        <a:graphic>
          <a:graphicData uri="http://schemas.openxmlformats.org/drawingml/2006/table">
            <a:tbl>
              <a:tblPr firstRow="1" bandRow="1">
                <a:noFill/>
                <a:tableStyleId>{C7806B90-F4B4-4DD5-B165-D0DAAE6AC9AA}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949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b="1" i="0" u="none" strike="noStrike" cap="none" baseline="0" dirty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Quiz/exam Sample Problem Set 4</a:t>
                      </a:r>
                      <a:endParaRPr lang="en-US" sz="2400" b="0" u="none" strike="noStrike" cap="none" dirty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207750" marR="69250" marT="34625" marB="346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4.1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General Questions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4.2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Pooling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4.3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</a:rPr>
                        <a:t>ConvNet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Basics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4.4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</a:rPr>
                        <a:t>ConvNets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: Object Detection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4.5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</a:t>
                      </a:r>
                      <a:r>
                        <a:rPr lang="en-US" sz="1100" b="0" dirty="0" err="1">
                          <a:solidFill>
                            <a:schemeClr val="tx1"/>
                          </a:solidFill>
                        </a:rPr>
                        <a:t>ConvNets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: Weak Supervision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4.6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Word, Text, and Image Embedding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4.7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Recurrent Nets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4.8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Energy-Based Learning: Weakly Supervised Object Localization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4.9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- Unsupervised Learning and Auto-Encoders</a:t>
                      </a: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4.10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 – Optimization</a:t>
                      </a:r>
                      <a:endParaRPr lang="en-US" sz="1100" b="0" u="none" strike="noStrike" cap="none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9250" marR="69250" marT="34625" marB="34625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3490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71697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</TotalTime>
  <Words>839</Words>
  <Application>Microsoft Office PowerPoint</Application>
  <PresentationFormat>Custom</PresentationFormat>
  <Paragraphs>156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Trebuchet MS</vt:lpstr>
      <vt:lpstr>1_Title &amp; Bullet </vt:lpstr>
      <vt:lpstr>  Lecture 1.1 – Course Introduction</vt:lpstr>
      <vt:lpstr>PowerPoint Presentation</vt:lpstr>
      <vt:lpstr>People Involved</vt:lpstr>
      <vt:lpstr>Course Goals</vt:lpstr>
      <vt:lpstr>Teaching Kit Slide Decks</vt:lpstr>
      <vt:lpstr>Teaching Kit Labs (1)</vt:lpstr>
      <vt:lpstr>Teaching Kit Labs (2)</vt:lpstr>
      <vt:lpstr>Teaching Kit Quiz/exam Problem Sets</vt:lpstr>
      <vt:lpstr>Teaching Kit Quiz/exam Problem Sets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166</cp:revision>
  <dcterms:modified xsi:type="dcterms:W3CDTF">2024-08-28T21:34:57Z</dcterms:modified>
</cp:coreProperties>
</file>