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19"/>
  </p:notesMasterIdLst>
  <p:sldIdLst>
    <p:sldId id="257" r:id="rId2"/>
    <p:sldId id="258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24" r:id="rId18"/>
  </p:sldIdLst>
  <p:sldSz cx="8229600" cy="6172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944">
          <p15:clr>
            <a:srgbClr val="A4A3A4"/>
          </p15:clr>
        </p15:guide>
        <p15:guide id="2" pos="25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A7A7"/>
    <a:srgbClr val="D9DC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806B90-F4B4-4DD5-B165-D0DAAE6AC9AA}">
  <a:tblStyle styleId="{C7806B90-F4B4-4DD5-B165-D0DAAE6AC9AA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BF3E6"/>
          </a:solidFill>
        </a:fill>
      </a:tcStyle>
    </a:wholeTbl>
    <a:band1H>
      <a:tcStyle>
        <a:tcBdr/>
        <a:fill>
          <a:solidFill>
            <a:srgbClr val="D5E6CA"/>
          </a:solidFill>
        </a:fill>
      </a:tcStyle>
    </a:band1H>
    <a:band1V>
      <a:tcStyle>
        <a:tcBdr/>
        <a:fill>
          <a:solidFill>
            <a:srgbClr val="D5E6CA"/>
          </a:solidFill>
        </a:fill>
      </a:tcStyle>
    </a:band1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50" autoAdjust="0"/>
    <p:restoredTop sz="78731" autoAdjust="0"/>
  </p:normalViewPr>
  <p:slideViewPr>
    <p:cSldViewPr>
      <p:cViewPr varScale="1">
        <p:scale>
          <a:sx n="99" d="100"/>
          <a:sy n="99" d="100"/>
        </p:scale>
        <p:origin x="2538" y="90"/>
      </p:cViewPr>
      <p:guideLst>
        <p:guide orient="horz" pos="1944"/>
        <p:guide pos="25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454470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06954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55" name="Shape 2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Since the weights of hidden layers do not directly change the output of the network, care must be taken to properly modify these weights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Intuitively, backpropagation assigns the “blame” based on how much each neuron contributed to the final answer</a:t>
            </a:r>
          </a:p>
        </p:txBody>
      </p:sp>
      <p:sp>
        <p:nvSpPr>
          <p:cNvPr id="256" name="Shape 25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3" name="Shape 2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228600" algn="l" rtl="0">
              <a:spcBef>
                <a:spcPts val="0"/>
              </a:spcBef>
              <a:buChar char="●"/>
            </a:pPr>
            <a:r>
              <a:rPr lang="en-US"/>
              <a:t>This example shows how to compute the error derivative with respect to a weight for the output layer</a:t>
            </a:r>
          </a:p>
        </p:txBody>
      </p:sp>
      <p:sp>
        <p:nvSpPr>
          <p:cNvPr id="264" name="Shape 26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6" name="Shape 3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Once the errors for each neuron weight have been calculated, the weights are updated to minimize the error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A learning rate (typically a small value like .0001) is multiplied by the error and this value is added to the weight that corresponds to the error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Gradient Descent is the process of modifying these weights iteratively until the overall error is small enough or the maximum number of iterations has occurred.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Stochastic Gradient Descent is a variation of Gradient Descent that uses a subset of the training data at each time step to approximate the overall derivative to update the weights</a:t>
            </a:r>
          </a:p>
        </p:txBody>
      </p:sp>
      <p:sp>
        <p:nvSpPr>
          <p:cNvPr id="307" name="Shape 30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4" name="Shape 3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Neural networks that operate on images, typically have convolutional layers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These layers include many filters of weights that perform much like the convolution filters that were taught in the computer vision module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Instead of specifying a filter to smooth the image or detect lines, the neural network learns weights for the filters that best differentiate the training examples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 example above show a convolutional layer with 18 weights (9 in the two filters).  Inference occurs by sliding the filters across the image.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Notice that the output layer has is the number of filters times the original area of the input image</a:t>
            </a:r>
          </a:p>
        </p:txBody>
      </p:sp>
      <p:sp>
        <p:nvSpPr>
          <p:cNvPr id="315" name="Shape 31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25" name="Shape 3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This example shows how input values are often padded with zeros.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These zeros are used to ensure that the output of the convolution layer has the same dimensions as the input image</a:t>
            </a:r>
          </a:p>
        </p:txBody>
      </p:sp>
      <p:sp>
        <p:nvSpPr>
          <p:cNvPr id="326" name="Shape 32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Shape 33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34" name="Shape 3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Since convolutional layers can produce a large number of output values, it is often useful to simplify the outputs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Max-pooling extracts the largest values in a layer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Max-pooling is defined with a kernel size (in this example, the kernel size is 2)</a:t>
            </a:r>
          </a:p>
        </p:txBody>
      </p:sp>
      <p:sp>
        <p:nvSpPr>
          <p:cNvPr id="335" name="Shape 33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80929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dirty="0"/>
              <a:t>Neural Networks were inspired by the way brains store and process information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dirty="0"/>
              <a:t>The core component of the brain is the Neuron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dirty="0"/>
              <a:t>Each neuron can receive information from other neurons through dendrites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dirty="0"/>
              <a:t>A </a:t>
            </a:r>
            <a:r>
              <a:rPr lang="en-US"/>
              <a:t>neuron’s axon </a:t>
            </a:r>
            <a:r>
              <a:rPr lang="en-US" dirty="0"/>
              <a:t>then send information to other neurons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dirty="0"/>
              <a:t>Synapses are the junctions between the neurons</a:t>
            </a:r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 most basic neural network has an input layer, a hidden layer, and an output layer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Neurons in one layer are receive the value from neurons in the previous layer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Each neuron then applies a function to its inputs and produces an output that is read by subsequent layers</a:t>
            </a:r>
          </a:p>
        </p:txBody>
      </p:sp>
      <p:sp>
        <p:nvSpPr>
          <p:cNvPr id="81" name="Shape 8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Neurons typically apply activation function to their inputs.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Activation functions are typically non-linear.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 sigmoid function produces a value between 0 and 1 (so it is often used when a probability is desired)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 Rectified Linear activation function is zero when the input is negative and is equal to the input when the input is positive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Rectified Linear activation functions have become more popular because they are faster to compute than the sigmoid or hyperbolic tangent</a:t>
            </a:r>
          </a:p>
        </p:txBody>
      </p:sp>
      <p:sp>
        <p:nvSpPr>
          <p:cNvPr id="119" name="Shape 11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This is an example that shows how the outputs of a neural network are computed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 listing on the right shows the weights of each neuron’s connections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A sigmoid activation function is used</a:t>
            </a:r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 values of the hidden layer neurons are calculated by multiplying the weights by the input values then computing the sigmoid function</a:t>
            </a:r>
          </a:p>
        </p:txBody>
      </p:sp>
      <p:sp>
        <p:nvSpPr>
          <p:cNvPr id="161" name="Shape 16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4" name="Shape 1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 output values are calculated by applying the sigmoid function to the hidden layer values multiplied by the output layer weights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If this were a classification Neural Network, then the final step would be to select the largest value (in this case O2, which has value .85)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 label that corresponds to the largest value in the output layer is then outputted as the prediction</a:t>
            </a:r>
          </a:p>
        </p:txBody>
      </p:sp>
      <p:sp>
        <p:nvSpPr>
          <p:cNvPr id="195" name="Shape 19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8" name="Shape 2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 computation of the hidden layer neuron values can be accomplished as a matrix-vector multiplication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Expressing the operation as matrix-vector multiplication highlights the possibility of parallelizing the computation.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GPUs are extremely fast at performing matrix multiplications, so GPUs are commonly used to speed up neural network training and inference</a:t>
            </a:r>
          </a:p>
        </p:txBody>
      </p:sp>
      <p:sp>
        <p:nvSpPr>
          <p:cNvPr id="229" name="Shape 22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7" name="Shape 2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Originally, the weights of a neural network are assigned randomly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 neural network then predicts the labels for the examples in the training set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 error between the prediction and the actual label is used to determine how the weights should be updated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The weights are slowly changed to minimize the error</a:t>
            </a:r>
          </a:p>
        </p:txBody>
      </p:sp>
      <p:sp>
        <p:nvSpPr>
          <p:cNvPr id="248" name="Shape 24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9"/>
          <p:cNvSpPr/>
          <p:nvPr userDrawn="1"/>
        </p:nvSpPr>
        <p:spPr>
          <a:xfrm>
            <a:off x="0" y="0"/>
            <a:ext cx="8229600" cy="5979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49" y="2828017"/>
            <a:ext cx="7422103" cy="516166"/>
          </a:xfr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>
              <a:defRPr lang="en-US">
                <a:solidFill>
                  <a:schemeClr val="lt1"/>
                </a:solidFill>
              </a:defRPr>
            </a:lvl1pPr>
          </a:lstStyle>
          <a:p>
            <a:pPr lvl="0" algn="ctr">
              <a:buSzPct val="25000"/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014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798064" y="5740146"/>
            <a:ext cx="2633472" cy="230832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11480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12/15/2022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5925312" y="5740146"/>
            <a:ext cx="1892808" cy="23083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01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267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- Images">
    <p:bg>
      <p:bgPr>
        <a:solidFill>
          <a:schemeClr val="dk2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Shape 17"/>
          <p:cNvGrpSpPr/>
          <p:nvPr/>
        </p:nvGrpSpPr>
        <p:grpSpPr>
          <a:xfrm>
            <a:off x="0" y="0"/>
            <a:ext cx="8229599" cy="6172199"/>
            <a:chOff x="0" y="0"/>
            <a:chExt cx="10972799" cy="6172199"/>
          </a:xfrm>
        </p:grpSpPr>
        <p:pic>
          <p:nvPicPr>
            <p:cNvPr id="18" name="Shape 18"/>
            <p:cNvPicPr preferRelativeResize="0"/>
            <p:nvPr/>
          </p:nvPicPr>
          <p:blipFill rotWithShape="1">
            <a:blip r:embed="rId2">
              <a:alphaModFix/>
            </a:blip>
            <a:srcRect t="9528" b="9529"/>
            <a:stretch/>
          </p:blipFill>
          <p:spPr>
            <a:xfrm>
              <a:off x="0" y="0"/>
              <a:ext cx="10972799" cy="617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Shape 19"/>
            <p:cNvSpPr/>
            <p:nvPr/>
          </p:nvSpPr>
          <p:spPr>
            <a:xfrm>
              <a:off x="0" y="0"/>
              <a:ext cx="10972799" cy="6172199"/>
            </a:xfrm>
            <a:prstGeom prst="rect">
              <a:avLst/>
            </a:prstGeom>
            <a:solidFill>
              <a:srgbClr val="191919">
                <a:alpha val="80000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Arial"/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20" name="Shape 20"/>
          <p:cNvSpPr/>
          <p:nvPr/>
        </p:nvSpPr>
        <p:spPr>
          <a:xfrm rot="10800000" flipH="1">
            <a:off x="0" y="0"/>
            <a:ext cx="8229600" cy="6172199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37000">
                <a:srgbClr val="FFFFFF">
                  <a:alpha val="0"/>
                </a:srgbClr>
              </a:gs>
              <a:gs pos="55000">
                <a:srgbClr val="FFFFFF">
                  <a:alpha val="27843"/>
                </a:srgbClr>
              </a:gs>
              <a:gs pos="7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2037594" y="4798350"/>
            <a:ext cx="5835388" cy="3139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Font typeface="Arial"/>
              <a:buNone/>
              <a:defRPr sz="16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" name="Shape 23"/>
          <p:cNvPicPr preferRelativeResize="0"/>
          <p:nvPr/>
        </p:nvPicPr>
        <p:blipFill rotWithShape="1">
          <a:blip r:embed="rId3">
            <a:alphaModFix/>
          </a:blip>
          <a:srcRect l="12327"/>
          <a:stretch/>
        </p:blipFill>
        <p:spPr>
          <a:xfrm>
            <a:off x="0" y="748845"/>
            <a:ext cx="4020260" cy="984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Shape 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5037" y="993505"/>
            <a:ext cx="2684930" cy="495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Shape 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42838" y="1801524"/>
            <a:ext cx="6886761" cy="731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Shape 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36919" y="1918615"/>
            <a:ext cx="2886125" cy="49715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/>
          <p:nvPr/>
        </p:nvSpPr>
        <p:spPr>
          <a:xfrm>
            <a:off x="2041423" y="4030296"/>
            <a:ext cx="4114800" cy="2616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100" b="0" i="0" u="none" strike="noStrike" cap="none" dirty="0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DLI Teaching Kit</a:t>
            </a:r>
          </a:p>
        </p:txBody>
      </p:sp>
    </p:spTree>
    <p:extLst>
      <p:ext uri="{BB962C8B-B14F-4D97-AF65-F5344CB8AC3E}">
        <p14:creationId xmlns:p14="http://schemas.microsoft.com/office/powerpoint/2010/main" val="1018786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504" cy="38515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16591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title,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83854" y="1333500"/>
            <a:ext cx="7461504" cy="44667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98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373761" y="731838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28608" marR="0" lvl="1" indent="-9507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816737" marR="0" lvl="2" indent="-3936" algn="ctr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Font typeface="Arial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159622" marR="0" lvl="3" indent="-3922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1416787" marR="0" lvl="4" indent="-7086" algn="ctr" rtl="0">
              <a:spcBef>
                <a:spcPts val="42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21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2943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47100" y="349950"/>
            <a:ext cx="7422103" cy="51616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0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887" marR="0" lvl="5" indent="-12686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773" marR="0" lvl="6" indent="-12673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659" marR="0" lvl="7" indent="-12659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545" marR="0" lvl="8" indent="-12644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74808" y="1332412"/>
            <a:ext cx="7403956" cy="43503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4163" marR="0" lvl="0" indent="-169863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rgbClr val="6F6F6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0238" marR="0" lvl="1" indent="-147637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04863" marR="0" lvl="2" indent="-119062" algn="l" rtl="0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31066" marR="0" lvl="3" indent="-80116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–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588230" marR="0" lvl="4" indent="-83279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931117" marR="0" lvl="5" indent="-83267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74003" marR="0" lvl="6" indent="-83253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616890" marR="0" lvl="7" indent="-83240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59775" marR="0" lvl="8" indent="-83224" algn="l" rtl="0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Char char="»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Shape 8"/>
          <p:cNvSpPr/>
          <p:nvPr/>
        </p:nvSpPr>
        <p:spPr>
          <a:xfrm>
            <a:off x="7178478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57068C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" name="Shape 9"/>
          <p:cNvSpPr/>
          <p:nvPr/>
        </p:nvSpPr>
        <p:spPr>
          <a:xfrm>
            <a:off x="6394205" y="6000375"/>
            <a:ext cx="819900" cy="171825"/>
          </a:xfrm>
          <a:prstGeom prst="parallelogram">
            <a:avLst>
              <a:gd name="adj" fmla="val 36300"/>
            </a:avLst>
          </a:prstGeom>
          <a:solidFill>
            <a:srgbClr val="76B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0" name="Shape 10"/>
          <p:cNvPicPr preferRelativeResize="0"/>
          <p:nvPr/>
        </p:nvPicPr>
        <p:blipFill rotWithShape="1">
          <a:blip r:embed="rId8">
            <a:alphaModFix/>
          </a:blip>
          <a:srcRect t="-6317" r="97921" b="17098"/>
          <a:stretch/>
        </p:blipFill>
        <p:spPr>
          <a:xfrm>
            <a:off x="7947899" y="5987803"/>
            <a:ext cx="284058" cy="190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/>
          <p:cNvPicPr preferRelativeResize="0"/>
          <p:nvPr/>
        </p:nvPicPr>
        <p:blipFill rotWithShape="1">
          <a:blip r:embed="rId9">
            <a:alphaModFix/>
          </a:blip>
          <a:srcRect l="52877" t="1978" b="17094"/>
          <a:stretch/>
        </p:blipFill>
        <p:spPr>
          <a:xfrm>
            <a:off x="0" y="6002008"/>
            <a:ext cx="6433058" cy="1726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 txBox="1"/>
          <p:nvPr/>
        </p:nvSpPr>
        <p:spPr>
          <a:xfrm>
            <a:off x="478720" y="6035178"/>
            <a:ext cx="240770" cy="9233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cxnSp>
        <p:nvCxnSpPr>
          <p:cNvPr id="13" name="Shape 13"/>
          <p:cNvCxnSpPr/>
          <p:nvPr/>
        </p:nvCxnSpPr>
        <p:spPr>
          <a:xfrm>
            <a:off x="-8055" y="5991792"/>
            <a:ext cx="8229600" cy="0"/>
          </a:xfrm>
          <a:prstGeom prst="straightConnector1">
            <a:avLst/>
          </a:prstGeom>
          <a:noFill/>
          <a:ln w="158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Shape 1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533071" y="6039150"/>
            <a:ext cx="495117" cy="91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15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451486" y="6039810"/>
            <a:ext cx="273884" cy="9295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284163" marR="0" lvl="0" indent="-284163" algn="l" rtl="0">
        <a:lnSpc>
          <a:spcPct val="100000"/>
        </a:lnSpc>
        <a:spcBef>
          <a:spcPts val="0"/>
        </a:spcBef>
        <a:spcAft>
          <a:spcPts val="0"/>
        </a:spcAft>
        <a:buNone/>
        <a:tabLst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/4.0/legalco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81200" y="4686300"/>
            <a:ext cx="5845247" cy="50783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Lecture 1.3 - Introduction to Neural Networks</a:t>
            </a:r>
          </a:p>
        </p:txBody>
      </p:sp>
    </p:spTree>
    <p:extLst>
      <p:ext uri="{BB962C8B-B14F-4D97-AF65-F5344CB8AC3E}">
        <p14:creationId xmlns:p14="http://schemas.microsoft.com/office/powerpoint/2010/main" val="1641052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00" cy="923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Training Neural Networks</a:t>
            </a:r>
          </a:p>
        </p:txBody>
      </p:sp>
      <p:sp>
        <p:nvSpPr>
          <p:cNvPr id="251" name="Shape 251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600" cy="3851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Procedure for training Neural Networks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Perform inference on the training set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Calculate the error between the predictions and actual labels of the training set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Determine the contribution of each Neuron to the error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Modify the weights of the Neural Network to minimize the error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Error contributions are calculated using Backpropagation</a:t>
            </a: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Error minimization is achieved with Gradient Descent</a:t>
            </a:r>
          </a:p>
        </p:txBody>
      </p:sp>
      <p:sp>
        <p:nvSpPr>
          <p:cNvPr id="252" name="Shape 252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00" cy="525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endParaRPr sz="2400" b="0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31848279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00" cy="923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Backpropagation</a:t>
            </a:r>
          </a:p>
        </p:txBody>
      </p:sp>
      <p:sp>
        <p:nvSpPr>
          <p:cNvPr id="259" name="Shape 259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600" cy="3851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Problem: Which weights should be updated and by how much?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Insight: Use the derivative of the error with respect to weight to assign “blame”</a:t>
            </a:r>
          </a:p>
        </p:txBody>
      </p:sp>
      <p:sp>
        <p:nvSpPr>
          <p:cNvPr id="260" name="Shape 260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00" cy="525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endParaRPr sz="2400" b="0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0392150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00" cy="923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Backpropagation Example</a:t>
            </a:r>
          </a:p>
        </p:txBody>
      </p:sp>
      <p:sp>
        <p:nvSpPr>
          <p:cNvPr id="267" name="Shape 267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00" cy="525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endParaRPr sz="2400" b="0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Shape 268"/>
          <p:cNvSpPr txBox="1"/>
          <p:nvPr/>
        </p:nvSpPr>
        <p:spPr>
          <a:xfrm>
            <a:off x="3476300" y="1719854"/>
            <a:ext cx="3259200" cy="379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w</a:t>
            </a:r>
          </a:p>
        </p:txBody>
      </p:sp>
      <p:grpSp>
        <p:nvGrpSpPr>
          <p:cNvPr id="269" name="Shape 269"/>
          <p:cNvGrpSpPr/>
          <p:nvPr/>
        </p:nvGrpSpPr>
        <p:grpSpPr>
          <a:xfrm>
            <a:off x="373742" y="1719839"/>
            <a:ext cx="3101647" cy="2433815"/>
            <a:chOff x="373740" y="1755072"/>
            <a:chExt cx="4271065" cy="3351440"/>
          </a:xfrm>
        </p:grpSpPr>
        <p:grpSp>
          <p:nvGrpSpPr>
            <p:cNvPr id="270" name="Shape 270"/>
            <p:cNvGrpSpPr/>
            <p:nvPr/>
          </p:nvGrpSpPr>
          <p:grpSpPr>
            <a:xfrm>
              <a:off x="373740" y="1755072"/>
              <a:ext cx="4271065" cy="3351440"/>
              <a:chOff x="2054350" y="1725500"/>
              <a:chExt cx="2220350" cy="1742275"/>
            </a:xfrm>
          </p:grpSpPr>
          <p:sp>
            <p:nvSpPr>
              <p:cNvPr id="271" name="Shape 271"/>
              <p:cNvSpPr/>
              <p:nvPr/>
            </p:nvSpPr>
            <p:spPr>
              <a:xfrm>
                <a:off x="2054350" y="1725500"/>
                <a:ext cx="467700" cy="452100"/>
              </a:xfrm>
              <a:prstGeom prst="ellipse">
                <a:avLst/>
              </a:prstGeom>
              <a:solidFill>
                <a:srgbClr val="6D9EEB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0.5</a:t>
                </a:r>
              </a:p>
            </p:txBody>
          </p:sp>
          <p:sp>
            <p:nvSpPr>
              <p:cNvPr id="272" name="Shape 272"/>
              <p:cNvSpPr/>
              <p:nvPr/>
            </p:nvSpPr>
            <p:spPr>
              <a:xfrm>
                <a:off x="2054350" y="2345700"/>
                <a:ext cx="467700" cy="452100"/>
              </a:xfrm>
              <a:prstGeom prst="ellipse">
                <a:avLst/>
              </a:prstGeom>
              <a:solidFill>
                <a:srgbClr val="6D9EEB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0.9</a:t>
                </a:r>
              </a:p>
            </p:txBody>
          </p:sp>
          <p:sp>
            <p:nvSpPr>
              <p:cNvPr id="273" name="Shape 273"/>
              <p:cNvSpPr/>
              <p:nvPr/>
            </p:nvSpPr>
            <p:spPr>
              <a:xfrm>
                <a:off x="2054350" y="3015675"/>
                <a:ext cx="467700" cy="452100"/>
              </a:xfrm>
              <a:prstGeom prst="ellipse">
                <a:avLst/>
              </a:prstGeom>
              <a:solidFill>
                <a:srgbClr val="6D9EEB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-0.3</a:t>
                </a:r>
              </a:p>
            </p:txBody>
          </p:sp>
          <p:sp>
            <p:nvSpPr>
              <p:cNvPr id="274" name="Shape 274"/>
              <p:cNvSpPr/>
              <p:nvPr/>
            </p:nvSpPr>
            <p:spPr>
              <a:xfrm>
                <a:off x="2988625" y="1725500"/>
                <a:ext cx="467700" cy="452100"/>
              </a:xfrm>
              <a:prstGeom prst="ellipse">
                <a:avLst/>
              </a:prstGeom>
              <a:solidFill>
                <a:srgbClr val="63D297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.13</a:t>
                </a:r>
              </a:p>
            </p:txBody>
          </p:sp>
          <p:sp>
            <p:nvSpPr>
              <p:cNvPr id="275" name="Shape 275"/>
              <p:cNvSpPr/>
              <p:nvPr/>
            </p:nvSpPr>
            <p:spPr>
              <a:xfrm>
                <a:off x="2988625" y="2345700"/>
                <a:ext cx="467700" cy="452100"/>
              </a:xfrm>
              <a:prstGeom prst="ellipse">
                <a:avLst/>
              </a:prstGeom>
              <a:solidFill>
                <a:srgbClr val="63D297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.96</a:t>
                </a:r>
              </a:p>
            </p:txBody>
          </p:sp>
          <p:sp>
            <p:nvSpPr>
              <p:cNvPr id="276" name="Shape 276"/>
              <p:cNvSpPr/>
              <p:nvPr/>
            </p:nvSpPr>
            <p:spPr>
              <a:xfrm>
                <a:off x="2988625" y="3015675"/>
                <a:ext cx="467700" cy="452100"/>
              </a:xfrm>
              <a:prstGeom prst="ellipse">
                <a:avLst/>
              </a:prstGeom>
              <a:solidFill>
                <a:srgbClr val="63D297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.40</a:t>
                </a:r>
              </a:p>
            </p:txBody>
          </p:sp>
          <p:sp>
            <p:nvSpPr>
              <p:cNvPr id="277" name="Shape 277"/>
              <p:cNvSpPr/>
              <p:nvPr/>
            </p:nvSpPr>
            <p:spPr>
              <a:xfrm>
                <a:off x="3807000" y="2035600"/>
                <a:ext cx="467700" cy="452100"/>
              </a:xfrm>
              <a:prstGeom prst="ellipse">
                <a:avLst/>
              </a:prstGeom>
              <a:solidFill>
                <a:srgbClr val="8E7CC3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.35</a:t>
                </a:r>
              </a:p>
            </p:txBody>
          </p:sp>
          <p:sp>
            <p:nvSpPr>
              <p:cNvPr id="278" name="Shape 278"/>
              <p:cNvSpPr/>
              <p:nvPr/>
            </p:nvSpPr>
            <p:spPr>
              <a:xfrm>
                <a:off x="3807000" y="2655800"/>
                <a:ext cx="467700" cy="452100"/>
              </a:xfrm>
              <a:prstGeom prst="ellipse">
                <a:avLst/>
              </a:prstGeom>
              <a:solidFill>
                <a:srgbClr val="8E7CC3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.85</a:t>
                </a:r>
              </a:p>
            </p:txBody>
          </p:sp>
          <p:cxnSp>
            <p:nvCxnSpPr>
              <p:cNvPr id="279" name="Shape 279"/>
              <p:cNvCxnSpPr>
                <a:stCxn id="271" idx="6"/>
                <a:endCxn id="275" idx="2"/>
              </p:cNvCxnSpPr>
              <p:nvPr/>
            </p:nvCxnSpPr>
            <p:spPr>
              <a:xfrm>
                <a:off x="2522050" y="1951550"/>
                <a:ext cx="466800" cy="620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80" name="Shape 280"/>
              <p:cNvCxnSpPr>
                <a:stCxn id="272" idx="6"/>
                <a:endCxn id="275" idx="2"/>
              </p:cNvCxnSpPr>
              <p:nvPr/>
            </p:nvCxnSpPr>
            <p:spPr>
              <a:xfrm>
                <a:off x="2522050" y="2571750"/>
                <a:ext cx="466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81" name="Shape 281"/>
              <p:cNvCxnSpPr>
                <a:stCxn id="273" idx="6"/>
                <a:endCxn id="276" idx="2"/>
              </p:cNvCxnSpPr>
              <p:nvPr/>
            </p:nvCxnSpPr>
            <p:spPr>
              <a:xfrm>
                <a:off x="2522050" y="3241725"/>
                <a:ext cx="466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82" name="Shape 282"/>
              <p:cNvCxnSpPr>
                <a:stCxn id="273" idx="6"/>
                <a:endCxn id="275" idx="2"/>
              </p:cNvCxnSpPr>
              <p:nvPr/>
            </p:nvCxnSpPr>
            <p:spPr>
              <a:xfrm rot="10800000" flipH="1">
                <a:off x="2522050" y="2571825"/>
                <a:ext cx="466800" cy="66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83" name="Shape 283"/>
              <p:cNvCxnSpPr>
                <a:stCxn id="272" idx="6"/>
                <a:endCxn id="274" idx="2"/>
              </p:cNvCxnSpPr>
              <p:nvPr/>
            </p:nvCxnSpPr>
            <p:spPr>
              <a:xfrm rot="10800000" flipH="1">
                <a:off x="2522050" y="1951650"/>
                <a:ext cx="466800" cy="620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84" name="Shape 284"/>
              <p:cNvCxnSpPr>
                <a:stCxn id="271" idx="6"/>
                <a:endCxn id="276" idx="2"/>
              </p:cNvCxnSpPr>
              <p:nvPr/>
            </p:nvCxnSpPr>
            <p:spPr>
              <a:xfrm>
                <a:off x="2522050" y="1951550"/>
                <a:ext cx="466800" cy="1290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85" name="Shape 285"/>
              <p:cNvCxnSpPr>
                <a:stCxn id="273" idx="6"/>
                <a:endCxn id="274" idx="2"/>
              </p:cNvCxnSpPr>
              <p:nvPr/>
            </p:nvCxnSpPr>
            <p:spPr>
              <a:xfrm rot="10800000" flipH="1">
                <a:off x="2522050" y="1951425"/>
                <a:ext cx="466800" cy="1290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86" name="Shape 286"/>
              <p:cNvCxnSpPr>
                <a:stCxn id="272" idx="6"/>
                <a:endCxn id="276" idx="2"/>
              </p:cNvCxnSpPr>
              <p:nvPr/>
            </p:nvCxnSpPr>
            <p:spPr>
              <a:xfrm>
                <a:off x="2522050" y="2571750"/>
                <a:ext cx="466800" cy="66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87" name="Shape 287"/>
              <p:cNvCxnSpPr>
                <a:stCxn id="274" idx="6"/>
                <a:endCxn id="278" idx="2"/>
              </p:cNvCxnSpPr>
              <p:nvPr/>
            </p:nvCxnSpPr>
            <p:spPr>
              <a:xfrm>
                <a:off x="3456325" y="1951550"/>
                <a:ext cx="350700" cy="930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88" name="Shape 288"/>
              <p:cNvCxnSpPr>
                <a:stCxn id="276" idx="6"/>
                <a:endCxn id="277" idx="2"/>
              </p:cNvCxnSpPr>
              <p:nvPr/>
            </p:nvCxnSpPr>
            <p:spPr>
              <a:xfrm rot="10800000" flipH="1">
                <a:off x="3456325" y="2261625"/>
                <a:ext cx="350700" cy="980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89" name="Shape 289"/>
              <p:cNvCxnSpPr>
                <a:stCxn id="275" idx="6"/>
                <a:endCxn id="278" idx="2"/>
              </p:cNvCxnSpPr>
              <p:nvPr/>
            </p:nvCxnSpPr>
            <p:spPr>
              <a:xfrm>
                <a:off x="3456325" y="2571750"/>
                <a:ext cx="350700" cy="310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90" name="Shape 290"/>
              <p:cNvCxnSpPr>
                <a:stCxn id="276" idx="6"/>
                <a:endCxn id="278" idx="2"/>
              </p:cNvCxnSpPr>
              <p:nvPr/>
            </p:nvCxnSpPr>
            <p:spPr>
              <a:xfrm rot="10800000" flipH="1">
                <a:off x="3456325" y="2881725"/>
                <a:ext cx="350700" cy="3600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91" name="Shape 291"/>
              <p:cNvCxnSpPr>
                <a:stCxn id="275" idx="6"/>
                <a:endCxn id="277" idx="2"/>
              </p:cNvCxnSpPr>
              <p:nvPr/>
            </p:nvCxnSpPr>
            <p:spPr>
              <a:xfrm rot="10800000" flipH="1">
                <a:off x="3456325" y="2261550"/>
                <a:ext cx="350700" cy="310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92" name="Shape 292"/>
              <p:cNvCxnSpPr>
                <a:stCxn id="274" idx="6"/>
                <a:endCxn id="277" idx="2"/>
              </p:cNvCxnSpPr>
              <p:nvPr/>
            </p:nvCxnSpPr>
            <p:spPr>
              <a:xfrm>
                <a:off x="3456325" y="1951550"/>
                <a:ext cx="350700" cy="31020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990000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</p:grpSp>
        <p:cxnSp>
          <p:nvCxnSpPr>
            <p:cNvPr id="293" name="Shape 293"/>
            <p:cNvCxnSpPr>
              <a:stCxn id="271" idx="6"/>
              <a:endCxn id="274" idx="2"/>
            </p:cNvCxnSpPr>
            <p:nvPr/>
          </p:nvCxnSpPr>
          <p:spPr>
            <a:xfrm>
              <a:off x="1273408" y="2189902"/>
              <a:ext cx="897599" cy="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</p:grpSp>
      <p:cxnSp>
        <p:nvCxnSpPr>
          <p:cNvPr id="294" name="Shape 294"/>
          <p:cNvCxnSpPr/>
          <p:nvPr/>
        </p:nvCxnSpPr>
        <p:spPr>
          <a:xfrm flipH="1">
            <a:off x="2616200" y="1942125"/>
            <a:ext cx="860100" cy="274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pic>
        <p:nvPicPr>
          <p:cNvPr id="295" name="Shape 2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14550" y="4451787"/>
            <a:ext cx="3800475" cy="638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6" name="Shape 296"/>
          <p:cNvCxnSpPr>
            <a:endCxn id="277" idx="7"/>
          </p:cNvCxnSpPr>
          <p:nvPr/>
        </p:nvCxnSpPr>
        <p:spPr>
          <a:xfrm flipH="1">
            <a:off x="3379710" y="2004311"/>
            <a:ext cx="939000" cy="241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297" name="Shape 297"/>
          <p:cNvSpPr txBox="1"/>
          <p:nvPr/>
        </p:nvSpPr>
        <p:spPr>
          <a:xfrm>
            <a:off x="4318775" y="1812429"/>
            <a:ext cx="3259200" cy="379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O</a:t>
            </a:r>
          </a:p>
        </p:txBody>
      </p:sp>
      <p:sp>
        <p:nvSpPr>
          <p:cNvPr id="298" name="Shape 298"/>
          <p:cNvSpPr txBox="1"/>
          <p:nvPr/>
        </p:nvSpPr>
        <p:spPr>
          <a:xfrm>
            <a:off x="2830987" y="1447929"/>
            <a:ext cx="3259200" cy="379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I</a:t>
            </a:r>
          </a:p>
        </p:txBody>
      </p:sp>
      <p:cxnSp>
        <p:nvCxnSpPr>
          <p:cNvPr id="299" name="Shape 299"/>
          <p:cNvCxnSpPr>
            <a:stCxn id="298" idx="1"/>
            <a:endCxn id="274" idx="7"/>
          </p:cNvCxnSpPr>
          <p:nvPr/>
        </p:nvCxnSpPr>
        <p:spPr>
          <a:xfrm flipH="1">
            <a:off x="2236387" y="1637529"/>
            <a:ext cx="594600" cy="174899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300" name="Shape 300"/>
          <p:cNvCxnSpPr/>
          <p:nvPr/>
        </p:nvCxnSpPr>
        <p:spPr>
          <a:xfrm flipH="1">
            <a:off x="4318775" y="2216925"/>
            <a:ext cx="939000" cy="241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301" name="Shape 301"/>
          <p:cNvSpPr txBox="1"/>
          <p:nvPr/>
        </p:nvSpPr>
        <p:spPr>
          <a:xfrm>
            <a:off x="3790389" y="2248850"/>
            <a:ext cx="478500" cy="379200"/>
          </a:xfrm>
          <a:prstGeom prst="rect">
            <a:avLst/>
          </a:prstGeom>
          <a:noFill/>
          <a:ln w="9525" cap="flat" cmpd="sng">
            <a:solidFill>
              <a:srgbClr val="20124D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0.9</a:t>
            </a:r>
          </a:p>
        </p:txBody>
      </p:sp>
      <p:sp>
        <p:nvSpPr>
          <p:cNvPr id="302" name="Shape 302"/>
          <p:cNvSpPr txBox="1"/>
          <p:nvPr/>
        </p:nvSpPr>
        <p:spPr>
          <a:xfrm>
            <a:off x="5257775" y="2004179"/>
            <a:ext cx="3259200" cy="379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T (Ground Truth)</a:t>
            </a:r>
          </a:p>
        </p:txBody>
      </p:sp>
      <p:pic>
        <p:nvPicPr>
          <p:cNvPr id="303" name="Shape 3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89400" y="5217887"/>
            <a:ext cx="4381500" cy="638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1108409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00" cy="923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Gradient Descent</a:t>
            </a:r>
          </a:p>
        </p:txBody>
      </p:sp>
      <p:sp>
        <p:nvSpPr>
          <p:cNvPr id="310" name="Shape 310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600" cy="3851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Gradient Descent minimizes the neural network’s error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At each time step the error of the network is calculated on the training data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Then the weights are modified to reduce the error</a:t>
            </a: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Gradient Descent terminates when 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The error is sufficiently small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The max number of time steps has been exceeded</a:t>
            </a:r>
          </a:p>
        </p:txBody>
      </p:sp>
      <p:sp>
        <p:nvSpPr>
          <p:cNvPr id="311" name="Shape 311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00" cy="525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endParaRPr sz="2400" b="0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828170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Shape 317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923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Convolutional Neural Networks</a:t>
            </a:r>
          </a:p>
        </p:txBody>
      </p:sp>
      <p:sp>
        <p:nvSpPr>
          <p:cNvPr id="318" name="Shape 318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endParaRPr sz="2400" b="0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9" name="Shape 3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7375" y="1277275"/>
            <a:ext cx="5148325" cy="3443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Shape 3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47550" y="5225037"/>
            <a:ext cx="4000500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Shape 3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01750" y="4849375"/>
            <a:ext cx="4610100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Shape 3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47550" y="5600700"/>
            <a:ext cx="4248150" cy="342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5750943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00" cy="923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Convolutional Neural Networks</a:t>
            </a:r>
          </a:p>
        </p:txBody>
      </p:sp>
      <p:sp>
        <p:nvSpPr>
          <p:cNvPr id="329" name="Shape 329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00" cy="525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endParaRPr sz="2400" b="0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0" name="Shape 3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4462" y="1270874"/>
            <a:ext cx="5560575" cy="346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Shape 3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72525" y="5201037"/>
            <a:ext cx="5372100" cy="3333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9730224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Shape 337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00" cy="923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Max-Pooling</a:t>
            </a:r>
          </a:p>
        </p:txBody>
      </p:sp>
      <p:sp>
        <p:nvSpPr>
          <p:cNvPr id="338" name="Shape 338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00" cy="525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endParaRPr sz="2400" b="0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39" name="Shape 339"/>
          <p:cNvGraphicFramePr/>
          <p:nvPr/>
        </p:nvGraphicFramePr>
        <p:xfrm>
          <a:off x="1098000" y="2636525"/>
          <a:ext cx="1751500" cy="158484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3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7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7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7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7300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1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0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2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2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300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1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3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0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1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300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3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1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4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1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300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2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0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2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1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40" name="Shape 340"/>
          <p:cNvGraphicFramePr/>
          <p:nvPr/>
        </p:nvGraphicFramePr>
        <p:xfrm>
          <a:off x="5645225" y="2948050"/>
          <a:ext cx="893750" cy="9465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46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3275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3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2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3275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3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4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341" name="Shape 341"/>
          <p:cNvCxnSpPr/>
          <p:nvPr/>
        </p:nvCxnSpPr>
        <p:spPr>
          <a:xfrm>
            <a:off x="3125425" y="3400250"/>
            <a:ext cx="2211300" cy="9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342" name="Shape 342"/>
          <p:cNvSpPr txBox="1"/>
          <p:nvPr/>
        </p:nvSpPr>
        <p:spPr>
          <a:xfrm>
            <a:off x="3587350" y="3044000"/>
            <a:ext cx="1818300" cy="294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2x2 Max Pooling</a:t>
            </a:r>
          </a:p>
        </p:txBody>
      </p:sp>
    </p:spTree>
    <p:extLst>
      <p:ext uri="{BB962C8B-B14F-4D97-AF65-F5344CB8AC3E}">
        <p14:creationId xmlns:p14="http://schemas.microsoft.com/office/powerpoint/2010/main" val="180045641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2027735" y="4290519"/>
            <a:ext cx="5845247" cy="5078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000" b="0" i="0" u="none" strike="noStrike" cap="none">
                <a:solidFill>
                  <a:srgbClr val="939A9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806402114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/>
        </p:nvSpPr>
        <p:spPr>
          <a:xfrm>
            <a:off x="660400" y="3052153"/>
            <a:ext cx="7006025" cy="5057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none" strike="noStrike" cap="none">
                <a:solidFill>
                  <a:srgbClr val="4A4F55"/>
                </a:solidFill>
                <a:latin typeface="Arial"/>
                <a:ea typeface="Arial"/>
                <a:cs typeface="Arial"/>
                <a:sym typeface="Arial"/>
              </a:rPr>
              <a:t>The GPU Teaching Kit is licensed by NVIDIA and New York University under the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18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r>
              <a:rPr lang="en-US" sz="14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Attribution-NonCommercial 4.0 International License.</a:t>
            </a:r>
          </a:p>
        </p:txBody>
      </p:sp>
      <p:pic>
        <p:nvPicPr>
          <p:cNvPr id="57" name="Shape 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21785" y="2525817"/>
            <a:ext cx="1083253" cy="3790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286145" y="4371556"/>
            <a:ext cx="17876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Deck credit: J. Seng</a:t>
            </a:r>
          </a:p>
        </p:txBody>
      </p:sp>
    </p:spTree>
    <p:extLst>
      <p:ext uri="{BB962C8B-B14F-4D97-AF65-F5344CB8AC3E}">
        <p14:creationId xmlns:p14="http://schemas.microsoft.com/office/powerpoint/2010/main" val="461687663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923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Biological Inspiration</a:t>
            </a:r>
          </a:p>
        </p:txBody>
      </p:sp>
      <p:sp>
        <p:nvSpPr>
          <p:cNvPr id="76" name="Shape 76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endParaRPr sz="2400" b="0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7" name="Shape 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3287" y="1642999"/>
            <a:ext cx="6363023" cy="41028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8431551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00" cy="923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Neural Network Architecture</a:t>
            </a:r>
          </a:p>
        </p:txBody>
      </p:sp>
      <p:sp>
        <p:nvSpPr>
          <p:cNvPr id="84" name="Shape 84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00" cy="525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endParaRPr sz="2400" b="0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5" name="Shape 85"/>
          <p:cNvGrpSpPr/>
          <p:nvPr/>
        </p:nvGrpSpPr>
        <p:grpSpPr>
          <a:xfrm>
            <a:off x="1979265" y="2448897"/>
            <a:ext cx="4271065" cy="3351440"/>
            <a:chOff x="2054350" y="1725500"/>
            <a:chExt cx="2220350" cy="1742275"/>
          </a:xfrm>
        </p:grpSpPr>
        <p:sp>
          <p:nvSpPr>
            <p:cNvPr id="86" name="Shape 86"/>
            <p:cNvSpPr/>
            <p:nvPr/>
          </p:nvSpPr>
          <p:spPr>
            <a:xfrm>
              <a:off x="2054350" y="1725500"/>
              <a:ext cx="467700" cy="452100"/>
            </a:xfrm>
            <a:prstGeom prst="ellipse">
              <a:avLst/>
            </a:prstGeom>
            <a:solidFill>
              <a:srgbClr val="6D9EEB"/>
            </a:solidFill>
            <a:ln w="9525" cap="flat" cmpd="sng">
              <a:solidFill>
                <a:srgbClr val="4BA1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" name="Shape 87"/>
            <p:cNvSpPr/>
            <p:nvPr/>
          </p:nvSpPr>
          <p:spPr>
            <a:xfrm>
              <a:off x="2054350" y="2345700"/>
              <a:ext cx="467700" cy="452100"/>
            </a:xfrm>
            <a:prstGeom prst="ellipse">
              <a:avLst/>
            </a:prstGeom>
            <a:solidFill>
              <a:srgbClr val="6D9EEB"/>
            </a:solidFill>
            <a:ln w="9525" cap="flat" cmpd="sng">
              <a:solidFill>
                <a:srgbClr val="4BA1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" name="Shape 88"/>
            <p:cNvSpPr/>
            <p:nvPr/>
          </p:nvSpPr>
          <p:spPr>
            <a:xfrm>
              <a:off x="2054350" y="3015675"/>
              <a:ext cx="467700" cy="452100"/>
            </a:xfrm>
            <a:prstGeom prst="ellipse">
              <a:avLst/>
            </a:prstGeom>
            <a:solidFill>
              <a:srgbClr val="6D9EEB"/>
            </a:solidFill>
            <a:ln w="9525" cap="flat" cmpd="sng">
              <a:solidFill>
                <a:srgbClr val="4BA1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" name="Shape 89"/>
            <p:cNvSpPr/>
            <p:nvPr/>
          </p:nvSpPr>
          <p:spPr>
            <a:xfrm>
              <a:off x="2988625" y="1725500"/>
              <a:ext cx="467700" cy="452100"/>
            </a:xfrm>
            <a:prstGeom prst="ellipse">
              <a:avLst/>
            </a:prstGeom>
            <a:solidFill>
              <a:srgbClr val="63D297"/>
            </a:solidFill>
            <a:ln w="9525" cap="flat" cmpd="sng">
              <a:solidFill>
                <a:srgbClr val="4BA1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" name="Shape 90"/>
            <p:cNvSpPr/>
            <p:nvPr/>
          </p:nvSpPr>
          <p:spPr>
            <a:xfrm>
              <a:off x="2988625" y="2345700"/>
              <a:ext cx="467700" cy="452100"/>
            </a:xfrm>
            <a:prstGeom prst="ellipse">
              <a:avLst/>
            </a:prstGeom>
            <a:solidFill>
              <a:srgbClr val="63D297"/>
            </a:solidFill>
            <a:ln w="9525" cap="flat" cmpd="sng">
              <a:solidFill>
                <a:srgbClr val="4BA1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" name="Shape 91"/>
            <p:cNvSpPr/>
            <p:nvPr/>
          </p:nvSpPr>
          <p:spPr>
            <a:xfrm>
              <a:off x="2988625" y="3015675"/>
              <a:ext cx="467700" cy="452100"/>
            </a:xfrm>
            <a:prstGeom prst="ellipse">
              <a:avLst/>
            </a:prstGeom>
            <a:solidFill>
              <a:srgbClr val="63D297"/>
            </a:solidFill>
            <a:ln w="9525" cap="flat" cmpd="sng">
              <a:solidFill>
                <a:srgbClr val="4BA1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" name="Shape 92"/>
            <p:cNvSpPr/>
            <p:nvPr/>
          </p:nvSpPr>
          <p:spPr>
            <a:xfrm>
              <a:off x="3807000" y="2035600"/>
              <a:ext cx="467700" cy="452100"/>
            </a:xfrm>
            <a:prstGeom prst="ellipse">
              <a:avLst/>
            </a:prstGeom>
            <a:solidFill>
              <a:srgbClr val="8E7CC3"/>
            </a:solidFill>
            <a:ln w="9525" cap="flat" cmpd="sng">
              <a:solidFill>
                <a:srgbClr val="4BA1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" name="Shape 93"/>
            <p:cNvSpPr/>
            <p:nvPr/>
          </p:nvSpPr>
          <p:spPr>
            <a:xfrm>
              <a:off x="3807000" y="2655800"/>
              <a:ext cx="467700" cy="452100"/>
            </a:xfrm>
            <a:prstGeom prst="ellipse">
              <a:avLst/>
            </a:prstGeom>
            <a:solidFill>
              <a:srgbClr val="8E7CC3"/>
            </a:solidFill>
            <a:ln w="9525" cap="flat" cmpd="sng">
              <a:solidFill>
                <a:srgbClr val="4BA1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cxnSp>
          <p:nvCxnSpPr>
            <p:cNvPr id="94" name="Shape 94"/>
            <p:cNvCxnSpPr>
              <a:stCxn id="86" idx="6"/>
              <a:endCxn id="90" idx="2"/>
            </p:cNvCxnSpPr>
            <p:nvPr/>
          </p:nvCxnSpPr>
          <p:spPr>
            <a:xfrm>
              <a:off x="2522050" y="1951550"/>
              <a:ext cx="466500" cy="6201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95" name="Shape 95"/>
            <p:cNvCxnSpPr>
              <a:stCxn id="87" idx="6"/>
              <a:endCxn id="90" idx="2"/>
            </p:cNvCxnSpPr>
            <p:nvPr/>
          </p:nvCxnSpPr>
          <p:spPr>
            <a:xfrm>
              <a:off x="2522050" y="2571750"/>
              <a:ext cx="466500" cy="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96" name="Shape 96"/>
            <p:cNvCxnSpPr>
              <a:stCxn id="88" idx="6"/>
              <a:endCxn id="91" idx="2"/>
            </p:cNvCxnSpPr>
            <p:nvPr/>
          </p:nvCxnSpPr>
          <p:spPr>
            <a:xfrm>
              <a:off x="2522050" y="3241725"/>
              <a:ext cx="466500" cy="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97" name="Shape 97"/>
            <p:cNvCxnSpPr>
              <a:stCxn id="88" idx="6"/>
              <a:endCxn id="90" idx="2"/>
            </p:cNvCxnSpPr>
            <p:nvPr/>
          </p:nvCxnSpPr>
          <p:spPr>
            <a:xfrm rot="10800000" flipH="1">
              <a:off x="2522050" y="2571825"/>
              <a:ext cx="466500" cy="6699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98" name="Shape 98"/>
            <p:cNvCxnSpPr>
              <a:stCxn id="87" idx="6"/>
              <a:endCxn id="89" idx="2"/>
            </p:cNvCxnSpPr>
            <p:nvPr/>
          </p:nvCxnSpPr>
          <p:spPr>
            <a:xfrm rot="10800000" flipH="1">
              <a:off x="2522050" y="1951650"/>
              <a:ext cx="466500" cy="6201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99" name="Shape 99"/>
            <p:cNvCxnSpPr>
              <a:stCxn id="86" idx="6"/>
              <a:endCxn id="91" idx="2"/>
            </p:cNvCxnSpPr>
            <p:nvPr/>
          </p:nvCxnSpPr>
          <p:spPr>
            <a:xfrm>
              <a:off x="2522050" y="1951550"/>
              <a:ext cx="466500" cy="12903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00" name="Shape 100"/>
            <p:cNvCxnSpPr>
              <a:stCxn id="88" idx="6"/>
              <a:endCxn id="89" idx="2"/>
            </p:cNvCxnSpPr>
            <p:nvPr/>
          </p:nvCxnSpPr>
          <p:spPr>
            <a:xfrm rot="10800000" flipH="1">
              <a:off x="2522050" y="1951425"/>
              <a:ext cx="466500" cy="12903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01" name="Shape 101"/>
            <p:cNvCxnSpPr>
              <a:stCxn id="87" idx="6"/>
              <a:endCxn id="91" idx="2"/>
            </p:cNvCxnSpPr>
            <p:nvPr/>
          </p:nvCxnSpPr>
          <p:spPr>
            <a:xfrm>
              <a:off x="2522050" y="2571750"/>
              <a:ext cx="466500" cy="6699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02" name="Shape 102"/>
            <p:cNvCxnSpPr>
              <a:stCxn id="89" idx="6"/>
              <a:endCxn id="93" idx="2"/>
            </p:cNvCxnSpPr>
            <p:nvPr/>
          </p:nvCxnSpPr>
          <p:spPr>
            <a:xfrm>
              <a:off x="3456325" y="1951550"/>
              <a:ext cx="350700" cy="9303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03" name="Shape 103"/>
            <p:cNvCxnSpPr>
              <a:stCxn id="91" idx="6"/>
              <a:endCxn id="92" idx="2"/>
            </p:cNvCxnSpPr>
            <p:nvPr/>
          </p:nvCxnSpPr>
          <p:spPr>
            <a:xfrm rot="10800000" flipH="1">
              <a:off x="3456325" y="2261625"/>
              <a:ext cx="350700" cy="9801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04" name="Shape 104"/>
            <p:cNvCxnSpPr>
              <a:stCxn id="90" idx="6"/>
              <a:endCxn id="93" idx="2"/>
            </p:cNvCxnSpPr>
            <p:nvPr/>
          </p:nvCxnSpPr>
          <p:spPr>
            <a:xfrm>
              <a:off x="3456325" y="2571750"/>
              <a:ext cx="350700" cy="3099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05" name="Shape 105"/>
            <p:cNvCxnSpPr>
              <a:stCxn id="91" idx="6"/>
              <a:endCxn id="93" idx="2"/>
            </p:cNvCxnSpPr>
            <p:nvPr/>
          </p:nvCxnSpPr>
          <p:spPr>
            <a:xfrm rot="10800000" flipH="1">
              <a:off x="3456325" y="2881725"/>
              <a:ext cx="350700" cy="3600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06" name="Shape 106"/>
            <p:cNvCxnSpPr>
              <a:stCxn id="90" idx="6"/>
              <a:endCxn id="92" idx="2"/>
            </p:cNvCxnSpPr>
            <p:nvPr/>
          </p:nvCxnSpPr>
          <p:spPr>
            <a:xfrm rot="10800000" flipH="1">
              <a:off x="3456325" y="2261850"/>
              <a:ext cx="350700" cy="3099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07" name="Shape 107"/>
            <p:cNvCxnSpPr>
              <a:stCxn id="89" idx="6"/>
              <a:endCxn id="92" idx="2"/>
            </p:cNvCxnSpPr>
            <p:nvPr/>
          </p:nvCxnSpPr>
          <p:spPr>
            <a:xfrm>
              <a:off x="3456325" y="1951550"/>
              <a:ext cx="350700" cy="3099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</p:grpSp>
      <p:sp>
        <p:nvSpPr>
          <p:cNvPr id="108" name="Shape 108"/>
          <p:cNvSpPr txBox="1"/>
          <p:nvPr/>
        </p:nvSpPr>
        <p:spPr>
          <a:xfrm>
            <a:off x="1905100" y="2069775"/>
            <a:ext cx="1172400" cy="379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Input Layer</a:t>
            </a:r>
          </a:p>
        </p:txBody>
      </p:sp>
      <p:sp>
        <p:nvSpPr>
          <p:cNvPr id="109" name="Shape 109"/>
          <p:cNvSpPr txBox="1"/>
          <p:nvPr/>
        </p:nvSpPr>
        <p:spPr>
          <a:xfrm>
            <a:off x="3640675" y="2069775"/>
            <a:ext cx="1316100" cy="379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Hidden Layer</a:t>
            </a:r>
          </a:p>
        </p:txBody>
      </p:sp>
      <p:sp>
        <p:nvSpPr>
          <p:cNvPr id="110" name="Shape 110"/>
          <p:cNvSpPr txBox="1"/>
          <p:nvPr/>
        </p:nvSpPr>
        <p:spPr>
          <a:xfrm>
            <a:off x="5252900" y="2069775"/>
            <a:ext cx="1316100" cy="379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Output Layer</a:t>
            </a:r>
          </a:p>
        </p:txBody>
      </p:sp>
      <p:sp>
        <p:nvSpPr>
          <p:cNvPr id="111" name="Shape 111"/>
          <p:cNvSpPr txBox="1"/>
          <p:nvPr/>
        </p:nvSpPr>
        <p:spPr>
          <a:xfrm>
            <a:off x="5540125" y="5472050"/>
            <a:ext cx="1172400" cy="379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Synapse</a:t>
            </a:r>
          </a:p>
        </p:txBody>
      </p:sp>
      <p:cxnSp>
        <p:nvCxnSpPr>
          <p:cNvPr id="112" name="Shape 112"/>
          <p:cNvCxnSpPr/>
          <p:nvPr/>
        </p:nvCxnSpPr>
        <p:spPr>
          <a:xfrm rot="10800000">
            <a:off x="5042700" y="5035275"/>
            <a:ext cx="836400" cy="543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113" name="Shape 113"/>
          <p:cNvSpPr txBox="1"/>
          <p:nvPr/>
        </p:nvSpPr>
        <p:spPr>
          <a:xfrm>
            <a:off x="918950" y="4865825"/>
            <a:ext cx="885900" cy="379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Neuron</a:t>
            </a:r>
          </a:p>
        </p:txBody>
      </p:sp>
      <p:cxnSp>
        <p:nvCxnSpPr>
          <p:cNvPr id="114" name="Shape 114"/>
          <p:cNvCxnSpPr>
            <a:endCxn id="87" idx="3"/>
          </p:cNvCxnSpPr>
          <p:nvPr/>
        </p:nvCxnSpPr>
        <p:spPr>
          <a:xfrm rot="10800000" flipH="1">
            <a:off x="1413518" y="4384215"/>
            <a:ext cx="697500" cy="590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15" name="Shape 115"/>
          <p:cNvCxnSpPr>
            <a:stCxn id="86" idx="6"/>
            <a:endCxn id="89" idx="2"/>
          </p:cNvCxnSpPr>
          <p:nvPr/>
        </p:nvCxnSpPr>
        <p:spPr>
          <a:xfrm>
            <a:off x="2878933" y="2883727"/>
            <a:ext cx="897599" cy="0"/>
          </a:xfrm>
          <a:prstGeom prst="straightConnector1">
            <a:avLst/>
          </a:prstGeom>
          <a:noFill/>
          <a:ln w="9525" cap="flat" cmpd="sng">
            <a:solidFill>
              <a:srgbClr val="4BA173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3582408320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00" cy="923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Activation Functions</a:t>
            </a:r>
          </a:p>
        </p:txBody>
      </p:sp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383854" y="1948656"/>
            <a:ext cx="7461600" cy="3851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4162" marR="0" lvl="0" indent="-28416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 typeface="Arial"/>
              <a:buChar char="–"/>
            </a:pPr>
            <a:r>
              <a:rPr lang="en-US"/>
              <a:t>Activation Functions are applied to the inputs at each neuron</a:t>
            </a:r>
          </a:p>
          <a:p>
            <a:pPr marL="630237"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A common activation function is the Sigmoid</a:t>
            </a:r>
          </a:p>
        </p:txBody>
      </p:sp>
      <p:sp>
        <p:nvSpPr>
          <p:cNvPr id="123" name="Shape 123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00" cy="525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endParaRPr sz="2400" b="0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4" name="Shape 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70775" y="2892375"/>
            <a:ext cx="4146300" cy="290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Shape 1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4287" y="3671075"/>
            <a:ext cx="2276475" cy="9334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6106846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77" cy="923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Inference</a:t>
            </a:r>
          </a:p>
        </p:txBody>
      </p:sp>
      <p:sp>
        <p:nvSpPr>
          <p:cNvPr id="132" name="Shape 132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77" cy="5254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endParaRPr sz="2400" b="0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3" name="Shape 133"/>
          <p:cNvGrpSpPr/>
          <p:nvPr/>
        </p:nvGrpSpPr>
        <p:grpSpPr>
          <a:xfrm>
            <a:off x="373740" y="1755072"/>
            <a:ext cx="4271065" cy="3351440"/>
            <a:chOff x="2054350" y="1725500"/>
            <a:chExt cx="2220350" cy="1742275"/>
          </a:xfrm>
        </p:grpSpPr>
        <p:sp>
          <p:nvSpPr>
            <p:cNvPr id="134" name="Shape 134"/>
            <p:cNvSpPr/>
            <p:nvPr/>
          </p:nvSpPr>
          <p:spPr>
            <a:xfrm>
              <a:off x="2054350" y="1725500"/>
              <a:ext cx="467700" cy="452100"/>
            </a:xfrm>
            <a:prstGeom prst="ellipse">
              <a:avLst/>
            </a:prstGeom>
            <a:solidFill>
              <a:srgbClr val="6D9EEB"/>
            </a:solidFill>
            <a:ln w="9525" cap="flat" cmpd="sng">
              <a:solidFill>
                <a:srgbClr val="4BA1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>
                <a:spcBef>
                  <a:spcPts val="0"/>
                </a:spcBef>
                <a:buNone/>
              </a:pPr>
              <a:r>
                <a:rPr lang="en-US"/>
                <a:t>0.5</a:t>
              </a:r>
            </a:p>
          </p:txBody>
        </p:sp>
        <p:sp>
          <p:nvSpPr>
            <p:cNvPr id="135" name="Shape 135"/>
            <p:cNvSpPr/>
            <p:nvPr/>
          </p:nvSpPr>
          <p:spPr>
            <a:xfrm>
              <a:off x="2054350" y="2345700"/>
              <a:ext cx="467700" cy="452100"/>
            </a:xfrm>
            <a:prstGeom prst="ellipse">
              <a:avLst/>
            </a:prstGeom>
            <a:solidFill>
              <a:srgbClr val="6D9EEB"/>
            </a:solidFill>
            <a:ln w="9525" cap="flat" cmpd="sng">
              <a:solidFill>
                <a:srgbClr val="4BA1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>
                <a:spcBef>
                  <a:spcPts val="0"/>
                </a:spcBef>
                <a:buNone/>
              </a:pPr>
              <a:r>
                <a:rPr lang="en-US"/>
                <a:t>0.9</a:t>
              </a:r>
            </a:p>
          </p:txBody>
        </p:sp>
        <p:sp>
          <p:nvSpPr>
            <p:cNvPr id="136" name="Shape 136"/>
            <p:cNvSpPr/>
            <p:nvPr/>
          </p:nvSpPr>
          <p:spPr>
            <a:xfrm>
              <a:off x="2054350" y="3015675"/>
              <a:ext cx="467700" cy="452100"/>
            </a:xfrm>
            <a:prstGeom prst="ellipse">
              <a:avLst/>
            </a:prstGeom>
            <a:solidFill>
              <a:srgbClr val="6D9EEB"/>
            </a:solidFill>
            <a:ln w="9525" cap="flat" cmpd="sng">
              <a:solidFill>
                <a:srgbClr val="4BA1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>
                <a:spcBef>
                  <a:spcPts val="0"/>
                </a:spcBef>
                <a:buNone/>
              </a:pPr>
              <a:r>
                <a:rPr lang="en-US"/>
                <a:t>-0.3</a:t>
              </a:r>
            </a:p>
          </p:txBody>
        </p:sp>
        <p:sp>
          <p:nvSpPr>
            <p:cNvPr id="137" name="Shape 137"/>
            <p:cNvSpPr/>
            <p:nvPr/>
          </p:nvSpPr>
          <p:spPr>
            <a:xfrm>
              <a:off x="2988625" y="1725500"/>
              <a:ext cx="467700" cy="452100"/>
            </a:xfrm>
            <a:prstGeom prst="ellipse">
              <a:avLst/>
            </a:prstGeom>
            <a:solidFill>
              <a:srgbClr val="63D297"/>
            </a:solidFill>
            <a:ln w="9525" cap="flat" cmpd="sng">
              <a:solidFill>
                <a:srgbClr val="4BA1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>
                <a:spcBef>
                  <a:spcPts val="0"/>
                </a:spcBef>
                <a:buNone/>
              </a:pPr>
              <a:r>
                <a:rPr lang="en-US"/>
                <a:t>H1</a:t>
              </a:r>
            </a:p>
          </p:txBody>
        </p:sp>
        <p:sp>
          <p:nvSpPr>
            <p:cNvPr id="138" name="Shape 138"/>
            <p:cNvSpPr/>
            <p:nvPr/>
          </p:nvSpPr>
          <p:spPr>
            <a:xfrm>
              <a:off x="2988625" y="2345700"/>
              <a:ext cx="467700" cy="452100"/>
            </a:xfrm>
            <a:prstGeom prst="ellipse">
              <a:avLst/>
            </a:prstGeom>
            <a:solidFill>
              <a:srgbClr val="63D297"/>
            </a:solidFill>
            <a:ln w="9525" cap="flat" cmpd="sng">
              <a:solidFill>
                <a:srgbClr val="4BA1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>
                <a:spcBef>
                  <a:spcPts val="0"/>
                </a:spcBef>
                <a:buNone/>
              </a:pPr>
              <a:r>
                <a:rPr lang="en-US"/>
                <a:t>H2</a:t>
              </a:r>
            </a:p>
          </p:txBody>
        </p:sp>
        <p:sp>
          <p:nvSpPr>
            <p:cNvPr id="139" name="Shape 139"/>
            <p:cNvSpPr/>
            <p:nvPr/>
          </p:nvSpPr>
          <p:spPr>
            <a:xfrm>
              <a:off x="2988625" y="3015675"/>
              <a:ext cx="467700" cy="452100"/>
            </a:xfrm>
            <a:prstGeom prst="ellipse">
              <a:avLst/>
            </a:prstGeom>
            <a:solidFill>
              <a:srgbClr val="63D297"/>
            </a:solidFill>
            <a:ln w="9525" cap="flat" cmpd="sng">
              <a:solidFill>
                <a:srgbClr val="4BA1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>
                <a:spcBef>
                  <a:spcPts val="0"/>
                </a:spcBef>
                <a:buNone/>
              </a:pPr>
              <a:r>
                <a:rPr lang="en-US"/>
                <a:t>H3</a:t>
              </a:r>
            </a:p>
          </p:txBody>
        </p:sp>
        <p:sp>
          <p:nvSpPr>
            <p:cNvPr id="140" name="Shape 140"/>
            <p:cNvSpPr/>
            <p:nvPr/>
          </p:nvSpPr>
          <p:spPr>
            <a:xfrm>
              <a:off x="3807000" y="2035600"/>
              <a:ext cx="467700" cy="452100"/>
            </a:xfrm>
            <a:prstGeom prst="ellipse">
              <a:avLst/>
            </a:prstGeom>
            <a:solidFill>
              <a:srgbClr val="8E7CC3"/>
            </a:solidFill>
            <a:ln w="9525" cap="flat" cmpd="sng">
              <a:solidFill>
                <a:srgbClr val="4BA1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>
                <a:spcBef>
                  <a:spcPts val="0"/>
                </a:spcBef>
                <a:buNone/>
              </a:pPr>
              <a:r>
                <a:rPr lang="en-US"/>
                <a:t>O1</a:t>
              </a:r>
            </a:p>
          </p:txBody>
        </p:sp>
        <p:sp>
          <p:nvSpPr>
            <p:cNvPr id="141" name="Shape 141"/>
            <p:cNvSpPr/>
            <p:nvPr/>
          </p:nvSpPr>
          <p:spPr>
            <a:xfrm>
              <a:off x="3807000" y="2655800"/>
              <a:ext cx="467700" cy="452100"/>
            </a:xfrm>
            <a:prstGeom prst="ellipse">
              <a:avLst/>
            </a:prstGeom>
            <a:solidFill>
              <a:srgbClr val="8E7CC3"/>
            </a:solidFill>
            <a:ln w="9525" cap="flat" cmpd="sng">
              <a:solidFill>
                <a:srgbClr val="4BA17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>
                <a:spcBef>
                  <a:spcPts val="0"/>
                </a:spcBef>
                <a:buNone/>
              </a:pPr>
              <a:r>
                <a:rPr lang="en-US"/>
                <a:t>O2</a:t>
              </a:r>
            </a:p>
          </p:txBody>
        </p:sp>
        <p:cxnSp>
          <p:nvCxnSpPr>
            <p:cNvPr id="142" name="Shape 142"/>
            <p:cNvCxnSpPr>
              <a:stCxn id="134" idx="6"/>
              <a:endCxn id="138" idx="2"/>
            </p:cNvCxnSpPr>
            <p:nvPr/>
          </p:nvCxnSpPr>
          <p:spPr>
            <a:xfrm>
              <a:off x="2522050" y="1951550"/>
              <a:ext cx="466500" cy="6201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43" name="Shape 143"/>
            <p:cNvCxnSpPr>
              <a:stCxn id="135" idx="6"/>
              <a:endCxn id="138" idx="2"/>
            </p:cNvCxnSpPr>
            <p:nvPr/>
          </p:nvCxnSpPr>
          <p:spPr>
            <a:xfrm>
              <a:off x="2522050" y="2571750"/>
              <a:ext cx="466500" cy="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44" name="Shape 144"/>
            <p:cNvCxnSpPr>
              <a:stCxn id="136" idx="6"/>
              <a:endCxn id="139" idx="2"/>
            </p:cNvCxnSpPr>
            <p:nvPr/>
          </p:nvCxnSpPr>
          <p:spPr>
            <a:xfrm>
              <a:off x="2522050" y="3241725"/>
              <a:ext cx="466500" cy="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45" name="Shape 145"/>
            <p:cNvCxnSpPr>
              <a:stCxn id="136" idx="6"/>
              <a:endCxn id="138" idx="2"/>
            </p:cNvCxnSpPr>
            <p:nvPr/>
          </p:nvCxnSpPr>
          <p:spPr>
            <a:xfrm rot="10800000" flipH="1">
              <a:off x="2522050" y="2571825"/>
              <a:ext cx="466500" cy="6699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46" name="Shape 146"/>
            <p:cNvCxnSpPr>
              <a:stCxn id="135" idx="6"/>
              <a:endCxn id="137" idx="2"/>
            </p:cNvCxnSpPr>
            <p:nvPr/>
          </p:nvCxnSpPr>
          <p:spPr>
            <a:xfrm rot="10800000" flipH="1">
              <a:off x="2522050" y="1951650"/>
              <a:ext cx="466500" cy="6201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47" name="Shape 147"/>
            <p:cNvCxnSpPr>
              <a:stCxn id="134" idx="6"/>
              <a:endCxn id="139" idx="2"/>
            </p:cNvCxnSpPr>
            <p:nvPr/>
          </p:nvCxnSpPr>
          <p:spPr>
            <a:xfrm>
              <a:off x="2522050" y="1951550"/>
              <a:ext cx="466500" cy="12903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48" name="Shape 148"/>
            <p:cNvCxnSpPr>
              <a:stCxn id="136" idx="6"/>
              <a:endCxn id="137" idx="2"/>
            </p:cNvCxnSpPr>
            <p:nvPr/>
          </p:nvCxnSpPr>
          <p:spPr>
            <a:xfrm rot="10800000" flipH="1">
              <a:off x="2522050" y="1951425"/>
              <a:ext cx="466500" cy="12903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49" name="Shape 149"/>
            <p:cNvCxnSpPr>
              <a:stCxn id="135" idx="6"/>
              <a:endCxn id="139" idx="2"/>
            </p:cNvCxnSpPr>
            <p:nvPr/>
          </p:nvCxnSpPr>
          <p:spPr>
            <a:xfrm>
              <a:off x="2522050" y="2571750"/>
              <a:ext cx="466500" cy="6699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50" name="Shape 150"/>
            <p:cNvCxnSpPr>
              <a:stCxn id="137" idx="6"/>
              <a:endCxn id="141" idx="2"/>
            </p:cNvCxnSpPr>
            <p:nvPr/>
          </p:nvCxnSpPr>
          <p:spPr>
            <a:xfrm>
              <a:off x="3456325" y="1951550"/>
              <a:ext cx="350700" cy="9303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51" name="Shape 151"/>
            <p:cNvCxnSpPr>
              <a:stCxn id="139" idx="6"/>
              <a:endCxn id="140" idx="2"/>
            </p:cNvCxnSpPr>
            <p:nvPr/>
          </p:nvCxnSpPr>
          <p:spPr>
            <a:xfrm rot="10800000" flipH="1">
              <a:off x="3456325" y="2261625"/>
              <a:ext cx="350700" cy="9801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52" name="Shape 152"/>
            <p:cNvCxnSpPr>
              <a:stCxn id="138" idx="6"/>
              <a:endCxn id="141" idx="2"/>
            </p:cNvCxnSpPr>
            <p:nvPr/>
          </p:nvCxnSpPr>
          <p:spPr>
            <a:xfrm>
              <a:off x="3456325" y="2571750"/>
              <a:ext cx="350700" cy="3099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53" name="Shape 153"/>
            <p:cNvCxnSpPr>
              <a:stCxn id="139" idx="6"/>
              <a:endCxn id="141" idx="2"/>
            </p:cNvCxnSpPr>
            <p:nvPr/>
          </p:nvCxnSpPr>
          <p:spPr>
            <a:xfrm rot="10800000" flipH="1">
              <a:off x="3456325" y="2881725"/>
              <a:ext cx="350700" cy="3600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54" name="Shape 154"/>
            <p:cNvCxnSpPr>
              <a:stCxn id="138" idx="6"/>
              <a:endCxn id="140" idx="2"/>
            </p:cNvCxnSpPr>
            <p:nvPr/>
          </p:nvCxnSpPr>
          <p:spPr>
            <a:xfrm rot="10800000" flipH="1">
              <a:off x="3456325" y="2261850"/>
              <a:ext cx="350700" cy="3099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55" name="Shape 155"/>
            <p:cNvCxnSpPr>
              <a:stCxn id="137" idx="6"/>
              <a:endCxn id="140" idx="2"/>
            </p:cNvCxnSpPr>
            <p:nvPr/>
          </p:nvCxnSpPr>
          <p:spPr>
            <a:xfrm>
              <a:off x="3456325" y="1951550"/>
              <a:ext cx="350700" cy="30990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</p:grpSp>
      <p:cxnSp>
        <p:nvCxnSpPr>
          <p:cNvPr id="156" name="Shape 156"/>
          <p:cNvCxnSpPr>
            <a:stCxn id="134" idx="6"/>
            <a:endCxn id="137" idx="2"/>
          </p:cNvCxnSpPr>
          <p:nvPr/>
        </p:nvCxnSpPr>
        <p:spPr>
          <a:xfrm>
            <a:off x="1273408" y="2189902"/>
            <a:ext cx="897600" cy="0"/>
          </a:xfrm>
          <a:prstGeom prst="straightConnector1">
            <a:avLst/>
          </a:prstGeom>
          <a:noFill/>
          <a:ln w="9525" cap="flat" cmpd="sng">
            <a:solidFill>
              <a:srgbClr val="4BA173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57" name="Shape 157"/>
          <p:cNvSpPr txBox="1"/>
          <p:nvPr/>
        </p:nvSpPr>
        <p:spPr>
          <a:xfrm>
            <a:off x="5243750" y="1755075"/>
            <a:ext cx="2612100" cy="156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H1 Weights = (1.0, -2.0, 2.0)</a:t>
            </a:r>
          </a:p>
          <a:p>
            <a:pPr lvl="0">
              <a:spcBef>
                <a:spcPts val="0"/>
              </a:spcBef>
              <a:buNone/>
            </a:pPr>
            <a:r>
              <a:rPr lang="en-US"/>
              <a:t>H2 Weights = (2.0, 1.0, -4.0)</a:t>
            </a:r>
          </a:p>
          <a:p>
            <a:pPr lvl="0">
              <a:spcBef>
                <a:spcPts val="0"/>
              </a:spcBef>
              <a:buNone/>
            </a:pPr>
            <a:r>
              <a:rPr lang="en-US"/>
              <a:t>H3 Weights = (1.0, -1.0, 0.0)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r>
              <a:rPr lang="en-US"/>
              <a:t>O1 Weights = (-3.0, 1.0, -3.0)</a:t>
            </a:r>
          </a:p>
          <a:p>
            <a:pPr lvl="0">
              <a:spcBef>
                <a:spcPts val="0"/>
              </a:spcBef>
              <a:buNone/>
            </a:pPr>
            <a:r>
              <a:rPr lang="en-US"/>
              <a:t>O2 Weights = (0.0, 1.0, 2.0)</a:t>
            </a:r>
          </a:p>
        </p:txBody>
      </p:sp>
    </p:spTree>
    <p:extLst>
      <p:ext uri="{BB962C8B-B14F-4D97-AF65-F5344CB8AC3E}">
        <p14:creationId xmlns:p14="http://schemas.microsoft.com/office/powerpoint/2010/main" val="2197531090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00" cy="923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Inference</a:t>
            </a:r>
          </a:p>
        </p:txBody>
      </p:sp>
      <p:sp>
        <p:nvSpPr>
          <p:cNvPr id="164" name="Shape 164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00" cy="525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endParaRPr sz="2400" b="0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5" name="Shape 165"/>
          <p:cNvGrpSpPr/>
          <p:nvPr/>
        </p:nvGrpSpPr>
        <p:grpSpPr>
          <a:xfrm>
            <a:off x="373740" y="1755072"/>
            <a:ext cx="4271065" cy="3351440"/>
            <a:chOff x="373740" y="1755072"/>
            <a:chExt cx="4271065" cy="3351440"/>
          </a:xfrm>
        </p:grpSpPr>
        <p:grpSp>
          <p:nvGrpSpPr>
            <p:cNvPr id="166" name="Shape 166"/>
            <p:cNvGrpSpPr/>
            <p:nvPr/>
          </p:nvGrpSpPr>
          <p:grpSpPr>
            <a:xfrm>
              <a:off x="373740" y="1755072"/>
              <a:ext cx="4271065" cy="3351440"/>
              <a:chOff x="2054350" y="1725500"/>
              <a:chExt cx="2220350" cy="1742275"/>
            </a:xfrm>
          </p:grpSpPr>
          <p:sp>
            <p:nvSpPr>
              <p:cNvPr id="167" name="Shape 167"/>
              <p:cNvSpPr/>
              <p:nvPr/>
            </p:nvSpPr>
            <p:spPr>
              <a:xfrm>
                <a:off x="2054350" y="1725500"/>
                <a:ext cx="467700" cy="452100"/>
              </a:xfrm>
              <a:prstGeom prst="ellipse">
                <a:avLst/>
              </a:prstGeom>
              <a:solidFill>
                <a:srgbClr val="6D9EEB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0.5</a:t>
                </a:r>
              </a:p>
            </p:txBody>
          </p:sp>
          <p:sp>
            <p:nvSpPr>
              <p:cNvPr id="168" name="Shape 168"/>
              <p:cNvSpPr/>
              <p:nvPr/>
            </p:nvSpPr>
            <p:spPr>
              <a:xfrm>
                <a:off x="2054350" y="2345700"/>
                <a:ext cx="467700" cy="452100"/>
              </a:xfrm>
              <a:prstGeom prst="ellipse">
                <a:avLst/>
              </a:prstGeom>
              <a:solidFill>
                <a:srgbClr val="6D9EEB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0.9</a:t>
                </a:r>
              </a:p>
            </p:txBody>
          </p:sp>
          <p:sp>
            <p:nvSpPr>
              <p:cNvPr id="169" name="Shape 169"/>
              <p:cNvSpPr/>
              <p:nvPr/>
            </p:nvSpPr>
            <p:spPr>
              <a:xfrm>
                <a:off x="2054350" y="3015675"/>
                <a:ext cx="467700" cy="452100"/>
              </a:xfrm>
              <a:prstGeom prst="ellipse">
                <a:avLst/>
              </a:prstGeom>
              <a:solidFill>
                <a:srgbClr val="6D9EEB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-0.3</a:t>
                </a:r>
              </a:p>
            </p:txBody>
          </p:sp>
          <p:sp>
            <p:nvSpPr>
              <p:cNvPr id="170" name="Shape 170"/>
              <p:cNvSpPr/>
              <p:nvPr/>
            </p:nvSpPr>
            <p:spPr>
              <a:xfrm>
                <a:off x="2988625" y="1725500"/>
                <a:ext cx="467700" cy="452100"/>
              </a:xfrm>
              <a:prstGeom prst="ellipse">
                <a:avLst/>
              </a:prstGeom>
              <a:solidFill>
                <a:srgbClr val="63D297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.13</a:t>
                </a:r>
              </a:p>
            </p:txBody>
          </p:sp>
          <p:sp>
            <p:nvSpPr>
              <p:cNvPr id="171" name="Shape 171"/>
              <p:cNvSpPr/>
              <p:nvPr/>
            </p:nvSpPr>
            <p:spPr>
              <a:xfrm>
                <a:off x="2988625" y="2345700"/>
                <a:ext cx="467700" cy="452100"/>
              </a:xfrm>
              <a:prstGeom prst="ellipse">
                <a:avLst/>
              </a:prstGeom>
              <a:solidFill>
                <a:srgbClr val="63D297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.96</a:t>
                </a:r>
              </a:p>
            </p:txBody>
          </p:sp>
          <p:sp>
            <p:nvSpPr>
              <p:cNvPr id="172" name="Shape 172"/>
              <p:cNvSpPr/>
              <p:nvPr/>
            </p:nvSpPr>
            <p:spPr>
              <a:xfrm>
                <a:off x="2988625" y="3015675"/>
                <a:ext cx="467700" cy="452100"/>
              </a:xfrm>
              <a:prstGeom prst="ellipse">
                <a:avLst/>
              </a:prstGeom>
              <a:solidFill>
                <a:srgbClr val="63D297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.40</a:t>
                </a:r>
              </a:p>
            </p:txBody>
          </p:sp>
          <p:sp>
            <p:nvSpPr>
              <p:cNvPr id="173" name="Shape 173"/>
              <p:cNvSpPr/>
              <p:nvPr/>
            </p:nvSpPr>
            <p:spPr>
              <a:xfrm>
                <a:off x="3807000" y="2035600"/>
                <a:ext cx="467700" cy="452100"/>
              </a:xfrm>
              <a:prstGeom prst="ellipse">
                <a:avLst/>
              </a:prstGeom>
              <a:solidFill>
                <a:srgbClr val="8E7CC3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O1</a:t>
                </a:r>
              </a:p>
            </p:txBody>
          </p:sp>
          <p:sp>
            <p:nvSpPr>
              <p:cNvPr id="174" name="Shape 174"/>
              <p:cNvSpPr/>
              <p:nvPr/>
            </p:nvSpPr>
            <p:spPr>
              <a:xfrm>
                <a:off x="3807000" y="2655800"/>
                <a:ext cx="467700" cy="452100"/>
              </a:xfrm>
              <a:prstGeom prst="ellipse">
                <a:avLst/>
              </a:prstGeom>
              <a:solidFill>
                <a:srgbClr val="8E7CC3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O2</a:t>
                </a:r>
              </a:p>
            </p:txBody>
          </p:sp>
          <p:cxnSp>
            <p:nvCxnSpPr>
              <p:cNvPr id="175" name="Shape 175"/>
              <p:cNvCxnSpPr>
                <a:stCxn id="167" idx="6"/>
                <a:endCxn id="171" idx="2"/>
              </p:cNvCxnSpPr>
              <p:nvPr/>
            </p:nvCxnSpPr>
            <p:spPr>
              <a:xfrm>
                <a:off x="2522050" y="1951550"/>
                <a:ext cx="466500" cy="620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176" name="Shape 176"/>
              <p:cNvCxnSpPr>
                <a:stCxn id="168" idx="6"/>
                <a:endCxn id="171" idx="2"/>
              </p:cNvCxnSpPr>
              <p:nvPr/>
            </p:nvCxnSpPr>
            <p:spPr>
              <a:xfrm>
                <a:off x="2522050" y="2571750"/>
                <a:ext cx="466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177" name="Shape 177"/>
              <p:cNvCxnSpPr>
                <a:stCxn id="169" idx="6"/>
                <a:endCxn id="172" idx="2"/>
              </p:cNvCxnSpPr>
              <p:nvPr/>
            </p:nvCxnSpPr>
            <p:spPr>
              <a:xfrm>
                <a:off x="2522050" y="3241725"/>
                <a:ext cx="466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178" name="Shape 178"/>
              <p:cNvCxnSpPr>
                <a:stCxn id="169" idx="6"/>
                <a:endCxn id="171" idx="2"/>
              </p:cNvCxnSpPr>
              <p:nvPr/>
            </p:nvCxnSpPr>
            <p:spPr>
              <a:xfrm rot="10800000" flipH="1">
                <a:off x="2522050" y="2571825"/>
                <a:ext cx="466500" cy="66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179" name="Shape 179"/>
              <p:cNvCxnSpPr>
                <a:stCxn id="168" idx="6"/>
                <a:endCxn id="170" idx="2"/>
              </p:cNvCxnSpPr>
              <p:nvPr/>
            </p:nvCxnSpPr>
            <p:spPr>
              <a:xfrm rot="10800000" flipH="1">
                <a:off x="2522050" y="1951650"/>
                <a:ext cx="466500" cy="620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180" name="Shape 180"/>
              <p:cNvCxnSpPr>
                <a:stCxn id="167" idx="6"/>
                <a:endCxn id="172" idx="2"/>
              </p:cNvCxnSpPr>
              <p:nvPr/>
            </p:nvCxnSpPr>
            <p:spPr>
              <a:xfrm>
                <a:off x="2522050" y="1951550"/>
                <a:ext cx="466500" cy="1290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181" name="Shape 181"/>
              <p:cNvCxnSpPr>
                <a:stCxn id="169" idx="6"/>
                <a:endCxn id="170" idx="2"/>
              </p:cNvCxnSpPr>
              <p:nvPr/>
            </p:nvCxnSpPr>
            <p:spPr>
              <a:xfrm rot="10800000" flipH="1">
                <a:off x="2522050" y="1951425"/>
                <a:ext cx="466500" cy="1290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182" name="Shape 182"/>
              <p:cNvCxnSpPr>
                <a:stCxn id="168" idx="6"/>
                <a:endCxn id="172" idx="2"/>
              </p:cNvCxnSpPr>
              <p:nvPr/>
            </p:nvCxnSpPr>
            <p:spPr>
              <a:xfrm>
                <a:off x="2522050" y="2571750"/>
                <a:ext cx="466500" cy="66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183" name="Shape 183"/>
              <p:cNvCxnSpPr>
                <a:stCxn id="170" idx="6"/>
                <a:endCxn id="174" idx="2"/>
              </p:cNvCxnSpPr>
              <p:nvPr/>
            </p:nvCxnSpPr>
            <p:spPr>
              <a:xfrm>
                <a:off x="3456325" y="1951550"/>
                <a:ext cx="350700" cy="930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184" name="Shape 184"/>
              <p:cNvCxnSpPr>
                <a:stCxn id="172" idx="6"/>
                <a:endCxn id="173" idx="2"/>
              </p:cNvCxnSpPr>
              <p:nvPr/>
            </p:nvCxnSpPr>
            <p:spPr>
              <a:xfrm rot="10800000" flipH="1">
                <a:off x="3456325" y="2261625"/>
                <a:ext cx="350700" cy="980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185" name="Shape 185"/>
              <p:cNvCxnSpPr>
                <a:stCxn id="171" idx="6"/>
                <a:endCxn id="174" idx="2"/>
              </p:cNvCxnSpPr>
              <p:nvPr/>
            </p:nvCxnSpPr>
            <p:spPr>
              <a:xfrm>
                <a:off x="3456325" y="2571750"/>
                <a:ext cx="350700" cy="30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186" name="Shape 186"/>
              <p:cNvCxnSpPr>
                <a:stCxn id="172" idx="6"/>
                <a:endCxn id="174" idx="2"/>
              </p:cNvCxnSpPr>
              <p:nvPr/>
            </p:nvCxnSpPr>
            <p:spPr>
              <a:xfrm rot="10800000" flipH="1">
                <a:off x="3456325" y="2881725"/>
                <a:ext cx="350700" cy="3600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187" name="Shape 187"/>
              <p:cNvCxnSpPr>
                <a:stCxn id="171" idx="6"/>
                <a:endCxn id="173" idx="2"/>
              </p:cNvCxnSpPr>
              <p:nvPr/>
            </p:nvCxnSpPr>
            <p:spPr>
              <a:xfrm rot="10800000" flipH="1">
                <a:off x="3456325" y="2261850"/>
                <a:ext cx="350700" cy="30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188" name="Shape 188"/>
              <p:cNvCxnSpPr>
                <a:stCxn id="170" idx="6"/>
                <a:endCxn id="173" idx="2"/>
              </p:cNvCxnSpPr>
              <p:nvPr/>
            </p:nvCxnSpPr>
            <p:spPr>
              <a:xfrm>
                <a:off x="3456325" y="1951550"/>
                <a:ext cx="350700" cy="30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</p:grpSp>
        <p:cxnSp>
          <p:nvCxnSpPr>
            <p:cNvPr id="189" name="Shape 189"/>
            <p:cNvCxnSpPr>
              <a:stCxn id="167" idx="6"/>
              <a:endCxn id="170" idx="2"/>
            </p:cNvCxnSpPr>
            <p:nvPr/>
          </p:nvCxnSpPr>
          <p:spPr>
            <a:xfrm>
              <a:off x="1273408" y="2189902"/>
              <a:ext cx="897600" cy="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</p:grpSp>
      <p:sp>
        <p:nvSpPr>
          <p:cNvPr id="190" name="Shape 190"/>
          <p:cNvSpPr txBox="1"/>
          <p:nvPr/>
        </p:nvSpPr>
        <p:spPr>
          <a:xfrm>
            <a:off x="5243750" y="1755075"/>
            <a:ext cx="2612100" cy="156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H1 Weights = (1.0, -2.0, 2.0)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/>
              <a:t>H2 Weights = (2.0, 1.0, -4.0)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/>
              <a:t>H3 Weights = (1.0, -1.0, 0.0)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r>
              <a:rPr lang="en-US"/>
              <a:t>O1 Weights = (-3.0, 1.0, -3.0)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/>
              <a:t>O2 Weights = (0.0, 1.0, 2.0)</a:t>
            </a:r>
          </a:p>
        </p:txBody>
      </p:sp>
      <p:sp>
        <p:nvSpPr>
          <p:cNvPr id="191" name="Shape 191"/>
          <p:cNvSpPr txBox="1"/>
          <p:nvPr/>
        </p:nvSpPr>
        <p:spPr>
          <a:xfrm>
            <a:off x="1750900" y="5157375"/>
            <a:ext cx="5162700" cy="156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H1 = S(0.5 * 1.0 + 0.9 * -2.0 + -0.3 * 2.0) = S(-1.9) = .13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/>
              <a:t>H2 = S(0.5 * 2.0 + 0.9 * 1.0 + -0.3 * -4.0) = S(3.1) = .96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/>
              <a:t>H3 = S(0.5 * 1.0 + 0.9 * -1.0 + -0.3 * 0.0) = S(-0.4) = .40</a:t>
            </a:r>
          </a:p>
        </p:txBody>
      </p:sp>
    </p:spTree>
    <p:extLst>
      <p:ext uri="{BB962C8B-B14F-4D97-AF65-F5344CB8AC3E}">
        <p14:creationId xmlns:p14="http://schemas.microsoft.com/office/powerpoint/2010/main" val="3367402913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00" cy="923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Inference</a:t>
            </a:r>
          </a:p>
        </p:txBody>
      </p:sp>
      <p:sp>
        <p:nvSpPr>
          <p:cNvPr id="198" name="Shape 198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00" cy="525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endParaRPr sz="2400" b="0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9" name="Shape 199"/>
          <p:cNvGrpSpPr/>
          <p:nvPr/>
        </p:nvGrpSpPr>
        <p:grpSpPr>
          <a:xfrm>
            <a:off x="373740" y="1755072"/>
            <a:ext cx="4271065" cy="3351440"/>
            <a:chOff x="373740" y="1755072"/>
            <a:chExt cx="4271065" cy="3351440"/>
          </a:xfrm>
        </p:grpSpPr>
        <p:grpSp>
          <p:nvGrpSpPr>
            <p:cNvPr id="200" name="Shape 200"/>
            <p:cNvGrpSpPr/>
            <p:nvPr/>
          </p:nvGrpSpPr>
          <p:grpSpPr>
            <a:xfrm>
              <a:off x="373740" y="1755072"/>
              <a:ext cx="4271065" cy="3351440"/>
              <a:chOff x="2054350" y="1725500"/>
              <a:chExt cx="2220350" cy="1742275"/>
            </a:xfrm>
          </p:grpSpPr>
          <p:sp>
            <p:nvSpPr>
              <p:cNvPr id="201" name="Shape 201"/>
              <p:cNvSpPr/>
              <p:nvPr/>
            </p:nvSpPr>
            <p:spPr>
              <a:xfrm>
                <a:off x="2054350" y="1725500"/>
                <a:ext cx="467700" cy="452100"/>
              </a:xfrm>
              <a:prstGeom prst="ellipse">
                <a:avLst/>
              </a:prstGeom>
              <a:solidFill>
                <a:srgbClr val="6D9EEB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0.5</a:t>
                </a:r>
              </a:p>
            </p:txBody>
          </p:sp>
          <p:sp>
            <p:nvSpPr>
              <p:cNvPr id="202" name="Shape 202"/>
              <p:cNvSpPr/>
              <p:nvPr/>
            </p:nvSpPr>
            <p:spPr>
              <a:xfrm>
                <a:off x="2054350" y="2345700"/>
                <a:ext cx="467700" cy="452100"/>
              </a:xfrm>
              <a:prstGeom prst="ellipse">
                <a:avLst/>
              </a:prstGeom>
              <a:solidFill>
                <a:srgbClr val="6D9EEB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0.9</a:t>
                </a:r>
              </a:p>
            </p:txBody>
          </p:sp>
          <p:sp>
            <p:nvSpPr>
              <p:cNvPr id="203" name="Shape 203"/>
              <p:cNvSpPr/>
              <p:nvPr/>
            </p:nvSpPr>
            <p:spPr>
              <a:xfrm>
                <a:off x="2054350" y="3015675"/>
                <a:ext cx="467700" cy="452100"/>
              </a:xfrm>
              <a:prstGeom prst="ellipse">
                <a:avLst/>
              </a:prstGeom>
              <a:solidFill>
                <a:srgbClr val="6D9EEB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-0.3</a:t>
                </a:r>
              </a:p>
            </p:txBody>
          </p:sp>
          <p:sp>
            <p:nvSpPr>
              <p:cNvPr id="204" name="Shape 204"/>
              <p:cNvSpPr/>
              <p:nvPr/>
            </p:nvSpPr>
            <p:spPr>
              <a:xfrm>
                <a:off x="2988625" y="1725500"/>
                <a:ext cx="467700" cy="452100"/>
              </a:xfrm>
              <a:prstGeom prst="ellipse">
                <a:avLst/>
              </a:prstGeom>
              <a:solidFill>
                <a:srgbClr val="63D297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.13</a:t>
                </a:r>
              </a:p>
            </p:txBody>
          </p:sp>
          <p:sp>
            <p:nvSpPr>
              <p:cNvPr id="205" name="Shape 205"/>
              <p:cNvSpPr/>
              <p:nvPr/>
            </p:nvSpPr>
            <p:spPr>
              <a:xfrm>
                <a:off x="2988625" y="2345700"/>
                <a:ext cx="467700" cy="452100"/>
              </a:xfrm>
              <a:prstGeom prst="ellipse">
                <a:avLst/>
              </a:prstGeom>
              <a:solidFill>
                <a:srgbClr val="63D297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.96</a:t>
                </a:r>
              </a:p>
            </p:txBody>
          </p:sp>
          <p:sp>
            <p:nvSpPr>
              <p:cNvPr id="206" name="Shape 206"/>
              <p:cNvSpPr/>
              <p:nvPr/>
            </p:nvSpPr>
            <p:spPr>
              <a:xfrm>
                <a:off x="2988625" y="3015675"/>
                <a:ext cx="467700" cy="452100"/>
              </a:xfrm>
              <a:prstGeom prst="ellipse">
                <a:avLst/>
              </a:prstGeom>
              <a:solidFill>
                <a:srgbClr val="63D297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.40</a:t>
                </a:r>
              </a:p>
            </p:txBody>
          </p:sp>
          <p:sp>
            <p:nvSpPr>
              <p:cNvPr id="207" name="Shape 207"/>
              <p:cNvSpPr/>
              <p:nvPr/>
            </p:nvSpPr>
            <p:spPr>
              <a:xfrm>
                <a:off x="3807000" y="2035600"/>
                <a:ext cx="467700" cy="452100"/>
              </a:xfrm>
              <a:prstGeom prst="ellipse">
                <a:avLst/>
              </a:prstGeom>
              <a:solidFill>
                <a:srgbClr val="8E7CC3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.35</a:t>
                </a:r>
              </a:p>
            </p:txBody>
          </p:sp>
          <p:sp>
            <p:nvSpPr>
              <p:cNvPr id="208" name="Shape 208"/>
              <p:cNvSpPr/>
              <p:nvPr/>
            </p:nvSpPr>
            <p:spPr>
              <a:xfrm>
                <a:off x="3807000" y="2655800"/>
                <a:ext cx="467700" cy="452100"/>
              </a:xfrm>
              <a:prstGeom prst="ellipse">
                <a:avLst/>
              </a:prstGeom>
              <a:solidFill>
                <a:srgbClr val="8E7CC3"/>
              </a:solidFill>
              <a:ln w="9525" cap="flat" cmpd="sng">
                <a:solidFill>
                  <a:srgbClr val="4BA17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 algn="ctr" rtl="0">
                  <a:spcBef>
                    <a:spcPts val="0"/>
                  </a:spcBef>
                  <a:buNone/>
                </a:pPr>
                <a:r>
                  <a:rPr lang="en-US"/>
                  <a:t>.85</a:t>
                </a:r>
              </a:p>
            </p:txBody>
          </p:sp>
          <p:cxnSp>
            <p:nvCxnSpPr>
              <p:cNvPr id="209" name="Shape 209"/>
              <p:cNvCxnSpPr>
                <a:stCxn id="201" idx="6"/>
                <a:endCxn id="205" idx="2"/>
              </p:cNvCxnSpPr>
              <p:nvPr/>
            </p:nvCxnSpPr>
            <p:spPr>
              <a:xfrm>
                <a:off x="2522050" y="1951550"/>
                <a:ext cx="466500" cy="620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10" name="Shape 210"/>
              <p:cNvCxnSpPr>
                <a:stCxn id="202" idx="6"/>
                <a:endCxn id="205" idx="2"/>
              </p:cNvCxnSpPr>
              <p:nvPr/>
            </p:nvCxnSpPr>
            <p:spPr>
              <a:xfrm>
                <a:off x="2522050" y="2571750"/>
                <a:ext cx="466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11" name="Shape 211"/>
              <p:cNvCxnSpPr>
                <a:stCxn id="203" idx="6"/>
                <a:endCxn id="206" idx="2"/>
              </p:cNvCxnSpPr>
              <p:nvPr/>
            </p:nvCxnSpPr>
            <p:spPr>
              <a:xfrm>
                <a:off x="2522050" y="3241725"/>
                <a:ext cx="466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12" name="Shape 212"/>
              <p:cNvCxnSpPr>
                <a:stCxn id="203" idx="6"/>
                <a:endCxn id="205" idx="2"/>
              </p:cNvCxnSpPr>
              <p:nvPr/>
            </p:nvCxnSpPr>
            <p:spPr>
              <a:xfrm rot="10800000" flipH="1">
                <a:off x="2522050" y="2571825"/>
                <a:ext cx="466500" cy="66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13" name="Shape 213"/>
              <p:cNvCxnSpPr>
                <a:stCxn id="202" idx="6"/>
                <a:endCxn id="204" idx="2"/>
              </p:cNvCxnSpPr>
              <p:nvPr/>
            </p:nvCxnSpPr>
            <p:spPr>
              <a:xfrm rot="10800000" flipH="1">
                <a:off x="2522050" y="1951650"/>
                <a:ext cx="466500" cy="620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14" name="Shape 214"/>
              <p:cNvCxnSpPr>
                <a:stCxn id="201" idx="6"/>
                <a:endCxn id="206" idx="2"/>
              </p:cNvCxnSpPr>
              <p:nvPr/>
            </p:nvCxnSpPr>
            <p:spPr>
              <a:xfrm>
                <a:off x="2522050" y="1951550"/>
                <a:ext cx="466500" cy="1290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15" name="Shape 215"/>
              <p:cNvCxnSpPr>
                <a:stCxn id="203" idx="6"/>
                <a:endCxn id="204" idx="2"/>
              </p:cNvCxnSpPr>
              <p:nvPr/>
            </p:nvCxnSpPr>
            <p:spPr>
              <a:xfrm rot="10800000" flipH="1">
                <a:off x="2522050" y="1951425"/>
                <a:ext cx="466500" cy="1290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16" name="Shape 216"/>
              <p:cNvCxnSpPr>
                <a:stCxn id="202" idx="6"/>
                <a:endCxn id="206" idx="2"/>
              </p:cNvCxnSpPr>
              <p:nvPr/>
            </p:nvCxnSpPr>
            <p:spPr>
              <a:xfrm>
                <a:off x="2522050" y="2571750"/>
                <a:ext cx="466500" cy="66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17" name="Shape 217"/>
              <p:cNvCxnSpPr>
                <a:stCxn id="204" idx="6"/>
                <a:endCxn id="208" idx="2"/>
              </p:cNvCxnSpPr>
              <p:nvPr/>
            </p:nvCxnSpPr>
            <p:spPr>
              <a:xfrm>
                <a:off x="3456325" y="1951550"/>
                <a:ext cx="350700" cy="930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18" name="Shape 218"/>
              <p:cNvCxnSpPr>
                <a:stCxn id="206" idx="6"/>
                <a:endCxn id="207" idx="2"/>
              </p:cNvCxnSpPr>
              <p:nvPr/>
            </p:nvCxnSpPr>
            <p:spPr>
              <a:xfrm rot="10800000" flipH="1">
                <a:off x="3456325" y="2261625"/>
                <a:ext cx="350700" cy="980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19" name="Shape 219"/>
              <p:cNvCxnSpPr>
                <a:stCxn id="205" idx="6"/>
                <a:endCxn id="208" idx="2"/>
              </p:cNvCxnSpPr>
              <p:nvPr/>
            </p:nvCxnSpPr>
            <p:spPr>
              <a:xfrm>
                <a:off x="3456325" y="2571750"/>
                <a:ext cx="350700" cy="30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20" name="Shape 220"/>
              <p:cNvCxnSpPr>
                <a:stCxn id="206" idx="6"/>
                <a:endCxn id="208" idx="2"/>
              </p:cNvCxnSpPr>
              <p:nvPr/>
            </p:nvCxnSpPr>
            <p:spPr>
              <a:xfrm rot="10800000" flipH="1">
                <a:off x="3456325" y="2881725"/>
                <a:ext cx="350700" cy="3600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21" name="Shape 221"/>
              <p:cNvCxnSpPr>
                <a:stCxn id="205" idx="6"/>
                <a:endCxn id="207" idx="2"/>
              </p:cNvCxnSpPr>
              <p:nvPr/>
            </p:nvCxnSpPr>
            <p:spPr>
              <a:xfrm rot="10800000" flipH="1">
                <a:off x="3456325" y="2261850"/>
                <a:ext cx="350700" cy="30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  <p:cxnSp>
            <p:nvCxnSpPr>
              <p:cNvPr id="222" name="Shape 222"/>
              <p:cNvCxnSpPr>
                <a:stCxn id="204" idx="6"/>
                <a:endCxn id="207" idx="2"/>
              </p:cNvCxnSpPr>
              <p:nvPr/>
            </p:nvCxnSpPr>
            <p:spPr>
              <a:xfrm>
                <a:off x="3456325" y="1951550"/>
                <a:ext cx="350700" cy="30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BA173"/>
                </a:solidFill>
                <a:prstDash val="solid"/>
                <a:round/>
                <a:headEnd type="none" w="lg" len="lg"/>
                <a:tailEnd type="none" w="lg" len="lg"/>
              </a:ln>
            </p:spPr>
          </p:cxnSp>
        </p:grpSp>
        <p:cxnSp>
          <p:nvCxnSpPr>
            <p:cNvPr id="223" name="Shape 223"/>
            <p:cNvCxnSpPr>
              <a:stCxn id="201" idx="6"/>
              <a:endCxn id="204" idx="2"/>
            </p:cNvCxnSpPr>
            <p:nvPr/>
          </p:nvCxnSpPr>
          <p:spPr>
            <a:xfrm>
              <a:off x="1273408" y="2189902"/>
              <a:ext cx="897600" cy="0"/>
            </a:xfrm>
            <a:prstGeom prst="straightConnector1">
              <a:avLst/>
            </a:prstGeom>
            <a:noFill/>
            <a:ln w="9525" cap="flat" cmpd="sng">
              <a:solidFill>
                <a:srgbClr val="4BA173"/>
              </a:solidFill>
              <a:prstDash val="solid"/>
              <a:round/>
              <a:headEnd type="none" w="lg" len="lg"/>
              <a:tailEnd type="none" w="lg" len="lg"/>
            </a:ln>
          </p:spPr>
        </p:cxnSp>
      </p:grpSp>
      <p:sp>
        <p:nvSpPr>
          <p:cNvPr id="224" name="Shape 224"/>
          <p:cNvSpPr txBox="1"/>
          <p:nvPr/>
        </p:nvSpPr>
        <p:spPr>
          <a:xfrm>
            <a:off x="5243750" y="1755075"/>
            <a:ext cx="2612100" cy="156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H1 Weights = (1.0, -2.0, 2.0)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/>
              <a:t>H2 Weights = (2.0, 1.0, -4.0)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/>
              <a:t>H3 Weights = (1.0, -1.0, 0.0)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r>
              <a:rPr lang="en-US"/>
              <a:t>O1 Weights = (-3.0, 1.0, -3.0)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/>
              <a:t>O2 Weights = (0.0, 1.0, 2.0)</a:t>
            </a:r>
          </a:p>
        </p:txBody>
      </p:sp>
      <p:sp>
        <p:nvSpPr>
          <p:cNvPr id="225" name="Shape 225"/>
          <p:cNvSpPr txBox="1"/>
          <p:nvPr/>
        </p:nvSpPr>
        <p:spPr>
          <a:xfrm>
            <a:off x="1750900" y="5157375"/>
            <a:ext cx="5162700" cy="156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O1 = S(.13 * -3.0 + .96 * 1.0 + .40 * -3.0) = S(-.63) = .35</a:t>
            </a:r>
          </a:p>
          <a:p>
            <a:pPr lvl="0">
              <a:spcBef>
                <a:spcPts val="0"/>
              </a:spcBef>
              <a:buClr>
                <a:schemeClr val="dk2"/>
              </a:buClr>
              <a:buFont typeface="Arial"/>
              <a:buNone/>
            </a:pPr>
            <a:r>
              <a:rPr lang="en-US">
                <a:solidFill>
                  <a:schemeClr val="dk2"/>
                </a:solidFill>
              </a:rPr>
              <a:t>O1 = S(.13 * 0.0 + .96 * 1.0 + .40 * 2.0) = S(1.76) = .85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0127834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 txBox="1">
            <a:spLocks noGrp="1"/>
          </p:cNvSpPr>
          <p:nvPr>
            <p:ph type="title"/>
          </p:nvPr>
        </p:nvSpPr>
        <p:spPr>
          <a:xfrm>
            <a:off x="373761" y="347471"/>
            <a:ext cx="7482000" cy="923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br>
              <a:rPr lang="en-US" sz="3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/>
              <a:t>Matrix Formulation</a:t>
            </a:r>
          </a:p>
        </p:txBody>
      </p:sp>
      <p:sp>
        <p:nvSpPr>
          <p:cNvPr id="232" name="Shape 232"/>
          <p:cNvSpPr txBox="1">
            <a:spLocks noGrp="1"/>
          </p:cNvSpPr>
          <p:nvPr>
            <p:ph type="body" idx="2"/>
          </p:nvPr>
        </p:nvSpPr>
        <p:spPr>
          <a:xfrm>
            <a:off x="373761" y="1229600"/>
            <a:ext cx="7482000" cy="525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25000"/>
              <a:buFont typeface="Arial"/>
              <a:buNone/>
            </a:pPr>
            <a:endParaRPr sz="2400" b="0" i="0" u="none" strike="noStrike" cap="non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Shape 233"/>
          <p:cNvSpPr txBox="1"/>
          <p:nvPr/>
        </p:nvSpPr>
        <p:spPr>
          <a:xfrm>
            <a:off x="2801050" y="1755200"/>
            <a:ext cx="2612100" cy="923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H1 Weights = (1.0, -2.0, 2.0)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/>
              <a:t>H2 Weights = (2.0, 1.0, -4.0)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/>
              <a:t>H3 Weights = (1.0, -1.0, 0.0)</a:t>
            </a:r>
          </a:p>
        </p:txBody>
      </p:sp>
      <p:graphicFrame>
        <p:nvGraphicFramePr>
          <p:cNvPr id="234" name="Shape 234"/>
          <p:cNvGraphicFramePr/>
          <p:nvPr/>
        </p:nvGraphicFramePr>
        <p:xfrm>
          <a:off x="767550" y="3217975"/>
          <a:ext cx="1683725" cy="118863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62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8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2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1775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1.0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-2.0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2.0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775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2.0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1.0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-4.0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775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1.0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-1.0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0.0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35" name="Shape 235"/>
          <p:cNvGraphicFramePr/>
          <p:nvPr/>
        </p:nvGraphicFramePr>
        <p:xfrm>
          <a:off x="2878200" y="3217962"/>
          <a:ext cx="562850" cy="118863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62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1775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0.5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775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0.9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775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-0.3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36" name="Shape 236"/>
          <p:cNvGraphicFramePr/>
          <p:nvPr/>
        </p:nvGraphicFramePr>
        <p:xfrm>
          <a:off x="4271550" y="3610375"/>
          <a:ext cx="1683725" cy="39621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62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8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2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1775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-1.9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3.1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-0.4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7" name="Shape 237"/>
          <p:cNvSpPr txBox="1"/>
          <p:nvPr/>
        </p:nvSpPr>
        <p:spPr>
          <a:xfrm>
            <a:off x="3383450" y="3519175"/>
            <a:ext cx="1206000" cy="732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2400"/>
              <a:t>) = S(</a:t>
            </a:r>
          </a:p>
        </p:txBody>
      </p:sp>
      <p:sp>
        <p:nvSpPr>
          <p:cNvPr id="238" name="Shape 238"/>
          <p:cNvSpPr txBox="1"/>
          <p:nvPr/>
        </p:nvSpPr>
        <p:spPr>
          <a:xfrm>
            <a:off x="2460517" y="3595375"/>
            <a:ext cx="333000" cy="4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400"/>
              <a:t>*</a:t>
            </a:r>
          </a:p>
        </p:txBody>
      </p:sp>
      <p:sp>
        <p:nvSpPr>
          <p:cNvPr id="239" name="Shape 239"/>
          <p:cNvSpPr txBox="1"/>
          <p:nvPr/>
        </p:nvSpPr>
        <p:spPr>
          <a:xfrm>
            <a:off x="240912" y="3519175"/>
            <a:ext cx="801600" cy="4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400"/>
              <a:t>S(</a:t>
            </a:r>
          </a:p>
        </p:txBody>
      </p:sp>
      <p:sp>
        <p:nvSpPr>
          <p:cNvPr id="240" name="Shape 240"/>
          <p:cNvSpPr txBox="1"/>
          <p:nvPr/>
        </p:nvSpPr>
        <p:spPr>
          <a:xfrm>
            <a:off x="5955262" y="3519175"/>
            <a:ext cx="801600" cy="4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400"/>
              <a:t>) = </a:t>
            </a:r>
          </a:p>
        </p:txBody>
      </p:sp>
      <p:graphicFrame>
        <p:nvGraphicFramePr>
          <p:cNvPr id="241" name="Shape 241"/>
          <p:cNvGraphicFramePr/>
          <p:nvPr/>
        </p:nvGraphicFramePr>
        <p:xfrm>
          <a:off x="6433900" y="3610375"/>
          <a:ext cx="1683725" cy="39621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62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8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2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1775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.13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.96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0.4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2" name="Shape 242"/>
          <p:cNvSpPr txBox="1"/>
          <p:nvPr/>
        </p:nvSpPr>
        <p:spPr>
          <a:xfrm>
            <a:off x="672725" y="2769625"/>
            <a:ext cx="1973700" cy="4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Hidden Layer Weights</a:t>
            </a:r>
          </a:p>
        </p:txBody>
      </p:sp>
      <p:sp>
        <p:nvSpPr>
          <p:cNvPr id="243" name="Shape 243"/>
          <p:cNvSpPr txBox="1"/>
          <p:nvPr/>
        </p:nvSpPr>
        <p:spPr>
          <a:xfrm>
            <a:off x="2764250" y="2769625"/>
            <a:ext cx="718500" cy="4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Inputs</a:t>
            </a:r>
          </a:p>
        </p:txBody>
      </p:sp>
      <p:sp>
        <p:nvSpPr>
          <p:cNvPr id="244" name="Shape 244"/>
          <p:cNvSpPr txBox="1"/>
          <p:nvPr/>
        </p:nvSpPr>
        <p:spPr>
          <a:xfrm>
            <a:off x="6305975" y="3172975"/>
            <a:ext cx="2103300" cy="4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Hidden Layer Outputs</a:t>
            </a:r>
          </a:p>
        </p:txBody>
      </p:sp>
    </p:spTree>
    <p:extLst>
      <p:ext uri="{BB962C8B-B14F-4D97-AF65-F5344CB8AC3E}">
        <p14:creationId xmlns:p14="http://schemas.microsoft.com/office/powerpoint/2010/main" val="1656167997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1_Title &amp; Bullet ">
  <a:themeElements>
    <a:clrScheme name="NYC_FINAL">
      <a:dk1>
        <a:srgbClr val="6F6F6F"/>
      </a:dk1>
      <a:lt1>
        <a:srgbClr val="FFFFFF"/>
      </a:lt1>
      <a:dk2>
        <a:srgbClr val="939A90"/>
      </a:dk2>
      <a:lt2>
        <a:srgbClr val="57068C"/>
      </a:lt2>
      <a:accent1>
        <a:srgbClr val="76B900"/>
      </a:accent1>
      <a:accent2>
        <a:srgbClr val="598B00"/>
      </a:accent2>
      <a:accent3>
        <a:srgbClr val="9B16F6"/>
      </a:accent3>
      <a:accent4>
        <a:srgbClr val="57068C"/>
      </a:accent4>
      <a:accent5>
        <a:srgbClr val="E97300"/>
      </a:accent5>
      <a:accent6>
        <a:srgbClr val="008996"/>
      </a:accent6>
      <a:hlink>
        <a:srgbClr val="939A90"/>
      </a:hlink>
      <a:folHlink>
        <a:srgbClr val="76B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</TotalTime>
  <Words>1460</Words>
  <Application>Microsoft Office PowerPoint</Application>
  <PresentationFormat>Custom</PresentationFormat>
  <Paragraphs>210</Paragraphs>
  <Slides>17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Trebuchet MS</vt:lpstr>
      <vt:lpstr>1_Title &amp; Bullet </vt:lpstr>
      <vt:lpstr> Lecture 1.3 - Introduction to Neural Networks</vt:lpstr>
      <vt:lpstr>PowerPoint Presentation</vt:lpstr>
      <vt:lpstr> Biological Inspiration</vt:lpstr>
      <vt:lpstr> Neural Network Architecture</vt:lpstr>
      <vt:lpstr> Activation Functions</vt:lpstr>
      <vt:lpstr> Inference</vt:lpstr>
      <vt:lpstr> Inference</vt:lpstr>
      <vt:lpstr> Inference</vt:lpstr>
      <vt:lpstr> Matrix Formulation</vt:lpstr>
      <vt:lpstr> Training Neural Networks</vt:lpstr>
      <vt:lpstr> Backpropagation</vt:lpstr>
      <vt:lpstr> Backpropagation Example</vt:lpstr>
      <vt:lpstr> Gradient Descent</vt:lpstr>
      <vt:lpstr> Convolutional Neural Networks</vt:lpstr>
      <vt:lpstr> Convolutional Neural Networks</vt:lpstr>
      <vt:lpstr> Max-Pooling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Joe Bungo</dc:creator>
  <cp:lastModifiedBy>Joe Bungo</cp:lastModifiedBy>
  <cp:revision>146</cp:revision>
  <dcterms:modified xsi:type="dcterms:W3CDTF">2022-12-16T00:28:12Z</dcterms:modified>
</cp:coreProperties>
</file>