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media/image11.jpg" ContentType="image/jpg"/>
  <Override PartName="/ppt/media/image14.jpg" ContentType="image/jpg"/>
  <Override PartName="/ppt/media/image15.jpg" ContentType="image/jpg"/>
  <Override PartName="/ppt/media/image16.jpg" ContentType="image/jpg"/>
  <Override PartName="/ppt/media/image18.jpg" ContentType="image/jpg"/>
  <Override PartName="/ppt/media/image19.jpg" ContentType="image/jpg"/>
  <Override PartName="/ppt/media/image25.jpg" ContentType="image/jpg"/>
  <Override PartName="/ppt/media/image26.jpg" ContentType="image/jpg"/>
  <Override PartName="/ppt/media/image30.jpg" ContentType="image/jpg"/>
  <Override PartName="/ppt/media/image33.jpg" ContentType="image/jpg"/>
  <Override PartName="/ppt/media/image34.jpg" ContentType="image/jpg"/>
  <Override PartName="/ppt/media/image41.jpg" ContentType="image/jpg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4" r:id="rId1"/>
  </p:sldMasterIdLst>
  <p:notesMasterIdLst>
    <p:notesMasterId r:id="rId30"/>
  </p:notesMasterIdLst>
  <p:sldIdLst>
    <p:sldId id="257" r:id="rId2"/>
    <p:sldId id="258" r:id="rId3"/>
    <p:sldId id="262" r:id="rId4"/>
    <p:sldId id="263" r:id="rId5"/>
    <p:sldId id="502" r:id="rId6"/>
    <p:sldId id="503" r:id="rId7"/>
    <p:sldId id="504" r:id="rId8"/>
    <p:sldId id="505" r:id="rId9"/>
    <p:sldId id="506" r:id="rId10"/>
    <p:sldId id="507" r:id="rId11"/>
    <p:sldId id="270" r:id="rId12"/>
    <p:sldId id="508" r:id="rId13"/>
    <p:sldId id="272" r:id="rId14"/>
    <p:sldId id="509" r:id="rId15"/>
    <p:sldId id="274" r:id="rId16"/>
    <p:sldId id="510" r:id="rId17"/>
    <p:sldId id="511" r:id="rId18"/>
    <p:sldId id="512" r:id="rId19"/>
    <p:sldId id="513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501" r:id="rId29"/>
  </p:sldIdLst>
  <p:sldSz cx="8229600" cy="61722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944">
          <p15:clr>
            <a:srgbClr val="A4A3A4"/>
          </p15:clr>
        </p15:guide>
        <p15:guide id="2" pos="259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3B5999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C7806B90-F4B4-4DD5-B165-D0DAAE6AC9AA}">
  <a:tblStyle styleId="{C7806B90-F4B4-4DD5-B165-D0DAAE6AC9AA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BF3E6"/>
          </a:solidFill>
        </a:fill>
      </a:tcStyle>
    </a:wholeTbl>
    <a:band1H>
      <a:tcStyle>
        <a:tcBdr/>
        <a:fill>
          <a:solidFill>
            <a:srgbClr val="D5E6CA"/>
          </a:solidFill>
        </a:fill>
      </a:tcStyle>
    </a:band1H>
    <a:band1V>
      <a:tcStyle>
        <a:tcBdr/>
        <a:fill>
          <a:solidFill>
            <a:srgbClr val="D5E6CA"/>
          </a:solidFill>
        </a:fill>
      </a:tcStyle>
    </a:band1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25" autoAdjust="0"/>
    <p:restoredTop sz="94660"/>
  </p:normalViewPr>
  <p:slideViewPr>
    <p:cSldViewPr>
      <p:cViewPr>
        <p:scale>
          <a:sx n="159" d="100"/>
          <a:sy n="159" d="100"/>
        </p:scale>
        <p:origin x="-918" y="-18"/>
      </p:cViewPr>
      <p:guideLst>
        <p:guide orient="horz" pos="1944"/>
        <p:guide pos="259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14544701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4" name="Shape 5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990521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3" name="Shape 17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8997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1"/>
          </p:nvPr>
        </p:nvSpPr>
        <p:spPr>
          <a:xfrm>
            <a:off x="383854" y="1335024"/>
            <a:ext cx="7461504" cy="442952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4163" marR="0" lvl="0" indent="-169863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69"/>
          <p:cNvSpPr/>
          <p:nvPr userDrawn="1"/>
        </p:nvSpPr>
        <p:spPr>
          <a:xfrm>
            <a:off x="0" y="0"/>
            <a:ext cx="8229600" cy="59796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749" y="2828017"/>
            <a:ext cx="7422103" cy="516166"/>
          </a:xfr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>
            <a:lvl1pPr>
              <a:defRPr lang="en-US">
                <a:solidFill>
                  <a:schemeClr val="lt1"/>
                </a:solidFill>
              </a:defRPr>
            </a:lvl1pPr>
          </a:lstStyle>
          <a:p>
            <a:pPr lvl="0" algn="ctr">
              <a:buSzPct val="25000"/>
            </a:pPr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627193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69"/>
          <p:cNvSpPr/>
          <p:nvPr userDrawn="1"/>
        </p:nvSpPr>
        <p:spPr>
          <a:xfrm>
            <a:off x="0" y="0"/>
            <a:ext cx="8229600" cy="59796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Shape 170"/>
          <p:cNvSpPr txBox="1">
            <a:spLocks/>
          </p:cNvSpPr>
          <p:nvPr userDrawn="1"/>
        </p:nvSpPr>
        <p:spPr>
          <a:xfrm>
            <a:off x="373761" y="2828016"/>
            <a:ext cx="7482077" cy="51616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ct val="25000"/>
            </a:pPr>
            <a:r>
              <a:rPr lang="en-US">
                <a:solidFill>
                  <a:schemeClr val="lt1"/>
                </a:solidFill>
              </a:rPr>
              <a:t>Segue Slide / Content Divider</a:t>
            </a:r>
            <a:endParaRPr lang="en-US" dirty="0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14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2798064" y="5740146"/>
            <a:ext cx="2633472" cy="308609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411481" y="5740146"/>
            <a:ext cx="1892808" cy="308609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7604082" y="5978983"/>
            <a:ext cx="524834" cy="181202"/>
          </a:xfrm>
          <a:prstGeom prst="rect">
            <a:avLst/>
          </a:prstGeom>
        </p:spPr>
        <p:txBody>
          <a:bodyPr lIns="0" tIns="0" rIns="0" bIns="0"/>
          <a:lstStyle>
            <a:lvl1pPr>
              <a:defRPr sz="11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45324">
              <a:lnSpc>
                <a:spcPts val="1196"/>
              </a:lnSpc>
            </a:pPr>
            <a:fld id="{81D60167-4931-47E6-BA6A-407CBD079E47}" type="slidenum">
              <a:rPr lang="en-US" spc="-36" smtClean="0"/>
              <a:pPr marL="45324">
                <a:lnSpc>
                  <a:spcPts val="1196"/>
                </a:lnSpc>
              </a:pPr>
              <a:t>‹#›</a:t>
            </a:fld>
            <a:r>
              <a:rPr lang="en-US" spc="-36"/>
              <a:t> </a:t>
            </a:r>
            <a:r>
              <a:rPr lang="en-US" spc="268"/>
              <a:t>/</a:t>
            </a:r>
            <a:r>
              <a:rPr lang="en-US" spc="45"/>
              <a:t> </a:t>
            </a:r>
            <a:r>
              <a:rPr lang="en-US" spc="-36"/>
              <a:t>68</a:t>
            </a:r>
            <a:endParaRPr lang="en-US" spc="-36" dirty="0"/>
          </a:p>
        </p:txBody>
      </p:sp>
    </p:spTree>
    <p:extLst>
      <p:ext uri="{BB962C8B-B14F-4D97-AF65-F5344CB8AC3E}">
        <p14:creationId xmlns:p14="http://schemas.microsoft.com/office/powerpoint/2010/main" val="35258650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, Subtitle, and Conten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83854" y="1333500"/>
            <a:ext cx="7461504" cy="446675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9863" marR="0" lvl="0" indent="-169863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31" name="Shape 31"/>
          <p:cNvSpPr txBox="1">
            <a:spLocks noGrp="1"/>
          </p:cNvSpPr>
          <p:nvPr>
            <p:ph type="body" idx="2"/>
          </p:nvPr>
        </p:nvSpPr>
        <p:spPr>
          <a:xfrm>
            <a:off x="373761" y="731838"/>
            <a:ext cx="7482077" cy="5254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28608" marR="0" lvl="1" indent="-9507" algn="ctr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16737" marR="0" lvl="2" indent="-3936" algn="ctr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59622" marR="0" lvl="3" indent="-3922" algn="ctr" rtl="0">
              <a:spcBef>
                <a:spcPts val="42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16787" marR="0" lvl="4" indent="-7086" algn="ctr" rtl="0">
              <a:spcBef>
                <a:spcPts val="42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143400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65833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 - Images">
    <p:bg>
      <p:bgPr>
        <a:solidFill>
          <a:schemeClr val="dk2"/>
        </a:soli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Shape 17"/>
          <p:cNvGrpSpPr/>
          <p:nvPr/>
        </p:nvGrpSpPr>
        <p:grpSpPr>
          <a:xfrm>
            <a:off x="0" y="0"/>
            <a:ext cx="8229599" cy="6172199"/>
            <a:chOff x="0" y="0"/>
            <a:chExt cx="10972799" cy="6172199"/>
          </a:xfrm>
        </p:grpSpPr>
        <p:pic>
          <p:nvPicPr>
            <p:cNvPr id="18" name="Shape 18"/>
            <p:cNvPicPr preferRelativeResize="0"/>
            <p:nvPr/>
          </p:nvPicPr>
          <p:blipFill rotWithShape="1">
            <a:blip r:embed="rId2">
              <a:alphaModFix/>
            </a:blip>
            <a:srcRect t="9528" b="9529"/>
            <a:stretch/>
          </p:blipFill>
          <p:spPr>
            <a:xfrm>
              <a:off x="0" y="0"/>
              <a:ext cx="10972799" cy="61721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" name="Shape 19"/>
            <p:cNvSpPr/>
            <p:nvPr/>
          </p:nvSpPr>
          <p:spPr>
            <a:xfrm>
              <a:off x="0" y="0"/>
              <a:ext cx="10972799" cy="6172199"/>
            </a:xfrm>
            <a:prstGeom prst="rect">
              <a:avLst/>
            </a:prstGeom>
            <a:solidFill>
              <a:srgbClr val="191919">
                <a:alpha val="80000"/>
              </a:srgbClr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Font typeface="Arial"/>
                <a:buNone/>
              </a:pPr>
              <a:endParaRPr sz="135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</p:grpSp>
      <p:sp>
        <p:nvSpPr>
          <p:cNvPr id="20" name="Shape 20"/>
          <p:cNvSpPr/>
          <p:nvPr/>
        </p:nvSpPr>
        <p:spPr>
          <a:xfrm rot="10800000" flipH="1">
            <a:off x="0" y="0"/>
            <a:ext cx="8229600" cy="6172199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37000">
                <a:srgbClr val="FFFFFF">
                  <a:alpha val="0"/>
                </a:srgbClr>
              </a:gs>
              <a:gs pos="55000">
                <a:srgbClr val="FFFFFF">
                  <a:alpha val="27843"/>
                </a:srgbClr>
              </a:gs>
              <a:gs pos="76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1" name="Shape 21"/>
          <p:cNvSpPr txBox="1">
            <a:spLocks noGrp="1"/>
          </p:cNvSpPr>
          <p:nvPr>
            <p:ph type="subTitle" idx="1"/>
          </p:nvPr>
        </p:nvSpPr>
        <p:spPr>
          <a:xfrm>
            <a:off x="2037594" y="4798350"/>
            <a:ext cx="5835388" cy="31393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Font typeface="Arial"/>
              <a:buNone/>
              <a:defRPr sz="1600" b="0" i="0" u="none" strike="noStrike" cap="none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2027735" y="4290519"/>
            <a:ext cx="5845247" cy="50783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23" name="Shape 23"/>
          <p:cNvPicPr preferRelativeResize="0"/>
          <p:nvPr/>
        </p:nvPicPr>
        <p:blipFill rotWithShape="1">
          <a:blip r:embed="rId3">
            <a:alphaModFix/>
          </a:blip>
          <a:srcRect l="12327"/>
          <a:stretch/>
        </p:blipFill>
        <p:spPr>
          <a:xfrm>
            <a:off x="0" y="748845"/>
            <a:ext cx="4020260" cy="984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Shape 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85037" y="993505"/>
            <a:ext cx="2684930" cy="495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Shape 2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42838" y="1801524"/>
            <a:ext cx="6886761" cy="7313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Shape 2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136919" y="1918615"/>
            <a:ext cx="2886125" cy="497152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Shape 27"/>
          <p:cNvSpPr/>
          <p:nvPr/>
        </p:nvSpPr>
        <p:spPr>
          <a:xfrm>
            <a:off x="2041423" y="4030296"/>
            <a:ext cx="4114800" cy="26160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100" b="0" i="0" u="none" strike="noStrike" cap="none" dirty="0" smtClean="0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rPr>
              <a:t>DLI Teaching</a:t>
            </a:r>
            <a:r>
              <a:rPr lang="en-US" sz="1100" b="0" i="0" u="none" strike="noStrike" cap="none" baseline="0" dirty="0" smtClean="0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0" i="0" u="none" strike="noStrike" cap="none" baseline="0" dirty="0" smtClean="0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rPr>
              <a:t>Kit</a:t>
            </a:r>
            <a:endParaRPr lang="en-US" sz="1100" b="0" i="0" u="none" strike="noStrike" cap="none" dirty="0">
              <a:solidFill>
                <a:srgbClr val="939A9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823477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, Subtitle, and Conten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83854" y="1948656"/>
            <a:ext cx="7461504" cy="385159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4163" marR="0" lvl="0" indent="-169863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2"/>
          </p:nvPr>
        </p:nvSpPr>
        <p:spPr>
          <a:xfrm>
            <a:off x="373761" y="1229600"/>
            <a:ext cx="7482077" cy="5254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28608" marR="0" lvl="1" indent="-9507" algn="ctr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16737" marR="0" lvl="2" indent="-3936" algn="ctr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59622" marR="0" lvl="3" indent="-3922" algn="ctr" rtl="0">
              <a:spcBef>
                <a:spcPts val="42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16787" marR="0" lvl="4" indent="-7086" algn="ctr" rtl="0">
              <a:spcBef>
                <a:spcPts val="42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12289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47100" y="349950"/>
            <a:ext cx="7422103" cy="51616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74808" y="1332412"/>
            <a:ext cx="7403956" cy="435035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4163" marR="0" lvl="0" indent="-169863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/>
          <p:nvPr/>
        </p:nvSpPr>
        <p:spPr>
          <a:xfrm>
            <a:off x="7178478" y="6000375"/>
            <a:ext cx="819900" cy="171825"/>
          </a:xfrm>
          <a:prstGeom prst="parallelogram">
            <a:avLst>
              <a:gd name="adj" fmla="val 36300"/>
            </a:avLst>
          </a:prstGeom>
          <a:solidFill>
            <a:srgbClr val="57068C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9" name="Shape 9"/>
          <p:cNvSpPr/>
          <p:nvPr/>
        </p:nvSpPr>
        <p:spPr>
          <a:xfrm>
            <a:off x="6394205" y="6000375"/>
            <a:ext cx="819900" cy="171825"/>
          </a:xfrm>
          <a:prstGeom prst="parallelogram">
            <a:avLst>
              <a:gd name="adj" fmla="val 36300"/>
            </a:avLst>
          </a:prstGeom>
          <a:solidFill>
            <a:srgbClr val="76B900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0" name="Shape 10"/>
          <p:cNvPicPr preferRelativeResize="0"/>
          <p:nvPr/>
        </p:nvPicPr>
        <p:blipFill rotWithShape="1">
          <a:blip r:embed="rId10">
            <a:alphaModFix/>
          </a:blip>
          <a:srcRect t="-6317" r="97921" b="17098"/>
          <a:stretch/>
        </p:blipFill>
        <p:spPr>
          <a:xfrm>
            <a:off x="7947899" y="5987803"/>
            <a:ext cx="284058" cy="1903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Shape 11"/>
          <p:cNvPicPr preferRelativeResize="0"/>
          <p:nvPr/>
        </p:nvPicPr>
        <p:blipFill rotWithShape="1">
          <a:blip r:embed="rId11">
            <a:alphaModFix/>
          </a:blip>
          <a:srcRect l="52877" t="1978" b="17094"/>
          <a:stretch/>
        </p:blipFill>
        <p:spPr>
          <a:xfrm>
            <a:off x="0" y="6002008"/>
            <a:ext cx="6433058" cy="172676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Shape 12"/>
          <p:cNvSpPr txBox="1"/>
          <p:nvPr/>
        </p:nvSpPr>
        <p:spPr>
          <a:xfrm>
            <a:off x="478720" y="6035178"/>
            <a:ext cx="240770" cy="9233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5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r>
              <a:rPr lang="en-US" sz="6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  <p:cxnSp>
        <p:nvCxnSpPr>
          <p:cNvPr id="13" name="Shape 13"/>
          <p:cNvCxnSpPr/>
          <p:nvPr/>
        </p:nvCxnSpPr>
        <p:spPr>
          <a:xfrm>
            <a:off x="-8055" y="5991792"/>
            <a:ext cx="8229600" cy="0"/>
          </a:xfrm>
          <a:prstGeom prst="straightConnector1">
            <a:avLst/>
          </a:prstGeom>
          <a:noFill/>
          <a:ln w="158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4" name="Shape 14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6533071" y="6039150"/>
            <a:ext cx="495117" cy="913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Shape 15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7451486" y="6039810"/>
            <a:ext cx="273884" cy="92954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53" r:id="rId1"/>
    <p:sldLayoutId id="2147483662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creativecommons.org/licenses/by-nc/4.0/legalcod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1.jp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981200" y="4686300"/>
            <a:ext cx="5845247" cy="507830"/>
          </a:xfrm>
        </p:spPr>
        <p:txBody>
          <a:bodyPr/>
          <a:lstStyle/>
          <a:p>
            <a:r>
              <a:rPr lang="en-US" dirty="0" smtClean="0"/>
              <a:t>Lecture 3.1 – History of Convolutional Networks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8450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855839" cy="516166"/>
          </a:xfrm>
        </p:spPr>
        <p:txBody>
          <a:bodyPr/>
          <a:lstStyle/>
          <a:p>
            <a:r>
              <a:rPr lang="en-US" dirty="0"/>
              <a:t>The mammalian visual cortex is hierarchical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idx="1"/>
          </p:nvPr>
        </p:nvSpPr>
        <p:spPr>
          <a:xfrm>
            <a:off x="383854" y="876300"/>
            <a:ext cx="7461504" cy="4771553"/>
          </a:xfrm>
        </p:spPr>
        <p:txBody>
          <a:bodyPr/>
          <a:lstStyle/>
          <a:p>
            <a:r>
              <a:rPr lang="en-US" dirty="0"/>
              <a:t>The ventral (recognition) pathway in the visual cortex has multiple stages  Retina - LGN - V1 - V2 - V4 - PIT - AIT ....</a:t>
            </a:r>
          </a:p>
          <a:p>
            <a:r>
              <a:rPr lang="en-US" dirty="0">
                <a:solidFill>
                  <a:schemeClr val="accent1"/>
                </a:solidFill>
              </a:rPr>
              <a:t>Lots of intermediate representations</a:t>
            </a:r>
          </a:p>
          <a:p>
            <a:endParaRPr lang="en-US" dirty="0"/>
          </a:p>
        </p:txBody>
      </p:sp>
      <p:grpSp>
        <p:nvGrpSpPr>
          <p:cNvPr id="18" name="Group 17"/>
          <p:cNvGrpSpPr/>
          <p:nvPr/>
        </p:nvGrpSpPr>
        <p:grpSpPr>
          <a:xfrm>
            <a:off x="437189" y="1797842"/>
            <a:ext cx="7716210" cy="3958084"/>
            <a:chOff x="27985" y="1856847"/>
            <a:chExt cx="8372253" cy="4294606"/>
          </a:xfrm>
        </p:grpSpPr>
        <p:sp>
          <p:nvSpPr>
            <p:cNvPr id="4" name="object 4"/>
            <p:cNvSpPr/>
            <p:nvPr/>
          </p:nvSpPr>
          <p:spPr>
            <a:xfrm>
              <a:off x="27985" y="1856847"/>
              <a:ext cx="3816296" cy="4294606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549542" y="2142116"/>
              <a:ext cx="4850696" cy="3547718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3720940" y="5331951"/>
            <a:ext cx="4330905" cy="5693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905171"/>
            <a:r>
              <a:rPr dirty="0">
                <a:latin typeface="+mj-lt"/>
                <a:cs typeface="Arial" panose="020B0604020202020204" pitchFamily="34" charset="0"/>
              </a:rPr>
              <a:t>[picture from Simon</a:t>
            </a:r>
            <a:r>
              <a:rPr spc="-65" dirty="0">
                <a:latin typeface="+mj-lt"/>
                <a:cs typeface="Arial" panose="020B0604020202020204" pitchFamily="34" charset="0"/>
              </a:rPr>
              <a:t> </a:t>
            </a:r>
            <a:r>
              <a:rPr spc="-4" dirty="0">
                <a:latin typeface="+mj-lt"/>
                <a:cs typeface="Arial" panose="020B0604020202020204" pitchFamily="34" charset="0"/>
              </a:rPr>
              <a:t>Thorpe]</a:t>
            </a:r>
            <a:endParaRPr dirty="0">
              <a:latin typeface="+mj-lt"/>
              <a:cs typeface="Arial" panose="020B0604020202020204" pitchFamily="34" charset="0"/>
            </a:endParaRPr>
          </a:p>
          <a:p>
            <a:pPr marL="10368">
              <a:spcBef>
                <a:spcPts val="604"/>
              </a:spcBef>
            </a:pPr>
            <a:r>
              <a:rPr sz="1800" spc="-4" dirty="0">
                <a:latin typeface="+mj-lt"/>
                <a:cs typeface="Arial" panose="020B0604020202020204" pitchFamily="34" charset="0"/>
              </a:rPr>
              <a:t>[Gallant </a:t>
            </a:r>
            <a:r>
              <a:rPr sz="1800" dirty="0">
                <a:latin typeface="+mj-lt"/>
                <a:cs typeface="Arial" panose="020B0604020202020204" pitchFamily="34" charset="0"/>
              </a:rPr>
              <a:t>&amp; </a:t>
            </a:r>
            <a:r>
              <a:rPr sz="1800" spc="-82" dirty="0">
                <a:latin typeface="+mj-lt"/>
                <a:cs typeface="Arial" panose="020B0604020202020204" pitchFamily="34" charset="0"/>
              </a:rPr>
              <a:t>Van</a:t>
            </a:r>
            <a:r>
              <a:rPr sz="1800" spc="-49" dirty="0">
                <a:latin typeface="+mj-lt"/>
                <a:cs typeface="Arial" panose="020B0604020202020204" pitchFamily="34" charset="0"/>
              </a:rPr>
              <a:t> </a:t>
            </a:r>
            <a:r>
              <a:rPr sz="1800" spc="-4" dirty="0">
                <a:latin typeface="+mj-lt"/>
                <a:cs typeface="Arial" panose="020B0604020202020204" pitchFamily="34" charset="0"/>
              </a:rPr>
              <a:t>Essen]</a:t>
            </a:r>
            <a:endParaRPr sz="1800" dirty="0"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37623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Architecture of the mammalian visual cortex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3197546" cy="4466753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Ventral pathway = “what”  </a:t>
            </a:r>
          </a:p>
          <a:p>
            <a:r>
              <a:rPr lang="en-US" dirty="0">
                <a:solidFill>
                  <a:schemeClr val="accent1"/>
                </a:solidFill>
              </a:rPr>
              <a:t>dorsal pathway = “where”  </a:t>
            </a:r>
          </a:p>
          <a:p>
            <a:r>
              <a:rPr lang="en-US" dirty="0"/>
              <a:t>It's hierarchical</a:t>
            </a:r>
          </a:p>
          <a:p>
            <a:r>
              <a:rPr lang="en-US" dirty="0"/>
              <a:t>There is feedback</a:t>
            </a:r>
          </a:p>
          <a:p>
            <a:r>
              <a:rPr lang="en-US" dirty="0"/>
              <a:t>There is motion processing</a:t>
            </a:r>
          </a:p>
          <a:p>
            <a:r>
              <a:rPr lang="en-US" dirty="0"/>
              <a:t>Learning is mostly  unsupervised</a:t>
            </a:r>
          </a:p>
          <a:p>
            <a:r>
              <a:rPr lang="en-US" dirty="0"/>
              <a:t>It does recognition,  localization, navigation,  grasping.....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[Gallant &amp; Van Essen]</a:t>
            </a:r>
          </a:p>
          <a:p>
            <a:endParaRPr lang="en-US" dirty="0"/>
          </a:p>
        </p:txBody>
      </p:sp>
      <p:sp>
        <p:nvSpPr>
          <p:cNvPr id="4" name="object 4"/>
          <p:cNvSpPr/>
          <p:nvPr/>
        </p:nvSpPr>
        <p:spPr>
          <a:xfrm>
            <a:off x="3505200" y="892108"/>
            <a:ext cx="4627470" cy="489158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092971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855839" cy="516166"/>
          </a:xfrm>
        </p:spPr>
        <p:txBody>
          <a:bodyPr/>
          <a:lstStyle/>
          <a:p>
            <a:r>
              <a:rPr lang="en-US" dirty="0"/>
              <a:t>Let's be inspired by nature, </a:t>
            </a:r>
            <a:br>
              <a:rPr lang="en-US" dirty="0"/>
            </a:br>
            <a:r>
              <a:rPr lang="en-US" dirty="0"/>
              <a:t>but not too much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3349946" cy="4466753"/>
          </a:xfrm>
        </p:spPr>
        <p:txBody>
          <a:bodyPr/>
          <a:lstStyle/>
          <a:p>
            <a:r>
              <a:rPr lang="en-US" dirty="0"/>
              <a:t>It's nice imitate Nature,</a:t>
            </a:r>
          </a:p>
          <a:p>
            <a:r>
              <a:rPr lang="en-US" dirty="0"/>
              <a:t>But we also need to </a:t>
            </a:r>
            <a:r>
              <a:rPr lang="en-US" dirty="0">
                <a:solidFill>
                  <a:schemeClr val="accent1"/>
                </a:solidFill>
              </a:rPr>
              <a:t>understand</a:t>
            </a:r>
          </a:p>
          <a:p>
            <a:pPr lvl="1"/>
            <a:r>
              <a:rPr lang="en-US" dirty="0"/>
              <a:t>How do we know which details are important?</a:t>
            </a:r>
          </a:p>
          <a:p>
            <a:pPr lvl="1"/>
            <a:r>
              <a:rPr lang="en-US" dirty="0"/>
              <a:t>Which details are merely the  result of evolution, and the  constraints of biochemistry?</a:t>
            </a:r>
          </a:p>
          <a:p>
            <a:r>
              <a:rPr lang="en-US" dirty="0"/>
              <a:t>For airplanes, we developed  aerodynamics and compressible fluid dynamics.</a:t>
            </a:r>
          </a:p>
          <a:p>
            <a:pPr lvl="1"/>
            <a:r>
              <a:rPr lang="en-US" dirty="0"/>
              <a:t>We figured that feathers and  wing flapping weren't crucial</a:t>
            </a:r>
          </a:p>
          <a:p>
            <a:r>
              <a:rPr lang="en-US" dirty="0">
                <a:solidFill>
                  <a:schemeClr val="accent1"/>
                </a:solidFill>
              </a:rPr>
              <a:t>QUESTION: What is the  equivalent of aerodynamics for  understanding intelligence?</a:t>
            </a:r>
          </a:p>
          <a:p>
            <a:endParaRPr lang="en-US" dirty="0"/>
          </a:p>
        </p:txBody>
      </p:sp>
      <p:sp>
        <p:nvSpPr>
          <p:cNvPr id="12" name="object 12"/>
          <p:cNvSpPr/>
          <p:nvPr/>
        </p:nvSpPr>
        <p:spPr>
          <a:xfrm>
            <a:off x="3850499" y="1447760"/>
            <a:ext cx="4010001" cy="301074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3810000" y="4533900"/>
            <a:ext cx="4050500" cy="116698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dirty="0">
                <a:latin typeface="+mj-lt"/>
                <a:cs typeface="Arial" panose="020B0604020202020204" pitchFamily="34" charset="0"/>
              </a:rPr>
              <a:t>L'Avion III de Clément Ader, 1897</a:t>
            </a:r>
          </a:p>
          <a:p>
            <a:pPr marL="10368">
              <a:spcBef>
                <a:spcPts val="539"/>
              </a:spcBef>
            </a:pPr>
            <a:r>
              <a:rPr dirty="0">
                <a:latin typeface="+mj-lt"/>
                <a:cs typeface="Arial" panose="020B0604020202020204" pitchFamily="34" charset="0"/>
              </a:rPr>
              <a:t>(Musée du CNAM, Paris)</a:t>
            </a:r>
          </a:p>
          <a:p>
            <a:pPr marL="10368" marR="4147">
              <a:spcBef>
                <a:spcPts val="155"/>
              </a:spcBef>
            </a:pPr>
            <a:r>
              <a:rPr dirty="0">
                <a:latin typeface="+mj-lt"/>
                <a:cs typeface="Arial" panose="020B0604020202020204" pitchFamily="34" charset="0"/>
              </a:rPr>
              <a:t>His Eole took off from the ground in 1890, 13 years before the Wright Brothers, but you probably never heard of it.</a:t>
            </a:r>
          </a:p>
        </p:txBody>
      </p:sp>
    </p:spTree>
    <p:extLst>
      <p:ext uri="{BB962C8B-B14F-4D97-AF65-F5344CB8AC3E}">
        <p14:creationId xmlns:p14="http://schemas.microsoft.com/office/powerpoint/2010/main" val="5957113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Shallow vs Deep == lookup table vs multi-step algorithm</a:t>
            </a:r>
          </a:p>
        </p:txBody>
      </p:sp>
      <p:sp>
        <p:nvSpPr>
          <p:cNvPr id="59" name="Text Placeholder 58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7617146" cy="446675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“Shallow &amp; wide” vs “deep and narrow” == “more memory” vs “more time”</a:t>
            </a:r>
          </a:p>
          <a:p>
            <a:r>
              <a:rPr lang="en-US" dirty="0"/>
              <a:t>Look-up table vs algorithm</a:t>
            </a:r>
          </a:p>
          <a:p>
            <a:r>
              <a:rPr lang="en-US" dirty="0"/>
              <a:t>Few functions can be computed in two steps without an  exponentially large lookup table</a:t>
            </a:r>
          </a:p>
          <a:p>
            <a:r>
              <a:rPr lang="en-US" dirty="0"/>
              <a:t>Using more than 2 steps can reduce the </a:t>
            </a:r>
            <a:br>
              <a:rPr lang="en-US" dirty="0"/>
            </a:br>
            <a:r>
              <a:rPr lang="en-US" dirty="0"/>
              <a:t>“memory” by an  exponential factor.</a:t>
            </a:r>
          </a:p>
          <a:p>
            <a:endParaRPr lang="en-US" dirty="0"/>
          </a:p>
        </p:txBody>
      </p:sp>
      <p:sp>
        <p:nvSpPr>
          <p:cNvPr id="61" name="object 20"/>
          <p:cNvSpPr/>
          <p:nvPr/>
        </p:nvSpPr>
        <p:spPr>
          <a:xfrm>
            <a:off x="2366749" y="4356919"/>
            <a:ext cx="1066800" cy="389677"/>
          </a:xfrm>
          <a:custGeom>
            <a:avLst/>
            <a:gdLst/>
            <a:ahLst/>
            <a:cxnLst/>
            <a:rect l="l" t="t" r="r" b="b"/>
            <a:pathLst>
              <a:path w="1389379" h="826770">
                <a:moveTo>
                  <a:pt x="1388109" y="0"/>
                </a:moveTo>
                <a:lnTo>
                  <a:pt x="0" y="0"/>
                </a:lnTo>
                <a:lnTo>
                  <a:pt x="0" y="826770"/>
                </a:lnTo>
                <a:lnTo>
                  <a:pt x="1388109" y="826770"/>
                </a:lnTo>
                <a:lnTo>
                  <a:pt x="1389380" y="825500"/>
                </a:lnTo>
                <a:lnTo>
                  <a:pt x="1389380" y="1270"/>
                </a:lnTo>
                <a:lnTo>
                  <a:pt x="138810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Step 2</a:t>
            </a:r>
            <a:endParaRPr dirty="0">
              <a:solidFill>
                <a:schemeClr val="bg1"/>
              </a:solidFill>
            </a:endParaRPr>
          </a:p>
        </p:txBody>
      </p:sp>
      <p:cxnSp>
        <p:nvCxnSpPr>
          <p:cNvPr id="62" name="Straight Arrow Connector 61"/>
          <p:cNvCxnSpPr/>
          <p:nvPr/>
        </p:nvCxnSpPr>
        <p:spPr>
          <a:xfrm rot="16200000">
            <a:off x="2762989" y="4168140"/>
            <a:ext cx="274320" cy="0"/>
          </a:xfrm>
          <a:prstGeom prst="straightConnector1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object 20"/>
          <p:cNvSpPr/>
          <p:nvPr/>
        </p:nvSpPr>
        <p:spPr>
          <a:xfrm>
            <a:off x="1380698" y="5117175"/>
            <a:ext cx="3038902" cy="389677"/>
          </a:xfrm>
          <a:custGeom>
            <a:avLst/>
            <a:gdLst/>
            <a:ahLst/>
            <a:cxnLst/>
            <a:rect l="l" t="t" r="r" b="b"/>
            <a:pathLst>
              <a:path w="1389379" h="826770">
                <a:moveTo>
                  <a:pt x="1388109" y="0"/>
                </a:moveTo>
                <a:lnTo>
                  <a:pt x="0" y="0"/>
                </a:lnTo>
                <a:lnTo>
                  <a:pt x="0" y="826770"/>
                </a:lnTo>
                <a:lnTo>
                  <a:pt x="1388109" y="826770"/>
                </a:lnTo>
                <a:lnTo>
                  <a:pt x="1389380" y="825500"/>
                </a:lnTo>
                <a:lnTo>
                  <a:pt x="1389380" y="1270"/>
                </a:lnTo>
                <a:lnTo>
                  <a:pt x="138810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Step 1 (look up table/templates)</a:t>
            </a:r>
            <a:endParaRPr dirty="0">
              <a:solidFill>
                <a:schemeClr val="bg1"/>
              </a:solidFill>
            </a:endParaRPr>
          </a:p>
        </p:txBody>
      </p:sp>
      <p:cxnSp>
        <p:nvCxnSpPr>
          <p:cNvPr id="64" name="Straight Arrow Connector 63"/>
          <p:cNvCxnSpPr/>
          <p:nvPr/>
        </p:nvCxnSpPr>
        <p:spPr>
          <a:xfrm rot="16200000">
            <a:off x="2762989" y="4930140"/>
            <a:ext cx="274320" cy="0"/>
          </a:xfrm>
          <a:prstGeom prst="straightConnector1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/>
          <p:nvPr/>
        </p:nvCxnSpPr>
        <p:spPr>
          <a:xfrm rot="16200000">
            <a:off x="2762989" y="5661661"/>
            <a:ext cx="274320" cy="0"/>
          </a:xfrm>
          <a:prstGeom prst="straightConnector1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object 20"/>
          <p:cNvSpPr/>
          <p:nvPr/>
        </p:nvSpPr>
        <p:spPr>
          <a:xfrm>
            <a:off x="5562600" y="5117175"/>
            <a:ext cx="1743502" cy="389677"/>
          </a:xfrm>
          <a:custGeom>
            <a:avLst/>
            <a:gdLst/>
            <a:ahLst/>
            <a:cxnLst/>
            <a:rect l="l" t="t" r="r" b="b"/>
            <a:pathLst>
              <a:path w="1389379" h="826770">
                <a:moveTo>
                  <a:pt x="1388109" y="0"/>
                </a:moveTo>
                <a:lnTo>
                  <a:pt x="0" y="0"/>
                </a:lnTo>
                <a:lnTo>
                  <a:pt x="0" y="826770"/>
                </a:lnTo>
                <a:lnTo>
                  <a:pt x="1388109" y="826770"/>
                </a:lnTo>
                <a:lnTo>
                  <a:pt x="1389380" y="825500"/>
                </a:lnTo>
                <a:lnTo>
                  <a:pt x="1389380" y="1270"/>
                </a:lnTo>
                <a:lnTo>
                  <a:pt x="138810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Step 1</a:t>
            </a:r>
            <a:endParaRPr dirty="0">
              <a:solidFill>
                <a:schemeClr val="bg1"/>
              </a:solidFill>
            </a:endParaRPr>
          </a:p>
        </p:txBody>
      </p:sp>
      <p:cxnSp>
        <p:nvCxnSpPr>
          <p:cNvPr id="67" name="Straight Arrow Connector 66"/>
          <p:cNvCxnSpPr/>
          <p:nvPr/>
        </p:nvCxnSpPr>
        <p:spPr>
          <a:xfrm rot="16200000">
            <a:off x="6297191" y="4931886"/>
            <a:ext cx="274320" cy="0"/>
          </a:xfrm>
          <a:prstGeom prst="straightConnector1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/>
          <p:nvPr/>
        </p:nvCxnSpPr>
        <p:spPr>
          <a:xfrm rot="16200000">
            <a:off x="6297191" y="5692140"/>
            <a:ext cx="274320" cy="0"/>
          </a:xfrm>
          <a:prstGeom prst="straightConnector1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object 20"/>
          <p:cNvSpPr/>
          <p:nvPr/>
        </p:nvSpPr>
        <p:spPr>
          <a:xfrm>
            <a:off x="5562600" y="4356919"/>
            <a:ext cx="1743502" cy="389677"/>
          </a:xfrm>
          <a:custGeom>
            <a:avLst/>
            <a:gdLst/>
            <a:ahLst/>
            <a:cxnLst/>
            <a:rect l="l" t="t" r="r" b="b"/>
            <a:pathLst>
              <a:path w="1389379" h="826770">
                <a:moveTo>
                  <a:pt x="1388109" y="0"/>
                </a:moveTo>
                <a:lnTo>
                  <a:pt x="0" y="0"/>
                </a:lnTo>
                <a:lnTo>
                  <a:pt x="0" y="826770"/>
                </a:lnTo>
                <a:lnTo>
                  <a:pt x="1388109" y="826770"/>
                </a:lnTo>
                <a:lnTo>
                  <a:pt x="1389380" y="825500"/>
                </a:lnTo>
                <a:lnTo>
                  <a:pt x="1389380" y="1270"/>
                </a:lnTo>
                <a:lnTo>
                  <a:pt x="138810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Step 2</a:t>
            </a:r>
            <a:endParaRPr dirty="0">
              <a:solidFill>
                <a:schemeClr val="bg1"/>
              </a:solidFill>
            </a:endParaRPr>
          </a:p>
        </p:txBody>
      </p:sp>
      <p:cxnSp>
        <p:nvCxnSpPr>
          <p:cNvPr id="70" name="Straight Arrow Connector 69"/>
          <p:cNvCxnSpPr/>
          <p:nvPr/>
        </p:nvCxnSpPr>
        <p:spPr>
          <a:xfrm rot="16200000">
            <a:off x="6297191" y="4171630"/>
            <a:ext cx="274320" cy="0"/>
          </a:xfrm>
          <a:prstGeom prst="straightConnector1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object 20"/>
          <p:cNvSpPr/>
          <p:nvPr/>
        </p:nvSpPr>
        <p:spPr>
          <a:xfrm>
            <a:off x="5562600" y="3596663"/>
            <a:ext cx="1743502" cy="389677"/>
          </a:xfrm>
          <a:custGeom>
            <a:avLst/>
            <a:gdLst/>
            <a:ahLst/>
            <a:cxnLst/>
            <a:rect l="l" t="t" r="r" b="b"/>
            <a:pathLst>
              <a:path w="1389379" h="826770">
                <a:moveTo>
                  <a:pt x="1388109" y="0"/>
                </a:moveTo>
                <a:lnTo>
                  <a:pt x="0" y="0"/>
                </a:lnTo>
                <a:lnTo>
                  <a:pt x="0" y="826770"/>
                </a:lnTo>
                <a:lnTo>
                  <a:pt x="1388109" y="826770"/>
                </a:lnTo>
                <a:lnTo>
                  <a:pt x="1389380" y="825500"/>
                </a:lnTo>
                <a:lnTo>
                  <a:pt x="1389380" y="1270"/>
                </a:lnTo>
                <a:lnTo>
                  <a:pt x="138810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Step 3</a:t>
            </a:r>
            <a:endParaRPr dirty="0">
              <a:solidFill>
                <a:schemeClr val="bg1"/>
              </a:solidFill>
            </a:endParaRPr>
          </a:p>
        </p:txBody>
      </p:sp>
      <p:cxnSp>
        <p:nvCxnSpPr>
          <p:cNvPr id="72" name="Straight Arrow Connector 71"/>
          <p:cNvCxnSpPr/>
          <p:nvPr/>
        </p:nvCxnSpPr>
        <p:spPr>
          <a:xfrm rot="16200000">
            <a:off x="6297191" y="3411373"/>
            <a:ext cx="274320" cy="0"/>
          </a:xfrm>
          <a:prstGeom prst="straightConnector1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object 20"/>
          <p:cNvSpPr/>
          <p:nvPr/>
        </p:nvSpPr>
        <p:spPr>
          <a:xfrm>
            <a:off x="5900951" y="2836406"/>
            <a:ext cx="1066800" cy="389677"/>
          </a:xfrm>
          <a:custGeom>
            <a:avLst/>
            <a:gdLst/>
            <a:ahLst/>
            <a:cxnLst/>
            <a:rect l="l" t="t" r="r" b="b"/>
            <a:pathLst>
              <a:path w="1389379" h="826770">
                <a:moveTo>
                  <a:pt x="1388109" y="0"/>
                </a:moveTo>
                <a:lnTo>
                  <a:pt x="0" y="0"/>
                </a:lnTo>
                <a:lnTo>
                  <a:pt x="0" y="826770"/>
                </a:lnTo>
                <a:lnTo>
                  <a:pt x="1388109" y="826770"/>
                </a:lnTo>
                <a:lnTo>
                  <a:pt x="1389380" y="825500"/>
                </a:lnTo>
                <a:lnTo>
                  <a:pt x="1389380" y="1270"/>
                </a:lnTo>
                <a:lnTo>
                  <a:pt x="138810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Step 4</a:t>
            </a:r>
            <a:endParaRPr dirty="0">
              <a:solidFill>
                <a:schemeClr val="bg1"/>
              </a:solidFill>
            </a:endParaRPr>
          </a:p>
        </p:txBody>
      </p:sp>
      <p:cxnSp>
        <p:nvCxnSpPr>
          <p:cNvPr id="74" name="Straight Arrow Connector 73"/>
          <p:cNvCxnSpPr/>
          <p:nvPr/>
        </p:nvCxnSpPr>
        <p:spPr>
          <a:xfrm rot="16200000">
            <a:off x="6297191" y="2651116"/>
            <a:ext cx="274320" cy="0"/>
          </a:xfrm>
          <a:prstGeom prst="straightConnector1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61787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Which models are deep?</a:t>
            </a:r>
          </a:p>
        </p:txBody>
      </p:sp>
      <p:sp>
        <p:nvSpPr>
          <p:cNvPr id="111" name="Text Placeholder 110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3966341" cy="4466753"/>
          </a:xfrm>
        </p:spPr>
        <p:txBody>
          <a:bodyPr/>
          <a:lstStyle/>
          <a:p>
            <a:r>
              <a:rPr lang="en-US" dirty="0"/>
              <a:t>2-layer models are not deep (even if you train the first layer)</a:t>
            </a:r>
          </a:p>
          <a:p>
            <a:pPr lvl="1"/>
            <a:r>
              <a:rPr lang="en-US" dirty="0"/>
              <a:t>Because there is no feature hierarchy</a:t>
            </a:r>
          </a:p>
          <a:p>
            <a:r>
              <a:rPr lang="en-US" dirty="0"/>
              <a:t>Neural nets with 1 hidden layer are not deep</a:t>
            </a:r>
          </a:p>
          <a:p>
            <a:r>
              <a:rPr lang="en-US" dirty="0"/>
              <a:t>SVMs and Kernel methods are not deep  </a:t>
            </a:r>
          </a:p>
          <a:p>
            <a:pPr lvl="1"/>
            <a:r>
              <a:rPr lang="en-US" dirty="0"/>
              <a:t>Layer1: kernels; layer2: linear  </a:t>
            </a:r>
          </a:p>
          <a:p>
            <a:pPr lvl="1"/>
            <a:r>
              <a:rPr lang="en-US" dirty="0"/>
              <a:t>The first layer is “trained” in with the simplest unsupervised  method ever devised: using  the samples as templates for the kernel functions.</a:t>
            </a:r>
          </a:p>
          <a:p>
            <a:pPr lvl="1"/>
            <a:r>
              <a:rPr lang="en-US" dirty="0"/>
              <a:t>“glorified template matching”</a:t>
            </a:r>
          </a:p>
          <a:p>
            <a:r>
              <a:rPr lang="en-US" dirty="0"/>
              <a:t>Classification trees are not deep</a:t>
            </a:r>
          </a:p>
          <a:p>
            <a:pPr lvl="1"/>
            <a:r>
              <a:rPr lang="en-US" dirty="0"/>
              <a:t>No hierarchy of features. All decisions are made in the input space</a:t>
            </a:r>
          </a:p>
          <a:p>
            <a:endParaRPr lang="en-US" dirty="0"/>
          </a:p>
        </p:txBody>
      </p:sp>
      <p:grpSp>
        <p:nvGrpSpPr>
          <p:cNvPr id="113" name="Group 112"/>
          <p:cNvGrpSpPr/>
          <p:nvPr/>
        </p:nvGrpSpPr>
        <p:grpSpPr>
          <a:xfrm>
            <a:off x="4800600" y="1257300"/>
            <a:ext cx="2806766" cy="4038600"/>
            <a:chOff x="4738757" y="1165976"/>
            <a:chExt cx="3384086" cy="4869294"/>
          </a:xfrm>
        </p:grpSpPr>
        <p:sp>
          <p:nvSpPr>
            <p:cNvPr id="13" name="object 13"/>
            <p:cNvSpPr/>
            <p:nvPr/>
          </p:nvSpPr>
          <p:spPr>
            <a:xfrm>
              <a:off x="5947285" y="5204357"/>
              <a:ext cx="261191" cy="261411"/>
            </a:xfrm>
            <a:custGeom>
              <a:avLst/>
              <a:gdLst/>
              <a:ahLst/>
              <a:cxnLst/>
              <a:rect l="l" t="t" r="r" b="b"/>
              <a:pathLst>
                <a:path w="320040" h="320040">
                  <a:moveTo>
                    <a:pt x="161290" y="0"/>
                  </a:moveTo>
                  <a:lnTo>
                    <a:pt x="119221" y="5080"/>
                  </a:lnTo>
                  <a:lnTo>
                    <a:pt x="80010" y="21590"/>
                  </a:lnTo>
                  <a:lnTo>
                    <a:pt x="46990" y="46513"/>
                  </a:lnTo>
                  <a:lnTo>
                    <a:pt x="21590" y="80010"/>
                  </a:lnTo>
                  <a:lnTo>
                    <a:pt x="5556" y="118586"/>
                  </a:lnTo>
                  <a:lnTo>
                    <a:pt x="0" y="160020"/>
                  </a:lnTo>
                  <a:lnTo>
                    <a:pt x="1408" y="181272"/>
                  </a:lnTo>
                  <a:lnTo>
                    <a:pt x="12322" y="220920"/>
                  </a:lnTo>
                  <a:lnTo>
                    <a:pt x="33575" y="257730"/>
                  </a:lnTo>
                  <a:lnTo>
                    <a:pt x="62309" y="286464"/>
                  </a:lnTo>
                  <a:lnTo>
                    <a:pt x="99675" y="307717"/>
                  </a:lnTo>
                  <a:lnTo>
                    <a:pt x="139481" y="318631"/>
                  </a:lnTo>
                  <a:lnTo>
                    <a:pt x="161290" y="320040"/>
                  </a:lnTo>
                  <a:lnTo>
                    <a:pt x="182364" y="318631"/>
                  </a:lnTo>
                  <a:lnTo>
                    <a:pt x="221654" y="307717"/>
                  </a:lnTo>
                  <a:lnTo>
                    <a:pt x="258980" y="286464"/>
                  </a:lnTo>
                  <a:lnTo>
                    <a:pt x="287198" y="257730"/>
                  </a:lnTo>
                  <a:lnTo>
                    <a:pt x="308252" y="220920"/>
                  </a:lnTo>
                  <a:lnTo>
                    <a:pt x="318809" y="181272"/>
                  </a:lnTo>
                  <a:lnTo>
                    <a:pt x="320040" y="160020"/>
                  </a:lnTo>
                  <a:lnTo>
                    <a:pt x="318809" y="138767"/>
                  </a:lnTo>
                  <a:lnTo>
                    <a:pt x="308252" y="99119"/>
                  </a:lnTo>
                  <a:lnTo>
                    <a:pt x="287198" y="62130"/>
                  </a:lnTo>
                  <a:lnTo>
                    <a:pt x="258980" y="33039"/>
                  </a:lnTo>
                  <a:lnTo>
                    <a:pt x="221654" y="11787"/>
                  </a:lnTo>
                  <a:lnTo>
                    <a:pt x="182364" y="1230"/>
                  </a:lnTo>
                  <a:lnTo>
                    <a:pt x="161290" y="0"/>
                  </a:lnTo>
                  <a:close/>
                </a:path>
              </a:pathLst>
            </a:custGeom>
            <a:solidFill>
              <a:srgbClr val="719E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5947285" y="5204357"/>
              <a:ext cx="261191" cy="261411"/>
            </a:xfrm>
            <a:custGeom>
              <a:avLst/>
              <a:gdLst/>
              <a:ahLst/>
              <a:cxnLst/>
              <a:rect l="l" t="t" r="r" b="b"/>
              <a:pathLst>
                <a:path w="320040" h="320040">
                  <a:moveTo>
                    <a:pt x="161290" y="320040"/>
                  </a:moveTo>
                  <a:lnTo>
                    <a:pt x="119221" y="314483"/>
                  </a:lnTo>
                  <a:lnTo>
                    <a:pt x="80010" y="298450"/>
                  </a:lnTo>
                  <a:lnTo>
                    <a:pt x="46990" y="273050"/>
                  </a:lnTo>
                  <a:lnTo>
                    <a:pt x="21590" y="240030"/>
                  </a:lnTo>
                  <a:lnTo>
                    <a:pt x="5556" y="201453"/>
                  </a:lnTo>
                  <a:lnTo>
                    <a:pt x="0" y="160020"/>
                  </a:lnTo>
                  <a:lnTo>
                    <a:pt x="1408" y="138767"/>
                  </a:lnTo>
                  <a:lnTo>
                    <a:pt x="12322" y="99119"/>
                  </a:lnTo>
                  <a:lnTo>
                    <a:pt x="33575" y="62130"/>
                  </a:lnTo>
                  <a:lnTo>
                    <a:pt x="62309" y="33039"/>
                  </a:lnTo>
                  <a:lnTo>
                    <a:pt x="99675" y="11787"/>
                  </a:lnTo>
                  <a:lnTo>
                    <a:pt x="139481" y="1230"/>
                  </a:lnTo>
                  <a:lnTo>
                    <a:pt x="161290" y="0"/>
                  </a:lnTo>
                  <a:lnTo>
                    <a:pt x="182364" y="1230"/>
                  </a:lnTo>
                  <a:lnTo>
                    <a:pt x="221654" y="11787"/>
                  </a:lnTo>
                  <a:lnTo>
                    <a:pt x="258980" y="33039"/>
                  </a:lnTo>
                  <a:lnTo>
                    <a:pt x="287198" y="62130"/>
                  </a:lnTo>
                  <a:lnTo>
                    <a:pt x="308252" y="99119"/>
                  </a:lnTo>
                  <a:lnTo>
                    <a:pt x="318809" y="138767"/>
                  </a:lnTo>
                  <a:lnTo>
                    <a:pt x="320040" y="160020"/>
                  </a:lnTo>
                  <a:lnTo>
                    <a:pt x="318809" y="181272"/>
                  </a:lnTo>
                  <a:lnTo>
                    <a:pt x="308252" y="220920"/>
                  </a:lnTo>
                  <a:lnTo>
                    <a:pt x="287198" y="257730"/>
                  </a:lnTo>
                  <a:lnTo>
                    <a:pt x="258980" y="286464"/>
                  </a:lnTo>
                  <a:lnTo>
                    <a:pt x="221654" y="307717"/>
                  </a:lnTo>
                  <a:lnTo>
                    <a:pt x="182364" y="318631"/>
                  </a:lnTo>
                  <a:lnTo>
                    <a:pt x="161290" y="320040"/>
                  </a:lnTo>
                  <a:close/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6397115" y="5204357"/>
              <a:ext cx="261191" cy="261411"/>
            </a:xfrm>
            <a:custGeom>
              <a:avLst/>
              <a:gdLst/>
              <a:ahLst/>
              <a:cxnLst/>
              <a:rect l="l" t="t" r="r" b="b"/>
              <a:pathLst>
                <a:path w="320040" h="320040">
                  <a:moveTo>
                    <a:pt x="161289" y="0"/>
                  </a:moveTo>
                  <a:lnTo>
                    <a:pt x="118745" y="5080"/>
                  </a:lnTo>
                  <a:lnTo>
                    <a:pt x="80009" y="21590"/>
                  </a:lnTo>
                  <a:lnTo>
                    <a:pt x="46989" y="46513"/>
                  </a:lnTo>
                  <a:lnTo>
                    <a:pt x="21589" y="80010"/>
                  </a:lnTo>
                  <a:lnTo>
                    <a:pt x="5556" y="118586"/>
                  </a:lnTo>
                  <a:lnTo>
                    <a:pt x="0" y="160020"/>
                  </a:lnTo>
                  <a:lnTo>
                    <a:pt x="1408" y="181272"/>
                  </a:lnTo>
                  <a:lnTo>
                    <a:pt x="12322" y="220920"/>
                  </a:lnTo>
                  <a:lnTo>
                    <a:pt x="33575" y="257730"/>
                  </a:lnTo>
                  <a:lnTo>
                    <a:pt x="62309" y="286464"/>
                  </a:lnTo>
                  <a:lnTo>
                    <a:pt x="99139" y="307717"/>
                  </a:lnTo>
                  <a:lnTo>
                    <a:pt x="139303" y="318631"/>
                  </a:lnTo>
                  <a:lnTo>
                    <a:pt x="161289" y="320040"/>
                  </a:lnTo>
                  <a:lnTo>
                    <a:pt x="182364" y="318631"/>
                  </a:lnTo>
                  <a:lnTo>
                    <a:pt x="221654" y="307717"/>
                  </a:lnTo>
                  <a:lnTo>
                    <a:pt x="258980" y="286464"/>
                  </a:lnTo>
                  <a:lnTo>
                    <a:pt x="287198" y="257730"/>
                  </a:lnTo>
                  <a:lnTo>
                    <a:pt x="308252" y="220920"/>
                  </a:lnTo>
                  <a:lnTo>
                    <a:pt x="318809" y="181272"/>
                  </a:lnTo>
                  <a:lnTo>
                    <a:pt x="320039" y="160020"/>
                  </a:lnTo>
                  <a:lnTo>
                    <a:pt x="318809" y="138767"/>
                  </a:lnTo>
                  <a:lnTo>
                    <a:pt x="308252" y="99119"/>
                  </a:lnTo>
                  <a:lnTo>
                    <a:pt x="287198" y="62130"/>
                  </a:lnTo>
                  <a:lnTo>
                    <a:pt x="258980" y="33039"/>
                  </a:lnTo>
                  <a:lnTo>
                    <a:pt x="221654" y="11787"/>
                  </a:lnTo>
                  <a:lnTo>
                    <a:pt x="182364" y="1230"/>
                  </a:lnTo>
                  <a:lnTo>
                    <a:pt x="161289" y="0"/>
                  </a:lnTo>
                  <a:close/>
                </a:path>
              </a:pathLst>
            </a:custGeom>
            <a:solidFill>
              <a:srgbClr val="719E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6397115" y="5204357"/>
              <a:ext cx="261191" cy="261411"/>
            </a:xfrm>
            <a:custGeom>
              <a:avLst/>
              <a:gdLst/>
              <a:ahLst/>
              <a:cxnLst/>
              <a:rect l="l" t="t" r="r" b="b"/>
              <a:pathLst>
                <a:path w="320040" h="320040">
                  <a:moveTo>
                    <a:pt x="161289" y="320040"/>
                  </a:moveTo>
                  <a:lnTo>
                    <a:pt x="118745" y="314483"/>
                  </a:lnTo>
                  <a:lnTo>
                    <a:pt x="80009" y="298450"/>
                  </a:lnTo>
                  <a:lnTo>
                    <a:pt x="46990" y="273050"/>
                  </a:lnTo>
                  <a:lnTo>
                    <a:pt x="21589" y="240030"/>
                  </a:lnTo>
                  <a:lnTo>
                    <a:pt x="5556" y="201453"/>
                  </a:lnTo>
                  <a:lnTo>
                    <a:pt x="0" y="160020"/>
                  </a:lnTo>
                  <a:lnTo>
                    <a:pt x="1408" y="138767"/>
                  </a:lnTo>
                  <a:lnTo>
                    <a:pt x="12322" y="99119"/>
                  </a:lnTo>
                  <a:lnTo>
                    <a:pt x="33575" y="62130"/>
                  </a:lnTo>
                  <a:lnTo>
                    <a:pt x="62309" y="33039"/>
                  </a:lnTo>
                  <a:lnTo>
                    <a:pt x="99139" y="11787"/>
                  </a:lnTo>
                  <a:lnTo>
                    <a:pt x="139303" y="1230"/>
                  </a:lnTo>
                  <a:lnTo>
                    <a:pt x="161289" y="0"/>
                  </a:lnTo>
                  <a:lnTo>
                    <a:pt x="182364" y="1230"/>
                  </a:lnTo>
                  <a:lnTo>
                    <a:pt x="221654" y="11787"/>
                  </a:lnTo>
                  <a:lnTo>
                    <a:pt x="258980" y="33039"/>
                  </a:lnTo>
                  <a:lnTo>
                    <a:pt x="287198" y="62130"/>
                  </a:lnTo>
                  <a:lnTo>
                    <a:pt x="308252" y="99119"/>
                  </a:lnTo>
                  <a:lnTo>
                    <a:pt x="318809" y="138767"/>
                  </a:lnTo>
                  <a:lnTo>
                    <a:pt x="320039" y="160020"/>
                  </a:lnTo>
                  <a:lnTo>
                    <a:pt x="318809" y="181272"/>
                  </a:lnTo>
                  <a:lnTo>
                    <a:pt x="308252" y="220920"/>
                  </a:lnTo>
                  <a:lnTo>
                    <a:pt x="287198" y="257730"/>
                  </a:lnTo>
                  <a:lnTo>
                    <a:pt x="258980" y="286464"/>
                  </a:lnTo>
                  <a:lnTo>
                    <a:pt x="221654" y="307717"/>
                  </a:lnTo>
                  <a:lnTo>
                    <a:pt x="182364" y="318631"/>
                  </a:lnTo>
                  <a:lnTo>
                    <a:pt x="161289" y="320040"/>
                  </a:lnTo>
                  <a:close/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6846944" y="5204357"/>
              <a:ext cx="261191" cy="261411"/>
            </a:xfrm>
            <a:custGeom>
              <a:avLst/>
              <a:gdLst/>
              <a:ahLst/>
              <a:cxnLst/>
              <a:rect l="l" t="t" r="r" b="b"/>
              <a:pathLst>
                <a:path w="320040" h="320040">
                  <a:moveTo>
                    <a:pt x="160020" y="0"/>
                  </a:moveTo>
                  <a:lnTo>
                    <a:pt x="118586" y="5080"/>
                  </a:lnTo>
                  <a:lnTo>
                    <a:pt x="80009" y="21590"/>
                  </a:lnTo>
                  <a:lnTo>
                    <a:pt x="46513" y="46513"/>
                  </a:lnTo>
                  <a:lnTo>
                    <a:pt x="21589" y="80010"/>
                  </a:lnTo>
                  <a:lnTo>
                    <a:pt x="5556" y="118586"/>
                  </a:lnTo>
                  <a:lnTo>
                    <a:pt x="0" y="160020"/>
                  </a:lnTo>
                  <a:lnTo>
                    <a:pt x="1408" y="181272"/>
                  </a:lnTo>
                  <a:lnTo>
                    <a:pt x="12322" y="220920"/>
                  </a:lnTo>
                  <a:lnTo>
                    <a:pt x="33039" y="257730"/>
                  </a:lnTo>
                  <a:lnTo>
                    <a:pt x="62130" y="286464"/>
                  </a:lnTo>
                  <a:lnTo>
                    <a:pt x="99119" y="307717"/>
                  </a:lnTo>
                  <a:lnTo>
                    <a:pt x="138767" y="318631"/>
                  </a:lnTo>
                  <a:lnTo>
                    <a:pt x="160020" y="320040"/>
                  </a:lnTo>
                  <a:lnTo>
                    <a:pt x="181272" y="318631"/>
                  </a:lnTo>
                  <a:lnTo>
                    <a:pt x="220920" y="307717"/>
                  </a:lnTo>
                  <a:lnTo>
                    <a:pt x="257909" y="286464"/>
                  </a:lnTo>
                  <a:lnTo>
                    <a:pt x="287000" y="257730"/>
                  </a:lnTo>
                  <a:lnTo>
                    <a:pt x="308252" y="220920"/>
                  </a:lnTo>
                  <a:lnTo>
                    <a:pt x="318809" y="181272"/>
                  </a:lnTo>
                  <a:lnTo>
                    <a:pt x="320039" y="160020"/>
                  </a:lnTo>
                  <a:lnTo>
                    <a:pt x="318809" y="138767"/>
                  </a:lnTo>
                  <a:lnTo>
                    <a:pt x="308252" y="99119"/>
                  </a:lnTo>
                  <a:lnTo>
                    <a:pt x="287000" y="62130"/>
                  </a:lnTo>
                  <a:lnTo>
                    <a:pt x="257909" y="33039"/>
                  </a:lnTo>
                  <a:lnTo>
                    <a:pt x="220920" y="11787"/>
                  </a:lnTo>
                  <a:lnTo>
                    <a:pt x="181272" y="1230"/>
                  </a:lnTo>
                  <a:lnTo>
                    <a:pt x="160020" y="0"/>
                  </a:lnTo>
                  <a:close/>
                </a:path>
              </a:pathLst>
            </a:custGeom>
            <a:solidFill>
              <a:srgbClr val="719E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6846944" y="5204357"/>
              <a:ext cx="261191" cy="261411"/>
            </a:xfrm>
            <a:custGeom>
              <a:avLst/>
              <a:gdLst/>
              <a:ahLst/>
              <a:cxnLst/>
              <a:rect l="l" t="t" r="r" b="b"/>
              <a:pathLst>
                <a:path w="320040" h="320040">
                  <a:moveTo>
                    <a:pt x="160020" y="320040"/>
                  </a:moveTo>
                  <a:lnTo>
                    <a:pt x="118586" y="314483"/>
                  </a:lnTo>
                  <a:lnTo>
                    <a:pt x="80009" y="298450"/>
                  </a:lnTo>
                  <a:lnTo>
                    <a:pt x="46513" y="273050"/>
                  </a:lnTo>
                  <a:lnTo>
                    <a:pt x="21589" y="240030"/>
                  </a:lnTo>
                  <a:lnTo>
                    <a:pt x="5556" y="201453"/>
                  </a:lnTo>
                  <a:lnTo>
                    <a:pt x="0" y="160020"/>
                  </a:lnTo>
                  <a:lnTo>
                    <a:pt x="1408" y="138767"/>
                  </a:lnTo>
                  <a:lnTo>
                    <a:pt x="12322" y="99119"/>
                  </a:lnTo>
                  <a:lnTo>
                    <a:pt x="33039" y="62130"/>
                  </a:lnTo>
                  <a:lnTo>
                    <a:pt x="62130" y="33039"/>
                  </a:lnTo>
                  <a:lnTo>
                    <a:pt x="99119" y="11787"/>
                  </a:lnTo>
                  <a:lnTo>
                    <a:pt x="138767" y="1230"/>
                  </a:lnTo>
                  <a:lnTo>
                    <a:pt x="160020" y="0"/>
                  </a:lnTo>
                  <a:lnTo>
                    <a:pt x="181272" y="1230"/>
                  </a:lnTo>
                  <a:lnTo>
                    <a:pt x="220920" y="11787"/>
                  </a:lnTo>
                  <a:lnTo>
                    <a:pt x="257909" y="33039"/>
                  </a:lnTo>
                  <a:lnTo>
                    <a:pt x="287000" y="62130"/>
                  </a:lnTo>
                  <a:lnTo>
                    <a:pt x="308252" y="99119"/>
                  </a:lnTo>
                  <a:lnTo>
                    <a:pt x="318809" y="138767"/>
                  </a:lnTo>
                  <a:lnTo>
                    <a:pt x="320039" y="160020"/>
                  </a:lnTo>
                  <a:lnTo>
                    <a:pt x="318809" y="181272"/>
                  </a:lnTo>
                  <a:lnTo>
                    <a:pt x="308252" y="220920"/>
                  </a:lnTo>
                  <a:lnTo>
                    <a:pt x="287000" y="257730"/>
                  </a:lnTo>
                  <a:lnTo>
                    <a:pt x="257909" y="286464"/>
                  </a:lnTo>
                  <a:lnTo>
                    <a:pt x="220920" y="307717"/>
                  </a:lnTo>
                  <a:lnTo>
                    <a:pt x="181272" y="318631"/>
                  </a:lnTo>
                  <a:lnTo>
                    <a:pt x="160020" y="320040"/>
                  </a:lnTo>
                  <a:close/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7296774" y="5204357"/>
              <a:ext cx="261191" cy="261411"/>
            </a:xfrm>
            <a:custGeom>
              <a:avLst/>
              <a:gdLst/>
              <a:ahLst/>
              <a:cxnLst/>
              <a:rect l="l" t="t" r="r" b="b"/>
              <a:pathLst>
                <a:path w="320040" h="320040">
                  <a:moveTo>
                    <a:pt x="160020" y="0"/>
                  </a:moveTo>
                  <a:lnTo>
                    <a:pt x="118586" y="5080"/>
                  </a:lnTo>
                  <a:lnTo>
                    <a:pt x="80009" y="21590"/>
                  </a:lnTo>
                  <a:lnTo>
                    <a:pt x="46513" y="46513"/>
                  </a:lnTo>
                  <a:lnTo>
                    <a:pt x="21590" y="80010"/>
                  </a:lnTo>
                  <a:lnTo>
                    <a:pt x="5079" y="118586"/>
                  </a:lnTo>
                  <a:lnTo>
                    <a:pt x="0" y="160020"/>
                  </a:lnTo>
                  <a:lnTo>
                    <a:pt x="1230" y="181272"/>
                  </a:lnTo>
                  <a:lnTo>
                    <a:pt x="11787" y="220920"/>
                  </a:lnTo>
                  <a:lnTo>
                    <a:pt x="33039" y="257730"/>
                  </a:lnTo>
                  <a:lnTo>
                    <a:pt x="62130" y="286464"/>
                  </a:lnTo>
                  <a:lnTo>
                    <a:pt x="99119" y="307717"/>
                  </a:lnTo>
                  <a:lnTo>
                    <a:pt x="138767" y="318631"/>
                  </a:lnTo>
                  <a:lnTo>
                    <a:pt x="160020" y="320040"/>
                  </a:lnTo>
                  <a:lnTo>
                    <a:pt x="181272" y="318631"/>
                  </a:lnTo>
                  <a:lnTo>
                    <a:pt x="220920" y="307717"/>
                  </a:lnTo>
                  <a:lnTo>
                    <a:pt x="257730" y="286464"/>
                  </a:lnTo>
                  <a:lnTo>
                    <a:pt x="286464" y="257730"/>
                  </a:lnTo>
                  <a:lnTo>
                    <a:pt x="307717" y="220920"/>
                  </a:lnTo>
                  <a:lnTo>
                    <a:pt x="318631" y="181272"/>
                  </a:lnTo>
                  <a:lnTo>
                    <a:pt x="320040" y="160020"/>
                  </a:lnTo>
                  <a:lnTo>
                    <a:pt x="318631" y="138767"/>
                  </a:lnTo>
                  <a:lnTo>
                    <a:pt x="307717" y="99119"/>
                  </a:lnTo>
                  <a:lnTo>
                    <a:pt x="286464" y="62130"/>
                  </a:lnTo>
                  <a:lnTo>
                    <a:pt x="257730" y="33039"/>
                  </a:lnTo>
                  <a:lnTo>
                    <a:pt x="220920" y="11787"/>
                  </a:lnTo>
                  <a:lnTo>
                    <a:pt x="181272" y="1230"/>
                  </a:lnTo>
                  <a:lnTo>
                    <a:pt x="160020" y="0"/>
                  </a:lnTo>
                  <a:close/>
                </a:path>
              </a:pathLst>
            </a:custGeom>
            <a:solidFill>
              <a:srgbClr val="719E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7296774" y="5204357"/>
              <a:ext cx="261191" cy="261411"/>
            </a:xfrm>
            <a:custGeom>
              <a:avLst/>
              <a:gdLst/>
              <a:ahLst/>
              <a:cxnLst/>
              <a:rect l="l" t="t" r="r" b="b"/>
              <a:pathLst>
                <a:path w="320040" h="320040">
                  <a:moveTo>
                    <a:pt x="160020" y="320040"/>
                  </a:moveTo>
                  <a:lnTo>
                    <a:pt x="118586" y="314483"/>
                  </a:lnTo>
                  <a:lnTo>
                    <a:pt x="80009" y="298450"/>
                  </a:lnTo>
                  <a:lnTo>
                    <a:pt x="46513" y="273050"/>
                  </a:lnTo>
                  <a:lnTo>
                    <a:pt x="21590" y="240030"/>
                  </a:lnTo>
                  <a:lnTo>
                    <a:pt x="5079" y="201453"/>
                  </a:lnTo>
                  <a:lnTo>
                    <a:pt x="0" y="160020"/>
                  </a:lnTo>
                  <a:lnTo>
                    <a:pt x="1230" y="138767"/>
                  </a:lnTo>
                  <a:lnTo>
                    <a:pt x="11787" y="99119"/>
                  </a:lnTo>
                  <a:lnTo>
                    <a:pt x="33039" y="62130"/>
                  </a:lnTo>
                  <a:lnTo>
                    <a:pt x="62130" y="33039"/>
                  </a:lnTo>
                  <a:lnTo>
                    <a:pt x="99119" y="11787"/>
                  </a:lnTo>
                  <a:lnTo>
                    <a:pt x="138767" y="1230"/>
                  </a:lnTo>
                  <a:lnTo>
                    <a:pt x="160020" y="0"/>
                  </a:lnTo>
                  <a:lnTo>
                    <a:pt x="181272" y="1230"/>
                  </a:lnTo>
                  <a:lnTo>
                    <a:pt x="220920" y="11787"/>
                  </a:lnTo>
                  <a:lnTo>
                    <a:pt x="257730" y="33039"/>
                  </a:lnTo>
                  <a:lnTo>
                    <a:pt x="286464" y="62130"/>
                  </a:lnTo>
                  <a:lnTo>
                    <a:pt x="307717" y="99119"/>
                  </a:lnTo>
                  <a:lnTo>
                    <a:pt x="318631" y="138767"/>
                  </a:lnTo>
                  <a:lnTo>
                    <a:pt x="320040" y="160020"/>
                  </a:lnTo>
                  <a:lnTo>
                    <a:pt x="318631" y="181272"/>
                  </a:lnTo>
                  <a:lnTo>
                    <a:pt x="307717" y="220920"/>
                  </a:lnTo>
                  <a:lnTo>
                    <a:pt x="286464" y="257730"/>
                  </a:lnTo>
                  <a:lnTo>
                    <a:pt x="257730" y="286464"/>
                  </a:lnTo>
                  <a:lnTo>
                    <a:pt x="220920" y="307717"/>
                  </a:lnTo>
                  <a:lnTo>
                    <a:pt x="181272" y="318631"/>
                  </a:lnTo>
                  <a:lnTo>
                    <a:pt x="160020" y="320040"/>
                  </a:lnTo>
                  <a:close/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5454960" y="3695021"/>
              <a:ext cx="261191" cy="261411"/>
            </a:xfrm>
            <a:custGeom>
              <a:avLst/>
              <a:gdLst/>
              <a:ahLst/>
              <a:cxnLst/>
              <a:rect l="l" t="t" r="r" b="b"/>
              <a:pathLst>
                <a:path w="320040" h="320039">
                  <a:moveTo>
                    <a:pt x="160020" y="0"/>
                  </a:moveTo>
                  <a:lnTo>
                    <a:pt x="118586" y="5079"/>
                  </a:lnTo>
                  <a:lnTo>
                    <a:pt x="80010" y="21590"/>
                  </a:lnTo>
                  <a:lnTo>
                    <a:pt x="46990" y="46513"/>
                  </a:lnTo>
                  <a:lnTo>
                    <a:pt x="21590" y="80010"/>
                  </a:lnTo>
                  <a:lnTo>
                    <a:pt x="5556" y="118586"/>
                  </a:lnTo>
                  <a:lnTo>
                    <a:pt x="0" y="160020"/>
                  </a:lnTo>
                  <a:lnTo>
                    <a:pt x="1408" y="181272"/>
                  </a:lnTo>
                  <a:lnTo>
                    <a:pt x="12322" y="220920"/>
                  </a:lnTo>
                  <a:lnTo>
                    <a:pt x="33575" y="257909"/>
                  </a:lnTo>
                  <a:lnTo>
                    <a:pt x="62309" y="287000"/>
                  </a:lnTo>
                  <a:lnTo>
                    <a:pt x="99119" y="308252"/>
                  </a:lnTo>
                  <a:lnTo>
                    <a:pt x="138767" y="318809"/>
                  </a:lnTo>
                  <a:lnTo>
                    <a:pt x="160020" y="320040"/>
                  </a:lnTo>
                  <a:lnTo>
                    <a:pt x="181272" y="318809"/>
                  </a:lnTo>
                  <a:lnTo>
                    <a:pt x="220920" y="308252"/>
                  </a:lnTo>
                  <a:lnTo>
                    <a:pt x="257909" y="287000"/>
                  </a:lnTo>
                  <a:lnTo>
                    <a:pt x="287000" y="257909"/>
                  </a:lnTo>
                  <a:lnTo>
                    <a:pt x="308252" y="220920"/>
                  </a:lnTo>
                  <a:lnTo>
                    <a:pt x="318809" y="181272"/>
                  </a:lnTo>
                  <a:lnTo>
                    <a:pt x="320040" y="160020"/>
                  </a:lnTo>
                  <a:lnTo>
                    <a:pt x="318809" y="138767"/>
                  </a:lnTo>
                  <a:lnTo>
                    <a:pt x="308252" y="99119"/>
                  </a:lnTo>
                  <a:lnTo>
                    <a:pt x="287000" y="62130"/>
                  </a:lnTo>
                  <a:lnTo>
                    <a:pt x="257909" y="33039"/>
                  </a:lnTo>
                  <a:lnTo>
                    <a:pt x="220920" y="11787"/>
                  </a:lnTo>
                  <a:lnTo>
                    <a:pt x="181272" y="1230"/>
                  </a:lnTo>
                  <a:lnTo>
                    <a:pt x="160020" y="0"/>
                  </a:lnTo>
                  <a:close/>
                </a:path>
              </a:pathLst>
            </a:custGeom>
            <a:solidFill>
              <a:srgbClr val="0000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454960" y="3695021"/>
              <a:ext cx="261191" cy="261411"/>
            </a:xfrm>
            <a:custGeom>
              <a:avLst/>
              <a:gdLst/>
              <a:ahLst/>
              <a:cxnLst/>
              <a:rect l="l" t="t" r="r" b="b"/>
              <a:pathLst>
                <a:path w="320040" h="320039">
                  <a:moveTo>
                    <a:pt x="160020" y="320040"/>
                  </a:moveTo>
                  <a:lnTo>
                    <a:pt x="118586" y="314960"/>
                  </a:lnTo>
                  <a:lnTo>
                    <a:pt x="80010" y="298450"/>
                  </a:lnTo>
                  <a:lnTo>
                    <a:pt x="46990" y="273526"/>
                  </a:lnTo>
                  <a:lnTo>
                    <a:pt x="21590" y="240030"/>
                  </a:lnTo>
                  <a:lnTo>
                    <a:pt x="5556" y="201453"/>
                  </a:lnTo>
                  <a:lnTo>
                    <a:pt x="0" y="160020"/>
                  </a:lnTo>
                  <a:lnTo>
                    <a:pt x="1408" y="138767"/>
                  </a:lnTo>
                  <a:lnTo>
                    <a:pt x="12322" y="99119"/>
                  </a:lnTo>
                  <a:lnTo>
                    <a:pt x="33575" y="62130"/>
                  </a:lnTo>
                  <a:lnTo>
                    <a:pt x="62309" y="33039"/>
                  </a:lnTo>
                  <a:lnTo>
                    <a:pt x="99119" y="11787"/>
                  </a:lnTo>
                  <a:lnTo>
                    <a:pt x="138767" y="1230"/>
                  </a:lnTo>
                  <a:lnTo>
                    <a:pt x="160020" y="0"/>
                  </a:lnTo>
                  <a:lnTo>
                    <a:pt x="181272" y="1230"/>
                  </a:lnTo>
                  <a:lnTo>
                    <a:pt x="220920" y="11787"/>
                  </a:lnTo>
                  <a:lnTo>
                    <a:pt x="257909" y="33039"/>
                  </a:lnTo>
                  <a:lnTo>
                    <a:pt x="287000" y="62130"/>
                  </a:lnTo>
                  <a:lnTo>
                    <a:pt x="308252" y="99119"/>
                  </a:lnTo>
                  <a:lnTo>
                    <a:pt x="318809" y="138767"/>
                  </a:lnTo>
                  <a:lnTo>
                    <a:pt x="320040" y="160020"/>
                  </a:lnTo>
                  <a:lnTo>
                    <a:pt x="318809" y="181272"/>
                  </a:lnTo>
                  <a:lnTo>
                    <a:pt x="308252" y="220920"/>
                  </a:lnTo>
                  <a:lnTo>
                    <a:pt x="287000" y="257909"/>
                  </a:lnTo>
                  <a:lnTo>
                    <a:pt x="257909" y="287000"/>
                  </a:lnTo>
                  <a:lnTo>
                    <a:pt x="220920" y="308252"/>
                  </a:lnTo>
                  <a:lnTo>
                    <a:pt x="181272" y="318809"/>
                  </a:lnTo>
                  <a:lnTo>
                    <a:pt x="160020" y="320040"/>
                  </a:lnTo>
                  <a:close/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5919300" y="3695021"/>
              <a:ext cx="261191" cy="261411"/>
            </a:xfrm>
            <a:custGeom>
              <a:avLst/>
              <a:gdLst/>
              <a:ahLst/>
              <a:cxnLst/>
              <a:rect l="l" t="t" r="r" b="b"/>
              <a:pathLst>
                <a:path w="320040" h="320039">
                  <a:moveTo>
                    <a:pt x="160020" y="0"/>
                  </a:moveTo>
                  <a:lnTo>
                    <a:pt x="118586" y="5079"/>
                  </a:lnTo>
                  <a:lnTo>
                    <a:pt x="80009" y="21590"/>
                  </a:lnTo>
                  <a:lnTo>
                    <a:pt x="46513" y="46513"/>
                  </a:lnTo>
                  <a:lnTo>
                    <a:pt x="21589" y="80010"/>
                  </a:lnTo>
                  <a:lnTo>
                    <a:pt x="5079" y="118586"/>
                  </a:lnTo>
                  <a:lnTo>
                    <a:pt x="0" y="160020"/>
                  </a:lnTo>
                  <a:lnTo>
                    <a:pt x="1230" y="181272"/>
                  </a:lnTo>
                  <a:lnTo>
                    <a:pt x="11787" y="220920"/>
                  </a:lnTo>
                  <a:lnTo>
                    <a:pt x="33039" y="257909"/>
                  </a:lnTo>
                  <a:lnTo>
                    <a:pt x="62130" y="287000"/>
                  </a:lnTo>
                  <a:lnTo>
                    <a:pt x="99119" y="308252"/>
                  </a:lnTo>
                  <a:lnTo>
                    <a:pt x="138767" y="318809"/>
                  </a:lnTo>
                  <a:lnTo>
                    <a:pt x="160020" y="320040"/>
                  </a:lnTo>
                  <a:lnTo>
                    <a:pt x="181272" y="318809"/>
                  </a:lnTo>
                  <a:lnTo>
                    <a:pt x="220920" y="308252"/>
                  </a:lnTo>
                  <a:lnTo>
                    <a:pt x="257909" y="287000"/>
                  </a:lnTo>
                  <a:lnTo>
                    <a:pt x="287000" y="257909"/>
                  </a:lnTo>
                  <a:lnTo>
                    <a:pt x="308252" y="220920"/>
                  </a:lnTo>
                  <a:lnTo>
                    <a:pt x="318809" y="181272"/>
                  </a:lnTo>
                  <a:lnTo>
                    <a:pt x="320039" y="160020"/>
                  </a:lnTo>
                  <a:lnTo>
                    <a:pt x="318809" y="138767"/>
                  </a:lnTo>
                  <a:lnTo>
                    <a:pt x="308252" y="99119"/>
                  </a:lnTo>
                  <a:lnTo>
                    <a:pt x="287000" y="62130"/>
                  </a:lnTo>
                  <a:lnTo>
                    <a:pt x="257909" y="33039"/>
                  </a:lnTo>
                  <a:lnTo>
                    <a:pt x="220920" y="11787"/>
                  </a:lnTo>
                  <a:lnTo>
                    <a:pt x="181272" y="1230"/>
                  </a:lnTo>
                  <a:lnTo>
                    <a:pt x="160020" y="0"/>
                  </a:lnTo>
                  <a:close/>
                </a:path>
              </a:pathLst>
            </a:custGeom>
            <a:solidFill>
              <a:srgbClr val="0000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5919300" y="3695021"/>
              <a:ext cx="261191" cy="261411"/>
            </a:xfrm>
            <a:custGeom>
              <a:avLst/>
              <a:gdLst/>
              <a:ahLst/>
              <a:cxnLst/>
              <a:rect l="l" t="t" r="r" b="b"/>
              <a:pathLst>
                <a:path w="320040" h="320039">
                  <a:moveTo>
                    <a:pt x="160020" y="320040"/>
                  </a:moveTo>
                  <a:lnTo>
                    <a:pt x="118586" y="314960"/>
                  </a:lnTo>
                  <a:lnTo>
                    <a:pt x="80009" y="298450"/>
                  </a:lnTo>
                  <a:lnTo>
                    <a:pt x="46513" y="273526"/>
                  </a:lnTo>
                  <a:lnTo>
                    <a:pt x="21589" y="240030"/>
                  </a:lnTo>
                  <a:lnTo>
                    <a:pt x="5080" y="201453"/>
                  </a:lnTo>
                  <a:lnTo>
                    <a:pt x="0" y="160020"/>
                  </a:lnTo>
                  <a:lnTo>
                    <a:pt x="1230" y="138767"/>
                  </a:lnTo>
                  <a:lnTo>
                    <a:pt x="11787" y="99119"/>
                  </a:lnTo>
                  <a:lnTo>
                    <a:pt x="33039" y="62130"/>
                  </a:lnTo>
                  <a:lnTo>
                    <a:pt x="62130" y="33039"/>
                  </a:lnTo>
                  <a:lnTo>
                    <a:pt x="99119" y="11787"/>
                  </a:lnTo>
                  <a:lnTo>
                    <a:pt x="138767" y="1230"/>
                  </a:lnTo>
                  <a:lnTo>
                    <a:pt x="160020" y="0"/>
                  </a:lnTo>
                  <a:lnTo>
                    <a:pt x="181272" y="1230"/>
                  </a:lnTo>
                  <a:lnTo>
                    <a:pt x="220920" y="11787"/>
                  </a:lnTo>
                  <a:lnTo>
                    <a:pt x="257909" y="33039"/>
                  </a:lnTo>
                  <a:lnTo>
                    <a:pt x="287000" y="62130"/>
                  </a:lnTo>
                  <a:lnTo>
                    <a:pt x="308252" y="99119"/>
                  </a:lnTo>
                  <a:lnTo>
                    <a:pt x="318809" y="138767"/>
                  </a:lnTo>
                  <a:lnTo>
                    <a:pt x="320039" y="160020"/>
                  </a:lnTo>
                  <a:lnTo>
                    <a:pt x="318809" y="181272"/>
                  </a:lnTo>
                  <a:lnTo>
                    <a:pt x="308252" y="220920"/>
                  </a:lnTo>
                  <a:lnTo>
                    <a:pt x="287000" y="257909"/>
                  </a:lnTo>
                  <a:lnTo>
                    <a:pt x="257909" y="287000"/>
                  </a:lnTo>
                  <a:lnTo>
                    <a:pt x="220920" y="308252"/>
                  </a:lnTo>
                  <a:lnTo>
                    <a:pt x="181272" y="318809"/>
                  </a:lnTo>
                  <a:lnTo>
                    <a:pt x="160020" y="320040"/>
                  </a:lnTo>
                  <a:close/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6383641" y="3695021"/>
              <a:ext cx="261191" cy="261411"/>
            </a:xfrm>
            <a:custGeom>
              <a:avLst/>
              <a:gdLst/>
              <a:ahLst/>
              <a:cxnLst/>
              <a:rect l="l" t="t" r="r" b="b"/>
              <a:pathLst>
                <a:path w="320040" h="320039">
                  <a:moveTo>
                    <a:pt x="160020" y="0"/>
                  </a:moveTo>
                  <a:lnTo>
                    <a:pt x="118586" y="5079"/>
                  </a:lnTo>
                  <a:lnTo>
                    <a:pt x="80010" y="21590"/>
                  </a:lnTo>
                  <a:lnTo>
                    <a:pt x="46513" y="46513"/>
                  </a:lnTo>
                  <a:lnTo>
                    <a:pt x="21590" y="80010"/>
                  </a:lnTo>
                  <a:lnTo>
                    <a:pt x="5079" y="118586"/>
                  </a:lnTo>
                  <a:lnTo>
                    <a:pt x="0" y="160020"/>
                  </a:lnTo>
                  <a:lnTo>
                    <a:pt x="1230" y="181272"/>
                  </a:lnTo>
                  <a:lnTo>
                    <a:pt x="11787" y="220920"/>
                  </a:lnTo>
                  <a:lnTo>
                    <a:pt x="33039" y="257909"/>
                  </a:lnTo>
                  <a:lnTo>
                    <a:pt x="62130" y="287000"/>
                  </a:lnTo>
                  <a:lnTo>
                    <a:pt x="99119" y="308252"/>
                  </a:lnTo>
                  <a:lnTo>
                    <a:pt x="138767" y="318809"/>
                  </a:lnTo>
                  <a:lnTo>
                    <a:pt x="160020" y="320040"/>
                  </a:lnTo>
                  <a:lnTo>
                    <a:pt x="181272" y="318809"/>
                  </a:lnTo>
                  <a:lnTo>
                    <a:pt x="220920" y="308252"/>
                  </a:lnTo>
                  <a:lnTo>
                    <a:pt x="257730" y="287000"/>
                  </a:lnTo>
                  <a:lnTo>
                    <a:pt x="286464" y="257909"/>
                  </a:lnTo>
                  <a:lnTo>
                    <a:pt x="307717" y="220920"/>
                  </a:lnTo>
                  <a:lnTo>
                    <a:pt x="318631" y="181272"/>
                  </a:lnTo>
                  <a:lnTo>
                    <a:pt x="320040" y="160020"/>
                  </a:lnTo>
                  <a:lnTo>
                    <a:pt x="318631" y="138767"/>
                  </a:lnTo>
                  <a:lnTo>
                    <a:pt x="307717" y="99119"/>
                  </a:lnTo>
                  <a:lnTo>
                    <a:pt x="286464" y="62130"/>
                  </a:lnTo>
                  <a:lnTo>
                    <a:pt x="257730" y="33039"/>
                  </a:lnTo>
                  <a:lnTo>
                    <a:pt x="220920" y="11787"/>
                  </a:lnTo>
                  <a:lnTo>
                    <a:pt x="181272" y="1230"/>
                  </a:lnTo>
                  <a:lnTo>
                    <a:pt x="160020" y="0"/>
                  </a:lnTo>
                  <a:close/>
                </a:path>
              </a:pathLst>
            </a:custGeom>
            <a:solidFill>
              <a:srgbClr val="00B7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6383641" y="3695021"/>
              <a:ext cx="261191" cy="261411"/>
            </a:xfrm>
            <a:custGeom>
              <a:avLst/>
              <a:gdLst/>
              <a:ahLst/>
              <a:cxnLst/>
              <a:rect l="l" t="t" r="r" b="b"/>
              <a:pathLst>
                <a:path w="320040" h="320039">
                  <a:moveTo>
                    <a:pt x="160020" y="320040"/>
                  </a:moveTo>
                  <a:lnTo>
                    <a:pt x="118586" y="314960"/>
                  </a:lnTo>
                  <a:lnTo>
                    <a:pt x="80010" y="298450"/>
                  </a:lnTo>
                  <a:lnTo>
                    <a:pt x="46513" y="273526"/>
                  </a:lnTo>
                  <a:lnTo>
                    <a:pt x="21590" y="240030"/>
                  </a:lnTo>
                  <a:lnTo>
                    <a:pt x="5079" y="201453"/>
                  </a:lnTo>
                  <a:lnTo>
                    <a:pt x="0" y="160020"/>
                  </a:lnTo>
                  <a:lnTo>
                    <a:pt x="1230" y="138767"/>
                  </a:lnTo>
                  <a:lnTo>
                    <a:pt x="11787" y="99119"/>
                  </a:lnTo>
                  <a:lnTo>
                    <a:pt x="33039" y="62130"/>
                  </a:lnTo>
                  <a:lnTo>
                    <a:pt x="62130" y="33039"/>
                  </a:lnTo>
                  <a:lnTo>
                    <a:pt x="99119" y="11787"/>
                  </a:lnTo>
                  <a:lnTo>
                    <a:pt x="138767" y="1230"/>
                  </a:lnTo>
                  <a:lnTo>
                    <a:pt x="160020" y="0"/>
                  </a:lnTo>
                  <a:lnTo>
                    <a:pt x="181272" y="1230"/>
                  </a:lnTo>
                  <a:lnTo>
                    <a:pt x="220920" y="11787"/>
                  </a:lnTo>
                  <a:lnTo>
                    <a:pt x="257730" y="33039"/>
                  </a:lnTo>
                  <a:lnTo>
                    <a:pt x="286464" y="62130"/>
                  </a:lnTo>
                  <a:lnTo>
                    <a:pt x="307717" y="99119"/>
                  </a:lnTo>
                  <a:lnTo>
                    <a:pt x="318631" y="138767"/>
                  </a:lnTo>
                  <a:lnTo>
                    <a:pt x="320040" y="160020"/>
                  </a:lnTo>
                  <a:lnTo>
                    <a:pt x="318631" y="181272"/>
                  </a:lnTo>
                  <a:lnTo>
                    <a:pt x="307717" y="220920"/>
                  </a:lnTo>
                  <a:lnTo>
                    <a:pt x="286464" y="257909"/>
                  </a:lnTo>
                  <a:lnTo>
                    <a:pt x="257730" y="287000"/>
                  </a:lnTo>
                  <a:lnTo>
                    <a:pt x="220920" y="308252"/>
                  </a:lnTo>
                  <a:lnTo>
                    <a:pt x="181272" y="318809"/>
                  </a:lnTo>
                  <a:lnTo>
                    <a:pt x="160020" y="320040"/>
                  </a:lnTo>
                  <a:close/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6846944" y="3695021"/>
              <a:ext cx="261191" cy="261411"/>
            </a:xfrm>
            <a:custGeom>
              <a:avLst/>
              <a:gdLst/>
              <a:ahLst/>
              <a:cxnLst/>
              <a:rect l="l" t="t" r="r" b="b"/>
              <a:pathLst>
                <a:path w="320040" h="320039">
                  <a:moveTo>
                    <a:pt x="161289" y="0"/>
                  </a:moveTo>
                  <a:lnTo>
                    <a:pt x="118745" y="5079"/>
                  </a:lnTo>
                  <a:lnTo>
                    <a:pt x="80009" y="21590"/>
                  </a:lnTo>
                  <a:lnTo>
                    <a:pt x="46989" y="46513"/>
                  </a:lnTo>
                  <a:lnTo>
                    <a:pt x="21589" y="80010"/>
                  </a:lnTo>
                  <a:lnTo>
                    <a:pt x="5556" y="118586"/>
                  </a:lnTo>
                  <a:lnTo>
                    <a:pt x="0" y="160020"/>
                  </a:lnTo>
                  <a:lnTo>
                    <a:pt x="1408" y="181272"/>
                  </a:lnTo>
                  <a:lnTo>
                    <a:pt x="12322" y="220920"/>
                  </a:lnTo>
                  <a:lnTo>
                    <a:pt x="33575" y="257909"/>
                  </a:lnTo>
                  <a:lnTo>
                    <a:pt x="62309" y="287000"/>
                  </a:lnTo>
                  <a:lnTo>
                    <a:pt x="99139" y="308252"/>
                  </a:lnTo>
                  <a:lnTo>
                    <a:pt x="139303" y="318809"/>
                  </a:lnTo>
                  <a:lnTo>
                    <a:pt x="161289" y="320040"/>
                  </a:lnTo>
                  <a:lnTo>
                    <a:pt x="182344" y="318809"/>
                  </a:lnTo>
                  <a:lnTo>
                    <a:pt x="221118" y="308252"/>
                  </a:lnTo>
                  <a:lnTo>
                    <a:pt x="258444" y="287000"/>
                  </a:lnTo>
                  <a:lnTo>
                    <a:pt x="287178" y="257909"/>
                  </a:lnTo>
                  <a:lnTo>
                    <a:pt x="308252" y="220920"/>
                  </a:lnTo>
                  <a:lnTo>
                    <a:pt x="318809" y="181272"/>
                  </a:lnTo>
                  <a:lnTo>
                    <a:pt x="320039" y="160020"/>
                  </a:lnTo>
                  <a:lnTo>
                    <a:pt x="318809" y="138767"/>
                  </a:lnTo>
                  <a:lnTo>
                    <a:pt x="308252" y="99119"/>
                  </a:lnTo>
                  <a:lnTo>
                    <a:pt x="287178" y="62130"/>
                  </a:lnTo>
                  <a:lnTo>
                    <a:pt x="258445" y="33039"/>
                  </a:lnTo>
                  <a:lnTo>
                    <a:pt x="221118" y="11787"/>
                  </a:lnTo>
                  <a:lnTo>
                    <a:pt x="182344" y="1230"/>
                  </a:lnTo>
                  <a:lnTo>
                    <a:pt x="161289" y="0"/>
                  </a:lnTo>
                  <a:close/>
                </a:path>
              </a:pathLst>
            </a:custGeom>
            <a:solidFill>
              <a:srgbClr val="0000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6846944" y="3695021"/>
              <a:ext cx="261191" cy="261411"/>
            </a:xfrm>
            <a:custGeom>
              <a:avLst/>
              <a:gdLst/>
              <a:ahLst/>
              <a:cxnLst/>
              <a:rect l="l" t="t" r="r" b="b"/>
              <a:pathLst>
                <a:path w="320040" h="320039">
                  <a:moveTo>
                    <a:pt x="161289" y="320040"/>
                  </a:moveTo>
                  <a:lnTo>
                    <a:pt x="118745" y="314960"/>
                  </a:lnTo>
                  <a:lnTo>
                    <a:pt x="80009" y="298450"/>
                  </a:lnTo>
                  <a:lnTo>
                    <a:pt x="46990" y="273526"/>
                  </a:lnTo>
                  <a:lnTo>
                    <a:pt x="21589" y="240030"/>
                  </a:lnTo>
                  <a:lnTo>
                    <a:pt x="5556" y="201453"/>
                  </a:lnTo>
                  <a:lnTo>
                    <a:pt x="0" y="160020"/>
                  </a:lnTo>
                  <a:lnTo>
                    <a:pt x="1408" y="138767"/>
                  </a:lnTo>
                  <a:lnTo>
                    <a:pt x="12322" y="99119"/>
                  </a:lnTo>
                  <a:lnTo>
                    <a:pt x="33575" y="62130"/>
                  </a:lnTo>
                  <a:lnTo>
                    <a:pt x="62309" y="33039"/>
                  </a:lnTo>
                  <a:lnTo>
                    <a:pt x="99139" y="11787"/>
                  </a:lnTo>
                  <a:lnTo>
                    <a:pt x="139303" y="1230"/>
                  </a:lnTo>
                  <a:lnTo>
                    <a:pt x="161289" y="0"/>
                  </a:lnTo>
                  <a:lnTo>
                    <a:pt x="182344" y="1230"/>
                  </a:lnTo>
                  <a:lnTo>
                    <a:pt x="221118" y="11787"/>
                  </a:lnTo>
                  <a:lnTo>
                    <a:pt x="258445" y="33039"/>
                  </a:lnTo>
                  <a:lnTo>
                    <a:pt x="287178" y="62130"/>
                  </a:lnTo>
                  <a:lnTo>
                    <a:pt x="308252" y="99119"/>
                  </a:lnTo>
                  <a:lnTo>
                    <a:pt x="318809" y="138767"/>
                  </a:lnTo>
                  <a:lnTo>
                    <a:pt x="320039" y="160020"/>
                  </a:lnTo>
                  <a:lnTo>
                    <a:pt x="318809" y="181272"/>
                  </a:lnTo>
                  <a:lnTo>
                    <a:pt x="308252" y="220920"/>
                  </a:lnTo>
                  <a:lnTo>
                    <a:pt x="287178" y="257909"/>
                  </a:lnTo>
                  <a:lnTo>
                    <a:pt x="258444" y="287000"/>
                  </a:lnTo>
                  <a:lnTo>
                    <a:pt x="221118" y="308252"/>
                  </a:lnTo>
                  <a:lnTo>
                    <a:pt x="182344" y="318809"/>
                  </a:lnTo>
                  <a:lnTo>
                    <a:pt x="161289" y="320040"/>
                  </a:lnTo>
                  <a:close/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7311285" y="3695021"/>
              <a:ext cx="261191" cy="261411"/>
            </a:xfrm>
            <a:custGeom>
              <a:avLst/>
              <a:gdLst/>
              <a:ahLst/>
              <a:cxnLst/>
              <a:rect l="l" t="t" r="r" b="b"/>
              <a:pathLst>
                <a:path w="320040" h="320039">
                  <a:moveTo>
                    <a:pt x="160020" y="0"/>
                  </a:moveTo>
                  <a:lnTo>
                    <a:pt x="118586" y="5079"/>
                  </a:lnTo>
                  <a:lnTo>
                    <a:pt x="80010" y="21590"/>
                  </a:lnTo>
                  <a:lnTo>
                    <a:pt x="46990" y="46513"/>
                  </a:lnTo>
                  <a:lnTo>
                    <a:pt x="21590" y="80010"/>
                  </a:lnTo>
                  <a:lnTo>
                    <a:pt x="5556" y="118586"/>
                  </a:lnTo>
                  <a:lnTo>
                    <a:pt x="0" y="160020"/>
                  </a:lnTo>
                  <a:lnTo>
                    <a:pt x="1408" y="181272"/>
                  </a:lnTo>
                  <a:lnTo>
                    <a:pt x="12322" y="220920"/>
                  </a:lnTo>
                  <a:lnTo>
                    <a:pt x="33575" y="257909"/>
                  </a:lnTo>
                  <a:lnTo>
                    <a:pt x="62309" y="287000"/>
                  </a:lnTo>
                  <a:lnTo>
                    <a:pt x="99119" y="308252"/>
                  </a:lnTo>
                  <a:lnTo>
                    <a:pt x="138767" y="318809"/>
                  </a:lnTo>
                  <a:lnTo>
                    <a:pt x="160020" y="320040"/>
                  </a:lnTo>
                  <a:lnTo>
                    <a:pt x="181272" y="318809"/>
                  </a:lnTo>
                  <a:lnTo>
                    <a:pt x="220920" y="308252"/>
                  </a:lnTo>
                  <a:lnTo>
                    <a:pt x="257909" y="287000"/>
                  </a:lnTo>
                  <a:lnTo>
                    <a:pt x="287000" y="257909"/>
                  </a:lnTo>
                  <a:lnTo>
                    <a:pt x="308252" y="220920"/>
                  </a:lnTo>
                  <a:lnTo>
                    <a:pt x="318809" y="181272"/>
                  </a:lnTo>
                  <a:lnTo>
                    <a:pt x="320040" y="160020"/>
                  </a:lnTo>
                  <a:lnTo>
                    <a:pt x="318809" y="138767"/>
                  </a:lnTo>
                  <a:lnTo>
                    <a:pt x="308252" y="99119"/>
                  </a:lnTo>
                  <a:lnTo>
                    <a:pt x="287000" y="62130"/>
                  </a:lnTo>
                  <a:lnTo>
                    <a:pt x="257909" y="33039"/>
                  </a:lnTo>
                  <a:lnTo>
                    <a:pt x="220920" y="11787"/>
                  </a:lnTo>
                  <a:lnTo>
                    <a:pt x="181272" y="1230"/>
                  </a:lnTo>
                  <a:lnTo>
                    <a:pt x="160020" y="0"/>
                  </a:lnTo>
                  <a:close/>
                </a:path>
              </a:pathLst>
            </a:custGeom>
            <a:solidFill>
              <a:srgbClr val="0000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7311285" y="3695021"/>
              <a:ext cx="261191" cy="261411"/>
            </a:xfrm>
            <a:custGeom>
              <a:avLst/>
              <a:gdLst/>
              <a:ahLst/>
              <a:cxnLst/>
              <a:rect l="l" t="t" r="r" b="b"/>
              <a:pathLst>
                <a:path w="320040" h="320039">
                  <a:moveTo>
                    <a:pt x="160020" y="320040"/>
                  </a:moveTo>
                  <a:lnTo>
                    <a:pt x="118586" y="314960"/>
                  </a:lnTo>
                  <a:lnTo>
                    <a:pt x="80010" y="298450"/>
                  </a:lnTo>
                  <a:lnTo>
                    <a:pt x="46989" y="273526"/>
                  </a:lnTo>
                  <a:lnTo>
                    <a:pt x="21590" y="240030"/>
                  </a:lnTo>
                  <a:lnTo>
                    <a:pt x="5556" y="201453"/>
                  </a:lnTo>
                  <a:lnTo>
                    <a:pt x="0" y="160020"/>
                  </a:lnTo>
                  <a:lnTo>
                    <a:pt x="1408" y="138767"/>
                  </a:lnTo>
                  <a:lnTo>
                    <a:pt x="12322" y="99119"/>
                  </a:lnTo>
                  <a:lnTo>
                    <a:pt x="33575" y="62130"/>
                  </a:lnTo>
                  <a:lnTo>
                    <a:pt x="62309" y="33039"/>
                  </a:lnTo>
                  <a:lnTo>
                    <a:pt x="99119" y="11787"/>
                  </a:lnTo>
                  <a:lnTo>
                    <a:pt x="138767" y="1230"/>
                  </a:lnTo>
                  <a:lnTo>
                    <a:pt x="160020" y="0"/>
                  </a:lnTo>
                  <a:lnTo>
                    <a:pt x="181272" y="1230"/>
                  </a:lnTo>
                  <a:lnTo>
                    <a:pt x="220920" y="11787"/>
                  </a:lnTo>
                  <a:lnTo>
                    <a:pt x="257909" y="33039"/>
                  </a:lnTo>
                  <a:lnTo>
                    <a:pt x="287000" y="62130"/>
                  </a:lnTo>
                  <a:lnTo>
                    <a:pt x="308252" y="99119"/>
                  </a:lnTo>
                  <a:lnTo>
                    <a:pt x="318809" y="138767"/>
                  </a:lnTo>
                  <a:lnTo>
                    <a:pt x="320040" y="160020"/>
                  </a:lnTo>
                  <a:lnTo>
                    <a:pt x="318809" y="181272"/>
                  </a:lnTo>
                  <a:lnTo>
                    <a:pt x="308252" y="220920"/>
                  </a:lnTo>
                  <a:lnTo>
                    <a:pt x="287000" y="257909"/>
                  </a:lnTo>
                  <a:lnTo>
                    <a:pt x="257909" y="287000"/>
                  </a:lnTo>
                  <a:lnTo>
                    <a:pt x="220920" y="308252"/>
                  </a:lnTo>
                  <a:lnTo>
                    <a:pt x="181272" y="318809"/>
                  </a:lnTo>
                  <a:lnTo>
                    <a:pt x="160020" y="320040"/>
                  </a:lnTo>
                  <a:close/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7775625" y="3695021"/>
              <a:ext cx="261191" cy="261411"/>
            </a:xfrm>
            <a:custGeom>
              <a:avLst/>
              <a:gdLst/>
              <a:ahLst/>
              <a:cxnLst/>
              <a:rect l="l" t="t" r="r" b="b"/>
              <a:pathLst>
                <a:path w="320040" h="320039">
                  <a:moveTo>
                    <a:pt x="160019" y="0"/>
                  </a:moveTo>
                  <a:lnTo>
                    <a:pt x="118586" y="5079"/>
                  </a:lnTo>
                  <a:lnTo>
                    <a:pt x="80009" y="21590"/>
                  </a:lnTo>
                  <a:lnTo>
                    <a:pt x="46513" y="46513"/>
                  </a:lnTo>
                  <a:lnTo>
                    <a:pt x="21589" y="80010"/>
                  </a:lnTo>
                  <a:lnTo>
                    <a:pt x="5079" y="118586"/>
                  </a:lnTo>
                  <a:lnTo>
                    <a:pt x="0" y="160020"/>
                  </a:lnTo>
                  <a:lnTo>
                    <a:pt x="1230" y="181272"/>
                  </a:lnTo>
                  <a:lnTo>
                    <a:pt x="11787" y="220920"/>
                  </a:lnTo>
                  <a:lnTo>
                    <a:pt x="33039" y="257909"/>
                  </a:lnTo>
                  <a:lnTo>
                    <a:pt x="62130" y="287000"/>
                  </a:lnTo>
                  <a:lnTo>
                    <a:pt x="99119" y="308252"/>
                  </a:lnTo>
                  <a:lnTo>
                    <a:pt x="138767" y="318809"/>
                  </a:lnTo>
                  <a:lnTo>
                    <a:pt x="160019" y="320040"/>
                  </a:lnTo>
                  <a:lnTo>
                    <a:pt x="181272" y="318809"/>
                  </a:lnTo>
                  <a:lnTo>
                    <a:pt x="220920" y="308252"/>
                  </a:lnTo>
                  <a:lnTo>
                    <a:pt x="257909" y="287000"/>
                  </a:lnTo>
                  <a:lnTo>
                    <a:pt x="287000" y="257909"/>
                  </a:lnTo>
                  <a:lnTo>
                    <a:pt x="308252" y="220920"/>
                  </a:lnTo>
                  <a:lnTo>
                    <a:pt x="318809" y="181272"/>
                  </a:lnTo>
                  <a:lnTo>
                    <a:pt x="320039" y="160020"/>
                  </a:lnTo>
                  <a:lnTo>
                    <a:pt x="318809" y="138767"/>
                  </a:lnTo>
                  <a:lnTo>
                    <a:pt x="308252" y="99119"/>
                  </a:lnTo>
                  <a:lnTo>
                    <a:pt x="287000" y="62130"/>
                  </a:lnTo>
                  <a:lnTo>
                    <a:pt x="257909" y="33039"/>
                  </a:lnTo>
                  <a:lnTo>
                    <a:pt x="220920" y="11787"/>
                  </a:lnTo>
                  <a:lnTo>
                    <a:pt x="181272" y="1230"/>
                  </a:lnTo>
                  <a:lnTo>
                    <a:pt x="160019" y="0"/>
                  </a:lnTo>
                  <a:close/>
                </a:path>
              </a:pathLst>
            </a:custGeom>
            <a:solidFill>
              <a:srgbClr val="0000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7775625" y="3695021"/>
              <a:ext cx="261191" cy="261411"/>
            </a:xfrm>
            <a:custGeom>
              <a:avLst/>
              <a:gdLst/>
              <a:ahLst/>
              <a:cxnLst/>
              <a:rect l="l" t="t" r="r" b="b"/>
              <a:pathLst>
                <a:path w="320040" h="320039">
                  <a:moveTo>
                    <a:pt x="160019" y="320040"/>
                  </a:moveTo>
                  <a:lnTo>
                    <a:pt x="118586" y="314960"/>
                  </a:lnTo>
                  <a:lnTo>
                    <a:pt x="80009" y="298450"/>
                  </a:lnTo>
                  <a:lnTo>
                    <a:pt x="46513" y="273526"/>
                  </a:lnTo>
                  <a:lnTo>
                    <a:pt x="21589" y="240030"/>
                  </a:lnTo>
                  <a:lnTo>
                    <a:pt x="5080" y="201453"/>
                  </a:lnTo>
                  <a:lnTo>
                    <a:pt x="0" y="160020"/>
                  </a:lnTo>
                  <a:lnTo>
                    <a:pt x="1230" y="138767"/>
                  </a:lnTo>
                  <a:lnTo>
                    <a:pt x="11787" y="99119"/>
                  </a:lnTo>
                  <a:lnTo>
                    <a:pt x="33039" y="62130"/>
                  </a:lnTo>
                  <a:lnTo>
                    <a:pt x="62130" y="33039"/>
                  </a:lnTo>
                  <a:lnTo>
                    <a:pt x="99119" y="11787"/>
                  </a:lnTo>
                  <a:lnTo>
                    <a:pt x="138767" y="1230"/>
                  </a:lnTo>
                  <a:lnTo>
                    <a:pt x="160019" y="0"/>
                  </a:lnTo>
                  <a:lnTo>
                    <a:pt x="181272" y="1230"/>
                  </a:lnTo>
                  <a:lnTo>
                    <a:pt x="220920" y="11787"/>
                  </a:lnTo>
                  <a:lnTo>
                    <a:pt x="257909" y="33039"/>
                  </a:lnTo>
                  <a:lnTo>
                    <a:pt x="287000" y="62130"/>
                  </a:lnTo>
                  <a:lnTo>
                    <a:pt x="308252" y="99119"/>
                  </a:lnTo>
                  <a:lnTo>
                    <a:pt x="318809" y="138767"/>
                  </a:lnTo>
                  <a:lnTo>
                    <a:pt x="320039" y="160020"/>
                  </a:lnTo>
                  <a:lnTo>
                    <a:pt x="318809" y="181272"/>
                  </a:lnTo>
                  <a:lnTo>
                    <a:pt x="308252" y="220920"/>
                  </a:lnTo>
                  <a:lnTo>
                    <a:pt x="287000" y="257909"/>
                  </a:lnTo>
                  <a:lnTo>
                    <a:pt x="257909" y="287000"/>
                  </a:lnTo>
                  <a:lnTo>
                    <a:pt x="220920" y="308252"/>
                  </a:lnTo>
                  <a:lnTo>
                    <a:pt x="181272" y="318809"/>
                  </a:lnTo>
                  <a:lnTo>
                    <a:pt x="160019" y="320040"/>
                  </a:lnTo>
                  <a:close/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5632197" y="4073652"/>
              <a:ext cx="446720" cy="1130706"/>
            </a:xfrm>
            <a:custGeom>
              <a:avLst/>
              <a:gdLst/>
              <a:ahLst/>
              <a:cxnLst/>
              <a:rect l="l" t="t" r="r" b="b"/>
              <a:pathLst>
                <a:path w="547370" h="1384300">
                  <a:moveTo>
                    <a:pt x="547370" y="138430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5585557" y="3956431"/>
              <a:ext cx="90172" cy="139004"/>
            </a:xfrm>
            <a:custGeom>
              <a:avLst/>
              <a:gdLst/>
              <a:ahLst/>
              <a:cxnLst/>
              <a:rect l="l" t="t" r="r" b="b"/>
              <a:pathLst>
                <a:path w="110490" h="170179">
                  <a:moveTo>
                    <a:pt x="0" y="0"/>
                  </a:moveTo>
                  <a:lnTo>
                    <a:pt x="10160" y="170180"/>
                  </a:lnTo>
                  <a:lnTo>
                    <a:pt x="110490" y="1308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64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5662254" y="4057055"/>
              <a:ext cx="865455" cy="1147303"/>
            </a:xfrm>
            <a:custGeom>
              <a:avLst/>
              <a:gdLst/>
              <a:ahLst/>
              <a:cxnLst/>
              <a:rect l="l" t="t" r="r" b="b"/>
              <a:pathLst>
                <a:path w="1060450" h="1404620">
                  <a:moveTo>
                    <a:pt x="1060450" y="1404619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5585556" y="3956431"/>
              <a:ext cx="115049" cy="131743"/>
            </a:xfrm>
            <a:custGeom>
              <a:avLst/>
              <a:gdLst/>
              <a:ahLst/>
              <a:cxnLst/>
              <a:rect l="l" t="t" r="r" b="b"/>
              <a:pathLst>
                <a:path w="140970" h="161289">
                  <a:moveTo>
                    <a:pt x="0" y="0"/>
                  </a:moveTo>
                  <a:lnTo>
                    <a:pt x="54610" y="161290"/>
                  </a:lnTo>
                  <a:lnTo>
                    <a:pt x="140970" y="965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64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5679875" y="4040457"/>
              <a:ext cx="1297665" cy="1163901"/>
            </a:xfrm>
            <a:custGeom>
              <a:avLst/>
              <a:gdLst/>
              <a:ahLst/>
              <a:cxnLst/>
              <a:rect l="l" t="t" r="r" b="b"/>
              <a:pathLst>
                <a:path w="1590040" h="1424939">
                  <a:moveTo>
                    <a:pt x="1590040" y="142494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5585556" y="3956431"/>
              <a:ext cx="128523" cy="121369"/>
            </a:xfrm>
            <a:custGeom>
              <a:avLst/>
              <a:gdLst/>
              <a:ahLst/>
              <a:cxnLst/>
              <a:rect l="l" t="t" r="r" b="b"/>
              <a:pathLst>
                <a:path w="157479" h="148589">
                  <a:moveTo>
                    <a:pt x="0" y="0"/>
                  </a:moveTo>
                  <a:lnTo>
                    <a:pt x="85090" y="148590"/>
                  </a:lnTo>
                  <a:lnTo>
                    <a:pt x="157479" y="685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64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5690240" y="4026972"/>
              <a:ext cx="1737130" cy="1177386"/>
            </a:xfrm>
            <a:custGeom>
              <a:avLst/>
              <a:gdLst/>
              <a:ahLst/>
              <a:cxnLst/>
              <a:rect l="l" t="t" r="r" b="b"/>
              <a:pathLst>
                <a:path w="2128520" h="1441450">
                  <a:moveTo>
                    <a:pt x="2128520" y="144145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5585556" y="3956431"/>
              <a:ext cx="134742" cy="110996"/>
            </a:xfrm>
            <a:custGeom>
              <a:avLst/>
              <a:gdLst/>
              <a:ahLst/>
              <a:cxnLst/>
              <a:rect l="l" t="t" r="r" b="b"/>
              <a:pathLst>
                <a:path w="165100" h="135889">
                  <a:moveTo>
                    <a:pt x="0" y="0"/>
                  </a:moveTo>
                  <a:lnTo>
                    <a:pt x="104140" y="135890"/>
                  </a:lnTo>
                  <a:lnTo>
                    <a:pt x="165100" y="457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64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6053005" y="4082988"/>
              <a:ext cx="25912" cy="1121369"/>
            </a:xfrm>
            <a:custGeom>
              <a:avLst/>
              <a:gdLst/>
              <a:ahLst/>
              <a:cxnLst/>
              <a:rect l="l" t="t" r="r" b="b"/>
              <a:pathLst>
                <a:path w="31750" h="1372870">
                  <a:moveTo>
                    <a:pt x="31750" y="1372869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6008437" y="3956431"/>
              <a:ext cx="88100" cy="132780"/>
            </a:xfrm>
            <a:custGeom>
              <a:avLst/>
              <a:gdLst/>
              <a:ahLst/>
              <a:cxnLst/>
              <a:rect l="l" t="t" r="r" b="b"/>
              <a:pathLst>
                <a:path w="107950" h="162560">
                  <a:moveTo>
                    <a:pt x="50800" y="0"/>
                  </a:moveTo>
                  <a:lnTo>
                    <a:pt x="0" y="162560"/>
                  </a:lnTo>
                  <a:lnTo>
                    <a:pt x="107950" y="160020"/>
                  </a:lnTo>
                  <a:lnTo>
                    <a:pt x="50800" y="0"/>
                  </a:lnTo>
                  <a:close/>
                </a:path>
              </a:pathLst>
            </a:custGeom>
            <a:solidFill>
              <a:srgbClr val="3364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6095500" y="4074689"/>
              <a:ext cx="432209" cy="1129668"/>
            </a:xfrm>
            <a:custGeom>
              <a:avLst/>
              <a:gdLst/>
              <a:ahLst/>
              <a:cxnLst/>
              <a:rect l="l" t="t" r="r" b="b"/>
              <a:pathLst>
                <a:path w="529590" h="1383029">
                  <a:moveTo>
                    <a:pt x="529589" y="138303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6049896" y="3956431"/>
              <a:ext cx="88100" cy="139004"/>
            </a:xfrm>
            <a:custGeom>
              <a:avLst/>
              <a:gdLst/>
              <a:ahLst/>
              <a:cxnLst/>
              <a:rect l="l" t="t" r="r" b="b"/>
              <a:pathLst>
                <a:path w="107950" h="170179">
                  <a:moveTo>
                    <a:pt x="0" y="0"/>
                  </a:moveTo>
                  <a:lnTo>
                    <a:pt x="7619" y="170180"/>
                  </a:lnTo>
                  <a:lnTo>
                    <a:pt x="107950" y="1320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64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6125559" y="4058092"/>
              <a:ext cx="851981" cy="1146266"/>
            </a:xfrm>
            <a:custGeom>
              <a:avLst/>
              <a:gdLst/>
              <a:ahLst/>
              <a:cxnLst/>
              <a:rect l="l" t="t" r="r" b="b"/>
              <a:pathLst>
                <a:path w="1043940" h="1403350">
                  <a:moveTo>
                    <a:pt x="1043940" y="140335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6049896" y="3956431"/>
              <a:ext cx="114012" cy="132780"/>
            </a:xfrm>
            <a:custGeom>
              <a:avLst/>
              <a:gdLst/>
              <a:ahLst/>
              <a:cxnLst/>
              <a:rect l="l" t="t" r="r" b="b"/>
              <a:pathLst>
                <a:path w="139700" h="162560">
                  <a:moveTo>
                    <a:pt x="0" y="0"/>
                  </a:moveTo>
                  <a:lnTo>
                    <a:pt x="53339" y="162560"/>
                  </a:lnTo>
                  <a:lnTo>
                    <a:pt x="139700" y="977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64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6144215" y="4041494"/>
              <a:ext cx="1283154" cy="1162863"/>
            </a:xfrm>
            <a:custGeom>
              <a:avLst/>
              <a:gdLst/>
              <a:ahLst/>
              <a:cxnLst/>
              <a:rect l="l" t="t" r="r" b="b"/>
              <a:pathLst>
                <a:path w="1572259" h="1423670">
                  <a:moveTo>
                    <a:pt x="1572260" y="1423669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6049896" y="3956431"/>
              <a:ext cx="127486" cy="121369"/>
            </a:xfrm>
            <a:custGeom>
              <a:avLst/>
              <a:gdLst/>
              <a:ahLst/>
              <a:cxnLst/>
              <a:rect l="l" t="t" r="r" b="b"/>
              <a:pathLst>
                <a:path w="156209" h="148589">
                  <a:moveTo>
                    <a:pt x="0" y="0"/>
                  </a:moveTo>
                  <a:lnTo>
                    <a:pt x="83819" y="148590"/>
                  </a:lnTo>
                  <a:lnTo>
                    <a:pt x="156209" y="685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64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6078917" y="4135893"/>
              <a:ext cx="372094" cy="1068465"/>
            </a:xfrm>
            <a:custGeom>
              <a:avLst/>
              <a:gdLst/>
              <a:ahLst/>
              <a:cxnLst/>
              <a:rect l="l" t="t" r="r" b="b"/>
              <a:pathLst>
                <a:path w="455929" h="1308100">
                  <a:moveTo>
                    <a:pt x="0" y="1308100"/>
                  </a:moveTo>
                  <a:lnTo>
                    <a:pt x="455929" y="0"/>
                  </a:lnTo>
                </a:path>
              </a:pathLst>
            </a:custGeom>
            <a:ln w="36659">
              <a:solidFill>
                <a:srgbClr val="5B84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6385713" y="3956431"/>
              <a:ext cx="128523" cy="210581"/>
            </a:xfrm>
            <a:custGeom>
              <a:avLst/>
              <a:gdLst/>
              <a:ahLst/>
              <a:cxnLst/>
              <a:rect l="l" t="t" r="r" b="b"/>
              <a:pathLst>
                <a:path w="157479" h="257810">
                  <a:moveTo>
                    <a:pt x="157479" y="0"/>
                  </a:moveTo>
                  <a:lnTo>
                    <a:pt x="0" y="203200"/>
                  </a:lnTo>
                  <a:lnTo>
                    <a:pt x="153670" y="257810"/>
                  </a:lnTo>
                  <a:lnTo>
                    <a:pt x="157479" y="0"/>
                  </a:lnTo>
                  <a:close/>
                </a:path>
              </a:pathLst>
            </a:custGeom>
            <a:solidFill>
              <a:srgbClr val="5B842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6516309" y="4147303"/>
              <a:ext cx="11401" cy="1057054"/>
            </a:xfrm>
            <a:custGeom>
              <a:avLst/>
              <a:gdLst/>
              <a:ahLst/>
              <a:cxnLst/>
              <a:rect l="l" t="t" r="r" b="b"/>
              <a:pathLst>
                <a:path w="13970" h="1294129">
                  <a:moveTo>
                    <a:pt x="13969" y="1294130"/>
                  </a:moveTo>
                  <a:lnTo>
                    <a:pt x="0" y="0"/>
                  </a:lnTo>
                </a:path>
              </a:pathLst>
            </a:custGeom>
            <a:ln w="36659">
              <a:solidFill>
                <a:srgbClr val="5B84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6449974" y="3956431"/>
              <a:ext cx="132669" cy="200207"/>
            </a:xfrm>
            <a:custGeom>
              <a:avLst/>
              <a:gdLst/>
              <a:ahLst/>
              <a:cxnLst/>
              <a:rect l="l" t="t" r="r" b="b"/>
              <a:pathLst>
                <a:path w="162559" h="245110">
                  <a:moveTo>
                    <a:pt x="78740" y="0"/>
                  </a:moveTo>
                  <a:lnTo>
                    <a:pt x="0" y="245110"/>
                  </a:lnTo>
                  <a:lnTo>
                    <a:pt x="162560" y="242570"/>
                  </a:lnTo>
                  <a:lnTo>
                    <a:pt x="78740" y="0"/>
                  </a:lnTo>
                  <a:close/>
                </a:path>
              </a:pathLst>
            </a:custGeom>
            <a:solidFill>
              <a:srgbClr val="5B842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6580571" y="4134855"/>
              <a:ext cx="396969" cy="1069502"/>
            </a:xfrm>
            <a:custGeom>
              <a:avLst/>
              <a:gdLst/>
              <a:ahLst/>
              <a:cxnLst/>
              <a:rect l="l" t="t" r="r" b="b"/>
              <a:pathLst>
                <a:path w="486409" h="1309370">
                  <a:moveTo>
                    <a:pt x="486410" y="1309369"/>
                  </a:moveTo>
                  <a:lnTo>
                    <a:pt x="0" y="0"/>
                  </a:lnTo>
                </a:path>
              </a:pathLst>
            </a:custGeom>
            <a:ln w="36659">
              <a:solidFill>
                <a:srgbClr val="5B84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6514236" y="3956431"/>
              <a:ext cx="131632" cy="209544"/>
            </a:xfrm>
            <a:custGeom>
              <a:avLst/>
              <a:gdLst/>
              <a:ahLst/>
              <a:cxnLst/>
              <a:rect l="l" t="t" r="r" b="b"/>
              <a:pathLst>
                <a:path w="161290" h="256539">
                  <a:moveTo>
                    <a:pt x="0" y="0"/>
                  </a:moveTo>
                  <a:lnTo>
                    <a:pt x="8890" y="256540"/>
                  </a:lnTo>
                  <a:lnTo>
                    <a:pt x="161290" y="2006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B842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6626175" y="4109959"/>
              <a:ext cx="801194" cy="1094398"/>
            </a:xfrm>
            <a:custGeom>
              <a:avLst/>
              <a:gdLst/>
              <a:ahLst/>
              <a:cxnLst/>
              <a:rect l="l" t="t" r="r" b="b"/>
              <a:pathLst>
                <a:path w="981709" h="1339850">
                  <a:moveTo>
                    <a:pt x="981710" y="1339850"/>
                  </a:moveTo>
                  <a:lnTo>
                    <a:pt x="0" y="0"/>
                  </a:lnTo>
                </a:path>
              </a:pathLst>
            </a:custGeom>
            <a:ln w="36659">
              <a:solidFill>
                <a:srgbClr val="5B84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6514236" y="3956431"/>
              <a:ext cx="171018" cy="200207"/>
            </a:xfrm>
            <a:custGeom>
              <a:avLst/>
              <a:gdLst/>
              <a:ahLst/>
              <a:cxnLst/>
              <a:rect l="l" t="t" r="r" b="b"/>
              <a:pathLst>
                <a:path w="209550" h="245110">
                  <a:moveTo>
                    <a:pt x="0" y="0"/>
                  </a:moveTo>
                  <a:lnTo>
                    <a:pt x="77470" y="245110"/>
                  </a:lnTo>
                  <a:lnTo>
                    <a:pt x="209550" y="1485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B842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6078918" y="4059129"/>
              <a:ext cx="825032" cy="1145228"/>
            </a:xfrm>
            <a:custGeom>
              <a:avLst/>
              <a:gdLst/>
              <a:ahLst/>
              <a:cxnLst/>
              <a:rect l="l" t="t" r="r" b="b"/>
              <a:pathLst>
                <a:path w="1010920" h="1402079">
                  <a:moveTo>
                    <a:pt x="0" y="1402080"/>
                  </a:moveTo>
                  <a:lnTo>
                    <a:pt x="1010920" y="0"/>
                  </a:lnTo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6864564" y="3956431"/>
              <a:ext cx="114012" cy="132780"/>
            </a:xfrm>
            <a:custGeom>
              <a:avLst/>
              <a:gdLst/>
              <a:ahLst/>
              <a:cxnLst/>
              <a:rect l="l" t="t" r="r" b="b"/>
              <a:pathLst>
                <a:path w="139700" h="162560">
                  <a:moveTo>
                    <a:pt x="139700" y="0"/>
                  </a:moveTo>
                  <a:lnTo>
                    <a:pt x="0" y="100330"/>
                  </a:lnTo>
                  <a:lnTo>
                    <a:pt x="87630" y="162560"/>
                  </a:lnTo>
                  <a:lnTo>
                    <a:pt x="139700" y="0"/>
                  </a:lnTo>
                  <a:close/>
                </a:path>
              </a:pathLst>
            </a:custGeom>
            <a:solidFill>
              <a:srgbClr val="3364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6527710" y="4075726"/>
              <a:ext cx="407333" cy="1128631"/>
            </a:xfrm>
            <a:custGeom>
              <a:avLst/>
              <a:gdLst/>
              <a:ahLst/>
              <a:cxnLst/>
              <a:rect l="l" t="t" r="r" b="b"/>
              <a:pathLst>
                <a:path w="499109" h="1381760">
                  <a:moveTo>
                    <a:pt x="0" y="1381760"/>
                  </a:moveTo>
                  <a:lnTo>
                    <a:pt x="499110" y="0"/>
                  </a:lnTo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6891513" y="3956431"/>
              <a:ext cx="87064" cy="139004"/>
            </a:xfrm>
            <a:custGeom>
              <a:avLst/>
              <a:gdLst/>
              <a:ahLst/>
              <a:cxnLst/>
              <a:rect l="l" t="t" r="r" b="b"/>
              <a:pathLst>
                <a:path w="106679" h="170179">
                  <a:moveTo>
                    <a:pt x="106679" y="0"/>
                  </a:moveTo>
                  <a:lnTo>
                    <a:pt x="0" y="133350"/>
                  </a:lnTo>
                  <a:lnTo>
                    <a:pt x="101600" y="170180"/>
                  </a:lnTo>
                  <a:lnTo>
                    <a:pt x="106679" y="0"/>
                  </a:lnTo>
                  <a:close/>
                </a:path>
              </a:pathLst>
            </a:custGeom>
            <a:solidFill>
              <a:srgbClr val="3364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6977540" y="4082988"/>
              <a:ext cx="1036" cy="1121369"/>
            </a:xfrm>
            <a:custGeom>
              <a:avLst/>
              <a:gdLst/>
              <a:ahLst/>
              <a:cxnLst/>
              <a:rect l="l" t="t" r="r" b="b"/>
              <a:pathLst>
                <a:path w="1270" h="1372870">
                  <a:moveTo>
                    <a:pt x="0" y="1372869"/>
                  </a:moveTo>
                  <a:lnTo>
                    <a:pt x="1269" y="0"/>
                  </a:lnTo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6934008" y="3956431"/>
              <a:ext cx="88100" cy="132780"/>
            </a:xfrm>
            <a:custGeom>
              <a:avLst/>
              <a:gdLst/>
              <a:ahLst/>
              <a:cxnLst/>
              <a:rect l="l" t="t" r="r" b="b"/>
              <a:pathLst>
                <a:path w="107950" h="162560">
                  <a:moveTo>
                    <a:pt x="54609" y="0"/>
                  </a:moveTo>
                  <a:lnTo>
                    <a:pt x="0" y="162560"/>
                  </a:lnTo>
                  <a:lnTo>
                    <a:pt x="107950" y="162560"/>
                  </a:lnTo>
                  <a:lnTo>
                    <a:pt x="54609" y="0"/>
                  </a:lnTo>
                  <a:close/>
                </a:path>
              </a:pathLst>
            </a:custGeom>
            <a:solidFill>
              <a:srgbClr val="3364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7021072" y="4075726"/>
              <a:ext cx="406298" cy="1128631"/>
            </a:xfrm>
            <a:custGeom>
              <a:avLst/>
              <a:gdLst/>
              <a:ahLst/>
              <a:cxnLst/>
              <a:rect l="l" t="t" r="r" b="b"/>
              <a:pathLst>
                <a:path w="497840" h="1381760">
                  <a:moveTo>
                    <a:pt x="497840" y="138176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6978576" y="3956431"/>
              <a:ext cx="86027" cy="139004"/>
            </a:xfrm>
            <a:custGeom>
              <a:avLst/>
              <a:gdLst/>
              <a:ahLst/>
              <a:cxnLst/>
              <a:rect l="l" t="t" r="r" b="b"/>
              <a:pathLst>
                <a:path w="105409" h="170179">
                  <a:moveTo>
                    <a:pt x="0" y="0"/>
                  </a:moveTo>
                  <a:lnTo>
                    <a:pt x="3810" y="170180"/>
                  </a:lnTo>
                  <a:lnTo>
                    <a:pt x="105410" y="1333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64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6078917" y="4041494"/>
              <a:ext cx="1269680" cy="1162863"/>
            </a:xfrm>
            <a:custGeom>
              <a:avLst/>
              <a:gdLst/>
              <a:ahLst/>
              <a:cxnLst/>
              <a:rect l="l" t="t" r="r" b="b"/>
              <a:pathLst>
                <a:path w="1555750" h="1423670">
                  <a:moveTo>
                    <a:pt x="0" y="1423669"/>
                  </a:moveTo>
                  <a:lnTo>
                    <a:pt x="1555750" y="0"/>
                  </a:lnTo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7314394" y="3956431"/>
              <a:ext cx="127486" cy="121369"/>
            </a:xfrm>
            <a:custGeom>
              <a:avLst/>
              <a:gdLst/>
              <a:ahLst/>
              <a:cxnLst/>
              <a:rect l="l" t="t" r="r" b="b"/>
              <a:pathLst>
                <a:path w="156209" h="148589">
                  <a:moveTo>
                    <a:pt x="156209" y="0"/>
                  </a:moveTo>
                  <a:lnTo>
                    <a:pt x="0" y="69850"/>
                  </a:lnTo>
                  <a:lnTo>
                    <a:pt x="73659" y="148590"/>
                  </a:lnTo>
                  <a:lnTo>
                    <a:pt x="156209" y="0"/>
                  </a:lnTo>
                  <a:close/>
                </a:path>
              </a:pathLst>
            </a:custGeom>
            <a:solidFill>
              <a:srgbClr val="3364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6527709" y="4058092"/>
              <a:ext cx="839544" cy="1146266"/>
            </a:xfrm>
            <a:custGeom>
              <a:avLst/>
              <a:gdLst/>
              <a:ahLst/>
              <a:cxnLst/>
              <a:rect l="l" t="t" r="r" b="b"/>
              <a:pathLst>
                <a:path w="1028700" h="1403350">
                  <a:moveTo>
                    <a:pt x="0" y="1403350"/>
                  </a:moveTo>
                  <a:lnTo>
                    <a:pt x="1028700" y="0"/>
                  </a:lnTo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7327868" y="3956431"/>
              <a:ext cx="114012" cy="132780"/>
            </a:xfrm>
            <a:custGeom>
              <a:avLst/>
              <a:gdLst/>
              <a:ahLst/>
              <a:cxnLst/>
              <a:rect l="l" t="t" r="r" b="b"/>
              <a:pathLst>
                <a:path w="139700" h="162560">
                  <a:moveTo>
                    <a:pt x="139700" y="0"/>
                  </a:moveTo>
                  <a:lnTo>
                    <a:pt x="0" y="99060"/>
                  </a:lnTo>
                  <a:lnTo>
                    <a:pt x="87629" y="162560"/>
                  </a:lnTo>
                  <a:lnTo>
                    <a:pt x="139700" y="0"/>
                  </a:lnTo>
                  <a:close/>
                </a:path>
              </a:pathLst>
            </a:custGeom>
            <a:solidFill>
              <a:srgbClr val="3364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6977540" y="4074689"/>
              <a:ext cx="420808" cy="1129668"/>
            </a:xfrm>
            <a:custGeom>
              <a:avLst/>
              <a:gdLst/>
              <a:ahLst/>
              <a:cxnLst/>
              <a:rect l="l" t="t" r="r" b="b"/>
              <a:pathLst>
                <a:path w="515620" h="1383029">
                  <a:moveTo>
                    <a:pt x="0" y="1383030"/>
                  </a:moveTo>
                  <a:lnTo>
                    <a:pt x="515619" y="0"/>
                  </a:lnTo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7354815" y="3956431"/>
              <a:ext cx="87064" cy="139004"/>
            </a:xfrm>
            <a:custGeom>
              <a:avLst/>
              <a:gdLst/>
              <a:ahLst/>
              <a:cxnLst/>
              <a:rect l="l" t="t" r="r" b="b"/>
              <a:pathLst>
                <a:path w="106679" h="170179">
                  <a:moveTo>
                    <a:pt x="106679" y="0"/>
                  </a:moveTo>
                  <a:lnTo>
                    <a:pt x="0" y="133350"/>
                  </a:lnTo>
                  <a:lnTo>
                    <a:pt x="100329" y="170180"/>
                  </a:lnTo>
                  <a:lnTo>
                    <a:pt x="106679" y="0"/>
                  </a:lnTo>
                  <a:close/>
                </a:path>
              </a:pathLst>
            </a:custGeom>
            <a:solidFill>
              <a:srgbClr val="3364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7427369" y="4082988"/>
              <a:ext cx="13474" cy="1121369"/>
            </a:xfrm>
            <a:custGeom>
              <a:avLst/>
              <a:gdLst/>
              <a:ahLst/>
              <a:cxnLst/>
              <a:rect l="l" t="t" r="r" b="b"/>
              <a:pathLst>
                <a:path w="16509" h="1372870">
                  <a:moveTo>
                    <a:pt x="0" y="1372869"/>
                  </a:moveTo>
                  <a:lnTo>
                    <a:pt x="16509" y="0"/>
                  </a:lnTo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7396275" y="3956431"/>
              <a:ext cx="88100" cy="132780"/>
            </a:xfrm>
            <a:custGeom>
              <a:avLst/>
              <a:gdLst/>
              <a:ahLst/>
              <a:cxnLst/>
              <a:rect l="l" t="t" r="r" b="b"/>
              <a:pathLst>
                <a:path w="107950" h="162560">
                  <a:moveTo>
                    <a:pt x="55879" y="0"/>
                  </a:moveTo>
                  <a:lnTo>
                    <a:pt x="0" y="161290"/>
                  </a:lnTo>
                  <a:lnTo>
                    <a:pt x="107950" y="162560"/>
                  </a:lnTo>
                  <a:lnTo>
                    <a:pt x="55879" y="0"/>
                  </a:lnTo>
                  <a:close/>
                </a:path>
              </a:pathLst>
            </a:custGeom>
            <a:solidFill>
              <a:srgbClr val="3364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6078917" y="4028008"/>
              <a:ext cx="1722619" cy="1176349"/>
            </a:xfrm>
            <a:custGeom>
              <a:avLst/>
              <a:gdLst/>
              <a:ahLst/>
              <a:cxnLst/>
              <a:rect l="l" t="t" r="r" b="b"/>
              <a:pathLst>
                <a:path w="2110740" h="1440179">
                  <a:moveTo>
                    <a:pt x="0" y="1440180"/>
                  </a:moveTo>
                  <a:lnTo>
                    <a:pt x="2110740" y="0"/>
                  </a:lnTo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7772515" y="3956431"/>
              <a:ext cx="133705" cy="110996"/>
            </a:xfrm>
            <a:custGeom>
              <a:avLst/>
              <a:gdLst/>
              <a:ahLst/>
              <a:cxnLst/>
              <a:rect l="l" t="t" r="r" b="b"/>
              <a:pathLst>
                <a:path w="163829" h="135889">
                  <a:moveTo>
                    <a:pt x="163829" y="0"/>
                  </a:moveTo>
                  <a:lnTo>
                    <a:pt x="0" y="46990"/>
                  </a:lnTo>
                  <a:lnTo>
                    <a:pt x="60960" y="135890"/>
                  </a:lnTo>
                  <a:lnTo>
                    <a:pt x="163829" y="0"/>
                  </a:lnTo>
                  <a:close/>
                </a:path>
              </a:pathLst>
            </a:custGeom>
            <a:solidFill>
              <a:srgbClr val="3364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6527710" y="4041494"/>
              <a:ext cx="1285227" cy="1162863"/>
            </a:xfrm>
            <a:custGeom>
              <a:avLst/>
              <a:gdLst/>
              <a:ahLst/>
              <a:cxnLst/>
              <a:rect l="l" t="t" r="r" b="b"/>
              <a:pathLst>
                <a:path w="1574800" h="1423670">
                  <a:moveTo>
                    <a:pt x="0" y="1423669"/>
                  </a:moveTo>
                  <a:lnTo>
                    <a:pt x="1574800" y="0"/>
                  </a:lnTo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7778734" y="3956431"/>
              <a:ext cx="127486" cy="121369"/>
            </a:xfrm>
            <a:custGeom>
              <a:avLst/>
              <a:gdLst/>
              <a:ahLst/>
              <a:cxnLst/>
              <a:rect l="l" t="t" r="r" b="b"/>
              <a:pathLst>
                <a:path w="156209" h="148589">
                  <a:moveTo>
                    <a:pt x="156209" y="0"/>
                  </a:moveTo>
                  <a:lnTo>
                    <a:pt x="0" y="68580"/>
                  </a:lnTo>
                  <a:lnTo>
                    <a:pt x="72390" y="148590"/>
                  </a:lnTo>
                  <a:lnTo>
                    <a:pt x="156209" y="0"/>
                  </a:lnTo>
                  <a:close/>
                </a:path>
              </a:pathLst>
            </a:custGeom>
            <a:solidFill>
              <a:srgbClr val="3364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6977540" y="4058092"/>
              <a:ext cx="853018" cy="1146266"/>
            </a:xfrm>
            <a:custGeom>
              <a:avLst/>
              <a:gdLst/>
              <a:ahLst/>
              <a:cxnLst/>
              <a:rect l="l" t="t" r="r" b="b"/>
              <a:pathLst>
                <a:path w="1045209" h="1403350">
                  <a:moveTo>
                    <a:pt x="0" y="1403350"/>
                  </a:moveTo>
                  <a:lnTo>
                    <a:pt x="1045209" y="0"/>
                  </a:lnTo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7792207" y="3956431"/>
              <a:ext cx="114012" cy="132780"/>
            </a:xfrm>
            <a:custGeom>
              <a:avLst/>
              <a:gdLst/>
              <a:ahLst/>
              <a:cxnLst/>
              <a:rect l="l" t="t" r="r" b="b"/>
              <a:pathLst>
                <a:path w="139700" h="162560">
                  <a:moveTo>
                    <a:pt x="139700" y="0"/>
                  </a:moveTo>
                  <a:lnTo>
                    <a:pt x="0" y="97790"/>
                  </a:lnTo>
                  <a:lnTo>
                    <a:pt x="86360" y="162560"/>
                  </a:lnTo>
                  <a:lnTo>
                    <a:pt x="139700" y="0"/>
                  </a:lnTo>
                  <a:close/>
                </a:path>
              </a:pathLst>
            </a:custGeom>
            <a:solidFill>
              <a:srgbClr val="3364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7427369" y="4074689"/>
              <a:ext cx="433246" cy="1129668"/>
            </a:xfrm>
            <a:custGeom>
              <a:avLst/>
              <a:gdLst/>
              <a:ahLst/>
              <a:cxnLst/>
              <a:rect l="l" t="t" r="r" b="b"/>
              <a:pathLst>
                <a:path w="530859" h="1383029">
                  <a:moveTo>
                    <a:pt x="0" y="1383030"/>
                  </a:moveTo>
                  <a:lnTo>
                    <a:pt x="530859" y="0"/>
                  </a:lnTo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7818119" y="3956431"/>
              <a:ext cx="88100" cy="139004"/>
            </a:xfrm>
            <a:custGeom>
              <a:avLst/>
              <a:gdLst/>
              <a:ahLst/>
              <a:cxnLst/>
              <a:rect l="l" t="t" r="r" b="b"/>
              <a:pathLst>
                <a:path w="107950" h="170179">
                  <a:moveTo>
                    <a:pt x="107950" y="0"/>
                  </a:moveTo>
                  <a:lnTo>
                    <a:pt x="0" y="132080"/>
                  </a:lnTo>
                  <a:lnTo>
                    <a:pt x="100330" y="170180"/>
                  </a:lnTo>
                  <a:lnTo>
                    <a:pt x="107950" y="0"/>
                  </a:lnTo>
                  <a:close/>
                </a:path>
              </a:pathLst>
            </a:custGeom>
            <a:solidFill>
              <a:srgbClr val="3364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6615810" y="1735477"/>
              <a:ext cx="261191" cy="261411"/>
            </a:xfrm>
            <a:custGeom>
              <a:avLst/>
              <a:gdLst/>
              <a:ahLst/>
              <a:cxnLst/>
              <a:rect l="l" t="t" r="r" b="b"/>
              <a:pathLst>
                <a:path w="320040" h="320039">
                  <a:moveTo>
                    <a:pt x="160020" y="0"/>
                  </a:moveTo>
                  <a:lnTo>
                    <a:pt x="118586" y="5556"/>
                  </a:lnTo>
                  <a:lnTo>
                    <a:pt x="80010" y="21589"/>
                  </a:lnTo>
                  <a:lnTo>
                    <a:pt x="46513" y="46989"/>
                  </a:lnTo>
                  <a:lnTo>
                    <a:pt x="21590" y="80010"/>
                  </a:lnTo>
                  <a:lnTo>
                    <a:pt x="5079" y="118586"/>
                  </a:lnTo>
                  <a:lnTo>
                    <a:pt x="0" y="160019"/>
                  </a:lnTo>
                  <a:lnTo>
                    <a:pt x="1230" y="181272"/>
                  </a:lnTo>
                  <a:lnTo>
                    <a:pt x="11787" y="220920"/>
                  </a:lnTo>
                  <a:lnTo>
                    <a:pt x="33039" y="257909"/>
                  </a:lnTo>
                  <a:lnTo>
                    <a:pt x="62130" y="287000"/>
                  </a:lnTo>
                  <a:lnTo>
                    <a:pt x="99119" y="308252"/>
                  </a:lnTo>
                  <a:lnTo>
                    <a:pt x="138767" y="318809"/>
                  </a:lnTo>
                  <a:lnTo>
                    <a:pt x="160020" y="320039"/>
                  </a:lnTo>
                  <a:lnTo>
                    <a:pt x="181272" y="318809"/>
                  </a:lnTo>
                  <a:lnTo>
                    <a:pt x="220920" y="308252"/>
                  </a:lnTo>
                  <a:lnTo>
                    <a:pt x="257909" y="287000"/>
                  </a:lnTo>
                  <a:lnTo>
                    <a:pt x="287000" y="257909"/>
                  </a:lnTo>
                  <a:lnTo>
                    <a:pt x="308252" y="220920"/>
                  </a:lnTo>
                  <a:lnTo>
                    <a:pt x="318809" y="181272"/>
                  </a:lnTo>
                  <a:lnTo>
                    <a:pt x="320040" y="160019"/>
                  </a:lnTo>
                  <a:lnTo>
                    <a:pt x="318809" y="138767"/>
                  </a:lnTo>
                  <a:lnTo>
                    <a:pt x="308252" y="99119"/>
                  </a:lnTo>
                  <a:lnTo>
                    <a:pt x="287000" y="62309"/>
                  </a:lnTo>
                  <a:lnTo>
                    <a:pt x="257909" y="33575"/>
                  </a:lnTo>
                  <a:lnTo>
                    <a:pt x="220920" y="12322"/>
                  </a:lnTo>
                  <a:lnTo>
                    <a:pt x="181272" y="1408"/>
                  </a:lnTo>
                  <a:lnTo>
                    <a:pt x="160020" y="0"/>
                  </a:lnTo>
                  <a:close/>
                </a:path>
              </a:pathLst>
            </a:custGeom>
            <a:solidFill>
              <a:srgbClr val="5B842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6615810" y="1735477"/>
              <a:ext cx="261191" cy="261411"/>
            </a:xfrm>
            <a:custGeom>
              <a:avLst/>
              <a:gdLst/>
              <a:ahLst/>
              <a:cxnLst/>
              <a:rect l="l" t="t" r="r" b="b"/>
              <a:pathLst>
                <a:path w="320040" h="320039">
                  <a:moveTo>
                    <a:pt x="160020" y="320039"/>
                  </a:moveTo>
                  <a:lnTo>
                    <a:pt x="118586" y="314959"/>
                  </a:lnTo>
                  <a:lnTo>
                    <a:pt x="80010" y="298450"/>
                  </a:lnTo>
                  <a:lnTo>
                    <a:pt x="46513" y="273526"/>
                  </a:lnTo>
                  <a:lnTo>
                    <a:pt x="21590" y="240029"/>
                  </a:lnTo>
                  <a:lnTo>
                    <a:pt x="5079" y="201453"/>
                  </a:lnTo>
                  <a:lnTo>
                    <a:pt x="0" y="160019"/>
                  </a:lnTo>
                  <a:lnTo>
                    <a:pt x="1230" y="138767"/>
                  </a:lnTo>
                  <a:lnTo>
                    <a:pt x="11787" y="99119"/>
                  </a:lnTo>
                  <a:lnTo>
                    <a:pt x="33039" y="62309"/>
                  </a:lnTo>
                  <a:lnTo>
                    <a:pt x="62130" y="33575"/>
                  </a:lnTo>
                  <a:lnTo>
                    <a:pt x="99119" y="12322"/>
                  </a:lnTo>
                  <a:lnTo>
                    <a:pt x="138767" y="1408"/>
                  </a:lnTo>
                  <a:lnTo>
                    <a:pt x="160020" y="0"/>
                  </a:lnTo>
                  <a:lnTo>
                    <a:pt x="181272" y="1408"/>
                  </a:lnTo>
                  <a:lnTo>
                    <a:pt x="220920" y="12322"/>
                  </a:lnTo>
                  <a:lnTo>
                    <a:pt x="257909" y="33575"/>
                  </a:lnTo>
                  <a:lnTo>
                    <a:pt x="287000" y="62309"/>
                  </a:lnTo>
                  <a:lnTo>
                    <a:pt x="308252" y="99119"/>
                  </a:lnTo>
                  <a:lnTo>
                    <a:pt x="318809" y="138767"/>
                  </a:lnTo>
                  <a:lnTo>
                    <a:pt x="320040" y="160019"/>
                  </a:lnTo>
                  <a:lnTo>
                    <a:pt x="318809" y="181272"/>
                  </a:lnTo>
                  <a:lnTo>
                    <a:pt x="308252" y="220920"/>
                  </a:lnTo>
                  <a:lnTo>
                    <a:pt x="287000" y="257909"/>
                  </a:lnTo>
                  <a:lnTo>
                    <a:pt x="257909" y="287000"/>
                  </a:lnTo>
                  <a:lnTo>
                    <a:pt x="220920" y="308252"/>
                  </a:lnTo>
                  <a:lnTo>
                    <a:pt x="181272" y="318809"/>
                  </a:lnTo>
                  <a:lnTo>
                    <a:pt x="160020" y="320039"/>
                  </a:lnTo>
                  <a:close/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5585556" y="2101660"/>
              <a:ext cx="1089334" cy="1593361"/>
            </a:xfrm>
            <a:custGeom>
              <a:avLst/>
              <a:gdLst/>
              <a:ahLst/>
              <a:cxnLst/>
              <a:rect l="l" t="t" r="r" b="b"/>
              <a:pathLst>
                <a:path w="1334770" h="1950720">
                  <a:moveTo>
                    <a:pt x="0" y="1950719"/>
                  </a:moveTo>
                  <a:lnTo>
                    <a:pt x="1334770" y="0"/>
                  </a:lnTo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6635504" y="1996888"/>
              <a:ext cx="110903" cy="134855"/>
            </a:xfrm>
            <a:custGeom>
              <a:avLst/>
              <a:gdLst/>
              <a:ahLst/>
              <a:cxnLst/>
              <a:rect l="l" t="t" r="r" b="b"/>
              <a:pathLst>
                <a:path w="135890" h="165100">
                  <a:moveTo>
                    <a:pt x="135889" y="0"/>
                  </a:moveTo>
                  <a:lnTo>
                    <a:pt x="0" y="104139"/>
                  </a:lnTo>
                  <a:lnTo>
                    <a:pt x="88900" y="165100"/>
                  </a:lnTo>
                  <a:lnTo>
                    <a:pt x="135889" y="0"/>
                  </a:lnTo>
                  <a:close/>
                </a:path>
              </a:pathLst>
            </a:custGeom>
            <a:solidFill>
              <a:srgbClr val="3364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6049896" y="2114108"/>
              <a:ext cx="648832" cy="1580913"/>
            </a:xfrm>
            <a:custGeom>
              <a:avLst/>
              <a:gdLst/>
              <a:ahLst/>
              <a:cxnLst/>
              <a:rect l="l" t="t" r="r" b="b"/>
              <a:pathLst>
                <a:path w="795020" h="1935479">
                  <a:moveTo>
                    <a:pt x="0" y="1935479"/>
                  </a:moveTo>
                  <a:lnTo>
                    <a:pt x="795019" y="0"/>
                  </a:lnTo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6655196" y="1996888"/>
              <a:ext cx="91210" cy="139004"/>
            </a:xfrm>
            <a:custGeom>
              <a:avLst/>
              <a:gdLst/>
              <a:ahLst/>
              <a:cxnLst/>
              <a:rect l="l" t="t" r="r" b="b"/>
              <a:pathLst>
                <a:path w="111759" h="170180">
                  <a:moveTo>
                    <a:pt x="111759" y="0"/>
                  </a:moveTo>
                  <a:lnTo>
                    <a:pt x="0" y="129539"/>
                  </a:lnTo>
                  <a:lnTo>
                    <a:pt x="100329" y="170179"/>
                  </a:lnTo>
                  <a:lnTo>
                    <a:pt x="111759" y="0"/>
                  </a:lnTo>
                  <a:close/>
                </a:path>
              </a:pathLst>
            </a:custGeom>
            <a:solidFill>
              <a:srgbClr val="3364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6514237" y="2185684"/>
              <a:ext cx="206257" cy="1509336"/>
            </a:xfrm>
            <a:custGeom>
              <a:avLst/>
              <a:gdLst/>
              <a:ahLst/>
              <a:cxnLst/>
              <a:rect l="l" t="t" r="r" b="b"/>
              <a:pathLst>
                <a:path w="252729" h="1847850">
                  <a:moveTo>
                    <a:pt x="0" y="1847850"/>
                  </a:moveTo>
                  <a:lnTo>
                    <a:pt x="252729" y="0"/>
                  </a:lnTo>
                </a:path>
              </a:pathLst>
            </a:custGeom>
            <a:ln w="36659">
              <a:solidFill>
                <a:srgbClr val="0000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6654160" y="1996889"/>
              <a:ext cx="131632" cy="206431"/>
            </a:xfrm>
            <a:custGeom>
              <a:avLst/>
              <a:gdLst/>
              <a:ahLst/>
              <a:cxnLst/>
              <a:rect l="l" t="t" r="r" b="b"/>
              <a:pathLst>
                <a:path w="161290" h="252730">
                  <a:moveTo>
                    <a:pt x="113029" y="0"/>
                  </a:moveTo>
                  <a:lnTo>
                    <a:pt x="0" y="231139"/>
                  </a:lnTo>
                  <a:lnTo>
                    <a:pt x="161290" y="252729"/>
                  </a:lnTo>
                  <a:lnTo>
                    <a:pt x="113029" y="0"/>
                  </a:lnTo>
                  <a:close/>
                </a:path>
              </a:pathLst>
            </a:custGeom>
            <a:solidFill>
              <a:srgbClr val="0000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9"/>
            <p:cNvSpPr/>
            <p:nvPr/>
          </p:nvSpPr>
          <p:spPr>
            <a:xfrm>
              <a:off x="6764026" y="2122407"/>
              <a:ext cx="214550" cy="1572614"/>
            </a:xfrm>
            <a:custGeom>
              <a:avLst/>
              <a:gdLst/>
              <a:ahLst/>
              <a:cxnLst/>
              <a:rect l="l" t="t" r="r" b="b"/>
              <a:pathLst>
                <a:path w="262890" h="1925320">
                  <a:moveTo>
                    <a:pt x="262889" y="1925319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90"/>
            <p:cNvSpPr/>
            <p:nvPr/>
          </p:nvSpPr>
          <p:spPr>
            <a:xfrm>
              <a:off x="6720494" y="1996888"/>
              <a:ext cx="87064" cy="136929"/>
            </a:xfrm>
            <a:custGeom>
              <a:avLst/>
              <a:gdLst/>
              <a:ahLst/>
              <a:cxnLst/>
              <a:rect l="l" t="t" r="r" b="b"/>
              <a:pathLst>
                <a:path w="106679" h="167639">
                  <a:moveTo>
                    <a:pt x="31750" y="0"/>
                  </a:moveTo>
                  <a:lnTo>
                    <a:pt x="0" y="167639"/>
                  </a:lnTo>
                  <a:lnTo>
                    <a:pt x="106679" y="153670"/>
                  </a:lnTo>
                  <a:lnTo>
                    <a:pt x="31750" y="0"/>
                  </a:lnTo>
                  <a:close/>
                </a:path>
              </a:pathLst>
            </a:custGeom>
            <a:solidFill>
              <a:srgbClr val="3364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91"/>
            <p:cNvSpPr/>
            <p:nvPr/>
          </p:nvSpPr>
          <p:spPr>
            <a:xfrm>
              <a:off x="6794084" y="2114108"/>
              <a:ext cx="647796" cy="1580913"/>
            </a:xfrm>
            <a:custGeom>
              <a:avLst/>
              <a:gdLst/>
              <a:ahLst/>
              <a:cxnLst/>
              <a:rect l="l" t="t" r="r" b="b"/>
              <a:pathLst>
                <a:path w="793750" h="1935479">
                  <a:moveTo>
                    <a:pt x="793750" y="1935479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92"/>
            <p:cNvSpPr/>
            <p:nvPr/>
          </p:nvSpPr>
          <p:spPr>
            <a:xfrm>
              <a:off x="6746406" y="1996888"/>
              <a:ext cx="91210" cy="139004"/>
            </a:xfrm>
            <a:custGeom>
              <a:avLst/>
              <a:gdLst/>
              <a:ahLst/>
              <a:cxnLst/>
              <a:rect l="l" t="t" r="r" b="b"/>
              <a:pathLst>
                <a:path w="111759" h="170180">
                  <a:moveTo>
                    <a:pt x="0" y="0"/>
                  </a:moveTo>
                  <a:lnTo>
                    <a:pt x="11429" y="170179"/>
                  </a:lnTo>
                  <a:lnTo>
                    <a:pt x="111760" y="1295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64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" name="object 93"/>
            <p:cNvSpPr/>
            <p:nvPr/>
          </p:nvSpPr>
          <p:spPr>
            <a:xfrm>
              <a:off x="6817922" y="2101660"/>
              <a:ext cx="1088297" cy="1593361"/>
            </a:xfrm>
            <a:custGeom>
              <a:avLst/>
              <a:gdLst/>
              <a:ahLst/>
              <a:cxnLst/>
              <a:rect l="l" t="t" r="r" b="b"/>
              <a:pathLst>
                <a:path w="1333500" h="1950720">
                  <a:moveTo>
                    <a:pt x="1333500" y="1950719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" name="object 94"/>
            <p:cNvSpPr/>
            <p:nvPr/>
          </p:nvSpPr>
          <p:spPr>
            <a:xfrm>
              <a:off x="6746406" y="1996888"/>
              <a:ext cx="110903" cy="134855"/>
            </a:xfrm>
            <a:custGeom>
              <a:avLst/>
              <a:gdLst/>
              <a:ahLst/>
              <a:cxnLst/>
              <a:rect l="l" t="t" r="r" b="b"/>
              <a:pathLst>
                <a:path w="135890" h="165100">
                  <a:moveTo>
                    <a:pt x="0" y="0"/>
                  </a:moveTo>
                  <a:lnTo>
                    <a:pt x="46990" y="165100"/>
                  </a:lnTo>
                  <a:lnTo>
                    <a:pt x="135890" y="104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64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" name="object 95"/>
            <p:cNvSpPr/>
            <p:nvPr/>
          </p:nvSpPr>
          <p:spPr>
            <a:xfrm>
              <a:off x="5007204" y="1165976"/>
              <a:ext cx="3115639" cy="647302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" name="object 96"/>
            <p:cNvSpPr/>
            <p:nvPr/>
          </p:nvSpPr>
          <p:spPr>
            <a:xfrm>
              <a:off x="5265286" y="2088175"/>
              <a:ext cx="486105" cy="40145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" name="object 97"/>
            <p:cNvSpPr/>
            <p:nvPr/>
          </p:nvSpPr>
          <p:spPr>
            <a:xfrm>
              <a:off x="4738757" y="2662864"/>
              <a:ext cx="1246878" cy="37033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" name="object 98"/>
            <p:cNvSpPr/>
            <p:nvPr/>
          </p:nvSpPr>
          <p:spPr>
            <a:xfrm>
              <a:off x="6283103" y="5537345"/>
              <a:ext cx="595972" cy="497925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9" name="object 99"/>
            <p:cNvSpPr/>
            <p:nvPr/>
          </p:nvSpPr>
          <p:spPr>
            <a:xfrm>
              <a:off x="5005130" y="4853735"/>
              <a:ext cx="549331" cy="426348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0" name="object 100"/>
            <p:cNvSpPr/>
            <p:nvPr/>
          </p:nvSpPr>
          <p:spPr>
            <a:xfrm>
              <a:off x="5606286" y="3034233"/>
              <a:ext cx="617738" cy="570539"/>
            </a:xfrm>
            <a:custGeom>
              <a:avLst/>
              <a:gdLst/>
              <a:ahLst/>
              <a:cxnLst/>
              <a:rect l="l" t="t" r="r" b="b"/>
              <a:pathLst>
                <a:path w="756920" h="698500">
                  <a:moveTo>
                    <a:pt x="0" y="0"/>
                  </a:moveTo>
                  <a:lnTo>
                    <a:pt x="756920" y="698500"/>
                  </a:lnTo>
                </a:path>
              </a:pathLst>
            </a:custGeom>
            <a:ln w="36659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1" name="object 101"/>
            <p:cNvSpPr/>
            <p:nvPr/>
          </p:nvSpPr>
          <p:spPr>
            <a:xfrm>
              <a:off x="6172200" y="3549793"/>
              <a:ext cx="191748" cy="184647"/>
            </a:xfrm>
            <a:custGeom>
              <a:avLst/>
              <a:gdLst/>
              <a:ahLst/>
              <a:cxnLst/>
              <a:rect l="l" t="t" r="r" b="b"/>
              <a:pathLst>
                <a:path w="234950" h="226060">
                  <a:moveTo>
                    <a:pt x="110490" y="0"/>
                  </a:moveTo>
                  <a:lnTo>
                    <a:pt x="0" y="119380"/>
                  </a:lnTo>
                  <a:lnTo>
                    <a:pt x="234950" y="226060"/>
                  </a:lnTo>
                  <a:lnTo>
                    <a:pt x="110490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" name="object 102"/>
            <p:cNvSpPr/>
            <p:nvPr/>
          </p:nvSpPr>
          <p:spPr>
            <a:xfrm>
              <a:off x="5535804" y="4887968"/>
              <a:ext cx="427027" cy="90248"/>
            </a:xfrm>
            <a:custGeom>
              <a:avLst/>
              <a:gdLst/>
              <a:ahLst/>
              <a:cxnLst/>
              <a:rect l="l" t="t" r="r" b="b"/>
              <a:pathLst>
                <a:path w="523240" h="110489">
                  <a:moveTo>
                    <a:pt x="0" y="110490"/>
                  </a:moveTo>
                  <a:lnTo>
                    <a:pt x="523239" y="0"/>
                  </a:lnTo>
                </a:path>
              </a:pathLst>
            </a:custGeom>
            <a:ln w="36659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3" name="object 103"/>
            <p:cNvSpPr/>
            <p:nvPr/>
          </p:nvSpPr>
          <p:spPr>
            <a:xfrm>
              <a:off x="5941066" y="4824690"/>
              <a:ext cx="208331" cy="130705"/>
            </a:xfrm>
            <a:custGeom>
              <a:avLst/>
              <a:gdLst/>
              <a:ahLst/>
              <a:cxnLst/>
              <a:rect l="l" t="t" r="r" b="b"/>
              <a:pathLst>
                <a:path w="255270" h="160020">
                  <a:moveTo>
                    <a:pt x="0" y="0"/>
                  </a:moveTo>
                  <a:lnTo>
                    <a:pt x="33019" y="160019"/>
                  </a:lnTo>
                  <a:lnTo>
                    <a:pt x="255269" y="3047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4" name="object 104"/>
            <p:cNvSpPr/>
            <p:nvPr/>
          </p:nvSpPr>
          <p:spPr>
            <a:xfrm>
              <a:off x="5835346" y="2304979"/>
              <a:ext cx="622921" cy="495851"/>
            </a:xfrm>
            <a:custGeom>
              <a:avLst/>
              <a:gdLst/>
              <a:ahLst/>
              <a:cxnLst/>
              <a:rect l="l" t="t" r="r" b="b"/>
              <a:pathLst>
                <a:path w="763270" h="607060">
                  <a:moveTo>
                    <a:pt x="0" y="0"/>
                  </a:moveTo>
                  <a:lnTo>
                    <a:pt x="763270" y="607060"/>
                  </a:lnTo>
                </a:path>
              </a:pathLst>
            </a:custGeom>
            <a:ln w="36659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5" name="object 105"/>
            <p:cNvSpPr/>
            <p:nvPr/>
          </p:nvSpPr>
          <p:spPr>
            <a:xfrm>
              <a:off x="6409553" y="2742738"/>
              <a:ext cx="197966" cy="176349"/>
            </a:xfrm>
            <a:custGeom>
              <a:avLst/>
              <a:gdLst/>
              <a:ahLst/>
              <a:cxnLst/>
              <a:rect l="l" t="t" r="r" b="b"/>
              <a:pathLst>
                <a:path w="242570" h="215900">
                  <a:moveTo>
                    <a:pt x="101600" y="0"/>
                  </a:moveTo>
                  <a:lnTo>
                    <a:pt x="0" y="128270"/>
                  </a:lnTo>
                  <a:lnTo>
                    <a:pt x="242570" y="215900"/>
                  </a:lnTo>
                  <a:lnTo>
                    <a:pt x="101600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9863726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What are good </a:t>
            </a:r>
            <a:r>
              <a:rPr lang="en-US" dirty="0" smtClean="0"/>
              <a:t>features?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94725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Learning representations of data:</a:t>
            </a:r>
          </a:p>
          <a:p>
            <a:pPr lvl="1"/>
            <a:r>
              <a:rPr lang="en-US" dirty="0"/>
              <a:t>Discovering &amp; disentangling the independent  explanatory factors</a:t>
            </a:r>
          </a:p>
          <a:p>
            <a:r>
              <a:rPr lang="en-US" dirty="0"/>
              <a:t>The manifold hypothesis:</a:t>
            </a:r>
          </a:p>
          <a:p>
            <a:pPr lvl="1"/>
            <a:r>
              <a:rPr lang="en-US" dirty="0"/>
              <a:t>Natural data lives in a low-dimensional (non-linear) manifold</a:t>
            </a:r>
          </a:p>
          <a:p>
            <a:pPr lvl="1"/>
            <a:r>
              <a:rPr lang="en-US" dirty="0"/>
              <a:t>Because variables in natural data are mutually dependent</a:t>
            </a:r>
          </a:p>
          <a:p>
            <a:endParaRPr lang="en-US" dirty="0"/>
          </a:p>
        </p:txBody>
      </p:sp>
      <p:sp>
        <p:nvSpPr>
          <p:cNvPr id="3" name="object 3"/>
          <p:cNvSpPr/>
          <p:nvPr/>
        </p:nvSpPr>
        <p:spPr>
          <a:xfrm>
            <a:off x="382078" y="2806765"/>
            <a:ext cx="4083706" cy="291078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Discovering the hidden structure in high-dimensional data the manifold hypothesis</a:t>
            </a:r>
          </a:p>
        </p:txBody>
      </p:sp>
      <p:sp>
        <p:nvSpPr>
          <p:cNvPr id="12" name="object 12"/>
          <p:cNvSpPr/>
          <p:nvPr/>
        </p:nvSpPr>
        <p:spPr>
          <a:xfrm>
            <a:off x="4464008" y="2857500"/>
            <a:ext cx="2817033" cy="28194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820147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idea for invariant feature learning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Embed the input </a:t>
            </a:r>
            <a:r>
              <a:rPr lang="en-US" dirty="0">
                <a:solidFill>
                  <a:schemeClr val="accent1"/>
                </a:solidFill>
              </a:rPr>
              <a:t>non-linearly</a:t>
            </a:r>
            <a:r>
              <a:rPr lang="en-US" dirty="0"/>
              <a:t> into a high(</a:t>
            </a:r>
            <a:r>
              <a:rPr lang="en-US" dirty="0" err="1"/>
              <a:t>er</a:t>
            </a:r>
            <a:r>
              <a:rPr lang="en-US" dirty="0"/>
              <a:t>) dimensional space</a:t>
            </a:r>
          </a:p>
          <a:p>
            <a:pPr lvl="1"/>
            <a:r>
              <a:rPr lang="en-US" dirty="0"/>
              <a:t>In the new space, things that were non separable may become  separable</a:t>
            </a:r>
          </a:p>
          <a:p>
            <a:r>
              <a:rPr lang="en-US" dirty="0"/>
              <a:t>Pool regions of the new space together</a:t>
            </a:r>
          </a:p>
          <a:p>
            <a:pPr lvl="1"/>
            <a:r>
              <a:rPr lang="en-US" dirty="0"/>
              <a:t>Bringing together things that are semantically similar. Like  pooling.</a:t>
            </a:r>
          </a:p>
        </p:txBody>
      </p:sp>
      <p:sp>
        <p:nvSpPr>
          <p:cNvPr id="9" name="object 9"/>
          <p:cNvSpPr/>
          <p:nvPr/>
        </p:nvSpPr>
        <p:spPr>
          <a:xfrm>
            <a:off x="791866" y="3157676"/>
            <a:ext cx="186565" cy="1337137"/>
          </a:xfrm>
          <a:custGeom>
            <a:avLst/>
            <a:gdLst/>
            <a:ahLst/>
            <a:cxnLst/>
            <a:rect l="l" t="t" r="r" b="b"/>
            <a:pathLst>
              <a:path w="228600" h="1637029">
                <a:moveTo>
                  <a:pt x="228600" y="0"/>
                </a:moveTo>
                <a:lnTo>
                  <a:pt x="0" y="0"/>
                </a:lnTo>
                <a:lnTo>
                  <a:pt x="0" y="1637030"/>
                </a:lnTo>
                <a:lnTo>
                  <a:pt x="228600" y="1637030"/>
                </a:lnTo>
                <a:lnTo>
                  <a:pt x="228600" y="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91866" y="3157676"/>
            <a:ext cx="186565" cy="1337137"/>
          </a:xfrm>
          <a:custGeom>
            <a:avLst/>
            <a:gdLst/>
            <a:ahLst/>
            <a:cxnLst/>
            <a:rect l="l" t="t" r="r" b="b"/>
            <a:pathLst>
              <a:path w="228600" h="1637029">
                <a:moveTo>
                  <a:pt x="114300" y="1637030"/>
                </a:moveTo>
                <a:lnTo>
                  <a:pt x="0" y="1637030"/>
                </a:lnTo>
                <a:lnTo>
                  <a:pt x="0" y="0"/>
                </a:lnTo>
                <a:lnTo>
                  <a:pt x="228600" y="0"/>
                </a:lnTo>
                <a:lnTo>
                  <a:pt x="228600" y="1637030"/>
                </a:lnTo>
                <a:lnTo>
                  <a:pt x="114300" y="163703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540200" y="3098548"/>
            <a:ext cx="1611716" cy="1455394"/>
          </a:xfrm>
          <a:custGeom>
            <a:avLst/>
            <a:gdLst/>
            <a:ahLst/>
            <a:cxnLst/>
            <a:rect l="l" t="t" r="r" b="b"/>
            <a:pathLst>
              <a:path w="1974850" h="1781810">
                <a:moveTo>
                  <a:pt x="988060" y="1781810"/>
                </a:moveTo>
                <a:lnTo>
                  <a:pt x="0" y="1781810"/>
                </a:lnTo>
                <a:lnTo>
                  <a:pt x="0" y="0"/>
                </a:lnTo>
                <a:lnTo>
                  <a:pt x="1974850" y="0"/>
                </a:lnTo>
                <a:lnTo>
                  <a:pt x="1974850" y="1781810"/>
                </a:lnTo>
                <a:lnTo>
                  <a:pt x="988060" y="1781810"/>
                </a:lnTo>
                <a:close/>
              </a:path>
            </a:pathLst>
          </a:custGeom>
          <a:solidFill>
            <a:schemeClr val="accent1"/>
          </a:solidFill>
          <a:ln w="35941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754750" y="3531810"/>
            <a:ext cx="1182098" cy="6004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48785" marR="4147" indent="-138935">
              <a:lnSpc>
                <a:spcPct val="112799"/>
              </a:lnSpc>
            </a:pPr>
            <a:r>
              <a:rPr lang="en-US" sz="1800" spc="-4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N</a:t>
            </a:r>
            <a:r>
              <a:rPr lang="en-US" sz="18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on</a:t>
            </a:r>
            <a:r>
              <a:rPr lang="en-US" sz="1800" spc="4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-</a:t>
            </a:r>
            <a:r>
              <a:rPr lang="en-US" sz="1800" spc="-8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l</a:t>
            </a:r>
            <a:r>
              <a:rPr lang="en-US" sz="18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inear  </a:t>
            </a:r>
            <a:r>
              <a:rPr lang="en-US" sz="1800" spc="-4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function</a:t>
            </a:r>
            <a:endParaRPr lang="en-US" sz="1800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3554067" y="2703320"/>
            <a:ext cx="186565" cy="2246888"/>
          </a:xfrm>
          <a:custGeom>
            <a:avLst/>
            <a:gdLst/>
            <a:ahLst/>
            <a:cxnLst/>
            <a:rect l="l" t="t" r="r" b="b"/>
            <a:pathLst>
              <a:path w="228600" h="2750820">
                <a:moveTo>
                  <a:pt x="228600" y="0"/>
                </a:moveTo>
                <a:lnTo>
                  <a:pt x="0" y="0"/>
                </a:lnTo>
                <a:lnTo>
                  <a:pt x="0" y="2750819"/>
                </a:lnTo>
                <a:lnTo>
                  <a:pt x="228600" y="2750819"/>
                </a:lnTo>
                <a:lnTo>
                  <a:pt x="228600" y="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554067" y="2703320"/>
            <a:ext cx="186565" cy="2246888"/>
          </a:xfrm>
          <a:custGeom>
            <a:avLst/>
            <a:gdLst/>
            <a:ahLst/>
            <a:cxnLst/>
            <a:rect l="l" t="t" r="r" b="b"/>
            <a:pathLst>
              <a:path w="228600" h="2750820">
                <a:moveTo>
                  <a:pt x="114300" y="2750819"/>
                </a:moveTo>
                <a:lnTo>
                  <a:pt x="0" y="2750819"/>
                </a:lnTo>
                <a:lnTo>
                  <a:pt x="0" y="0"/>
                </a:lnTo>
                <a:lnTo>
                  <a:pt x="228600" y="0"/>
                </a:lnTo>
                <a:lnTo>
                  <a:pt x="228600" y="2750819"/>
                </a:lnTo>
                <a:lnTo>
                  <a:pt x="114300" y="2750819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096143" y="3098548"/>
            <a:ext cx="1612753" cy="1455394"/>
          </a:xfrm>
          <a:custGeom>
            <a:avLst/>
            <a:gdLst/>
            <a:ahLst/>
            <a:cxnLst/>
            <a:rect l="l" t="t" r="r" b="b"/>
            <a:pathLst>
              <a:path w="1976120" h="1781810">
                <a:moveTo>
                  <a:pt x="988060" y="1781810"/>
                </a:moveTo>
                <a:lnTo>
                  <a:pt x="0" y="1781810"/>
                </a:lnTo>
                <a:lnTo>
                  <a:pt x="0" y="0"/>
                </a:lnTo>
                <a:lnTo>
                  <a:pt x="1976119" y="0"/>
                </a:lnTo>
                <a:lnTo>
                  <a:pt x="1976119" y="1781810"/>
                </a:lnTo>
                <a:lnTo>
                  <a:pt x="988060" y="1781810"/>
                </a:lnTo>
                <a:close/>
              </a:path>
            </a:pathLst>
          </a:custGeom>
          <a:solidFill>
            <a:schemeClr val="accent1"/>
          </a:solidFill>
          <a:ln w="35941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4270271" y="3363760"/>
            <a:ext cx="1265016" cy="9415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44691" marR="239507" algn="ctr">
              <a:lnSpc>
                <a:spcPct val="112799"/>
              </a:lnSpc>
            </a:pPr>
            <a:r>
              <a:rPr lang="en-US" sz="18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P</a:t>
            </a:r>
            <a:r>
              <a:rPr lang="en-US" sz="1800" spc="-8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o</a:t>
            </a:r>
            <a:r>
              <a:rPr lang="en-US" sz="1800" spc="4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o</a:t>
            </a:r>
            <a:r>
              <a:rPr lang="en-US" sz="18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ling  </a:t>
            </a:r>
            <a:r>
              <a:rPr lang="en-US" sz="1800" spc="-4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or</a:t>
            </a:r>
            <a:endParaRPr lang="en-US" sz="1800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  <a:p>
            <a:pPr algn="ctr">
              <a:spcBef>
                <a:spcPts val="293"/>
              </a:spcBef>
            </a:pPr>
            <a:r>
              <a:rPr lang="en-US" sz="1800" spc="-4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Aggregation</a:t>
            </a:r>
            <a:endParaRPr lang="en-US" sz="1800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6338036" y="2985477"/>
            <a:ext cx="187602" cy="1681535"/>
          </a:xfrm>
          <a:custGeom>
            <a:avLst/>
            <a:gdLst/>
            <a:ahLst/>
            <a:cxnLst/>
            <a:rect l="l" t="t" r="r" b="b"/>
            <a:pathLst>
              <a:path w="229870" h="2058670">
                <a:moveTo>
                  <a:pt x="229870" y="0"/>
                </a:moveTo>
                <a:lnTo>
                  <a:pt x="0" y="0"/>
                </a:lnTo>
                <a:lnTo>
                  <a:pt x="0" y="2058670"/>
                </a:lnTo>
                <a:lnTo>
                  <a:pt x="229870" y="2058670"/>
                </a:lnTo>
                <a:lnTo>
                  <a:pt x="229870" y="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6338036" y="2985477"/>
            <a:ext cx="187602" cy="1681535"/>
          </a:xfrm>
          <a:custGeom>
            <a:avLst/>
            <a:gdLst/>
            <a:ahLst/>
            <a:cxnLst/>
            <a:rect l="l" t="t" r="r" b="b"/>
            <a:pathLst>
              <a:path w="229870" h="2058670">
                <a:moveTo>
                  <a:pt x="115570" y="2058670"/>
                </a:moveTo>
                <a:lnTo>
                  <a:pt x="0" y="2058670"/>
                </a:lnTo>
                <a:lnTo>
                  <a:pt x="0" y="0"/>
                </a:lnTo>
                <a:lnTo>
                  <a:pt x="229870" y="0"/>
                </a:lnTo>
                <a:lnTo>
                  <a:pt x="229870" y="2058670"/>
                </a:lnTo>
                <a:lnTo>
                  <a:pt x="115570" y="205867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609600" y="4789420"/>
            <a:ext cx="53793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600" dirty="0">
                <a:latin typeface="Arial" panose="020B0604020202020204" pitchFamily="34" charset="0"/>
                <a:cs typeface="Arial" panose="020B0604020202020204" pitchFamily="34" charset="0"/>
              </a:rPr>
              <a:t>Input</a:t>
            </a:r>
          </a:p>
        </p:txBody>
      </p:sp>
      <p:sp>
        <p:nvSpPr>
          <p:cNvPr id="20" name="object 20"/>
          <p:cNvSpPr txBox="1"/>
          <p:nvPr/>
        </p:nvSpPr>
        <p:spPr>
          <a:xfrm>
            <a:off x="2578899" y="5041412"/>
            <a:ext cx="2104560" cy="8843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525" marR="4147" indent="-9525" algn="ctr">
              <a:lnSpc>
                <a:spcPct val="116700"/>
              </a:lnSpc>
            </a:pPr>
            <a:r>
              <a:rPr sz="1600" dirty="0">
                <a:latin typeface="Arial" panose="020B0604020202020204" pitchFamily="34" charset="0"/>
                <a:cs typeface="Arial" panose="020B0604020202020204" pitchFamily="34" charset="0"/>
              </a:rPr>
              <a:t>high-dim  Unstable/non-smooth</a:t>
            </a:r>
          </a:p>
          <a:p>
            <a:pPr algn="ctr">
              <a:spcBef>
                <a:spcPts val="334"/>
              </a:spcBef>
            </a:pPr>
            <a:r>
              <a:rPr sz="1600" dirty="0">
                <a:latin typeface="Arial" panose="020B0604020202020204" pitchFamily="34" charset="0"/>
                <a:cs typeface="Arial" panose="020B0604020202020204" pitchFamily="34" charset="0"/>
              </a:rPr>
              <a:t>features</a:t>
            </a:r>
          </a:p>
        </p:txBody>
      </p:sp>
      <p:sp>
        <p:nvSpPr>
          <p:cNvPr id="21" name="object 21"/>
          <p:cNvSpPr txBox="1"/>
          <p:nvPr/>
        </p:nvSpPr>
        <p:spPr>
          <a:xfrm>
            <a:off x="5722524" y="4864067"/>
            <a:ext cx="1542273" cy="5761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34" marR="4147" indent="-371184">
              <a:lnSpc>
                <a:spcPct val="117100"/>
              </a:lnSpc>
            </a:pPr>
            <a:r>
              <a:rPr sz="1600" dirty="0">
                <a:latin typeface="Arial" panose="020B0604020202020204" pitchFamily="34" charset="0"/>
                <a:cs typeface="Arial" panose="020B0604020202020204" pitchFamily="34" charset="0"/>
              </a:rPr>
              <a:t>Stable/invariant  features</a:t>
            </a:r>
          </a:p>
        </p:txBody>
      </p:sp>
      <p:sp>
        <p:nvSpPr>
          <p:cNvPr id="22" name="object 22"/>
          <p:cNvSpPr/>
          <p:nvPr/>
        </p:nvSpPr>
        <p:spPr>
          <a:xfrm>
            <a:off x="979468" y="3826763"/>
            <a:ext cx="320270" cy="0"/>
          </a:xfrm>
          <a:custGeom>
            <a:avLst/>
            <a:gdLst/>
            <a:ahLst/>
            <a:cxnLst/>
            <a:rect l="l" t="t" r="r" b="b"/>
            <a:pathLst>
              <a:path w="392430">
                <a:moveTo>
                  <a:pt x="0" y="0"/>
                </a:moveTo>
                <a:lnTo>
                  <a:pt x="392430" y="0"/>
                </a:lnTo>
              </a:path>
            </a:pathLst>
          </a:custGeom>
          <a:ln w="53911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291445" y="3764523"/>
            <a:ext cx="248754" cy="124481"/>
          </a:xfrm>
          <a:custGeom>
            <a:avLst/>
            <a:gdLst/>
            <a:ahLst/>
            <a:cxnLst/>
            <a:rect l="l" t="t" r="r" b="b"/>
            <a:pathLst>
              <a:path w="304800" h="152400">
                <a:moveTo>
                  <a:pt x="17780" y="0"/>
                </a:moveTo>
                <a:lnTo>
                  <a:pt x="8890" y="0"/>
                </a:lnTo>
                <a:lnTo>
                  <a:pt x="5080" y="3810"/>
                </a:lnTo>
                <a:lnTo>
                  <a:pt x="1270" y="8890"/>
                </a:lnTo>
                <a:lnTo>
                  <a:pt x="0" y="15240"/>
                </a:lnTo>
                <a:lnTo>
                  <a:pt x="0" y="137160"/>
                </a:lnTo>
                <a:lnTo>
                  <a:pt x="1270" y="142240"/>
                </a:lnTo>
                <a:lnTo>
                  <a:pt x="5080" y="147320"/>
                </a:lnTo>
                <a:lnTo>
                  <a:pt x="8890" y="151130"/>
                </a:lnTo>
                <a:lnTo>
                  <a:pt x="15240" y="152400"/>
                </a:lnTo>
                <a:lnTo>
                  <a:pt x="17780" y="152400"/>
                </a:lnTo>
                <a:lnTo>
                  <a:pt x="289560" y="91440"/>
                </a:lnTo>
                <a:lnTo>
                  <a:pt x="295910" y="90170"/>
                </a:lnTo>
                <a:lnTo>
                  <a:pt x="300990" y="86360"/>
                </a:lnTo>
                <a:lnTo>
                  <a:pt x="303530" y="81280"/>
                </a:lnTo>
                <a:lnTo>
                  <a:pt x="304800" y="76200"/>
                </a:lnTo>
                <a:lnTo>
                  <a:pt x="303530" y="69850"/>
                </a:lnTo>
                <a:lnTo>
                  <a:pt x="300990" y="66040"/>
                </a:lnTo>
                <a:lnTo>
                  <a:pt x="295910" y="62230"/>
                </a:lnTo>
                <a:lnTo>
                  <a:pt x="289560" y="60960"/>
                </a:lnTo>
                <a:lnTo>
                  <a:pt x="1778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3152953" y="3826763"/>
            <a:ext cx="160653" cy="0"/>
          </a:xfrm>
          <a:custGeom>
            <a:avLst/>
            <a:gdLst/>
            <a:ahLst/>
            <a:cxnLst/>
            <a:rect l="l" t="t" r="r" b="b"/>
            <a:pathLst>
              <a:path w="196850">
                <a:moveTo>
                  <a:pt x="0" y="0"/>
                </a:moveTo>
                <a:lnTo>
                  <a:pt x="196850" y="0"/>
                </a:lnTo>
              </a:path>
            </a:pathLst>
          </a:custGeom>
          <a:ln w="53911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3304277" y="3764523"/>
            <a:ext cx="249790" cy="124481"/>
          </a:xfrm>
          <a:custGeom>
            <a:avLst/>
            <a:gdLst/>
            <a:ahLst/>
            <a:cxnLst/>
            <a:rect l="l" t="t" r="r" b="b"/>
            <a:pathLst>
              <a:path w="306070" h="152400">
                <a:moveTo>
                  <a:pt x="19050" y="0"/>
                </a:moveTo>
                <a:lnTo>
                  <a:pt x="10160" y="0"/>
                </a:lnTo>
                <a:lnTo>
                  <a:pt x="5079" y="3810"/>
                </a:lnTo>
                <a:lnTo>
                  <a:pt x="2539" y="8890"/>
                </a:lnTo>
                <a:lnTo>
                  <a:pt x="0" y="15240"/>
                </a:lnTo>
                <a:lnTo>
                  <a:pt x="0" y="137160"/>
                </a:lnTo>
                <a:lnTo>
                  <a:pt x="5079" y="147320"/>
                </a:lnTo>
                <a:lnTo>
                  <a:pt x="10160" y="151130"/>
                </a:lnTo>
                <a:lnTo>
                  <a:pt x="16510" y="152400"/>
                </a:lnTo>
                <a:lnTo>
                  <a:pt x="19050" y="152400"/>
                </a:lnTo>
                <a:lnTo>
                  <a:pt x="290829" y="91440"/>
                </a:lnTo>
                <a:lnTo>
                  <a:pt x="306069" y="76200"/>
                </a:lnTo>
                <a:lnTo>
                  <a:pt x="304800" y="69850"/>
                </a:lnTo>
                <a:lnTo>
                  <a:pt x="300989" y="66040"/>
                </a:lnTo>
                <a:lnTo>
                  <a:pt x="295910" y="62230"/>
                </a:lnTo>
                <a:lnTo>
                  <a:pt x="290829" y="60960"/>
                </a:lnTo>
                <a:lnTo>
                  <a:pt x="1905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3740632" y="3826763"/>
            <a:ext cx="115049" cy="0"/>
          </a:xfrm>
          <a:custGeom>
            <a:avLst/>
            <a:gdLst/>
            <a:ahLst/>
            <a:cxnLst/>
            <a:rect l="l" t="t" r="r" b="b"/>
            <a:pathLst>
              <a:path w="140970">
                <a:moveTo>
                  <a:pt x="0" y="0"/>
                </a:moveTo>
                <a:lnTo>
                  <a:pt x="140970" y="0"/>
                </a:lnTo>
              </a:path>
            </a:pathLst>
          </a:custGeom>
          <a:ln w="53911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3847390" y="3764523"/>
            <a:ext cx="249790" cy="124481"/>
          </a:xfrm>
          <a:custGeom>
            <a:avLst/>
            <a:gdLst/>
            <a:ahLst/>
            <a:cxnLst/>
            <a:rect l="l" t="t" r="r" b="b"/>
            <a:pathLst>
              <a:path w="306070" h="152400">
                <a:moveTo>
                  <a:pt x="19050" y="0"/>
                </a:moveTo>
                <a:lnTo>
                  <a:pt x="10160" y="0"/>
                </a:lnTo>
                <a:lnTo>
                  <a:pt x="5080" y="3810"/>
                </a:lnTo>
                <a:lnTo>
                  <a:pt x="1270" y="8890"/>
                </a:lnTo>
                <a:lnTo>
                  <a:pt x="0" y="15240"/>
                </a:lnTo>
                <a:lnTo>
                  <a:pt x="0" y="137160"/>
                </a:lnTo>
                <a:lnTo>
                  <a:pt x="1270" y="142240"/>
                </a:lnTo>
                <a:lnTo>
                  <a:pt x="5080" y="147320"/>
                </a:lnTo>
                <a:lnTo>
                  <a:pt x="10160" y="151130"/>
                </a:lnTo>
                <a:lnTo>
                  <a:pt x="15239" y="152400"/>
                </a:lnTo>
                <a:lnTo>
                  <a:pt x="19050" y="152400"/>
                </a:lnTo>
                <a:lnTo>
                  <a:pt x="289560" y="91440"/>
                </a:lnTo>
                <a:lnTo>
                  <a:pt x="295910" y="90170"/>
                </a:lnTo>
                <a:lnTo>
                  <a:pt x="300989" y="86360"/>
                </a:lnTo>
                <a:lnTo>
                  <a:pt x="304800" y="81280"/>
                </a:lnTo>
                <a:lnTo>
                  <a:pt x="306070" y="76200"/>
                </a:lnTo>
                <a:lnTo>
                  <a:pt x="304800" y="69850"/>
                </a:lnTo>
                <a:lnTo>
                  <a:pt x="300989" y="66040"/>
                </a:lnTo>
                <a:lnTo>
                  <a:pt x="295910" y="62230"/>
                </a:lnTo>
                <a:lnTo>
                  <a:pt x="289560" y="60960"/>
                </a:lnTo>
                <a:lnTo>
                  <a:pt x="1905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5708895" y="3826763"/>
            <a:ext cx="388678" cy="0"/>
          </a:xfrm>
          <a:custGeom>
            <a:avLst/>
            <a:gdLst/>
            <a:ahLst/>
            <a:cxnLst/>
            <a:rect l="l" t="t" r="r" b="b"/>
            <a:pathLst>
              <a:path w="476250">
                <a:moveTo>
                  <a:pt x="0" y="0"/>
                </a:moveTo>
                <a:lnTo>
                  <a:pt x="476250" y="0"/>
                </a:lnTo>
              </a:path>
            </a:pathLst>
          </a:custGeom>
          <a:ln w="53911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6089282" y="3764523"/>
            <a:ext cx="248754" cy="124481"/>
          </a:xfrm>
          <a:custGeom>
            <a:avLst/>
            <a:gdLst/>
            <a:ahLst/>
            <a:cxnLst/>
            <a:rect l="l" t="t" r="r" b="b"/>
            <a:pathLst>
              <a:path w="304800" h="152400">
                <a:moveTo>
                  <a:pt x="19050" y="0"/>
                </a:moveTo>
                <a:lnTo>
                  <a:pt x="10159" y="0"/>
                </a:lnTo>
                <a:lnTo>
                  <a:pt x="5079" y="3810"/>
                </a:lnTo>
                <a:lnTo>
                  <a:pt x="1270" y="8890"/>
                </a:lnTo>
                <a:lnTo>
                  <a:pt x="0" y="15240"/>
                </a:lnTo>
                <a:lnTo>
                  <a:pt x="0" y="137160"/>
                </a:lnTo>
                <a:lnTo>
                  <a:pt x="1270" y="142240"/>
                </a:lnTo>
                <a:lnTo>
                  <a:pt x="5079" y="147320"/>
                </a:lnTo>
                <a:lnTo>
                  <a:pt x="10159" y="151130"/>
                </a:lnTo>
                <a:lnTo>
                  <a:pt x="15240" y="152400"/>
                </a:lnTo>
                <a:lnTo>
                  <a:pt x="19050" y="152400"/>
                </a:lnTo>
                <a:lnTo>
                  <a:pt x="289559" y="91440"/>
                </a:lnTo>
                <a:lnTo>
                  <a:pt x="295909" y="90170"/>
                </a:lnTo>
                <a:lnTo>
                  <a:pt x="300990" y="86360"/>
                </a:lnTo>
                <a:lnTo>
                  <a:pt x="304800" y="81280"/>
                </a:lnTo>
                <a:lnTo>
                  <a:pt x="304800" y="69850"/>
                </a:lnTo>
                <a:lnTo>
                  <a:pt x="300990" y="66040"/>
                </a:lnTo>
                <a:lnTo>
                  <a:pt x="295909" y="62230"/>
                </a:lnTo>
                <a:lnTo>
                  <a:pt x="289559" y="60960"/>
                </a:lnTo>
                <a:lnTo>
                  <a:pt x="1905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3253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73761" y="190500"/>
            <a:ext cx="7482077" cy="516166"/>
          </a:xfrm>
        </p:spPr>
        <p:txBody>
          <a:bodyPr/>
          <a:lstStyle/>
          <a:p>
            <a:r>
              <a:rPr lang="en-US" dirty="0"/>
              <a:t>Sparse non-linear expansion → pooling</a:t>
            </a:r>
          </a:p>
        </p:txBody>
      </p:sp>
      <p:sp>
        <p:nvSpPr>
          <p:cNvPr id="49" name="Text Placeholder 48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dirty="0"/>
              <a:t>Use clustering to break things apart, pool together similar things</a:t>
            </a:r>
          </a:p>
        </p:txBody>
      </p:sp>
      <p:sp>
        <p:nvSpPr>
          <p:cNvPr id="29" name="object 29"/>
          <p:cNvSpPr/>
          <p:nvPr/>
        </p:nvSpPr>
        <p:spPr>
          <a:xfrm>
            <a:off x="3581400" y="2841640"/>
            <a:ext cx="1239237" cy="291146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6049398" y="2814947"/>
            <a:ext cx="1312582" cy="279229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4606320" y="3084737"/>
            <a:ext cx="1225902" cy="217359"/>
          </a:xfrm>
          <a:custGeom>
            <a:avLst/>
            <a:gdLst/>
            <a:ahLst/>
            <a:cxnLst/>
            <a:rect l="l" t="t" r="r" b="b"/>
            <a:pathLst>
              <a:path w="1634490" h="289560">
                <a:moveTo>
                  <a:pt x="0" y="0"/>
                </a:moveTo>
                <a:lnTo>
                  <a:pt x="1634489" y="289560"/>
                </a:lnTo>
              </a:path>
            </a:pathLst>
          </a:custGeom>
          <a:ln w="3594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5819838" y="3262057"/>
            <a:ext cx="126686" cy="79127"/>
          </a:xfrm>
          <a:custGeom>
            <a:avLst/>
            <a:gdLst/>
            <a:ahLst/>
            <a:cxnLst/>
            <a:rect l="l" t="t" r="r" b="b"/>
            <a:pathLst>
              <a:path w="168909" h="105410">
                <a:moveTo>
                  <a:pt x="17779" y="0"/>
                </a:moveTo>
                <a:lnTo>
                  <a:pt x="0" y="105410"/>
                </a:lnTo>
                <a:lnTo>
                  <a:pt x="168909" y="81279"/>
                </a:lnTo>
                <a:lnTo>
                  <a:pt x="177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4820639" y="3483229"/>
            <a:ext cx="1023966" cy="569137"/>
          </a:xfrm>
          <a:custGeom>
            <a:avLst/>
            <a:gdLst/>
            <a:ahLst/>
            <a:cxnLst/>
            <a:rect l="l" t="t" r="r" b="b"/>
            <a:pathLst>
              <a:path w="1365250" h="758189">
                <a:moveTo>
                  <a:pt x="0" y="758190"/>
                </a:moveTo>
                <a:lnTo>
                  <a:pt x="1365250" y="0"/>
                </a:lnTo>
              </a:path>
            </a:pathLst>
          </a:custGeom>
          <a:ln w="3594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5820791" y="3426982"/>
            <a:ext cx="125734" cy="94379"/>
          </a:xfrm>
          <a:custGeom>
            <a:avLst/>
            <a:gdLst/>
            <a:ahLst/>
            <a:cxnLst/>
            <a:rect l="l" t="t" r="r" b="b"/>
            <a:pathLst>
              <a:path w="167640" h="125729">
                <a:moveTo>
                  <a:pt x="167639" y="0"/>
                </a:moveTo>
                <a:lnTo>
                  <a:pt x="0" y="31750"/>
                </a:lnTo>
                <a:lnTo>
                  <a:pt x="52069" y="125729"/>
                </a:lnTo>
                <a:lnTo>
                  <a:pt x="1676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4621559" y="3663408"/>
            <a:ext cx="1247810" cy="1417597"/>
          </a:xfrm>
          <a:custGeom>
            <a:avLst/>
            <a:gdLst/>
            <a:ahLst/>
            <a:cxnLst/>
            <a:rect l="l" t="t" r="r" b="b"/>
            <a:pathLst>
              <a:path w="1663700" h="1888490">
                <a:moveTo>
                  <a:pt x="0" y="1888489"/>
                </a:moveTo>
                <a:lnTo>
                  <a:pt x="1663699" y="0"/>
                </a:lnTo>
              </a:path>
            </a:pathLst>
          </a:custGeom>
          <a:ln w="3594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5835079" y="3575700"/>
            <a:ext cx="111445" cy="118213"/>
          </a:xfrm>
          <a:custGeom>
            <a:avLst/>
            <a:gdLst/>
            <a:ahLst/>
            <a:cxnLst/>
            <a:rect l="l" t="t" r="r" b="b"/>
            <a:pathLst>
              <a:path w="148590" h="157479">
                <a:moveTo>
                  <a:pt x="148589" y="0"/>
                </a:moveTo>
                <a:lnTo>
                  <a:pt x="0" y="86360"/>
                </a:lnTo>
                <a:lnTo>
                  <a:pt x="81279" y="157480"/>
                </a:lnTo>
                <a:lnTo>
                  <a:pt x="1485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4621559" y="3575701"/>
            <a:ext cx="1241143" cy="1201192"/>
          </a:xfrm>
          <a:custGeom>
            <a:avLst/>
            <a:gdLst/>
            <a:ahLst/>
            <a:cxnLst/>
            <a:rect l="l" t="t" r="r" b="b"/>
            <a:pathLst>
              <a:path w="1654809" h="1600200">
                <a:moveTo>
                  <a:pt x="0" y="0"/>
                </a:moveTo>
                <a:lnTo>
                  <a:pt x="1654810" y="1600200"/>
                </a:lnTo>
              </a:path>
            </a:pathLst>
          </a:custGeom>
          <a:ln w="3594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5830316" y="4743527"/>
            <a:ext cx="116208" cy="113446"/>
          </a:xfrm>
          <a:custGeom>
            <a:avLst/>
            <a:gdLst/>
            <a:ahLst/>
            <a:cxnLst/>
            <a:rect l="l" t="t" r="r" b="b"/>
            <a:pathLst>
              <a:path w="154940" h="151129">
                <a:moveTo>
                  <a:pt x="76200" y="0"/>
                </a:moveTo>
                <a:lnTo>
                  <a:pt x="0" y="77470"/>
                </a:lnTo>
                <a:lnTo>
                  <a:pt x="154939" y="151130"/>
                </a:lnTo>
                <a:lnTo>
                  <a:pt x="762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4621559" y="4499476"/>
            <a:ext cx="1215424" cy="451877"/>
          </a:xfrm>
          <a:custGeom>
            <a:avLst/>
            <a:gdLst/>
            <a:ahLst/>
            <a:cxnLst/>
            <a:rect l="l" t="t" r="r" b="b"/>
            <a:pathLst>
              <a:path w="1620520" h="601979">
                <a:moveTo>
                  <a:pt x="0" y="0"/>
                </a:moveTo>
                <a:lnTo>
                  <a:pt x="1620519" y="601979"/>
                </a:lnTo>
              </a:path>
            </a:pathLst>
          </a:custGeom>
          <a:ln w="3594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5817934" y="4911313"/>
            <a:ext cx="128591" cy="80080"/>
          </a:xfrm>
          <a:custGeom>
            <a:avLst/>
            <a:gdLst/>
            <a:ahLst/>
            <a:cxnLst/>
            <a:rect l="l" t="t" r="r" b="b"/>
            <a:pathLst>
              <a:path w="171450" h="106679">
                <a:moveTo>
                  <a:pt x="38100" y="0"/>
                </a:moveTo>
                <a:lnTo>
                  <a:pt x="0" y="100330"/>
                </a:lnTo>
                <a:lnTo>
                  <a:pt x="171450" y="106680"/>
                </a:lnTo>
                <a:lnTo>
                  <a:pt x="381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4621559" y="5114371"/>
            <a:ext cx="1213519" cy="367984"/>
          </a:xfrm>
          <a:custGeom>
            <a:avLst/>
            <a:gdLst/>
            <a:ahLst/>
            <a:cxnLst/>
            <a:rect l="l" t="t" r="r" b="b"/>
            <a:pathLst>
              <a:path w="1617979" h="490220">
                <a:moveTo>
                  <a:pt x="0" y="490220"/>
                </a:moveTo>
                <a:lnTo>
                  <a:pt x="1617980" y="0"/>
                </a:lnTo>
              </a:path>
            </a:pathLst>
          </a:custGeom>
          <a:ln w="3594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5817934" y="5077192"/>
            <a:ext cx="128591" cy="77220"/>
          </a:xfrm>
          <a:custGeom>
            <a:avLst/>
            <a:gdLst/>
            <a:ahLst/>
            <a:cxnLst/>
            <a:rect l="l" t="t" r="r" b="b"/>
            <a:pathLst>
              <a:path w="171450" h="102870">
                <a:moveTo>
                  <a:pt x="0" y="0"/>
                </a:moveTo>
                <a:lnTo>
                  <a:pt x="31750" y="102870"/>
                </a:lnTo>
                <a:lnTo>
                  <a:pt x="17145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9"/>
          <p:cNvSpPr/>
          <p:nvPr/>
        </p:nvSpPr>
        <p:spPr>
          <a:xfrm>
            <a:off x="1156666" y="1563031"/>
            <a:ext cx="186565" cy="893955"/>
          </a:xfrm>
          <a:custGeom>
            <a:avLst/>
            <a:gdLst/>
            <a:ahLst/>
            <a:cxnLst/>
            <a:rect l="l" t="t" r="r" b="b"/>
            <a:pathLst>
              <a:path w="228600" h="1637029">
                <a:moveTo>
                  <a:pt x="228600" y="0"/>
                </a:moveTo>
                <a:lnTo>
                  <a:pt x="0" y="0"/>
                </a:lnTo>
                <a:lnTo>
                  <a:pt x="0" y="1637030"/>
                </a:lnTo>
                <a:lnTo>
                  <a:pt x="228600" y="1637030"/>
                </a:lnTo>
                <a:lnTo>
                  <a:pt x="228600" y="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2" name="Group 51"/>
          <p:cNvGrpSpPr/>
          <p:nvPr/>
        </p:nvGrpSpPr>
        <p:grpSpPr>
          <a:xfrm>
            <a:off x="1905000" y="1543097"/>
            <a:ext cx="1611716" cy="973016"/>
            <a:chOff x="1905000" y="1060721"/>
            <a:chExt cx="1611716" cy="1455394"/>
          </a:xfrm>
        </p:grpSpPr>
        <p:sp>
          <p:nvSpPr>
            <p:cNvPr id="53" name="object 11"/>
            <p:cNvSpPr/>
            <p:nvPr/>
          </p:nvSpPr>
          <p:spPr>
            <a:xfrm>
              <a:off x="1905000" y="1060721"/>
              <a:ext cx="1611716" cy="1455394"/>
            </a:xfrm>
            <a:custGeom>
              <a:avLst/>
              <a:gdLst/>
              <a:ahLst/>
              <a:cxnLst/>
              <a:rect l="l" t="t" r="r" b="b"/>
              <a:pathLst>
                <a:path w="1974850" h="1781810">
                  <a:moveTo>
                    <a:pt x="988060" y="1781810"/>
                  </a:moveTo>
                  <a:lnTo>
                    <a:pt x="0" y="1781810"/>
                  </a:lnTo>
                  <a:lnTo>
                    <a:pt x="0" y="0"/>
                  </a:lnTo>
                  <a:lnTo>
                    <a:pt x="1974850" y="0"/>
                  </a:lnTo>
                  <a:lnTo>
                    <a:pt x="1974850" y="1781810"/>
                  </a:lnTo>
                  <a:lnTo>
                    <a:pt x="988060" y="1781810"/>
                  </a:lnTo>
                  <a:close/>
                </a:path>
              </a:pathLst>
            </a:custGeom>
            <a:solidFill>
              <a:schemeClr val="accent1"/>
            </a:solidFill>
            <a:ln w="35941">
              <a:solidFill>
                <a:schemeClr val="accent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12"/>
            <p:cNvSpPr txBox="1"/>
            <p:nvPr/>
          </p:nvSpPr>
          <p:spPr>
            <a:xfrm>
              <a:off x="2047750" y="1253590"/>
              <a:ext cx="1339401" cy="109248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R="4147" indent="9525" algn="ctr">
                <a:lnSpc>
                  <a:spcPct val="112799"/>
                </a:lnSpc>
              </a:pPr>
              <a:r>
                <a:rPr lang="en-US" spc="-4" dirty="0">
                  <a:solidFill>
                    <a:schemeClr val="bg1"/>
                  </a:solidFill>
                  <a:latin typeface="+mj-lt"/>
                  <a:cs typeface="Arial" panose="020B0604020202020204" pitchFamily="34" charset="0"/>
                </a:rPr>
                <a:t>Clustering, quantization, sparse coding</a:t>
              </a:r>
              <a:endParaRPr lang="en-US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endParaRPr>
            </a:p>
          </p:txBody>
        </p:sp>
      </p:grpSp>
      <p:sp>
        <p:nvSpPr>
          <p:cNvPr id="55" name="object 13"/>
          <p:cNvSpPr/>
          <p:nvPr/>
        </p:nvSpPr>
        <p:spPr>
          <a:xfrm>
            <a:off x="3918867" y="1333500"/>
            <a:ext cx="186565" cy="1391774"/>
          </a:xfrm>
          <a:custGeom>
            <a:avLst/>
            <a:gdLst/>
            <a:ahLst/>
            <a:cxnLst/>
            <a:rect l="l" t="t" r="r" b="b"/>
            <a:pathLst>
              <a:path w="228600" h="2750820">
                <a:moveTo>
                  <a:pt x="228600" y="0"/>
                </a:moveTo>
                <a:lnTo>
                  <a:pt x="0" y="0"/>
                </a:lnTo>
                <a:lnTo>
                  <a:pt x="0" y="2750819"/>
                </a:lnTo>
                <a:lnTo>
                  <a:pt x="228600" y="2750819"/>
                </a:lnTo>
                <a:lnTo>
                  <a:pt x="228600" y="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6" name="Group 55"/>
          <p:cNvGrpSpPr/>
          <p:nvPr/>
        </p:nvGrpSpPr>
        <p:grpSpPr>
          <a:xfrm>
            <a:off x="4460943" y="1543097"/>
            <a:ext cx="1612753" cy="973017"/>
            <a:chOff x="4460943" y="1060721"/>
            <a:chExt cx="1612753" cy="1455394"/>
          </a:xfrm>
        </p:grpSpPr>
        <p:sp>
          <p:nvSpPr>
            <p:cNvPr id="57" name="object 15"/>
            <p:cNvSpPr/>
            <p:nvPr/>
          </p:nvSpPr>
          <p:spPr>
            <a:xfrm>
              <a:off x="4460943" y="1060721"/>
              <a:ext cx="1612753" cy="1455394"/>
            </a:xfrm>
            <a:custGeom>
              <a:avLst/>
              <a:gdLst/>
              <a:ahLst/>
              <a:cxnLst/>
              <a:rect l="l" t="t" r="r" b="b"/>
              <a:pathLst>
                <a:path w="1976120" h="1781810">
                  <a:moveTo>
                    <a:pt x="988060" y="1781810"/>
                  </a:moveTo>
                  <a:lnTo>
                    <a:pt x="0" y="1781810"/>
                  </a:lnTo>
                  <a:lnTo>
                    <a:pt x="0" y="0"/>
                  </a:lnTo>
                  <a:lnTo>
                    <a:pt x="1976119" y="0"/>
                  </a:lnTo>
                  <a:lnTo>
                    <a:pt x="1976119" y="1781810"/>
                  </a:lnTo>
                  <a:lnTo>
                    <a:pt x="988060" y="1781810"/>
                  </a:lnTo>
                  <a:close/>
                </a:path>
              </a:pathLst>
            </a:custGeom>
            <a:solidFill>
              <a:schemeClr val="accent1"/>
            </a:solidFill>
            <a:ln w="35941">
              <a:solidFill>
                <a:schemeClr val="accent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16"/>
            <p:cNvSpPr txBox="1"/>
            <p:nvPr/>
          </p:nvSpPr>
          <p:spPr>
            <a:xfrm>
              <a:off x="4635071" y="1342720"/>
              <a:ext cx="1265016" cy="88618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244691" marR="239507" algn="ctr"/>
              <a:r>
                <a:rPr lang="en-US" sz="1800" dirty="0">
                  <a:solidFill>
                    <a:schemeClr val="bg1"/>
                  </a:solidFill>
                  <a:latin typeface="+mj-lt"/>
                  <a:cs typeface="Arial" panose="020B0604020202020204" pitchFamily="34" charset="0"/>
                </a:rPr>
                <a:t>P</a:t>
              </a:r>
              <a:r>
                <a:rPr lang="en-US" sz="1800" spc="-8" dirty="0">
                  <a:solidFill>
                    <a:schemeClr val="bg1"/>
                  </a:solidFill>
                  <a:latin typeface="+mj-lt"/>
                  <a:cs typeface="Arial" panose="020B0604020202020204" pitchFamily="34" charset="0"/>
                </a:rPr>
                <a:t>o</a:t>
              </a:r>
              <a:r>
                <a:rPr lang="en-US" sz="1800" spc="4" dirty="0">
                  <a:solidFill>
                    <a:schemeClr val="bg1"/>
                  </a:solidFill>
                  <a:latin typeface="+mj-lt"/>
                  <a:cs typeface="Arial" panose="020B0604020202020204" pitchFamily="34" charset="0"/>
                </a:rPr>
                <a:t>o</a:t>
              </a:r>
              <a:r>
                <a:rPr lang="en-US" sz="1800" dirty="0">
                  <a:solidFill>
                    <a:schemeClr val="bg1"/>
                  </a:solidFill>
                  <a:latin typeface="+mj-lt"/>
                  <a:cs typeface="Arial" panose="020B0604020202020204" pitchFamily="34" charset="0"/>
                </a:rPr>
                <a:t>ling</a:t>
              </a:r>
            </a:p>
            <a:p>
              <a:pPr algn="ctr">
                <a:spcBef>
                  <a:spcPts val="293"/>
                </a:spcBef>
              </a:pPr>
              <a:r>
                <a:rPr lang="en-US" sz="1800" spc="-4" dirty="0">
                  <a:solidFill>
                    <a:schemeClr val="bg1"/>
                  </a:solidFill>
                  <a:latin typeface="+mj-lt"/>
                  <a:cs typeface="Arial" panose="020B0604020202020204" pitchFamily="34" charset="0"/>
                </a:rPr>
                <a:t>aggregation</a:t>
              </a:r>
              <a:endParaRPr lang="en-US" sz="18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endParaRPr>
            </a:p>
          </p:txBody>
        </p:sp>
      </p:grpSp>
      <p:sp>
        <p:nvSpPr>
          <p:cNvPr id="59" name="object 17"/>
          <p:cNvSpPr/>
          <p:nvPr/>
        </p:nvSpPr>
        <p:spPr>
          <a:xfrm>
            <a:off x="6702836" y="1504979"/>
            <a:ext cx="187602" cy="1124206"/>
          </a:xfrm>
          <a:custGeom>
            <a:avLst/>
            <a:gdLst/>
            <a:ahLst/>
            <a:cxnLst/>
            <a:rect l="l" t="t" r="r" b="b"/>
            <a:pathLst>
              <a:path w="229870" h="2058670">
                <a:moveTo>
                  <a:pt x="229870" y="0"/>
                </a:moveTo>
                <a:lnTo>
                  <a:pt x="0" y="0"/>
                </a:lnTo>
                <a:lnTo>
                  <a:pt x="0" y="2058670"/>
                </a:lnTo>
                <a:lnTo>
                  <a:pt x="229870" y="2058670"/>
                </a:lnTo>
                <a:lnTo>
                  <a:pt x="229870" y="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0" name="Group 59"/>
          <p:cNvGrpSpPr/>
          <p:nvPr/>
        </p:nvGrpSpPr>
        <p:grpSpPr>
          <a:xfrm>
            <a:off x="1344268" y="1971019"/>
            <a:ext cx="5358568" cy="124481"/>
            <a:chOff x="1344268" y="1726696"/>
            <a:chExt cx="5358568" cy="124481"/>
          </a:xfrm>
        </p:grpSpPr>
        <p:sp>
          <p:nvSpPr>
            <p:cNvPr id="61" name="object 22"/>
            <p:cNvSpPr/>
            <p:nvPr/>
          </p:nvSpPr>
          <p:spPr>
            <a:xfrm>
              <a:off x="1344268" y="1788936"/>
              <a:ext cx="320270" cy="0"/>
            </a:xfrm>
            <a:custGeom>
              <a:avLst/>
              <a:gdLst/>
              <a:ahLst/>
              <a:cxnLst/>
              <a:rect l="l" t="t" r="r" b="b"/>
              <a:pathLst>
                <a:path w="392430">
                  <a:moveTo>
                    <a:pt x="0" y="0"/>
                  </a:moveTo>
                  <a:lnTo>
                    <a:pt x="392430" y="0"/>
                  </a:lnTo>
                </a:path>
              </a:pathLst>
            </a:custGeom>
            <a:ln w="53911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23"/>
            <p:cNvSpPr/>
            <p:nvPr/>
          </p:nvSpPr>
          <p:spPr>
            <a:xfrm>
              <a:off x="1656245" y="1726696"/>
              <a:ext cx="248754" cy="124481"/>
            </a:xfrm>
            <a:custGeom>
              <a:avLst/>
              <a:gdLst/>
              <a:ahLst/>
              <a:cxnLst/>
              <a:rect l="l" t="t" r="r" b="b"/>
              <a:pathLst>
                <a:path w="304800" h="152400">
                  <a:moveTo>
                    <a:pt x="17780" y="0"/>
                  </a:moveTo>
                  <a:lnTo>
                    <a:pt x="8890" y="0"/>
                  </a:lnTo>
                  <a:lnTo>
                    <a:pt x="5080" y="3810"/>
                  </a:lnTo>
                  <a:lnTo>
                    <a:pt x="1270" y="8890"/>
                  </a:lnTo>
                  <a:lnTo>
                    <a:pt x="0" y="15240"/>
                  </a:lnTo>
                  <a:lnTo>
                    <a:pt x="0" y="137160"/>
                  </a:lnTo>
                  <a:lnTo>
                    <a:pt x="1270" y="142240"/>
                  </a:lnTo>
                  <a:lnTo>
                    <a:pt x="5080" y="147320"/>
                  </a:lnTo>
                  <a:lnTo>
                    <a:pt x="8890" y="151130"/>
                  </a:lnTo>
                  <a:lnTo>
                    <a:pt x="15240" y="152400"/>
                  </a:lnTo>
                  <a:lnTo>
                    <a:pt x="17780" y="152400"/>
                  </a:lnTo>
                  <a:lnTo>
                    <a:pt x="289560" y="91440"/>
                  </a:lnTo>
                  <a:lnTo>
                    <a:pt x="295910" y="90170"/>
                  </a:lnTo>
                  <a:lnTo>
                    <a:pt x="300990" y="86360"/>
                  </a:lnTo>
                  <a:lnTo>
                    <a:pt x="303530" y="81280"/>
                  </a:lnTo>
                  <a:lnTo>
                    <a:pt x="304800" y="76200"/>
                  </a:lnTo>
                  <a:lnTo>
                    <a:pt x="303530" y="69850"/>
                  </a:lnTo>
                  <a:lnTo>
                    <a:pt x="300990" y="66040"/>
                  </a:lnTo>
                  <a:lnTo>
                    <a:pt x="295910" y="62230"/>
                  </a:lnTo>
                  <a:lnTo>
                    <a:pt x="289560" y="60960"/>
                  </a:lnTo>
                  <a:lnTo>
                    <a:pt x="17780" y="0"/>
                  </a:lnTo>
                  <a:close/>
                </a:path>
              </a:pathLst>
            </a:custGeom>
            <a:solidFill>
              <a:schemeClr val="tx2"/>
            </a:solidFill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24"/>
            <p:cNvSpPr/>
            <p:nvPr/>
          </p:nvSpPr>
          <p:spPr>
            <a:xfrm>
              <a:off x="3517753" y="1788936"/>
              <a:ext cx="160653" cy="0"/>
            </a:xfrm>
            <a:custGeom>
              <a:avLst/>
              <a:gdLst/>
              <a:ahLst/>
              <a:cxnLst/>
              <a:rect l="l" t="t" r="r" b="b"/>
              <a:pathLst>
                <a:path w="196850">
                  <a:moveTo>
                    <a:pt x="0" y="0"/>
                  </a:moveTo>
                  <a:lnTo>
                    <a:pt x="196850" y="0"/>
                  </a:lnTo>
                </a:path>
              </a:pathLst>
            </a:custGeom>
            <a:ln w="53911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25"/>
            <p:cNvSpPr/>
            <p:nvPr/>
          </p:nvSpPr>
          <p:spPr>
            <a:xfrm>
              <a:off x="3669077" y="1726696"/>
              <a:ext cx="249790" cy="124481"/>
            </a:xfrm>
            <a:custGeom>
              <a:avLst/>
              <a:gdLst/>
              <a:ahLst/>
              <a:cxnLst/>
              <a:rect l="l" t="t" r="r" b="b"/>
              <a:pathLst>
                <a:path w="306070" h="152400">
                  <a:moveTo>
                    <a:pt x="19050" y="0"/>
                  </a:moveTo>
                  <a:lnTo>
                    <a:pt x="10160" y="0"/>
                  </a:lnTo>
                  <a:lnTo>
                    <a:pt x="5079" y="3810"/>
                  </a:lnTo>
                  <a:lnTo>
                    <a:pt x="2539" y="8890"/>
                  </a:lnTo>
                  <a:lnTo>
                    <a:pt x="0" y="15240"/>
                  </a:lnTo>
                  <a:lnTo>
                    <a:pt x="0" y="137160"/>
                  </a:lnTo>
                  <a:lnTo>
                    <a:pt x="5079" y="147320"/>
                  </a:lnTo>
                  <a:lnTo>
                    <a:pt x="10160" y="151130"/>
                  </a:lnTo>
                  <a:lnTo>
                    <a:pt x="16510" y="152400"/>
                  </a:lnTo>
                  <a:lnTo>
                    <a:pt x="19050" y="152400"/>
                  </a:lnTo>
                  <a:lnTo>
                    <a:pt x="290829" y="91440"/>
                  </a:lnTo>
                  <a:lnTo>
                    <a:pt x="306069" y="76200"/>
                  </a:lnTo>
                  <a:lnTo>
                    <a:pt x="304800" y="69850"/>
                  </a:lnTo>
                  <a:lnTo>
                    <a:pt x="300989" y="66040"/>
                  </a:lnTo>
                  <a:lnTo>
                    <a:pt x="295910" y="62230"/>
                  </a:lnTo>
                  <a:lnTo>
                    <a:pt x="290829" y="6096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chemeClr val="tx2"/>
            </a:solidFill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26"/>
            <p:cNvSpPr/>
            <p:nvPr/>
          </p:nvSpPr>
          <p:spPr>
            <a:xfrm>
              <a:off x="4105432" y="1788936"/>
              <a:ext cx="115049" cy="0"/>
            </a:xfrm>
            <a:custGeom>
              <a:avLst/>
              <a:gdLst/>
              <a:ahLst/>
              <a:cxnLst/>
              <a:rect l="l" t="t" r="r" b="b"/>
              <a:pathLst>
                <a:path w="140970">
                  <a:moveTo>
                    <a:pt x="0" y="0"/>
                  </a:moveTo>
                  <a:lnTo>
                    <a:pt x="140970" y="0"/>
                  </a:lnTo>
                </a:path>
              </a:pathLst>
            </a:custGeom>
            <a:ln w="53911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27"/>
            <p:cNvSpPr/>
            <p:nvPr/>
          </p:nvSpPr>
          <p:spPr>
            <a:xfrm>
              <a:off x="4212190" y="1726696"/>
              <a:ext cx="249790" cy="124481"/>
            </a:xfrm>
            <a:custGeom>
              <a:avLst/>
              <a:gdLst/>
              <a:ahLst/>
              <a:cxnLst/>
              <a:rect l="l" t="t" r="r" b="b"/>
              <a:pathLst>
                <a:path w="306070" h="152400">
                  <a:moveTo>
                    <a:pt x="19050" y="0"/>
                  </a:moveTo>
                  <a:lnTo>
                    <a:pt x="10160" y="0"/>
                  </a:lnTo>
                  <a:lnTo>
                    <a:pt x="5080" y="3810"/>
                  </a:lnTo>
                  <a:lnTo>
                    <a:pt x="1270" y="8890"/>
                  </a:lnTo>
                  <a:lnTo>
                    <a:pt x="0" y="15240"/>
                  </a:lnTo>
                  <a:lnTo>
                    <a:pt x="0" y="137160"/>
                  </a:lnTo>
                  <a:lnTo>
                    <a:pt x="1270" y="142240"/>
                  </a:lnTo>
                  <a:lnTo>
                    <a:pt x="5080" y="147320"/>
                  </a:lnTo>
                  <a:lnTo>
                    <a:pt x="10160" y="151130"/>
                  </a:lnTo>
                  <a:lnTo>
                    <a:pt x="15239" y="152400"/>
                  </a:lnTo>
                  <a:lnTo>
                    <a:pt x="19050" y="152400"/>
                  </a:lnTo>
                  <a:lnTo>
                    <a:pt x="289560" y="91440"/>
                  </a:lnTo>
                  <a:lnTo>
                    <a:pt x="295910" y="90170"/>
                  </a:lnTo>
                  <a:lnTo>
                    <a:pt x="300989" y="86360"/>
                  </a:lnTo>
                  <a:lnTo>
                    <a:pt x="304800" y="81280"/>
                  </a:lnTo>
                  <a:lnTo>
                    <a:pt x="306070" y="76200"/>
                  </a:lnTo>
                  <a:lnTo>
                    <a:pt x="304800" y="69850"/>
                  </a:lnTo>
                  <a:lnTo>
                    <a:pt x="300989" y="66040"/>
                  </a:lnTo>
                  <a:lnTo>
                    <a:pt x="295910" y="62230"/>
                  </a:lnTo>
                  <a:lnTo>
                    <a:pt x="289560" y="6096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chemeClr val="tx2"/>
            </a:solidFill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28"/>
            <p:cNvSpPr/>
            <p:nvPr/>
          </p:nvSpPr>
          <p:spPr>
            <a:xfrm>
              <a:off x="6073695" y="1788936"/>
              <a:ext cx="388678" cy="0"/>
            </a:xfrm>
            <a:custGeom>
              <a:avLst/>
              <a:gdLst/>
              <a:ahLst/>
              <a:cxnLst/>
              <a:rect l="l" t="t" r="r" b="b"/>
              <a:pathLst>
                <a:path w="476250">
                  <a:moveTo>
                    <a:pt x="0" y="0"/>
                  </a:moveTo>
                  <a:lnTo>
                    <a:pt x="476250" y="0"/>
                  </a:lnTo>
                </a:path>
              </a:pathLst>
            </a:custGeom>
            <a:ln w="53911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29"/>
            <p:cNvSpPr/>
            <p:nvPr/>
          </p:nvSpPr>
          <p:spPr>
            <a:xfrm>
              <a:off x="6454082" y="1726696"/>
              <a:ext cx="248754" cy="124481"/>
            </a:xfrm>
            <a:custGeom>
              <a:avLst/>
              <a:gdLst/>
              <a:ahLst/>
              <a:cxnLst/>
              <a:rect l="l" t="t" r="r" b="b"/>
              <a:pathLst>
                <a:path w="304800" h="152400">
                  <a:moveTo>
                    <a:pt x="19050" y="0"/>
                  </a:moveTo>
                  <a:lnTo>
                    <a:pt x="10159" y="0"/>
                  </a:lnTo>
                  <a:lnTo>
                    <a:pt x="5079" y="3810"/>
                  </a:lnTo>
                  <a:lnTo>
                    <a:pt x="1270" y="8890"/>
                  </a:lnTo>
                  <a:lnTo>
                    <a:pt x="0" y="15240"/>
                  </a:lnTo>
                  <a:lnTo>
                    <a:pt x="0" y="137160"/>
                  </a:lnTo>
                  <a:lnTo>
                    <a:pt x="1270" y="142240"/>
                  </a:lnTo>
                  <a:lnTo>
                    <a:pt x="5079" y="147320"/>
                  </a:lnTo>
                  <a:lnTo>
                    <a:pt x="10159" y="151130"/>
                  </a:lnTo>
                  <a:lnTo>
                    <a:pt x="15240" y="152400"/>
                  </a:lnTo>
                  <a:lnTo>
                    <a:pt x="19050" y="152400"/>
                  </a:lnTo>
                  <a:lnTo>
                    <a:pt x="289559" y="91440"/>
                  </a:lnTo>
                  <a:lnTo>
                    <a:pt x="295909" y="90170"/>
                  </a:lnTo>
                  <a:lnTo>
                    <a:pt x="300990" y="86360"/>
                  </a:lnTo>
                  <a:lnTo>
                    <a:pt x="304800" y="81280"/>
                  </a:lnTo>
                  <a:lnTo>
                    <a:pt x="304800" y="69850"/>
                  </a:lnTo>
                  <a:lnTo>
                    <a:pt x="300990" y="66040"/>
                  </a:lnTo>
                  <a:lnTo>
                    <a:pt x="295909" y="62230"/>
                  </a:lnTo>
                  <a:lnTo>
                    <a:pt x="289559" y="6096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chemeClr val="tx2"/>
            </a:solidFill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cxnSp>
        <p:nvCxnSpPr>
          <p:cNvPr id="69" name="Connector: Elbow 68"/>
          <p:cNvCxnSpPr/>
          <p:nvPr/>
        </p:nvCxnSpPr>
        <p:spPr>
          <a:xfrm rot="16200000" flipH="1">
            <a:off x="833957" y="2842229"/>
            <a:ext cx="922887" cy="152400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object 3"/>
          <p:cNvSpPr/>
          <p:nvPr/>
        </p:nvSpPr>
        <p:spPr>
          <a:xfrm>
            <a:off x="228600" y="3344019"/>
            <a:ext cx="2574680" cy="1965760"/>
          </a:xfrm>
          <a:custGeom>
            <a:avLst/>
            <a:gdLst/>
            <a:ahLst/>
            <a:cxnLst/>
            <a:rect l="l" t="t" r="r" b="b"/>
            <a:pathLst>
              <a:path w="3432810" h="2618740">
                <a:moveTo>
                  <a:pt x="3432810" y="0"/>
                </a:moveTo>
                <a:lnTo>
                  <a:pt x="0" y="0"/>
                </a:lnTo>
                <a:lnTo>
                  <a:pt x="0" y="2618740"/>
                </a:lnTo>
                <a:lnTo>
                  <a:pt x="3432810" y="2618740"/>
                </a:lnTo>
                <a:lnTo>
                  <a:pt x="3432810" y="0"/>
                </a:lnTo>
                <a:close/>
              </a:path>
            </a:pathLst>
          </a:custGeom>
          <a:solidFill>
            <a:srgbClr val="009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28600" y="3344019"/>
            <a:ext cx="2574680" cy="1965760"/>
          </a:xfrm>
          <a:custGeom>
            <a:avLst/>
            <a:gdLst/>
            <a:ahLst/>
            <a:cxnLst/>
            <a:rect l="l" t="t" r="r" b="b"/>
            <a:pathLst>
              <a:path w="3432810" h="2618740">
                <a:moveTo>
                  <a:pt x="1717039" y="2618740"/>
                </a:moveTo>
                <a:lnTo>
                  <a:pt x="0" y="2618740"/>
                </a:lnTo>
                <a:lnTo>
                  <a:pt x="0" y="0"/>
                </a:lnTo>
                <a:lnTo>
                  <a:pt x="3432810" y="0"/>
                </a:lnTo>
                <a:lnTo>
                  <a:pt x="3432810" y="2618740"/>
                </a:lnTo>
                <a:lnTo>
                  <a:pt x="1717039" y="261874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39093" y="3442212"/>
            <a:ext cx="2362266" cy="170073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909221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ext Placeholder 108"/>
          <p:cNvSpPr>
            <a:spLocks noGrp="1"/>
          </p:cNvSpPr>
          <p:nvPr>
            <p:ph type="body" idx="1"/>
          </p:nvPr>
        </p:nvSpPr>
        <p:spPr>
          <a:xfrm>
            <a:off x="383854" y="2773858"/>
            <a:ext cx="7461504" cy="3026395"/>
          </a:xfrm>
        </p:spPr>
        <p:txBody>
          <a:bodyPr/>
          <a:lstStyle/>
          <a:p>
            <a:r>
              <a:rPr lang="en-US" sz="1600" dirty="0" smtClean="0">
                <a:solidFill>
                  <a:schemeClr val="accent1"/>
                </a:solidFill>
              </a:rPr>
              <a:t>Normalization</a:t>
            </a:r>
            <a:r>
              <a:rPr lang="en-US" sz="1600" dirty="0"/>
              <a:t>: variations on whitening</a:t>
            </a:r>
          </a:p>
          <a:p>
            <a:pPr lvl="1"/>
            <a:r>
              <a:rPr lang="en-US" sz="1600" dirty="0"/>
              <a:t>Subtractive: average removal, high pass filtering</a:t>
            </a:r>
          </a:p>
          <a:p>
            <a:pPr lvl="1"/>
            <a:r>
              <a:rPr lang="en-US" sz="1600" dirty="0"/>
              <a:t>Divisive: local contrast normalization, variance normalization</a:t>
            </a:r>
          </a:p>
          <a:p>
            <a:r>
              <a:rPr lang="en-US" sz="1600" dirty="0">
                <a:solidFill>
                  <a:schemeClr val="accent1"/>
                </a:solidFill>
              </a:rPr>
              <a:t>Filter bank</a:t>
            </a:r>
            <a:r>
              <a:rPr lang="en-US" sz="1600" dirty="0"/>
              <a:t>: dimension expansion, projection on overcomplete basis  </a:t>
            </a:r>
          </a:p>
          <a:p>
            <a:r>
              <a:rPr lang="en-US" sz="1600" dirty="0">
                <a:solidFill>
                  <a:schemeClr val="accent1"/>
                </a:solidFill>
              </a:rPr>
              <a:t>Non-linearity</a:t>
            </a:r>
            <a:r>
              <a:rPr lang="en-US" sz="1600" dirty="0"/>
              <a:t>: </a:t>
            </a:r>
            <a:r>
              <a:rPr lang="en-US" sz="1600" dirty="0" err="1"/>
              <a:t>sparsification</a:t>
            </a:r>
            <a:r>
              <a:rPr lang="en-US" sz="1600" dirty="0"/>
              <a:t>, saturation, lateral inhibition....</a:t>
            </a:r>
          </a:p>
          <a:p>
            <a:pPr lvl="1"/>
            <a:r>
              <a:rPr lang="en-US" sz="1600" dirty="0"/>
              <a:t>Rectification (</a:t>
            </a:r>
            <a:r>
              <a:rPr lang="en-US" sz="1600" dirty="0" err="1"/>
              <a:t>relu</a:t>
            </a:r>
            <a:r>
              <a:rPr lang="en-US" sz="1600" dirty="0"/>
              <a:t>), component-wise shrinkage, </a:t>
            </a:r>
            <a:r>
              <a:rPr lang="en-US" sz="1600" dirty="0" err="1" smtClean="0"/>
              <a:t>tanh</a:t>
            </a:r>
            <a:r>
              <a:rPr lang="en-US" sz="1600" dirty="0" smtClean="0"/>
              <a:t>,..</a:t>
            </a:r>
          </a:p>
          <a:p>
            <a:pPr marL="685801" lvl="2" indent="0">
              <a:buNone/>
            </a:pPr>
            <a:r>
              <a:rPr lang="en-US" sz="1600" b="1" i="1" dirty="0" smtClean="0"/>
              <a:t>	</a:t>
            </a:r>
            <a:r>
              <a:rPr lang="en-US" sz="1600" b="1" i="1" dirty="0" err="1" smtClean="0"/>
              <a:t>ReLU</a:t>
            </a:r>
            <a:r>
              <a:rPr lang="en-US" sz="1600" b="1" i="1" dirty="0" smtClean="0"/>
              <a:t> </a:t>
            </a:r>
            <a:r>
              <a:rPr lang="en-US" sz="1600" b="1" i="1" dirty="0"/>
              <a:t>(x )=max (x , 0)</a:t>
            </a:r>
            <a:endParaRPr lang="en-US" sz="1600" b="1" i="1" dirty="0" smtClean="0"/>
          </a:p>
          <a:p>
            <a:r>
              <a:rPr lang="en-US" sz="1600" dirty="0" smtClean="0">
                <a:solidFill>
                  <a:schemeClr val="accent1"/>
                </a:solidFill>
              </a:rPr>
              <a:t>Pooling</a:t>
            </a:r>
            <a:r>
              <a:rPr lang="en-US" sz="1600" dirty="0" smtClean="0"/>
              <a:t>: aggregation over space or feature type</a:t>
            </a:r>
          </a:p>
          <a:p>
            <a:pPr lvl="1"/>
            <a:r>
              <a:rPr lang="en-US" sz="1600" dirty="0" smtClean="0"/>
              <a:t>Max, </a:t>
            </a:r>
            <a:r>
              <a:rPr lang="en-US" sz="1600" dirty="0" err="1" smtClean="0"/>
              <a:t>Lp</a:t>
            </a:r>
            <a:r>
              <a:rPr lang="en-US" sz="1600" dirty="0" smtClean="0"/>
              <a:t> norm, log prob.</a:t>
            </a:r>
            <a:endParaRPr lang="en-US" sz="1600" dirty="0"/>
          </a:p>
          <a:p>
            <a:pPr marL="482601" lvl="1" indent="0">
              <a:buNone/>
            </a:pPr>
            <a:r>
              <a:rPr lang="en-US" dirty="0"/>
              <a:t> </a:t>
            </a:r>
          </a:p>
          <a:p>
            <a:endParaRPr lang="en-US" dirty="0"/>
          </a:p>
        </p:txBody>
      </p:sp>
      <p:sp>
        <p:nvSpPr>
          <p:cNvPr id="31" name="object 31"/>
          <p:cNvSpPr/>
          <p:nvPr/>
        </p:nvSpPr>
        <p:spPr>
          <a:xfrm>
            <a:off x="7282262" y="1435954"/>
            <a:ext cx="817778" cy="1179461"/>
          </a:xfrm>
          <a:custGeom>
            <a:avLst/>
            <a:gdLst/>
            <a:ahLst/>
            <a:cxnLst/>
            <a:rect l="l" t="t" r="r" b="b"/>
            <a:pathLst>
              <a:path w="1002029" h="1443989">
                <a:moveTo>
                  <a:pt x="1270" y="0"/>
                </a:moveTo>
                <a:lnTo>
                  <a:pt x="0" y="0"/>
                </a:lnTo>
                <a:lnTo>
                  <a:pt x="0" y="1269"/>
                </a:lnTo>
                <a:lnTo>
                  <a:pt x="0" y="1442719"/>
                </a:lnTo>
                <a:lnTo>
                  <a:pt x="0" y="1443989"/>
                </a:lnTo>
                <a:lnTo>
                  <a:pt x="1270" y="1443989"/>
                </a:lnTo>
                <a:lnTo>
                  <a:pt x="1000759" y="1443989"/>
                </a:lnTo>
                <a:lnTo>
                  <a:pt x="1002029" y="1443989"/>
                </a:lnTo>
                <a:lnTo>
                  <a:pt x="1002029" y="1442719"/>
                </a:lnTo>
                <a:lnTo>
                  <a:pt x="1002029" y="1269"/>
                </a:lnTo>
                <a:lnTo>
                  <a:pt x="1002029" y="0"/>
                </a:lnTo>
                <a:lnTo>
                  <a:pt x="1000759" y="0"/>
                </a:lnTo>
                <a:lnTo>
                  <a:pt x="1270" y="0"/>
                </a:lnTo>
                <a:close/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33" name="object 33"/>
          <p:cNvSpPr/>
          <p:nvPr/>
        </p:nvSpPr>
        <p:spPr>
          <a:xfrm>
            <a:off x="8100041" y="261541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34" name="object 34"/>
          <p:cNvSpPr txBox="1"/>
          <p:nvPr/>
        </p:nvSpPr>
        <p:spPr>
          <a:xfrm>
            <a:off x="7345488" y="1924542"/>
            <a:ext cx="654533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200" dirty="0">
                <a:latin typeface="+mj-lt"/>
                <a:cs typeface="Arial" panose="020B0604020202020204" pitchFamily="34" charset="0"/>
              </a:rPr>
              <a:t>C</a:t>
            </a:r>
            <a:r>
              <a:rPr sz="1200" spc="-4" dirty="0">
                <a:latin typeface="+mj-lt"/>
                <a:cs typeface="Arial" panose="020B0604020202020204" pitchFamily="34" charset="0"/>
              </a:rPr>
              <a:t>lass</a:t>
            </a:r>
            <a:r>
              <a:rPr sz="1200" dirty="0">
                <a:latin typeface="+mj-lt"/>
                <a:cs typeface="Arial" panose="020B0604020202020204" pitchFamily="34" charset="0"/>
              </a:rPr>
              <a:t>i</a:t>
            </a:r>
            <a:r>
              <a:rPr sz="1200" spc="-4" dirty="0">
                <a:latin typeface="+mj-lt"/>
                <a:cs typeface="Arial" panose="020B0604020202020204" pitchFamily="34" charset="0"/>
              </a:rPr>
              <a:t>fier</a:t>
            </a:r>
            <a:endParaRPr sz="12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4379101" y="1451514"/>
            <a:ext cx="2610877" cy="1177386"/>
          </a:xfrm>
          <a:custGeom>
            <a:avLst/>
            <a:gdLst/>
            <a:ahLst/>
            <a:cxnLst/>
            <a:rect l="l" t="t" r="r" b="b"/>
            <a:pathLst>
              <a:path w="3199129" h="1441450">
                <a:moveTo>
                  <a:pt x="1270" y="0"/>
                </a:moveTo>
                <a:lnTo>
                  <a:pt x="0" y="0"/>
                </a:lnTo>
                <a:lnTo>
                  <a:pt x="0" y="1269"/>
                </a:lnTo>
                <a:lnTo>
                  <a:pt x="0" y="1438910"/>
                </a:lnTo>
                <a:lnTo>
                  <a:pt x="0" y="1440179"/>
                </a:lnTo>
                <a:lnTo>
                  <a:pt x="0" y="1441450"/>
                </a:lnTo>
                <a:lnTo>
                  <a:pt x="1270" y="1441450"/>
                </a:lnTo>
                <a:lnTo>
                  <a:pt x="3196590" y="1441450"/>
                </a:lnTo>
                <a:lnTo>
                  <a:pt x="3197859" y="1441450"/>
                </a:lnTo>
                <a:lnTo>
                  <a:pt x="3199129" y="1440179"/>
                </a:lnTo>
                <a:lnTo>
                  <a:pt x="3199129" y="1438910"/>
                </a:lnTo>
                <a:lnTo>
                  <a:pt x="3199129" y="1269"/>
                </a:lnTo>
                <a:lnTo>
                  <a:pt x="3199129" y="0"/>
                </a:lnTo>
                <a:lnTo>
                  <a:pt x="3197859" y="0"/>
                </a:lnTo>
                <a:lnTo>
                  <a:pt x="3196590" y="0"/>
                </a:lnTo>
                <a:lnTo>
                  <a:pt x="1270" y="0"/>
                </a:lnTo>
                <a:close/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36" name="object 36"/>
          <p:cNvSpPr/>
          <p:nvPr/>
        </p:nvSpPr>
        <p:spPr>
          <a:xfrm>
            <a:off x="4379101" y="145151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6989978" y="262890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38" name="object 38"/>
          <p:cNvSpPr/>
          <p:nvPr/>
        </p:nvSpPr>
        <p:spPr>
          <a:xfrm>
            <a:off x="6929862" y="2039688"/>
            <a:ext cx="298504" cy="0"/>
          </a:xfrm>
          <a:custGeom>
            <a:avLst/>
            <a:gdLst/>
            <a:ahLst/>
            <a:cxnLst/>
            <a:rect l="l" t="t" r="r" b="b"/>
            <a:pathLst>
              <a:path w="365759">
                <a:moveTo>
                  <a:pt x="0" y="0"/>
                </a:moveTo>
                <a:lnTo>
                  <a:pt x="365759" y="0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7222147" y="1995082"/>
            <a:ext cx="90172" cy="89212"/>
          </a:xfrm>
          <a:custGeom>
            <a:avLst/>
            <a:gdLst/>
            <a:ahLst/>
            <a:cxnLst/>
            <a:rect l="l" t="t" r="r" b="b"/>
            <a:pathLst>
              <a:path w="110490" h="109219">
                <a:moveTo>
                  <a:pt x="0" y="0"/>
                </a:moveTo>
                <a:lnTo>
                  <a:pt x="0" y="109220"/>
                </a:lnTo>
                <a:lnTo>
                  <a:pt x="110490" y="5461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6295540" y="1641347"/>
            <a:ext cx="634322" cy="785270"/>
          </a:xfrm>
          <a:custGeom>
            <a:avLst/>
            <a:gdLst/>
            <a:ahLst/>
            <a:cxnLst/>
            <a:rect l="l" t="t" r="r" b="b"/>
            <a:pathLst>
              <a:path w="777240" h="961389">
                <a:moveTo>
                  <a:pt x="0" y="0"/>
                </a:moveTo>
                <a:lnTo>
                  <a:pt x="0" y="1269"/>
                </a:lnTo>
                <a:lnTo>
                  <a:pt x="0" y="960119"/>
                </a:lnTo>
                <a:lnTo>
                  <a:pt x="0" y="961389"/>
                </a:lnTo>
                <a:lnTo>
                  <a:pt x="775970" y="961389"/>
                </a:lnTo>
                <a:lnTo>
                  <a:pt x="777240" y="961389"/>
                </a:lnTo>
                <a:lnTo>
                  <a:pt x="777240" y="960119"/>
                </a:lnTo>
                <a:lnTo>
                  <a:pt x="777240" y="1269"/>
                </a:lnTo>
                <a:lnTo>
                  <a:pt x="777240" y="0"/>
                </a:lnTo>
                <a:lnTo>
                  <a:pt x="775970" y="0"/>
                </a:lnTo>
                <a:lnTo>
                  <a:pt x="0" y="0"/>
                </a:lnTo>
                <a:close/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6295540" y="164134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6929861" y="242661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6322489" y="1775157"/>
            <a:ext cx="537930" cy="4294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 indent="50805">
              <a:lnSpc>
                <a:spcPct val="122400"/>
              </a:lnSpc>
            </a:pPr>
            <a:r>
              <a:rPr sz="1200" spc="-8" dirty="0">
                <a:latin typeface="+mj-lt"/>
                <a:cs typeface="Arial" panose="020B0604020202020204" pitchFamily="34" charset="0"/>
              </a:rPr>
              <a:t>feature  </a:t>
            </a:r>
            <a:r>
              <a:rPr sz="1200" spc="-4" dirty="0">
                <a:latin typeface="+mj-lt"/>
                <a:cs typeface="Arial" panose="020B0604020202020204" pitchFamily="34" charset="0"/>
              </a:rPr>
              <a:t>P</a:t>
            </a:r>
            <a:r>
              <a:rPr sz="1200" spc="4" dirty="0">
                <a:latin typeface="+mj-lt"/>
                <a:cs typeface="Arial" panose="020B0604020202020204" pitchFamily="34" charset="0"/>
              </a:rPr>
              <a:t>o</a:t>
            </a:r>
            <a:r>
              <a:rPr sz="1200" dirty="0">
                <a:latin typeface="+mj-lt"/>
                <a:cs typeface="Arial" panose="020B0604020202020204" pitchFamily="34" charset="0"/>
              </a:rPr>
              <a:t>o</a:t>
            </a:r>
            <a:r>
              <a:rPr sz="1200" spc="-4" dirty="0">
                <a:latin typeface="+mj-lt"/>
                <a:cs typeface="Arial" panose="020B0604020202020204" pitchFamily="34" charset="0"/>
              </a:rPr>
              <a:t>l</a:t>
            </a:r>
            <a:r>
              <a:rPr sz="1200" dirty="0">
                <a:latin typeface="+mj-lt"/>
                <a:cs typeface="Arial" panose="020B0604020202020204" pitchFamily="34" charset="0"/>
              </a:rPr>
              <a:t>ing</a:t>
            </a:r>
          </a:p>
        </p:txBody>
      </p:sp>
      <p:sp>
        <p:nvSpPr>
          <p:cNvPr id="44" name="object 44"/>
          <p:cNvSpPr/>
          <p:nvPr/>
        </p:nvSpPr>
        <p:spPr>
          <a:xfrm>
            <a:off x="6175309" y="2034502"/>
            <a:ext cx="72553" cy="0"/>
          </a:xfrm>
          <a:custGeom>
            <a:avLst/>
            <a:gdLst/>
            <a:ahLst/>
            <a:cxnLst/>
            <a:rect l="l" t="t" r="r" b="b"/>
            <a:pathLst>
              <a:path w="88900">
                <a:moveTo>
                  <a:pt x="0" y="0"/>
                </a:moveTo>
                <a:lnTo>
                  <a:pt x="88900" y="0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45" name="object 45"/>
          <p:cNvSpPr/>
          <p:nvPr/>
        </p:nvSpPr>
        <p:spPr>
          <a:xfrm>
            <a:off x="6241644" y="1989895"/>
            <a:ext cx="90172" cy="89212"/>
          </a:xfrm>
          <a:custGeom>
            <a:avLst/>
            <a:gdLst/>
            <a:ahLst/>
            <a:cxnLst/>
            <a:rect l="l" t="t" r="r" b="b"/>
            <a:pathLst>
              <a:path w="110490" h="109219">
                <a:moveTo>
                  <a:pt x="0" y="0"/>
                </a:moveTo>
                <a:lnTo>
                  <a:pt x="0" y="109220"/>
                </a:lnTo>
                <a:lnTo>
                  <a:pt x="110489" y="5461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46" name="object 46"/>
          <p:cNvSpPr/>
          <p:nvPr/>
        </p:nvSpPr>
        <p:spPr>
          <a:xfrm>
            <a:off x="5666401" y="1650684"/>
            <a:ext cx="508909" cy="767635"/>
          </a:xfrm>
          <a:custGeom>
            <a:avLst/>
            <a:gdLst/>
            <a:ahLst/>
            <a:cxnLst/>
            <a:rect l="l" t="t" r="r" b="b"/>
            <a:pathLst>
              <a:path w="623570" h="939800">
                <a:moveTo>
                  <a:pt x="1269" y="0"/>
                </a:moveTo>
                <a:lnTo>
                  <a:pt x="0" y="0"/>
                </a:lnTo>
                <a:lnTo>
                  <a:pt x="0" y="938529"/>
                </a:lnTo>
                <a:lnTo>
                  <a:pt x="0" y="939800"/>
                </a:lnTo>
                <a:lnTo>
                  <a:pt x="1269" y="939800"/>
                </a:lnTo>
                <a:lnTo>
                  <a:pt x="622300" y="939800"/>
                </a:lnTo>
                <a:lnTo>
                  <a:pt x="623569" y="939800"/>
                </a:lnTo>
                <a:lnTo>
                  <a:pt x="623569" y="938529"/>
                </a:lnTo>
                <a:lnTo>
                  <a:pt x="623569" y="0"/>
                </a:lnTo>
                <a:lnTo>
                  <a:pt x="622300" y="0"/>
                </a:lnTo>
                <a:lnTo>
                  <a:pt x="1269" y="0"/>
                </a:lnTo>
                <a:close/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47" name="object 47"/>
          <p:cNvSpPr/>
          <p:nvPr/>
        </p:nvSpPr>
        <p:spPr>
          <a:xfrm>
            <a:off x="5666401" y="165068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6175309" y="241831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5694386" y="1774161"/>
            <a:ext cx="453457" cy="432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 indent="45620">
              <a:lnSpc>
                <a:spcPct val="122900"/>
              </a:lnSpc>
            </a:pPr>
            <a:r>
              <a:rPr sz="1200" dirty="0">
                <a:latin typeface="+mj-lt"/>
                <a:cs typeface="Arial" panose="020B0604020202020204" pitchFamily="34" charset="0"/>
              </a:rPr>
              <a:t>Non-  </a:t>
            </a:r>
            <a:r>
              <a:rPr sz="1200" spc="-8" dirty="0">
                <a:latin typeface="+mj-lt"/>
                <a:cs typeface="Arial" panose="020B0604020202020204" pitchFamily="34" charset="0"/>
              </a:rPr>
              <a:t>L</a:t>
            </a:r>
            <a:r>
              <a:rPr sz="1200" dirty="0">
                <a:latin typeface="+mj-lt"/>
                <a:cs typeface="Arial" panose="020B0604020202020204" pitchFamily="34" charset="0"/>
              </a:rPr>
              <a:t>inear</a:t>
            </a:r>
          </a:p>
        </p:txBody>
      </p:sp>
      <p:sp>
        <p:nvSpPr>
          <p:cNvPr id="50" name="object 50"/>
          <p:cNvSpPr/>
          <p:nvPr/>
        </p:nvSpPr>
        <p:spPr>
          <a:xfrm>
            <a:off x="5527513" y="2034502"/>
            <a:ext cx="72553" cy="0"/>
          </a:xfrm>
          <a:custGeom>
            <a:avLst/>
            <a:gdLst/>
            <a:ahLst/>
            <a:cxnLst/>
            <a:rect l="l" t="t" r="r" b="b"/>
            <a:pathLst>
              <a:path w="88900">
                <a:moveTo>
                  <a:pt x="0" y="0"/>
                </a:moveTo>
                <a:lnTo>
                  <a:pt x="88900" y="0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51" name="object 51"/>
          <p:cNvSpPr/>
          <p:nvPr/>
        </p:nvSpPr>
        <p:spPr>
          <a:xfrm>
            <a:off x="5593848" y="1989895"/>
            <a:ext cx="90172" cy="89212"/>
          </a:xfrm>
          <a:custGeom>
            <a:avLst/>
            <a:gdLst/>
            <a:ahLst/>
            <a:cxnLst/>
            <a:rect l="l" t="t" r="r" b="b"/>
            <a:pathLst>
              <a:path w="110490" h="109219">
                <a:moveTo>
                  <a:pt x="0" y="0"/>
                </a:moveTo>
                <a:lnTo>
                  <a:pt x="0" y="109220"/>
                </a:lnTo>
                <a:lnTo>
                  <a:pt x="110489" y="5461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5049699" y="1645497"/>
            <a:ext cx="477814" cy="776971"/>
          </a:xfrm>
          <a:custGeom>
            <a:avLst/>
            <a:gdLst/>
            <a:ahLst/>
            <a:cxnLst/>
            <a:rect l="l" t="t" r="r" b="b"/>
            <a:pathLst>
              <a:path w="585470" h="951230">
                <a:moveTo>
                  <a:pt x="1270" y="0"/>
                </a:moveTo>
                <a:lnTo>
                  <a:pt x="0" y="0"/>
                </a:lnTo>
                <a:lnTo>
                  <a:pt x="0" y="1270"/>
                </a:lnTo>
                <a:lnTo>
                  <a:pt x="0" y="949960"/>
                </a:lnTo>
                <a:lnTo>
                  <a:pt x="0" y="951229"/>
                </a:lnTo>
                <a:lnTo>
                  <a:pt x="1270" y="951229"/>
                </a:lnTo>
                <a:lnTo>
                  <a:pt x="582930" y="951229"/>
                </a:lnTo>
                <a:lnTo>
                  <a:pt x="584200" y="951229"/>
                </a:lnTo>
                <a:lnTo>
                  <a:pt x="585469" y="951229"/>
                </a:lnTo>
                <a:lnTo>
                  <a:pt x="585469" y="949960"/>
                </a:lnTo>
                <a:lnTo>
                  <a:pt x="585469" y="1270"/>
                </a:lnTo>
                <a:lnTo>
                  <a:pt x="585469" y="0"/>
                </a:lnTo>
                <a:lnTo>
                  <a:pt x="584200" y="0"/>
                </a:lnTo>
                <a:lnTo>
                  <a:pt x="582930" y="0"/>
                </a:lnTo>
                <a:lnTo>
                  <a:pt x="1270" y="0"/>
                </a:lnTo>
                <a:close/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53" name="object 53"/>
          <p:cNvSpPr/>
          <p:nvPr/>
        </p:nvSpPr>
        <p:spPr>
          <a:xfrm>
            <a:off x="5049699" y="164549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54" name="object 54"/>
          <p:cNvSpPr/>
          <p:nvPr/>
        </p:nvSpPr>
        <p:spPr>
          <a:xfrm>
            <a:off x="5527513" y="242246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5081829" y="1775157"/>
            <a:ext cx="395933" cy="4294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 indent="16589">
              <a:lnSpc>
                <a:spcPct val="122400"/>
              </a:lnSpc>
            </a:pPr>
            <a:r>
              <a:rPr sz="1200" spc="-4" dirty="0">
                <a:latin typeface="+mj-lt"/>
                <a:cs typeface="Arial" panose="020B0604020202020204" pitchFamily="34" charset="0"/>
              </a:rPr>
              <a:t>F</a:t>
            </a:r>
            <a:r>
              <a:rPr sz="1200" dirty="0">
                <a:latin typeface="+mj-lt"/>
                <a:cs typeface="Arial" panose="020B0604020202020204" pitchFamily="34" charset="0"/>
              </a:rPr>
              <a:t>i</a:t>
            </a:r>
            <a:r>
              <a:rPr sz="1200" spc="-4" dirty="0">
                <a:latin typeface="+mj-lt"/>
                <a:cs typeface="Arial" panose="020B0604020202020204" pitchFamily="34" charset="0"/>
              </a:rPr>
              <a:t>lter  Bank</a:t>
            </a:r>
            <a:endParaRPr sz="12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56" name="object 56"/>
          <p:cNvSpPr/>
          <p:nvPr/>
        </p:nvSpPr>
        <p:spPr>
          <a:xfrm>
            <a:off x="4938797" y="2034502"/>
            <a:ext cx="72553" cy="0"/>
          </a:xfrm>
          <a:custGeom>
            <a:avLst/>
            <a:gdLst/>
            <a:ahLst/>
            <a:cxnLst/>
            <a:rect l="l" t="t" r="r" b="b"/>
            <a:pathLst>
              <a:path w="88900">
                <a:moveTo>
                  <a:pt x="0" y="0"/>
                </a:moveTo>
                <a:lnTo>
                  <a:pt x="88900" y="0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57" name="object 57"/>
          <p:cNvSpPr/>
          <p:nvPr/>
        </p:nvSpPr>
        <p:spPr>
          <a:xfrm>
            <a:off x="5005131" y="1989895"/>
            <a:ext cx="90172" cy="89212"/>
          </a:xfrm>
          <a:custGeom>
            <a:avLst/>
            <a:gdLst/>
            <a:ahLst/>
            <a:cxnLst/>
            <a:rect l="l" t="t" r="r" b="b"/>
            <a:pathLst>
              <a:path w="110489" h="109219">
                <a:moveTo>
                  <a:pt x="0" y="0"/>
                </a:moveTo>
                <a:lnTo>
                  <a:pt x="0" y="109220"/>
                </a:lnTo>
                <a:lnTo>
                  <a:pt x="110490" y="5461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58" name="object 58"/>
          <p:cNvSpPr/>
          <p:nvPr/>
        </p:nvSpPr>
        <p:spPr>
          <a:xfrm>
            <a:off x="4462019" y="1645497"/>
            <a:ext cx="476778" cy="776971"/>
          </a:xfrm>
          <a:custGeom>
            <a:avLst/>
            <a:gdLst/>
            <a:ahLst/>
            <a:cxnLst/>
            <a:rect l="l" t="t" r="r" b="b"/>
            <a:pathLst>
              <a:path w="584200" h="951230">
                <a:moveTo>
                  <a:pt x="1270" y="0"/>
                </a:moveTo>
                <a:lnTo>
                  <a:pt x="0" y="0"/>
                </a:lnTo>
                <a:lnTo>
                  <a:pt x="0" y="1270"/>
                </a:lnTo>
                <a:lnTo>
                  <a:pt x="0" y="949960"/>
                </a:lnTo>
                <a:lnTo>
                  <a:pt x="0" y="951229"/>
                </a:lnTo>
                <a:lnTo>
                  <a:pt x="1270" y="951229"/>
                </a:lnTo>
                <a:lnTo>
                  <a:pt x="582929" y="951229"/>
                </a:lnTo>
                <a:lnTo>
                  <a:pt x="584200" y="951229"/>
                </a:lnTo>
                <a:lnTo>
                  <a:pt x="584200" y="949960"/>
                </a:lnTo>
                <a:lnTo>
                  <a:pt x="584200" y="1270"/>
                </a:lnTo>
                <a:lnTo>
                  <a:pt x="584200" y="0"/>
                </a:lnTo>
                <a:lnTo>
                  <a:pt x="582929" y="0"/>
                </a:lnTo>
                <a:lnTo>
                  <a:pt x="1270" y="0"/>
                </a:lnTo>
                <a:close/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59" name="object 59"/>
          <p:cNvSpPr/>
          <p:nvPr/>
        </p:nvSpPr>
        <p:spPr>
          <a:xfrm>
            <a:off x="4462019" y="164549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60" name="object 60"/>
          <p:cNvSpPr/>
          <p:nvPr/>
        </p:nvSpPr>
        <p:spPr>
          <a:xfrm>
            <a:off x="4938796" y="242246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4497258" y="1942178"/>
            <a:ext cx="406816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200" spc="-4" dirty="0">
                <a:latin typeface="+mj-lt"/>
                <a:cs typeface="Arial" panose="020B0604020202020204" pitchFamily="34" charset="0"/>
              </a:rPr>
              <a:t>N</a:t>
            </a:r>
            <a:r>
              <a:rPr sz="1200" dirty="0">
                <a:latin typeface="+mj-lt"/>
                <a:cs typeface="Arial" panose="020B0604020202020204" pitchFamily="34" charset="0"/>
              </a:rPr>
              <a:t>o</a:t>
            </a:r>
            <a:r>
              <a:rPr sz="1200" spc="-4" dirty="0">
                <a:latin typeface="+mj-lt"/>
                <a:cs typeface="Arial" panose="020B0604020202020204" pitchFamily="34" charset="0"/>
              </a:rPr>
              <a:t>r</a:t>
            </a:r>
            <a:r>
              <a:rPr sz="1200" dirty="0">
                <a:latin typeface="+mj-lt"/>
                <a:cs typeface="Arial" panose="020B0604020202020204" pitchFamily="34" charset="0"/>
              </a:rPr>
              <a:t>m</a:t>
            </a:r>
          </a:p>
        </p:txBody>
      </p:sp>
      <p:sp>
        <p:nvSpPr>
          <p:cNvPr id="62" name="object 62"/>
          <p:cNvSpPr/>
          <p:nvPr/>
        </p:nvSpPr>
        <p:spPr>
          <a:xfrm>
            <a:off x="1543309" y="1436991"/>
            <a:ext cx="2609840" cy="1177386"/>
          </a:xfrm>
          <a:custGeom>
            <a:avLst/>
            <a:gdLst/>
            <a:ahLst/>
            <a:cxnLst/>
            <a:rect l="l" t="t" r="r" b="b"/>
            <a:pathLst>
              <a:path w="3197860" h="1441450">
                <a:moveTo>
                  <a:pt x="1269" y="0"/>
                </a:moveTo>
                <a:lnTo>
                  <a:pt x="0" y="0"/>
                </a:lnTo>
                <a:lnTo>
                  <a:pt x="0" y="1270"/>
                </a:lnTo>
                <a:lnTo>
                  <a:pt x="0" y="1438910"/>
                </a:lnTo>
                <a:lnTo>
                  <a:pt x="0" y="1440180"/>
                </a:lnTo>
                <a:lnTo>
                  <a:pt x="0" y="1441450"/>
                </a:lnTo>
                <a:lnTo>
                  <a:pt x="1269" y="1441450"/>
                </a:lnTo>
                <a:lnTo>
                  <a:pt x="3195320" y="1441450"/>
                </a:lnTo>
                <a:lnTo>
                  <a:pt x="3196590" y="1441450"/>
                </a:lnTo>
                <a:lnTo>
                  <a:pt x="3197860" y="1440180"/>
                </a:lnTo>
                <a:lnTo>
                  <a:pt x="3197860" y="1438910"/>
                </a:lnTo>
                <a:lnTo>
                  <a:pt x="3197860" y="1270"/>
                </a:lnTo>
                <a:lnTo>
                  <a:pt x="3197860" y="0"/>
                </a:lnTo>
                <a:lnTo>
                  <a:pt x="3196590" y="0"/>
                </a:lnTo>
                <a:lnTo>
                  <a:pt x="3195320" y="0"/>
                </a:lnTo>
                <a:lnTo>
                  <a:pt x="1269" y="0"/>
                </a:lnTo>
                <a:close/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63" name="object 63"/>
          <p:cNvSpPr/>
          <p:nvPr/>
        </p:nvSpPr>
        <p:spPr>
          <a:xfrm>
            <a:off x="1543308" y="143699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64" name="object 64"/>
          <p:cNvSpPr/>
          <p:nvPr/>
        </p:nvSpPr>
        <p:spPr>
          <a:xfrm>
            <a:off x="4153150" y="261437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65" name="object 65"/>
          <p:cNvSpPr/>
          <p:nvPr/>
        </p:nvSpPr>
        <p:spPr>
          <a:xfrm>
            <a:off x="4094071" y="2025165"/>
            <a:ext cx="298504" cy="0"/>
          </a:xfrm>
          <a:custGeom>
            <a:avLst/>
            <a:gdLst/>
            <a:ahLst/>
            <a:cxnLst/>
            <a:rect l="l" t="t" r="r" b="b"/>
            <a:pathLst>
              <a:path w="365760">
                <a:moveTo>
                  <a:pt x="0" y="0"/>
                </a:moveTo>
                <a:lnTo>
                  <a:pt x="365760" y="0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66" name="object 66"/>
          <p:cNvSpPr/>
          <p:nvPr/>
        </p:nvSpPr>
        <p:spPr>
          <a:xfrm>
            <a:off x="4386357" y="1980560"/>
            <a:ext cx="90172" cy="90248"/>
          </a:xfrm>
          <a:custGeom>
            <a:avLst/>
            <a:gdLst/>
            <a:ahLst/>
            <a:cxnLst/>
            <a:rect l="l" t="t" r="r" b="b"/>
            <a:pathLst>
              <a:path w="110489" h="110489">
                <a:moveTo>
                  <a:pt x="0" y="0"/>
                </a:moveTo>
                <a:lnTo>
                  <a:pt x="0" y="110489"/>
                </a:lnTo>
                <a:lnTo>
                  <a:pt x="110489" y="5461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67" name="object 67"/>
          <p:cNvSpPr/>
          <p:nvPr/>
        </p:nvSpPr>
        <p:spPr>
          <a:xfrm>
            <a:off x="3459748" y="1627863"/>
            <a:ext cx="634322" cy="784232"/>
          </a:xfrm>
          <a:custGeom>
            <a:avLst/>
            <a:gdLst/>
            <a:ahLst/>
            <a:cxnLst/>
            <a:rect l="l" t="t" r="r" b="b"/>
            <a:pathLst>
              <a:path w="777239" h="960119">
                <a:moveTo>
                  <a:pt x="1269" y="0"/>
                </a:moveTo>
                <a:lnTo>
                  <a:pt x="0" y="0"/>
                </a:lnTo>
                <a:lnTo>
                  <a:pt x="0" y="958850"/>
                </a:lnTo>
                <a:lnTo>
                  <a:pt x="0" y="960119"/>
                </a:lnTo>
                <a:lnTo>
                  <a:pt x="1269" y="960119"/>
                </a:lnTo>
                <a:lnTo>
                  <a:pt x="775969" y="960119"/>
                </a:lnTo>
                <a:lnTo>
                  <a:pt x="777239" y="960119"/>
                </a:lnTo>
                <a:lnTo>
                  <a:pt x="777239" y="958850"/>
                </a:lnTo>
                <a:lnTo>
                  <a:pt x="777239" y="0"/>
                </a:lnTo>
                <a:lnTo>
                  <a:pt x="775969" y="0"/>
                </a:lnTo>
                <a:lnTo>
                  <a:pt x="1269" y="0"/>
                </a:lnTo>
                <a:close/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68" name="object 68"/>
          <p:cNvSpPr/>
          <p:nvPr/>
        </p:nvSpPr>
        <p:spPr>
          <a:xfrm>
            <a:off x="3459748" y="162786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69" name="object 69"/>
          <p:cNvSpPr/>
          <p:nvPr/>
        </p:nvSpPr>
        <p:spPr>
          <a:xfrm>
            <a:off x="4094071" y="241209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3486696" y="1759639"/>
            <a:ext cx="537930" cy="432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 indent="50805">
              <a:lnSpc>
                <a:spcPct val="122900"/>
              </a:lnSpc>
            </a:pPr>
            <a:r>
              <a:rPr sz="1200" spc="-8" dirty="0">
                <a:latin typeface="+mj-lt"/>
                <a:cs typeface="Arial" panose="020B0604020202020204" pitchFamily="34" charset="0"/>
              </a:rPr>
              <a:t>feature  </a:t>
            </a:r>
            <a:r>
              <a:rPr sz="1200" spc="-4" dirty="0">
                <a:latin typeface="+mj-lt"/>
                <a:cs typeface="Arial" panose="020B0604020202020204" pitchFamily="34" charset="0"/>
              </a:rPr>
              <a:t>P</a:t>
            </a:r>
            <a:r>
              <a:rPr sz="1200" spc="4" dirty="0">
                <a:latin typeface="+mj-lt"/>
                <a:cs typeface="Arial" panose="020B0604020202020204" pitchFamily="34" charset="0"/>
              </a:rPr>
              <a:t>o</a:t>
            </a:r>
            <a:r>
              <a:rPr sz="1200" dirty="0">
                <a:latin typeface="+mj-lt"/>
                <a:cs typeface="Arial" panose="020B0604020202020204" pitchFamily="34" charset="0"/>
              </a:rPr>
              <a:t>o</a:t>
            </a:r>
            <a:r>
              <a:rPr sz="1200" spc="-4" dirty="0">
                <a:latin typeface="+mj-lt"/>
                <a:cs typeface="Arial" panose="020B0604020202020204" pitchFamily="34" charset="0"/>
              </a:rPr>
              <a:t>l</a:t>
            </a:r>
            <a:r>
              <a:rPr sz="1200" dirty="0">
                <a:latin typeface="+mj-lt"/>
                <a:cs typeface="Arial" panose="020B0604020202020204" pitchFamily="34" charset="0"/>
              </a:rPr>
              <a:t>ing</a:t>
            </a:r>
          </a:p>
        </p:txBody>
      </p:sp>
      <p:sp>
        <p:nvSpPr>
          <p:cNvPr id="71" name="object 71"/>
          <p:cNvSpPr/>
          <p:nvPr/>
        </p:nvSpPr>
        <p:spPr>
          <a:xfrm>
            <a:off x="3339518" y="2019979"/>
            <a:ext cx="72553" cy="0"/>
          </a:xfrm>
          <a:custGeom>
            <a:avLst/>
            <a:gdLst/>
            <a:ahLst/>
            <a:cxnLst/>
            <a:rect l="l" t="t" r="r" b="b"/>
            <a:pathLst>
              <a:path w="88900">
                <a:moveTo>
                  <a:pt x="0" y="0"/>
                </a:moveTo>
                <a:lnTo>
                  <a:pt x="88900" y="0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72" name="object 72"/>
          <p:cNvSpPr/>
          <p:nvPr/>
        </p:nvSpPr>
        <p:spPr>
          <a:xfrm>
            <a:off x="3405853" y="1975373"/>
            <a:ext cx="90172" cy="90248"/>
          </a:xfrm>
          <a:custGeom>
            <a:avLst/>
            <a:gdLst/>
            <a:ahLst/>
            <a:cxnLst/>
            <a:rect l="l" t="t" r="r" b="b"/>
            <a:pathLst>
              <a:path w="110489" h="110489">
                <a:moveTo>
                  <a:pt x="0" y="0"/>
                </a:moveTo>
                <a:lnTo>
                  <a:pt x="0" y="110489"/>
                </a:lnTo>
                <a:lnTo>
                  <a:pt x="110489" y="5461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73" name="object 73"/>
          <p:cNvSpPr/>
          <p:nvPr/>
        </p:nvSpPr>
        <p:spPr>
          <a:xfrm>
            <a:off x="2831646" y="1635124"/>
            <a:ext cx="507872" cy="767635"/>
          </a:xfrm>
          <a:custGeom>
            <a:avLst/>
            <a:gdLst/>
            <a:ahLst/>
            <a:cxnLst/>
            <a:rect l="l" t="t" r="r" b="b"/>
            <a:pathLst>
              <a:path w="622300" h="939800">
                <a:moveTo>
                  <a:pt x="0" y="0"/>
                </a:moveTo>
                <a:lnTo>
                  <a:pt x="0" y="938529"/>
                </a:lnTo>
                <a:lnTo>
                  <a:pt x="0" y="939800"/>
                </a:lnTo>
                <a:lnTo>
                  <a:pt x="621030" y="939800"/>
                </a:lnTo>
                <a:lnTo>
                  <a:pt x="622300" y="939800"/>
                </a:lnTo>
                <a:lnTo>
                  <a:pt x="622300" y="938529"/>
                </a:lnTo>
                <a:lnTo>
                  <a:pt x="622300" y="0"/>
                </a:lnTo>
                <a:lnTo>
                  <a:pt x="621030" y="0"/>
                </a:lnTo>
                <a:lnTo>
                  <a:pt x="0" y="0"/>
                </a:lnTo>
                <a:close/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74" name="object 74"/>
          <p:cNvSpPr/>
          <p:nvPr/>
        </p:nvSpPr>
        <p:spPr>
          <a:xfrm>
            <a:off x="2831646" y="163512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75" name="object 75"/>
          <p:cNvSpPr/>
          <p:nvPr/>
        </p:nvSpPr>
        <p:spPr>
          <a:xfrm>
            <a:off x="3339518" y="240275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76" name="object 76"/>
          <p:cNvSpPr txBox="1"/>
          <p:nvPr/>
        </p:nvSpPr>
        <p:spPr>
          <a:xfrm>
            <a:off x="2858594" y="1758601"/>
            <a:ext cx="453457" cy="432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 indent="45620">
              <a:lnSpc>
                <a:spcPct val="122900"/>
              </a:lnSpc>
            </a:pPr>
            <a:r>
              <a:rPr sz="1200" dirty="0">
                <a:latin typeface="+mj-lt"/>
                <a:cs typeface="Arial" panose="020B0604020202020204" pitchFamily="34" charset="0"/>
              </a:rPr>
              <a:t>Non-  L</a:t>
            </a:r>
            <a:r>
              <a:rPr sz="1200" spc="-4" dirty="0">
                <a:latin typeface="+mj-lt"/>
                <a:cs typeface="Arial" panose="020B0604020202020204" pitchFamily="34" charset="0"/>
              </a:rPr>
              <a:t>i</a:t>
            </a:r>
            <a:r>
              <a:rPr sz="1200" dirty="0">
                <a:latin typeface="+mj-lt"/>
                <a:cs typeface="Arial" panose="020B0604020202020204" pitchFamily="34" charset="0"/>
              </a:rPr>
              <a:t>near</a:t>
            </a:r>
          </a:p>
        </p:txBody>
      </p:sp>
      <p:sp>
        <p:nvSpPr>
          <p:cNvPr id="77" name="object 77"/>
          <p:cNvSpPr/>
          <p:nvPr/>
        </p:nvSpPr>
        <p:spPr>
          <a:xfrm>
            <a:off x="2691722" y="2019979"/>
            <a:ext cx="71517" cy="0"/>
          </a:xfrm>
          <a:custGeom>
            <a:avLst/>
            <a:gdLst/>
            <a:ahLst/>
            <a:cxnLst/>
            <a:rect l="l" t="t" r="r" b="b"/>
            <a:pathLst>
              <a:path w="87629">
                <a:moveTo>
                  <a:pt x="0" y="0"/>
                </a:moveTo>
                <a:lnTo>
                  <a:pt x="87630" y="0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78" name="object 78"/>
          <p:cNvSpPr/>
          <p:nvPr/>
        </p:nvSpPr>
        <p:spPr>
          <a:xfrm>
            <a:off x="2757020" y="1975373"/>
            <a:ext cx="90172" cy="90248"/>
          </a:xfrm>
          <a:custGeom>
            <a:avLst/>
            <a:gdLst/>
            <a:ahLst/>
            <a:cxnLst/>
            <a:rect l="l" t="t" r="r" b="b"/>
            <a:pathLst>
              <a:path w="110489" h="110489">
                <a:moveTo>
                  <a:pt x="0" y="0"/>
                </a:moveTo>
                <a:lnTo>
                  <a:pt x="0" y="110489"/>
                </a:lnTo>
                <a:lnTo>
                  <a:pt x="110489" y="5461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79" name="object 79"/>
          <p:cNvSpPr/>
          <p:nvPr/>
        </p:nvSpPr>
        <p:spPr>
          <a:xfrm>
            <a:off x="2214943" y="1630974"/>
            <a:ext cx="476778" cy="776971"/>
          </a:xfrm>
          <a:custGeom>
            <a:avLst/>
            <a:gdLst/>
            <a:ahLst/>
            <a:cxnLst/>
            <a:rect l="l" t="t" r="r" b="b"/>
            <a:pathLst>
              <a:path w="584200" h="951230">
                <a:moveTo>
                  <a:pt x="1270" y="0"/>
                </a:moveTo>
                <a:lnTo>
                  <a:pt x="0" y="0"/>
                </a:lnTo>
                <a:lnTo>
                  <a:pt x="0" y="1269"/>
                </a:lnTo>
                <a:lnTo>
                  <a:pt x="0" y="949959"/>
                </a:lnTo>
                <a:lnTo>
                  <a:pt x="0" y="951229"/>
                </a:lnTo>
                <a:lnTo>
                  <a:pt x="1270" y="951229"/>
                </a:lnTo>
                <a:lnTo>
                  <a:pt x="582930" y="951229"/>
                </a:lnTo>
                <a:lnTo>
                  <a:pt x="584200" y="949959"/>
                </a:lnTo>
                <a:lnTo>
                  <a:pt x="584200" y="1269"/>
                </a:lnTo>
                <a:lnTo>
                  <a:pt x="584200" y="0"/>
                </a:lnTo>
                <a:lnTo>
                  <a:pt x="582930" y="0"/>
                </a:lnTo>
                <a:lnTo>
                  <a:pt x="1270" y="0"/>
                </a:lnTo>
                <a:close/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80" name="object 80"/>
          <p:cNvSpPr/>
          <p:nvPr/>
        </p:nvSpPr>
        <p:spPr>
          <a:xfrm>
            <a:off x="2214943" y="163097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81" name="object 81"/>
          <p:cNvSpPr/>
          <p:nvPr/>
        </p:nvSpPr>
        <p:spPr>
          <a:xfrm>
            <a:off x="2691722" y="240794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82" name="object 82"/>
          <p:cNvSpPr txBox="1"/>
          <p:nvPr/>
        </p:nvSpPr>
        <p:spPr>
          <a:xfrm>
            <a:off x="2247075" y="1760634"/>
            <a:ext cx="395933" cy="4294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 indent="16589">
              <a:lnSpc>
                <a:spcPct val="122400"/>
              </a:lnSpc>
            </a:pPr>
            <a:r>
              <a:rPr sz="1200" spc="-4" dirty="0">
                <a:latin typeface="+mj-lt"/>
                <a:cs typeface="Arial" panose="020B0604020202020204" pitchFamily="34" charset="0"/>
              </a:rPr>
              <a:t>Fi</a:t>
            </a:r>
            <a:r>
              <a:rPr sz="1200" dirty="0">
                <a:latin typeface="+mj-lt"/>
                <a:cs typeface="Arial" panose="020B0604020202020204" pitchFamily="34" charset="0"/>
              </a:rPr>
              <a:t>l</a:t>
            </a:r>
            <a:r>
              <a:rPr sz="1200" spc="-4" dirty="0">
                <a:latin typeface="+mj-lt"/>
                <a:cs typeface="Arial" panose="020B0604020202020204" pitchFamily="34" charset="0"/>
              </a:rPr>
              <a:t>ter  Bank</a:t>
            </a:r>
            <a:endParaRPr sz="12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83" name="object 83"/>
          <p:cNvSpPr/>
          <p:nvPr/>
        </p:nvSpPr>
        <p:spPr>
          <a:xfrm>
            <a:off x="2103004" y="2019979"/>
            <a:ext cx="73590" cy="0"/>
          </a:xfrm>
          <a:custGeom>
            <a:avLst/>
            <a:gdLst/>
            <a:ahLst/>
            <a:cxnLst/>
            <a:rect l="l" t="t" r="r" b="b"/>
            <a:pathLst>
              <a:path w="90169">
                <a:moveTo>
                  <a:pt x="0" y="0"/>
                </a:moveTo>
                <a:lnTo>
                  <a:pt x="90169" y="0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84" name="object 84"/>
          <p:cNvSpPr/>
          <p:nvPr/>
        </p:nvSpPr>
        <p:spPr>
          <a:xfrm>
            <a:off x="2170375" y="1975373"/>
            <a:ext cx="90172" cy="90248"/>
          </a:xfrm>
          <a:custGeom>
            <a:avLst/>
            <a:gdLst/>
            <a:ahLst/>
            <a:cxnLst/>
            <a:rect l="l" t="t" r="r" b="b"/>
            <a:pathLst>
              <a:path w="110489" h="110489">
                <a:moveTo>
                  <a:pt x="0" y="0"/>
                </a:moveTo>
                <a:lnTo>
                  <a:pt x="0" y="110489"/>
                </a:lnTo>
                <a:lnTo>
                  <a:pt x="110489" y="5461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85" name="object 85"/>
          <p:cNvSpPr/>
          <p:nvPr/>
        </p:nvSpPr>
        <p:spPr>
          <a:xfrm>
            <a:off x="1627264" y="1630974"/>
            <a:ext cx="475741" cy="776971"/>
          </a:xfrm>
          <a:custGeom>
            <a:avLst/>
            <a:gdLst/>
            <a:ahLst/>
            <a:cxnLst/>
            <a:rect l="l" t="t" r="r" b="b"/>
            <a:pathLst>
              <a:path w="582930" h="951230">
                <a:moveTo>
                  <a:pt x="0" y="0"/>
                </a:moveTo>
                <a:lnTo>
                  <a:pt x="0" y="1269"/>
                </a:lnTo>
                <a:lnTo>
                  <a:pt x="0" y="949959"/>
                </a:lnTo>
                <a:lnTo>
                  <a:pt x="0" y="951229"/>
                </a:lnTo>
                <a:lnTo>
                  <a:pt x="581660" y="951229"/>
                </a:lnTo>
                <a:lnTo>
                  <a:pt x="582930" y="949959"/>
                </a:lnTo>
                <a:lnTo>
                  <a:pt x="582930" y="1269"/>
                </a:lnTo>
                <a:lnTo>
                  <a:pt x="582930" y="0"/>
                </a:lnTo>
                <a:lnTo>
                  <a:pt x="581660" y="0"/>
                </a:lnTo>
                <a:lnTo>
                  <a:pt x="0" y="0"/>
                </a:lnTo>
                <a:close/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86" name="object 86"/>
          <p:cNvSpPr/>
          <p:nvPr/>
        </p:nvSpPr>
        <p:spPr>
          <a:xfrm>
            <a:off x="1627263" y="163097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87" name="object 87"/>
          <p:cNvSpPr/>
          <p:nvPr/>
        </p:nvSpPr>
        <p:spPr>
          <a:xfrm>
            <a:off x="2103004" y="240794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88" name="object 88"/>
          <p:cNvSpPr txBox="1"/>
          <p:nvPr/>
        </p:nvSpPr>
        <p:spPr>
          <a:xfrm>
            <a:off x="1661468" y="1927655"/>
            <a:ext cx="407852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200" spc="-4" dirty="0">
                <a:latin typeface="+mj-lt"/>
                <a:cs typeface="Arial" panose="020B0604020202020204" pitchFamily="34" charset="0"/>
              </a:rPr>
              <a:t>N</a:t>
            </a:r>
            <a:r>
              <a:rPr sz="1200" spc="4" dirty="0">
                <a:latin typeface="+mj-lt"/>
                <a:cs typeface="Arial" panose="020B0604020202020204" pitchFamily="34" charset="0"/>
              </a:rPr>
              <a:t>o</a:t>
            </a:r>
            <a:r>
              <a:rPr sz="1200" spc="-4" dirty="0">
                <a:latin typeface="+mj-lt"/>
                <a:cs typeface="Arial" panose="020B0604020202020204" pitchFamily="34" charset="0"/>
              </a:rPr>
              <a:t>r</a:t>
            </a:r>
            <a:r>
              <a:rPr sz="1200" dirty="0">
                <a:latin typeface="+mj-lt"/>
                <a:cs typeface="Arial" panose="020B0604020202020204" pitchFamily="34" charset="0"/>
              </a:rPr>
              <a:t>m</a:t>
            </a:r>
          </a:p>
        </p:txBody>
      </p:sp>
      <p:sp>
        <p:nvSpPr>
          <p:cNvPr id="89" name="object 89"/>
          <p:cNvSpPr/>
          <p:nvPr/>
        </p:nvSpPr>
        <p:spPr>
          <a:xfrm>
            <a:off x="1171215" y="2025166"/>
            <a:ext cx="374167" cy="1037"/>
          </a:xfrm>
          <a:custGeom>
            <a:avLst/>
            <a:gdLst/>
            <a:ahLst/>
            <a:cxnLst/>
            <a:rect l="l" t="t" r="r" b="b"/>
            <a:pathLst>
              <a:path w="458469" h="1269">
                <a:moveTo>
                  <a:pt x="0" y="0"/>
                </a:moveTo>
                <a:lnTo>
                  <a:pt x="458469" y="1269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1540200" y="1981597"/>
            <a:ext cx="89137" cy="90248"/>
          </a:xfrm>
          <a:custGeom>
            <a:avLst/>
            <a:gdLst/>
            <a:ahLst/>
            <a:cxnLst/>
            <a:rect l="l" t="t" r="r" b="b"/>
            <a:pathLst>
              <a:path w="109219" h="110489">
                <a:moveTo>
                  <a:pt x="0" y="0"/>
                </a:moveTo>
                <a:lnTo>
                  <a:pt x="0" y="110490"/>
                </a:lnTo>
                <a:lnTo>
                  <a:pt x="109219" y="5588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91" name="object 91"/>
          <p:cNvSpPr/>
          <p:nvPr/>
        </p:nvSpPr>
        <p:spPr>
          <a:xfrm>
            <a:off x="120231" y="1533464"/>
            <a:ext cx="1006416" cy="68464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181383" y="1625787"/>
            <a:ext cx="1006416" cy="68464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274665" y="1719149"/>
            <a:ext cx="1006416" cy="68464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366912" y="1810435"/>
            <a:ext cx="1008488" cy="68464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Title 10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Overall architecture</a:t>
            </a:r>
            <a:r>
              <a:rPr lang="en-US" dirty="0" smtClean="0"/>
              <a:t>: multiple stages of</a:t>
            </a:r>
            <a:endParaRPr lang="en-US" dirty="0"/>
          </a:p>
        </p:txBody>
      </p:sp>
      <p:sp>
        <p:nvSpPr>
          <p:cNvPr id="103" name="Text Placeholder 10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dirty="0"/>
              <a:t>Normalization → filter bank → non-linearity → pooling</a:t>
            </a:r>
          </a:p>
        </p:txBody>
      </p:sp>
      <p:pic>
        <p:nvPicPr>
          <p:cNvPr id="110" name="Picture 109"/>
          <p:cNvPicPr>
            <a:picLocks noChangeAspect="1"/>
          </p:cNvPicPr>
          <p:nvPr/>
        </p:nvPicPr>
        <p:blipFill rotWithShape="1">
          <a:blip r:embed="rId3"/>
          <a:srcRect b="9793"/>
          <a:stretch/>
        </p:blipFill>
        <p:spPr>
          <a:xfrm>
            <a:off x="1143000" y="5295900"/>
            <a:ext cx="3871301" cy="562957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9417" y="4372196"/>
            <a:ext cx="2020887" cy="1230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78259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/>
          <p:nvPr/>
        </p:nvSpPr>
        <p:spPr>
          <a:xfrm>
            <a:off x="660400" y="3052153"/>
            <a:ext cx="7006025" cy="50577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25000"/>
              <a:buFont typeface="Arial"/>
              <a:buNone/>
            </a:pPr>
            <a:r>
              <a:rPr lang="en-US"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rPr>
              <a:t>The GPU Teaching Kit is licensed by NVIDIA and New York University under the </a:t>
            </a:r>
          </a:p>
          <a:p>
            <a:pPr marL="0" marR="0" lvl="0" indent="0" algn="ctr" rtl="0">
              <a:lnSpc>
                <a:spcPct val="90000"/>
              </a:lnSpc>
              <a:spcBef>
                <a:spcPts val="180"/>
              </a:spcBef>
              <a:spcAft>
                <a:spcPts val="0"/>
              </a:spcAft>
              <a:buClr>
                <a:srgbClr val="6F6F6F"/>
              </a:buClr>
              <a:buSzPct val="25000"/>
              <a:buFont typeface="Arial"/>
              <a:buNone/>
            </a:pPr>
            <a:r>
              <a:rPr lang="en-US" sz="1400" b="0" i="0" u="sng" strike="noStrike" cap="non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Creative Commons Attribution-NonCommercial 4.0 International License.</a:t>
            </a:r>
          </a:p>
        </p:txBody>
      </p:sp>
      <p:pic>
        <p:nvPicPr>
          <p:cNvPr id="57" name="Shape 5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21785" y="2525817"/>
            <a:ext cx="1083253" cy="37900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2773985" y="4371556"/>
            <a:ext cx="28119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Deck credit: Y. LeCun, Facebook</a:t>
            </a:r>
          </a:p>
        </p:txBody>
      </p:sp>
    </p:spTree>
    <p:extLst>
      <p:ext uri="{BB962C8B-B14F-4D97-AF65-F5344CB8AC3E}">
        <p14:creationId xmlns:p14="http://schemas.microsoft.com/office/powerpoint/2010/main" val="4008980168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ext Placeholder 8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Stack of linear transforms interspersed with Max operators  </a:t>
            </a:r>
          </a:p>
          <a:p>
            <a:r>
              <a:rPr lang="en-US" dirty="0"/>
              <a:t>Point-wise </a:t>
            </a:r>
            <a:r>
              <a:rPr lang="en-US" dirty="0" err="1"/>
              <a:t>ReLUs</a:t>
            </a:r>
            <a:r>
              <a:rPr lang="en-US" dirty="0"/>
              <a:t>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Max Pooling</a:t>
            </a:r>
          </a:p>
          <a:p>
            <a:pPr lvl="1"/>
            <a:r>
              <a:rPr lang="en-US" dirty="0"/>
              <a:t>“switches” from one layer to the next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4788844" y="4039696"/>
            <a:ext cx="294358" cy="294606"/>
          </a:xfrm>
          <a:custGeom>
            <a:avLst/>
            <a:gdLst/>
            <a:ahLst/>
            <a:cxnLst/>
            <a:rect l="l" t="t" r="r" b="b"/>
            <a:pathLst>
              <a:path w="360679" h="360679">
                <a:moveTo>
                  <a:pt x="180340" y="0"/>
                </a:moveTo>
                <a:lnTo>
                  <a:pt x="131703" y="6214"/>
                </a:lnTo>
                <a:lnTo>
                  <a:pt x="88429" y="23894"/>
                </a:lnTo>
                <a:lnTo>
                  <a:pt x="52069" y="51593"/>
                </a:lnTo>
                <a:lnTo>
                  <a:pt x="24177" y="87865"/>
                </a:lnTo>
                <a:lnTo>
                  <a:pt x="6302" y="131262"/>
                </a:lnTo>
                <a:lnTo>
                  <a:pt x="0" y="180340"/>
                </a:lnTo>
                <a:lnTo>
                  <a:pt x="6302" y="228976"/>
                </a:lnTo>
                <a:lnTo>
                  <a:pt x="24177" y="272250"/>
                </a:lnTo>
                <a:lnTo>
                  <a:pt x="52070" y="308610"/>
                </a:lnTo>
                <a:lnTo>
                  <a:pt x="88429" y="336502"/>
                </a:lnTo>
                <a:lnTo>
                  <a:pt x="131703" y="354377"/>
                </a:lnTo>
                <a:lnTo>
                  <a:pt x="180340" y="360680"/>
                </a:lnTo>
                <a:lnTo>
                  <a:pt x="229417" y="354377"/>
                </a:lnTo>
                <a:lnTo>
                  <a:pt x="272814" y="336502"/>
                </a:lnTo>
                <a:lnTo>
                  <a:pt x="309086" y="308610"/>
                </a:lnTo>
                <a:lnTo>
                  <a:pt x="336785" y="272250"/>
                </a:lnTo>
                <a:lnTo>
                  <a:pt x="354465" y="228976"/>
                </a:lnTo>
                <a:lnTo>
                  <a:pt x="360679" y="180340"/>
                </a:lnTo>
                <a:lnTo>
                  <a:pt x="354465" y="131262"/>
                </a:lnTo>
                <a:lnTo>
                  <a:pt x="336785" y="87865"/>
                </a:lnTo>
                <a:lnTo>
                  <a:pt x="309086" y="51593"/>
                </a:lnTo>
                <a:lnTo>
                  <a:pt x="272814" y="23894"/>
                </a:lnTo>
                <a:lnTo>
                  <a:pt x="229417" y="6214"/>
                </a:lnTo>
                <a:lnTo>
                  <a:pt x="18034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1" name="object 11"/>
          <p:cNvSpPr/>
          <p:nvPr/>
        </p:nvSpPr>
        <p:spPr>
          <a:xfrm>
            <a:off x="4788844" y="4039696"/>
            <a:ext cx="294358" cy="294606"/>
          </a:xfrm>
          <a:custGeom>
            <a:avLst/>
            <a:gdLst/>
            <a:ahLst/>
            <a:cxnLst/>
            <a:rect l="l" t="t" r="r" b="b"/>
            <a:pathLst>
              <a:path w="360679" h="360679">
                <a:moveTo>
                  <a:pt x="180340" y="0"/>
                </a:moveTo>
                <a:lnTo>
                  <a:pt x="229417" y="6214"/>
                </a:lnTo>
                <a:lnTo>
                  <a:pt x="272814" y="23894"/>
                </a:lnTo>
                <a:lnTo>
                  <a:pt x="309086" y="51593"/>
                </a:lnTo>
                <a:lnTo>
                  <a:pt x="336785" y="87865"/>
                </a:lnTo>
                <a:lnTo>
                  <a:pt x="354465" y="131262"/>
                </a:lnTo>
                <a:lnTo>
                  <a:pt x="360679" y="180340"/>
                </a:lnTo>
                <a:lnTo>
                  <a:pt x="354465" y="228976"/>
                </a:lnTo>
                <a:lnTo>
                  <a:pt x="336785" y="272250"/>
                </a:lnTo>
                <a:lnTo>
                  <a:pt x="309086" y="308610"/>
                </a:lnTo>
                <a:lnTo>
                  <a:pt x="272814" y="336502"/>
                </a:lnTo>
                <a:lnTo>
                  <a:pt x="229417" y="354377"/>
                </a:lnTo>
                <a:lnTo>
                  <a:pt x="180340" y="360680"/>
                </a:lnTo>
                <a:lnTo>
                  <a:pt x="131703" y="354377"/>
                </a:lnTo>
                <a:lnTo>
                  <a:pt x="88429" y="336502"/>
                </a:lnTo>
                <a:lnTo>
                  <a:pt x="52070" y="308610"/>
                </a:lnTo>
                <a:lnTo>
                  <a:pt x="24177" y="272250"/>
                </a:lnTo>
                <a:lnTo>
                  <a:pt x="6302" y="228976"/>
                </a:lnTo>
                <a:lnTo>
                  <a:pt x="0" y="180340"/>
                </a:lnTo>
                <a:lnTo>
                  <a:pt x="6302" y="131262"/>
                </a:lnTo>
                <a:lnTo>
                  <a:pt x="24177" y="87865"/>
                </a:lnTo>
                <a:lnTo>
                  <a:pt x="52069" y="51593"/>
                </a:lnTo>
                <a:lnTo>
                  <a:pt x="88429" y="23894"/>
                </a:lnTo>
                <a:lnTo>
                  <a:pt x="131703" y="6214"/>
                </a:lnTo>
                <a:lnTo>
                  <a:pt x="180340" y="0"/>
                </a:lnTo>
                <a:close/>
              </a:path>
            </a:pathLst>
          </a:custGeom>
          <a:solidFill>
            <a:schemeClr val="accent1"/>
          </a:solidFill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2" name="object 12"/>
          <p:cNvSpPr/>
          <p:nvPr/>
        </p:nvSpPr>
        <p:spPr>
          <a:xfrm>
            <a:off x="4788843" y="403969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3" name="object 13"/>
          <p:cNvSpPr/>
          <p:nvPr/>
        </p:nvSpPr>
        <p:spPr>
          <a:xfrm>
            <a:off x="5083202" y="433430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4" name="object 14"/>
          <p:cNvSpPr/>
          <p:nvPr/>
        </p:nvSpPr>
        <p:spPr>
          <a:xfrm>
            <a:off x="5372379" y="4039696"/>
            <a:ext cx="294358" cy="294606"/>
          </a:xfrm>
          <a:custGeom>
            <a:avLst/>
            <a:gdLst/>
            <a:ahLst/>
            <a:cxnLst/>
            <a:rect l="l" t="t" r="r" b="b"/>
            <a:pathLst>
              <a:path w="360679" h="360679">
                <a:moveTo>
                  <a:pt x="180339" y="0"/>
                </a:moveTo>
                <a:lnTo>
                  <a:pt x="131262" y="6214"/>
                </a:lnTo>
                <a:lnTo>
                  <a:pt x="87865" y="23894"/>
                </a:lnTo>
                <a:lnTo>
                  <a:pt x="51593" y="51593"/>
                </a:lnTo>
                <a:lnTo>
                  <a:pt x="23894" y="87865"/>
                </a:lnTo>
                <a:lnTo>
                  <a:pt x="6214" y="131262"/>
                </a:lnTo>
                <a:lnTo>
                  <a:pt x="0" y="180340"/>
                </a:lnTo>
                <a:lnTo>
                  <a:pt x="6214" y="228976"/>
                </a:lnTo>
                <a:lnTo>
                  <a:pt x="23894" y="272250"/>
                </a:lnTo>
                <a:lnTo>
                  <a:pt x="51593" y="308610"/>
                </a:lnTo>
                <a:lnTo>
                  <a:pt x="87865" y="336502"/>
                </a:lnTo>
                <a:lnTo>
                  <a:pt x="131262" y="354377"/>
                </a:lnTo>
                <a:lnTo>
                  <a:pt x="180339" y="360680"/>
                </a:lnTo>
                <a:lnTo>
                  <a:pt x="228976" y="354377"/>
                </a:lnTo>
                <a:lnTo>
                  <a:pt x="272250" y="336502"/>
                </a:lnTo>
                <a:lnTo>
                  <a:pt x="308609" y="308610"/>
                </a:lnTo>
                <a:lnTo>
                  <a:pt x="336502" y="272250"/>
                </a:lnTo>
                <a:lnTo>
                  <a:pt x="354377" y="228976"/>
                </a:lnTo>
                <a:lnTo>
                  <a:pt x="360679" y="180340"/>
                </a:lnTo>
                <a:lnTo>
                  <a:pt x="354377" y="131262"/>
                </a:lnTo>
                <a:lnTo>
                  <a:pt x="336502" y="87865"/>
                </a:lnTo>
                <a:lnTo>
                  <a:pt x="308609" y="51593"/>
                </a:lnTo>
                <a:lnTo>
                  <a:pt x="272250" y="23894"/>
                </a:lnTo>
                <a:lnTo>
                  <a:pt x="228976" y="6214"/>
                </a:lnTo>
                <a:lnTo>
                  <a:pt x="180339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5" name="object 15"/>
          <p:cNvSpPr/>
          <p:nvPr/>
        </p:nvSpPr>
        <p:spPr>
          <a:xfrm>
            <a:off x="5372379" y="4039696"/>
            <a:ext cx="294358" cy="294606"/>
          </a:xfrm>
          <a:custGeom>
            <a:avLst/>
            <a:gdLst/>
            <a:ahLst/>
            <a:cxnLst/>
            <a:rect l="l" t="t" r="r" b="b"/>
            <a:pathLst>
              <a:path w="360679" h="360679">
                <a:moveTo>
                  <a:pt x="180339" y="0"/>
                </a:moveTo>
                <a:lnTo>
                  <a:pt x="228976" y="6214"/>
                </a:lnTo>
                <a:lnTo>
                  <a:pt x="272250" y="23894"/>
                </a:lnTo>
                <a:lnTo>
                  <a:pt x="308609" y="51593"/>
                </a:lnTo>
                <a:lnTo>
                  <a:pt x="336502" y="87865"/>
                </a:lnTo>
                <a:lnTo>
                  <a:pt x="354377" y="131262"/>
                </a:lnTo>
                <a:lnTo>
                  <a:pt x="360679" y="180340"/>
                </a:lnTo>
                <a:lnTo>
                  <a:pt x="354377" y="228976"/>
                </a:lnTo>
                <a:lnTo>
                  <a:pt x="336502" y="272250"/>
                </a:lnTo>
                <a:lnTo>
                  <a:pt x="308609" y="308610"/>
                </a:lnTo>
                <a:lnTo>
                  <a:pt x="272250" y="336502"/>
                </a:lnTo>
                <a:lnTo>
                  <a:pt x="228976" y="354377"/>
                </a:lnTo>
                <a:lnTo>
                  <a:pt x="180339" y="360680"/>
                </a:lnTo>
                <a:lnTo>
                  <a:pt x="131262" y="354377"/>
                </a:lnTo>
                <a:lnTo>
                  <a:pt x="87865" y="336502"/>
                </a:lnTo>
                <a:lnTo>
                  <a:pt x="51593" y="308610"/>
                </a:lnTo>
                <a:lnTo>
                  <a:pt x="23894" y="272250"/>
                </a:lnTo>
                <a:lnTo>
                  <a:pt x="6214" y="228976"/>
                </a:lnTo>
                <a:lnTo>
                  <a:pt x="0" y="180340"/>
                </a:lnTo>
                <a:lnTo>
                  <a:pt x="6214" y="131262"/>
                </a:lnTo>
                <a:lnTo>
                  <a:pt x="23894" y="87865"/>
                </a:lnTo>
                <a:lnTo>
                  <a:pt x="51593" y="51593"/>
                </a:lnTo>
                <a:lnTo>
                  <a:pt x="87865" y="23894"/>
                </a:lnTo>
                <a:lnTo>
                  <a:pt x="131262" y="6214"/>
                </a:lnTo>
                <a:lnTo>
                  <a:pt x="180339" y="0"/>
                </a:lnTo>
                <a:close/>
              </a:path>
            </a:pathLst>
          </a:custGeom>
          <a:solidFill>
            <a:schemeClr val="accent1"/>
          </a:solidFill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6" name="object 16"/>
          <p:cNvSpPr/>
          <p:nvPr/>
        </p:nvSpPr>
        <p:spPr>
          <a:xfrm>
            <a:off x="5372379" y="403969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7" name="object 17"/>
          <p:cNvSpPr/>
          <p:nvPr/>
        </p:nvSpPr>
        <p:spPr>
          <a:xfrm>
            <a:off x="5666737" y="433430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8" name="object 18"/>
          <p:cNvSpPr/>
          <p:nvPr/>
        </p:nvSpPr>
        <p:spPr>
          <a:xfrm>
            <a:off x="5955914" y="4039696"/>
            <a:ext cx="293322" cy="294606"/>
          </a:xfrm>
          <a:custGeom>
            <a:avLst/>
            <a:gdLst/>
            <a:ahLst/>
            <a:cxnLst/>
            <a:rect l="l" t="t" r="r" b="b"/>
            <a:pathLst>
              <a:path w="359409" h="360679">
                <a:moveTo>
                  <a:pt x="179070" y="0"/>
                </a:moveTo>
                <a:lnTo>
                  <a:pt x="130527" y="6302"/>
                </a:lnTo>
                <a:lnTo>
                  <a:pt x="87488" y="24177"/>
                </a:lnTo>
                <a:lnTo>
                  <a:pt x="51435" y="52069"/>
                </a:lnTo>
                <a:lnTo>
                  <a:pt x="23847" y="88429"/>
                </a:lnTo>
                <a:lnTo>
                  <a:pt x="6208" y="131703"/>
                </a:lnTo>
                <a:lnTo>
                  <a:pt x="0" y="180340"/>
                </a:lnTo>
                <a:lnTo>
                  <a:pt x="6208" y="229417"/>
                </a:lnTo>
                <a:lnTo>
                  <a:pt x="23847" y="272814"/>
                </a:lnTo>
                <a:lnTo>
                  <a:pt x="51435" y="309086"/>
                </a:lnTo>
                <a:lnTo>
                  <a:pt x="87488" y="336785"/>
                </a:lnTo>
                <a:lnTo>
                  <a:pt x="130527" y="354465"/>
                </a:lnTo>
                <a:lnTo>
                  <a:pt x="179070" y="360680"/>
                </a:lnTo>
                <a:lnTo>
                  <a:pt x="228147" y="354465"/>
                </a:lnTo>
                <a:lnTo>
                  <a:pt x="271544" y="336785"/>
                </a:lnTo>
                <a:lnTo>
                  <a:pt x="307816" y="309086"/>
                </a:lnTo>
                <a:lnTo>
                  <a:pt x="335515" y="272814"/>
                </a:lnTo>
                <a:lnTo>
                  <a:pt x="353195" y="229417"/>
                </a:lnTo>
                <a:lnTo>
                  <a:pt x="359409" y="180340"/>
                </a:lnTo>
                <a:lnTo>
                  <a:pt x="353195" y="131703"/>
                </a:lnTo>
                <a:lnTo>
                  <a:pt x="335515" y="88429"/>
                </a:lnTo>
                <a:lnTo>
                  <a:pt x="307816" y="52070"/>
                </a:lnTo>
                <a:lnTo>
                  <a:pt x="271544" y="24177"/>
                </a:lnTo>
                <a:lnTo>
                  <a:pt x="228147" y="6302"/>
                </a:lnTo>
                <a:lnTo>
                  <a:pt x="17907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9" name="object 19"/>
          <p:cNvSpPr/>
          <p:nvPr/>
        </p:nvSpPr>
        <p:spPr>
          <a:xfrm>
            <a:off x="5955914" y="4039696"/>
            <a:ext cx="293322" cy="294606"/>
          </a:xfrm>
          <a:custGeom>
            <a:avLst/>
            <a:gdLst/>
            <a:ahLst/>
            <a:cxnLst/>
            <a:rect l="l" t="t" r="r" b="b"/>
            <a:pathLst>
              <a:path w="359409" h="360679">
                <a:moveTo>
                  <a:pt x="179070" y="0"/>
                </a:moveTo>
                <a:lnTo>
                  <a:pt x="228147" y="6302"/>
                </a:lnTo>
                <a:lnTo>
                  <a:pt x="271544" y="24177"/>
                </a:lnTo>
                <a:lnTo>
                  <a:pt x="307816" y="52070"/>
                </a:lnTo>
                <a:lnTo>
                  <a:pt x="335515" y="88429"/>
                </a:lnTo>
                <a:lnTo>
                  <a:pt x="353195" y="131703"/>
                </a:lnTo>
                <a:lnTo>
                  <a:pt x="359409" y="180340"/>
                </a:lnTo>
                <a:lnTo>
                  <a:pt x="353195" y="229417"/>
                </a:lnTo>
                <a:lnTo>
                  <a:pt x="335515" y="272814"/>
                </a:lnTo>
                <a:lnTo>
                  <a:pt x="307816" y="309086"/>
                </a:lnTo>
                <a:lnTo>
                  <a:pt x="271544" y="336785"/>
                </a:lnTo>
                <a:lnTo>
                  <a:pt x="228147" y="354465"/>
                </a:lnTo>
                <a:lnTo>
                  <a:pt x="179070" y="360680"/>
                </a:lnTo>
                <a:lnTo>
                  <a:pt x="130527" y="354465"/>
                </a:lnTo>
                <a:lnTo>
                  <a:pt x="87488" y="336785"/>
                </a:lnTo>
                <a:lnTo>
                  <a:pt x="51435" y="309086"/>
                </a:lnTo>
                <a:lnTo>
                  <a:pt x="23847" y="272814"/>
                </a:lnTo>
                <a:lnTo>
                  <a:pt x="6208" y="229417"/>
                </a:lnTo>
                <a:lnTo>
                  <a:pt x="0" y="180340"/>
                </a:lnTo>
                <a:lnTo>
                  <a:pt x="6208" y="131703"/>
                </a:lnTo>
                <a:lnTo>
                  <a:pt x="23847" y="88429"/>
                </a:lnTo>
                <a:lnTo>
                  <a:pt x="51435" y="52069"/>
                </a:lnTo>
                <a:lnTo>
                  <a:pt x="87488" y="24177"/>
                </a:lnTo>
                <a:lnTo>
                  <a:pt x="130527" y="6302"/>
                </a:lnTo>
                <a:lnTo>
                  <a:pt x="179070" y="0"/>
                </a:lnTo>
                <a:close/>
              </a:path>
            </a:pathLst>
          </a:custGeom>
          <a:solidFill>
            <a:schemeClr val="accent1"/>
          </a:solidFill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20" name="object 20"/>
          <p:cNvSpPr/>
          <p:nvPr/>
        </p:nvSpPr>
        <p:spPr>
          <a:xfrm>
            <a:off x="5955914" y="403969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21" name="object 21"/>
          <p:cNvSpPr/>
          <p:nvPr/>
        </p:nvSpPr>
        <p:spPr>
          <a:xfrm>
            <a:off x="6250272" y="433430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22" name="object 22"/>
          <p:cNvSpPr/>
          <p:nvPr/>
        </p:nvSpPr>
        <p:spPr>
          <a:xfrm>
            <a:off x="6523900" y="4040732"/>
            <a:ext cx="294358" cy="293569"/>
          </a:xfrm>
          <a:custGeom>
            <a:avLst/>
            <a:gdLst/>
            <a:ahLst/>
            <a:cxnLst/>
            <a:rect l="l" t="t" r="r" b="b"/>
            <a:pathLst>
              <a:path w="360679" h="359410">
                <a:moveTo>
                  <a:pt x="179070" y="0"/>
                </a:moveTo>
                <a:lnTo>
                  <a:pt x="130527" y="6208"/>
                </a:lnTo>
                <a:lnTo>
                  <a:pt x="87488" y="23847"/>
                </a:lnTo>
                <a:lnTo>
                  <a:pt x="51435" y="51435"/>
                </a:lnTo>
                <a:lnTo>
                  <a:pt x="23847" y="87488"/>
                </a:lnTo>
                <a:lnTo>
                  <a:pt x="6208" y="130527"/>
                </a:lnTo>
                <a:lnTo>
                  <a:pt x="0" y="179069"/>
                </a:lnTo>
                <a:lnTo>
                  <a:pt x="6208" y="228147"/>
                </a:lnTo>
                <a:lnTo>
                  <a:pt x="23847" y="271544"/>
                </a:lnTo>
                <a:lnTo>
                  <a:pt x="51435" y="307816"/>
                </a:lnTo>
                <a:lnTo>
                  <a:pt x="87488" y="335515"/>
                </a:lnTo>
                <a:lnTo>
                  <a:pt x="130527" y="353195"/>
                </a:lnTo>
                <a:lnTo>
                  <a:pt x="179070" y="359409"/>
                </a:lnTo>
                <a:lnTo>
                  <a:pt x="228241" y="353195"/>
                </a:lnTo>
                <a:lnTo>
                  <a:pt x="271874" y="335515"/>
                </a:lnTo>
                <a:lnTo>
                  <a:pt x="308451" y="307816"/>
                </a:lnTo>
                <a:lnTo>
                  <a:pt x="336455" y="271544"/>
                </a:lnTo>
                <a:lnTo>
                  <a:pt x="354371" y="228147"/>
                </a:lnTo>
                <a:lnTo>
                  <a:pt x="360680" y="179069"/>
                </a:lnTo>
                <a:lnTo>
                  <a:pt x="354371" y="130527"/>
                </a:lnTo>
                <a:lnTo>
                  <a:pt x="336455" y="87488"/>
                </a:lnTo>
                <a:lnTo>
                  <a:pt x="308451" y="51434"/>
                </a:lnTo>
                <a:lnTo>
                  <a:pt x="271874" y="23847"/>
                </a:lnTo>
                <a:lnTo>
                  <a:pt x="228241" y="6208"/>
                </a:lnTo>
                <a:lnTo>
                  <a:pt x="17907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23" name="object 23"/>
          <p:cNvSpPr/>
          <p:nvPr/>
        </p:nvSpPr>
        <p:spPr>
          <a:xfrm>
            <a:off x="6523900" y="4040732"/>
            <a:ext cx="294358" cy="293569"/>
          </a:xfrm>
          <a:custGeom>
            <a:avLst/>
            <a:gdLst/>
            <a:ahLst/>
            <a:cxnLst/>
            <a:rect l="l" t="t" r="r" b="b"/>
            <a:pathLst>
              <a:path w="360679" h="359410">
                <a:moveTo>
                  <a:pt x="179070" y="0"/>
                </a:moveTo>
                <a:lnTo>
                  <a:pt x="228241" y="6208"/>
                </a:lnTo>
                <a:lnTo>
                  <a:pt x="271874" y="23847"/>
                </a:lnTo>
                <a:lnTo>
                  <a:pt x="308451" y="51434"/>
                </a:lnTo>
                <a:lnTo>
                  <a:pt x="336455" y="87488"/>
                </a:lnTo>
                <a:lnTo>
                  <a:pt x="354371" y="130527"/>
                </a:lnTo>
                <a:lnTo>
                  <a:pt x="360680" y="179069"/>
                </a:lnTo>
                <a:lnTo>
                  <a:pt x="354371" y="228147"/>
                </a:lnTo>
                <a:lnTo>
                  <a:pt x="336455" y="271544"/>
                </a:lnTo>
                <a:lnTo>
                  <a:pt x="308451" y="307816"/>
                </a:lnTo>
                <a:lnTo>
                  <a:pt x="271874" y="335515"/>
                </a:lnTo>
                <a:lnTo>
                  <a:pt x="228241" y="353195"/>
                </a:lnTo>
                <a:lnTo>
                  <a:pt x="179070" y="359409"/>
                </a:lnTo>
                <a:lnTo>
                  <a:pt x="130527" y="353195"/>
                </a:lnTo>
                <a:lnTo>
                  <a:pt x="87488" y="335515"/>
                </a:lnTo>
                <a:lnTo>
                  <a:pt x="51435" y="307816"/>
                </a:lnTo>
                <a:lnTo>
                  <a:pt x="23847" y="271544"/>
                </a:lnTo>
                <a:lnTo>
                  <a:pt x="6208" y="228147"/>
                </a:lnTo>
                <a:lnTo>
                  <a:pt x="0" y="179069"/>
                </a:lnTo>
                <a:lnTo>
                  <a:pt x="6208" y="130527"/>
                </a:lnTo>
                <a:lnTo>
                  <a:pt x="23847" y="87488"/>
                </a:lnTo>
                <a:lnTo>
                  <a:pt x="51435" y="51435"/>
                </a:lnTo>
                <a:lnTo>
                  <a:pt x="87488" y="23847"/>
                </a:lnTo>
                <a:lnTo>
                  <a:pt x="130527" y="6208"/>
                </a:lnTo>
                <a:lnTo>
                  <a:pt x="179070" y="0"/>
                </a:lnTo>
                <a:close/>
              </a:path>
            </a:pathLst>
          </a:custGeom>
          <a:solidFill>
            <a:schemeClr val="accent1"/>
          </a:solidFill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24" name="object 24"/>
          <p:cNvSpPr/>
          <p:nvPr/>
        </p:nvSpPr>
        <p:spPr>
          <a:xfrm>
            <a:off x="6523900" y="404073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25" name="object 25"/>
          <p:cNvSpPr/>
          <p:nvPr/>
        </p:nvSpPr>
        <p:spPr>
          <a:xfrm>
            <a:off x="6818259" y="433533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26" name="object 26"/>
          <p:cNvSpPr txBox="1"/>
          <p:nvPr/>
        </p:nvSpPr>
        <p:spPr>
          <a:xfrm>
            <a:off x="6556032" y="4063555"/>
            <a:ext cx="229061" cy="21544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10368">
              <a:defRPr sz="1600" spc="4">
                <a:latin typeface="Times New Roman"/>
                <a:cs typeface="Times New Roman"/>
              </a:defRPr>
            </a:lvl1pPr>
          </a:lstStyle>
          <a:p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</a:p>
        </p:txBody>
      </p:sp>
      <p:sp>
        <p:nvSpPr>
          <p:cNvPr id="27" name="object 27"/>
          <p:cNvSpPr/>
          <p:nvPr/>
        </p:nvSpPr>
        <p:spPr>
          <a:xfrm>
            <a:off x="5347503" y="3010650"/>
            <a:ext cx="294358" cy="293569"/>
          </a:xfrm>
          <a:custGeom>
            <a:avLst/>
            <a:gdLst/>
            <a:ahLst/>
            <a:cxnLst/>
            <a:rect l="l" t="t" r="r" b="b"/>
            <a:pathLst>
              <a:path w="360679" h="359410">
                <a:moveTo>
                  <a:pt x="180340" y="0"/>
                </a:moveTo>
                <a:lnTo>
                  <a:pt x="131262" y="6208"/>
                </a:lnTo>
                <a:lnTo>
                  <a:pt x="87865" y="23847"/>
                </a:lnTo>
                <a:lnTo>
                  <a:pt x="51593" y="51434"/>
                </a:lnTo>
                <a:lnTo>
                  <a:pt x="23894" y="87488"/>
                </a:lnTo>
                <a:lnTo>
                  <a:pt x="6214" y="130527"/>
                </a:lnTo>
                <a:lnTo>
                  <a:pt x="0" y="179070"/>
                </a:lnTo>
                <a:lnTo>
                  <a:pt x="6214" y="228147"/>
                </a:lnTo>
                <a:lnTo>
                  <a:pt x="23894" y="271544"/>
                </a:lnTo>
                <a:lnTo>
                  <a:pt x="51593" y="307816"/>
                </a:lnTo>
                <a:lnTo>
                  <a:pt x="87865" y="335515"/>
                </a:lnTo>
                <a:lnTo>
                  <a:pt x="131262" y="353195"/>
                </a:lnTo>
                <a:lnTo>
                  <a:pt x="180340" y="359410"/>
                </a:lnTo>
                <a:lnTo>
                  <a:pt x="228976" y="353195"/>
                </a:lnTo>
                <a:lnTo>
                  <a:pt x="272250" y="335515"/>
                </a:lnTo>
                <a:lnTo>
                  <a:pt x="308610" y="307816"/>
                </a:lnTo>
                <a:lnTo>
                  <a:pt x="336502" y="271544"/>
                </a:lnTo>
                <a:lnTo>
                  <a:pt x="354377" y="228147"/>
                </a:lnTo>
                <a:lnTo>
                  <a:pt x="360680" y="179070"/>
                </a:lnTo>
                <a:lnTo>
                  <a:pt x="354377" y="130527"/>
                </a:lnTo>
                <a:lnTo>
                  <a:pt x="336502" y="87488"/>
                </a:lnTo>
                <a:lnTo>
                  <a:pt x="308610" y="51435"/>
                </a:lnTo>
                <a:lnTo>
                  <a:pt x="272250" y="23847"/>
                </a:lnTo>
                <a:lnTo>
                  <a:pt x="228976" y="6208"/>
                </a:lnTo>
                <a:lnTo>
                  <a:pt x="18034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28" name="object 28"/>
          <p:cNvSpPr/>
          <p:nvPr/>
        </p:nvSpPr>
        <p:spPr>
          <a:xfrm>
            <a:off x="5347503" y="3010650"/>
            <a:ext cx="294358" cy="293569"/>
          </a:xfrm>
          <a:custGeom>
            <a:avLst/>
            <a:gdLst/>
            <a:ahLst/>
            <a:cxnLst/>
            <a:rect l="l" t="t" r="r" b="b"/>
            <a:pathLst>
              <a:path w="360679" h="359410">
                <a:moveTo>
                  <a:pt x="180340" y="0"/>
                </a:moveTo>
                <a:lnTo>
                  <a:pt x="228976" y="6208"/>
                </a:lnTo>
                <a:lnTo>
                  <a:pt x="272250" y="23847"/>
                </a:lnTo>
                <a:lnTo>
                  <a:pt x="308610" y="51435"/>
                </a:lnTo>
                <a:lnTo>
                  <a:pt x="336502" y="87488"/>
                </a:lnTo>
                <a:lnTo>
                  <a:pt x="354377" y="130527"/>
                </a:lnTo>
                <a:lnTo>
                  <a:pt x="360680" y="179070"/>
                </a:lnTo>
                <a:lnTo>
                  <a:pt x="354377" y="228147"/>
                </a:lnTo>
                <a:lnTo>
                  <a:pt x="336502" y="271544"/>
                </a:lnTo>
                <a:lnTo>
                  <a:pt x="308610" y="307816"/>
                </a:lnTo>
                <a:lnTo>
                  <a:pt x="272250" y="335515"/>
                </a:lnTo>
                <a:lnTo>
                  <a:pt x="228976" y="353195"/>
                </a:lnTo>
                <a:lnTo>
                  <a:pt x="180340" y="359410"/>
                </a:lnTo>
                <a:lnTo>
                  <a:pt x="131262" y="353195"/>
                </a:lnTo>
                <a:lnTo>
                  <a:pt x="87865" y="335515"/>
                </a:lnTo>
                <a:lnTo>
                  <a:pt x="51593" y="307816"/>
                </a:lnTo>
                <a:lnTo>
                  <a:pt x="23894" y="271544"/>
                </a:lnTo>
                <a:lnTo>
                  <a:pt x="6214" y="228147"/>
                </a:lnTo>
                <a:lnTo>
                  <a:pt x="0" y="179070"/>
                </a:lnTo>
                <a:lnTo>
                  <a:pt x="6214" y="130527"/>
                </a:lnTo>
                <a:lnTo>
                  <a:pt x="23894" y="87488"/>
                </a:lnTo>
                <a:lnTo>
                  <a:pt x="51593" y="51434"/>
                </a:lnTo>
                <a:lnTo>
                  <a:pt x="87865" y="23847"/>
                </a:lnTo>
                <a:lnTo>
                  <a:pt x="131262" y="6208"/>
                </a:lnTo>
                <a:lnTo>
                  <a:pt x="180340" y="0"/>
                </a:lnTo>
                <a:close/>
              </a:path>
            </a:pathLst>
          </a:custGeom>
          <a:solidFill>
            <a:schemeClr val="accent1"/>
          </a:solidFill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29" name="object 29"/>
          <p:cNvSpPr/>
          <p:nvPr/>
        </p:nvSpPr>
        <p:spPr>
          <a:xfrm>
            <a:off x="5347503" y="301065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30" name="object 30"/>
          <p:cNvSpPr/>
          <p:nvPr/>
        </p:nvSpPr>
        <p:spPr>
          <a:xfrm>
            <a:off x="5641862" y="330525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31" name="object 31"/>
          <p:cNvSpPr/>
          <p:nvPr/>
        </p:nvSpPr>
        <p:spPr>
          <a:xfrm>
            <a:off x="5931037" y="3010650"/>
            <a:ext cx="293322" cy="294606"/>
          </a:xfrm>
          <a:custGeom>
            <a:avLst/>
            <a:gdLst/>
            <a:ahLst/>
            <a:cxnLst/>
            <a:rect l="l" t="t" r="r" b="b"/>
            <a:pathLst>
              <a:path w="359409" h="360679">
                <a:moveTo>
                  <a:pt x="179070" y="0"/>
                </a:moveTo>
                <a:lnTo>
                  <a:pt x="130527" y="6214"/>
                </a:lnTo>
                <a:lnTo>
                  <a:pt x="87488" y="23894"/>
                </a:lnTo>
                <a:lnTo>
                  <a:pt x="51435" y="51593"/>
                </a:lnTo>
                <a:lnTo>
                  <a:pt x="23847" y="87865"/>
                </a:lnTo>
                <a:lnTo>
                  <a:pt x="6208" y="131262"/>
                </a:lnTo>
                <a:lnTo>
                  <a:pt x="0" y="180339"/>
                </a:lnTo>
                <a:lnTo>
                  <a:pt x="6208" y="228976"/>
                </a:lnTo>
                <a:lnTo>
                  <a:pt x="23847" y="272250"/>
                </a:lnTo>
                <a:lnTo>
                  <a:pt x="51435" y="308610"/>
                </a:lnTo>
                <a:lnTo>
                  <a:pt x="87488" y="336502"/>
                </a:lnTo>
                <a:lnTo>
                  <a:pt x="130527" y="354377"/>
                </a:lnTo>
                <a:lnTo>
                  <a:pt x="179070" y="360679"/>
                </a:lnTo>
                <a:lnTo>
                  <a:pt x="228147" y="354377"/>
                </a:lnTo>
                <a:lnTo>
                  <a:pt x="271544" y="336502"/>
                </a:lnTo>
                <a:lnTo>
                  <a:pt x="307816" y="308609"/>
                </a:lnTo>
                <a:lnTo>
                  <a:pt x="335515" y="272250"/>
                </a:lnTo>
                <a:lnTo>
                  <a:pt x="353195" y="228976"/>
                </a:lnTo>
                <a:lnTo>
                  <a:pt x="359409" y="180339"/>
                </a:lnTo>
                <a:lnTo>
                  <a:pt x="353195" y="131262"/>
                </a:lnTo>
                <a:lnTo>
                  <a:pt x="335515" y="87865"/>
                </a:lnTo>
                <a:lnTo>
                  <a:pt x="307816" y="51593"/>
                </a:lnTo>
                <a:lnTo>
                  <a:pt x="271544" y="23894"/>
                </a:lnTo>
                <a:lnTo>
                  <a:pt x="228147" y="6214"/>
                </a:lnTo>
                <a:lnTo>
                  <a:pt x="17907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32" name="object 32"/>
          <p:cNvSpPr/>
          <p:nvPr/>
        </p:nvSpPr>
        <p:spPr>
          <a:xfrm>
            <a:off x="5931037" y="3010650"/>
            <a:ext cx="293322" cy="294606"/>
          </a:xfrm>
          <a:custGeom>
            <a:avLst/>
            <a:gdLst/>
            <a:ahLst/>
            <a:cxnLst/>
            <a:rect l="l" t="t" r="r" b="b"/>
            <a:pathLst>
              <a:path w="359409" h="360679">
                <a:moveTo>
                  <a:pt x="179070" y="0"/>
                </a:moveTo>
                <a:lnTo>
                  <a:pt x="228147" y="6214"/>
                </a:lnTo>
                <a:lnTo>
                  <a:pt x="271544" y="23894"/>
                </a:lnTo>
                <a:lnTo>
                  <a:pt x="307816" y="51593"/>
                </a:lnTo>
                <a:lnTo>
                  <a:pt x="335515" y="87865"/>
                </a:lnTo>
                <a:lnTo>
                  <a:pt x="353195" y="131262"/>
                </a:lnTo>
                <a:lnTo>
                  <a:pt x="359409" y="180339"/>
                </a:lnTo>
                <a:lnTo>
                  <a:pt x="353195" y="228976"/>
                </a:lnTo>
                <a:lnTo>
                  <a:pt x="335515" y="272250"/>
                </a:lnTo>
                <a:lnTo>
                  <a:pt x="307816" y="308609"/>
                </a:lnTo>
                <a:lnTo>
                  <a:pt x="271544" y="336502"/>
                </a:lnTo>
                <a:lnTo>
                  <a:pt x="228147" y="354377"/>
                </a:lnTo>
                <a:lnTo>
                  <a:pt x="179070" y="360679"/>
                </a:lnTo>
                <a:lnTo>
                  <a:pt x="130527" y="354377"/>
                </a:lnTo>
                <a:lnTo>
                  <a:pt x="87488" y="336502"/>
                </a:lnTo>
                <a:lnTo>
                  <a:pt x="51435" y="308610"/>
                </a:lnTo>
                <a:lnTo>
                  <a:pt x="23847" y="272250"/>
                </a:lnTo>
                <a:lnTo>
                  <a:pt x="6208" y="228976"/>
                </a:lnTo>
                <a:lnTo>
                  <a:pt x="0" y="180339"/>
                </a:lnTo>
                <a:lnTo>
                  <a:pt x="6208" y="131262"/>
                </a:lnTo>
                <a:lnTo>
                  <a:pt x="23847" y="87865"/>
                </a:lnTo>
                <a:lnTo>
                  <a:pt x="51435" y="51593"/>
                </a:lnTo>
                <a:lnTo>
                  <a:pt x="87488" y="23894"/>
                </a:lnTo>
                <a:lnTo>
                  <a:pt x="130527" y="6214"/>
                </a:lnTo>
                <a:lnTo>
                  <a:pt x="179070" y="0"/>
                </a:lnTo>
                <a:close/>
              </a:path>
            </a:pathLst>
          </a:custGeom>
          <a:solidFill>
            <a:schemeClr val="accent1"/>
          </a:solidFill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33" name="object 33"/>
          <p:cNvSpPr/>
          <p:nvPr/>
        </p:nvSpPr>
        <p:spPr>
          <a:xfrm>
            <a:off x="5931037" y="301065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34" name="object 34"/>
          <p:cNvSpPr/>
          <p:nvPr/>
        </p:nvSpPr>
        <p:spPr>
          <a:xfrm>
            <a:off x="6225397" y="330525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35" name="object 35"/>
          <p:cNvSpPr/>
          <p:nvPr/>
        </p:nvSpPr>
        <p:spPr>
          <a:xfrm>
            <a:off x="6513536" y="3010650"/>
            <a:ext cx="294358" cy="294606"/>
          </a:xfrm>
          <a:custGeom>
            <a:avLst/>
            <a:gdLst/>
            <a:ahLst/>
            <a:cxnLst/>
            <a:rect l="l" t="t" r="r" b="b"/>
            <a:pathLst>
              <a:path w="360679" h="360679">
                <a:moveTo>
                  <a:pt x="180340" y="0"/>
                </a:moveTo>
                <a:lnTo>
                  <a:pt x="131262" y="6214"/>
                </a:lnTo>
                <a:lnTo>
                  <a:pt x="87865" y="23894"/>
                </a:lnTo>
                <a:lnTo>
                  <a:pt x="51593" y="51593"/>
                </a:lnTo>
                <a:lnTo>
                  <a:pt x="23894" y="87865"/>
                </a:lnTo>
                <a:lnTo>
                  <a:pt x="6214" y="131262"/>
                </a:lnTo>
                <a:lnTo>
                  <a:pt x="0" y="180339"/>
                </a:lnTo>
                <a:lnTo>
                  <a:pt x="6214" y="228976"/>
                </a:lnTo>
                <a:lnTo>
                  <a:pt x="23894" y="272250"/>
                </a:lnTo>
                <a:lnTo>
                  <a:pt x="51593" y="308610"/>
                </a:lnTo>
                <a:lnTo>
                  <a:pt x="87865" y="336502"/>
                </a:lnTo>
                <a:lnTo>
                  <a:pt x="131262" y="354377"/>
                </a:lnTo>
                <a:lnTo>
                  <a:pt x="180340" y="360679"/>
                </a:lnTo>
                <a:lnTo>
                  <a:pt x="228976" y="354377"/>
                </a:lnTo>
                <a:lnTo>
                  <a:pt x="272250" y="336502"/>
                </a:lnTo>
                <a:lnTo>
                  <a:pt x="308610" y="308609"/>
                </a:lnTo>
                <a:lnTo>
                  <a:pt x="336502" y="272250"/>
                </a:lnTo>
                <a:lnTo>
                  <a:pt x="354377" y="228976"/>
                </a:lnTo>
                <a:lnTo>
                  <a:pt x="360680" y="180339"/>
                </a:lnTo>
                <a:lnTo>
                  <a:pt x="354377" y="131262"/>
                </a:lnTo>
                <a:lnTo>
                  <a:pt x="336502" y="87865"/>
                </a:lnTo>
                <a:lnTo>
                  <a:pt x="308610" y="51593"/>
                </a:lnTo>
                <a:lnTo>
                  <a:pt x="272250" y="23894"/>
                </a:lnTo>
                <a:lnTo>
                  <a:pt x="228976" y="6214"/>
                </a:lnTo>
                <a:lnTo>
                  <a:pt x="18034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36" name="object 36"/>
          <p:cNvSpPr/>
          <p:nvPr/>
        </p:nvSpPr>
        <p:spPr>
          <a:xfrm>
            <a:off x="6513536" y="3010650"/>
            <a:ext cx="294358" cy="294606"/>
          </a:xfrm>
          <a:custGeom>
            <a:avLst/>
            <a:gdLst/>
            <a:ahLst/>
            <a:cxnLst/>
            <a:rect l="l" t="t" r="r" b="b"/>
            <a:pathLst>
              <a:path w="360679" h="360679">
                <a:moveTo>
                  <a:pt x="180340" y="0"/>
                </a:moveTo>
                <a:lnTo>
                  <a:pt x="228976" y="6214"/>
                </a:lnTo>
                <a:lnTo>
                  <a:pt x="272250" y="23894"/>
                </a:lnTo>
                <a:lnTo>
                  <a:pt x="308610" y="51593"/>
                </a:lnTo>
                <a:lnTo>
                  <a:pt x="336502" y="87865"/>
                </a:lnTo>
                <a:lnTo>
                  <a:pt x="354377" y="131262"/>
                </a:lnTo>
                <a:lnTo>
                  <a:pt x="360680" y="180339"/>
                </a:lnTo>
                <a:lnTo>
                  <a:pt x="354377" y="228976"/>
                </a:lnTo>
                <a:lnTo>
                  <a:pt x="336502" y="272250"/>
                </a:lnTo>
                <a:lnTo>
                  <a:pt x="308610" y="308609"/>
                </a:lnTo>
                <a:lnTo>
                  <a:pt x="272250" y="336502"/>
                </a:lnTo>
                <a:lnTo>
                  <a:pt x="228976" y="354377"/>
                </a:lnTo>
                <a:lnTo>
                  <a:pt x="180340" y="360679"/>
                </a:lnTo>
                <a:lnTo>
                  <a:pt x="131262" y="354377"/>
                </a:lnTo>
                <a:lnTo>
                  <a:pt x="87865" y="336502"/>
                </a:lnTo>
                <a:lnTo>
                  <a:pt x="51593" y="308610"/>
                </a:lnTo>
                <a:lnTo>
                  <a:pt x="23894" y="272250"/>
                </a:lnTo>
                <a:lnTo>
                  <a:pt x="6214" y="228976"/>
                </a:lnTo>
                <a:lnTo>
                  <a:pt x="0" y="180339"/>
                </a:lnTo>
                <a:lnTo>
                  <a:pt x="6214" y="131262"/>
                </a:lnTo>
                <a:lnTo>
                  <a:pt x="23894" y="87865"/>
                </a:lnTo>
                <a:lnTo>
                  <a:pt x="51593" y="51593"/>
                </a:lnTo>
                <a:lnTo>
                  <a:pt x="87865" y="23894"/>
                </a:lnTo>
                <a:lnTo>
                  <a:pt x="131262" y="6214"/>
                </a:lnTo>
                <a:lnTo>
                  <a:pt x="180340" y="0"/>
                </a:lnTo>
                <a:close/>
              </a:path>
            </a:pathLst>
          </a:custGeom>
          <a:solidFill>
            <a:schemeClr val="accent1"/>
          </a:solidFill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37" name="object 37"/>
          <p:cNvSpPr/>
          <p:nvPr/>
        </p:nvSpPr>
        <p:spPr>
          <a:xfrm>
            <a:off x="6513535" y="301065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38" name="object 38"/>
          <p:cNvSpPr/>
          <p:nvPr/>
        </p:nvSpPr>
        <p:spPr>
          <a:xfrm>
            <a:off x="6807895" y="330525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39" name="object 39"/>
          <p:cNvSpPr/>
          <p:nvPr/>
        </p:nvSpPr>
        <p:spPr>
          <a:xfrm>
            <a:off x="5083202" y="5039696"/>
            <a:ext cx="294358" cy="293569"/>
          </a:xfrm>
          <a:custGeom>
            <a:avLst/>
            <a:gdLst/>
            <a:ahLst/>
            <a:cxnLst/>
            <a:rect l="l" t="t" r="r" b="b"/>
            <a:pathLst>
              <a:path w="360679" h="359410">
                <a:moveTo>
                  <a:pt x="180340" y="0"/>
                </a:moveTo>
                <a:lnTo>
                  <a:pt x="131262" y="6208"/>
                </a:lnTo>
                <a:lnTo>
                  <a:pt x="87865" y="23847"/>
                </a:lnTo>
                <a:lnTo>
                  <a:pt x="51593" y="51434"/>
                </a:lnTo>
                <a:lnTo>
                  <a:pt x="23894" y="87488"/>
                </a:lnTo>
                <a:lnTo>
                  <a:pt x="6214" y="130527"/>
                </a:lnTo>
                <a:lnTo>
                  <a:pt x="0" y="179069"/>
                </a:lnTo>
                <a:lnTo>
                  <a:pt x="6214" y="228147"/>
                </a:lnTo>
                <a:lnTo>
                  <a:pt x="23894" y="271544"/>
                </a:lnTo>
                <a:lnTo>
                  <a:pt x="51593" y="307816"/>
                </a:lnTo>
                <a:lnTo>
                  <a:pt x="87865" y="335515"/>
                </a:lnTo>
                <a:lnTo>
                  <a:pt x="131262" y="353195"/>
                </a:lnTo>
                <a:lnTo>
                  <a:pt x="180340" y="359409"/>
                </a:lnTo>
                <a:lnTo>
                  <a:pt x="228976" y="353195"/>
                </a:lnTo>
                <a:lnTo>
                  <a:pt x="272250" y="335515"/>
                </a:lnTo>
                <a:lnTo>
                  <a:pt x="308610" y="307816"/>
                </a:lnTo>
                <a:lnTo>
                  <a:pt x="336502" y="271544"/>
                </a:lnTo>
                <a:lnTo>
                  <a:pt x="354377" y="228147"/>
                </a:lnTo>
                <a:lnTo>
                  <a:pt x="360680" y="179069"/>
                </a:lnTo>
                <a:lnTo>
                  <a:pt x="354377" y="130527"/>
                </a:lnTo>
                <a:lnTo>
                  <a:pt x="336502" y="87488"/>
                </a:lnTo>
                <a:lnTo>
                  <a:pt x="308610" y="51434"/>
                </a:lnTo>
                <a:lnTo>
                  <a:pt x="272250" y="23847"/>
                </a:lnTo>
                <a:lnTo>
                  <a:pt x="228976" y="6208"/>
                </a:lnTo>
                <a:lnTo>
                  <a:pt x="18034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40" name="object 40"/>
          <p:cNvSpPr/>
          <p:nvPr/>
        </p:nvSpPr>
        <p:spPr>
          <a:xfrm>
            <a:off x="5083202" y="5039696"/>
            <a:ext cx="294358" cy="293569"/>
          </a:xfrm>
          <a:custGeom>
            <a:avLst/>
            <a:gdLst/>
            <a:ahLst/>
            <a:cxnLst/>
            <a:rect l="l" t="t" r="r" b="b"/>
            <a:pathLst>
              <a:path w="360679" h="359410">
                <a:moveTo>
                  <a:pt x="180340" y="0"/>
                </a:moveTo>
                <a:lnTo>
                  <a:pt x="228976" y="6208"/>
                </a:lnTo>
                <a:lnTo>
                  <a:pt x="272250" y="23847"/>
                </a:lnTo>
                <a:lnTo>
                  <a:pt x="308610" y="51434"/>
                </a:lnTo>
                <a:lnTo>
                  <a:pt x="336502" y="87488"/>
                </a:lnTo>
                <a:lnTo>
                  <a:pt x="354377" y="130527"/>
                </a:lnTo>
                <a:lnTo>
                  <a:pt x="360680" y="179069"/>
                </a:lnTo>
                <a:lnTo>
                  <a:pt x="354377" y="228147"/>
                </a:lnTo>
                <a:lnTo>
                  <a:pt x="336502" y="271544"/>
                </a:lnTo>
                <a:lnTo>
                  <a:pt x="308610" y="307816"/>
                </a:lnTo>
                <a:lnTo>
                  <a:pt x="272250" y="335515"/>
                </a:lnTo>
                <a:lnTo>
                  <a:pt x="228976" y="353195"/>
                </a:lnTo>
                <a:lnTo>
                  <a:pt x="180340" y="359409"/>
                </a:lnTo>
                <a:lnTo>
                  <a:pt x="131262" y="353195"/>
                </a:lnTo>
                <a:lnTo>
                  <a:pt x="87865" y="335515"/>
                </a:lnTo>
                <a:lnTo>
                  <a:pt x="51593" y="307816"/>
                </a:lnTo>
                <a:lnTo>
                  <a:pt x="23894" y="271544"/>
                </a:lnTo>
                <a:lnTo>
                  <a:pt x="6214" y="228147"/>
                </a:lnTo>
                <a:lnTo>
                  <a:pt x="0" y="179069"/>
                </a:lnTo>
                <a:lnTo>
                  <a:pt x="6214" y="130527"/>
                </a:lnTo>
                <a:lnTo>
                  <a:pt x="23894" y="87488"/>
                </a:lnTo>
                <a:lnTo>
                  <a:pt x="51593" y="51434"/>
                </a:lnTo>
                <a:lnTo>
                  <a:pt x="87865" y="23847"/>
                </a:lnTo>
                <a:lnTo>
                  <a:pt x="131262" y="6208"/>
                </a:lnTo>
                <a:lnTo>
                  <a:pt x="180340" y="0"/>
                </a:lnTo>
                <a:close/>
              </a:path>
            </a:pathLst>
          </a:custGeom>
          <a:solidFill>
            <a:schemeClr val="accent1"/>
          </a:solidFill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41" name="object 41"/>
          <p:cNvSpPr/>
          <p:nvPr/>
        </p:nvSpPr>
        <p:spPr>
          <a:xfrm>
            <a:off x="5083202" y="503969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42" name="object 42"/>
          <p:cNvSpPr/>
          <p:nvPr/>
        </p:nvSpPr>
        <p:spPr>
          <a:xfrm>
            <a:off x="5377561" y="533430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43" name="object 43"/>
          <p:cNvSpPr/>
          <p:nvPr/>
        </p:nvSpPr>
        <p:spPr>
          <a:xfrm>
            <a:off x="5666737" y="5039696"/>
            <a:ext cx="293322" cy="294606"/>
          </a:xfrm>
          <a:custGeom>
            <a:avLst/>
            <a:gdLst/>
            <a:ahLst/>
            <a:cxnLst/>
            <a:rect l="l" t="t" r="r" b="b"/>
            <a:pathLst>
              <a:path w="359409" h="360679">
                <a:moveTo>
                  <a:pt x="179070" y="0"/>
                </a:moveTo>
                <a:lnTo>
                  <a:pt x="130527" y="6214"/>
                </a:lnTo>
                <a:lnTo>
                  <a:pt x="87488" y="23894"/>
                </a:lnTo>
                <a:lnTo>
                  <a:pt x="51435" y="51593"/>
                </a:lnTo>
                <a:lnTo>
                  <a:pt x="23847" y="87865"/>
                </a:lnTo>
                <a:lnTo>
                  <a:pt x="6208" y="131262"/>
                </a:lnTo>
                <a:lnTo>
                  <a:pt x="0" y="180339"/>
                </a:lnTo>
                <a:lnTo>
                  <a:pt x="6208" y="228976"/>
                </a:lnTo>
                <a:lnTo>
                  <a:pt x="23847" y="272250"/>
                </a:lnTo>
                <a:lnTo>
                  <a:pt x="51435" y="308609"/>
                </a:lnTo>
                <a:lnTo>
                  <a:pt x="87488" y="336502"/>
                </a:lnTo>
                <a:lnTo>
                  <a:pt x="130527" y="354377"/>
                </a:lnTo>
                <a:lnTo>
                  <a:pt x="179070" y="360679"/>
                </a:lnTo>
                <a:lnTo>
                  <a:pt x="228147" y="354377"/>
                </a:lnTo>
                <a:lnTo>
                  <a:pt x="271544" y="336502"/>
                </a:lnTo>
                <a:lnTo>
                  <a:pt x="307816" y="308609"/>
                </a:lnTo>
                <a:lnTo>
                  <a:pt x="335515" y="272250"/>
                </a:lnTo>
                <a:lnTo>
                  <a:pt x="353195" y="228976"/>
                </a:lnTo>
                <a:lnTo>
                  <a:pt x="359409" y="180339"/>
                </a:lnTo>
                <a:lnTo>
                  <a:pt x="353195" y="131262"/>
                </a:lnTo>
                <a:lnTo>
                  <a:pt x="335515" y="87865"/>
                </a:lnTo>
                <a:lnTo>
                  <a:pt x="307816" y="51593"/>
                </a:lnTo>
                <a:lnTo>
                  <a:pt x="271544" y="23894"/>
                </a:lnTo>
                <a:lnTo>
                  <a:pt x="228147" y="6214"/>
                </a:lnTo>
                <a:lnTo>
                  <a:pt x="17907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44" name="object 44"/>
          <p:cNvSpPr/>
          <p:nvPr/>
        </p:nvSpPr>
        <p:spPr>
          <a:xfrm>
            <a:off x="5666737" y="5039696"/>
            <a:ext cx="293322" cy="294606"/>
          </a:xfrm>
          <a:custGeom>
            <a:avLst/>
            <a:gdLst/>
            <a:ahLst/>
            <a:cxnLst/>
            <a:rect l="l" t="t" r="r" b="b"/>
            <a:pathLst>
              <a:path w="359409" h="360679">
                <a:moveTo>
                  <a:pt x="179070" y="0"/>
                </a:moveTo>
                <a:lnTo>
                  <a:pt x="228147" y="6214"/>
                </a:lnTo>
                <a:lnTo>
                  <a:pt x="271544" y="23894"/>
                </a:lnTo>
                <a:lnTo>
                  <a:pt x="307816" y="51593"/>
                </a:lnTo>
                <a:lnTo>
                  <a:pt x="335515" y="87865"/>
                </a:lnTo>
                <a:lnTo>
                  <a:pt x="353195" y="131262"/>
                </a:lnTo>
                <a:lnTo>
                  <a:pt x="359409" y="180339"/>
                </a:lnTo>
                <a:lnTo>
                  <a:pt x="353195" y="228976"/>
                </a:lnTo>
                <a:lnTo>
                  <a:pt x="335515" y="272250"/>
                </a:lnTo>
                <a:lnTo>
                  <a:pt x="307816" y="308609"/>
                </a:lnTo>
                <a:lnTo>
                  <a:pt x="271544" y="336502"/>
                </a:lnTo>
                <a:lnTo>
                  <a:pt x="228147" y="354377"/>
                </a:lnTo>
                <a:lnTo>
                  <a:pt x="179070" y="360679"/>
                </a:lnTo>
                <a:lnTo>
                  <a:pt x="130527" y="354377"/>
                </a:lnTo>
                <a:lnTo>
                  <a:pt x="87488" y="336502"/>
                </a:lnTo>
                <a:lnTo>
                  <a:pt x="51435" y="308609"/>
                </a:lnTo>
                <a:lnTo>
                  <a:pt x="23847" y="272250"/>
                </a:lnTo>
                <a:lnTo>
                  <a:pt x="6208" y="228976"/>
                </a:lnTo>
                <a:lnTo>
                  <a:pt x="0" y="180339"/>
                </a:lnTo>
                <a:lnTo>
                  <a:pt x="6208" y="131262"/>
                </a:lnTo>
                <a:lnTo>
                  <a:pt x="23847" y="87865"/>
                </a:lnTo>
                <a:lnTo>
                  <a:pt x="51435" y="51593"/>
                </a:lnTo>
                <a:lnTo>
                  <a:pt x="87488" y="23894"/>
                </a:lnTo>
                <a:lnTo>
                  <a:pt x="130527" y="6214"/>
                </a:lnTo>
                <a:lnTo>
                  <a:pt x="179070" y="0"/>
                </a:lnTo>
                <a:close/>
              </a:path>
            </a:pathLst>
          </a:custGeom>
          <a:solidFill>
            <a:schemeClr val="accent1"/>
          </a:solidFill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45" name="object 45"/>
          <p:cNvSpPr/>
          <p:nvPr/>
        </p:nvSpPr>
        <p:spPr>
          <a:xfrm>
            <a:off x="5666737" y="503969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46" name="object 46"/>
          <p:cNvSpPr/>
          <p:nvPr/>
        </p:nvSpPr>
        <p:spPr>
          <a:xfrm>
            <a:off x="5961096" y="533430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47" name="object 47"/>
          <p:cNvSpPr/>
          <p:nvPr/>
        </p:nvSpPr>
        <p:spPr>
          <a:xfrm>
            <a:off x="6249235" y="5039696"/>
            <a:ext cx="294358" cy="294606"/>
          </a:xfrm>
          <a:custGeom>
            <a:avLst/>
            <a:gdLst/>
            <a:ahLst/>
            <a:cxnLst/>
            <a:rect l="l" t="t" r="r" b="b"/>
            <a:pathLst>
              <a:path w="360679" h="360679">
                <a:moveTo>
                  <a:pt x="180340" y="0"/>
                </a:moveTo>
                <a:lnTo>
                  <a:pt x="131262" y="6214"/>
                </a:lnTo>
                <a:lnTo>
                  <a:pt x="87865" y="23894"/>
                </a:lnTo>
                <a:lnTo>
                  <a:pt x="51593" y="51593"/>
                </a:lnTo>
                <a:lnTo>
                  <a:pt x="23894" y="87865"/>
                </a:lnTo>
                <a:lnTo>
                  <a:pt x="6214" y="131262"/>
                </a:lnTo>
                <a:lnTo>
                  <a:pt x="0" y="180339"/>
                </a:lnTo>
                <a:lnTo>
                  <a:pt x="6214" y="228976"/>
                </a:lnTo>
                <a:lnTo>
                  <a:pt x="23894" y="272250"/>
                </a:lnTo>
                <a:lnTo>
                  <a:pt x="51593" y="308609"/>
                </a:lnTo>
                <a:lnTo>
                  <a:pt x="87865" y="336502"/>
                </a:lnTo>
                <a:lnTo>
                  <a:pt x="131262" y="354377"/>
                </a:lnTo>
                <a:lnTo>
                  <a:pt x="180340" y="360679"/>
                </a:lnTo>
                <a:lnTo>
                  <a:pt x="228976" y="354377"/>
                </a:lnTo>
                <a:lnTo>
                  <a:pt x="272250" y="336502"/>
                </a:lnTo>
                <a:lnTo>
                  <a:pt x="308610" y="308609"/>
                </a:lnTo>
                <a:lnTo>
                  <a:pt x="336502" y="272250"/>
                </a:lnTo>
                <a:lnTo>
                  <a:pt x="354377" y="228976"/>
                </a:lnTo>
                <a:lnTo>
                  <a:pt x="360680" y="180339"/>
                </a:lnTo>
                <a:lnTo>
                  <a:pt x="354377" y="131262"/>
                </a:lnTo>
                <a:lnTo>
                  <a:pt x="336502" y="87865"/>
                </a:lnTo>
                <a:lnTo>
                  <a:pt x="308610" y="51593"/>
                </a:lnTo>
                <a:lnTo>
                  <a:pt x="272250" y="23894"/>
                </a:lnTo>
                <a:lnTo>
                  <a:pt x="228976" y="6214"/>
                </a:lnTo>
                <a:lnTo>
                  <a:pt x="18034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48" name="object 48"/>
          <p:cNvSpPr/>
          <p:nvPr/>
        </p:nvSpPr>
        <p:spPr>
          <a:xfrm>
            <a:off x="6249235" y="5039696"/>
            <a:ext cx="294358" cy="294606"/>
          </a:xfrm>
          <a:custGeom>
            <a:avLst/>
            <a:gdLst/>
            <a:ahLst/>
            <a:cxnLst/>
            <a:rect l="l" t="t" r="r" b="b"/>
            <a:pathLst>
              <a:path w="360679" h="360679">
                <a:moveTo>
                  <a:pt x="180340" y="0"/>
                </a:moveTo>
                <a:lnTo>
                  <a:pt x="228976" y="6214"/>
                </a:lnTo>
                <a:lnTo>
                  <a:pt x="272250" y="23894"/>
                </a:lnTo>
                <a:lnTo>
                  <a:pt x="308610" y="51593"/>
                </a:lnTo>
                <a:lnTo>
                  <a:pt x="336502" y="87865"/>
                </a:lnTo>
                <a:lnTo>
                  <a:pt x="354377" y="131262"/>
                </a:lnTo>
                <a:lnTo>
                  <a:pt x="360680" y="180339"/>
                </a:lnTo>
                <a:lnTo>
                  <a:pt x="354377" y="228976"/>
                </a:lnTo>
                <a:lnTo>
                  <a:pt x="336502" y="272250"/>
                </a:lnTo>
                <a:lnTo>
                  <a:pt x="308610" y="308609"/>
                </a:lnTo>
                <a:lnTo>
                  <a:pt x="272250" y="336502"/>
                </a:lnTo>
                <a:lnTo>
                  <a:pt x="228976" y="354377"/>
                </a:lnTo>
                <a:lnTo>
                  <a:pt x="180340" y="360679"/>
                </a:lnTo>
                <a:lnTo>
                  <a:pt x="131262" y="354377"/>
                </a:lnTo>
                <a:lnTo>
                  <a:pt x="87865" y="336502"/>
                </a:lnTo>
                <a:lnTo>
                  <a:pt x="51593" y="308609"/>
                </a:lnTo>
                <a:lnTo>
                  <a:pt x="23894" y="272250"/>
                </a:lnTo>
                <a:lnTo>
                  <a:pt x="6214" y="228976"/>
                </a:lnTo>
                <a:lnTo>
                  <a:pt x="0" y="180339"/>
                </a:lnTo>
                <a:lnTo>
                  <a:pt x="6214" y="131262"/>
                </a:lnTo>
                <a:lnTo>
                  <a:pt x="23894" y="87865"/>
                </a:lnTo>
                <a:lnTo>
                  <a:pt x="51593" y="51593"/>
                </a:lnTo>
                <a:lnTo>
                  <a:pt x="87865" y="23894"/>
                </a:lnTo>
                <a:lnTo>
                  <a:pt x="131262" y="6214"/>
                </a:lnTo>
                <a:lnTo>
                  <a:pt x="180340" y="0"/>
                </a:lnTo>
                <a:close/>
              </a:path>
            </a:pathLst>
          </a:custGeom>
          <a:solidFill>
            <a:schemeClr val="accent1"/>
          </a:solidFill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49" name="object 49"/>
          <p:cNvSpPr/>
          <p:nvPr/>
        </p:nvSpPr>
        <p:spPr>
          <a:xfrm>
            <a:off x="6249235" y="503969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50" name="object 50"/>
          <p:cNvSpPr/>
          <p:nvPr/>
        </p:nvSpPr>
        <p:spPr>
          <a:xfrm>
            <a:off x="6543594" y="533430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51" name="object 51"/>
          <p:cNvSpPr/>
          <p:nvPr/>
        </p:nvSpPr>
        <p:spPr>
          <a:xfrm>
            <a:off x="6817222" y="5039696"/>
            <a:ext cx="294358" cy="294606"/>
          </a:xfrm>
          <a:custGeom>
            <a:avLst/>
            <a:gdLst/>
            <a:ahLst/>
            <a:cxnLst/>
            <a:rect l="l" t="t" r="r" b="b"/>
            <a:pathLst>
              <a:path w="360679" h="360679">
                <a:moveTo>
                  <a:pt x="180339" y="0"/>
                </a:moveTo>
                <a:lnTo>
                  <a:pt x="131262" y="6302"/>
                </a:lnTo>
                <a:lnTo>
                  <a:pt x="87865" y="24177"/>
                </a:lnTo>
                <a:lnTo>
                  <a:pt x="51593" y="52069"/>
                </a:lnTo>
                <a:lnTo>
                  <a:pt x="23894" y="88429"/>
                </a:lnTo>
                <a:lnTo>
                  <a:pt x="6214" y="131703"/>
                </a:lnTo>
                <a:lnTo>
                  <a:pt x="0" y="180339"/>
                </a:lnTo>
                <a:lnTo>
                  <a:pt x="6214" y="229417"/>
                </a:lnTo>
                <a:lnTo>
                  <a:pt x="23894" y="272814"/>
                </a:lnTo>
                <a:lnTo>
                  <a:pt x="51593" y="309086"/>
                </a:lnTo>
                <a:lnTo>
                  <a:pt x="87865" y="336785"/>
                </a:lnTo>
                <a:lnTo>
                  <a:pt x="131262" y="354465"/>
                </a:lnTo>
                <a:lnTo>
                  <a:pt x="180339" y="360679"/>
                </a:lnTo>
                <a:lnTo>
                  <a:pt x="228976" y="354465"/>
                </a:lnTo>
                <a:lnTo>
                  <a:pt x="272250" y="336785"/>
                </a:lnTo>
                <a:lnTo>
                  <a:pt x="308609" y="309086"/>
                </a:lnTo>
                <a:lnTo>
                  <a:pt x="336502" y="272814"/>
                </a:lnTo>
                <a:lnTo>
                  <a:pt x="354377" y="229417"/>
                </a:lnTo>
                <a:lnTo>
                  <a:pt x="360679" y="180339"/>
                </a:lnTo>
                <a:lnTo>
                  <a:pt x="354377" y="131703"/>
                </a:lnTo>
                <a:lnTo>
                  <a:pt x="336502" y="88429"/>
                </a:lnTo>
                <a:lnTo>
                  <a:pt x="308609" y="52069"/>
                </a:lnTo>
                <a:lnTo>
                  <a:pt x="272250" y="24177"/>
                </a:lnTo>
                <a:lnTo>
                  <a:pt x="228976" y="6302"/>
                </a:lnTo>
                <a:lnTo>
                  <a:pt x="180339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52" name="object 52"/>
          <p:cNvSpPr/>
          <p:nvPr/>
        </p:nvSpPr>
        <p:spPr>
          <a:xfrm>
            <a:off x="6817222" y="5039696"/>
            <a:ext cx="294358" cy="294606"/>
          </a:xfrm>
          <a:custGeom>
            <a:avLst/>
            <a:gdLst/>
            <a:ahLst/>
            <a:cxnLst/>
            <a:rect l="l" t="t" r="r" b="b"/>
            <a:pathLst>
              <a:path w="360679" h="360679">
                <a:moveTo>
                  <a:pt x="180339" y="0"/>
                </a:moveTo>
                <a:lnTo>
                  <a:pt x="228976" y="6302"/>
                </a:lnTo>
                <a:lnTo>
                  <a:pt x="272250" y="24177"/>
                </a:lnTo>
                <a:lnTo>
                  <a:pt x="308609" y="52069"/>
                </a:lnTo>
                <a:lnTo>
                  <a:pt x="336502" y="88429"/>
                </a:lnTo>
                <a:lnTo>
                  <a:pt x="354377" y="131703"/>
                </a:lnTo>
                <a:lnTo>
                  <a:pt x="360679" y="180339"/>
                </a:lnTo>
                <a:lnTo>
                  <a:pt x="354377" y="229417"/>
                </a:lnTo>
                <a:lnTo>
                  <a:pt x="336502" y="272814"/>
                </a:lnTo>
                <a:lnTo>
                  <a:pt x="308609" y="309086"/>
                </a:lnTo>
                <a:lnTo>
                  <a:pt x="272250" y="336785"/>
                </a:lnTo>
                <a:lnTo>
                  <a:pt x="228976" y="354465"/>
                </a:lnTo>
                <a:lnTo>
                  <a:pt x="180339" y="360679"/>
                </a:lnTo>
                <a:lnTo>
                  <a:pt x="131262" y="354465"/>
                </a:lnTo>
                <a:lnTo>
                  <a:pt x="87865" y="336785"/>
                </a:lnTo>
                <a:lnTo>
                  <a:pt x="51593" y="309086"/>
                </a:lnTo>
                <a:lnTo>
                  <a:pt x="23894" y="272814"/>
                </a:lnTo>
                <a:lnTo>
                  <a:pt x="6214" y="229417"/>
                </a:lnTo>
                <a:lnTo>
                  <a:pt x="0" y="180339"/>
                </a:lnTo>
                <a:lnTo>
                  <a:pt x="6214" y="131703"/>
                </a:lnTo>
                <a:lnTo>
                  <a:pt x="23894" y="88429"/>
                </a:lnTo>
                <a:lnTo>
                  <a:pt x="51593" y="52069"/>
                </a:lnTo>
                <a:lnTo>
                  <a:pt x="87865" y="24177"/>
                </a:lnTo>
                <a:lnTo>
                  <a:pt x="131262" y="6302"/>
                </a:lnTo>
                <a:lnTo>
                  <a:pt x="180339" y="0"/>
                </a:lnTo>
                <a:close/>
              </a:path>
            </a:pathLst>
          </a:custGeom>
          <a:solidFill>
            <a:schemeClr val="accent1"/>
          </a:solidFill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53" name="object 53"/>
          <p:cNvSpPr/>
          <p:nvPr/>
        </p:nvSpPr>
        <p:spPr>
          <a:xfrm>
            <a:off x="6817222" y="503969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54" name="object 54"/>
          <p:cNvSpPr/>
          <p:nvPr/>
        </p:nvSpPr>
        <p:spPr>
          <a:xfrm>
            <a:off x="7111582" y="533430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55" name="object 55"/>
          <p:cNvSpPr/>
          <p:nvPr/>
        </p:nvSpPr>
        <p:spPr>
          <a:xfrm>
            <a:off x="5990116" y="1893430"/>
            <a:ext cx="293322" cy="294606"/>
          </a:xfrm>
          <a:custGeom>
            <a:avLst/>
            <a:gdLst/>
            <a:ahLst/>
            <a:cxnLst/>
            <a:rect l="l" t="t" r="r" b="b"/>
            <a:pathLst>
              <a:path w="359409" h="360680">
                <a:moveTo>
                  <a:pt x="179070" y="0"/>
                </a:moveTo>
                <a:lnTo>
                  <a:pt x="130527" y="6214"/>
                </a:lnTo>
                <a:lnTo>
                  <a:pt x="87488" y="23894"/>
                </a:lnTo>
                <a:lnTo>
                  <a:pt x="51435" y="51593"/>
                </a:lnTo>
                <a:lnTo>
                  <a:pt x="23847" y="87865"/>
                </a:lnTo>
                <a:lnTo>
                  <a:pt x="6208" y="131262"/>
                </a:lnTo>
                <a:lnTo>
                  <a:pt x="0" y="180339"/>
                </a:lnTo>
                <a:lnTo>
                  <a:pt x="6208" y="228976"/>
                </a:lnTo>
                <a:lnTo>
                  <a:pt x="23847" y="272250"/>
                </a:lnTo>
                <a:lnTo>
                  <a:pt x="51435" y="308610"/>
                </a:lnTo>
                <a:lnTo>
                  <a:pt x="87488" y="336502"/>
                </a:lnTo>
                <a:lnTo>
                  <a:pt x="130527" y="354377"/>
                </a:lnTo>
                <a:lnTo>
                  <a:pt x="179070" y="360679"/>
                </a:lnTo>
                <a:lnTo>
                  <a:pt x="228147" y="354377"/>
                </a:lnTo>
                <a:lnTo>
                  <a:pt x="271544" y="336502"/>
                </a:lnTo>
                <a:lnTo>
                  <a:pt x="307816" y="308609"/>
                </a:lnTo>
                <a:lnTo>
                  <a:pt x="335515" y="272250"/>
                </a:lnTo>
                <a:lnTo>
                  <a:pt x="353195" y="228976"/>
                </a:lnTo>
                <a:lnTo>
                  <a:pt x="359410" y="180339"/>
                </a:lnTo>
                <a:lnTo>
                  <a:pt x="353195" y="131262"/>
                </a:lnTo>
                <a:lnTo>
                  <a:pt x="335515" y="87865"/>
                </a:lnTo>
                <a:lnTo>
                  <a:pt x="307816" y="51593"/>
                </a:lnTo>
                <a:lnTo>
                  <a:pt x="271544" y="23894"/>
                </a:lnTo>
                <a:lnTo>
                  <a:pt x="228147" y="6214"/>
                </a:lnTo>
                <a:lnTo>
                  <a:pt x="179070" y="0"/>
                </a:lnTo>
                <a:close/>
              </a:path>
            </a:pathLst>
          </a:custGeom>
          <a:solidFill>
            <a:srgbClr val="719ECE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56" name="object 56"/>
          <p:cNvSpPr/>
          <p:nvPr/>
        </p:nvSpPr>
        <p:spPr>
          <a:xfrm>
            <a:off x="5990116" y="1893430"/>
            <a:ext cx="293322" cy="294606"/>
          </a:xfrm>
          <a:custGeom>
            <a:avLst/>
            <a:gdLst/>
            <a:ahLst/>
            <a:cxnLst/>
            <a:rect l="l" t="t" r="r" b="b"/>
            <a:pathLst>
              <a:path w="359409" h="360680">
                <a:moveTo>
                  <a:pt x="179070" y="0"/>
                </a:moveTo>
                <a:lnTo>
                  <a:pt x="228147" y="6214"/>
                </a:lnTo>
                <a:lnTo>
                  <a:pt x="271544" y="23894"/>
                </a:lnTo>
                <a:lnTo>
                  <a:pt x="307816" y="51593"/>
                </a:lnTo>
                <a:lnTo>
                  <a:pt x="335515" y="87865"/>
                </a:lnTo>
                <a:lnTo>
                  <a:pt x="353195" y="131262"/>
                </a:lnTo>
                <a:lnTo>
                  <a:pt x="359410" y="180339"/>
                </a:lnTo>
                <a:lnTo>
                  <a:pt x="353195" y="228976"/>
                </a:lnTo>
                <a:lnTo>
                  <a:pt x="335515" y="272250"/>
                </a:lnTo>
                <a:lnTo>
                  <a:pt x="307816" y="308609"/>
                </a:lnTo>
                <a:lnTo>
                  <a:pt x="271544" y="336502"/>
                </a:lnTo>
                <a:lnTo>
                  <a:pt x="228147" y="354377"/>
                </a:lnTo>
                <a:lnTo>
                  <a:pt x="179070" y="360679"/>
                </a:lnTo>
                <a:lnTo>
                  <a:pt x="130527" y="354377"/>
                </a:lnTo>
                <a:lnTo>
                  <a:pt x="87488" y="336502"/>
                </a:lnTo>
                <a:lnTo>
                  <a:pt x="51435" y="308610"/>
                </a:lnTo>
                <a:lnTo>
                  <a:pt x="23847" y="272250"/>
                </a:lnTo>
                <a:lnTo>
                  <a:pt x="6208" y="228976"/>
                </a:lnTo>
                <a:lnTo>
                  <a:pt x="0" y="180339"/>
                </a:lnTo>
                <a:lnTo>
                  <a:pt x="6208" y="131262"/>
                </a:lnTo>
                <a:lnTo>
                  <a:pt x="23847" y="87865"/>
                </a:lnTo>
                <a:lnTo>
                  <a:pt x="51435" y="51593"/>
                </a:lnTo>
                <a:lnTo>
                  <a:pt x="87488" y="23894"/>
                </a:lnTo>
                <a:lnTo>
                  <a:pt x="130527" y="6214"/>
                </a:lnTo>
                <a:lnTo>
                  <a:pt x="179070" y="0"/>
                </a:lnTo>
                <a:close/>
              </a:path>
            </a:pathLst>
          </a:custGeom>
          <a:solidFill>
            <a:schemeClr val="accent1"/>
          </a:solidFill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57" name="object 57"/>
          <p:cNvSpPr/>
          <p:nvPr/>
        </p:nvSpPr>
        <p:spPr>
          <a:xfrm>
            <a:off x="5990116" y="189343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58" name="object 58"/>
          <p:cNvSpPr/>
          <p:nvPr/>
        </p:nvSpPr>
        <p:spPr>
          <a:xfrm>
            <a:off x="6284476" y="218803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59" name="object 59"/>
          <p:cNvSpPr txBox="1"/>
          <p:nvPr/>
        </p:nvSpPr>
        <p:spPr>
          <a:xfrm>
            <a:off x="6022248" y="1916252"/>
            <a:ext cx="229061" cy="21544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pc="4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60" name="object 60"/>
          <p:cNvSpPr/>
          <p:nvPr/>
        </p:nvSpPr>
        <p:spPr>
          <a:xfrm>
            <a:off x="7082560" y="4040732"/>
            <a:ext cx="293322" cy="294606"/>
          </a:xfrm>
          <a:custGeom>
            <a:avLst/>
            <a:gdLst/>
            <a:ahLst/>
            <a:cxnLst/>
            <a:rect l="l" t="t" r="r" b="b"/>
            <a:pathLst>
              <a:path w="359409" h="360679">
                <a:moveTo>
                  <a:pt x="179069" y="0"/>
                </a:moveTo>
                <a:lnTo>
                  <a:pt x="130527" y="6214"/>
                </a:lnTo>
                <a:lnTo>
                  <a:pt x="87488" y="23894"/>
                </a:lnTo>
                <a:lnTo>
                  <a:pt x="51435" y="51593"/>
                </a:lnTo>
                <a:lnTo>
                  <a:pt x="23847" y="87865"/>
                </a:lnTo>
                <a:lnTo>
                  <a:pt x="6208" y="131262"/>
                </a:lnTo>
                <a:lnTo>
                  <a:pt x="0" y="180339"/>
                </a:lnTo>
                <a:lnTo>
                  <a:pt x="6208" y="228976"/>
                </a:lnTo>
                <a:lnTo>
                  <a:pt x="23847" y="272250"/>
                </a:lnTo>
                <a:lnTo>
                  <a:pt x="51434" y="308609"/>
                </a:lnTo>
                <a:lnTo>
                  <a:pt x="87488" y="336502"/>
                </a:lnTo>
                <a:lnTo>
                  <a:pt x="130527" y="354377"/>
                </a:lnTo>
                <a:lnTo>
                  <a:pt x="179069" y="360679"/>
                </a:lnTo>
                <a:lnTo>
                  <a:pt x="228147" y="354377"/>
                </a:lnTo>
                <a:lnTo>
                  <a:pt x="271544" y="336502"/>
                </a:lnTo>
                <a:lnTo>
                  <a:pt x="307816" y="308610"/>
                </a:lnTo>
                <a:lnTo>
                  <a:pt x="335515" y="272250"/>
                </a:lnTo>
                <a:lnTo>
                  <a:pt x="353195" y="228976"/>
                </a:lnTo>
                <a:lnTo>
                  <a:pt x="359409" y="180339"/>
                </a:lnTo>
                <a:lnTo>
                  <a:pt x="353195" y="131262"/>
                </a:lnTo>
                <a:lnTo>
                  <a:pt x="335515" y="87865"/>
                </a:lnTo>
                <a:lnTo>
                  <a:pt x="307816" y="51593"/>
                </a:lnTo>
                <a:lnTo>
                  <a:pt x="271544" y="23894"/>
                </a:lnTo>
                <a:lnTo>
                  <a:pt x="228147" y="6214"/>
                </a:lnTo>
                <a:lnTo>
                  <a:pt x="179069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61" name="object 61"/>
          <p:cNvSpPr/>
          <p:nvPr/>
        </p:nvSpPr>
        <p:spPr>
          <a:xfrm>
            <a:off x="7082560" y="4040732"/>
            <a:ext cx="293322" cy="294606"/>
          </a:xfrm>
          <a:custGeom>
            <a:avLst/>
            <a:gdLst/>
            <a:ahLst/>
            <a:cxnLst/>
            <a:rect l="l" t="t" r="r" b="b"/>
            <a:pathLst>
              <a:path w="359409" h="360679">
                <a:moveTo>
                  <a:pt x="179069" y="0"/>
                </a:moveTo>
                <a:lnTo>
                  <a:pt x="228147" y="6214"/>
                </a:lnTo>
                <a:lnTo>
                  <a:pt x="271544" y="23894"/>
                </a:lnTo>
                <a:lnTo>
                  <a:pt x="307816" y="51593"/>
                </a:lnTo>
                <a:lnTo>
                  <a:pt x="335515" y="87865"/>
                </a:lnTo>
                <a:lnTo>
                  <a:pt x="353195" y="131262"/>
                </a:lnTo>
                <a:lnTo>
                  <a:pt x="359409" y="180339"/>
                </a:lnTo>
                <a:lnTo>
                  <a:pt x="353195" y="228976"/>
                </a:lnTo>
                <a:lnTo>
                  <a:pt x="335515" y="272250"/>
                </a:lnTo>
                <a:lnTo>
                  <a:pt x="307816" y="308610"/>
                </a:lnTo>
                <a:lnTo>
                  <a:pt x="271544" y="336502"/>
                </a:lnTo>
                <a:lnTo>
                  <a:pt x="228147" y="354377"/>
                </a:lnTo>
                <a:lnTo>
                  <a:pt x="179069" y="360679"/>
                </a:lnTo>
                <a:lnTo>
                  <a:pt x="130527" y="354377"/>
                </a:lnTo>
                <a:lnTo>
                  <a:pt x="87488" y="336502"/>
                </a:lnTo>
                <a:lnTo>
                  <a:pt x="51434" y="308609"/>
                </a:lnTo>
                <a:lnTo>
                  <a:pt x="23847" y="272250"/>
                </a:lnTo>
                <a:lnTo>
                  <a:pt x="6208" y="228976"/>
                </a:lnTo>
                <a:lnTo>
                  <a:pt x="0" y="180339"/>
                </a:lnTo>
                <a:lnTo>
                  <a:pt x="6208" y="131262"/>
                </a:lnTo>
                <a:lnTo>
                  <a:pt x="23847" y="87865"/>
                </a:lnTo>
                <a:lnTo>
                  <a:pt x="51435" y="51593"/>
                </a:lnTo>
                <a:lnTo>
                  <a:pt x="87488" y="23894"/>
                </a:lnTo>
                <a:lnTo>
                  <a:pt x="130527" y="6214"/>
                </a:lnTo>
                <a:lnTo>
                  <a:pt x="179069" y="0"/>
                </a:lnTo>
                <a:close/>
              </a:path>
            </a:pathLst>
          </a:custGeom>
          <a:solidFill>
            <a:schemeClr val="accent1"/>
          </a:solidFill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62" name="object 62"/>
          <p:cNvSpPr/>
          <p:nvPr/>
        </p:nvSpPr>
        <p:spPr>
          <a:xfrm>
            <a:off x="7082560" y="404073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63" name="object 63"/>
          <p:cNvSpPr/>
          <p:nvPr/>
        </p:nvSpPr>
        <p:spPr>
          <a:xfrm>
            <a:off x="7376918" y="433533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64" name="object 64"/>
          <p:cNvSpPr/>
          <p:nvPr/>
        </p:nvSpPr>
        <p:spPr>
          <a:xfrm>
            <a:off x="6396415" y="4419363"/>
            <a:ext cx="274665" cy="620332"/>
          </a:xfrm>
          <a:custGeom>
            <a:avLst/>
            <a:gdLst/>
            <a:ahLst/>
            <a:cxnLst/>
            <a:rect l="l" t="t" r="r" b="b"/>
            <a:pathLst>
              <a:path w="336550" h="759460">
                <a:moveTo>
                  <a:pt x="0" y="759459"/>
                </a:moveTo>
                <a:lnTo>
                  <a:pt x="0" y="327659"/>
                </a:lnTo>
                <a:lnTo>
                  <a:pt x="336550" y="327659"/>
                </a:lnTo>
                <a:lnTo>
                  <a:pt x="33655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65" name="object 65"/>
          <p:cNvSpPr/>
          <p:nvPr/>
        </p:nvSpPr>
        <p:spPr>
          <a:xfrm>
            <a:off x="6642059" y="4335339"/>
            <a:ext cx="58043" cy="88174"/>
          </a:xfrm>
          <a:custGeom>
            <a:avLst/>
            <a:gdLst/>
            <a:ahLst/>
            <a:cxnLst/>
            <a:rect l="l" t="t" r="r" b="b"/>
            <a:pathLst>
              <a:path w="71120" h="107950">
                <a:moveTo>
                  <a:pt x="35559" y="0"/>
                </a:moveTo>
                <a:lnTo>
                  <a:pt x="0" y="107950"/>
                </a:lnTo>
                <a:lnTo>
                  <a:pt x="71119" y="107950"/>
                </a:lnTo>
                <a:lnTo>
                  <a:pt x="35559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66" name="object 66"/>
          <p:cNvSpPr/>
          <p:nvPr/>
        </p:nvSpPr>
        <p:spPr>
          <a:xfrm>
            <a:off x="6078217" y="3389281"/>
            <a:ext cx="592863" cy="651452"/>
          </a:xfrm>
          <a:custGeom>
            <a:avLst/>
            <a:gdLst/>
            <a:ahLst/>
            <a:cxnLst/>
            <a:rect l="l" t="t" r="r" b="b"/>
            <a:pathLst>
              <a:path w="726440" h="797560">
                <a:moveTo>
                  <a:pt x="726440" y="797560"/>
                </a:moveTo>
                <a:lnTo>
                  <a:pt x="726440" y="346710"/>
                </a:lnTo>
                <a:lnTo>
                  <a:pt x="0" y="346710"/>
                </a:ln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67" name="object 67"/>
          <p:cNvSpPr/>
          <p:nvPr/>
        </p:nvSpPr>
        <p:spPr>
          <a:xfrm>
            <a:off x="6049196" y="3305255"/>
            <a:ext cx="58043" cy="88174"/>
          </a:xfrm>
          <a:custGeom>
            <a:avLst/>
            <a:gdLst/>
            <a:ahLst/>
            <a:cxnLst/>
            <a:rect l="l" t="t" r="r" b="b"/>
            <a:pathLst>
              <a:path w="71120" h="107950">
                <a:moveTo>
                  <a:pt x="35559" y="0"/>
                </a:moveTo>
                <a:lnTo>
                  <a:pt x="0" y="107950"/>
                </a:lnTo>
                <a:lnTo>
                  <a:pt x="71120" y="107950"/>
                </a:lnTo>
                <a:lnTo>
                  <a:pt x="35559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68" name="object 68"/>
          <p:cNvSpPr/>
          <p:nvPr/>
        </p:nvSpPr>
        <p:spPr>
          <a:xfrm>
            <a:off x="6078217" y="2272061"/>
            <a:ext cx="59079" cy="738589"/>
          </a:xfrm>
          <a:custGeom>
            <a:avLst/>
            <a:gdLst/>
            <a:ahLst/>
            <a:cxnLst/>
            <a:rect l="l" t="t" r="r" b="b"/>
            <a:pathLst>
              <a:path w="72390" h="904239">
                <a:moveTo>
                  <a:pt x="0" y="904239"/>
                </a:moveTo>
                <a:lnTo>
                  <a:pt x="0" y="401319"/>
                </a:lnTo>
                <a:lnTo>
                  <a:pt x="72390" y="401319"/>
                </a:lnTo>
                <a:lnTo>
                  <a:pt x="7239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69" name="object 69"/>
          <p:cNvSpPr/>
          <p:nvPr/>
        </p:nvSpPr>
        <p:spPr>
          <a:xfrm>
            <a:off x="6108275" y="2188035"/>
            <a:ext cx="58043" cy="88174"/>
          </a:xfrm>
          <a:custGeom>
            <a:avLst/>
            <a:gdLst/>
            <a:ahLst/>
            <a:cxnLst/>
            <a:rect l="l" t="t" r="r" b="b"/>
            <a:pathLst>
              <a:path w="71120" h="107950">
                <a:moveTo>
                  <a:pt x="35559" y="0"/>
                </a:moveTo>
                <a:lnTo>
                  <a:pt x="0" y="107950"/>
                </a:lnTo>
                <a:lnTo>
                  <a:pt x="71119" y="107950"/>
                </a:lnTo>
                <a:lnTo>
                  <a:pt x="35559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70" name="object 70"/>
          <p:cNvSpPr txBox="1"/>
          <p:nvPr/>
        </p:nvSpPr>
        <p:spPr>
          <a:xfrm>
            <a:off x="6848316" y="4531397"/>
            <a:ext cx="778394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800" dirty="0">
                <a:latin typeface="Arial" panose="020B0604020202020204" pitchFamily="34" charset="0"/>
                <a:cs typeface="Arial" panose="020B0604020202020204" pitchFamily="34" charset="0"/>
              </a:rPr>
              <a:t>W14,3</a:t>
            </a:r>
          </a:p>
        </p:txBody>
      </p:sp>
      <p:sp>
        <p:nvSpPr>
          <p:cNvPr id="71" name="object 71"/>
          <p:cNvSpPr txBox="1"/>
          <p:nvPr/>
        </p:nvSpPr>
        <p:spPr>
          <a:xfrm>
            <a:off x="5963168" y="3033471"/>
            <a:ext cx="1814347" cy="7694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22</a:t>
            </a:r>
          </a:p>
          <a:p>
            <a:pPr>
              <a:spcBef>
                <a:spcPts val="33"/>
              </a:spcBef>
            </a:pPr>
            <a:endParaRPr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78712"/>
            <a:r>
              <a:rPr sz="1800" dirty="0">
                <a:latin typeface="Arial" panose="020B0604020202020204" pitchFamily="34" charset="0"/>
                <a:cs typeface="Arial" panose="020B0604020202020204" pitchFamily="34" charset="0"/>
              </a:rPr>
              <a:t>W22,14</a:t>
            </a:r>
          </a:p>
        </p:txBody>
      </p:sp>
      <p:sp>
        <p:nvSpPr>
          <p:cNvPr id="72" name="object 72"/>
          <p:cNvSpPr txBox="1"/>
          <p:nvPr/>
        </p:nvSpPr>
        <p:spPr>
          <a:xfrm>
            <a:off x="6474150" y="2475379"/>
            <a:ext cx="978721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800" dirty="0">
                <a:latin typeface="Arial" panose="020B0604020202020204" pitchFamily="34" charset="0"/>
                <a:cs typeface="Arial" panose="020B0604020202020204" pitchFamily="34" charset="0"/>
              </a:rPr>
              <a:t>W31,22</a:t>
            </a:r>
          </a:p>
        </p:txBody>
      </p:sp>
      <p:sp>
        <p:nvSpPr>
          <p:cNvPr id="73" name="object 73"/>
          <p:cNvSpPr txBox="1"/>
          <p:nvPr/>
        </p:nvSpPr>
        <p:spPr>
          <a:xfrm>
            <a:off x="6310386" y="5037620"/>
            <a:ext cx="389715" cy="75661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3329"/>
            <a:r>
              <a:rPr sz="2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  <a:p>
            <a:pPr marL="10368">
              <a:spcBef>
                <a:spcPts val="1135"/>
              </a:spcBef>
            </a:pPr>
            <a:r>
              <a:rPr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object 74"/>
          <p:cNvSpPr txBox="1"/>
          <p:nvPr/>
        </p:nvSpPr>
        <p:spPr>
          <a:xfrm>
            <a:off x="731750" y="2224566"/>
            <a:ext cx="3230650" cy="3539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2300" i="1" dirty="0">
                <a:latin typeface="Arial" panose="020B0604020202020204" pitchFamily="34" charset="0"/>
                <a:cs typeface="Arial" panose="020B0604020202020204" pitchFamily="34" charset="0"/>
              </a:rPr>
              <a:t>ReLU </a:t>
            </a:r>
            <a:r>
              <a:rPr sz="2300" dirty="0">
                <a:latin typeface="Lucida Sans Unicode"/>
                <a:cs typeface="Lucida Sans Unicode"/>
              </a:rPr>
              <a:t>( </a:t>
            </a:r>
            <a:r>
              <a:rPr sz="2300" i="1" dirty="0">
                <a:latin typeface="Arial" panose="020B0604020202020204" pitchFamily="34" charset="0"/>
                <a:cs typeface="Arial" panose="020B0604020202020204" pitchFamily="34" charset="0"/>
              </a:rPr>
              <a:t>x </a:t>
            </a:r>
            <a:r>
              <a:rPr sz="2300" dirty="0">
                <a:latin typeface="Lucida Sans Unicode"/>
                <a:cs typeface="Lucida Sans Unicode"/>
              </a:rPr>
              <a:t>)=</a:t>
            </a:r>
            <a:r>
              <a:rPr sz="2300" i="1" dirty="0">
                <a:latin typeface="Arial" panose="020B0604020202020204" pitchFamily="34" charset="0"/>
                <a:cs typeface="Arial" panose="020B0604020202020204" pitchFamily="34" charset="0"/>
              </a:rPr>
              <a:t>max </a:t>
            </a:r>
            <a:r>
              <a:rPr sz="2300" dirty="0">
                <a:latin typeface="Lucida Sans Unicode"/>
                <a:cs typeface="Lucida Sans Unicode"/>
              </a:rPr>
              <a:t>( </a:t>
            </a:r>
            <a:r>
              <a:rPr sz="2300" i="1" dirty="0">
                <a:latin typeface="Arial" panose="020B0604020202020204" pitchFamily="34" charset="0"/>
                <a:cs typeface="Arial" panose="020B0604020202020204" pitchFamily="34" charset="0"/>
              </a:rPr>
              <a:t>x ,</a:t>
            </a:r>
            <a:r>
              <a:rPr sz="2300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sz="2300" dirty="0">
                <a:latin typeface="Lucida Sans Unicode"/>
                <a:cs typeface="Lucida Sans Unicode"/>
              </a:rPr>
              <a:t>)</a:t>
            </a:r>
          </a:p>
        </p:txBody>
      </p:sp>
      <p:sp>
        <p:nvSpPr>
          <p:cNvPr id="75" name="object 75"/>
          <p:cNvSpPr/>
          <p:nvPr/>
        </p:nvSpPr>
        <p:spPr>
          <a:xfrm>
            <a:off x="2755982" y="2939297"/>
            <a:ext cx="0" cy="1061203"/>
          </a:xfrm>
          <a:custGeom>
            <a:avLst/>
            <a:gdLst/>
            <a:ahLst/>
            <a:cxnLst/>
            <a:rect l="l" t="t" r="r" b="b"/>
            <a:pathLst>
              <a:path h="1299210">
                <a:moveTo>
                  <a:pt x="0" y="12992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2712451" y="2812740"/>
            <a:ext cx="88100" cy="132780"/>
          </a:xfrm>
          <a:custGeom>
            <a:avLst/>
            <a:gdLst/>
            <a:ahLst/>
            <a:cxnLst/>
            <a:rect l="l" t="t" r="r" b="b"/>
            <a:pathLst>
              <a:path w="107950" h="162560">
                <a:moveTo>
                  <a:pt x="53339" y="0"/>
                </a:moveTo>
                <a:lnTo>
                  <a:pt x="0" y="162560"/>
                </a:lnTo>
                <a:lnTo>
                  <a:pt x="107950" y="162560"/>
                </a:lnTo>
                <a:lnTo>
                  <a:pt x="53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1821083" y="3696558"/>
            <a:ext cx="1933023" cy="0"/>
          </a:xfrm>
          <a:custGeom>
            <a:avLst/>
            <a:gdLst/>
            <a:ahLst/>
            <a:cxnLst/>
            <a:rect l="l" t="t" r="r" b="b"/>
            <a:pathLst>
              <a:path w="2368550">
                <a:moveTo>
                  <a:pt x="0" y="0"/>
                </a:moveTo>
                <a:lnTo>
                  <a:pt x="236855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3747888" y="3651951"/>
            <a:ext cx="132669" cy="88174"/>
          </a:xfrm>
          <a:custGeom>
            <a:avLst/>
            <a:gdLst/>
            <a:ahLst/>
            <a:cxnLst/>
            <a:rect l="l" t="t" r="r" b="b"/>
            <a:pathLst>
              <a:path w="162560" h="107950">
                <a:moveTo>
                  <a:pt x="0" y="0"/>
                </a:moveTo>
                <a:lnTo>
                  <a:pt x="0" y="107950"/>
                </a:lnTo>
                <a:lnTo>
                  <a:pt x="162559" y="546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1821083" y="3696558"/>
            <a:ext cx="934899" cy="0"/>
          </a:xfrm>
          <a:custGeom>
            <a:avLst/>
            <a:gdLst/>
            <a:ahLst/>
            <a:cxnLst/>
            <a:rect l="l" t="t" r="r" b="b"/>
            <a:pathLst>
              <a:path w="1145539">
                <a:moveTo>
                  <a:pt x="0" y="0"/>
                </a:moveTo>
                <a:lnTo>
                  <a:pt x="1145539" y="0"/>
                </a:lnTo>
              </a:path>
            </a:pathLst>
          </a:custGeom>
          <a:ln w="1797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2755982" y="2970417"/>
            <a:ext cx="903805" cy="726141"/>
          </a:xfrm>
          <a:custGeom>
            <a:avLst/>
            <a:gdLst/>
            <a:ahLst/>
            <a:cxnLst/>
            <a:rect l="l" t="t" r="r" b="b"/>
            <a:pathLst>
              <a:path w="1107439" h="889000">
                <a:moveTo>
                  <a:pt x="0" y="889000"/>
                </a:moveTo>
                <a:lnTo>
                  <a:pt x="1107440" y="0"/>
                </a:lnTo>
              </a:path>
            </a:pathLst>
          </a:custGeom>
          <a:ln w="1797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Title 8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Deep nets with </a:t>
            </a:r>
            <a:r>
              <a:rPr lang="en-US" dirty="0" err="1"/>
              <a:t>ReLUs</a:t>
            </a:r>
            <a:r>
              <a:rPr lang="en-US" dirty="0"/>
              <a:t> and max pooling</a:t>
            </a:r>
          </a:p>
        </p:txBody>
      </p:sp>
    </p:spTree>
    <p:extLst>
      <p:ext uri="{BB962C8B-B14F-4D97-AF65-F5344CB8AC3E}">
        <p14:creationId xmlns:p14="http://schemas.microsoft.com/office/powerpoint/2010/main" val="3199691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46747" y="2150477"/>
            <a:ext cx="7162800" cy="3649776"/>
          </a:xfrm>
          <a:prstGeom prst="rect">
            <a:avLst/>
          </a:prstGeom>
          <a:blipFill>
            <a:blip r:embed="rId2" cstate="print"/>
            <a:srcRect/>
            <a:stretch>
              <a:fillRect t="-24169" b="-1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Supervised training: stochastic (sub) gradient optimization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 compute all the derivatives, we use a backward sweep called the </a:t>
            </a:r>
            <a:r>
              <a:rPr lang="en-US" dirty="0">
                <a:solidFill>
                  <a:schemeClr val="accent1"/>
                </a:solidFill>
              </a:rPr>
              <a:t>back-</a:t>
            </a:r>
            <a:r>
              <a:rPr lang="en-US" dirty="0" err="1">
                <a:solidFill>
                  <a:schemeClr val="accent1"/>
                </a:solidFill>
              </a:rPr>
              <a:t>propogation</a:t>
            </a:r>
            <a:r>
              <a:rPr lang="en-US" dirty="0">
                <a:solidFill>
                  <a:schemeClr val="accent1"/>
                </a:solidFill>
              </a:rPr>
              <a:t> algorithm </a:t>
            </a:r>
            <a:r>
              <a:rPr lang="en-US" dirty="0"/>
              <a:t>that uses the recurrence equation for </a:t>
            </a:r>
          </a:p>
        </p:txBody>
      </p:sp>
      <p:sp>
        <p:nvSpPr>
          <p:cNvPr id="11" name="object 2"/>
          <p:cNvSpPr/>
          <p:nvPr/>
        </p:nvSpPr>
        <p:spPr>
          <a:xfrm>
            <a:off x="7239000" y="1617077"/>
            <a:ext cx="381000" cy="533400"/>
          </a:xfrm>
          <a:prstGeom prst="rect">
            <a:avLst/>
          </a:prstGeom>
          <a:blipFill>
            <a:blip r:embed="rId2" cstate="print"/>
            <a:srcRect/>
            <a:stretch>
              <a:fillRect l="-1045264" t="-83638" r="-734732" b="-665990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041963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Straight Arrow Connector 46"/>
          <p:cNvCxnSpPr/>
          <p:nvPr/>
        </p:nvCxnSpPr>
        <p:spPr>
          <a:xfrm flipV="1">
            <a:off x="7284719" y="4193690"/>
            <a:ext cx="0" cy="762000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 flipV="1">
            <a:off x="7284719" y="2705100"/>
            <a:ext cx="0" cy="762000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Loss function for a simple network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idx="1"/>
          </p:nvPr>
        </p:nvSpPr>
        <p:spPr>
          <a:xfrm>
            <a:off x="383854" y="1104900"/>
            <a:ext cx="7461504" cy="4466753"/>
          </a:xfrm>
        </p:spPr>
        <p:txBody>
          <a:bodyPr/>
          <a:lstStyle/>
          <a:p>
            <a:r>
              <a:rPr lang="en-US" dirty="0"/>
              <a:t>1-1-1 network</a:t>
            </a:r>
            <a:br>
              <a:rPr lang="en-US" dirty="0"/>
            </a:br>
            <a:r>
              <a:rPr lang="en-US" dirty="0"/>
              <a:t>- Y = W1*W2*X</a:t>
            </a:r>
          </a:p>
          <a:p>
            <a:r>
              <a:rPr lang="en-US" dirty="0"/>
              <a:t>trained to compute the identity function with quadratic loss</a:t>
            </a:r>
            <a:br>
              <a:rPr lang="en-US" dirty="0"/>
            </a:br>
            <a:r>
              <a:rPr lang="pl-PL" dirty="0"/>
              <a:t>Single sample X=1, Y=1	L(W) = (1-W1*W2)^2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0" name="object 10"/>
          <p:cNvSpPr/>
          <p:nvPr/>
        </p:nvSpPr>
        <p:spPr>
          <a:xfrm>
            <a:off x="979467" y="2413516"/>
            <a:ext cx="4477566" cy="300311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464340" y="5168703"/>
            <a:ext cx="1168777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800" spc="-4" dirty="0">
                <a:latin typeface="+mj-lt"/>
                <a:cs typeface="Arial" panose="020B0604020202020204" pitchFamily="34" charset="0"/>
              </a:rPr>
              <a:t>Solution</a:t>
            </a:r>
            <a:endParaRPr sz="18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795370" y="5448300"/>
            <a:ext cx="1721264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800" spc="-4" dirty="0">
                <a:latin typeface="+mj-lt"/>
                <a:cs typeface="Arial" panose="020B0604020202020204" pitchFamily="34" charset="0"/>
              </a:rPr>
              <a:t>Saddle</a:t>
            </a:r>
            <a:r>
              <a:rPr sz="1800" spc="-57" dirty="0">
                <a:latin typeface="+mj-lt"/>
                <a:cs typeface="Arial" panose="020B0604020202020204" pitchFamily="34" charset="0"/>
              </a:rPr>
              <a:t> </a:t>
            </a:r>
            <a:r>
              <a:rPr sz="1800" dirty="0">
                <a:latin typeface="+mj-lt"/>
                <a:cs typeface="Arial" panose="020B0604020202020204" pitchFamily="34" charset="0"/>
              </a:rPr>
              <a:t>point</a:t>
            </a:r>
          </a:p>
        </p:txBody>
      </p:sp>
      <p:sp>
        <p:nvSpPr>
          <p:cNvPr id="13" name="object 13"/>
          <p:cNvSpPr/>
          <p:nvPr/>
        </p:nvSpPr>
        <p:spPr>
          <a:xfrm>
            <a:off x="3422436" y="4646919"/>
            <a:ext cx="321307" cy="769710"/>
          </a:xfrm>
          <a:custGeom>
            <a:avLst/>
            <a:gdLst/>
            <a:ahLst/>
            <a:cxnLst/>
            <a:rect l="l" t="t" r="r" b="b"/>
            <a:pathLst>
              <a:path w="393700" h="942340">
                <a:moveTo>
                  <a:pt x="393700" y="942340"/>
                </a:moveTo>
                <a:lnTo>
                  <a:pt x="0" y="0"/>
                </a:lnTo>
              </a:path>
            </a:pathLst>
          </a:custGeom>
          <a:ln w="1797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397559" y="4587790"/>
            <a:ext cx="45605" cy="70539"/>
          </a:xfrm>
          <a:custGeom>
            <a:avLst/>
            <a:gdLst/>
            <a:ahLst/>
            <a:cxnLst/>
            <a:rect l="l" t="t" r="r" b="b"/>
            <a:pathLst>
              <a:path w="55879" h="86360">
                <a:moveTo>
                  <a:pt x="0" y="0"/>
                </a:moveTo>
                <a:lnTo>
                  <a:pt x="6350" y="86359"/>
                </a:lnTo>
                <a:lnTo>
                  <a:pt x="55879" y="64769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233403" y="4377210"/>
            <a:ext cx="1415823" cy="789418"/>
          </a:xfrm>
          <a:custGeom>
            <a:avLst/>
            <a:gdLst/>
            <a:ahLst/>
            <a:cxnLst/>
            <a:rect l="l" t="t" r="r" b="b"/>
            <a:pathLst>
              <a:path w="1734820" h="966470">
                <a:moveTo>
                  <a:pt x="0" y="966469"/>
                </a:moveTo>
                <a:lnTo>
                  <a:pt x="1734820" y="0"/>
                </a:lnTo>
              </a:path>
            </a:pathLst>
          </a:custGeom>
          <a:ln w="1797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635752" y="4346090"/>
            <a:ext cx="68407" cy="51867"/>
          </a:xfrm>
          <a:custGeom>
            <a:avLst/>
            <a:gdLst/>
            <a:ahLst/>
            <a:cxnLst/>
            <a:rect l="l" t="t" r="r" b="b"/>
            <a:pathLst>
              <a:path w="83820" h="63500">
                <a:moveTo>
                  <a:pt x="83819" y="0"/>
                </a:moveTo>
                <a:lnTo>
                  <a:pt x="0" y="16510"/>
                </a:lnTo>
                <a:lnTo>
                  <a:pt x="26669" y="63500"/>
                </a:lnTo>
                <a:lnTo>
                  <a:pt x="83819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4834112" y="5390696"/>
            <a:ext cx="1170179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800" spc="-8" dirty="0">
                <a:latin typeface="+mj-lt"/>
                <a:cs typeface="Arial" panose="020B0604020202020204" pitchFamily="34" charset="0"/>
              </a:rPr>
              <a:t>S</a:t>
            </a:r>
            <a:r>
              <a:rPr sz="1800" dirty="0">
                <a:latin typeface="+mj-lt"/>
                <a:cs typeface="Arial" panose="020B0604020202020204" pitchFamily="34" charset="0"/>
              </a:rPr>
              <a:t>olut</a:t>
            </a:r>
            <a:r>
              <a:rPr sz="1800" spc="8" dirty="0">
                <a:latin typeface="+mj-lt"/>
                <a:cs typeface="Arial" panose="020B0604020202020204" pitchFamily="34" charset="0"/>
              </a:rPr>
              <a:t>i</a:t>
            </a:r>
            <a:r>
              <a:rPr sz="1800" dirty="0">
                <a:latin typeface="+mj-lt"/>
                <a:cs typeface="Arial" panose="020B0604020202020204" pitchFamily="34" charset="0"/>
              </a:rPr>
              <a:t>on</a:t>
            </a:r>
          </a:p>
        </p:txBody>
      </p:sp>
      <p:sp>
        <p:nvSpPr>
          <p:cNvPr id="18" name="object 18"/>
          <p:cNvSpPr/>
          <p:nvPr/>
        </p:nvSpPr>
        <p:spPr>
          <a:xfrm>
            <a:off x="4291001" y="4993392"/>
            <a:ext cx="714130" cy="469917"/>
          </a:xfrm>
          <a:custGeom>
            <a:avLst/>
            <a:gdLst/>
            <a:ahLst/>
            <a:cxnLst/>
            <a:rect l="l" t="t" r="r" b="b"/>
            <a:pathLst>
              <a:path w="875029" h="575309">
                <a:moveTo>
                  <a:pt x="875029" y="575310"/>
                </a:moveTo>
                <a:lnTo>
                  <a:pt x="0" y="0"/>
                </a:lnTo>
              </a:path>
            </a:pathLst>
          </a:custGeom>
          <a:ln w="1797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238139" y="4958123"/>
            <a:ext cx="67371" cy="54979"/>
          </a:xfrm>
          <a:custGeom>
            <a:avLst/>
            <a:gdLst/>
            <a:ahLst/>
            <a:cxnLst/>
            <a:rect l="l" t="t" r="r" b="b"/>
            <a:pathLst>
              <a:path w="82550" h="67310">
                <a:moveTo>
                  <a:pt x="0" y="0"/>
                </a:moveTo>
                <a:lnTo>
                  <a:pt x="53340" y="67309"/>
                </a:lnTo>
                <a:lnTo>
                  <a:pt x="82550" y="22859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6873757" y="4724066"/>
            <a:ext cx="821924" cy="823652"/>
          </a:xfrm>
          <a:custGeom>
            <a:avLst/>
            <a:gdLst/>
            <a:ahLst/>
            <a:cxnLst/>
            <a:rect l="l" t="t" r="r" b="b"/>
            <a:pathLst>
              <a:path w="1007109" h="1008379">
                <a:moveTo>
                  <a:pt x="502920" y="0"/>
                </a:moveTo>
                <a:lnTo>
                  <a:pt x="453434" y="2236"/>
                </a:lnTo>
                <a:lnTo>
                  <a:pt x="405505" y="8824"/>
                </a:lnTo>
                <a:lnTo>
                  <a:pt x="359320" y="19577"/>
                </a:lnTo>
                <a:lnTo>
                  <a:pt x="315064" y="34311"/>
                </a:lnTo>
                <a:lnTo>
                  <a:pt x="272924" y="52843"/>
                </a:lnTo>
                <a:lnTo>
                  <a:pt x="233085" y="74987"/>
                </a:lnTo>
                <a:lnTo>
                  <a:pt x="195734" y="100558"/>
                </a:lnTo>
                <a:lnTo>
                  <a:pt x="161057" y="129373"/>
                </a:lnTo>
                <a:lnTo>
                  <a:pt x="129240" y="161246"/>
                </a:lnTo>
                <a:lnTo>
                  <a:pt x="100469" y="195993"/>
                </a:lnTo>
                <a:lnTo>
                  <a:pt x="74931" y="233429"/>
                </a:lnTo>
                <a:lnTo>
                  <a:pt x="52811" y="273370"/>
                </a:lnTo>
                <a:lnTo>
                  <a:pt x="34295" y="315632"/>
                </a:lnTo>
                <a:lnTo>
                  <a:pt x="19570" y="360029"/>
                </a:lnTo>
                <a:lnTo>
                  <a:pt x="8822" y="406378"/>
                </a:lnTo>
                <a:lnTo>
                  <a:pt x="2236" y="454493"/>
                </a:lnTo>
                <a:lnTo>
                  <a:pt x="0" y="504190"/>
                </a:lnTo>
                <a:lnTo>
                  <a:pt x="2236" y="553886"/>
                </a:lnTo>
                <a:lnTo>
                  <a:pt x="8822" y="602001"/>
                </a:lnTo>
                <a:lnTo>
                  <a:pt x="19570" y="648350"/>
                </a:lnTo>
                <a:lnTo>
                  <a:pt x="34295" y="692747"/>
                </a:lnTo>
                <a:lnTo>
                  <a:pt x="52811" y="735009"/>
                </a:lnTo>
                <a:lnTo>
                  <a:pt x="74931" y="774950"/>
                </a:lnTo>
                <a:lnTo>
                  <a:pt x="100469" y="812386"/>
                </a:lnTo>
                <a:lnTo>
                  <a:pt x="129240" y="847133"/>
                </a:lnTo>
                <a:lnTo>
                  <a:pt x="161057" y="879006"/>
                </a:lnTo>
                <a:lnTo>
                  <a:pt x="195734" y="907821"/>
                </a:lnTo>
                <a:lnTo>
                  <a:pt x="233085" y="933392"/>
                </a:lnTo>
                <a:lnTo>
                  <a:pt x="272924" y="955536"/>
                </a:lnTo>
                <a:lnTo>
                  <a:pt x="315064" y="974068"/>
                </a:lnTo>
                <a:lnTo>
                  <a:pt x="359320" y="988802"/>
                </a:lnTo>
                <a:lnTo>
                  <a:pt x="405505" y="999555"/>
                </a:lnTo>
                <a:lnTo>
                  <a:pt x="453434" y="1006143"/>
                </a:lnTo>
                <a:lnTo>
                  <a:pt x="502920" y="1008380"/>
                </a:lnTo>
                <a:lnTo>
                  <a:pt x="552616" y="1006143"/>
                </a:lnTo>
                <a:lnTo>
                  <a:pt x="600731" y="999555"/>
                </a:lnTo>
                <a:lnTo>
                  <a:pt x="647080" y="988802"/>
                </a:lnTo>
                <a:lnTo>
                  <a:pt x="691477" y="974068"/>
                </a:lnTo>
                <a:lnTo>
                  <a:pt x="733739" y="955536"/>
                </a:lnTo>
                <a:lnTo>
                  <a:pt x="773680" y="933392"/>
                </a:lnTo>
                <a:lnTo>
                  <a:pt x="811116" y="907821"/>
                </a:lnTo>
                <a:lnTo>
                  <a:pt x="845863" y="879006"/>
                </a:lnTo>
                <a:lnTo>
                  <a:pt x="877736" y="847133"/>
                </a:lnTo>
                <a:lnTo>
                  <a:pt x="906551" y="812386"/>
                </a:lnTo>
                <a:lnTo>
                  <a:pt x="932122" y="774950"/>
                </a:lnTo>
                <a:lnTo>
                  <a:pt x="954266" y="735009"/>
                </a:lnTo>
                <a:lnTo>
                  <a:pt x="972798" y="692747"/>
                </a:lnTo>
                <a:lnTo>
                  <a:pt x="987532" y="648350"/>
                </a:lnTo>
                <a:lnTo>
                  <a:pt x="998285" y="602001"/>
                </a:lnTo>
                <a:lnTo>
                  <a:pt x="1004873" y="553886"/>
                </a:lnTo>
                <a:lnTo>
                  <a:pt x="1007110" y="504190"/>
                </a:lnTo>
                <a:lnTo>
                  <a:pt x="1004873" y="454493"/>
                </a:lnTo>
                <a:lnTo>
                  <a:pt x="998285" y="406378"/>
                </a:lnTo>
                <a:lnTo>
                  <a:pt x="987532" y="360029"/>
                </a:lnTo>
                <a:lnTo>
                  <a:pt x="972798" y="315632"/>
                </a:lnTo>
                <a:lnTo>
                  <a:pt x="954266" y="273370"/>
                </a:lnTo>
                <a:lnTo>
                  <a:pt x="932122" y="233429"/>
                </a:lnTo>
                <a:lnTo>
                  <a:pt x="906551" y="195993"/>
                </a:lnTo>
                <a:lnTo>
                  <a:pt x="877736" y="161246"/>
                </a:lnTo>
                <a:lnTo>
                  <a:pt x="845863" y="129373"/>
                </a:lnTo>
                <a:lnTo>
                  <a:pt x="811116" y="100558"/>
                </a:lnTo>
                <a:lnTo>
                  <a:pt x="773680" y="74987"/>
                </a:lnTo>
                <a:lnTo>
                  <a:pt x="733739" y="52843"/>
                </a:lnTo>
                <a:lnTo>
                  <a:pt x="691477" y="34311"/>
                </a:lnTo>
                <a:lnTo>
                  <a:pt x="647080" y="19577"/>
                </a:lnTo>
                <a:lnTo>
                  <a:pt x="600731" y="8824"/>
                </a:lnTo>
                <a:lnTo>
                  <a:pt x="552616" y="2236"/>
                </a:lnTo>
                <a:lnTo>
                  <a:pt x="502920" y="0"/>
                </a:lnTo>
                <a:close/>
              </a:path>
            </a:pathLst>
          </a:custGeom>
          <a:solidFill>
            <a:srgbClr val="719EC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6873757" y="4724066"/>
            <a:ext cx="821924" cy="823652"/>
          </a:xfrm>
          <a:custGeom>
            <a:avLst/>
            <a:gdLst/>
            <a:ahLst/>
            <a:cxnLst/>
            <a:rect l="l" t="t" r="r" b="b"/>
            <a:pathLst>
              <a:path w="1007109" h="1008379">
                <a:moveTo>
                  <a:pt x="502920" y="0"/>
                </a:moveTo>
                <a:lnTo>
                  <a:pt x="552616" y="2236"/>
                </a:lnTo>
                <a:lnTo>
                  <a:pt x="600731" y="8824"/>
                </a:lnTo>
                <a:lnTo>
                  <a:pt x="647080" y="19577"/>
                </a:lnTo>
                <a:lnTo>
                  <a:pt x="691477" y="34311"/>
                </a:lnTo>
                <a:lnTo>
                  <a:pt x="733739" y="52843"/>
                </a:lnTo>
                <a:lnTo>
                  <a:pt x="773680" y="74987"/>
                </a:lnTo>
                <a:lnTo>
                  <a:pt x="811116" y="100558"/>
                </a:lnTo>
                <a:lnTo>
                  <a:pt x="845863" y="129373"/>
                </a:lnTo>
                <a:lnTo>
                  <a:pt x="877736" y="161246"/>
                </a:lnTo>
                <a:lnTo>
                  <a:pt x="906551" y="195993"/>
                </a:lnTo>
                <a:lnTo>
                  <a:pt x="932122" y="233429"/>
                </a:lnTo>
                <a:lnTo>
                  <a:pt x="954266" y="273370"/>
                </a:lnTo>
                <a:lnTo>
                  <a:pt x="972798" y="315632"/>
                </a:lnTo>
                <a:lnTo>
                  <a:pt x="987532" y="360029"/>
                </a:lnTo>
                <a:lnTo>
                  <a:pt x="998285" y="406378"/>
                </a:lnTo>
                <a:lnTo>
                  <a:pt x="1004873" y="454493"/>
                </a:lnTo>
                <a:lnTo>
                  <a:pt x="1007110" y="504190"/>
                </a:lnTo>
                <a:lnTo>
                  <a:pt x="1004873" y="553886"/>
                </a:lnTo>
                <a:lnTo>
                  <a:pt x="998285" y="602001"/>
                </a:lnTo>
                <a:lnTo>
                  <a:pt x="987532" y="648350"/>
                </a:lnTo>
                <a:lnTo>
                  <a:pt x="972798" y="692747"/>
                </a:lnTo>
                <a:lnTo>
                  <a:pt x="954266" y="735009"/>
                </a:lnTo>
                <a:lnTo>
                  <a:pt x="932122" y="774950"/>
                </a:lnTo>
                <a:lnTo>
                  <a:pt x="906551" y="812386"/>
                </a:lnTo>
                <a:lnTo>
                  <a:pt x="877736" y="847133"/>
                </a:lnTo>
                <a:lnTo>
                  <a:pt x="845863" y="879006"/>
                </a:lnTo>
                <a:lnTo>
                  <a:pt x="811116" y="907821"/>
                </a:lnTo>
                <a:lnTo>
                  <a:pt x="773680" y="933392"/>
                </a:lnTo>
                <a:lnTo>
                  <a:pt x="733739" y="955536"/>
                </a:lnTo>
                <a:lnTo>
                  <a:pt x="691477" y="974068"/>
                </a:lnTo>
                <a:lnTo>
                  <a:pt x="647080" y="988802"/>
                </a:lnTo>
                <a:lnTo>
                  <a:pt x="600731" y="999555"/>
                </a:lnTo>
                <a:lnTo>
                  <a:pt x="552616" y="1006143"/>
                </a:lnTo>
                <a:lnTo>
                  <a:pt x="502920" y="1008380"/>
                </a:lnTo>
                <a:lnTo>
                  <a:pt x="453434" y="1006143"/>
                </a:lnTo>
                <a:lnTo>
                  <a:pt x="405505" y="999555"/>
                </a:lnTo>
                <a:lnTo>
                  <a:pt x="359320" y="988802"/>
                </a:lnTo>
                <a:lnTo>
                  <a:pt x="315064" y="974068"/>
                </a:lnTo>
                <a:lnTo>
                  <a:pt x="272924" y="955536"/>
                </a:lnTo>
                <a:lnTo>
                  <a:pt x="233085" y="933392"/>
                </a:lnTo>
                <a:lnTo>
                  <a:pt x="195734" y="907821"/>
                </a:lnTo>
                <a:lnTo>
                  <a:pt x="161057" y="879006"/>
                </a:lnTo>
                <a:lnTo>
                  <a:pt x="129240" y="847133"/>
                </a:lnTo>
                <a:lnTo>
                  <a:pt x="100469" y="812386"/>
                </a:lnTo>
                <a:lnTo>
                  <a:pt x="74931" y="774950"/>
                </a:lnTo>
                <a:lnTo>
                  <a:pt x="52811" y="735009"/>
                </a:lnTo>
                <a:lnTo>
                  <a:pt x="34295" y="692747"/>
                </a:lnTo>
                <a:lnTo>
                  <a:pt x="19570" y="648350"/>
                </a:lnTo>
                <a:lnTo>
                  <a:pt x="8822" y="602001"/>
                </a:lnTo>
                <a:lnTo>
                  <a:pt x="2236" y="553886"/>
                </a:lnTo>
                <a:lnTo>
                  <a:pt x="0" y="504190"/>
                </a:lnTo>
                <a:lnTo>
                  <a:pt x="2236" y="454493"/>
                </a:lnTo>
                <a:lnTo>
                  <a:pt x="8822" y="406378"/>
                </a:lnTo>
                <a:lnTo>
                  <a:pt x="19570" y="360029"/>
                </a:lnTo>
                <a:lnTo>
                  <a:pt x="34295" y="315632"/>
                </a:lnTo>
                <a:lnTo>
                  <a:pt x="52811" y="273370"/>
                </a:lnTo>
                <a:lnTo>
                  <a:pt x="74931" y="233429"/>
                </a:lnTo>
                <a:lnTo>
                  <a:pt x="100469" y="195993"/>
                </a:lnTo>
                <a:lnTo>
                  <a:pt x="129240" y="161246"/>
                </a:lnTo>
                <a:lnTo>
                  <a:pt x="161057" y="129373"/>
                </a:lnTo>
                <a:lnTo>
                  <a:pt x="195734" y="100558"/>
                </a:lnTo>
                <a:lnTo>
                  <a:pt x="233085" y="74987"/>
                </a:lnTo>
                <a:lnTo>
                  <a:pt x="272924" y="52843"/>
                </a:lnTo>
                <a:lnTo>
                  <a:pt x="315064" y="34311"/>
                </a:lnTo>
                <a:lnTo>
                  <a:pt x="359320" y="19577"/>
                </a:lnTo>
                <a:lnTo>
                  <a:pt x="405505" y="8824"/>
                </a:lnTo>
                <a:lnTo>
                  <a:pt x="453434" y="2236"/>
                </a:lnTo>
                <a:lnTo>
                  <a:pt x="502920" y="0"/>
                </a:lnTo>
                <a:close/>
              </a:path>
            </a:pathLst>
          </a:custGeom>
          <a:solidFill>
            <a:schemeClr val="accent1"/>
          </a:solidFill>
          <a:ln w="3175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7284719" y="472406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7284719" y="554771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6873239" y="3255186"/>
            <a:ext cx="822960" cy="822614"/>
          </a:xfrm>
          <a:custGeom>
            <a:avLst/>
            <a:gdLst/>
            <a:ahLst/>
            <a:cxnLst/>
            <a:rect l="l" t="t" r="r" b="b"/>
            <a:pathLst>
              <a:path w="1008379" h="1007110">
                <a:moveTo>
                  <a:pt x="504190" y="0"/>
                </a:moveTo>
                <a:lnTo>
                  <a:pt x="454493" y="2224"/>
                </a:lnTo>
                <a:lnTo>
                  <a:pt x="406378" y="8775"/>
                </a:lnTo>
                <a:lnTo>
                  <a:pt x="360029" y="19472"/>
                </a:lnTo>
                <a:lnTo>
                  <a:pt x="315632" y="34134"/>
                </a:lnTo>
                <a:lnTo>
                  <a:pt x="273370" y="52578"/>
                </a:lnTo>
                <a:lnTo>
                  <a:pt x="233429" y="74624"/>
                </a:lnTo>
                <a:lnTo>
                  <a:pt x="195993" y="100089"/>
                </a:lnTo>
                <a:lnTo>
                  <a:pt x="161246" y="128793"/>
                </a:lnTo>
                <a:lnTo>
                  <a:pt x="129373" y="160555"/>
                </a:lnTo>
                <a:lnTo>
                  <a:pt x="100558" y="195191"/>
                </a:lnTo>
                <a:lnTo>
                  <a:pt x="74987" y="232522"/>
                </a:lnTo>
                <a:lnTo>
                  <a:pt x="52843" y="272365"/>
                </a:lnTo>
                <a:lnTo>
                  <a:pt x="34311" y="314540"/>
                </a:lnTo>
                <a:lnTo>
                  <a:pt x="19577" y="358864"/>
                </a:lnTo>
                <a:lnTo>
                  <a:pt x="8824" y="405156"/>
                </a:lnTo>
                <a:lnTo>
                  <a:pt x="2236" y="453235"/>
                </a:lnTo>
                <a:lnTo>
                  <a:pt x="0" y="502919"/>
                </a:lnTo>
                <a:lnTo>
                  <a:pt x="2236" y="552616"/>
                </a:lnTo>
                <a:lnTo>
                  <a:pt x="8824" y="600731"/>
                </a:lnTo>
                <a:lnTo>
                  <a:pt x="19577" y="647080"/>
                </a:lnTo>
                <a:lnTo>
                  <a:pt x="34311" y="691477"/>
                </a:lnTo>
                <a:lnTo>
                  <a:pt x="52843" y="733739"/>
                </a:lnTo>
                <a:lnTo>
                  <a:pt x="74987" y="773680"/>
                </a:lnTo>
                <a:lnTo>
                  <a:pt x="100558" y="811116"/>
                </a:lnTo>
                <a:lnTo>
                  <a:pt x="129373" y="845863"/>
                </a:lnTo>
                <a:lnTo>
                  <a:pt x="161246" y="877736"/>
                </a:lnTo>
                <a:lnTo>
                  <a:pt x="195993" y="906551"/>
                </a:lnTo>
                <a:lnTo>
                  <a:pt x="233429" y="932122"/>
                </a:lnTo>
                <a:lnTo>
                  <a:pt x="273370" y="954266"/>
                </a:lnTo>
                <a:lnTo>
                  <a:pt x="315632" y="972798"/>
                </a:lnTo>
                <a:lnTo>
                  <a:pt x="360029" y="987532"/>
                </a:lnTo>
                <a:lnTo>
                  <a:pt x="406378" y="998285"/>
                </a:lnTo>
                <a:lnTo>
                  <a:pt x="454493" y="1004873"/>
                </a:lnTo>
                <a:lnTo>
                  <a:pt x="504190" y="1007109"/>
                </a:lnTo>
                <a:lnTo>
                  <a:pt x="553886" y="1004873"/>
                </a:lnTo>
                <a:lnTo>
                  <a:pt x="602001" y="998285"/>
                </a:lnTo>
                <a:lnTo>
                  <a:pt x="648350" y="987532"/>
                </a:lnTo>
                <a:lnTo>
                  <a:pt x="692747" y="972798"/>
                </a:lnTo>
                <a:lnTo>
                  <a:pt x="735009" y="954266"/>
                </a:lnTo>
                <a:lnTo>
                  <a:pt x="774950" y="932122"/>
                </a:lnTo>
                <a:lnTo>
                  <a:pt x="812386" y="906551"/>
                </a:lnTo>
                <a:lnTo>
                  <a:pt x="847133" y="877736"/>
                </a:lnTo>
                <a:lnTo>
                  <a:pt x="879006" y="845863"/>
                </a:lnTo>
                <a:lnTo>
                  <a:pt x="907821" y="811116"/>
                </a:lnTo>
                <a:lnTo>
                  <a:pt x="933392" y="773680"/>
                </a:lnTo>
                <a:lnTo>
                  <a:pt x="955536" y="733739"/>
                </a:lnTo>
                <a:lnTo>
                  <a:pt x="974068" y="691477"/>
                </a:lnTo>
                <a:lnTo>
                  <a:pt x="988802" y="647080"/>
                </a:lnTo>
                <a:lnTo>
                  <a:pt x="999555" y="600731"/>
                </a:lnTo>
                <a:lnTo>
                  <a:pt x="1006143" y="552616"/>
                </a:lnTo>
                <a:lnTo>
                  <a:pt x="1008380" y="502919"/>
                </a:lnTo>
                <a:lnTo>
                  <a:pt x="1006143" y="453235"/>
                </a:lnTo>
                <a:lnTo>
                  <a:pt x="999555" y="405156"/>
                </a:lnTo>
                <a:lnTo>
                  <a:pt x="988802" y="358864"/>
                </a:lnTo>
                <a:lnTo>
                  <a:pt x="974068" y="314540"/>
                </a:lnTo>
                <a:lnTo>
                  <a:pt x="955536" y="272365"/>
                </a:lnTo>
                <a:lnTo>
                  <a:pt x="933392" y="232522"/>
                </a:lnTo>
                <a:lnTo>
                  <a:pt x="907821" y="195191"/>
                </a:lnTo>
                <a:lnTo>
                  <a:pt x="879006" y="160555"/>
                </a:lnTo>
                <a:lnTo>
                  <a:pt x="847133" y="128793"/>
                </a:lnTo>
                <a:lnTo>
                  <a:pt x="812386" y="100089"/>
                </a:lnTo>
                <a:lnTo>
                  <a:pt x="774950" y="74624"/>
                </a:lnTo>
                <a:lnTo>
                  <a:pt x="735009" y="52578"/>
                </a:lnTo>
                <a:lnTo>
                  <a:pt x="692747" y="34134"/>
                </a:lnTo>
                <a:lnTo>
                  <a:pt x="648350" y="19472"/>
                </a:lnTo>
                <a:lnTo>
                  <a:pt x="602001" y="8775"/>
                </a:lnTo>
                <a:lnTo>
                  <a:pt x="553886" y="2224"/>
                </a:lnTo>
                <a:lnTo>
                  <a:pt x="50419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6873239" y="3255186"/>
            <a:ext cx="822960" cy="822614"/>
          </a:xfrm>
          <a:custGeom>
            <a:avLst/>
            <a:gdLst/>
            <a:ahLst/>
            <a:cxnLst/>
            <a:rect l="l" t="t" r="r" b="b"/>
            <a:pathLst>
              <a:path w="1008379" h="1007110">
                <a:moveTo>
                  <a:pt x="504190" y="0"/>
                </a:moveTo>
                <a:lnTo>
                  <a:pt x="553886" y="2224"/>
                </a:lnTo>
                <a:lnTo>
                  <a:pt x="602001" y="8775"/>
                </a:lnTo>
                <a:lnTo>
                  <a:pt x="648350" y="19472"/>
                </a:lnTo>
                <a:lnTo>
                  <a:pt x="692747" y="34134"/>
                </a:lnTo>
                <a:lnTo>
                  <a:pt x="735009" y="52578"/>
                </a:lnTo>
                <a:lnTo>
                  <a:pt x="774950" y="74624"/>
                </a:lnTo>
                <a:lnTo>
                  <a:pt x="812386" y="100089"/>
                </a:lnTo>
                <a:lnTo>
                  <a:pt x="847133" y="128793"/>
                </a:lnTo>
                <a:lnTo>
                  <a:pt x="879006" y="160555"/>
                </a:lnTo>
                <a:lnTo>
                  <a:pt x="907821" y="195191"/>
                </a:lnTo>
                <a:lnTo>
                  <a:pt x="933392" y="232522"/>
                </a:lnTo>
                <a:lnTo>
                  <a:pt x="955536" y="272365"/>
                </a:lnTo>
                <a:lnTo>
                  <a:pt x="974068" y="314540"/>
                </a:lnTo>
                <a:lnTo>
                  <a:pt x="988802" y="358864"/>
                </a:lnTo>
                <a:lnTo>
                  <a:pt x="999555" y="405156"/>
                </a:lnTo>
                <a:lnTo>
                  <a:pt x="1006143" y="453235"/>
                </a:lnTo>
                <a:lnTo>
                  <a:pt x="1008380" y="502919"/>
                </a:lnTo>
                <a:lnTo>
                  <a:pt x="1006143" y="552616"/>
                </a:lnTo>
                <a:lnTo>
                  <a:pt x="999555" y="600731"/>
                </a:lnTo>
                <a:lnTo>
                  <a:pt x="988802" y="647080"/>
                </a:lnTo>
                <a:lnTo>
                  <a:pt x="974068" y="691477"/>
                </a:lnTo>
                <a:lnTo>
                  <a:pt x="955536" y="733739"/>
                </a:lnTo>
                <a:lnTo>
                  <a:pt x="933392" y="773680"/>
                </a:lnTo>
                <a:lnTo>
                  <a:pt x="907821" y="811116"/>
                </a:lnTo>
                <a:lnTo>
                  <a:pt x="879006" y="845863"/>
                </a:lnTo>
                <a:lnTo>
                  <a:pt x="847133" y="877736"/>
                </a:lnTo>
                <a:lnTo>
                  <a:pt x="812386" y="906551"/>
                </a:lnTo>
                <a:lnTo>
                  <a:pt x="774950" y="932122"/>
                </a:lnTo>
                <a:lnTo>
                  <a:pt x="735009" y="954266"/>
                </a:lnTo>
                <a:lnTo>
                  <a:pt x="692747" y="972798"/>
                </a:lnTo>
                <a:lnTo>
                  <a:pt x="648350" y="987532"/>
                </a:lnTo>
                <a:lnTo>
                  <a:pt x="602001" y="998285"/>
                </a:lnTo>
                <a:lnTo>
                  <a:pt x="553886" y="1004873"/>
                </a:lnTo>
                <a:lnTo>
                  <a:pt x="504190" y="1007109"/>
                </a:lnTo>
                <a:lnTo>
                  <a:pt x="454493" y="1004873"/>
                </a:lnTo>
                <a:lnTo>
                  <a:pt x="406378" y="998285"/>
                </a:lnTo>
                <a:lnTo>
                  <a:pt x="360029" y="987532"/>
                </a:lnTo>
                <a:lnTo>
                  <a:pt x="315632" y="972798"/>
                </a:lnTo>
                <a:lnTo>
                  <a:pt x="273370" y="954266"/>
                </a:lnTo>
                <a:lnTo>
                  <a:pt x="233429" y="932122"/>
                </a:lnTo>
                <a:lnTo>
                  <a:pt x="195993" y="906551"/>
                </a:lnTo>
                <a:lnTo>
                  <a:pt x="161246" y="877736"/>
                </a:lnTo>
                <a:lnTo>
                  <a:pt x="129373" y="845863"/>
                </a:lnTo>
                <a:lnTo>
                  <a:pt x="100558" y="811116"/>
                </a:lnTo>
                <a:lnTo>
                  <a:pt x="74987" y="773680"/>
                </a:lnTo>
                <a:lnTo>
                  <a:pt x="52843" y="733739"/>
                </a:lnTo>
                <a:lnTo>
                  <a:pt x="34311" y="691477"/>
                </a:lnTo>
                <a:lnTo>
                  <a:pt x="19577" y="647080"/>
                </a:lnTo>
                <a:lnTo>
                  <a:pt x="8824" y="600731"/>
                </a:lnTo>
                <a:lnTo>
                  <a:pt x="2236" y="552616"/>
                </a:lnTo>
                <a:lnTo>
                  <a:pt x="0" y="502919"/>
                </a:lnTo>
                <a:lnTo>
                  <a:pt x="2236" y="453235"/>
                </a:lnTo>
                <a:lnTo>
                  <a:pt x="8824" y="405156"/>
                </a:lnTo>
                <a:lnTo>
                  <a:pt x="19577" y="358864"/>
                </a:lnTo>
                <a:lnTo>
                  <a:pt x="34311" y="314540"/>
                </a:lnTo>
                <a:lnTo>
                  <a:pt x="52843" y="272365"/>
                </a:lnTo>
                <a:lnTo>
                  <a:pt x="74987" y="232522"/>
                </a:lnTo>
                <a:lnTo>
                  <a:pt x="100558" y="195191"/>
                </a:lnTo>
                <a:lnTo>
                  <a:pt x="129373" y="160555"/>
                </a:lnTo>
                <a:lnTo>
                  <a:pt x="161246" y="128793"/>
                </a:lnTo>
                <a:lnTo>
                  <a:pt x="195993" y="100089"/>
                </a:lnTo>
                <a:lnTo>
                  <a:pt x="233429" y="74624"/>
                </a:lnTo>
                <a:lnTo>
                  <a:pt x="273370" y="52578"/>
                </a:lnTo>
                <a:lnTo>
                  <a:pt x="315632" y="34134"/>
                </a:lnTo>
                <a:lnTo>
                  <a:pt x="360029" y="19472"/>
                </a:lnTo>
                <a:lnTo>
                  <a:pt x="406378" y="8775"/>
                </a:lnTo>
                <a:lnTo>
                  <a:pt x="454493" y="2224"/>
                </a:lnTo>
                <a:lnTo>
                  <a:pt x="50419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7284719" y="325518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6873239" y="1784232"/>
            <a:ext cx="822960" cy="823652"/>
          </a:xfrm>
          <a:custGeom>
            <a:avLst/>
            <a:gdLst/>
            <a:ahLst/>
            <a:cxnLst/>
            <a:rect l="l" t="t" r="r" b="b"/>
            <a:pathLst>
              <a:path w="1008379" h="1008380">
                <a:moveTo>
                  <a:pt x="504190" y="0"/>
                </a:moveTo>
                <a:lnTo>
                  <a:pt x="454493" y="2236"/>
                </a:lnTo>
                <a:lnTo>
                  <a:pt x="406378" y="8824"/>
                </a:lnTo>
                <a:lnTo>
                  <a:pt x="360029" y="19577"/>
                </a:lnTo>
                <a:lnTo>
                  <a:pt x="315632" y="34311"/>
                </a:lnTo>
                <a:lnTo>
                  <a:pt x="273370" y="52843"/>
                </a:lnTo>
                <a:lnTo>
                  <a:pt x="233429" y="74987"/>
                </a:lnTo>
                <a:lnTo>
                  <a:pt x="195993" y="100558"/>
                </a:lnTo>
                <a:lnTo>
                  <a:pt x="161246" y="129373"/>
                </a:lnTo>
                <a:lnTo>
                  <a:pt x="129373" y="161246"/>
                </a:lnTo>
                <a:lnTo>
                  <a:pt x="100558" y="195993"/>
                </a:lnTo>
                <a:lnTo>
                  <a:pt x="74987" y="233429"/>
                </a:lnTo>
                <a:lnTo>
                  <a:pt x="52843" y="273370"/>
                </a:lnTo>
                <a:lnTo>
                  <a:pt x="34311" y="315632"/>
                </a:lnTo>
                <a:lnTo>
                  <a:pt x="19577" y="360029"/>
                </a:lnTo>
                <a:lnTo>
                  <a:pt x="8824" y="406378"/>
                </a:lnTo>
                <a:lnTo>
                  <a:pt x="2236" y="454493"/>
                </a:lnTo>
                <a:lnTo>
                  <a:pt x="0" y="504189"/>
                </a:lnTo>
                <a:lnTo>
                  <a:pt x="2236" y="553886"/>
                </a:lnTo>
                <a:lnTo>
                  <a:pt x="8824" y="602001"/>
                </a:lnTo>
                <a:lnTo>
                  <a:pt x="19577" y="648350"/>
                </a:lnTo>
                <a:lnTo>
                  <a:pt x="34311" y="692747"/>
                </a:lnTo>
                <a:lnTo>
                  <a:pt x="52843" y="735009"/>
                </a:lnTo>
                <a:lnTo>
                  <a:pt x="74987" y="774950"/>
                </a:lnTo>
                <a:lnTo>
                  <a:pt x="100558" y="812386"/>
                </a:lnTo>
                <a:lnTo>
                  <a:pt x="129373" y="847133"/>
                </a:lnTo>
                <a:lnTo>
                  <a:pt x="161246" y="879006"/>
                </a:lnTo>
                <a:lnTo>
                  <a:pt x="195993" y="907821"/>
                </a:lnTo>
                <a:lnTo>
                  <a:pt x="233429" y="933392"/>
                </a:lnTo>
                <a:lnTo>
                  <a:pt x="273370" y="955536"/>
                </a:lnTo>
                <a:lnTo>
                  <a:pt x="315632" y="974068"/>
                </a:lnTo>
                <a:lnTo>
                  <a:pt x="360029" y="988802"/>
                </a:lnTo>
                <a:lnTo>
                  <a:pt x="406378" y="999555"/>
                </a:lnTo>
                <a:lnTo>
                  <a:pt x="454493" y="1006143"/>
                </a:lnTo>
                <a:lnTo>
                  <a:pt x="504190" y="1008379"/>
                </a:lnTo>
                <a:lnTo>
                  <a:pt x="553886" y="1006143"/>
                </a:lnTo>
                <a:lnTo>
                  <a:pt x="602001" y="999555"/>
                </a:lnTo>
                <a:lnTo>
                  <a:pt x="648350" y="988802"/>
                </a:lnTo>
                <a:lnTo>
                  <a:pt x="692747" y="974068"/>
                </a:lnTo>
                <a:lnTo>
                  <a:pt x="735009" y="955536"/>
                </a:lnTo>
                <a:lnTo>
                  <a:pt x="774950" y="933392"/>
                </a:lnTo>
                <a:lnTo>
                  <a:pt x="812386" y="907821"/>
                </a:lnTo>
                <a:lnTo>
                  <a:pt x="847133" y="879006"/>
                </a:lnTo>
                <a:lnTo>
                  <a:pt x="879006" y="847133"/>
                </a:lnTo>
                <a:lnTo>
                  <a:pt x="907821" y="812386"/>
                </a:lnTo>
                <a:lnTo>
                  <a:pt x="933392" y="774950"/>
                </a:lnTo>
                <a:lnTo>
                  <a:pt x="955536" y="735009"/>
                </a:lnTo>
                <a:lnTo>
                  <a:pt x="974068" y="692747"/>
                </a:lnTo>
                <a:lnTo>
                  <a:pt x="988802" y="648350"/>
                </a:lnTo>
                <a:lnTo>
                  <a:pt x="999555" y="602001"/>
                </a:lnTo>
                <a:lnTo>
                  <a:pt x="1006143" y="553886"/>
                </a:lnTo>
                <a:lnTo>
                  <a:pt x="1008380" y="504189"/>
                </a:lnTo>
                <a:lnTo>
                  <a:pt x="1006143" y="454493"/>
                </a:lnTo>
                <a:lnTo>
                  <a:pt x="999555" y="406378"/>
                </a:lnTo>
                <a:lnTo>
                  <a:pt x="988802" y="360029"/>
                </a:lnTo>
                <a:lnTo>
                  <a:pt x="974068" y="315632"/>
                </a:lnTo>
                <a:lnTo>
                  <a:pt x="955536" y="273370"/>
                </a:lnTo>
                <a:lnTo>
                  <a:pt x="933392" y="233429"/>
                </a:lnTo>
                <a:lnTo>
                  <a:pt x="907821" y="195993"/>
                </a:lnTo>
                <a:lnTo>
                  <a:pt x="879006" y="161246"/>
                </a:lnTo>
                <a:lnTo>
                  <a:pt x="847133" y="129373"/>
                </a:lnTo>
                <a:lnTo>
                  <a:pt x="812386" y="100558"/>
                </a:lnTo>
                <a:lnTo>
                  <a:pt x="774950" y="74987"/>
                </a:lnTo>
                <a:lnTo>
                  <a:pt x="735009" y="52843"/>
                </a:lnTo>
                <a:lnTo>
                  <a:pt x="692747" y="34311"/>
                </a:lnTo>
                <a:lnTo>
                  <a:pt x="648350" y="19577"/>
                </a:lnTo>
                <a:lnTo>
                  <a:pt x="602001" y="8824"/>
                </a:lnTo>
                <a:lnTo>
                  <a:pt x="553886" y="2236"/>
                </a:lnTo>
                <a:lnTo>
                  <a:pt x="50419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6873239" y="1784232"/>
            <a:ext cx="822960" cy="823652"/>
          </a:xfrm>
          <a:custGeom>
            <a:avLst/>
            <a:gdLst/>
            <a:ahLst/>
            <a:cxnLst/>
            <a:rect l="l" t="t" r="r" b="b"/>
            <a:pathLst>
              <a:path w="1008379" h="1008380">
                <a:moveTo>
                  <a:pt x="504190" y="0"/>
                </a:moveTo>
                <a:lnTo>
                  <a:pt x="553886" y="2236"/>
                </a:lnTo>
                <a:lnTo>
                  <a:pt x="602001" y="8824"/>
                </a:lnTo>
                <a:lnTo>
                  <a:pt x="648350" y="19577"/>
                </a:lnTo>
                <a:lnTo>
                  <a:pt x="692747" y="34311"/>
                </a:lnTo>
                <a:lnTo>
                  <a:pt x="735009" y="52843"/>
                </a:lnTo>
                <a:lnTo>
                  <a:pt x="774950" y="74987"/>
                </a:lnTo>
                <a:lnTo>
                  <a:pt x="812386" y="100558"/>
                </a:lnTo>
                <a:lnTo>
                  <a:pt x="847133" y="129373"/>
                </a:lnTo>
                <a:lnTo>
                  <a:pt x="879006" y="161246"/>
                </a:lnTo>
                <a:lnTo>
                  <a:pt x="907821" y="195993"/>
                </a:lnTo>
                <a:lnTo>
                  <a:pt x="933392" y="233429"/>
                </a:lnTo>
                <a:lnTo>
                  <a:pt x="955536" y="273370"/>
                </a:lnTo>
                <a:lnTo>
                  <a:pt x="974068" y="315632"/>
                </a:lnTo>
                <a:lnTo>
                  <a:pt x="988802" y="360029"/>
                </a:lnTo>
                <a:lnTo>
                  <a:pt x="999555" y="406378"/>
                </a:lnTo>
                <a:lnTo>
                  <a:pt x="1006143" y="454493"/>
                </a:lnTo>
                <a:lnTo>
                  <a:pt x="1008380" y="504189"/>
                </a:lnTo>
                <a:lnTo>
                  <a:pt x="1006143" y="553886"/>
                </a:lnTo>
                <a:lnTo>
                  <a:pt x="999555" y="602001"/>
                </a:lnTo>
                <a:lnTo>
                  <a:pt x="988802" y="648350"/>
                </a:lnTo>
                <a:lnTo>
                  <a:pt x="974068" y="692747"/>
                </a:lnTo>
                <a:lnTo>
                  <a:pt x="955536" y="735009"/>
                </a:lnTo>
                <a:lnTo>
                  <a:pt x="933392" y="774950"/>
                </a:lnTo>
                <a:lnTo>
                  <a:pt x="907821" y="812386"/>
                </a:lnTo>
                <a:lnTo>
                  <a:pt x="879006" y="847133"/>
                </a:lnTo>
                <a:lnTo>
                  <a:pt x="847133" y="879006"/>
                </a:lnTo>
                <a:lnTo>
                  <a:pt x="812386" y="907821"/>
                </a:lnTo>
                <a:lnTo>
                  <a:pt x="774950" y="933392"/>
                </a:lnTo>
                <a:lnTo>
                  <a:pt x="735009" y="955536"/>
                </a:lnTo>
                <a:lnTo>
                  <a:pt x="692747" y="974068"/>
                </a:lnTo>
                <a:lnTo>
                  <a:pt x="648350" y="988802"/>
                </a:lnTo>
                <a:lnTo>
                  <a:pt x="602001" y="999555"/>
                </a:lnTo>
                <a:lnTo>
                  <a:pt x="553886" y="1006143"/>
                </a:lnTo>
                <a:lnTo>
                  <a:pt x="504190" y="1008379"/>
                </a:lnTo>
                <a:lnTo>
                  <a:pt x="454493" y="1006143"/>
                </a:lnTo>
                <a:lnTo>
                  <a:pt x="406378" y="999555"/>
                </a:lnTo>
                <a:lnTo>
                  <a:pt x="360029" y="988802"/>
                </a:lnTo>
                <a:lnTo>
                  <a:pt x="315632" y="974068"/>
                </a:lnTo>
                <a:lnTo>
                  <a:pt x="273370" y="955536"/>
                </a:lnTo>
                <a:lnTo>
                  <a:pt x="233429" y="933392"/>
                </a:lnTo>
                <a:lnTo>
                  <a:pt x="195993" y="907821"/>
                </a:lnTo>
                <a:lnTo>
                  <a:pt x="161246" y="879006"/>
                </a:lnTo>
                <a:lnTo>
                  <a:pt x="129373" y="847133"/>
                </a:lnTo>
                <a:lnTo>
                  <a:pt x="100558" y="812386"/>
                </a:lnTo>
                <a:lnTo>
                  <a:pt x="74987" y="774950"/>
                </a:lnTo>
                <a:lnTo>
                  <a:pt x="52843" y="735009"/>
                </a:lnTo>
                <a:lnTo>
                  <a:pt x="34311" y="692747"/>
                </a:lnTo>
                <a:lnTo>
                  <a:pt x="19577" y="648350"/>
                </a:lnTo>
                <a:lnTo>
                  <a:pt x="8824" y="602001"/>
                </a:lnTo>
                <a:lnTo>
                  <a:pt x="2236" y="553886"/>
                </a:lnTo>
                <a:lnTo>
                  <a:pt x="0" y="504189"/>
                </a:lnTo>
                <a:lnTo>
                  <a:pt x="2236" y="454493"/>
                </a:lnTo>
                <a:lnTo>
                  <a:pt x="8824" y="406378"/>
                </a:lnTo>
                <a:lnTo>
                  <a:pt x="19577" y="360029"/>
                </a:lnTo>
                <a:lnTo>
                  <a:pt x="34311" y="315632"/>
                </a:lnTo>
                <a:lnTo>
                  <a:pt x="52843" y="273370"/>
                </a:lnTo>
                <a:lnTo>
                  <a:pt x="74987" y="233429"/>
                </a:lnTo>
                <a:lnTo>
                  <a:pt x="100558" y="195993"/>
                </a:lnTo>
                <a:lnTo>
                  <a:pt x="129373" y="161246"/>
                </a:lnTo>
                <a:lnTo>
                  <a:pt x="161246" y="129373"/>
                </a:lnTo>
                <a:lnTo>
                  <a:pt x="195993" y="100558"/>
                </a:lnTo>
                <a:lnTo>
                  <a:pt x="233429" y="74987"/>
                </a:lnTo>
                <a:lnTo>
                  <a:pt x="273370" y="52843"/>
                </a:lnTo>
                <a:lnTo>
                  <a:pt x="315632" y="34311"/>
                </a:lnTo>
                <a:lnTo>
                  <a:pt x="360029" y="19577"/>
                </a:lnTo>
                <a:lnTo>
                  <a:pt x="406378" y="8824"/>
                </a:lnTo>
                <a:lnTo>
                  <a:pt x="454493" y="2236"/>
                </a:lnTo>
                <a:lnTo>
                  <a:pt x="50419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7184440" y="2046680"/>
            <a:ext cx="200558" cy="3080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2000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37" name="object 37"/>
          <p:cNvSpPr txBox="1"/>
          <p:nvPr/>
        </p:nvSpPr>
        <p:spPr>
          <a:xfrm>
            <a:off x="6755083" y="2802905"/>
            <a:ext cx="630694" cy="25699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2000" spc="-4" dirty="0">
                <a:latin typeface="Arial" panose="020B0604020202020204" pitchFamily="34" charset="0"/>
                <a:cs typeface="Arial" panose="020B0604020202020204" pitchFamily="34" charset="0"/>
              </a:rPr>
              <a:t>W2</a:t>
            </a:r>
            <a:endParaRPr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33"/>
              </a:spcBef>
            </a:pPr>
            <a:endParaRPr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4147" algn="r"/>
            <a:r>
              <a:rPr sz="200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  <a:p>
            <a:pPr>
              <a:spcBef>
                <a:spcPts val="37"/>
              </a:spcBef>
            </a:pPr>
            <a:endParaRPr sz="2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368"/>
            <a:r>
              <a:rPr sz="2000" dirty="0">
                <a:latin typeface="Arial" panose="020B0604020202020204" pitchFamily="34" charset="0"/>
                <a:cs typeface="Arial" panose="020B0604020202020204" pitchFamily="34" charset="0"/>
              </a:rPr>
              <a:t>W1</a:t>
            </a:r>
          </a:p>
          <a:p>
            <a:pPr>
              <a:lnSpc>
                <a:spcPct val="100000"/>
              </a:lnSpc>
            </a:pPr>
            <a:endParaRPr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5184" algn="r">
              <a:spcBef>
                <a:spcPts val="1233"/>
              </a:spcBef>
            </a:pPr>
            <a:r>
              <a:rPr sz="200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33360920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itle 8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Deep nets with </a:t>
            </a:r>
            <a:r>
              <a:rPr lang="en-US" dirty="0" err="1"/>
              <a:t>ReLUs</a:t>
            </a:r>
            <a:endParaRPr lang="en-US" dirty="0"/>
          </a:p>
        </p:txBody>
      </p:sp>
      <p:sp>
        <p:nvSpPr>
          <p:cNvPr id="88" name="Text Placeholder 87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4899051" cy="4466753"/>
          </a:xfrm>
        </p:spPr>
        <p:txBody>
          <a:bodyPr/>
          <a:lstStyle/>
          <a:p>
            <a:r>
              <a:rPr lang="en-US" dirty="0"/>
              <a:t>Single output: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 err="1"/>
              <a:t>Wij</a:t>
            </a:r>
            <a:r>
              <a:rPr lang="en-US" dirty="0"/>
              <a:t>: weight from j to </a:t>
            </a:r>
            <a:r>
              <a:rPr lang="en-US" dirty="0" err="1"/>
              <a:t>i</a:t>
            </a:r>
            <a:endParaRPr lang="en-US" dirty="0"/>
          </a:p>
          <a:p>
            <a:r>
              <a:rPr lang="en-US" dirty="0"/>
              <a:t>P: path in network from input to  output</a:t>
            </a:r>
          </a:p>
          <a:p>
            <a:pPr lvl="1"/>
            <a:r>
              <a:rPr lang="en-US" dirty="0"/>
              <a:t>P=(3,(14,3),(22,14),(31,22))</a:t>
            </a:r>
          </a:p>
          <a:p>
            <a:r>
              <a:rPr lang="en-US" dirty="0"/>
              <a:t>di: 1 if </a:t>
            </a:r>
            <a:r>
              <a:rPr lang="en-US" dirty="0" err="1"/>
              <a:t>ReLU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is linear, 0 if saturated.  </a:t>
            </a:r>
          </a:p>
          <a:p>
            <a:r>
              <a:rPr lang="en-US" dirty="0" err="1"/>
              <a:t>Xpstart</a:t>
            </a:r>
            <a:r>
              <a:rPr lang="en-US" dirty="0"/>
              <a:t>: input unit for path P.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 err="1"/>
              <a:t>Dp</a:t>
            </a:r>
            <a:r>
              <a:rPr lang="en-US" dirty="0"/>
              <a:t>(W,X): 1 if path P is “active”, 0 if inactive  </a:t>
            </a:r>
          </a:p>
          <a:p>
            <a:r>
              <a:rPr lang="en-US" dirty="0"/>
              <a:t>Input-output function is piece-wise linear  </a:t>
            </a:r>
          </a:p>
          <a:p>
            <a:r>
              <a:rPr lang="en-US" dirty="0"/>
              <a:t>Polynomial in W with random coefficients</a:t>
            </a:r>
          </a:p>
          <a:p>
            <a:endParaRPr lang="en-US" dirty="0"/>
          </a:p>
        </p:txBody>
      </p:sp>
      <p:pic>
        <p:nvPicPr>
          <p:cNvPr id="91" name="Picture 90"/>
          <p:cNvPicPr>
            <a:picLocks noChangeAspect="1"/>
          </p:cNvPicPr>
          <p:nvPr/>
        </p:nvPicPr>
        <p:blipFill rotWithShape="1">
          <a:blip r:embed="rId2"/>
          <a:srcRect b="81966"/>
          <a:stretch/>
        </p:blipFill>
        <p:spPr>
          <a:xfrm>
            <a:off x="778096" y="1698833"/>
            <a:ext cx="4031343" cy="625267"/>
          </a:xfrm>
          <a:prstGeom prst="rect">
            <a:avLst/>
          </a:prstGeom>
        </p:spPr>
      </p:pic>
      <p:pic>
        <p:nvPicPr>
          <p:cNvPr id="92" name="Picture 91"/>
          <p:cNvPicPr>
            <a:picLocks noChangeAspect="1"/>
          </p:cNvPicPr>
          <p:nvPr/>
        </p:nvPicPr>
        <p:blipFill rotWithShape="1">
          <a:blip r:embed="rId2"/>
          <a:srcRect l="-3908" t="80156" r="3908" b="1810"/>
          <a:stretch/>
        </p:blipFill>
        <p:spPr>
          <a:xfrm>
            <a:off x="737222" y="3843298"/>
            <a:ext cx="4031343" cy="625267"/>
          </a:xfrm>
          <a:prstGeom prst="rect">
            <a:avLst/>
          </a:prstGeom>
        </p:spPr>
      </p:pic>
      <p:sp>
        <p:nvSpPr>
          <p:cNvPr id="93" name="object 10"/>
          <p:cNvSpPr/>
          <p:nvPr/>
        </p:nvSpPr>
        <p:spPr>
          <a:xfrm>
            <a:off x="5029201" y="3860766"/>
            <a:ext cx="294358" cy="294606"/>
          </a:xfrm>
          <a:custGeom>
            <a:avLst/>
            <a:gdLst/>
            <a:ahLst/>
            <a:cxnLst/>
            <a:rect l="l" t="t" r="r" b="b"/>
            <a:pathLst>
              <a:path w="360679" h="360679">
                <a:moveTo>
                  <a:pt x="180340" y="0"/>
                </a:moveTo>
                <a:lnTo>
                  <a:pt x="131703" y="6214"/>
                </a:lnTo>
                <a:lnTo>
                  <a:pt x="88429" y="23894"/>
                </a:lnTo>
                <a:lnTo>
                  <a:pt x="52069" y="51593"/>
                </a:lnTo>
                <a:lnTo>
                  <a:pt x="24177" y="87865"/>
                </a:lnTo>
                <a:lnTo>
                  <a:pt x="6302" y="131262"/>
                </a:lnTo>
                <a:lnTo>
                  <a:pt x="0" y="180340"/>
                </a:lnTo>
                <a:lnTo>
                  <a:pt x="6302" y="228976"/>
                </a:lnTo>
                <a:lnTo>
                  <a:pt x="24177" y="272250"/>
                </a:lnTo>
                <a:lnTo>
                  <a:pt x="52070" y="308610"/>
                </a:lnTo>
                <a:lnTo>
                  <a:pt x="88429" y="336502"/>
                </a:lnTo>
                <a:lnTo>
                  <a:pt x="131703" y="354377"/>
                </a:lnTo>
                <a:lnTo>
                  <a:pt x="180340" y="360680"/>
                </a:lnTo>
                <a:lnTo>
                  <a:pt x="229417" y="354377"/>
                </a:lnTo>
                <a:lnTo>
                  <a:pt x="272814" y="336502"/>
                </a:lnTo>
                <a:lnTo>
                  <a:pt x="309086" y="308610"/>
                </a:lnTo>
                <a:lnTo>
                  <a:pt x="336785" y="272250"/>
                </a:lnTo>
                <a:lnTo>
                  <a:pt x="354465" y="228976"/>
                </a:lnTo>
                <a:lnTo>
                  <a:pt x="360679" y="180340"/>
                </a:lnTo>
                <a:lnTo>
                  <a:pt x="354465" y="131262"/>
                </a:lnTo>
                <a:lnTo>
                  <a:pt x="336785" y="87865"/>
                </a:lnTo>
                <a:lnTo>
                  <a:pt x="309086" y="51593"/>
                </a:lnTo>
                <a:lnTo>
                  <a:pt x="272814" y="23894"/>
                </a:lnTo>
                <a:lnTo>
                  <a:pt x="229417" y="6214"/>
                </a:lnTo>
                <a:lnTo>
                  <a:pt x="18034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94" name="object 11"/>
          <p:cNvSpPr/>
          <p:nvPr/>
        </p:nvSpPr>
        <p:spPr>
          <a:xfrm>
            <a:off x="5029201" y="3860766"/>
            <a:ext cx="294358" cy="294606"/>
          </a:xfrm>
          <a:custGeom>
            <a:avLst/>
            <a:gdLst/>
            <a:ahLst/>
            <a:cxnLst/>
            <a:rect l="l" t="t" r="r" b="b"/>
            <a:pathLst>
              <a:path w="360679" h="360679">
                <a:moveTo>
                  <a:pt x="180340" y="0"/>
                </a:moveTo>
                <a:lnTo>
                  <a:pt x="229417" y="6214"/>
                </a:lnTo>
                <a:lnTo>
                  <a:pt x="272814" y="23894"/>
                </a:lnTo>
                <a:lnTo>
                  <a:pt x="309086" y="51593"/>
                </a:lnTo>
                <a:lnTo>
                  <a:pt x="336785" y="87865"/>
                </a:lnTo>
                <a:lnTo>
                  <a:pt x="354465" y="131262"/>
                </a:lnTo>
                <a:lnTo>
                  <a:pt x="360679" y="180340"/>
                </a:lnTo>
                <a:lnTo>
                  <a:pt x="354465" y="228976"/>
                </a:lnTo>
                <a:lnTo>
                  <a:pt x="336785" y="272250"/>
                </a:lnTo>
                <a:lnTo>
                  <a:pt x="309086" y="308610"/>
                </a:lnTo>
                <a:lnTo>
                  <a:pt x="272814" y="336502"/>
                </a:lnTo>
                <a:lnTo>
                  <a:pt x="229417" y="354377"/>
                </a:lnTo>
                <a:lnTo>
                  <a:pt x="180340" y="360680"/>
                </a:lnTo>
                <a:lnTo>
                  <a:pt x="131703" y="354377"/>
                </a:lnTo>
                <a:lnTo>
                  <a:pt x="88429" y="336502"/>
                </a:lnTo>
                <a:lnTo>
                  <a:pt x="52070" y="308610"/>
                </a:lnTo>
                <a:lnTo>
                  <a:pt x="24177" y="272250"/>
                </a:lnTo>
                <a:lnTo>
                  <a:pt x="6302" y="228976"/>
                </a:lnTo>
                <a:lnTo>
                  <a:pt x="0" y="180340"/>
                </a:lnTo>
                <a:lnTo>
                  <a:pt x="6302" y="131262"/>
                </a:lnTo>
                <a:lnTo>
                  <a:pt x="24177" y="87865"/>
                </a:lnTo>
                <a:lnTo>
                  <a:pt x="52069" y="51593"/>
                </a:lnTo>
                <a:lnTo>
                  <a:pt x="88429" y="23894"/>
                </a:lnTo>
                <a:lnTo>
                  <a:pt x="131703" y="6214"/>
                </a:lnTo>
                <a:lnTo>
                  <a:pt x="180340" y="0"/>
                </a:lnTo>
                <a:close/>
              </a:path>
            </a:pathLst>
          </a:custGeom>
          <a:solidFill>
            <a:schemeClr val="accent1"/>
          </a:solidFill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95" name="object 12"/>
          <p:cNvSpPr/>
          <p:nvPr/>
        </p:nvSpPr>
        <p:spPr>
          <a:xfrm>
            <a:off x="5029200" y="386076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96" name="object 13"/>
          <p:cNvSpPr/>
          <p:nvPr/>
        </p:nvSpPr>
        <p:spPr>
          <a:xfrm>
            <a:off x="5323559" y="415537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97" name="object 14"/>
          <p:cNvSpPr/>
          <p:nvPr/>
        </p:nvSpPr>
        <p:spPr>
          <a:xfrm>
            <a:off x="5612736" y="3860766"/>
            <a:ext cx="294358" cy="294606"/>
          </a:xfrm>
          <a:custGeom>
            <a:avLst/>
            <a:gdLst/>
            <a:ahLst/>
            <a:cxnLst/>
            <a:rect l="l" t="t" r="r" b="b"/>
            <a:pathLst>
              <a:path w="360679" h="360679">
                <a:moveTo>
                  <a:pt x="180339" y="0"/>
                </a:moveTo>
                <a:lnTo>
                  <a:pt x="131262" y="6214"/>
                </a:lnTo>
                <a:lnTo>
                  <a:pt x="87865" y="23894"/>
                </a:lnTo>
                <a:lnTo>
                  <a:pt x="51593" y="51593"/>
                </a:lnTo>
                <a:lnTo>
                  <a:pt x="23894" y="87865"/>
                </a:lnTo>
                <a:lnTo>
                  <a:pt x="6214" y="131262"/>
                </a:lnTo>
                <a:lnTo>
                  <a:pt x="0" y="180340"/>
                </a:lnTo>
                <a:lnTo>
                  <a:pt x="6214" y="228976"/>
                </a:lnTo>
                <a:lnTo>
                  <a:pt x="23894" y="272250"/>
                </a:lnTo>
                <a:lnTo>
                  <a:pt x="51593" y="308610"/>
                </a:lnTo>
                <a:lnTo>
                  <a:pt x="87865" y="336502"/>
                </a:lnTo>
                <a:lnTo>
                  <a:pt x="131262" y="354377"/>
                </a:lnTo>
                <a:lnTo>
                  <a:pt x="180339" y="360680"/>
                </a:lnTo>
                <a:lnTo>
                  <a:pt x="228976" y="354377"/>
                </a:lnTo>
                <a:lnTo>
                  <a:pt x="272250" y="336502"/>
                </a:lnTo>
                <a:lnTo>
                  <a:pt x="308609" y="308610"/>
                </a:lnTo>
                <a:lnTo>
                  <a:pt x="336502" y="272250"/>
                </a:lnTo>
                <a:lnTo>
                  <a:pt x="354377" y="228976"/>
                </a:lnTo>
                <a:lnTo>
                  <a:pt x="360679" y="180340"/>
                </a:lnTo>
                <a:lnTo>
                  <a:pt x="354377" y="131262"/>
                </a:lnTo>
                <a:lnTo>
                  <a:pt x="336502" y="87865"/>
                </a:lnTo>
                <a:lnTo>
                  <a:pt x="308609" y="51593"/>
                </a:lnTo>
                <a:lnTo>
                  <a:pt x="272250" y="23894"/>
                </a:lnTo>
                <a:lnTo>
                  <a:pt x="228976" y="6214"/>
                </a:lnTo>
                <a:lnTo>
                  <a:pt x="180339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98" name="object 15"/>
          <p:cNvSpPr/>
          <p:nvPr/>
        </p:nvSpPr>
        <p:spPr>
          <a:xfrm>
            <a:off x="5612736" y="3860766"/>
            <a:ext cx="294358" cy="294606"/>
          </a:xfrm>
          <a:custGeom>
            <a:avLst/>
            <a:gdLst/>
            <a:ahLst/>
            <a:cxnLst/>
            <a:rect l="l" t="t" r="r" b="b"/>
            <a:pathLst>
              <a:path w="360679" h="360679">
                <a:moveTo>
                  <a:pt x="180339" y="0"/>
                </a:moveTo>
                <a:lnTo>
                  <a:pt x="228976" y="6214"/>
                </a:lnTo>
                <a:lnTo>
                  <a:pt x="272250" y="23894"/>
                </a:lnTo>
                <a:lnTo>
                  <a:pt x="308609" y="51593"/>
                </a:lnTo>
                <a:lnTo>
                  <a:pt x="336502" y="87865"/>
                </a:lnTo>
                <a:lnTo>
                  <a:pt x="354377" y="131262"/>
                </a:lnTo>
                <a:lnTo>
                  <a:pt x="360679" y="180340"/>
                </a:lnTo>
                <a:lnTo>
                  <a:pt x="354377" y="228976"/>
                </a:lnTo>
                <a:lnTo>
                  <a:pt x="336502" y="272250"/>
                </a:lnTo>
                <a:lnTo>
                  <a:pt x="308609" y="308610"/>
                </a:lnTo>
                <a:lnTo>
                  <a:pt x="272250" y="336502"/>
                </a:lnTo>
                <a:lnTo>
                  <a:pt x="228976" y="354377"/>
                </a:lnTo>
                <a:lnTo>
                  <a:pt x="180339" y="360680"/>
                </a:lnTo>
                <a:lnTo>
                  <a:pt x="131262" y="354377"/>
                </a:lnTo>
                <a:lnTo>
                  <a:pt x="87865" y="336502"/>
                </a:lnTo>
                <a:lnTo>
                  <a:pt x="51593" y="308610"/>
                </a:lnTo>
                <a:lnTo>
                  <a:pt x="23894" y="272250"/>
                </a:lnTo>
                <a:lnTo>
                  <a:pt x="6214" y="228976"/>
                </a:lnTo>
                <a:lnTo>
                  <a:pt x="0" y="180340"/>
                </a:lnTo>
                <a:lnTo>
                  <a:pt x="6214" y="131262"/>
                </a:lnTo>
                <a:lnTo>
                  <a:pt x="23894" y="87865"/>
                </a:lnTo>
                <a:lnTo>
                  <a:pt x="51593" y="51593"/>
                </a:lnTo>
                <a:lnTo>
                  <a:pt x="87865" y="23894"/>
                </a:lnTo>
                <a:lnTo>
                  <a:pt x="131262" y="6214"/>
                </a:lnTo>
                <a:lnTo>
                  <a:pt x="180339" y="0"/>
                </a:lnTo>
                <a:close/>
              </a:path>
            </a:pathLst>
          </a:custGeom>
          <a:solidFill>
            <a:schemeClr val="accent1"/>
          </a:solidFill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99" name="object 16"/>
          <p:cNvSpPr/>
          <p:nvPr/>
        </p:nvSpPr>
        <p:spPr>
          <a:xfrm>
            <a:off x="5612736" y="386076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00" name="object 17"/>
          <p:cNvSpPr/>
          <p:nvPr/>
        </p:nvSpPr>
        <p:spPr>
          <a:xfrm>
            <a:off x="5907094" y="415537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01" name="object 18"/>
          <p:cNvSpPr/>
          <p:nvPr/>
        </p:nvSpPr>
        <p:spPr>
          <a:xfrm>
            <a:off x="6196271" y="3860766"/>
            <a:ext cx="293322" cy="294606"/>
          </a:xfrm>
          <a:custGeom>
            <a:avLst/>
            <a:gdLst/>
            <a:ahLst/>
            <a:cxnLst/>
            <a:rect l="l" t="t" r="r" b="b"/>
            <a:pathLst>
              <a:path w="359409" h="360679">
                <a:moveTo>
                  <a:pt x="179070" y="0"/>
                </a:moveTo>
                <a:lnTo>
                  <a:pt x="130527" y="6302"/>
                </a:lnTo>
                <a:lnTo>
                  <a:pt x="87488" y="24177"/>
                </a:lnTo>
                <a:lnTo>
                  <a:pt x="51435" y="52069"/>
                </a:lnTo>
                <a:lnTo>
                  <a:pt x="23847" y="88429"/>
                </a:lnTo>
                <a:lnTo>
                  <a:pt x="6208" y="131703"/>
                </a:lnTo>
                <a:lnTo>
                  <a:pt x="0" y="180340"/>
                </a:lnTo>
                <a:lnTo>
                  <a:pt x="6208" y="229417"/>
                </a:lnTo>
                <a:lnTo>
                  <a:pt x="23847" y="272814"/>
                </a:lnTo>
                <a:lnTo>
                  <a:pt x="51435" y="309086"/>
                </a:lnTo>
                <a:lnTo>
                  <a:pt x="87488" y="336785"/>
                </a:lnTo>
                <a:lnTo>
                  <a:pt x="130527" y="354465"/>
                </a:lnTo>
                <a:lnTo>
                  <a:pt x="179070" y="360680"/>
                </a:lnTo>
                <a:lnTo>
                  <a:pt x="228147" y="354465"/>
                </a:lnTo>
                <a:lnTo>
                  <a:pt x="271544" y="336785"/>
                </a:lnTo>
                <a:lnTo>
                  <a:pt x="307816" y="309086"/>
                </a:lnTo>
                <a:lnTo>
                  <a:pt x="335515" y="272814"/>
                </a:lnTo>
                <a:lnTo>
                  <a:pt x="353195" y="229417"/>
                </a:lnTo>
                <a:lnTo>
                  <a:pt x="359409" y="180340"/>
                </a:lnTo>
                <a:lnTo>
                  <a:pt x="353195" y="131703"/>
                </a:lnTo>
                <a:lnTo>
                  <a:pt x="335515" y="88429"/>
                </a:lnTo>
                <a:lnTo>
                  <a:pt x="307816" y="52070"/>
                </a:lnTo>
                <a:lnTo>
                  <a:pt x="271544" y="24177"/>
                </a:lnTo>
                <a:lnTo>
                  <a:pt x="228147" y="6302"/>
                </a:lnTo>
                <a:lnTo>
                  <a:pt x="17907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02" name="object 19"/>
          <p:cNvSpPr/>
          <p:nvPr/>
        </p:nvSpPr>
        <p:spPr>
          <a:xfrm>
            <a:off x="6196271" y="3860766"/>
            <a:ext cx="293322" cy="294606"/>
          </a:xfrm>
          <a:custGeom>
            <a:avLst/>
            <a:gdLst/>
            <a:ahLst/>
            <a:cxnLst/>
            <a:rect l="l" t="t" r="r" b="b"/>
            <a:pathLst>
              <a:path w="359409" h="360679">
                <a:moveTo>
                  <a:pt x="179070" y="0"/>
                </a:moveTo>
                <a:lnTo>
                  <a:pt x="228147" y="6302"/>
                </a:lnTo>
                <a:lnTo>
                  <a:pt x="271544" y="24177"/>
                </a:lnTo>
                <a:lnTo>
                  <a:pt x="307816" y="52070"/>
                </a:lnTo>
                <a:lnTo>
                  <a:pt x="335515" y="88429"/>
                </a:lnTo>
                <a:lnTo>
                  <a:pt x="353195" y="131703"/>
                </a:lnTo>
                <a:lnTo>
                  <a:pt x="359409" y="180340"/>
                </a:lnTo>
                <a:lnTo>
                  <a:pt x="353195" y="229417"/>
                </a:lnTo>
                <a:lnTo>
                  <a:pt x="335515" y="272814"/>
                </a:lnTo>
                <a:lnTo>
                  <a:pt x="307816" y="309086"/>
                </a:lnTo>
                <a:lnTo>
                  <a:pt x="271544" y="336785"/>
                </a:lnTo>
                <a:lnTo>
                  <a:pt x="228147" y="354465"/>
                </a:lnTo>
                <a:lnTo>
                  <a:pt x="179070" y="360680"/>
                </a:lnTo>
                <a:lnTo>
                  <a:pt x="130527" y="354465"/>
                </a:lnTo>
                <a:lnTo>
                  <a:pt x="87488" y="336785"/>
                </a:lnTo>
                <a:lnTo>
                  <a:pt x="51435" y="309086"/>
                </a:lnTo>
                <a:lnTo>
                  <a:pt x="23847" y="272814"/>
                </a:lnTo>
                <a:lnTo>
                  <a:pt x="6208" y="229417"/>
                </a:lnTo>
                <a:lnTo>
                  <a:pt x="0" y="180340"/>
                </a:lnTo>
                <a:lnTo>
                  <a:pt x="6208" y="131703"/>
                </a:lnTo>
                <a:lnTo>
                  <a:pt x="23847" y="88429"/>
                </a:lnTo>
                <a:lnTo>
                  <a:pt x="51435" y="52069"/>
                </a:lnTo>
                <a:lnTo>
                  <a:pt x="87488" y="24177"/>
                </a:lnTo>
                <a:lnTo>
                  <a:pt x="130527" y="6302"/>
                </a:lnTo>
                <a:lnTo>
                  <a:pt x="179070" y="0"/>
                </a:lnTo>
                <a:close/>
              </a:path>
            </a:pathLst>
          </a:custGeom>
          <a:solidFill>
            <a:schemeClr val="accent1"/>
          </a:solidFill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03" name="object 20"/>
          <p:cNvSpPr/>
          <p:nvPr/>
        </p:nvSpPr>
        <p:spPr>
          <a:xfrm>
            <a:off x="6196271" y="386076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04" name="object 21"/>
          <p:cNvSpPr/>
          <p:nvPr/>
        </p:nvSpPr>
        <p:spPr>
          <a:xfrm>
            <a:off x="6490629" y="415537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05" name="object 22"/>
          <p:cNvSpPr/>
          <p:nvPr/>
        </p:nvSpPr>
        <p:spPr>
          <a:xfrm>
            <a:off x="6764257" y="3861802"/>
            <a:ext cx="294358" cy="293569"/>
          </a:xfrm>
          <a:custGeom>
            <a:avLst/>
            <a:gdLst/>
            <a:ahLst/>
            <a:cxnLst/>
            <a:rect l="l" t="t" r="r" b="b"/>
            <a:pathLst>
              <a:path w="360679" h="359410">
                <a:moveTo>
                  <a:pt x="179070" y="0"/>
                </a:moveTo>
                <a:lnTo>
                  <a:pt x="130527" y="6208"/>
                </a:lnTo>
                <a:lnTo>
                  <a:pt x="87488" y="23847"/>
                </a:lnTo>
                <a:lnTo>
                  <a:pt x="51435" y="51435"/>
                </a:lnTo>
                <a:lnTo>
                  <a:pt x="23847" y="87488"/>
                </a:lnTo>
                <a:lnTo>
                  <a:pt x="6208" y="130527"/>
                </a:lnTo>
                <a:lnTo>
                  <a:pt x="0" y="179069"/>
                </a:lnTo>
                <a:lnTo>
                  <a:pt x="6208" y="228147"/>
                </a:lnTo>
                <a:lnTo>
                  <a:pt x="23847" y="271544"/>
                </a:lnTo>
                <a:lnTo>
                  <a:pt x="51435" y="307816"/>
                </a:lnTo>
                <a:lnTo>
                  <a:pt x="87488" y="335515"/>
                </a:lnTo>
                <a:lnTo>
                  <a:pt x="130527" y="353195"/>
                </a:lnTo>
                <a:lnTo>
                  <a:pt x="179070" y="359409"/>
                </a:lnTo>
                <a:lnTo>
                  <a:pt x="228241" y="353195"/>
                </a:lnTo>
                <a:lnTo>
                  <a:pt x="271874" y="335515"/>
                </a:lnTo>
                <a:lnTo>
                  <a:pt x="308451" y="307816"/>
                </a:lnTo>
                <a:lnTo>
                  <a:pt x="336455" y="271544"/>
                </a:lnTo>
                <a:lnTo>
                  <a:pt x="354371" y="228147"/>
                </a:lnTo>
                <a:lnTo>
                  <a:pt x="360680" y="179069"/>
                </a:lnTo>
                <a:lnTo>
                  <a:pt x="354371" y="130527"/>
                </a:lnTo>
                <a:lnTo>
                  <a:pt x="336455" y="87488"/>
                </a:lnTo>
                <a:lnTo>
                  <a:pt x="308451" y="51434"/>
                </a:lnTo>
                <a:lnTo>
                  <a:pt x="271874" y="23847"/>
                </a:lnTo>
                <a:lnTo>
                  <a:pt x="228241" y="6208"/>
                </a:lnTo>
                <a:lnTo>
                  <a:pt x="17907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06" name="object 23"/>
          <p:cNvSpPr/>
          <p:nvPr/>
        </p:nvSpPr>
        <p:spPr>
          <a:xfrm>
            <a:off x="6764257" y="3861802"/>
            <a:ext cx="294358" cy="293569"/>
          </a:xfrm>
          <a:custGeom>
            <a:avLst/>
            <a:gdLst/>
            <a:ahLst/>
            <a:cxnLst/>
            <a:rect l="l" t="t" r="r" b="b"/>
            <a:pathLst>
              <a:path w="360679" h="359410">
                <a:moveTo>
                  <a:pt x="179070" y="0"/>
                </a:moveTo>
                <a:lnTo>
                  <a:pt x="228241" y="6208"/>
                </a:lnTo>
                <a:lnTo>
                  <a:pt x="271874" y="23847"/>
                </a:lnTo>
                <a:lnTo>
                  <a:pt x="308451" y="51434"/>
                </a:lnTo>
                <a:lnTo>
                  <a:pt x="336455" y="87488"/>
                </a:lnTo>
                <a:lnTo>
                  <a:pt x="354371" y="130527"/>
                </a:lnTo>
                <a:lnTo>
                  <a:pt x="360680" y="179069"/>
                </a:lnTo>
                <a:lnTo>
                  <a:pt x="354371" y="228147"/>
                </a:lnTo>
                <a:lnTo>
                  <a:pt x="336455" y="271544"/>
                </a:lnTo>
                <a:lnTo>
                  <a:pt x="308451" y="307816"/>
                </a:lnTo>
                <a:lnTo>
                  <a:pt x="271874" y="335515"/>
                </a:lnTo>
                <a:lnTo>
                  <a:pt x="228241" y="353195"/>
                </a:lnTo>
                <a:lnTo>
                  <a:pt x="179070" y="359409"/>
                </a:lnTo>
                <a:lnTo>
                  <a:pt x="130527" y="353195"/>
                </a:lnTo>
                <a:lnTo>
                  <a:pt x="87488" y="335515"/>
                </a:lnTo>
                <a:lnTo>
                  <a:pt x="51435" y="307816"/>
                </a:lnTo>
                <a:lnTo>
                  <a:pt x="23847" y="271544"/>
                </a:lnTo>
                <a:lnTo>
                  <a:pt x="6208" y="228147"/>
                </a:lnTo>
                <a:lnTo>
                  <a:pt x="0" y="179069"/>
                </a:lnTo>
                <a:lnTo>
                  <a:pt x="6208" y="130527"/>
                </a:lnTo>
                <a:lnTo>
                  <a:pt x="23847" y="87488"/>
                </a:lnTo>
                <a:lnTo>
                  <a:pt x="51435" y="51435"/>
                </a:lnTo>
                <a:lnTo>
                  <a:pt x="87488" y="23847"/>
                </a:lnTo>
                <a:lnTo>
                  <a:pt x="130527" y="6208"/>
                </a:lnTo>
                <a:lnTo>
                  <a:pt x="179070" y="0"/>
                </a:lnTo>
                <a:close/>
              </a:path>
            </a:pathLst>
          </a:custGeom>
          <a:solidFill>
            <a:schemeClr val="accent1"/>
          </a:solidFill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07" name="object 24"/>
          <p:cNvSpPr/>
          <p:nvPr/>
        </p:nvSpPr>
        <p:spPr>
          <a:xfrm>
            <a:off x="6764257" y="386180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08" name="object 25"/>
          <p:cNvSpPr/>
          <p:nvPr/>
        </p:nvSpPr>
        <p:spPr>
          <a:xfrm>
            <a:off x="7058616" y="415640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09" name="object 26"/>
          <p:cNvSpPr txBox="1"/>
          <p:nvPr/>
        </p:nvSpPr>
        <p:spPr>
          <a:xfrm>
            <a:off x="6796389" y="3884625"/>
            <a:ext cx="229061" cy="21544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10368">
              <a:defRPr sz="1600" spc="4">
                <a:latin typeface="Times New Roman"/>
                <a:cs typeface="Times New Roman"/>
              </a:defRPr>
            </a:lvl1pPr>
          </a:lstStyle>
          <a:p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</a:p>
        </p:txBody>
      </p:sp>
      <p:sp>
        <p:nvSpPr>
          <p:cNvPr id="110" name="object 27"/>
          <p:cNvSpPr/>
          <p:nvPr/>
        </p:nvSpPr>
        <p:spPr>
          <a:xfrm>
            <a:off x="5587860" y="2831720"/>
            <a:ext cx="294358" cy="293569"/>
          </a:xfrm>
          <a:custGeom>
            <a:avLst/>
            <a:gdLst/>
            <a:ahLst/>
            <a:cxnLst/>
            <a:rect l="l" t="t" r="r" b="b"/>
            <a:pathLst>
              <a:path w="360679" h="359410">
                <a:moveTo>
                  <a:pt x="180340" y="0"/>
                </a:moveTo>
                <a:lnTo>
                  <a:pt x="131262" y="6208"/>
                </a:lnTo>
                <a:lnTo>
                  <a:pt x="87865" y="23847"/>
                </a:lnTo>
                <a:lnTo>
                  <a:pt x="51593" y="51434"/>
                </a:lnTo>
                <a:lnTo>
                  <a:pt x="23894" y="87488"/>
                </a:lnTo>
                <a:lnTo>
                  <a:pt x="6214" y="130527"/>
                </a:lnTo>
                <a:lnTo>
                  <a:pt x="0" y="179070"/>
                </a:lnTo>
                <a:lnTo>
                  <a:pt x="6214" y="228147"/>
                </a:lnTo>
                <a:lnTo>
                  <a:pt x="23894" y="271544"/>
                </a:lnTo>
                <a:lnTo>
                  <a:pt x="51593" y="307816"/>
                </a:lnTo>
                <a:lnTo>
                  <a:pt x="87865" y="335515"/>
                </a:lnTo>
                <a:lnTo>
                  <a:pt x="131262" y="353195"/>
                </a:lnTo>
                <a:lnTo>
                  <a:pt x="180340" y="359410"/>
                </a:lnTo>
                <a:lnTo>
                  <a:pt x="228976" y="353195"/>
                </a:lnTo>
                <a:lnTo>
                  <a:pt x="272250" y="335515"/>
                </a:lnTo>
                <a:lnTo>
                  <a:pt x="308610" y="307816"/>
                </a:lnTo>
                <a:lnTo>
                  <a:pt x="336502" y="271544"/>
                </a:lnTo>
                <a:lnTo>
                  <a:pt x="354377" y="228147"/>
                </a:lnTo>
                <a:lnTo>
                  <a:pt x="360680" y="179070"/>
                </a:lnTo>
                <a:lnTo>
                  <a:pt x="354377" y="130527"/>
                </a:lnTo>
                <a:lnTo>
                  <a:pt x="336502" y="87488"/>
                </a:lnTo>
                <a:lnTo>
                  <a:pt x="308610" y="51435"/>
                </a:lnTo>
                <a:lnTo>
                  <a:pt x="272250" y="23847"/>
                </a:lnTo>
                <a:lnTo>
                  <a:pt x="228976" y="6208"/>
                </a:lnTo>
                <a:lnTo>
                  <a:pt x="18034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11" name="object 28"/>
          <p:cNvSpPr/>
          <p:nvPr/>
        </p:nvSpPr>
        <p:spPr>
          <a:xfrm>
            <a:off x="5587860" y="2831720"/>
            <a:ext cx="294358" cy="293569"/>
          </a:xfrm>
          <a:custGeom>
            <a:avLst/>
            <a:gdLst/>
            <a:ahLst/>
            <a:cxnLst/>
            <a:rect l="l" t="t" r="r" b="b"/>
            <a:pathLst>
              <a:path w="360679" h="359410">
                <a:moveTo>
                  <a:pt x="180340" y="0"/>
                </a:moveTo>
                <a:lnTo>
                  <a:pt x="228976" y="6208"/>
                </a:lnTo>
                <a:lnTo>
                  <a:pt x="272250" y="23847"/>
                </a:lnTo>
                <a:lnTo>
                  <a:pt x="308610" y="51435"/>
                </a:lnTo>
                <a:lnTo>
                  <a:pt x="336502" y="87488"/>
                </a:lnTo>
                <a:lnTo>
                  <a:pt x="354377" y="130527"/>
                </a:lnTo>
                <a:lnTo>
                  <a:pt x="360680" y="179070"/>
                </a:lnTo>
                <a:lnTo>
                  <a:pt x="354377" y="228147"/>
                </a:lnTo>
                <a:lnTo>
                  <a:pt x="336502" y="271544"/>
                </a:lnTo>
                <a:lnTo>
                  <a:pt x="308610" y="307816"/>
                </a:lnTo>
                <a:lnTo>
                  <a:pt x="272250" y="335515"/>
                </a:lnTo>
                <a:lnTo>
                  <a:pt x="228976" y="353195"/>
                </a:lnTo>
                <a:lnTo>
                  <a:pt x="180340" y="359410"/>
                </a:lnTo>
                <a:lnTo>
                  <a:pt x="131262" y="353195"/>
                </a:lnTo>
                <a:lnTo>
                  <a:pt x="87865" y="335515"/>
                </a:lnTo>
                <a:lnTo>
                  <a:pt x="51593" y="307816"/>
                </a:lnTo>
                <a:lnTo>
                  <a:pt x="23894" y="271544"/>
                </a:lnTo>
                <a:lnTo>
                  <a:pt x="6214" y="228147"/>
                </a:lnTo>
                <a:lnTo>
                  <a:pt x="0" y="179070"/>
                </a:lnTo>
                <a:lnTo>
                  <a:pt x="6214" y="130527"/>
                </a:lnTo>
                <a:lnTo>
                  <a:pt x="23894" y="87488"/>
                </a:lnTo>
                <a:lnTo>
                  <a:pt x="51593" y="51434"/>
                </a:lnTo>
                <a:lnTo>
                  <a:pt x="87865" y="23847"/>
                </a:lnTo>
                <a:lnTo>
                  <a:pt x="131262" y="6208"/>
                </a:lnTo>
                <a:lnTo>
                  <a:pt x="180340" y="0"/>
                </a:lnTo>
                <a:close/>
              </a:path>
            </a:pathLst>
          </a:custGeom>
          <a:solidFill>
            <a:schemeClr val="accent1"/>
          </a:solidFill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12" name="object 29"/>
          <p:cNvSpPr/>
          <p:nvPr/>
        </p:nvSpPr>
        <p:spPr>
          <a:xfrm>
            <a:off x="5587860" y="283172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13" name="object 30"/>
          <p:cNvSpPr/>
          <p:nvPr/>
        </p:nvSpPr>
        <p:spPr>
          <a:xfrm>
            <a:off x="5882219" y="312632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14" name="object 31"/>
          <p:cNvSpPr/>
          <p:nvPr/>
        </p:nvSpPr>
        <p:spPr>
          <a:xfrm>
            <a:off x="6171394" y="2831720"/>
            <a:ext cx="293322" cy="294606"/>
          </a:xfrm>
          <a:custGeom>
            <a:avLst/>
            <a:gdLst/>
            <a:ahLst/>
            <a:cxnLst/>
            <a:rect l="l" t="t" r="r" b="b"/>
            <a:pathLst>
              <a:path w="359409" h="360679">
                <a:moveTo>
                  <a:pt x="179070" y="0"/>
                </a:moveTo>
                <a:lnTo>
                  <a:pt x="130527" y="6214"/>
                </a:lnTo>
                <a:lnTo>
                  <a:pt x="87488" y="23894"/>
                </a:lnTo>
                <a:lnTo>
                  <a:pt x="51435" y="51593"/>
                </a:lnTo>
                <a:lnTo>
                  <a:pt x="23847" y="87865"/>
                </a:lnTo>
                <a:lnTo>
                  <a:pt x="6208" y="131262"/>
                </a:lnTo>
                <a:lnTo>
                  <a:pt x="0" y="180339"/>
                </a:lnTo>
                <a:lnTo>
                  <a:pt x="6208" y="228976"/>
                </a:lnTo>
                <a:lnTo>
                  <a:pt x="23847" y="272250"/>
                </a:lnTo>
                <a:lnTo>
                  <a:pt x="51435" y="308610"/>
                </a:lnTo>
                <a:lnTo>
                  <a:pt x="87488" y="336502"/>
                </a:lnTo>
                <a:lnTo>
                  <a:pt x="130527" y="354377"/>
                </a:lnTo>
                <a:lnTo>
                  <a:pt x="179070" y="360679"/>
                </a:lnTo>
                <a:lnTo>
                  <a:pt x="228147" y="354377"/>
                </a:lnTo>
                <a:lnTo>
                  <a:pt x="271544" y="336502"/>
                </a:lnTo>
                <a:lnTo>
                  <a:pt x="307816" y="308609"/>
                </a:lnTo>
                <a:lnTo>
                  <a:pt x="335515" y="272250"/>
                </a:lnTo>
                <a:lnTo>
                  <a:pt x="353195" y="228976"/>
                </a:lnTo>
                <a:lnTo>
                  <a:pt x="359409" y="180339"/>
                </a:lnTo>
                <a:lnTo>
                  <a:pt x="353195" y="131262"/>
                </a:lnTo>
                <a:lnTo>
                  <a:pt x="335515" y="87865"/>
                </a:lnTo>
                <a:lnTo>
                  <a:pt x="307816" y="51593"/>
                </a:lnTo>
                <a:lnTo>
                  <a:pt x="271544" y="23894"/>
                </a:lnTo>
                <a:lnTo>
                  <a:pt x="228147" y="6214"/>
                </a:lnTo>
                <a:lnTo>
                  <a:pt x="17907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15" name="object 32"/>
          <p:cNvSpPr/>
          <p:nvPr/>
        </p:nvSpPr>
        <p:spPr>
          <a:xfrm>
            <a:off x="6171394" y="2831720"/>
            <a:ext cx="293322" cy="294606"/>
          </a:xfrm>
          <a:custGeom>
            <a:avLst/>
            <a:gdLst/>
            <a:ahLst/>
            <a:cxnLst/>
            <a:rect l="l" t="t" r="r" b="b"/>
            <a:pathLst>
              <a:path w="359409" h="360679">
                <a:moveTo>
                  <a:pt x="179070" y="0"/>
                </a:moveTo>
                <a:lnTo>
                  <a:pt x="228147" y="6214"/>
                </a:lnTo>
                <a:lnTo>
                  <a:pt x="271544" y="23894"/>
                </a:lnTo>
                <a:lnTo>
                  <a:pt x="307816" y="51593"/>
                </a:lnTo>
                <a:lnTo>
                  <a:pt x="335515" y="87865"/>
                </a:lnTo>
                <a:lnTo>
                  <a:pt x="353195" y="131262"/>
                </a:lnTo>
                <a:lnTo>
                  <a:pt x="359409" y="180339"/>
                </a:lnTo>
                <a:lnTo>
                  <a:pt x="353195" y="228976"/>
                </a:lnTo>
                <a:lnTo>
                  <a:pt x="335515" y="272250"/>
                </a:lnTo>
                <a:lnTo>
                  <a:pt x="307816" y="308609"/>
                </a:lnTo>
                <a:lnTo>
                  <a:pt x="271544" y="336502"/>
                </a:lnTo>
                <a:lnTo>
                  <a:pt x="228147" y="354377"/>
                </a:lnTo>
                <a:lnTo>
                  <a:pt x="179070" y="360679"/>
                </a:lnTo>
                <a:lnTo>
                  <a:pt x="130527" y="354377"/>
                </a:lnTo>
                <a:lnTo>
                  <a:pt x="87488" y="336502"/>
                </a:lnTo>
                <a:lnTo>
                  <a:pt x="51435" y="308610"/>
                </a:lnTo>
                <a:lnTo>
                  <a:pt x="23847" y="272250"/>
                </a:lnTo>
                <a:lnTo>
                  <a:pt x="6208" y="228976"/>
                </a:lnTo>
                <a:lnTo>
                  <a:pt x="0" y="180339"/>
                </a:lnTo>
                <a:lnTo>
                  <a:pt x="6208" y="131262"/>
                </a:lnTo>
                <a:lnTo>
                  <a:pt x="23847" y="87865"/>
                </a:lnTo>
                <a:lnTo>
                  <a:pt x="51435" y="51593"/>
                </a:lnTo>
                <a:lnTo>
                  <a:pt x="87488" y="23894"/>
                </a:lnTo>
                <a:lnTo>
                  <a:pt x="130527" y="6214"/>
                </a:lnTo>
                <a:lnTo>
                  <a:pt x="179070" y="0"/>
                </a:lnTo>
                <a:close/>
              </a:path>
            </a:pathLst>
          </a:custGeom>
          <a:solidFill>
            <a:schemeClr val="accent1"/>
          </a:solidFill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16" name="object 33"/>
          <p:cNvSpPr/>
          <p:nvPr/>
        </p:nvSpPr>
        <p:spPr>
          <a:xfrm>
            <a:off x="6171394" y="283172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17" name="object 34"/>
          <p:cNvSpPr/>
          <p:nvPr/>
        </p:nvSpPr>
        <p:spPr>
          <a:xfrm>
            <a:off x="6465754" y="312632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18" name="object 35"/>
          <p:cNvSpPr/>
          <p:nvPr/>
        </p:nvSpPr>
        <p:spPr>
          <a:xfrm>
            <a:off x="6753893" y="2831720"/>
            <a:ext cx="294358" cy="294606"/>
          </a:xfrm>
          <a:custGeom>
            <a:avLst/>
            <a:gdLst/>
            <a:ahLst/>
            <a:cxnLst/>
            <a:rect l="l" t="t" r="r" b="b"/>
            <a:pathLst>
              <a:path w="360679" h="360679">
                <a:moveTo>
                  <a:pt x="180340" y="0"/>
                </a:moveTo>
                <a:lnTo>
                  <a:pt x="131262" y="6214"/>
                </a:lnTo>
                <a:lnTo>
                  <a:pt x="87865" y="23894"/>
                </a:lnTo>
                <a:lnTo>
                  <a:pt x="51593" y="51593"/>
                </a:lnTo>
                <a:lnTo>
                  <a:pt x="23894" y="87865"/>
                </a:lnTo>
                <a:lnTo>
                  <a:pt x="6214" y="131262"/>
                </a:lnTo>
                <a:lnTo>
                  <a:pt x="0" y="180339"/>
                </a:lnTo>
                <a:lnTo>
                  <a:pt x="6214" y="228976"/>
                </a:lnTo>
                <a:lnTo>
                  <a:pt x="23894" y="272250"/>
                </a:lnTo>
                <a:lnTo>
                  <a:pt x="51593" y="308610"/>
                </a:lnTo>
                <a:lnTo>
                  <a:pt x="87865" y="336502"/>
                </a:lnTo>
                <a:lnTo>
                  <a:pt x="131262" y="354377"/>
                </a:lnTo>
                <a:lnTo>
                  <a:pt x="180340" y="360679"/>
                </a:lnTo>
                <a:lnTo>
                  <a:pt x="228976" y="354377"/>
                </a:lnTo>
                <a:lnTo>
                  <a:pt x="272250" y="336502"/>
                </a:lnTo>
                <a:lnTo>
                  <a:pt x="308610" y="308609"/>
                </a:lnTo>
                <a:lnTo>
                  <a:pt x="336502" y="272250"/>
                </a:lnTo>
                <a:lnTo>
                  <a:pt x="354377" y="228976"/>
                </a:lnTo>
                <a:lnTo>
                  <a:pt x="360680" y="180339"/>
                </a:lnTo>
                <a:lnTo>
                  <a:pt x="354377" y="131262"/>
                </a:lnTo>
                <a:lnTo>
                  <a:pt x="336502" y="87865"/>
                </a:lnTo>
                <a:lnTo>
                  <a:pt x="308610" y="51593"/>
                </a:lnTo>
                <a:lnTo>
                  <a:pt x="272250" y="23894"/>
                </a:lnTo>
                <a:lnTo>
                  <a:pt x="228976" y="6214"/>
                </a:lnTo>
                <a:lnTo>
                  <a:pt x="18034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19" name="object 36"/>
          <p:cNvSpPr/>
          <p:nvPr/>
        </p:nvSpPr>
        <p:spPr>
          <a:xfrm>
            <a:off x="6753893" y="2831720"/>
            <a:ext cx="294358" cy="294606"/>
          </a:xfrm>
          <a:custGeom>
            <a:avLst/>
            <a:gdLst/>
            <a:ahLst/>
            <a:cxnLst/>
            <a:rect l="l" t="t" r="r" b="b"/>
            <a:pathLst>
              <a:path w="360679" h="360679">
                <a:moveTo>
                  <a:pt x="180340" y="0"/>
                </a:moveTo>
                <a:lnTo>
                  <a:pt x="228976" y="6214"/>
                </a:lnTo>
                <a:lnTo>
                  <a:pt x="272250" y="23894"/>
                </a:lnTo>
                <a:lnTo>
                  <a:pt x="308610" y="51593"/>
                </a:lnTo>
                <a:lnTo>
                  <a:pt x="336502" y="87865"/>
                </a:lnTo>
                <a:lnTo>
                  <a:pt x="354377" y="131262"/>
                </a:lnTo>
                <a:lnTo>
                  <a:pt x="360680" y="180339"/>
                </a:lnTo>
                <a:lnTo>
                  <a:pt x="354377" y="228976"/>
                </a:lnTo>
                <a:lnTo>
                  <a:pt x="336502" y="272250"/>
                </a:lnTo>
                <a:lnTo>
                  <a:pt x="308610" y="308609"/>
                </a:lnTo>
                <a:lnTo>
                  <a:pt x="272250" y="336502"/>
                </a:lnTo>
                <a:lnTo>
                  <a:pt x="228976" y="354377"/>
                </a:lnTo>
                <a:lnTo>
                  <a:pt x="180340" y="360679"/>
                </a:lnTo>
                <a:lnTo>
                  <a:pt x="131262" y="354377"/>
                </a:lnTo>
                <a:lnTo>
                  <a:pt x="87865" y="336502"/>
                </a:lnTo>
                <a:lnTo>
                  <a:pt x="51593" y="308610"/>
                </a:lnTo>
                <a:lnTo>
                  <a:pt x="23894" y="272250"/>
                </a:lnTo>
                <a:lnTo>
                  <a:pt x="6214" y="228976"/>
                </a:lnTo>
                <a:lnTo>
                  <a:pt x="0" y="180339"/>
                </a:lnTo>
                <a:lnTo>
                  <a:pt x="6214" y="131262"/>
                </a:lnTo>
                <a:lnTo>
                  <a:pt x="23894" y="87865"/>
                </a:lnTo>
                <a:lnTo>
                  <a:pt x="51593" y="51593"/>
                </a:lnTo>
                <a:lnTo>
                  <a:pt x="87865" y="23894"/>
                </a:lnTo>
                <a:lnTo>
                  <a:pt x="131262" y="6214"/>
                </a:lnTo>
                <a:lnTo>
                  <a:pt x="180340" y="0"/>
                </a:lnTo>
                <a:close/>
              </a:path>
            </a:pathLst>
          </a:custGeom>
          <a:solidFill>
            <a:schemeClr val="accent1"/>
          </a:solidFill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20" name="object 37"/>
          <p:cNvSpPr/>
          <p:nvPr/>
        </p:nvSpPr>
        <p:spPr>
          <a:xfrm>
            <a:off x="6753892" y="283172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21" name="object 38"/>
          <p:cNvSpPr/>
          <p:nvPr/>
        </p:nvSpPr>
        <p:spPr>
          <a:xfrm>
            <a:off x="7048252" y="312632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22" name="object 39"/>
          <p:cNvSpPr/>
          <p:nvPr/>
        </p:nvSpPr>
        <p:spPr>
          <a:xfrm>
            <a:off x="5323559" y="4860766"/>
            <a:ext cx="294358" cy="293569"/>
          </a:xfrm>
          <a:custGeom>
            <a:avLst/>
            <a:gdLst/>
            <a:ahLst/>
            <a:cxnLst/>
            <a:rect l="l" t="t" r="r" b="b"/>
            <a:pathLst>
              <a:path w="360679" h="359410">
                <a:moveTo>
                  <a:pt x="180340" y="0"/>
                </a:moveTo>
                <a:lnTo>
                  <a:pt x="131262" y="6208"/>
                </a:lnTo>
                <a:lnTo>
                  <a:pt x="87865" y="23847"/>
                </a:lnTo>
                <a:lnTo>
                  <a:pt x="51593" y="51434"/>
                </a:lnTo>
                <a:lnTo>
                  <a:pt x="23894" y="87488"/>
                </a:lnTo>
                <a:lnTo>
                  <a:pt x="6214" y="130527"/>
                </a:lnTo>
                <a:lnTo>
                  <a:pt x="0" y="179069"/>
                </a:lnTo>
                <a:lnTo>
                  <a:pt x="6214" y="228147"/>
                </a:lnTo>
                <a:lnTo>
                  <a:pt x="23894" y="271544"/>
                </a:lnTo>
                <a:lnTo>
                  <a:pt x="51593" y="307816"/>
                </a:lnTo>
                <a:lnTo>
                  <a:pt x="87865" y="335515"/>
                </a:lnTo>
                <a:lnTo>
                  <a:pt x="131262" y="353195"/>
                </a:lnTo>
                <a:lnTo>
                  <a:pt x="180340" y="359409"/>
                </a:lnTo>
                <a:lnTo>
                  <a:pt x="228976" y="353195"/>
                </a:lnTo>
                <a:lnTo>
                  <a:pt x="272250" y="335515"/>
                </a:lnTo>
                <a:lnTo>
                  <a:pt x="308610" y="307816"/>
                </a:lnTo>
                <a:lnTo>
                  <a:pt x="336502" y="271544"/>
                </a:lnTo>
                <a:lnTo>
                  <a:pt x="354377" y="228147"/>
                </a:lnTo>
                <a:lnTo>
                  <a:pt x="360680" y="179069"/>
                </a:lnTo>
                <a:lnTo>
                  <a:pt x="354377" y="130527"/>
                </a:lnTo>
                <a:lnTo>
                  <a:pt x="336502" y="87488"/>
                </a:lnTo>
                <a:lnTo>
                  <a:pt x="308610" y="51434"/>
                </a:lnTo>
                <a:lnTo>
                  <a:pt x="272250" y="23847"/>
                </a:lnTo>
                <a:lnTo>
                  <a:pt x="228976" y="6208"/>
                </a:lnTo>
                <a:lnTo>
                  <a:pt x="18034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23" name="object 40"/>
          <p:cNvSpPr/>
          <p:nvPr/>
        </p:nvSpPr>
        <p:spPr>
          <a:xfrm>
            <a:off x="5323559" y="4860766"/>
            <a:ext cx="294358" cy="293569"/>
          </a:xfrm>
          <a:custGeom>
            <a:avLst/>
            <a:gdLst/>
            <a:ahLst/>
            <a:cxnLst/>
            <a:rect l="l" t="t" r="r" b="b"/>
            <a:pathLst>
              <a:path w="360679" h="359410">
                <a:moveTo>
                  <a:pt x="180340" y="0"/>
                </a:moveTo>
                <a:lnTo>
                  <a:pt x="228976" y="6208"/>
                </a:lnTo>
                <a:lnTo>
                  <a:pt x="272250" y="23847"/>
                </a:lnTo>
                <a:lnTo>
                  <a:pt x="308610" y="51434"/>
                </a:lnTo>
                <a:lnTo>
                  <a:pt x="336502" y="87488"/>
                </a:lnTo>
                <a:lnTo>
                  <a:pt x="354377" y="130527"/>
                </a:lnTo>
                <a:lnTo>
                  <a:pt x="360680" y="179069"/>
                </a:lnTo>
                <a:lnTo>
                  <a:pt x="354377" y="228147"/>
                </a:lnTo>
                <a:lnTo>
                  <a:pt x="336502" y="271544"/>
                </a:lnTo>
                <a:lnTo>
                  <a:pt x="308610" y="307816"/>
                </a:lnTo>
                <a:lnTo>
                  <a:pt x="272250" y="335515"/>
                </a:lnTo>
                <a:lnTo>
                  <a:pt x="228976" y="353195"/>
                </a:lnTo>
                <a:lnTo>
                  <a:pt x="180340" y="359409"/>
                </a:lnTo>
                <a:lnTo>
                  <a:pt x="131262" y="353195"/>
                </a:lnTo>
                <a:lnTo>
                  <a:pt x="87865" y="335515"/>
                </a:lnTo>
                <a:lnTo>
                  <a:pt x="51593" y="307816"/>
                </a:lnTo>
                <a:lnTo>
                  <a:pt x="23894" y="271544"/>
                </a:lnTo>
                <a:lnTo>
                  <a:pt x="6214" y="228147"/>
                </a:lnTo>
                <a:lnTo>
                  <a:pt x="0" y="179069"/>
                </a:lnTo>
                <a:lnTo>
                  <a:pt x="6214" y="130527"/>
                </a:lnTo>
                <a:lnTo>
                  <a:pt x="23894" y="87488"/>
                </a:lnTo>
                <a:lnTo>
                  <a:pt x="51593" y="51434"/>
                </a:lnTo>
                <a:lnTo>
                  <a:pt x="87865" y="23847"/>
                </a:lnTo>
                <a:lnTo>
                  <a:pt x="131262" y="6208"/>
                </a:lnTo>
                <a:lnTo>
                  <a:pt x="180340" y="0"/>
                </a:lnTo>
                <a:close/>
              </a:path>
            </a:pathLst>
          </a:custGeom>
          <a:solidFill>
            <a:schemeClr val="accent1"/>
          </a:solidFill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24" name="object 41"/>
          <p:cNvSpPr/>
          <p:nvPr/>
        </p:nvSpPr>
        <p:spPr>
          <a:xfrm>
            <a:off x="5323559" y="486076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25" name="object 42"/>
          <p:cNvSpPr/>
          <p:nvPr/>
        </p:nvSpPr>
        <p:spPr>
          <a:xfrm>
            <a:off x="5617918" y="515537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26" name="object 43"/>
          <p:cNvSpPr/>
          <p:nvPr/>
        </p:nvSpPr>
        <p:spPr>
          <a:xfrm>
            <a:off x="5907094" y="4860766"/>
            <a:ext cx="293322" cy="294606"/>
          </a:xfrm>
          <a:custGeom>
            <a:avLst/>
            <a:gdLst/>
            <a:ahLst/>
            <a:cxnLst/>
            <a:rect l="l" t="t" r="r" b="b"/>
            <a:pathLst>
              <a:path w="359409" h="360679">
                <a:moveTo>
                  <a:pt x="179070" y="0"/>
                </a:moveTo>
                <a:lnTo>
                  <a:pt x="130527" y="6214"/>
                </a:lnTo>
                <a:lnTo>
                  <a:pt x="87488" y="23894"/>
                </a:lnTo>
                <a:lnTo>
                  <a:pt x="51435" y="51593"/>
                </a:lnTo>
                <a:lnTo>
                  <a:pt x="23847" y="87865"/>
                </a:lnTo>
                <a:lnTo>
                  <a:pt x="6208" y="131262"/>
                </a:lnTo>
                <a:lnTo>
                  <a:pt x="0" y="180339"/>
                </a:lnTo>
                <a:lnTo>
                  <a:pt x="6208" y="228976"/>
                </a:lnTo>
                <a:lnTo>
                  <a:pt x="23847" y="272250"/>
                </a:lnTo>
                <a:lnTo>
                  <a:pt x="51435" y="308609"/>
                </a:lnTo>
                <a:lnTo>
                  <a:pt x="87488" y="336502"/>
                </a:lnTo>
                <a:lnTo>
                  <a:pt x="130527" y="354377"/>
                </a:lnTo>
                <a:lnTo>
                  <a:pt x="179070" y="360679"/>
                </a:lnTo>
                <a:lnTo>
                  <a:pt x="228147" y="354377"/>
                </a:lnTo>
                <a:lnTo>
                  <a:pt x="271544" y="336502"/>
                </a:lnTo>
                <a:lnTo>
                  <a:pt x="307816" y="308609"/>
                </a:lnTo>
                <a:lnTo>
                  <a:pt x="335515" y="272250"/>
                </a:lnTo>
                <a:lnTo>
                  <a:pt x="353195" y="228976"/>
                </a:lnTo>
                <a:lnTo>
                  <a:pt x="359409" y="180339"/>
                </a:lnTo>
                <a:lnTo>
                  <a:pt x="353195" y="131262"/>
                </a:lnTo>
                <a:lnTo>
                  <a:pt x="335515" y="87865"/>
                </a:lnTo>
                <a:lnTo>
                  <a:pt x="307816" y="51593"/>
                </a:lnTo>
                <a:lnTo>
                  <a:pt x="271544" y="23894"/>
                </a:lnTo>
                <a:lnTo>
                  <a:pt x="228147" y="6214"/>
                </a:lnTo>
                <a:lnTo>
                  <a:pt x="17907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27" name="object 44"/>
          <p:cNvSpPr/>
          <p:nvPr/>
        </p:nvSpPr>
        <p:spPr>
          <a:xfrm>
            <a:off x="5907094" y="4860766"/>
            <a:ext cx="293322" cy="294606"/>
          </a:xfrm>
          <a:custGeom>
            <a:avLst/>
            <a:gdLst/>
            <a:ahLst/>
            <a:cxnLst/>
            <a:rect l="l" t="t" r="r" b="b"/>
            <a:pathLst>
              <a:path w="359409" h="360679">
                <a:moveTo>
                  <a:pt x="179070" y="0"/>
                </a:moveTo>
                <a:lnTo>
                  <a:pt x="228147" y="6214"/>
                </a:lnTo>
                <a:lnTo>
                  <a:pt x="271544" y="23894"/>
                </a:lnTo>
                <a:lnTo>
                  <a:pt x="307816" y="51593"/>
                </a:lnTo>
                <a:lnTo>
                  <a:pt x="335515" y="87865"/>
                </a:lnTo>
                <a:lnTo>
                  <a:pt x="353195" y="131262"/>
                </a:lnTo>
                <a:lnTo>
                  <a:pt x="359409" y="180339"/>
                </a:lnTo>
                <a:lnTo>
                  <a:pt x="353195" y="228976"/>
                </a:lnTo>
                <a:lnTo>
                  <a:pt x="335515" y="272250"/>
                </a:lnTo>
                <a:lnTo>
                  <a:pt x="307816" y="308609"/>
                </a:lnTo>
                <a:lnTo>
                  <a:pt x="271544" y="336502"/>
                </a:lnTo>
                <a:lnTo>
                  <a:pt x="228147" y="354377"/>
                </a:lnTo>
                <a:lnTo>
                  <a:pt x="179070" y="360679"/>
                </a:lnTo>
                <a:lnTo>
                  <a:pt x="130527" y="354377"/>
                </a:lnTo>
                <a:lnTo>
                  <a:pt x="87488" y="336502"/>
                </a:lnTo>
                <a:lnTo>
                  <a:pt x="51435" y="308609"/>
                </a:lnTo>
                <a:lnTo>
                  <a:pt x="23847" y="272250"/>
                </a:lnTo>
                <a:lnTo>
                  <a:pt x="6208" y="228976"/>
                </a:lnTo>
                <a:lnTo>
                  <a:pt x="0" y="180339"/>
                </a:lnTo>
                <a:lnTo>
                  <a:pt x="6208" y="131262"/>
                </a:lnTo>
                <a:lnTo>
                  <a:pt x="23847" y="87865"/>
                </a:lnTo>
                <a:lnTo>
                  <a:pt x="51435" y="51593"/>
                </a:lnTo>
                <a:lnTo>
                  <a:pt x="87488" y="23894"/>
                </a:lnTo>
                <a:lnTo>
                  <a:pt x="130527" y="6214"/>
                </a:lnTo>
                <a:lnTo>
                  <a:pt x="179070" y="0"/>
                </a:lnTo>
                <a:close/>
              </a:path>
            </a:pathLst>
          </a:custGeom>
          <a:solidFill>
            <a:schemeClr val="accent1"/>
          </a:solidFill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28" name="object 45"/>
          <p:cNvSpPr/>
          <p:nvPr/>
        </p:nvSpPr>
        <p:spPr>
          <a:xfrm>
            <a:off x="5907094" y="486076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29" name="object 46"/>
          <p:cNvSpPr/>
          <p:nvPr/>
        </p:nvSpPr>
        <p:spPr>
          <a:xfrm>
            <a:off x="6201453" y="515537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30" name="object 47"/>
          <p:cNvSpPr/>
          <p:nvPr/>
        </p:nvSpPr>
        <p:spPr>
          <a:xfrm>
            <a:off x="6489592" y="4860766"/>
            <a:ext cx="294358" cy="294606"/>
          </a:xfrm>
          <a:custGeom>
            <a:avLst/>
            <a:gdLst/>
            <a:ahLst/>
            <a:cxnLst/>
            <a:rect l="l" t="t" r="r" b="b"/>
            <a:pathLst>
              <a:path w="360679" h="360679">
                <a:moveTo>
                  <a:pt x="180340" y="0"/>
                </a:moveTo>
                <a:lnTo>
                  <a:pt x="131262" y="6214"/>
                </a:lnTo>
                <a:lnTo>
                  <a:pt x="87865" y="23894"/>
                </a:lnTo>
                <a:lnTo>
                  <a:pt x="51593" y="51593"/>
                </a:lnTo>
                <a:lnTo>
                  <a:pt x="23894" y="87865"/>
                </a:lnTo>
                <a:lnTo>
                  <a:pt x="6214" y="131262"/>
                </a:lnTo>
                <a:lnTo>
                  <a:pt x="0" y="180339"/>
                </a:lnTo>
                <a:lnTo>
                  <a:pt x="6214" y="228976"/>
                </a:lnTo>
                <a:lnTo>
                  <a:pt x="23894" y="272250"/>
                </a:lnTo>
                <a:lnTo>
                  <a:pt x="51593" y="308609"/>
                </a:lnTo>
                <a:lnTo>
                  <a:pt x="87865" y="336502"/>
                </a:lnTo>
                <a:lnTo>
                  <a:pt x="131262" y="354377"/>
                </a:lnTo>
                <a:lnTo>
                  <a:pt x="180340" y="360679"/>
                </a:lnTo>
                <a:lnTo>
                  <a:pt x="228976" y="354377"/>
                </a:lnTo>
                <a:lnTo>
                  <a:pt x="272250" y="336502"/>
                </a:lnTo>
                <a:lnTo>
                  <a:pt x="308610" y="308609"/>
                </a:lnTo>
                <a:lnTo>
                  <a:pt x="336502" y="272250"/>
                </a:lnTo>
                <a:lnTo>
                  <a:pt x="354377" y="228976"/>
                </a:lnTo>
                <a:lnTo>
                  <a:pt x="360680" y="180339"/>
                </a:lnTo>
                <a:lnTo>
                  <a:pt x="354377" y="131262"/>
                </a:lnTo>
                <a:lnTo>
                  <a:pt x="336502" y="87865"/>
                </a:lnTo>
                <a:lnTo>
                  <a:pt x="308610" y="51593"/>
                </a:lnTo>
                <a:lnTo>
                  <a:pt x="272250" y="23894"/>
                </a:lnTo>
                <a:lnTo>
                  <a:pt x="228976" y="6214"/>
                </a:lnTo>
                <a:lnTo>
                  <a:pt x="18034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31" name="object 48"/>
          <p:cNvSpPr/>
          <p:nvPr/>
        </p:nvSpPr>
        <p:spPr>
          <a:xfrm>
            <a:off x="6489592" y="4860766"/>
            <a:ext cx="294358" cy="294606"/>
          </a:xfrm>
          <a:custGeom>
            <a:avLst/>
            <a:gdLst/>
            <a:ahLst/>
            <a:cxnLst/>
            <a:rect l="l" t="t" r="r" b="b"/>
            <a:pathLst>
              <a:path w="360679" h="360679">
                <a:moveTo>
                  <a:pt x="180340" y="0"/>
                </a:moveTo>
                <a:lnTo>
                  <a:pt x="228976" y="6214"/>
                </a:lnTo>
                <a:lnTo>
                  <a:pt x="272250" y="23894"/>
                </a:lnTo>
                <a:lnTo>
                  <a:pt x="308610" y="51593"/>
                </a:lnTo>
                <a:lnTo>
                  <a:pt x="336502" y="87865"/>
                </a:lnTo>
                <a:lnTo>
                  <a:pt x="354377" y="131262"/>
                </a:lnTo>
                <a:lnTo>
                  <a:pt x="360680" y="180339"/>
                </a:lnTo>
                <a:lnTo>
                  <a:pt x="354377" y="228976"/>
                </a:lnTo>
                <a:lnTo>
                  <a:pt x="336502" y="272250"/>
                </a:lnTo>
                <a:lnTo>
                  <a:pt x="308610" y="308609"/>
                </a:lnTo>
                <a:lnTo>
                  <a:pt x="272250" y="336502"/>
                </a:lnTo>
                <a:lnTo>
                  <a:pt x="228976" y="354377"/>
                </a:lnTo>
                <a:lnTo>
                  <a:pt x="180340" y="360679"/>
                </a:lnTo>
                <a:lnTo>
                  <a:pt x="131262" y="354377"/>
                </a:lnTo>
                <a:lnTo>
                  <a:pt x="87865" y="336502"/>
                </a:lnTo>
                <a:lnTo>
                  <a:pt x="51593" y="308609"/>
                </a:lnTo>
                <a:lnTo>
                  <a:pt x="23894" y="272250"/>
                </a:lnTo>
                <a:lnTo>
                  <a:pt x="6214" y="228976"/>
                </a:lnTo>
                <a:lnTo>
                  <a:pt x="0" y="180339"/>
                </a:lnTo>
                <a:lnTo>
                  <a:pt x="6214" y="131262"/>
                </a:lnTo>
                <a:lnTo>
                  <a:pt x="23894" y="87865"/>
                </a:lnTo>
                <a:lnTo>
                  <a:pt x="51593" y="51593"/>
                </a:lnTo>
                <a:lnTo>
                  <a:pt x="87865" y="23894"/>
                </a:lnTo>
                <a:lnTo>
                  <a:pt x="131262" y="6214"/>
                </a:lnTo>
                <a:lnTo>
                  <a:pt x="180340" y="0"/>
                </a:lnTo>
                <a:close/>
              </a:path>
            </a:pathLst>
          </a:custGeom>
          <a:solidFill>
            <a:schemeClr val="accent1"/>
          </a:solidFill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32" name="object 49"/>
          <p:cNvSpPr/>
          <p:nvPr/>
        </p:nvSpPr>
        <p:spPr>
          <a:xfrm>
            <a:off x="6489592" y="486076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33" name="object 50"/>
          <p:cNvSpPr/>
          <p:nvPr/>
        </p:nvSpPr>
        <p:spPr>
          <a:xfrm>
            <a:off x="6783951" y="515537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34" name="object 51"/>
          <p:cNvSpPr/>
          <p:nvPr/>
        </p:nvSpPr>
        <p:spPr>
          <a:xfrm>
            <a:off x="7057579" y="4860766"/>
            <a:ext cx="294358" cy="294606"/>
          </a:xfrm>
          <a:custGeom>
            <a:avLst/>
            <a:gdLst/>
            <a:ahLst/>
            <a:cxnLst/>
            <a:rect l="l" t="t" r="r" b="b"/>
            <a:pathLst>
              <a:path w="360679" h="360679">
                <a:moveTo>
                  <a:pt x="180339" y="0"/>
                </a:moveTo>
                <a:lnTo>
                  <a:pt x="131262" y="6302"/>
                </a:lnTo>
                <a:lnTo>
                  <a:pt x="87865" y="24177"/>
                </a:lnTo>
                <a:lnTo>
                  <a:pt x="51593" y="52069"/>
                </a:lnTo>
                <a:lnTo>
                  <a:pt x="23894" y="88429"/>
                </a:lnTo>
                <a:lnTo>
                  <a:pt x="6214" y="131703"/>
                </a:lnTo>
                <a:lnTo>
                  <a:pt x="0" y="180339"/>
                </a:lnTo>
                <a:lnTo>
                  <a:pt x="6214" y="229417"/>
                </a:lnTo>
                <a:lnTo>
                  <a:pt x="23894" y="272814"/>
                </a:lnTo>
                <a:lnTo>
                  <a:pt x="51593" y="309086"/>
                </a:lnTo>
                <a:lnTo>
                  <a:pt x="87865" y="336785"/>
                </a:lnTo>
                <a:lnTo>
                  <a:pt x="131262" y="354465"/>
                </a:lnTo>
                <a:lnTo>
                  <a:pt x="180339" y="360679"/>
                </a:lnTo>
                <a:lnTo>
                  <a:pt x="228976" y="354465"/>
                </a:lnTo>
                <a:lnTo>
                  <a:pt x="272250" y="336785"/>
                </a:lnTo>
                <a:lnTo>
                  <a:pt x="308609" y="309086"/>
                </a:lnTo>
                <a:lnTo>
                  <a:pt x="336502" y="272814"/>
                </a:lnTo>
                <a:lnTo>
                  <a:pt x="354377" y="229417"/>
                </a:lnTo>
                <a:lnTo>
                  <a:pt x="360679" y="180339"/>
                </a:lnTo>
                <a:lnTo>
                  <a:pt x="354377" y="131703"/>
                </a:lnTo>
                <a:lnTo>
                  <a:pt x="336502" y="88429"/>
                </a:lnTo>
                <a:lnTo>
                  <a:pt x="308609" y="52069"/>
                </a:lnTo>
                <a:lnTo>
                  <a:pt x="272250" y="24177"/>
                </a:lnTo>
                <a:lnTo>
                  <a:pt x="228976" y="6302"/>
                </a:lnTo>
                <a:lnTo>
                  <a:pt x="180339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35" name="object 52"/>
          <p:cNvSpPr/>
          <p:nvPr/>
        </p:nvSpPr>
        <p:spPr>
          <a:xfrm>
            <a:off x="7057579" y="4860766"/>
            <a:ext cx="294358" cy="294606"/>
          </a:xfrm>
          <a:custGeom>
            <a:avLst/>
            <a:gdLst/>
            <a:ahLst/>
            <a:cxnLst/>
            <a:rect l="l" t="t" r="r" b="b"/>
            <a:pathLst>
              <a:path w="360679" h="360679">
                <a:moveTo>
                  <a:pt x="180339" y="0"/>
                </a:moveTo>
                <a:lnTo>
                  <a:pt x="228976" y="6302"/>
                </a:lnTo>
                <a:lnTo>
                  <a:pt x="272250" y="24177"/>
                </a:lnTo>
                <a:lnTo>
                  <a:pt x="308609" y="52069"/>
                </a:lnTo>
                <a:lnTo>
                  <a:pt x="336502" y="88429"/>
                </a:lnTo>
                <a:lnTo>
                  <a:pt x="354377" y="131703"/>
                </a:lnTo>
                <a:lnTo>
                  <a:pt x="360679" y="180339"/>
                </a:lnTo>
                <a:lnTo>
                  <a:pt x="354377" y="229417"/>
                </a:lnTo>
                <a:lnTo>
                  <a:pt x="336502" y="272814"/>
                </a:lnTo>
                <a:lnTo>
                  <a:pt x="308609" y="309086"/>
                </a:lnTo>
                <a:lnTo>
                  <a:pt x="272250" y="336785"/>
                </a:lnTo>
                <a:lnTo>
                  <a:pt x="228976" y="354465"/>
                </a:lnTo>
                <a:lnTo>
                  <a:pt x="180339" y="360679"/>
                </a:lnTo>
                <a:lnTo>
                  <a:pt x="131262" y="354465"/>
                </a:lnTo>
                <a:lnTo>
                  <a:pt x="87865" y="336785"/>
                </a:lnTo>
                <a:lnTo>
                  <a:pt x="51593" y="309086"/>
                </a:lnTo>
                <a:lnTo>
                  <a:pt x="23894" y="272814"/>
                </a:lnTo>
                <a:lnTo>
                  <a:pt x="6214" y="229417"/>
                </a:lnTo>
                <a:lnTo>
                  <a:pt x="0" y="180339"/>
                </a:lnTo>
                <a:lnTo>
                  <a:pt x="6214" y="131703"/>
                </a:lnTo>
                <a:lnTo>
                  <a:pt x="23894" y="88429"/>
                </a:lnTo>
                <a:lnTo>
                  <a:pt x="51593" y="52069"/>
                </a:lnTo>
                <a:lnTo>
                  <a:pt x="87865" y="24177"/>
                </a:lnTo>
                <a:lnTo>
                  <a:pt x="131262" y="6302"/>
                </a:lnTo>
                <a:lnTo>
                  <a:pt x="180339" y="0"/>
                </a:lnTo>
                <a:close/>
              </a:path>
            </a:pathLst>
          </a:custGeom>
          <a:solidFill>
            <a:schemeClr val="accent1"/>
          </a:solidFill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36" name="object 53"/>
          <p:cNvSpPr/>
          <p:nvPr/>
        </p:nvSpPr>
        <p:spPr>
          <a:xfrm>
            <a:off x="7057579" y="486076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37" name="object 54"/>
          <p:cNvSpPr/>
          <p:nvPr/>
        </p:nvSpPr>
        <p:spPr>
          <a:xfrm>
            <a:off x="7351939" y="515537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38" name="object 55"/>
          <p:cNvSpPr/>
          <p:nvPr/>
        </p:nvSpPr>
        <p:spPr>
          <a:xfrm>
            <a:off x="6230473" y="1714500"/>
            <a:ext cx="293322" cy="294606"/>
          </a:xfrm>
          <a:custGeom>
            <a:avLst/>
            <a:gdLst/>
            <a:ahLst/>
            <a:cxnLst/>
            <a:rect l="l" t="t" r="r" b="b"/>
            <a:pathLst>
              <a:path w="359409" h="360680">
                <a:moveTo>
                  <a:pt x="179070" y="0"/>
                </a:moveTo>
                <a:lnTo>
                  <a:pt x="130527" y="6214"/>
                </a:lnTo>
                <a:lnTo>
                  <a:pt x="87488" y="23894"/>
                </a:lnTo>
                <a:lnTo>
                  <a:pt x="51435" y="51593"/>
                </a:lnTo>
                <a:lnTo>
                  <a:pt x="23847" y="87865"/>
                </a:lnTo>
                <a:lnTo>
                  <a:pt x="6208" y="131262"/>
                </a:lnTo>
                <a:lnTo>
                  <a:pt x="0" y="180339"/>
                </a:lnTo>
                <a:lnTo>
                  <a:pt x="6208" y="228976"/>
                </a:lnTo>
                <a:lnTo>
                  <a:pt x="23847" y="272250"/>
                </a:lnTo>
                <a:lnTo>
                  <a:pt x="51435" y="308610"/>
                </a:lnTo>
                <a:lnTo>
                  <a:pt x="87488" y="336502"/>
                </a:lnTo>
                <a:lnTo>
                  <a:pt x="130527" y="354377"/>
                </a:lnTo>
                <a:lnTo>
                  <a:pt x="179070" y="360679"/>
                </a:lnTo>
                <a:lnTo>
                  <a:pt x="228147" y="354377"/>
                </a:lnTo>
                <a:lnTo>
                  <a:pt x="271544" y="336502"/>
                </a:lnTo>
                <a:lnTo>
                  <a:pt x="307816" y="308609"/>
                </a:lnTo>
                <a:lnTo>
                  <a:pt x="335515" y="272250"/>
                </a:lnTo>
                <a:lnTo>
                  <a:pt x="353195" y="228976"/>
                </a:lnTo>
                <a:lnTo>
                  <a:pt x="359410" y="180339"/>
                </a:lnTo>
                <a:lnTo>
                  <a:pt x="353195" y="131262"/>
                </a:lnTo>
                <a:lnTo>
                  <a:pt x="335515" y="87865"/>
                </a:lnTo>
                <a:lnTo>
                  <a:pt x="307816" y="51593"/>
                </a:lnTo>
                <a:lnTo>
                  <a:pt x="271544" y="23894"/>
                </a:lnTo>
                <a:lnTo>
                  <a:pt x="228147" y="6214"/>
                </a:lnTo>
                <a:lnTo>
                  <a:pt x="179070" y="0"/>
                </a:lnTo>
                <a:close/>
              </a:path>
            </a:pathLst>
          </a:custGeom>
          <a:solidFill>
            <a:srgbClr val="719ECE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39" name="object 56"/>
          <p:cNvSpPr/>
          <p:nvPr/>
        </p:nvSpPr>
        <p:spPr>
          <a:xfrm>
            <a:off x="6230473" y="1714500"/>
            <a:ext cx="293322" cy="294606"/>
          </a:xfrm>
          <a:custGeom>
            <a:avLst/>
            <a:gdLst/>
            <a:ahLst/>
            <a:cxnLst/>
            <a:rect l="l" t="t" r="r" b="b"/>
            <a:pathLst>
              <a:path w="359409" h="360680">
                <a:moveTo>
                  <a:pt x="179070" y="0"/>
                </a:moveTo>
                <a:lnTo>
                  <a:pt x="228147" y="6214"/>
                </a:lnTo>
                <a:lnTo>
                  <a:pt x="271544" y="23894"/>
                </a:lnTo>
                <a:lnTo>
                  <a:pt x="307816" y="51593"/>
                </a:lnTo>
                <a:lnTo>
                  <a:pt x="335515" y="87865"/>
                </a:lnTo>
                <a:lnTo>
                  <a:pt x="353195" y="131262"/>
                </a:lnTo>
                <a:lnTo>
                  <a:pt x="359410" y="180339"/>
                </a:lnTo>
                <a:lnTo>
                  <a:pt x="353195" y="228976"/>
                </a:lnTo>
                <a:lnTo>
                  <a:pt x="335515" y="272250"/>
                </a:lnTo>
                <a:lnTo>
                  <a:pt x="307816" y="308609"/>
                </a:lnTo>
                <a:lnTo>
                  <a:pt x="271544" y="336502"/>
                </a:lnTo>
                <a:lnTo>
                  <a:pt x="228147" y="354377"/>
                </a:lnTo>
                <a:lnTo>
                  <a:pt x="179070" y="360679"/>
                </a:lnTo>
                <a:lnTo>
                  <a:pt x="130527" y="354377"/>
                </a:lnTo>
                <a:lnTo>
                  <a:pt x="87488" y="336502"/>
                </a:lnTo>
                <a:lnTo>
                  <a:pt x="51435" y="308610"/>
                </a:lnTo>
                <a:lnTo>
                  <a:pt x="23847" y="272250"/>
                </a:lnTo>
                <a:lnTo>
                  <a:pt x="6208" y="228976"/>
                </a:lnTo>
                <a:lnTo>
                  <a:pt x="0" y="180339"/>
                </a:lnTo>
                <a:lnTo>
                  <a:pt x="6208" y="131262"/>
                </a:lnTo>
                <a:lnTo>
                  <a:pt x="23847" y="87865"/>
                </a:lnTo>
                <a:lnTo>
                  <a:pt x="51435" y="51593"/>
                </a:lnTo>
                <a:lnTo>
                  <a:pt x="87488" y="23894"/>
                </a:lnTo>
                <a:lnTo>
                  <a:pt x="130527" y="6214"/>
                </a:lnTo>
                <a:lnTo>
                  <a:pt x="179070" y="0"/>
                </a:lnTo>
                <a:close/>
              </a:path>
            </a:pathLst>
          </a:custGeom>
          <a:solidFill>
            <a:schemeClr val="accent1"/>
          </a:solidFill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40" name="object 57"/>
          <p:cNvSpPr/>
          <p:nvPr/>
        </p:nvSpPr>
        <p:spPr>
          <a:xfrm>
            <a:off x="6230473" y="171450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41" name="object 58"/>
          <p:cNvSpPr/>
          <p:nvPr/>
        </p:nvSpPr>
        <p:spPr>
          <a:xfrm>
            <a:off x="6524833" y="200910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42" name="object 59"/>
          <p:cNvSpPr txBox="1"/>
          <p:nvPr/>
        </p:nvSpPr>
        <p:spPr>
          <a:xfrm>
            <a:off x="6262605" y="1737322"/>
            <a:ext cx="229061" cy="21544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pc="4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43" name="object 60"/>
          <p:cNvSpPr/>
          <p:nvPr/>
        </p:nvSpPr>
        <p:spPr>
          <a:xfrm>
            <a:off x="7322917" y="3861802"/>
            <a:ext cx="293322" cy="294606"/>
          </a:xfrm>
          <a:custGeom>
            <a:avLst/>
            <a:gdLst/>
            <a:ahLst/>
            <a:cxnLst/>
            <a:rect l="l" t="t" r="r" b="b"/>
            <a:pathLst>
              <a:path w="359409" h="360679">
                <a:moveTo>
                  <a:pt x="179069" y="0"/>
                </a:moveTo>
                <a:lnTo>
                  <a:pt x="130527" y="6214"/>
                </a:lnTo>
                <a:lnTo>
                  <a:pt x="87488" y="23894"/>
                </a:lnTo>
                <a:lnTo>
                  <a:pt x="51435" y="51593"/>
                </a:lnTo>
                <a:lnTo>
                  <a:pt x="23847" y="87865"/>
                </a:lnTo>
                <a:lnTo>
                  <a:pt x="6208" y="131262"/>
                </a:lnTo>
                <a:lnTo>
                  <a:pt x="0" y="180339"/>
                </a:lnTo>
                <a:lnTo>
                  <a:pt x="6208" y="228976"/>
                </a:lnTo>
                <a:lnTo>
                  <a:pt x="23847" y="272250"/>
                </a:lnTo>
                <a:lnTo>
                  <a:pt x="51434" y="308609"/>
                </a:lnTo>
                <a:lnTo>
                  <a:pt x="87488" y="336502"/>
                </a:lnTo>
                <a:lnTo>
                  <a:pt x="130527" y="354377"/>
                </a:lnTo>
                <a:lnTo>
                  <a:pt x="179069" y="360679"/>
                </a:lnTo>
                <a:lnTo>
                  <a:pt x="228147" y="354377"/>
                </a:lnTo>
                <a:lnTo>
                  <a:pt x="271544" y="336502"/>
                </a:lnTo>
                <a:lnTo>
                  <a:pt x="307816" y="308610"/>
                </a:lnTo>
                <a:lnTo>
                  <a:pt x="335515" y="272250"/>
                </a:lnTo>
                <a:lnTo>
                  <a:pt x="353195" y="228976"/>
                </a:lnTo>
                <a:lnTo>
                  <a:pt x="359409" y="180339"/>
                </a:lnTo>
                <a:lnTo>
                  <a:pt x="353195" y="131262"/>
                </a:lnTo>
                <a:lnTo>
                  <a:pt x="335515" y="87865"/>
                </a:lnTo>
                <a:lnTo>
                  <a:pt x="307816" y="51593"/>
                </a:lnTo>
                <a:lnTo>
                  <a:pt x="271544" y="23894"/>
                </a:lnTo>
                <a:lnTo>
                  <a:pt x="228147" y="6214"/>
                </a:lnTo>
                <a:lnTo>
                  <a:pt x="179069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44" name="object 61"/>
          <p:cNvSpPr/>
          <p:nvPr/>
        </p:nvSpPr>
        <p:spPr>
          <a:xfrm>
            <a:off x="7322917" y="3861802"/>
            <a:ext cx="293322" cy="294606"/>
          </a:xfrm>
          <a:custGeom>
            <a:avLst/>
            <a:gdLst/>
            <a:ahLst/>
            <a:cxnLst/>
            <a:rect l="l" t="t" r="r" b="b"/>
            <a:pathLst>
              <a:path w="359409" h="360679">
                <a:moveTo>
                  <a:pt x="179069" y="0"/>
                </a:moveTo>
                <a:lnTo>
                  <a:pt x="228147" y="6214"/>
                </a:lnTo>
                <a:lnTo>
                  <a:pt x="271544" y="23894"/>
                </a:lnTo>
                <a:lnTo>
                  <a:pt x="307816" y="51593"/>
                </a:lnTo>
                <a:lnTo>
                  <a:pt x="335515" y="87865"/>
                </a:lnTo>
                <a:lnTo>
                  <a:pt x="353195" y="131262"/>
                </a:lnTo>
                <a:lnTo>
                  <a:pt x="359409" y="180339"/>
                </a:lnTo>
                <a:lnTo>
                  <a:pt x="353195" y="228976"/>
                </a:lnTo>
                <a:lnTo>
                  <a:pt x="335515" y="272250"/>
                </a:lnTo>
                <a:lnTo>
                  <a:pt x="307816" y="308610"/>
                </a:lnTo>
                <a:lnTo>
                  <a:pt x="271544" y="336502"/>
                </a:lnTo>
                <a:lnTo>
                  <a:pt x="228147" y="354377"/>
                </a:lnTo>
                <a:lnTo>
                  <a:pt x="179069" y="360679"/>
                </a:lnTo>
                <a:lnTo>
                  <a:pt x="130527" y="354377"/>
                </a:lnTo>
                <a:lnTo>
                  <a:pt x="87488" y="336502"/>
                </a:lnTo>
                <a:lnTo>
                  <a:pt x="51434" y="308609"/>
                </a:lnTo>
                <a:lnTo>
                  <a:pt x="23847" y="272250"/>
                </a:lnTo>
                <a:lnTo>
                  <a:pt x="6208" y="228976"/>
                </a:lnTo>
                <a:lnTo>
                  <a:pt x="0" y="180339"/>
                </a:lnTo>
                <a:lnTo>
                  <a:pt x="6208" y="131262"/>
                </a:lnTo>
                <a:lnTo>
                  <a:pt x="23847" y="87865"/>
                </a:lnTo>
                <a:lnTo>
                  <a:pt x="51435" y="51593"/>
                </a:lnTo>
                <a:lnTo>
                  <a:pt x="87488" y="23894"/>
                </a:lnTo>
                <a:lnTo>
                  <a:pt x="130527" y="6214"/>
                </a:lnTo>
                <a:lnTo>
                  <a:pt x="179069" y="0"/>
                </a:lnTo>
                <a:close/>
              </a:path>
            </a:pathLst>
          </a:custGeom>
          <a:solidFill>
            <a:schemeClr val="accent1"/>
          </a:solidFill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45" name="object 62"/>
          <p:cNvSpPr/>
          <p:nvPr/>
        </p:nvSpPr>
        <p:spPr>
          <a:xfrm>
            <a:off x="7322917" y="386180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46" name="object 63"/>
          <p:cNvSpPr/>
          <p:nvPr/>
        </p:nvSpPr>
        <p:spPr>
          <a:xfrm>
            <a:off x="7617275" y="415640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47" name="object 64"/>
          <p:cNvSpPr/>
          <p:nvPr/>
        </p:nvSpPr>
        <p:spPr>
          <a:xfrm>
            <a:off x="6636772" y="4240433"/>
            <a:ext cx="274665" cy="620332"/>
          </a:xfrm>
          <a:custGeom>
            <a:avLst/>
            <a:gdLst/>
            <a:ahLst/>
            <a:cxnLst/>
            <a:rect l="l" t="t" r="r" b="b"/>
            <a:pathLst>
              <a:path w="336550" h="759460">
                <a:moveTo>
                  <a:pt x="0" y="759459"/>
                </a:moveTo>
                <a:lnTo>
                  <a:pt x="0" y="327659"/>
                </a:lnTo>
                <a:lnTo>
                  <a:pt x="336550" y="327659"/>
                </a:lnTo>
                <a:lnTo>
                  <a:pt x="33655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48" name="object 65"/>
          <p:cNvSpPr/>
          <p:nvPr/>
        </p:nvSpPr>
        <p:spPr>
          <a:xfrm>
            <a:off x="6882416" y="4156409"/>
            <a:ext cx="58043" cy="88174"/>
          </a:xfrm>
          <a:custGeom>
            <a:avLst/>
            <a:gdLst/>
            <a:ahLst/>
            <a:cxnLst/>
            <a:rect l="l" t="t" r="r" b="b"/>
            <a:pathLst>
              <a:path w="71120" h="107950">
                <a:moveTo>
                  <a:pt x="35559" y="0"/>
                </a:moveTo>
                <a:lnTo>
                  <a:pt x="0" y="107950"/>
                </a:lnTo>
                <a:lnTo>
                  <a:pt x="71119" y="107950"/>
                </a:lnTo>
                <a:lnTo>
                  <a:pt x="35559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49" name="object 66"/>
          <p:cNvSpPr/>
          <p:nvPr/>
        </p:nvSpPr>
        <p:spPr>
          <a:xfrm>
            <a:off x="6318574" y="3210351"/>
            <a:ext cx="592863" cy="651452"/>
          </a:xfrm>
          <a:custGeom>
            <a:avLst/>
            <a:gdLst/>
            <a:ahLst/>
            <a:cxnLst/>
            <a:rect l="l" t="t" r="r" b="b"/>
            <a:pathLst>
              <a:path w="726440" h="797560">
                <a:moveTo>
                  <a:pt x="726440" y="797560"/>
                </a:moveTo>
                <a:lnTo>
                  <a:pt x="726440" y="346710"/>
                </a:lnTo>
                <a:lnTo>
                  <a:pt x="0" y="346710"/>
                </a:ln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50" name="object 67"/>
          <p:cNvSpPr/>
          <p:nvPr/>
        </p:nvSpPr>
        <p:spPr>
          <a:xfrm>
            <a:off x="6289553" y="3126325"/>
            <a:ext cx="58043" cy="88174"/>
          </a:xfrm>
          <a:custGeom>
            <a:avLst/>
            <a:gdLst/>
            <a:ahLst/>
            <a:cxnLst/>
            <a:rect l="l" t="t" r="r" b="b"/>
            <a:pathLst>
              <a:path w="71120" h="107950">
                <a:moveTo>
                  <a:pt x="35559" y="0"/>
                </a:moveTo>
                <a:lnTo>
                  <a:pt x="0" y="107950"/>
                </a:lnTo>
                <a:lnTo>
                  <a:pt x="71120" y="107950"/>
                </a:lnTo>
                <a:lnTo>
                  <a:pt x="35559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51" name="object 68"/>
          <p:cNvSpPr/>
          <p:nvPr/>
        </p:nvSpPr>
        <p:spPr>
          <a:xfrm>
            <a:off x="6318574" y="2093131"/>
            <a:ext cx="59079" cy="738589"/>
          </a:xfrm>
          <a:custGeom>
            <a:avLst/>
            <a:gdLst/>
            <a:ahLst/>
            <a:cxnLst/>
            <a:rect l="l" t="t" r="r" b="b"/>
            <a:pathLst>
              <a:path w="72390" h="904239">
                <a:moveTo>
                  <a:pt x="0" y="904239"/>
                </a:moveTo>
                <a:lnTo>
                  <a:pt x="0" y="401319"/>
                </a:lnTo>
                <a:lnTo>
                  <a:pt x="72390" y="401319"/>
                </a:lnTo>
                <a:lnTo>
                  <a:pt x="7239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52" name="object 69"/>
          <p:cNvSpPr/>
          <p:nvPr/>
        </p:nvSpPr>
        <p:spPr>
          <a:xfrm>
            <a:off x="6348632" y="2009105"/>
            <a:ext cx="58043" cy="88174"/>
          </a:xfrm>
          <a:custGeom>
            <a:avLst/>
            <a:gdLst/>
            <a:ahLst/>
            <a:cxnLst/>
            <a:rect l="l" t="t" r="r" b="b"/>
            <a:pathLst>
              <a:path w="71120" h="107950">
                <a:moveTo>
                  <a:pt x="35559" y="0"/>
                </a:moveTo>
                <a:lnTo>
                  <a:pt x="0" y="107950"/>
                </a:lnTo>
                <a:lnTo>
                  <a:pt x="71119" y="107950"/>
                </a:lnTo>
                <a:lnTo>
                  <a:pt x="35559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53" name="object 70"/>
          <p:cNvSpPr txBox="1"/>
          <p:nvPr/>
        </p:nvSpPr>
        <p:spPr>
          <a:xfrm>
            <a:off x="7088673" y="4352467"/>
            <a:ext cx="778394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800" dirty="0">
                <a:latin typeface="Arial" panose="020B0604020202020204" pitchFamily="34" charset="0"/>
                <a:cs typeface="Arial" panose="020B0604020202020204" pitchFamily="34" charset="0"/>
              </a:rPr>
              <a:t>W14,3</a:t>
            </a:r>
          </a:p>
        </p:txBody>
      </p:sp>
      <p:sp>
        <p:nvSpPr>
          <p:cNvPr id="154" name="object 71"/>
          <p:cNvSpPr txBox="1"/>
          <p:nvPr/>
        </p:nvSpPr>
        <p:spPr>
          <a:xfrm>
            <a:off x="6203525" y="2854541"/>
            <a:ext cx="1814347" cy="7694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22</a:t>
            </a:r>
          </a:p>
          <a:p>
            <a:pPr>
              <a:spcBef>
                <a:spcPts val="33"/>
              </a:spcBef>
            </a:pPr>
            <a:endParaRPr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78712"/>
            <a:r>
              <a:rPr sz="1800" dirty="0">
                <a:latin typeface="Arial" panose="020B0604020202020204" pitchFamily="34" charset="0"/>
                <a:cs typeface="Arial" panose="020B0604020202020204" pitchFamily="34" charset="0"/>
              </a:rPr>
              <a:t>W22,14</a:t>
            </a:r>
          </a:p>
        </p:txBody>
      </p:sp>
      <p:sp>
        <p:nvSpPr>
          <p:cNvPr id="155" name="object 72"/>
          <p:cNvSpPr txBox="1"/>
          <p:nvPr/>
        </p:nvSpPr>
        <p:spPr>
          <a:xfrm>
            <a:off x="6714507" y="2296449"/>
            <a:ext cx="978721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800" dirty="0">
                <a:latin typeface="Arial" panose="020B0604020202020204" pitchFamily="34" charset="0"/>
                <a:cs typeface="Arial" panose="020B0604020202020204" pitchFamily="34" charset="0"/>
              </a:rPr>
              <a:t>W31,22</a:t>
            </a:r>
          </a:p>
        </p:txBody>
      </p:sp>
      <p:sp>
        <p:nvSpPr>
          <p:cNvPr id="156" name="object 73"/>
          <p:cNvSpPr txBox="1"/>
          <p:nvPr/>
        </p:nvSpPr>
        <p:spPr>
          <a:xfrm>
            <a:off x="6550744" y="4858690"/>
            <a:ext cx="297468" cy="6950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3329"/>
            <a:r>
              <a:rPr sz="18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  <a:p>
            <a:pPr marL="10368">
              <a:spcBef>
                <a:spcPts val="1135"/>
              </a:spcBef>
            </a:pPr>
            <a:r>
              <a:rPr sz="1800" dirty="0">
                <a:latin typeface="Arial" panose="020B0604020202020204" pitchFamily="34" charset="0"/>
                <a:cs typeface="Arial" panose="020B0604020202020204" pitchFamily="34" charset="0"/>
              </a:rPr>
              <a:t>Z3</a:t>
            </a:r>
          </a:p>
        </p:txBody>
      </p:sp>
    </p:spTree>
    <p:extLst>
      <p:ext uri="{BB962C8B-B14F-4D97-AF65-F5344CB8AC3E}">
        <p14:creationId xmlns:p14="http://schemas.microsoft.com/office/powerpoint/2010/main" val="35817458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itle 4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Deep convolutional nets (and other deep neural nets)</a:t>
            </a:r>
          </a:p>
        </p:txBody>
      </p:sp>
      <p:sp>
        <p:nvSpPr>
          <p:cNvPr id="50" name="Text Placeholder 4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Training sample: (</a:t>
            </a:r>
            <a:r>
              <a:rPr lang="en-US" dirty="0" err="1"/>
              <a:t>Xi,Yi</a:t>
            </a:r>
            <a:r>
              <a:rPr lang="en-US" dirty="0"/>
              <a:t>) k=1 to K</a:t>
            </a:r>
          </a:p>
          <a:p>
            <a:r>
              <a:rPr lang="en-US" dirty="0"/>
              <a:t>Objective function (with margin-type loss = </a:t>
            </a:r>
            <a:r>
              <a:rPr lang="en-US" dirty="0" err="1"/>
              <a:t>ReLU</a:t>
            </a:r>
            <a:r>
              <a:rPr lang="en-US" dirty="0"/>
              <a:t>)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Polynomial in W of degree l (number of adaptive layers)</a:t>
            </a:r>
          </a:p>
          <a:p>
            <a:r>
              <a:rPr lang="en-US" dirty="0"/>
              <a:t>Continuous, piece-wise polynomial with “switched” and partially random coefficients</a:t>
            </a:r>
          </a:p>
          <a:p>
            <a:pPr lvl="1"/>
            <a:r>
              <a:rPr lang="en-US" dirty="0"/>
              <a:t>Coefficients are switched in an out depending on W</a:t>
            </a:r>
          </a:p>
          <a:p>
            <a:endParaRPr lang="en-US" dirty="0"/>
          </a:p>
        </p:txBody>
      </p:sp>
      <p:pic>
        <p:nvPicPr>
          <p:cNvPr id="52" name="Picture 5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082855"/>
            <a:ext cx="5067494" cy="2298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7592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Picture 1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099" y="1595889"/>
            <a:ext cx="4114800" cy="745517"/>
          </a:xfrm>
          <a:prstGeom prst="rect">
            <a:avLst/>
          </a:prstGeom>
        </p:spPr>
      </p:pic>
      <p:sp>
        <p:nvSpPr>
          <p:cNvPr id="90" name="Title 8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Deep nets with </a:t>
            </a:r>
            <a:r>
              <a:rPr lang="en-US" dirty="0" err="1"/>
              <a:t>ReLUs</a:t>
            </a:r>
            <a:r>
              <a:rPr lang="en-US" dirty="0"/>
              <a:t>:</a:t>
            </a:r>
          </a:p>
        </p:txBody>
      </p:sp>
      <p:sp>
        <p:nvSpPr>
          <p:cNvPr id="98" name="Text Placeholder 97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5940746" cy="4466753"/>
          </a:xfrm>
        </p:spPr>
        <p:txBody>
          <a:bodyPr/>
          <a:lstStyle/>
          <a:p>
            <a:r>
              <a:rPr lang="en-US" dirty="0"/>
              <a:t>If we use a hinge loss, delta now depends on label </a:t>
            </a:r>
            <a:r>
              <a:rPr lang="en-US" dirty="0" err="1"/>
              <a:t>Yk</a:t>
            </a:r>
            <a:r>
              <a:rPr lang="en-US" dirty="0"/>
              <a:t>: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Piecewise polynomial in W with random  </a:t>
            </a:r>
            <a:br>
              <a:rPr lang="en-US" dirty="0"/>
            </a:br>
            <a:r>
              <a:rPr lang="en-US" dirty="0"/>
              <a:t>coefficients</a:t>
            </a:r>
          </a:p>
          <a:p>
            <a:r>
              <a:rPr lang="en-US" dirty="0"/>
              <a:t>A lot is known about the distribution of </a:t>
            </a:r>
            <a:br>
              <a:rPr lang="en-US" dirty="0"/>
            </a:br>
            <a:r>
              <a:rPr lang="en-US" dirty="0"/>
              <a:t>critical points of polynomials on the </a:t>
            </a:r>
            <a:br>
              <a:rPr lang="en-US" dirty="0"/>
            </a:br>
            <a:r>
              <a:rPr lang="en-US" dirty="0"/>
              <a:t>sphere with random (Gaussian) coefficients </a:t>
            </a:r>
            <a:br>
              <a:rPr lang="en-US" dirty="0"/>
            </a:br>
            <a:r>
              <a:rPr lang="en-US" dirty="0"/>
              <a:t>[Ben </a:t>
            </a:r>
            <a:r>
              <a:rPr lang="en-US" dirty="0" err="1"/>
              <a:t>Arous</a:t>
            </a:r>
            <a:r>
              <a:rPr lang="en-US" dirty="0"/>
              <a:t> et al.]</a:t>
            </a:r>
          </a:p>
          <a:p>
            <a:pPr lvl="1"/>
            <a:r>
              <a:rPr lang="en-US" dirty="0"/>
              <a:t>High-order spherical spin glasses  </a:t>
            </a:r>
          </a:p>
          <a:p>
            <a:pPr lvl="1"/>
            <a:r>
              <a:rPr lang="en-US" dirty="0"/>
              <a:t>Random matrix theory</a:t>
            </a:r>
          </a:p>
          <a:p>
            <a:endParaRPr lang="en-US" dirty="0"/>
          </a:p>
        </p:txBody>
      </p:sp>
      <p:sp>
        <p:nvSpPr>
          <p:cNvPr id="95" name="Text Placeholder 94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Objective function is piecewise polynomial</a:t>
            </a:r>
          </a:p>
        </p:txBody>
      </p:sp>
      <p:sp>
        <p:nvSpPr>
          <p:cNvPr id="75" name="object 75"/>
          <p:cNvSpPr/>
          <p:nvPr/>
        </p:nvSpPr>
        <p:spPr>
          <a:xfrm>
            <a:off x="509100" y="5632680"/>
            <a:ext cx="3380977" cy="0"/>
          </a:xfrm>
          <a:custGeom>
            <a:avLst/>
            <a:gdLst/>
            <a:ahLst/>
            <a:cxnLst/>
            <a:rect l="l" t="t" r="r" b="b"/>
            <a:pathLst>
              <a:path w="4142740">
                <a:moveTo>
                  <a:pt x="0" y="0"/>
                </a:moveTo>
                <a:lnTo>
                  <a:pt x="414274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3883858" y="5588074"/>
            <a:ext cx="132669" cy="89212"/>
          </a:xfrm>
          <a:custGeom>
            <a:avLst/>
            <a:gdLst/>
            <a:ahLst/>
            <a:cxnLst/>
            <a:rect l="l" t="t" r="r" b="b"/>
            <a:pathLst>
              <a:path w="162560" h="109220">
                <a:moveTo>
                  <a:pt x="0" y="0"/>
                </a:moveTo>
                <a:lnTo>
                  <a:pt x="0" y="109219"/>
                </a:lnTo>
                <a:lnTo>
                  <a:pt x="162560" y="5460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509101" y="4265459"/>
            <a:ext cx="0" cy="1367220"/>
          </a:xfrm>
          <a:custGeom>
            <a:avLst/>
            <a:gdLst/>
            <a:ahLst/>
            <a:cxnLst/>
            <a:rect l="l" t="t" r="r" b="b"/>
            <a:pathLst>
              <a:path h="1673859">
                <a:moveTo>
                  <a:pt x="0" y="167386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464531" y="4138903"/>
            <a:ext cx="89137" cy="132780"/>
          </a:xfrm>
          <a:custGeom>
            <a:avLst/>
            <a:gdLst/>
            <a:ahLst/>
            <a:cxnLst/>
            <a:rect l="l" t="t" r="r" b="b"/>
            <a:pathLst>
              <a:path w="109219" h="162560">
                <a:moveTo>
                  <a:pt x="54610" y="0"/>
                </a:moveTo>
                <a:lnTo>
                  <a:pt x="0" y="162560"/>
                </a:lnTo>
                <a:lnTo>
                  <a:pt x="109220" y="162560"/>
                </a:lnTo>
                <a:lnTo>
                  <a:pt x="546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 txBox="1"/>
          <p:nvPr/>
        </p:nvSpPr>
        <p:spPr>
          <a:xfrm>
            <a:off x="4191000" y="5448300"/>
            <a:ext cx="573170" cy="3080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2000" spc="-8" dirty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sz="2000" spc="4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sz="2000" spc="-4" dirty="0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r>
              <a:rPr sz="20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80" name="object 80"/>
          <p:cNvSpPr/>
          <p:nvPr/>
        </p:nvSpPr>
        <p:spPr>
          <a:xfrm>
            <a:off x="750598" y="4431142"/>
            <a:ext cx="1572330" cy="1214212"/>
          </a:xfrm>
          <a:custGeom>
            <a:avLst/>
            <a:gdLst/>
            <a:ahLst/>
            <a:cxnLst/>
            <a:rect l="l" t="t" r="r" b="b"/>
            <a:pathLst>
              <a:path w="1926589" h="1486534">
                <a:moveTo>
                  <a:pt x="1728114" y="1470378"/>
                </a:moveTo>
                <a:lnTo>
                  <a:pt x="1735527" y="1472675"/>
                </a:lnTo>
                <a:lnTo>
                  <a:pt x="1786889" y="1486257"/>
                </a:lnTo>
                <a:lnTo>
                  <a:pt x="1894839" y="1486257"/>
                </a:lnTo>
                <a:lnTo>
                  <a:pt x="1926589" y="1474827"/>
                </a:lnTo>
                <a:lnTo>
                  <a:pt x="1728114" y="1470378"/>
                </a:lnTo>
                <a:close/>
              </a:path>
              <a:path w="1926589" h="1486534">
                <a:moveTo>
                  <a:pt x="647481" y="0"/>
                </a:moveTo>
                <a:lnTo>
                  <a:pt x="591088" y="14649"/>
                </a:lnTo>
                <a:lnTo>
                  <a:pt x="552450" y="46077"/>
                </a:lnTo>
                <a:lnTo>
                  <a:pt x="522463" y="80771"/>
                </a:lnTo>
                <a:lnTo>
                  <a:pt x="499573" y="119207"/>
                </a:lnTo>
                <a:lnTo>
                  <a:pt x="482788" y="160706"/>
                </a:lnTo>
                <a:lnTo>
                  <a:pt x="471114" y="204588"/>
                </a:lnTo>
                <a:lnTo>
                  <a:pt x="463558" y="250174"/>
                </a:lnTo>
                <a:lnTo>
                  <a:pt x="459128" y="296784"/>
                </a:lnTo>
                <a:lnTo>
                  <a:pt x="456830" y="343739"/>
                </a:lnTo>
                <a:lnTo>
                  <a:pt x="455672" y="390360"/>
                </a:lnTo>
                <a:lnTo>
                  <a:pt x="454660" y="435967"/>
                </a:lnTo>
                <a:lnTo>
                  <a:pt x="450975" y="487996"/>
                </a:lnTo>
                <a:lnTo>
                  <a:pt x="443692" y="539625"/>
                </a:lnTo>
                <a:lnTo>
                  <a:pt x="433566" y="590921"/>
                </a:lnTo>
                <a:lnTo>
                  <a:pt x="421351" y="641951"/>
                </a:lnTo>
                <a:lnTo>
                  <a:pt x="407803" y="692781"/>
                </a:lnTo>
                <a:lnTo>
                  <a:pt x="393677" y="743477"/>
                </a:lnTo>
                <a:lnTo>
                  <a:pt x="379730" y="794107"/>
                </a:lnTo>
                <a:lnTo>
                  <a:pt x="368544" y="844033"/>
                </a:lnTo>
                <a:lnTo>
                  <a:pt x="360691" y="895248"/>
                </a:lnTo>
                <a:lnTo>
                  <a:pt x="353904" y="946862"/>
                </a:lnTo>
                <a:lnTo>
                  <a:pt x="345917" y="997988"/>
                </a:lnTo>
                <a:lnTo>
                  <a:pt x="334465" y="1047736"/>
                </a:lnTo>
                <a:lnTo>
                  <a:pt x="317281" y="1095219"/>
                </a:lnTo>
                <a:lnTo>
                  <a:pt x="292100" y="1139547"/>
                </a:lnTo>
                <a:lnTo>
                  <a:pt x="266654" y="1177995"/>
                </a:lnTo>
                <a:lnTo>
                  <a:pt x="241408" y="1217970"/>
                </a:lnTo>
                <a:lnTo>
                  <a:pt x="215523" y="1258174"/>
                </a:lnTo>
                <a:lnTo>
                  <a:pt x="188165" y="1297312"/>
                </a:lnTo>
                <a:lnTo>
                  <a:pt x="158497" y="1334088"/>
                </a:lnTo>
                <a:lnTo>
                  <a:pt x="125682" y="1367206"/>
                </a:lnTo>
                <a:lnTo>
                  <a:pt x="88886" y="1395369"/>
                </a:lnTo>
                <a:lnTo>
                  <a:pt x="47270" y="1417281"/>
                </a:lnTo>
                <a:lnTo>
                  <a:pt x="0" y="1431647"/>
                </a:lnTo>
                <a:lnTo>
                  <a:pt x="1728114" y="1470378"/>
                </a:lnTo>
                <a:lnTo>
                  <a:pt x="1684675" y="1456917"/>
                </a:lnTo>
                <a:lnTo>
                  <a:pt x="1634067" y="1440537"/>
                </a:lnTo>
                <a:lnTo>
                  <a:pt x="1583438" y="1425089"/>
                </a:lnTo>
                <a:lnTo>
                  <a:pt x="1532519" y="1412130"/>
                </a:lnTo>
                <a:lnTo>
                  <a:pt x="1481045" y="1403214"/>
                </a:lnTo>
                <a:lnTo>
                  <a:pt x="1379661" y="1396362"/>
                </a:lnTo>
                <a:lnTo>
                  <a:pt x="1332269" y="1387336"/>
                </a:lnTo>
                <a:lnTo>
                  <a:pt x="1286366" y="1373755"/>
                </a:lnTo>
                <a:lnTo>
                  <a:pt x="1241742" y="1356558"/>
                </a:lnTo>
                <a:lnTo>
                  <a:pt x="1198190" y="1336682"/>
                </a:lnTo>
                <a:lnTo>
                  <a:pt x="1155501" y="1315065"/>
                </a:lnTo>
                <a:lnTo>
                  <a:pt x="1071880" y="1270357"/>
                </a:lnTo>
                <a:lnTo>
                  <a:pt x="1028409" y="1242166"/>
                </a:lnTo>
                <a:lnTo>
                  <a:pt x="990103" y="1208662"/>
                </a:lnTo>
                <a:lnTo>
                  <a:pt x="956530" y="1170724"/>
                </a:lnTo>
                <a:lnTo>
                  <a:pt x="927258" y="1129228"/>
                </a:lnTo>
                <a:lnTo>
                  <a:pt x="901856" y="1085053"/>
                </a:lnTo>
                <a:lnTo>
                  <a:pt x="879891" y="1039078"/>
                </a:lnTo>
                <a:lnTo>
                  <a:pt x="860933" y="992180"/>
                </a:lnTo>
                <a:lnTo>
                  <a:pt x="844550" y="945237"/>
                </a:lnTo>
                <a:lnTo>
                  <a:pt x="832098" y="896506"/>
                </a:lnTo>
                <a:lnTo>
                  <a:pt x="823933" y="846510"/>
                </a:lnTo>
                <a:lnTo>
                  <a:pt x="818124" y="795847"/>
                </a:lnTo>
                <a:lnTo>
                  <a:pt x="812737" y="745117"/>
                </a:lnTo>
                <a:lnTo>
                  <a:pt x="805839" y="694921"/>
                </a:lnTo>
                <a:lnTo>
                  <a:pt x="795497" y="645857"/>
                </a:lnTo>
                <a:lnTo>
                  <a:pt x="779780" y="598527"/>
                </a:lnTo>
                <a:lnTo>
                  <a:pt x="763958" y="549497"/>
                </a:lnTo>
                <a:lnTo>
                  <a:pt x="755068" y="501288"/>
                </a:lnTo>
                <a:lnTo>
                  <a:pt x="750555" y="453636"/>
                </a:lnTo>
                <a:lnTo>
                  <a:pt x="747863" y="406272"/>
                </a:lnTo>
                <a:lnTo>
                  <a:pt x="744438" y="358930"/>
                </a:lnTo>
                <a:lnTo>
                  <a:pt x="737725" y="311344"/>
                </a:lnTo>
                <a:lnTo>
                  <a:pt x="725170" y="263247"/>
                </a:lnTo>
                <a:lnTo>
                  <a:pt x="719418" y="238795"/>
                </a:lnTo>
                <a:lnTo>
                  <a:pt x="714933" y="207649"/>
                </a:lnTo>
                <a:lnTo>
                  <a:pt x="710862" y="172164"/>
                </a:lnTo>
                <a:lnTo>
                  <a:pt x="706355" y="134694"/>
                </a:lnTo>
                <a:lnTo>
                  <a:pt x="700560" y="97595"/>
                </a:lnTo>
                <a:lnTo>
                  <a:pt x="692626" y="63222"/>
                </a:lnTo>
                <a:lnTo>
                  <a:pt x="681702" y="33928"/>
                </a:lnTo>
                <a:lnTo>
                  <a:pt x="666938" y="12069"/>
                </a:lnTo>
                <a:lnTo>
                  <a:pt x="647481" y="0"/>
                </a:lnTo>
                <a:close/>
              </a:path>
            </a:pathLst>
          </a:custGeom>
          <a:solidFill>
            <a:srgbClr val="719EC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750598" y="4431142"/>
            <a:ext cx="1572330" cy="1214212"/>
          </a:xfrm>
          <a:custGeom>
            <a:avLst/>
            <a:gdLst/>
            <a:ahLst/>
            <a:cxnLst/>
            <a:rect l="l" t="t" r="r" b="b"/>
            <a:pathLst>
              <a:path w="1926589" h="1486534">
                <a:moveTo>
                  <a:pt x="0" y="1431647"/>
                </a:moveTo>
                <a:lnTo>
                  <a:pt x="47270" y="1417281"/>
                </a:lnTo>
                <a:lnTo>
                  <a:pt x="88886" y="1395369"/>
                </a:lnTo>
                <a:lnTo>
                  <a:pt x="125682" y="1367206"/>
                </a:lnTo>
                <a:lnTo>
                  <a:pt x="158497" y="1334088"/>
                </a:lnTo>
                <a:lnTo>
                  <a:pt x="188165" y="1297312"/>
                </a:lnTo>
                <a:lnTo>
                  <a:pt x="215523" y="1258174"/>
                </a:lnTo>
                <a:lnTo>
                  <a:pt x="241408" y="1217970"/>
                </a:lnTo>
                <a:lnTo>
                  <a:pt x="266654" y="1177995"/>
                </a:lnTo>
                <a:lnTo>
                  <a:pt x="292100" y="1139547"/>
                </a:lnTo>
                <a:lnTo>
                  <a:pt x="317281" y="1095219"/>
                </a:lnTo>
                <a:lnTo>
                  <a:pt x="334465" y="1047736"/>
                </a:lnTo>
                <a:lnTo>
                  <a:pt x="345917" y="997988"/>
                </a:lnTo>
                <a:lnTo>
                  <a:pt x="353904" y="946862"/>
                </a:lnTo>
                <a:lnTo>
                  <a:pt x="360691" y="895248"/>
                </a:lnTo>
                <a:lnTo>
                  <a:pt x="368544" y="844033"/>
                </a:lnTo>
                <a:lnTo>
                  <a:pt x="379730" y="794107"/>
                </a:lnTo>
                <a:lnTo>
                  <a:pt x="393677" y="743477"/>
                </a:lnTo>
                <a:lnTo>
                  <a:pt x="407803" y="692781"/>
                </a:lnTo>
                <a:lnTo>
                  <a:pt x="421351" y="641951"/>
                </a:lnTo>
                <a:lnTo>
                  <a:pt x="433566" y="590921"/>
                </a:lnTo>
                <a:lnTo>
                  <a:pt x="443692" y="539625"/>
                </a:lnTo>
                <a:lnTo>
                  <a:pt x="450975" y="487996"/>
                </a:lnTo>
                <a:lnTo>
                  <a:pt x="454660" y="435967"/>
                </a:lnTo>
                <a:lnTo>
                  <a:pt x="455672" y="390360"/>
                </a:lnTo>
                <a:lnTo>
                  <a:pt x="456830" y="343739"/>
                </a:lnTo>
                <a:lnTo>
                  <a:pt x="459128" y="296784"/>
                </a:lnTo>
                <a:lnTo>
                  <a:pt x="463558" y="250174"/>
                </a:lnTo>
                <a:lnTo>
                  <a:pt x="471114" y="204588"/>
                </a:lnTo>
                <a:lnTo>
                  <a:pt x="482788" y="160706"/>
                </a:lnTo>
                <a:lnTo>
                  <a:pt x="499573" y="119207"/>
                </a:lnTo>
                <a:lnTo>
                  <a:pt x="522463" y="80771"/>
                </a:lnTo>
                <a:lnTo>
                  <a:pt x="552450" y="46077"/>
                </a:lnTo>
                <a:lnTo>
                  <a:pt x="591088" y="14649"/>
                </a:lnTo>
                <a:lnTo>
                  <a:pt x="647481" y="0"/>
                </a:lnTo>
                <a:lnTo>
                  <a:pt x="666938" y="12069"/>
                </a:lnTo>
                <a:lnTo>
                  <a:pt x="692626" y="63222"/>
                </a:lnTo>
                <a:lnTo>
                  <a:pt x="706355" y="134694"/>
                </a:lnTo>
                <a:lnTo>
                  <a:pt x="714933" y="207649"/>
                </a:lnTo>
                <a:lnTo>
                  <a:pt x="719418" y="238795"/>
                </a:lnTo>
                <a:lnTo>
                  <a:pt x="725170" y="263247"/>
                </a:lnTo>
                <a:lnTo>
                  <a:pt x="737725" y="311344"/>
                </a:lnTo>
                <a:lnTo>
                  <a:pt x="744438" y="358930"/>
                </a:lnTo>
                <a:lnTo>
                  <a:pt x="747863" y="406272"/>
                </a:lnTo>
                <a:lnTo>
                  <a:pt x="750555" y="453636"/>
                </a:lnTo>
                <a:lnTo>
                  <a:pt x="755068" y="501288"/>
                </a:lnTo>
                <a:lnTo>
                  <a:pt x="763958" y="549497"/>
                </a:lnTo>
                <a:lnTo>
                  <a:pt x="779780" y="598527"/>
                </a:lnTo>
                <a:lnTo>
                  <a:pt x="795497" y="645857"/>
                </a:lnTo>
                <a:lnTo>
                  <a:pt x="805839" y="694921"/>
                </a:lnTo>
                <a:lnTo>
                  <a:pt x="812737" y="745117"/>
                </a:lnTo>
                <a:lnTo>
                  <a:pt x="818124" y="795847"/>
                </a:lnTo>
                <a:lnTo>
                  <a:pt x="823933" y="846510"/>
                </a:lnTo>
                <a:lnTo>
                  <a:pt x="832098" y="896506"/>
                </a:lnTo>
                <a:lnTo>
                  <a:pt x="844550" y="945237"/>
                </a:lnTo>
                <a:lnTo>
                  <a:pt x="860933" y="992180"/>
                </a:lnTo>
                <a:lnTo>
                  <a:pt x="879891" y="1039078"/>
                </a:lnTo>
                <a:lnTo>
                  <a:pt x="901856" y="1085053"/>
                </a:lnTo>
                <a:lnTo>
                  <a:pt x="927258" y="1129228"/>
                </a:lnTo>
                <a:lnTo>
                  <a:pt x="956530" y="1170724"/>
                </a:lnTo>
                <a:lnTo>
                  <a:pt x="990103" y="1208662"/>
                </a:lnTo>
                <a:lnTo>
                  <a:pt x="1028409" y="1242166"/>
                </a:lnTo>
                <a:lnTo>
                  <a:pt x="1071880" y="1270357"/>
                </a:lnTo>
                <a:lnTo>
                  <a:pt x="1113467" y="1292644"/>
                </a:lnTo>
                <a:lnTo>
                  <a:pt x="1155501" y="1315065"/>
                </a:lnTo>
                <a:lnTo>
                  <a:pt x="1198190" y="1336682"/>
                </a:lnTo>
                <a:lnTo>
                  <a:pt x="1241742" y="1356558"/>
                </a:lnTo>
                <a:lnTo>
                  <a:pt x="1286366" y="1373755"/>
                </a:lnTo>
                <a:lnTo>
                  <a:pt x="1332269" y="1387336"/>
                </a:lnTo>
                <a:lnTo>
                  <a:pt x="1379661" y="1396362"/>
                </a:lnTo>
                <a:lnTo>
                  <a:pt x="1428750" y="1399897"/>
                </a:lnTo>
                <a:lnTo>
                  <a:pt x="1481045" y="1403214"/>
                </a:lnTo>
                <a:lnTo>
                  <a:pt x="1532519" y="1412130"/>
                </a:lnTo>
                <a:lnTo>
                  <a:pt x="1583438" y="1425089"/>
                </a:lnTo>
                <a:lnTo>
                  <a:pt x="1634067" y="1440537"/>
                </a:lnTo>
                <a:lnTo>
                  <a:pt x="1684675" y="1456917"/>
                </a:lnTo>
                <a:lnTo>
                  <a:pt x="1735527" y="1472675"/>
                </a:lnTo>
                <a:lnTo>
                  <a:pt x="1786889" y="1486257"/>
                </a:lnTo>
                <a:lnTo>
                  <a:pt x="1894839" y="1486257"/>
                </a:lnTo>
                <a:lnTo>
                  <a:pt x="1926589" y="1474827"/>
                </a:lnTo>
                <a:lnTo>
                  <a:pt x="0" y="1431647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 txBox="1"/>
          <p:nvPr/>
        </p:nvSpPr>
        <p:spPr>
          <a:xfrm>
            <a:off x="1617091" y="4624380"/>
            <a:ext cx="2573909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2000" spc="-4" dirty="0">
                <a:latin typeface="Arial" panose="020B0604020202020204" pitchFamily="34" charset="0"/>
                <a:cs typeface="Arial" panose="020B0604020202020204" pitchFamily="34" charset="0"/>
              </a:rPr>
              <a:t>Histogram </a:t>
            </a:r>
            <a:r>
              <a:rPr sz="2000" dirty="0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sz="2000" spc="-4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dirty="0">
                <a:latin typeface="Arial" panose="020B0604020202020204" pitchFamily="34" charset="0"/>
                <a:cs typeface="Arial" panose="020B0604020202020204" pitchFamily="34" charset="0"/>
              </a:rPr>
              <a:t>minima</a:t>
            </a:r>
          </a:p>
        </p:txBody>
      </p:sp>
      <p:sp>
        <p:nvSpPr>
          <p:cNvPr id="99" name="object 10"/>
          <p:cNvSpPr/>
          <p:nvPr/>
        </p:nvSpPr>
        <p:spPr>
          <a:xfrm>
            <a:off x="5029201" y="3860766"/>
            <a:ext cx="294358" cy="294606"/>
          </a:xfrm>
          <a:custGeom>
            <a:avLst/>
            <a:gdLst/>
            <a:ahLst/>
            <a:cxnLst/>
            <a:rect l="l" t="t" r="r" b="b"/>
            <a:pathLst>
              <a:path w="360679" h="360679">
                <a:moveTo>
                  <a:pt x="180340" y="0"/>
                </a:moveTo>
                <a:lnTo>
                  <a:pt x="131703" y="6214"/>
                </a:lnTo>
                <a:lnTo>
                  <a:pt x="88429" y="23894"/>
                </a:lnTo>
                <a:lnTo>
                  <a:pt x="52069" y="51593"/>
                </a:lnTo>
                <a:lnTo>
                  <a:pt x="24177" y="87865"/>
                </a:lnTo>
                <a:lnTo>
                  <a:pt x="6302" y="131262"/>
                </a:lnTo>
                <a:lnTo>
                  <a:pt x="0" y="180340"/>
                </a:lnTo>
                <a:lnTo>
                  <a:pt x="6302" y="228976"/>
                </a:lnTo>
                <a:lnTo>
                  <a:pt x="24177" y="272250"/>
                </a:lnTo>
                <a:lnTo>
                  <a:pt x="52070" y="308610"/>
                </a:lnTo>
                <a:lnTo>
                  <a:pt x="88429" y="336502"/>
                </a:lnTo>
                <a:lnTo>
                  <a:pt x="131703" y="354377"/>
                </a:lnTo>
                <a:lnTo>
                  <a:pt x="180340" y="360680"/>
                </a:lnTo>
                <a:lnTo>
                  <a:pt x="229417" y="354377"/>
                </a:lnTo>
                <a:lnTo>
                  <a:pt x="272814" y="336502"/>
                </a:lnTo>
                <a:lnTo>
                  <a:pt x="309086" y="308610"/>
                </a:lnTo>
                <a:lnTo>
                  <a:pt x="336785" y="272250"/>
                </a:lnTo>
                <a:lnTo>
                  <a:pt x="354465" y="228976"/>
                </a:lnTo>
                <a:lnTo>
                  <a:pt x="360679" y="180340"/>
                </a:lnTo>
                <a:lnTo>
                  <a:pt x="354465" y="131262"/>
                </a:lnTo>
                <a:lnTo>
                  <a:pt x="336785" y="87865"/>
                </a:lnTo>
                <a:lnTo>
                  <a:pt x="309086" y="51593"/>
                </a:lnTo>
                <a:lnTo>
                  <a:pt x="272814" y="23894"/>
                </a:lnTo>
                <a:lnTo>
                  <a:pt x="229417" y="6214"/>
                </a:lnTo>
                <a:lnTo>
                  <a:pt x="18034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00" name="object 11"/>
          <p:cNvSpPr/>
          <p:nvPr/>
        </p:nvSpPr>
        <p:spPr>
          <a:xfrm>
            <a:off x="5029201" y="3860766"/>
            <a:ext cx="294358" cy="294606"/>
          </a:xfrm>
          <a:custGeom>
            <a:avLst/>
            <a:gdLst/>
            <a:ahLst/>
            <a:cxnLst/>
            <a:rect l="l" t="t" r="r" b="b"/>
            <a:pathLst>
              <a:path w="360679" h="360679">
                <a:moveTo>
                  <a:pt x="180340" y="0"/>
                </a:moveTo>
                <a:lnTo>
                  <a:pt x="229417" y="6214"/>
                </a:lnTo>
                <a:lnTo>
                  <a:pt x="272814" y="23894"/>
                </a:lnTo>
                <a:lnTo>
                  <a:pt x="309086" y="51593"/>
                </a:lnTo>
                <a:lnTo>
                  <a:pt x="336785" y="87865"/>
                </a:lnTo>
                <a:lnTo>
                  <a:pt x="354465" y="131262"/>
                </a:lnTo>
                <a:lnTo>
                  <a:pt x="360679" y="180340"/>
                </a:lnTo>
                <a:lnTo>
                  <a:pt x="354465" y="228976"/>
                </a:lnTo>
                <a:lnTo>
                  <a:pt x="336785" y="272250"/>
                </a:lnTo>
                <a:lnTo>
                  <a:pt x="309086" y="308610"/>
                </a:lnTo>
                <a:lnTo>
                  <a:pt x="272814" y="336502"/>
                </a:lnTo>
                <a:lnTo>
                  <a:pt x="229417" y="354377"/>
                </a:lnTo>
                <a:lnTo>
                  <a:pt x="180340" y="360680"/>
                </a:lnTo>
                <a:lnTo>
                  <a:pt x="131703" y="354377"/>
                </a:lnTo>
                <a:lnTo>
                  <a:pt x="88429" y="336502"/>
                </a:lnTo>
                <a:lnTo>
                  <a:pt x="52070" y="308610"/>
                </a:lnTo>
                <a:lnTo>
                  <a:pt x="24177" y="272250"/>
                </a:lnTo>
                <a:lnTo>
                  <a:pt x="6302" y="228976"/>
                </a:lnTo>
                <a:lnTo>
                  <a:pt x="0" y="180340"/>
                </a:lnTo>
                <a:lnTo>
                  <a:pt x="6302" y="131262"/>
                </a:lnTo>
                <a:lnTo>
                  <a:pt x="24177" y="87865"/>
                </a:lnTo>
                <a:lnTo>
                  <a:pt x="52069" y="51593"/>
                </a:lnTo>
                <a:lnTo>
                  <a:pt x="88429" y="23894"/>
                </a:lnTo>
                <a:lnTo>
                  <a:pt x="131703" y="6214"/>
                </a:lnTo>
                <a:lnTo>
                  <a:pt x="180340" y="0"/>
                </a:lnTo>
                <a:close/>
              </a:path>
            </a:pathLst>
          </a:custGeom>
          <a:solidFill>
            <a:schemeClr val="accent1"/>
          </a:solidFill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01" name="object 12"/>
          <p:cNvSpPr/>
          <p:nvPr/>
        </p:nvSpPr>
        <p:spPr>
          <a:xfrm>
            <a:off x="5029200" y="386076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02" name="object 13"/>
          <p:cNvSpPr/>
          <p:nvPr/>
        </p:nvSpPr>
        <p:spPr>
          <a:xfrm>
            <a:off x="5323559" y="415537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03" name="object 14"/>
          <p:cNvSpPr/>
          <p:nvPr/>
        </p:nvSpPr>
        <p:spPr>
          <a:xfrm>
            <a:off x="5612736" y="3860766"/>
            <a:ext cx="294358" cy="294606"/>
          </a:xfrm>
          <a:custGeom>
            <a:avLst/>
            <a:gdLst/>
            <a:ahLst/>
            <a:cxnLst/>
            <a:rect l="l" t="t" r="r" b="b"/>
            <a:pathLst>
              <a:path w="360679" h="360679">
                <a:moveTo>
                  <a:pt x="180339" y="0"/>
                </a:moveTo>
                <a:lnTo>
                  <a:pt x="131262" y="6214"/>
                </a:lnTo>
                <a:lnTo>
                  <a:pt x="87865" y="23894"/>
                </a:lnTo>
                <a:lnTo>
                  <a:pt x="51593" y="51593"/>
                </a:lnTo>
                <a:lnTo>
                  <a:pt x="23894" y="87865"/>
                </a:lnTo>
                <a:lnTo>
                  <a:pt x="6214" y="131262"/>
                </a:lnTo>
                <a:lnTo>
                  <a:pt x="0" y="180340"/>
                </a:lnTo>
                <a:lnTo>
                  <a:pt x="6214" y="228976"/>
                </a:lnTo>
                <a:lnTo>
                  <a:pt x="23894" y="272250"/>
                </a:lnTo>
                <a:lnTo>
                  <a:pt x="51593" y="308610"/>
                </a:lnTo>
                <a:lnTo>
                  <a:pt x="87865" y="336502"/>
                </a:lnTo>
                <a:lnTo>
                  <a:pt x="131262" y="354377"/>
                </a:lnTo>
                <a:lnTo>
                  <a:pt x="180339" y="360680"/>
                </a:lnTo>
                <a:lnTo>
                  <a:pt x="228976" y="354377"/>
                </a:lnTo>
                <a:lnTo>
                  <a:pt x="272250" y="336502"/>
                </a:lnTo>
                <a:lnTo>
                  <a:pt x="308609" y="308610"/>
                </a:lnTo>
                <a:lnTo>
                  <a:pt x="336502" y="272250"/>
                </a:lnTo>
                <a:lnTo>
                  <a:pt x="354377" y="228976"/>
                </a:lnTo>
                <a:lnTo>
                  <a:pt x="360679" y="180340"/>
                </a:lnTo>
                <a:lnTo>
                  <a:pt x="354377" y="131262"/>
                </a:lnTo>
                <a:lnTo>
                  <a:pt x="336502" y="87865"/>
                </a:lnTo>
                <a:lnTo>
                  <a:pt x="308609" y="51593"/>
                </a:lnTo>
                <a:lnTo>
                  <a:pt x="272250" y="23894"/>
                </a:lnTo>
                <a:lnTo>
                  <a:pt x="228976" y="6214"/>
                </a:lnTo>
                <a:lnTo>
                  <a:pt x="180339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04" name="object 15"/>
          <p:cNvSpPr/>
          <p:nvPr/>
        </p:nvSpPr>
        <p:spPr>
          <a:xfrm>
            <a:off x="5612736" y="3860766"/>
            <a:ext cx="294358" cy="294606"/>
          </a:xfrm>
          <a:custGeom>
            <a:avLst/>
            <a:gdLst/>
            <a:ahLst/>
            <a:cxnLst/>
            <a:rect l="l" t="t" r="r" b="b"/>
            <a:pathLst>
              <a:path w="360679" h="360679">
                <a:moveTo>
                  <a:pt x="180339" y="0"/>
                </a:moveTo>
                <a:lnTo>
                  <a:pt x="228976" y="6214"/>
                </a:lnTo>
                <a:lnTo>
                  <a:pt x="272250" y="23894"/>
                </a:lnTo>
                <a:lnTo>
                  <a:pt x="308609" y="51593"/>
                </a:lnTo>
                <a:lnTo>
                  <a:pt x="336502" y="87865"/>
                </a:lnTo>
                <a:lnTo>
                  <a:pt x="354377" y="131262"/>
                </a:lnTo>
                <a:lnTo>
                  <a:pt x="360679" y="180340"/>
                </a:lnTo>
                <a:lnTo>
                  <a:pt x="354377" y="228976"/>
                </a:lnTo>
                <a:lnTo>
                  <a:pt x="336502" y="272250"/>
                </a:lnTo>
                <a:lnTo>
                  <a:pt x="308609" y="308610"/>
                </a:lnTo>
                <a:lnTo>
                  <a:pt x="272250" y="336502"/>
                </a:lnTo>
                <a:lnTo>
                  <a:pt x="228976" y="354377"/>
                </a:lnTo>
                <a:lnTo>
                  <a:pt x="180339" y="360680"/>
                </a:lnTo>
                <a:lnTo>
                  <a:pt x="131262" y="354377"/>
                </a:lnTo>
                <a:lnTo>
                  <a:pt x="87865" y="336502"/>
                </a:lnTo>
                <a:lnTo>
                  <a:pt x="51593" y="308610"/>
                </a:lnTo>
                <a:lnTo>
                  <a:pt x="23894" y="272250"/>
                </a:lnTo>
                <a:lnTo>
                  <a:pt x="6214" y="228976"/>
                </a:lnTo>
                <a:lnTo>
                  <a:pt x="0" y="180340"/>
                </a:lnTo>
                <a:lnTo>
                  <a:pt x="6214" y="131262"/>
                </a:lnTo>
                <a:lnTo>
                  <a:pt x="23894" y="87865"/>
                </a:lnTo>
                <a:lnTo>
                  <a:pt x="51593" y="51593"/>
                </a:lnTo>
                <a:lnTo>
                  <a:pt x="87865" y="23894"/>
                </a:lnTo>
                <a:lnTo>
                  <a:pt x="131262" y="6214"/>
                </a:lnTo>
                <a:lnTo>
                  <a:pt x="180339" y="0"/>
                </a:lnTo>
                <a:close/>
              </a:path>
            </a:pathLst>
          </a:custGeom>
          <a:solidFill>
            <a:schemeClr val="accent1"/>
          </a:solidFill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05" name="object 16"/>
          <p:cNvSpPr/>
          <p:nvPr/>
        </p:nvSpPr>
        <p:spPr>
          <a:xfrm>
            <a:off x="5612736" y="386076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06" name="object 17"/>
          <p:cNvSpPr/>
          <p:nvPr/>
        </p:nvSpPr>
        <p:spPr>
          <a:xfrm>
            <a:off x="5907094" y="415537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07" name="object 18"/>
          <p:cNvSpPr/>
          <p:nvPr/>
        </p:nvSpPr>
        <p:spPr>
          <a:xfrm>
            <a:off x="6196271" y="3860766"/>
            <a:ext cx="293322" cy="294606"/>
          </a:xfrm>
          <a:custGeom>
            <a:avLst/>
            <a:gdLst/>
            <a:ahLst/>
            <a:cxnLst/>
            <a:rect l="l" t="t" r="r" b="b"/>
            <a:pathLst>
              <a:path w="359409" h="360679">
                <a:moveTo>
                  <a:pt x="179070" y="0"/>
                </a:moveTo>
                <a:lnTo>
                  <a:pt x="130527" y="6302"/>
                </a:lnTo>
                <a:lnTo>
                  <a:pt x="87488" y="24177"/>
                </a:lnTo>
                <a:lnTo>
                  <a:pt x="51435" y="52069"/>
                </a:lnTo>
                <a:lnTo>
                  <a:pt x="23847" y="88429"/>
                </a:lnTo>
                <a:lnTo>
                  <a:pt x="6208" y="131703"/>
                </a:lnTo>
                <a:lnTo>
                  <a:pt x="0" y="180340"/>
                </a:lnTo>
                <a:lnTo>
                  <a:pt x="6208" y="229417"/>
                </a:lnTo>
                <a:lnTo>
                  <a:pt x="23847" y="272814"/>
                </a:lnTo>
                <a:lnTo>
                  <a:pt x="51435" y="309086"/>
                </a:lnTo>
                <a:lnTo>
                  <a:pt x="87488" y="336785"/>
                </a:lnTo>
                <a:lnTo>
                  <a:pt x="130527" y="354465"/>
                </a:lnTo>
                <a:lnTo>
                  <a:pt x="179070" y="360680"/>
                </a:lnTo>
                <a:lnTo>
                  <a:pt x="228147" y="354465"/>
                </a:lnTo>
                <a:lnTo>
                  <a:pt x="271544" y="336785"/>
                </a:lnTo>
                <a:lnTo>
                  <a:pt x="307816" y="309086"/>
                </a:lnTo>
                <a:lnTo>
                  <a:pt x="335515" y="272814"/>
                </a:lnTo>
                <a:lnTo>
                  <a:pt x="353195" y="229417"/>
                </a:lnTo>
                <a:lnTo>
                  <a:pt x="359409" y="180340"/>
                </a:lnTo>
                <a:lnTo>
                  <a:pt x="353195" y="131703"/>
                </a:lnTo>
                <a:lnTo>
                  <a:pt x="335515" y="88429"/>
                </a:lnTo>
                <a:lnTo>
                  <a:pt x="307816" y="52070"/>
                </a:lnTo>
                <a:lnTo>
                  <a:pt x="271544" y="24177"/>
                </a:lnTo>
                <a:lnTo>
                  <a:pt x="228147" y="6302"/>
                </a:lnTo>
                <a:lnTo>
                  <a:pt x="17907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08" name="object 19"/>
          <p:cNvSpPr/>
          <p:nvPr/>
        </p:nvSpPr>
        <p:spPr>
          <a:xfrm>
            <a:off x="6196271" y="3860766"/>
            <a:ext cx="293322" cy="294606"/>
          </a:xfrm>
          <a:custGeom>
            <a:avLst/>
            <a:gdLst/>
            <a:ahLst/>
            <a:cxnLst/>
            <a:rect l="l" t="t" r="r" b="b"/>
            <a:pathLst>
              <a:path w="359409" h="360679">
                <a:moveTo>
                  <a:pt x="179070" y="0"/>
                </a:moveTo>
                <a:lnTo>
                  <a:pt x="228147" y="6302"/>
                </a:lnTo>
                <a:lnTo>
                  <a:pt x="271544" y="24177"/>
                </a:lnTo>
                <a:lnTo>
                  <a:pt x="307816" y="52070"/>
                </a:lnTo>
                <a:lnTo>
                  <a:pt x="335515" y="88429"/>
                </a:lnTo>
                <a:lnTo>
                  <a:pt x="353195" y="131703"/>
                </a:lnTo>
                <a:lnTo>
                  <a:pt x="359409" y="180340"/>
                </a:lnTo>
                <a:lnTo>
                  <a:pt x="353195" y="229417"/>
                </a:lnTo>
                <a:lnTo>
                  <a:pt x="335515" y="272814"/>
                </a:lnTo>
                <a:lnTo>
                  <a:pt x="307816" y="309086"/>
                </a:lnTo>
                <a:lnTo>
                  <a:pt x="271544" y="336785"/>
                </a:lnTo>
                <a:lnTo>
                  <a:pt x="228147" y="354465"/>
                </a:lnTo>
                <a:lnTo>
                  <a:pt x="179070" y="360680"/>
                </a:lnTo>
                <a:lnTo>
                  <a:pt x="130527" y="354465"/>
                </a:lnTo>
                <a:lnTo>
                  <a:pt x="87488" y="336785"/>
                </a:lnTo>
                <a:lnTo>
                  <a:pt x="51435" y="309086"/>
                </a:lnTo>
                <a:lnTo>
                  <a:pt x="23847" y="272814"/>
                </a:lnTo>
                <a:lnTo>
                  <a:pt x="6208" y="229417"/>
                </a:lnTo>
                <a:lnTo>
                  <a:pt x="0" y="180340"/>
                </a:lnTo>
                <a:lnTo>
                  <a:pt x="6208" y="131703"/>
                </a:lnTo>
                <a:lnTo>
                  <a:pt x="23847" y="88429"/>
                </a:lnTo>
                <a:lnTo>
                  <a:pt x="51435" y="52069"/>
                </a:lnTo>
                <a:lnTo>
                  <a:pt x="87488" y="24177"/>
                </a:lnTo>
                <a:lnTo>
                  <a:pt x="130527" y="6302"/>
                </a:lnTo>
                <a:lnTo>
                  <a:pt x="179070" y="0"/>
                </a:lnTo>
                <a:close/>
              </a:path>
            </a:pathLst>
          </a:custGeom>
          <a:solidFill>
            <a:schemeClr val="accent1"/>
          </a:solidFill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09" name="object 20"/>
          <p:cNvSpPr/>
          <p:nvPr/>
        </p:nvSpPr>
        <p:spPr>
          <a:xfrm>
            <a:off x="6196271" y="386076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10" name="object 21"/>
          <p:cNvSpPr/>
          <p:nvPr/>
        </p:nvSpPr>
        <p:spPr>
          <a:xfrm>
            <a:off x="6490629" y="415537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11" name="object 22"/>
          <p:cNvSpPr/>
          <p:nvPr/>
        </p:nvSpPr>
        <p:spPr>
          <a:xfrm>
            <a:off x="6764257" y="3861802"/>
            <a:ext cx="294358" cy="293569"/>
          </a:xfrm>
          <a:custGeom>
            <a:avLst/>
            <a:gdLst/>
            <a:ahLst/>
            <a:cxnLst/>
            <a:rect l="l" t="t" r="r" b="b"/>
            <a:pathLst>
              <a:path w="360679" h="359410">
                <a:moveTo>
                  <a:pt x="179070" y="0"/>
                </a:moveTo>
                <a:lnTo>
                  <a:pt x="130527" y="6208"/>
                </a:lnTo>
                <a:lnTo>
                  <a:pt x="87488" y="23847"/>
                </a:lnTo>
                <a:lnTo>
                  <a:pt x="51435" y="51435"/>
                </a:lnTo>
                <a:lnTo>
                  <a:pt x="23847" y="87488"/>
                </a:lnTo>
                <a:lnTo>
                  <a:pt x="6208" y="130527"/>
                </a:lnTo>
                <a:lnTo>
                  <a:pt x="0" y="179069"/>
                </a:lnTo>
                <a:lnTo>
                  <a:pt x="6208" y="228147"/>
                </a:lnTo>
                <a:lnTo>
                  <a:pt x="23847" y="271544"/>
                </a:lnTo>
                <a:lnTo>
                  <a:pt x="51435" y="307816"/>
                </a:lnTo>
                <a:lnTo>
                  <a:pt x="87488" y="335515"/>
                </a:lnTo>
                <a:lnTo>
                  <a:pt x="130527" y="353195"/>
                </a:lnTo>
                <a:lnTo>
                  <a:pt x="179070" y="359409"/>
                </a:lnTo>
                <a:lnTo>
                  <a:pt x="228241" y="353195"/>
                </a:lnTo>
                <a:lnTo>
                  <a:pt x="271874" y="335515"/>
                </a:lnTo>
                <a:lnTo>
                  <a:pt x="308451" y="307816"/>
                </a:lnTo>
                <a:lnTo>
                  <a:pt x="336455" y="271544"/>
                </a:lnTo>
                <a:lnTo>
                  <a:pt x="354371" y="228147"/>
                </a:lnTo>
                <a:lnTo>
                  <a:pt x="360680" y="179069"/>
                </a:lnTo>
                <a:lnTo>
                  <a:pt x="354371" y="130527"/>
                </a:lnTo>
                <a:lnTo>
                  <a:pt x="336455" y="87488"/>
                </a:lnTo>
                <a:lnTo>
                  <a:pt x="308451" y="51434"/>
                </a:lnTo>
                <a:lnTo>
                  <a:pt x="271874" y="23847"/>
                </a:lnTo>
                <a:lnTo>
                  <a:pt x="228241" y="6208"/>
                </a:lnTo>
                <a:lnTo>
                  <a:pt x="17907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12" name="object 23"/>
          <p:cNvSpPr/>
          <p:nvPr/>
        </p:nvSpPr>
        <p:spPr>
          <a:xfrm>
            <a:off x="6764257" y="3861802"/>
            <a:ext cx="294358" cy="293569"/>
          </a:xfrm>
          <a:custGeom>
            <a:avLst/>
            <a:gdLst/>
            <a:ahLst/>
            <a:cxnLst/>
            <a:rect l="l" t="t" r="r" b="b"/>
            <a:pathLst>
              <a:path w="360679" h="359410">
                <a:moveTo>
                  <a:pt x="179070" y="0"/>
                </a:moveTo>
                <a:lnTo>
                  <a:pt x="228241" y="6208"/>
                </a:lnTo>
                <a:lnTo>
                  <a:pt x="271874" y="23847"/>
                </a:lnTo>
                <a:lnTo>
                  <a:pt x="308451" y="51434"/>
                </a:lnTo>
                <a:lnTo>
                  <a:pt x="336455" y="87488"/>
                </a:lnTo>
                <a:lnTo>
                  <a:pt x="354371" y="130527"/>
                </a:lnTo>
                <a:lnTo>
                  <a:pt x="360680" y="179069"/>
                </a:lnTo>
                <a:lnTo>
                  <a:pt x="354371" y="228147"/>
                </a:lnTo>
                <a:lnTo>
                  <a:pt x="336455" y="271544"/>
                </a:lnTo>
                <a:lnTo>
                  <a:pt x="308451" y="307816"/>
                </a:lnTo>
                <a:lnTo>
                  <a:pt x="271874" y="335515"/>
                </a:lnTo>
                <a:lnTo>
                  <a:pt x="228241" y="353195"/>
                </a:lnTo>
                <a:lnTo>
                  <a:pt x="179070" y="359409"/>
                </a:lnTo>
                <a:lnTo>
                  <a:pt x="130527" y="353195"/>
                </a:lnTo>
                <a:lnTo>
                  <a:pt x="87488" y="335515"/>
                </a:lnTo>
                <a:lnTo>
                  <a:pt x="51435" y="307816"/>
                </a:lnTo>
                <a:lnTo>
                  <a:pt x="23847" y="271544"/>
                </a:lnTo>
                <a:lnTo>
                  <a:pt x="6208" y="228147"/>
                </a:lnTo>
                <a:lnTo>
                  <a:pt x="0" y="179069"/>
                </a:lnTo>
                <a:lnTo>
                  <a:pt x="6208" y="130527"/>
                </a:lnTo>
                <a:lnTo>
                  <a:pt x="23847" y="87488"/>
                </a:lnTo>
                <a:lnTo>
                  <a:pt x="51435" y="51435"/>
                </a:lnTo>
                <a:lnTo>
                  <a:pt x="87488" y="23847"/>
                </a:lnTo>
                <a:lnTo>
                  <a:pt x="130527" y="6208"/>
                </a:lnTo>
                <a:lnTo>
                  <a:pt x="179070" y="0"/>
                </a:lnTo>
                <a:close/>
              </a:path>
            </a:pathLst>
          </a:custGeom>
          <a:solidFill>
            <a:schemeClr val="accent1"/>
          </a:solidFill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13" name="object 24"/>
          <p:cNvSpPr/>
          <p:nvPr/>
        </p:nvSpPr>
        <p:spPr>
          <a:xfrm>
            <a:off x="6764257" y="386180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14" name="object 25"/>
          <p:cNvSpPr/>
          <p:nvPr/>
        </p:nvSpPr>
        <p:spPr>
          <a:xfrm>
            <a:off x="7058616" y="415640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15" name="object 26"/>
          <p:cNvSpPr txBox="1"/>
          <p:nvPr/>
        </p:nvSpPr>
        <p:spPr>
          <a:xfrm>
            <a:off x="6796389" y="3884625"/>
            <a:ext cx="229061" cy="21544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10368">
              <a:defRPr sz="1600" spc="4">
                <a:latin typeface="Times New Roman"/>
                <a:cs typeface="Times New Roman"/>
              </a:defRPr>
            </a:lvl1pPr>
          </a:lstStyle>
          <a:p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</a:p>
        </p:txBody>
      </p:sp>
      <p:sp>
        <p:nvSpPr>
          <p:cNvPr id="116" name="object 27"/>
          <p:cNvSpPr/>
          <p:nvPr/>
        </p:nvSpPr>
        <p:spPr>
          <a:xfrm>
            <a:off x="5587860" y="2831720"/>
            <a:ext cx="294358" cy="293569"/>
          </a:xfrm>
          <a:custGeom>
            <a:avLst/>
            <a:gdLst/>
            <a:ahLst/>
            <a:cxnLst/>
            <a:rect l="l" t="t" r="r" b="b"/>
            <a:pathLst>
              <a:path w="360679" h="359410">
                <a:moveTo>
                  <a:pt x="180340" y="0"/>
                </a:moveTo>
                <a:lnTo>
                  <a:pt x="131262" y="6208"/>
                </a:lnTo>
                <a:lnTo>
                  <a:pt x="87865" y="23847"/>
                </a:lnTo>
                <a:lnTo>
                  <a:pt x="51593" y="51434"/>
                </a:lnTo>
                <a:lnTo>
                  <a:pt x="23894" y="87488"/>
                </a:lnTo>
                <a:lnTo>
                  <a:pt x="6214" y="130527"/>
                </a:lnTo>
                <a:lnTo>
                  <a:pt x="0" y="179070"/>
                </a:lnTo>
                <a:lnTo>
                  <a:pt x="6214" y="228147"/>
                </a:lnTo>
                <a:lnTo>
                  <a:pt x="23894" y="271544"/>
                </a:lnTo>
                <a:lnTo>
                  <a:pt x="51593" y="307816"/>
                </a:lnTo>
                <a:lnTo>
                  <a:pt x="87865" y="335515"/>
                </a:lnTo>
                <a:lnTo>
                  <a:pt x="131262" y="353195"/>
                </a:lnTo>
                <a:lnTo>
                  <a:pt x="180340" y="359410"/>
                </a:lnTo>
                <a:lnTo>
                  <a:pt x="228976" y="353195"/>
                </a:lnTo>
                <a:lnTo>
                  <a:pt x="272250" y="335515"/>
                </a:lnTo>
                <a:lnTo>
                  <a:pt x="308610" y="307816"/>
                </a:lnTo>
                <a:lnTo>
                  <a:pt x="336502" y="271544"/>
                </a:lnTo>
                <a:lnTo>
                  <a:pt x="354377" y="228147"/>
                </a:lnTo>
                <a:lnTo>
                  <a:pt x="360680" y="179070"/>
                </a:lnTo>
                <a:lnTo>
                  <a:pt x="354377" y="130527"/>
                </a:lnTo>
                <a:lnTo>
                  <a:pt x="336502" y="87488"/>
                </a:lnTo>
                <a:lnTo>
                  <a:pt x="308610" y="51435"/>
                </a:lnTo>
                <a:lnTo>
                  <a:pt x="272250" y="23847"/>
                </a:lnTo>
                <a:lnTo>
                  <a:pt x="228976" y="6208"/>
                </a:lnTo>
                <a:lnTo>
                  <a:pt x="18034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17" name="object 28"/>
          <p:cNvSpPr/>
          <p:nvPr/>
        </p:nvSpPr>
        <p:spPr>
          <a:xfrm>
            <a:off x="5587860" y="2831720"/>
            <a:ext cx="294358" cy="293569"/>
          </a:xfrm>
          <a:custGeom>
            <a:avLst/>
            <a:gdLst/>
            <a:ahLst/>
            <a:cxnLst/>
            <a:rect l="l" t="t" r="r" b="b"/>
            <a:pathLst>
              <a:path w="360679" h="359410">
                <a:moveTo>
                  <a:pt x="180340" y="0"/>
                </a:moveTo>
                <a:lnTo>
                  <a:pt x="228976" y="6208"/>
                </a:lnTo>
                <a:lnTo>
                  <a:pt x="272250" y="23847"/>
                </a:lnTo>
                <a:lnTo>
                  <a:pt x="308610" y="51435"/>
                </a:lnTo>
                <a:lnTo>
                  <a:pt x="336502" y="87488"/>
                </a:lnTo>
                <a:lnTo>
                  <a:pt x="354377" y="130527"/>
                </a:lnTo>
                <a:lnTo>
                  <a:pt x="360680" y="179070"/>
                </a:lnTo>
                <a:lnTo>
                  <a:pt x="354377" y="228147"/>
                </a:lnTo>
                <a:lnTo>
                  <a:pt x="336502" y="271544"/>
                </a:lnTo>
                <a:lnTo>
                  <a:pt x="308610" y="307816"/>
                </a:lnTo>
                <a:lnTo>
                  <a:pt x="272250" y="335515"/>
                </a:lnTo>
                <a:lnTo>
                  <a:pt x="228976" y="353195"/>
                </a:lnTo>
                <a:lnTo>
                  <a:pt x="180340" y="359410"/>
                </a:lnTo>
                <a:lnTo>
                  <a:pt x="131262" y="353195"/>
                </a:lnTo>
                <a:lnTo>
                  <a:pt x="87865" y="335515"/>
                </a:lnTo>
                <a:lnTo>
                  <a:pt x="51593" y="307816"/>
                </a:lnTo>
                <a:lnTo>
                  <a:pt x="23894" y="271544"/>
                </a:lnTo>
                <a:lnTo>
                  <a:pt x="6214" y="228147"/>
                </a:lnTo>
                <a:lnTo>
                  <a:pt x="0" y="179070"/>
                </a:lnTo>
                <a:lnTo>
                  <a:pt x="6214" y="130527"/>
                </a:lnTo>
                <a:lnTo>
                  <a:pt x="23894" y="87488"/>
                </a:lnTo>
                <a:lnTo>
                  <a:pt x="51593" y="51434"/>
                </a:lnTo>
                <a:lnTo>
                  <a:pt x="87865" y="23847"/>
                </a:lnTo>
                <a:lnTo>
                  <a:pt x="131262" y="6208"/>
                </a:lnTo>
                <a:lnTo>
                  <a:pt x="180340" y="0"/>
                </a:lnTo>
                <a:close/>
              </a:path>
            </a:pathLst>
          </a:custGeom>
          <a:solidFill>
            <a:schemeClr val="accent1"/>
          </a:solidFill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18" name="object 29"/>
          <p:cNvSpPr/>
          <p:nvPr/>
        </p:nvSpPr>
        <p:spPr>
          <a:xfrm>
            <a:off x="5587860" y="283172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19" name="object 30"/>
          <p:cNvSpPr/>
          <p:nvPr/>
        </p:nvSpPr>
        <p:spPr>
          <a:xfrm>
            <a:off x="5882219" y="312632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20" name="object 31"/>
          <p:cNvSpPr/>
          <p:nvPr/>
        </p:nvSpPr>
        <p:spPr>
          <a:xfrm>
            <a:off x="6171394" y="2831720"/>
            <a:ext cx="293322" cy="294606"/>
          </a:xfrm>
          <a:custGeom>
            <a:avLst/>
            <a:gdLst/>
            <a:ahLst/>
            <a:cxnLst/>
            <a:rect l="l" t="t" r="r" b="b"/>
            <a:pathLst>
              <a:path w="359409" h="360679">
                <a:moveTo>
                  <a:pt x="179070" y="0"/>
                </a:moveTo>
                <a:lnTo>
                  <a:pt x="130527" y="6214"/>
                </a:lnTo>
                <a:lnTo>
                  <a:pt x="87488" y="23894"/>
                </a:lnTo>
                <a:lnTo>
                  <a:pt x="51435" y="51593"/>
                </a:lnTo>
                <a:lnTo>
                  <a:pt x="23847" y="87865"/>
                </a:lnTo>
                <a:lnTo>
                  <a:pt x="6208" y="131262"/>
                </a:lnTo>
                <a:lnTo>
                  <a:pt x="0" y="180339"/>
                </a:lnTo>
                <a:lnTo>
                  <a:pt x="6208" y="228976"/>
                </a:lnTo>
                <a:lnTo>
                  <a:pt x="23847" y="272250"/>
                </a:lnTo>
                <a:lnTo>
                  <a:pt x="51435" y="308610"/>
                </a:lnTo>
                <a:lnTo>
                  <a:pt x="87488" y="336502"/>
                </a:lnTo>
                <a:lnTo>
                  <a:pt x="130527" y="354377"/>
                </a:lnTo>
                <a:lnTo>
                  <a:pt x="179070" y="360679"/>
                </a:lnTo>
                <a:lnTo>
                  <a:pt x="228147" y="354377"/>
                </a:lnTo>
                <a:lnTo>
                  <a:pt x="271544" y="336502"/>
                </a:lnTo>
                <a:lnTo>
                  <a:pt x="307816" y="308609"/>
                </a:lnTo>
                <a:lnTo>
                  <a:pt x="335515" y="272250"/>
                </a:lnTo>
                <a:lnTo>
                  <a:pt x="353195" y="228976"/>
                </a:lnTo>
                <a:lnTo>
                  <a:pt x="359409" y="180339"/>
                </a:lnTo>
                <a:lnTo>
                  <a:pt x="353195" y="131262"/>
                </a:lnTo>
                <a:lnTo>
                  <a:pt x="335515" y="87865"/>
                </a:lnTo>
                <a:lnTo>
                  <a:pt x="307816" y="51593"/>
                </a:lnTo>
                <a:lnTo>
                  <a:pt x="271544" y="23894"/>
                </a:lnTo>
                <a:lnTo>
                  <a:pt x="228147" y="6214"/>
                </a:lnTo>
                <a:lnTo>
                  <a:pt x="17907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21" name="object 32"/>
          <p:cNvSpPr/>
          <p:nvPr/>
        </p:nvSpPr>
        <p:spPr>
          <a:xfrm>
            <a:off x="6171394" y="2831720"/>
            <a:ext cx="293322" cy="294606"/>
          </a:xfrm>
          <a:custGeom>
            <a:avLst/>
            <a:gdLst/>
            <a:ahLst/>
            <a:cxnLst/>
            <a:rect l="l" t="t" r="r" b="b"/>
            <a:pathLst>
              <a:path w="359409" h="360679">
                <a:moveTo>
                  <a:pt x="179070" y="0"/>
                </a:moveTo>
                <a:lnTo>
                  <a:pt x="228147" y="6214"/>
                </a:lnTo>
                <a:lnTo>
                  <a:pt x="271544" y="23894"/>
                </a:lnTo>
                <a:lnTo>
                  <a:pt x="307816" y="51593"/>
                </a:lnTo>
                <a:lnTo>
                  <a:pt x="335515" y="87865"/>
                </a:lnTo>
                <a:lnTo>
                  <a:pt x="353195" y="131262"/>
                </a:lnTo>
                <a:lnTo>
                  <a:pt x="359409" y="180339"/>
                </a:lnTo>
                <a:lnTo>
                  <a:pt x="353195" y="228976"/>
                </a:lnTo>
                <a:lnTo>
                  <a:pt x="335515" y="272250"/>
                </a:lnTo>
                <a:lnTo>
                  <a:pt x="307816" y="308609"/>
                </a:lnTo>
                <a:lnTo>
                  <a:pt x="271544" y="336502"/>
                </a:lnTo>
                <a:lnTo>
                  <a:pt x="228147" y="354377"/>
                </a:lnTo>
                <a:lnTo>
                  <a:pt x="179070" y="360679"/>
                </a:lnTo>
                <a:lnTo>
                  <a:pt x="130527" y="354377"/>
                </a:lnTo>
                <a:lnTo>
                  <a:pt x="87488" y="336502"/>
                </a:lnTo>
                <a:lnTo>
                  <a:pt x="51435" y="308610"/>
                </a:lnTo>
                <a:lnTo>
                  <a:pt x="23847" y="272250"/>
                </a:lnTo>
                <a:lnTo>
                  <a:pt x="6208" y="228976"/>
                </a:lnTo>
                <a:lnTo>
                  <a:pt x="0" y="180339"/>
                </a:lnTo>
                <a:lnTo>
                  <a:pt x="6208" y="131262"/>
                </a:lnTo>
                <a:lnTo>
                  <a:pt x="23847" y="87865"/>
                </a:lnTo>
                <a:lnTo>
                  <a:pt x="51435" y="51593"/>
                </a:lnTo>
                <a:lnTo>
                  <a:pt x="87488" y="23894"/>
                </a:lnTo>
                <a:lnTo>
                  <a:pt x="130527" y="6214"/>
                </a:lnTo>
                <a:lnTo>
                  <a:pt x="179070" y="0"/>
                </a:lnTo>
                <a:close/>
              </a:path>
            </a:pathLst>
          </a:custGeom>
          <a:solidFill>
            <a:schemeClr val="accent1"/>
          </a:solidFill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22" name="object 33"/>
          <p:cNvSpPr/>
          <p:nvPr/>
        </p:nvSpPr>
        <p:spPr>
          <a:xfrm>
            <a:off x="6171394" y="283172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23" name="object 34"/>
          <p:cNvSpPr/>
          <p:nvPr/>
        </p:nvSpPr>
        <p:spPr>
          <a:xfrm>
            <a:off x="6465754" y="312632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24" name="object 35"/>
          <p:cNvSpPr/>
          <p:nvPr/>
        </p:nvSpPr>
        <p:spPr>
          <a:xfrm>
            <a:off x="6753893" y="2831720"/>
            <a:ext cx="294358" cy="294606"/>
          </a:xfrm>
          <a:custGeom>
            <a:avLst/>
            <a:gdLst/>
            <a:ahLst/>
            <a:cxnLst/>
            <a:rect l="l" t="t" r="r" b="b"/>
            <a:pathLst>
              <a:path w="360679" h="360679">
                <a:moveTo>
                  <a:pt x="180340" y="0"/>
                </a:moveTo>
                <a:lnTo>
                  <a:pt x="131262" y="6214"/>
                </a:lnTo>
                <a:lnTo>
                  <a:pt x="87865" y="23894"/>
                </a:lnTo>
                <a:lnTo>
                  <a:pt x="51593" y="51593"/>
                </a:lnTo>
                <a:lnTo>
                  <a:pt x="23894" y="87865"/>
                </a:lnTo>
                <a:lnTo>
                  <a:pt x="6214" y="131262"/>
                </a:lnTo>
                <a:lnTo>
                  <a:pt x="0" y="180339"/>
                </a:lnTo>
                <a:lnTo>
                  <a:pt x="6214" y="228976"/>
                </a:lnTo>
                <a:lnTo>
                  <a:pt x="23894" y="272250"/>
                </a:lnTo>
                <a:lnTo>
                  <a:pt x="51593" y="308610"/>
                </a:lnTo>
                <a:lnTo>
                  <a:pt x="87865" y="336502"/>
                </a:lnTo>
                <a:lnTo>
                  <a:pt x="131262" y="354377"/>
                </a:lnTo>
                <a:lnTo>
                  <a:pt x="180340" y="360679"/>
                </a:lnTo>
                <a:lnTo>
                  <a:pt x="228976" y="354377"/>
                </a:lnTo>
                <a:lnTo>
                  <a:pt x="272250" y="336502"/>
                </a:lnTo>
                <a:lnTo>
                  <a:pt x="308610" y="308609"/>
                </a:lnTo>
                <a:lnTo>
                  <a:pt x="336502" y="272250"/>
                </a:lnTo>
                <a:lnTo>
                  <a:pt x="354377" y="228976"/>
                </a:lnTo>
                <a:lnTo>
                  <a:pt x="360680" y="180339"/>
                </a:lnTo>
                <a:lnTo>
                  <a:pt x="354377" y="131262"/>
                </a:lnTo>
                <a:lnTo>
                  <a:pt x="336502" y="87865"/>
                </a:lnTo>
                <a:lnTo>
                  <a:pt x="308610" y="51593"/>
                </a:lnTo>
                <a:lnTo>
                  <a:pt x="272250" y="23894"/>
                </a:lnTo>
                <a:lnTo>
                  <a:pt x="228976" y="6214"/>
                </a:lnTo>
                <a:lnTo>
                  <a:pt x="18034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25" name="object 36"/>
          <p:cNvSpPr/>
          <p:nvPr/>
        </p:nvSpPr>
        <p:spPr>
          <a:xfrm>
            <a:off x="6753893" y="2831720"/>
            <a:ext cx="294358" cy="294606"/>
          </a:xfrm>
          <a:custGeom>
            <a:avLst/>
            <a:gdLst/>
            <a:ahLst/>
            <a:cxnLst/>
            <a:rect l="l" t="t" r="r" b="b"/>
            <a:pathLst>
              <a:path w="360679" h="360679">
                <a:moveTo>
                  <a:pt x="180340" y="0"/>
                </a:moveTo>
                <a:lnTo>
                  <a:pt x="228976" y="6214"/>
                </a:lnTo>
                <a:lnTo>
                  <a:pt x="272250" y="23894"/>
                </a:lnTo>
                <a:lnTo>
                  <a:pt x="308610" y="51593"/>
                </a:lnTo>
                <a:lnTo>
                  <a:pt x="336502" y="87865"/>
                </a:lnTo>
                <a:lnTo>
                  <a:pt x="354377" y="131262"/>
                </a:lnTo>
                <a:lnTo>
                  <a:pt x="360680" y="180339"/>
                </a:lnTo>
                <a:lnTo>
                  <a:pt x="354377" y="228976"/>
                </a:lnTo>
                <a:lnTo>
                  <a:pt x="336502" y="272250"/>
                </a:lnTo>
                <a:lnTo>
                  <a:pt x="308610" y="308609"/>
                </a:lnTo>
                <a:lnTo>
                  <a:pt x="272250" y="336502"/>
                </a:lnTo>
                <a:lnTo>
                  <a:pt x="228976" y="354377"/>
                </a:lnTo>
                <a:lnTo>
                  <a:pt x="180340" y="360679"/>
                </a:lnTo>
                <a:lnTo>
                  <a:pt x="131262" y="354377"/>
                </a:lnTo>
                <a:lnTo>
                  <a:pt x="87865" y="336502"/>
                </a:lnTo>
                <a:lnTo>
                  <a:pt x="51593" y="308610"/>
                </a:lnTo>
                <a:lnTo>
                  <a:pt x="23894" y="272250"/>
                </a:lnTo>
                <a:lnTo>
                  <a:pt x="6214" y="228976"/>
                </a:lnTo>
                <a:lnTo>
                  <a:pt x="0" y="180339"/>
                </a:lnTo>
                <a:lnTo>
                  <a:pt x="6214" y="131262"/>
                </a:lnTo>
                <a:lnTo>
                  <a:pt x="23894" y="87865"/>
                </a:lnTo>
                <a:lnTo>
                  <a:pt x="51593" y="51593"/>
                </a:lnTo>
                <a:lnTo>
                  <a:pt x="87865" y="23894"/>
                </a:lnTo>
                <a:lnTo>
                  <a:pt x="131262" y="6214"/>
                </a:lnTo>
                <a:lnTo>
                  <a:pt x="180340" y="0"/>
                </a:lnTo>
                <a:close/>
              </a:path>
            </a:pathLst>
          </a:custGeom>
          <a:solidFill>
            <a:schemeClr val="accent1"/>
          </a:solidFill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26" name="object 37"/>
          <p:cNvSpPr/>
          <p:nvPr/>
        </p:nvSpPr>
        <p:spPr>
          <a:xfrm>
            <a:off x="6753892" y="283172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27" name="object 38"/>
          <p:cNvSpPr/>
          <p:nvPr/>
        </p:nvSpPr>
        <p:spPr>
          <a:xfrm>
            <a:off x="7048252" y="312632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28" name="object 39"/>
          <p:cNvSpPr/>
          <p:nvPr/>
        </p:nvSpPr>
        <p:spPr>
          <a:xfrm>
            <a:off x="5323559" y="4860766"/>
            <a:ext cx="294358" cy="293569"/>
          </a:xfrm>
          <a:custGeom>
            <a:avLst/>
            <a:gdLst/>
            <a:ahLst/>
            <a:cxnLst/>
            <a:rect l="l" t="t" r="r" b="b"/>
            <a:pathLst>
              <a:path w="360679" h="359410">
                <a:moveTo>
                  <a:pt x="180340" y="0"/>
                </a:moveTo>
                <a:lnTo>
                  <a:pt x="131262" y="6208"/>
                </a:lnTo>
                <a:lnTo>
                  <a:pt x="87865" y="23847"/>
                </a:lnTo>
                <a:lnTo>
                  <a:pt x="51593" y="51434"/>
                </a:lnTo>
                <a:lnTo>
                  <a:pt x="23894" y="87488"/>
                </a:lnTo>
                <a:lnTo>
                  <a:pt x="6214" y="130527"/>
                </a:lnTo>
                <a:lnTo>
                  <a:pt x="0" y="179069"/>
                </a:lnTo>
                <a:lnTo>
                  <a:pt x="6214" y="228147"/>
                </a:lnTo>
                <a:lnTo>
                  <a:pt x="23894" y="271544"/>
                </a:lnTo>
                <a:lnTo>
                  <a:pt x="51593" y="307816"/>
                </a:lnTo>
                <a:lnTo>
                  <a:pt x="87865" y="335515"/>
                </a:lnTo>
                <a:lnTo>
                  <a:pt x="131262" y="353195"/>
                </a:lnTo>
                <a:lnTo>
                  <a:pt x="180340" y="359409"/>
                </a:lnTo>
                <a:lnTo>
                  <a:pt x="228976" y="353195"/>
                </a:lnTo>
                <a:lnTo>
                  <a:pt x="272250" y="335515"/>
                </a:lnTo>
                <a:lnTo>
                  <a:pt x="308610" y="307816"/>
                </a:lnTo>
                <a:lnTo>
                  <a:pt x="336502" y="271544"/>
                </a:lnTo>
                <a:lnTo>
                  <a:pt x="354377" y="228147"/>
                </a:lnTo>
                <a:lnTo>
                  <a:pt x="360680" y="179069"/>
                </a:lnTo>
                <a:lnTo>
                  <a:pt x="354377" y="130527"/>
                </a:lnTo>
                <a:lnTo>
                  <a:pt x="336502" y="87488"/>
                </a:lnTo>
                <a:lnTo>
                  <a:pt x="308610" y="51434"/>
                </a:lnTo>
                <a:lnTo>
                  <a:pt x="272250" y="23847"/>
                </a:lnTo>
                <a:lnTo>
                  <a:pt x="228976" y="6208"/>
                </a:lnTo>
                <a:lnTo>
                  <a:pt x="18034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29" name="object 40"/>
          <p:cNvSpPr/>
          <p:nvPr/>
        </p:nvSpPr>
        <p:spPr>
          <a:xfrm>
            <a:off x="5323559" y="4860766"/>
            <a:ext cx="294358" cy="293569"/>
          </a:xfrm>
          <a:custGeom>
            <a:avLst/>
            <a:gdLst/>
            <a:ahLst/>
            <a:cxnLst/>
            <a:rect l="l" t="t" r="r" b="b"/>
            <a:pathLst>
              <a:path w="360679" h="359410">
                <a:moveTo>
                  <a:pt x="180340" y="0"/>
                </a:moveTo>
                <a:lnTo>
                  <a:pt x="228976" y="6208"/>
                </a:lnTo>
                <a:lnTo>
                  <a:pt x="272250" y="23847"/>
                </a:lnTo>
                <a:lnTo>
                  <a:pt x="308610" y="51434"/>
                </a:lnTo>
                <a:lnTo>
                  <a:pt x="336502" y="87488"/>
                </a:lnTo>
                <a:lnTo>
                  <a:pt x="354377" y="130527"/>
                </a:lnTo>
                <a:lnTo>
                  <a:pt x="360680" y="179069"/>
                </a:lnTo>
                <a:lnTo>
                  <a:pt x="354377" y="228147"/>
                </a:lnTo>
                <a:lnTo>
                  <a:pt x="336502" y="271544"/>
                </a:lnTo>
                <a:lnTo>
                  <a:pt x="308610" y="307816"/>
                </a:lnTo>
                <a:lnTo>
                  <a:pt x="272250" y="335515"/>
                </a:lnTo>
                <a:lnTo>
                  <a:pt x="228976" y="353195"/>
                </a:lnTo>
                <a:lnTo>
                  <a:pt x="180340" y="359409"/>
                </a:lnTo>
                <a:lnTo>
                  <a:pt x="131262" y="353195"/>
                </a:lnTo>
                <a:lnTo>
                  <a:pt x="87865" y="335515"/>
                </a:lnTo>
                <a:lnTo>
                  <a:pt x="51593" y="307816"/>
                </a:lnTo>
                <a:lnTo>
                  <a:pt x="23894" y="271544"/>
                </a:lnTo>
                <a:lnTo>
                  <a:pt x="6214" y="228147"/>
                </a:lnTo>
                <a:lnTo>
                  <a:pt x="0" y="179069"/>
                </a:lnTo>
                <a:lnTo>
                  <a:pt x="6214" y="130527"/>
                </a:lnTo>
                <a:lnTo>
                  <a:pt x="23894" y="87488"/>
                </a:lnTo>
                <a:lnTo>
                  <a:pt x="51593" y="51434"/>
                </a:lnTo>
                <a:lnTo>
                  <a:pt x="87865" y="23847"/>
                </a:lnTo>
                <a:lnTo>
                  <a:pt x="131262" y="6208"/>
                </a:lnTo>
                <a:lnTo>
                  <a:pt x="180340" y="0"/>
                </a:lnTo>
                <a:close/>
              </a:path>
            </a:pathLst>
          </a:custGeom>
          <a:solidFill>
            <a:schemeClr val="accent1"/>
          </a:solidFill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30" name="object 41"/>
          <p:cNvSpPr/>
          <p:nvPr/>
        </p:nvSpPr>
        <p:spPr>
          <a:xfrm>
            <a:off x="5323559" y="486076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31" name="object 42"/>
          <p:cNvSpPr/>
          <p:nvPr/>
        </p:nvSpPr>
        <p:spPr>
          <a:xfrm>
            <a:off x="5617918" y="515537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32" name="object 43"/>
          <p:cNvSpPr/>
          <p:nvPr/>
        </p:nvSpPr>
        <p:spPr>
          <a:xfrm>
            <a:off x="5907094" y="4860766"/>
            <a:ext cx="293322" cy="294606"/>
          </a:xfrm>
          <a:custGeom>
            <a:avLst/>
            <a:gdLst/>
            <a:ahLst/>
            <a:cxnLst/>
            <a:rect l="l" t="t" r="r" b="b"/>
            <a:pathLst>
              <a:path w="359409" h="360679">
                <a:moveTo>
                  <a:pt x="179070" y="0"/>
                </a:moveTo>
                <a:lnTo>
                  <a:pt x="130527" y="6214"/>
                </a:lnTo>
                <a:lnTo>
                  <a:pt x="87488" y="23894"/>
                </a:lnTo>
                <a:lnTo>
                  <a:pt x="51435" y="51593"/>
                </a:lnTo>
                <a:lnTo>
                  <a:pt x="23847" y="87865"/>
                </a:lnTo>
                <a:lnTo>
                  <a:pt x="6208" y="131262"/>
                </a:lnTo>
                <a:lnTo>
                  <a:pt x="0" y="180339"/>
                </a:lnTo>
                <a:lnTo>
                  <a:pt x="6208" y="228976"/>
                </a:lnTo>
                <a:lnTo>
                  <a:pt x="23847" y="272250"/>
                </a:lnTo>
                <a:lnTo>
                  <a:pt x="51435" y="308609"/>
                </a:lnTo>
                <a:lnTo>
                  <a:pt x="87488" y="336502"/>
                </a:lnTo>
                <a:lnTo>
                  <a:pt x="130527" y="354377"/>
                </a:lnTo>
                <a:lnTo>
                  <a:pt x="179070" y="360679"/>
                </a:lnTo>
                <a:lnTo>
                  <a:pt x="228147" y="354377"/>
                </a:lnTo>
                <a:lnTo>
                  <a:pt x="271544" y="336502"/>
                </a:lnTo>
                <a:lnTo>
                  <a:pt x="307816" y="308609"/>
                </a:lnTo>
                <a:lnTo>
                  <a:pt x="335515" y="272250"/>
                </a:lnTo>
                <a:lnTo>
                  <a:pt x="353195" y="228976"/>
                </a:lnTo>
                <a:lnTo>
                  <a:pt x="359409" y="180339"/>
                </a:lnTo>
                <a:lnTo>
                  <a:pt x="353195" y="131262"/>
                </a:lnTo>
                <a:lnTo>
                  <a:pt x="335515" y="87865"/>
                </a:lnTo>
                <a:lnTo>
                  <a:pt x="307816" y="51593"/>
                </a:lnTo>
                <a:lnTo>
                  <a:pt x="271544" y="23894"/>
                </a:lnTo>
                <a:lnTo>
                  <a:pt x="228147" y="6214"/>
                </a:lnTo>
                <a:lnTo>
                  <a:pt x="17907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33" name="object 44"/>
          <p:cNvSpPr/>
          <p:nvPr/>
        </p:nvSpPr>
        <p:spPr>
          <a:xfrm>
            <a:off x="5907094" y="4860766"/>
            <a:ext cx="293322" cy="294606"/>
          </a:xfrm>
          <a:custGeom>
            <a:avLst/>
            <a:gdLst/>
            <a:ahLst/>
            <a:cxnLst/>
            <a:rect l="l" t="t" r="r" b="b"/>
            <a:pathLst>
              <a:path w="359409" h="360679">
                <a:moveTo>
                  <a:pt x="179070" y="0"/>
                </a:moveTo>
                <a:lnTo>
                  <a:pt x="228147" y="6214"/>
                </a:lnTo>
                <a:lnTo>
                  <a:pt x="271544" y="23894"/>
                </a:lnTo>
                <a:lnTo>
                  <a:pt x="307816" y="51593"/>
                </a:lnTo>
                <a:lnTo>
                  <a:pt x="335515" y="87865"/>
                </a:lnTo>
                <a:lnTo>
                  <a:pt x="353195" y="131262"/>
                </a:lnTo>
                <a:lnTo>
                  <a:pt x="359409" y="180339"/>
                </a:lnTo>
                <a:lnTo>
                  <a:pt x="353195" y="228976"/>
                </a:lnTo>
                <a:lnTo>
                  <a:pt x="335515" y="272250"/>
                </a:lnTo>
                <a:lnTo>
                  <a:pt x="307816" y="308609"/>
                </a:lnTo>
                <a:lnTo>
                  <a:pt x="271544" y="336502"/>
                </a:lnTo>
                <a:lnTo>
                  <a:pt x="228147" y="354377"/>
                </a:lnTo>
                <a:lnTo>
                  <a:pt x="179070" y="360679"/>
                </a:lnTo>
                <a:lnTo>
                  <a:pt x="130527" y="354377"/>
                </a:lnTo>
                <a:lnTo>
                  <a:pt x="87488" y="336502"/>
                </a:lnTo>
                <a:lnTo>
                  <a:pt x="51435" y="308609"/>
                </a:lnTo>
                <a:lnTo>
                  <a:pt x="23847" y="272250"/>
                </a:lnTo>
                <a:lnTo>
                  <a:pt x="6208" y="228976"/>
                </a:lnTo>
                <a:lnTo>
                  <a:pt x="0" y="180339"/>
                </a:lnTo>
                <a:lnTo>
                  <a:pt x="6208" y="131262"/>
                </a:lnTo>
                <a:lnTo>
                  <a:pt x="23847" y="87865"/>
                </a:lnTo>
                <a:lnTo>
                  <a:pt x="51435" y="51593"/>
                </a:lnTo>
                <a:lnTo>
                  <a:pt x="87488" y="23894"/>
                </a:lnTo>
                <a:lnTo>
                  <a:pt x="130527" y="6214"/>
                </a:lnTo>
                <a:lnTo>
                  <a:pt x="179070" y="0"/>
                </a:lnTo>
                <a:close/>
              </a:path>
            </a:pathLst>
          </a:custGeom>
          <a:solidFill>
            <a:schemeClr val="accent1"/>
          </a:solidFill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34" name="object 45"/>
          <p:cNvSpPr/>
          <p:nvPr/>
        </p:nvSpPr>
        <p:spPr>
          <a:xfrm>
            <a:off x="5907094" y="486076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35" name="object 46"/>
          <p:cNvSpPr/>
          <p:nvPr/>
        </p:nvSpPr>
        <p:spPr>
          <a:xfrm>
            <a:off x="6201453" y="515537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36" name="object 47"/>
          <p:cNvSpPr/>
          <p:nvPr/>
        </p:nvSpPr>
        <p:spPr>
          <a:xfrm>
            <a:off x="6489592" y="4860766"/>
            <a:ext cx="294358" cy="294606"/>
          </a:xfrm>
          <a:custGeom>
            <a:avLst/>
            <a:gdLst/>
            <a:ahLst/>
            <a:cxnLst/>
            <a:rect l="l" t="t" r="r" b="b"/>
            <a:pathLst>
              <a:path w="360679" h="360679">
                <a:moveTo>
                  <a:pt x="180340" y="0"/>
                </a:moveTo>
                <a:lnTo>
                  <a:pt x="131262" y="6214"/>
                </a:lnTo>
                <a:lnTo>
                  <a:pt x="87865" y="23894"/>
                </a:lnTo>
                <a:lnTo>
                  <a:pt x="51593" y="51593"/>
                </a:lnTo>
                <a:lnTo>
                  <a:pt x="23894" y="87865"/>
                </a:lnTo>
                <a:lnTo>
                  <a:pt x="6214" y="131262"/>
                </a:lnTo>
                <a:lnTo>
                  <a:pt x="0" y="180339"/>
                </a:lnTo>
                <a:lnTo>
                  <a:pt x="6214" y="228976"/>
                </a:lnTo>
                <a:lnTo>
                  <a:pt x="23894" y="272250"/>
                </a:lnTo>
                <a:lnTo>
                  <a:pt x="51593" y="308609"/>
                </a:lnTo>
                <a:lnTo>
                  <a:pt x="87865" y="336502"/>
                </a:lnTo>
                <a:lnTo>
                  <a:pt x="131262" y="354377"/>
                </a:lnTo>
                <a:lnTo>
                  <a:pt x="180340" y="360679"/>
                </a:lnTo>
                <a:lnTo>
                  <a:pt x="228976" y="354377"/>
                </a:lnTo>
                <a:lnTo>
                  <a:pt x="272250" y="336502"/>
                </a:lnTo>
                <a:lnTo>
                  <a:pt x="308610" y="308609"/>
                </a:lnTo>
                <a:lnTo>
                  <a:pt x="336502" y="272250"/>
                </a:lnTo>
                <a:lnTo>
                  <a:pt x="354377" y="228976"/>
                </a:lnTo>
                <a:lnTo>
                  <a:pt x="360680" y="180339"/>
                </a:lnTo>
                <a:lnTo>
                  <a:pt x="354377" y="131262"/>
                </a:lnTo>
                <a:lnTo>
                  <a:pt x="336502" y="87865"/>
                </a:lnTo>
                <a:lnTo>
                  <a:pt x="308610" y="51593"/>
                </a:lnTo>
                <a:lnTo>
                  <a:pt x="272250" y="23894"/>
                </a:lnTo>
                <a:lnTo>
                  <a:pt x="228976" y="6214"/>
                </a:lnTo>
                <a:lnTo>
                  <a:pt x="18034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37" name="object 48"/>
          <p:cNvSpPr/>
          <p:nvPr/>
        </p:nvSpPr>
        <p:spPr>
          <a:xfrm>
            <a:off x="6489592" y="4860766"/>
            <a:ext cx="294358" cy="294606"/>
          </a:xfrm>
          <a:custGeom>
            <a:avLst/>
            <a:gdLst/>
            <a:ahLst/>
            <a:cxnLst/>
            <a:rect l="l" t="t" r="r" b="b"/>
            <a:pathLst>
              <a:path w="360679" h="360679">
                <a:moveTo>
                  <a:pt x="180340" y="0"/>
                </a:moveTo>
                <a:lnTo>
                  <a:pt x="228976" y="6214"/>
                </a:lnTo>
                <a:lnTo>
                  <a:pt x="272250" y="23894"/>
                </a:lnTo>
                <a:lnTo>
                  <a:pt x="308610" y="51593"/>
                </a:lnTo>
                <a:lnTo>
                  <a:pt x="336502" y="87865"/>
                </a:lnTo>
                <a:lnTo>
                  <a:pt x="354377" y="131262"/>
                </a:lnTo>
                <a:lnTo>
                  <a:pt x="360680" y="180339"/>
                </a:lnTo>
                <a:lnTo>
                  <a:pt x="354377" y="228976"/>
                </a:lnTo>
                <a:lnTo>
                  <a:pt x="336502" y="272250"/>
                </a:lnTo>
                <a:lnTo>
                  <a:pt x="308610" y="308609"/>
                </a:lnTo>
                <a:lnTo>
                  <a:pt x="272250" y="336502"/>
                </a:lnTo>
                <a:lnTo>
                  <a:pt x="228976" y="354377"/>
                </a:lnTo>
                <a:lnTo>
                  <a:pt x="180340" y="360679"/>
                </a:lnTo>
                <a:lnTo>
                  <a:pt x="131262" y="354377"/>
                </a:lnTo>
                <a:lnTo>
                  <a:pt x="87865" y="336502"/>
                </a:lnTo>
                <a:lnTo>
                  <a:pt x="51593" y="308609"/>
                </a:lnTo>
                <a:lnTo>
                  <a:pt x="23894" y="272250"/>
                </a:lnTo>
                <a:lnTo>
                  <a:pt x="6214" y="228976"/>
                </a:lnTo>
                <a:lnTo>
                  <a:pt x="0" y="180339"/>
                </a:lnTo>
                <a:lnTo>
                  <a:pt x="6214" y="131262"/>
                </a:lnTo>
                <a:lnTo>
                  <a:pt x="23894" y="87865"/>
                </a:lnTo>
                <a:lnTo>
                  <a:pt x="51593" y="51593"/>
                </a:lnTo>
                <a:lnTo>
                  <a:pt x="87865" y="23894"/>
                </a:lnTo>
                <a:lnTo>
                  <a:pt x="131262" y="6214"/>
                </a:lnTo>
                <a:lnTo>
                  <a:pt x="180340" y="0"/>
                </a:lnTo>
                <a:close/>
              </a:path>
            </a:pathLst>
          </a:custGeom>
          <a:solidFill>
            <a:schemeClr val="accent1"/>
          </a:solidFill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38" name="object 49"/>
          <p:cNvSpPr/>
          <p:nvPr/>
        </p:nvSpPr>
        <p:spPr>
          <a:xfrm>
            <a:off x="6489592" y="486076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39" name="object 50"/>
          <p:cNvSpPr/>
          <p:nvPr/>
        </p:nvSpPr>
        <p:spPr>
          <a:xfrm>
            <a:off x="6783951" y="515537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40" name="object 51"/>
          <p:cNvSpPr/>
          <p:nvPr/>
        </p:nvSpPr>
        <p:spPr>
          <a:xfrm>
            <a:off x="7057579" y="4860766"/>
            <a:ext cx="294358" cy="294606"/>
          </a:xfrm>
          <a:custGeom>
            <a:avLst/>
            <a:gdLst/>
            <a:ahLst/>
            <a:cxnLst/>
            <a:rect l="l" t="t" r="r" b="b"/>
            <a:pathLst>
              <a:path w="360679" h="360679">
                <a:moveTo>
                  <a:pt x="180339" y="0"/>
                </a:moveTo>
                <a:lnTo>
                  <a:pt x="131262" y="6302"/>
                </a:lnTo>
                <a:lnTo>
                  <a:pt x="87865" y="24177"/>
                </a:lnTo>
                <a:lnTo>
                  <a:pt x="51593" y="52069"/>
                </a:lnTo>
                <a:lnTo>
                  <a:pt x="23894" y="88429"/>
                </a:lnTo>
                <a:lnTo>
                  <a:pt x="6214" y="131703"/>
                </a:lnTo>
                <a:lnTo>
                  <a:pt x="0" y="180339"/>
                </a:lnTo>
                <a:lnTo>
                  <a:pt x="6214" y="229417"/>
                </a:lnTo>
                <a:lnTo>
                  <a:pt x="23894" y="272814"/>
                </a:lnTo>
                <a:lnTo>
                  <a:pt x="51593" y="309086"/>
                </a:lnTo>
                <a:lnTo>
                  <a:pt x="87865" y="336785"/>
                </a:lnTo>
                <a:lnTo>
                  <a:pt x="131262" y="354465"/>
                </a:lnTo>
                <a:lnTo>
                  <a:pt x="180339" y="360679"/>
                </a:lnTo>
                <a:lnTo>
                  <a:pt x="228976" y="354465"/>
                </a:lnTo>
                <a:lnTo>
                  <a:pt x="272250" y="336785"/>
                </a:lnTo>
                <a:lnTo>
                  <a:pt x="308609" y="309086"/>
                </a:lnTo>
                <a:lnTo>
                  <a:pt x="336502" y="272814"/>
                </a:lnTo>
                <a:lnTo>
                  <a:pt x="354377" y="229417"/>
                </a:lnTo>
                <a:lnTo>
                  <a:pt x="360679" y="180339"/>
                </a:lnTo>
                <a:lnTo>
                  <a:pt x="354377" y="131703"/>
                </a:lnTo>
                <a:lnTo>
                  <a:pt x="336502" y="88429"/>
                </a:lnTo>
                <a:lnTo>
                  <a:pt x="308609" y="52069"/>
                </a:lnTo>
                <a:lnTo>
                  <a:pt x="272250" y="24177"/>
                </a:lnTo>
                <a:lnTo>
                  <a:pt x="228976" y="6302"/>
                </a:lnTo>
                <a:lnTo>
                  <a:pt x="180339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41" name="object 52"/>
          <p:cNvSpPr/>
          <p:nvPr/>
        </p:nvSpPr>
        <p:spPr>
          <a:xfrm>
            <a:off x="7057579" y="4860766"/>
            <a:ext cx="294358" cy="294606"/>
          </a:xfrm>
          <a:custGeom>
            <a:avLst/>
            <a:gdLst/>
            <a:ahLst/>
            <a:cxnLst/>
            <a:rect l="l" t="t" r="r" b="b"/>
            <a:pathLst>
              <a:path w="360679" h="360679">
                <a:moveTo>
                  <a:pt x="180339" y="0"/>
                </a:moveTo>
                <a:lnTo>
                  <a:pt x="228976" y="6302"/>
                </a:lnTo>
                <a:lnTo>
                  <a:pt x="272250" y="24177"/>
                </a:lnTo>
                <a:lnTo>
                  <a:pt x="308609" y="52069"/>
                </a:lnTo>
                <a:lnTo>
                  <a:pt x="336502" y="88429"/>
                </a:lnTo>
                <a:lnTo>
                  <a:pt x="354377" y="131703"/>
                </a:lnTo>
                <a:lnTo>
                  <a:pt x="360679" y="180339"/>
                </a:lnTo>
                <a:lnTo>
                  <a:pt x="354377" y="229417"/>
                </a:lnTo>
                <a:lnTo>
                  <a:pt x="336502" y="272814"/>
                </a:lnTo>
                <a:lnTo>
                  <a:pt x="308609" y="309086"/>
                </a:lnTo>
                <a:lnTo>
                  <a:pt x="272250" y="336785"/>
                </a:lnTo>
                <a:lnTo>
                  <a:pt x="228976" y="354465"/>
                </a:lnTo>
                <a:lnTo>
                  <a:pt x="180339" y="360679"/>
                </a:lnTo>
                <a:lnTo>
                  <a:pt x="131262" y="354465"/>
                </a:lnTo>
                <a:lnTo>
                  <a:pt x="87865" y="336785"/>
                </a:lnTo>
                <a:lnTo>
                  <a:pt x="51593" y="309086"/>
                </a:lnTo>
                <a:lnTo>
                  <a:pt x="23894" y="272814"/>
                </a:lnTo>
                <a:lnTo>
                  <a:pt x="6214" y="229417"/>
                </a:lnTo>
                <a:lnTo>
                  <a:pt x="0" y="180339"/>
                </a:lnTo>
                <a:lnTo>
                  <a:pt x="6214" y="131703"/>
                </a:lnTo>
                <a:lnTo>
                  <a:pt x="23894" y="88429"/>
                </a:lnTo>
                <a:lnTo>
                  <a:pt x="51593" y="52069"/>
                </a:lnTo>
                <a:lnTo>
                  <a:pt x="87865" y="24177"/>
                </a:lnTo>
                <a:lnTo>
                  <a:pt x="131262" y="6302"/>
                </a:lnTo>
                <a:lnTo>
                  <a:pt x="180339" y="0"/>
                </a:lnTo>
                <a:close/>
              </a:path>
            </a:pathLst>
          </a:custGeom>
          <a:solidFill>
            <a:schemeClr val="accent1"/>
          </a:solidFill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42" name="object 53"/>
          <p:cNvSpPr/>
          <p:nvPr/>
        </p:nvSpPr>
        <p:spPr>
          <a:xfrm>
            <a:off x="7057579" y="486076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43" name="object 54"/>
          <p:cNvSpPr/>
          <p:nvPr/>
        </p:nvSpPr>
        <p:spPr>
          <a:xfrm>
            <a:off x="7351939" y="515537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44" name="object 55"/>
          <p:cNvSpPr/>
          <p:nvPr/>
        </p:nvSpPr>
        <p:spPr>
          <a:xfrm>
            <a:off x="6230473" y="1714500"/>
            <a:ext cx="293322" cy="294606"/>
          </a:xfrm>
          <a:custGeom>
            <a:avLst/>
            <a:gdLst/>
            <a:ahLst/>
            <a:cxnLst/>
            <a:rect l="l" t="t" r="r" b="b"/>
            <a:pathLst>
              <a:path w="359409" h="360680">
                <a:moveTo>
                  <a:pt x="179070" y="0"/>
                </a:moveTo>
                <a:lnTo>
                  <a:pt x="130527" y="6214"/>
                </a:lnTo>
                <a:lnTo>
                  <a:pt x="87488" y="23894"/>
                </a:lnTo>
                <a:lnTo>
                  <a:pt x="51435" y="51593"/>
                </a:lnTo>
                <a:lnTo>
                  <a:pt x="23847" y="87865"/>
                </a:lnTo>
                <a:lnTo>
                  <a:pt x="6208" y="131262"/>
                </a:lnTo>
                <a:lnTo>
                  <a:pt x="0" y="180339"/>
                </a:lnTo>
                <a:lnTo>
                  <a:pt x="6208" y="228976"/>
                </a:lnTo>
                <a:lnTo>
                  <a:pt x="23847" y="272250"/>
                </a:lnTo>
                <a:lnTo>
                  <a:pt x="51435" y="308610"/>
                </a:lnTo>
                <a:lnTo>
                  <a:pt x="87488" y="336502"/>
                </a:lnTo>
                <a:lnTo>
                  <a:pt x="130527" y="354377"/>
                </a:lnTo>
                <a:lnTo>
                  <a:pt x="179070" y="360679"/>
                </a:lnTo>
                <a:lnTo>
                  <a:pt x="228147" y="354377"/>
                </a:lnTo>
                <a:lnTo>
                  <a:pt x="271544" y="336502"/>
                </a:lnTo>
                <a:lnTo>
                  <a:pt x="307816" y="308609"/>
                </a:lnTo>
                <a:lnTo>
                  <a:pt x="335515" y="272250"/>
                </a:lnTo>
                <a:lnTo>
                  <a:pt x="353195" y="228976"/>
                </a:lnTo>
                <a:lnTo>
                  <a:pt x="359410" y="180339"/>
                </a:lnTo>
                <a:lnTo>
                  <a:pt x="353195" y="131262"/>
                </a:lnTo>
                <a:lnTo>
                  <a:pt x="335515" y="87865"/>
                </a:lnTo>
                <a:lnTo>
                  <a:pt x="307816" y="51593"/>
                </a:lnTo>
                <a:lnTo>
                  <a:pt x="271544" y="23894"/>
                </a:lnTo>
                <a:lnTo>
                  <a:pt x="228147" y="6214"/>
                </a:lnTo>
                <a:lnTo>
                  <a:pt x="179070" y="0"/>
                </a:lnTo>
                <a:close/>
              </a:path>
            </a:pathLst>
          </a:custGeom>
          <a:solidFill>
            <a:srgbClr val="719ECE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45" name="object 56"/>
          <p:cNvSpPr/>
          <p:nvPr/>
        </p:nvSpPr>
        <p:spPr>
          <a:xfrm>
            <a:off x="6230473" y="1714500"/>
            <a:ext cx="293322" cy="294606"/>
          </a:xfrm>
          <a:custGeom>
            <a:avLst/>
            <a:gdLst/>
            <a:ahLst/>
            <a:cxnLst/>
            <a:rect l="l" t="t" r="r" b="b"/>
            <a:pathLst>
              <a:path w="359409" h="360680">
                <a:moveTo>
                  <a:pt x="179070" y="0"/>
                </a:moveTo>
                <a:lnTo>
                  <a:pt x="228147" y="6214"/>
                </a:lnTo>
                <a:lnTo>
                  <a:pt x="271544" y="23894"/>
                </a:lnTo>
                <a:lnTo>
                  <a:pt x="307816" y="51593"/>
                </a:lnTo>
                <a:lnTo>
                  <a:pt x="335515" y="87865"/>
                </a:lnTo>
                <a:lnTo>
                  <a:pt x="353195" y="131262"/>
                </a:lnTo>
                <a:lnTo>
                  <a:pt x="359410" y="180339"/>
                </a:lnTo>
                <a:lnTo>
                  <a:pt x="353195" y="228976"/>
                </a:lnTo>
                <a:lnTo>
                  <a:pt x="335515" y="272250"/>
                </a:lnTo>
                <a:lnTo>
                  <a:pt x="307816" y="308609"/>
                </a:lnTo>
                <a:lnTo>
                  <a:pt x="271544" y="336502"/>
                </a:lnTo>
                <a:lnTo>
                  <a:pt x="228147" y="354377"/>
                </a:lnTo>
                <a:lnTo>
                  <a:pt x="179070" y="360679"/>
                </a:lnTo>
                <a:lnTo>
                  <a:pt x="130527" y="354377"/>
                </a:lnTo>
                <a:lnTo>
                  <a:pt x="87488" y="336502"/>
                </a:lnTo>
                <a:lnTo>
                  <a:pt x="51435" y="308610"/>
                </a:lnTo>
                <a:lnTo>
                  <a:pt x="23847" y="272250"/>
                </a:lnTo>
                <a:lnTo>
                  <a:pt x="6208" y="228976"/>
                </a:lnTo>
                <a:lnTo>
                  <a:pt x="0" y="180339"/>
                </a:lnTo>
                <a:lnTo>
                  <a:pt x="6208" y="131262"/>
                </a:lnTo>
                <a:lnTo>
                  <a:pt x="23847" y="87865"/>
                </a:lnTo>
                <a:lnTo>
                  <a:pt x="51435" y="51593"/>
                </a:lnTo>
                <a:lnTo>
                  <a:pt x="87488" y="23894"/>
                </a:lnTo>
                <a:lnTo>
                  <a:pt x="130527" y="6214"/>
                </a:lnTo>
                <a:lnTo>
                  <a:pt x="179070" y="0"/>
                </a:lnTo>
                <a:close/>
              </a:path>
            </a:pathLst>
          </a:custGeom>
          <a:solidFill>
            <a:schemeClr val="accent1"/>
          </a:solidFill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46" name="object 57"/>
          <p:cNvSpPr/>
          <p:nvPr/>
        </p:nvSpPr>
        <p:spPr>
          <a:xfrm>
            <a:off x="6230473" y="171450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47" name="object 58"/>
          <p:cNvSpPr/>
          <p:nvPr/>
        </p:nvSpPr>
        <p:spPr>
          <a:xfrm>
            <a:off x="6524833" y="200910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48" name="object 59"/>
          <p:cNvSpPr txBox="1"/>
          <p:nvPr/>
        </p:nvSpPr>
        <p:spPr>
          <a:xfrm>
            <a:off x="6262605" y="1737322"/>
            <a:ext cx="229061" cy="21544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pc="4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49" name="object 60"/>
          <p:cNvSpPr/>
          <p:nvPr/>
        </p:nvSpPr>
        <p:spPr>
          <a:xfrm>
            <a:off x="7322917" y="3861802"/>
            <a:ext cx="293322" cy="294606"/>
          </a:xfrm>
          <a:custGeom>
            <a:avLst/>
            <a:gdLst/>
            <a:ahLst/>
            <a:cxnLst/>
            <a:rect l="l" t="t" r="r" b="b"/>
            <a:pathLst>
              <a:path w="359409" h="360679">
                <a:moveTo>
                  <a:pt x="179069" y="0"/>
                </a:moveTo>
                <a:lnTo>
                  <a:pt x="130527" y="6214"/>
                </a:lnTo>
                <a:lnTo>
                  <a:pt x="87488" y="23894"/>
                </a:lnTo>
                <a:lnTo>
                  <a:pt x="51435" y="51593"/>
                </a:lnTo>
                <a:lnTo>
                  <a:pt x="23847" y="87865"/>
                </a:lnTo>
                <a:lnTo>
                  <a:pt x="6208" y="131262"/>
                </a:lnTo>
                <a:lnTo>
                  <a:pt x="0" y="180339"/>
                </a:lnTo>
                <a:lnTo>
                  <a:pt x="6208" y="228976"/>
                </a:lnTo>
                <a:lnTo>
                  <a:pt x="23847" y="272250"/>
                </a:lnTo>
                <a:lnTo>
                  <a:pt x="51434" y="308609"/>
                </a:lnTo>
                <a:lnTo>
                  <a:pt x="87488" y="336502"/>
                </a:lnTo>
                <a:lnTo>
                  <a:pt x="130527" y="354377"/>
                </a:lnTo>
                <a:lnTo>
                  <a:pt x="179069" y="360679"/>
                </a:lnTo>
                <a:lnTo>
                  <a:pt x="228147" y="354377"/>
                </a:lnTo>
                <a:lnTo>
                  <a:pt x="271544" y="336502"/>
                </a:lnTo>
                <a:lnTo>
                  <a:pt x="307816" y="308610"/>
                </a:lnTo>
                <a:lnTo>
                  <a:pt x="335515" y="272250"/>
                </a:lnTo>
                <a:lnTo>
                  <a:pt x="353195" y="228976"/>
                </a:lnTo>
                <a:lnTo>
                  <a:pt x="359409" y="180339"/>
                </a:lnTo>
                <a:lnTo>
                  <a:pt x="353195" y="131262"/>
                </a:lnTo>
                <a:lnTo>
                  <a:pt x="335515" y="87865"/>
                </a:lnTo>
                <a:lnTo>
                  <a:pt x="307816" y="51593"/>
                </a:lnTo>
                <a:lnTo>
                  <a:pt x="271544" y="23894"/>
                </a:lnTo>
                <a:lnTo>
                  <a:pt x="228147" y="6214"/>
                </a:lnTo>
                <a:lnTo>
                  <a:pt x="179069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50" name="object 61"/>
          <p:cNvSpPr/>
          <p:nvPr/>
        </p:nvSpPr>
        <p:spPr>
          <a:xfrm>
            <a:off x="7322917" y="3861802"/>
            <a:ext cx="293322" cy="294606"/>
          </a:xfrm>
          <a:custGeom>
            <a:avLst/>
            <a:gdLst/>
            <a:ahLst/>
            <a:cxnLst/>
            <a:rect l="l" t="t" r="r" b="b"/>
            <a:pathLst>
              <a:path w="359409" h="360679">
                <a:moveTo>
                  <a:pt x="179069" y="0"/>
                </a:moveTo>
                <a:lnTo>
                  <a:pt x="228147" y="6214"/>
                </a:lnTo>
                <a:lnTo>
                  <a:pt x="271544" y="23894"/>
                </a:lnTo>
                <a:lnTo>
                  <a:pt x="307816" y="51593"/>
                </a:lnTo>
                <a:lnTo>
                  <a:pt x="335515" y="87865"/>
                </a:lnTo>
                <a:lnTo>
                  <a:pt x="353195" y="131262"/>
                </a:lnTo>
                <a:lnTo>
                  <a:pt x="359409" y="180339"/>
                </a:lnTo>
                <a:lnTo>
                  <a:pt x="353195" y="228976"/>
                </a:lnTo>
                <a:lnTo>
                  <a:pt x="335515" y="272250"/>
                </a:lnTo>
                <a:lnTo>
                  <a:pt x="307816" y="308610"/>
                </a:lnTo>
                <a:lnTo>
                  <a:pt x="271544" y="336502"/>
                </a:lnTo>
                <a:lnTo>
                  <a:pt x="228147" y="354377"/>
                </a:lnTo>
                <a:lnTo>
                  <a:pt x="179069" y="360679"/>
                </a:lnTo>
                <a:lnTo>
                  <a:pt x="130527" y="354377"/>
                </a:lnTo>
                <a:lnTo>
                  <a:pt x="87488" y="336502"/>
                </a:lnTo>
                <a:lnTo>
                  <a:pt x="51434" y="308609"/>
                </a:lnTo>
                <a:lnTo>
                  <a:pt x="23847" y="272250"/>
                </a:lnTo>
                <a:lnTo>
                  <a:pt x="6208" y="228976"/>
                </a:lnTo>
                <a:lnTo>
                  <a:pt x="0" y="180339"/>
                </a:lnTo>
                <a:lnTo>
                  <a:pt x="6208" y="131262"/>
                </a:lnTo>
                <a:lnTo>
                  <a:pt x="23847" y="87865"/>
                </a:lnTo>
                <a:lnTo>
                  <a:pt x="51435" y="51593"/>
                </a:lnTo>
                <a:lnTo>
                  <a:pt x="87488" y="23894"/>
                </a:lnTo>
                <a:lnTo>
                  <a:pt x="130527" y="6214"/>
                </a:lnTo>
                <a:lnTo>
                  <a:pt x="179069" y="0"/>
                </a:lnTo>
                <a:close/>
              </a:path>
            </a:pathLst>
          </a:custGeom>
          <a:solidFill>
            <a:schemeClr val="accent1"/>
          </a:solidFill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51" name="object 62"/>
          <p:cNvSpPr/>
          <p:nvPr/>
        </p:nvSpPr>
        <p:spPr>
          <a:xfrm>
            <a:off x="7322917" y="386180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52" name="object 63"/>
          <p:cNvSpPr/>
          <p:nvPr/>
        </p:nvSpPr>
        <p:spPr>
          <a:xfrm>
            <a:off x="7617275" y="415640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53" name="object 64"/>
          <p:cNvSpPr/>
          <p:nvPr/>
        </p:nvSpPr>
        <p:spPr>
          <a:xfrm>
            <a:off x="6636772" y="4240433"/>
            <a:ext cx="274665" cy="620332"/>
          </a:xfrm>
          <a:custGeom>
            <a:avLst/>
            <a:gdLst/>
            <a:ahLst/>
            <a:cxnLst/>
            <a:rect l="l" t="t" r="r" b="b"/>
            <a:pathLst>
              <a:path w="336550" h="759460">
                <a:moveTo>
                  <a:pt x="0" y="759459"/>
                </a:moveTo>
                <a:lnTo>
                  <a:pt x="0" y="327659"/>
                </a:lnTo>
                <a:lnTo>
                  <a:pt x="336550" y="327659"/>
                </a:lnTo>
                <a:lnTo>
                  <a:pt x="33655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54" name="object 65"/>
          <p:cNvSpPr/>
          <p:nvPr/>
        </p:nvSpPr>
        <p:spPr>
          <a:xfrm>
            <a:off x="6882416" y="4156409"/>
            <a:ext cx="58043" cy="88174"/>
          </a:xfrm>
          <a:custGeom>
            <a:avLst/>
            <a:gdLst/>
            <a:ahLst/>
            <a:cxnLst/>
            <a:rect l="l" t="t" r="r" b="b"/>
            <a:pathLst>
              <a:path w="71120" h="107950">
                <a:moveTo>
                  <a:pt x="35559" y="0"/>
                </a:moveTo>
                <a:lnTo>
                  <a:pt x="0" y="107950"/>
                </a:lnTo>
                <a:lnTo>
                  <a:pt x="71119" y="107950"/>
                </a:lnTo>
                <a:lnTo>
                  <a:pt x="35559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55" name="object 66"/>
          <p:cNvSpPr/>
          <p:nvPr/>
        </p:nvSpPr>
        <p:spPr>
          <a:xfrm>
            <a:off x="6318574" y="3210351"/>
            <a:ext cx="592863" cy="651452"/>
          </a:xfrm>
          <a:custGeom>
            <a:avLst/>
            <a:gdLst/>
            <a:ahLst/>
            <a:cxnLst/>
            <a:rect l="l" t="t" r="r" b="b"/>
            <a:pathLst>
              <a:path w="726440" h="797560">
                <a:moveTo>
                  <a:pt x="726440" y="797560"/>
                </a:moveTo>
                <a:lnTo>
                  <a:pt x="726440" y="346710"/>
                </a:lnTo>
                <a:lnTo>
                  <a:pt x="0" y="346710"/>
                </a:lnTo>
                <a:lnTo>
                  <a:pt x="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56" name="object 67"/>
          <p:cNvSpPr/>
          <p:nvPr/>
        </p:nvSpPr>
        <p:spPr>
          <a:xfrm>
            <a:off x="6289553" y="3126325"/>
            <a:ext cx="58043" cy="88174"/>
          </a:xfrm>
          <a:custGeom>
            <a:avLst/>
            <a:gdLst/>
            <a:ahLst/>
            <a:cxnLst/>
            <a:rect l="l" t="t" r="r" b="b"/>
            <a:pathLst>
              <a:path w="71120" h="107950">
                <a:moveTo>
                  <a:pt x="35559" y="0"/>
                </a:moveTo>
                <a:lnTo>
                  <a:pt x="0" y="107950"/>
                </a:lnTo>
                <a:lnTo>
                  <a:pt x="71120" y="107950"/>
                </a:lnTo>
                <a:lnTo>
                  <a:pt x="35559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57" name="object 68"/>
          <p:cNvSpPr/>
          <p:nvPr/>
        </p:nvSpPr>
        <p:spPr>
          <a:xfrm>
            <a:off x="6318574" y="2093131"/>
            <a:ext cx="59079" cy="738589"/>
          </a:xfrm>
          <a:custGeom>
            <a:avLst/>
            <a:gdLst/>
            <a:ahLst/>
            <a:cxnLst/>
            <a:rect l="l" t="t" r="r" b="b"/>
            <a:pathLst>
              <a:path w="72390" h="904239">
                <a:moveTo>
                  <a:pt x="0" y="904239"/>
                </a:moveTo>
                <a:lnTo>
                  <a:pt x="0" y="401319"/>
                </a:lnTo>
                <a:lnTo>
                  <a:pt x="72390" y="401319"/>
                </a:lnTo>
                <a:lnTo>
                  <a:pt x="72390" y="0"/>
                </a:lnTo>
              </a:path>
            </a:pathLst>
          </a:custGeom>
          <a:ln w="17970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58" name="object 69"/>
          <p:cNvSpPr/>
          <p:nvPr/>
        </p:nvSpPr>
        <p:spPr>
          <a:xfrm>
            <a:off x="6348632" y="2009105"/>
            <a:ext cx="58043" cy="88174"/>
          </a:xfrm>
          <a:custGeom>
            <a:avLst/>
            <a:gdLst/>
            <a:ahLst/>
            <a:cxnLst/>
            <a:rect l="l" t="t" r="r" b="b"/>
            <a:pathLst>
              <a:path w="71120" h="107950">
                <a:moveTo>
                  <a:pt x="35559" y="0"/>
                </a:moveTo>
                <a:lnTo>
                  <a:pt x="0" y="107950"/>
                </a:lnTo>
                <a:lnTo>
                  <a:pt x="71119" y="107950"/>
                </a:lnTo>
                <a:lnTo>
                  <a:pt x="35559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59" name="object 70"/>
          <p:cNvSpPr txBox="1"/>
          <p:nvPr/>
        </p:nvSpPr>
        <p:spPr>
          <a:xfrm>
            <a:off x="7088673" y="4352467"/>
            <a:ext cx="778394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800" dirty="0">
                <a:latin typeface="Arial" panose="020B0604020202020204" pitchFamily="34" charset="0"/>
                <a:cs typeface="Arial" panose="020B0604020202020204" pitchFamily="34" charset="0"/>
              </a:rPr>
              <a:t>W14,3</a:t>
            </a:r>
          </a:p>
        </p:txBody>
      </p:sp>
      <p:sp>
        <p:nvSpPr>
          <p:cNvPr id="160" name="object 71"/>
          <p:cNvSpPr txBox="1"/>
          <p:nvPr/>
        </p:nvSpPr>
        <p:spPr>
          <a:xfrm>
            <a:off x="6203525" y="2854541"/>
            <a:ext cx="1814347" cy="7694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22</a:t>
            </a:r>
          </a:p>
          <a:p>
            <a:pPr>
              <a:spcBef>
                <a:spcPts val="33"/>
              </a:spcBef>
            </a:pPr>
            <a:endParaRPr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78712"/>
            <a:r>
              <a:rPr sz="1800" dirty="0">
                <a:latin typeface="Arial" panose="020B0604020202020204" pitchFamily="34" charset="0"/>
                <a:cs typeface="Arial" panose="020B0604020202020204" pitchFamily="34" charset="0"/>
              </a:rPr>
              <a:t>W22,14</a:t>
            </a:r>
          </a:p>
        </p:txBody>
      </p:sp>
      <p:sp>
        <p:nvSpPr>
          <p:cNvPr id="161" name="object 72"/>
          <p:cNvSpPr txBox="1"/>
          <p:nvPr/>
        </p:nvSpPr>
        <p:spPr>
          <a:xfrm>
            <a:off x="6714507" y="2296449"/>
            <a:ext cx="978721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800" dirty="0">
                <a:latin typeface="Arial" panose="020B0604020202020204" pitchFamily="34" charset="0"/>
                <a:cs typeface="Arial" panose="020B0604020202020204" pitchFamily="34" charset="0"/>
              </a:rPr>
              <a:t>W31,22</a:t>
            </a:r>
          </a:p>
        </p:txBody>
      </p:sp>
      <p:sp>
        <p:nvSpPr>
          <p:cNvPr id="162" name="object 73"/>
          <p:cNvSpPr txBox="1"/>
          <p:nvPr/>
        </p:nvSpPr>
        <p:spPr>
          <a:xfrm>
            <a:off x="6550744" y="4858690"/>
            <a:ext cx="297468" cy="6950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3329"/>
            <a:r>
              <a:rPr sz="18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  <a:p>
            <a:pPr marL="10368">
              <a:spcBef>
                <a:spcPts val="1135"/>
              </a:spcBef>
            </a:pPr>
            <a:r>
              <a:rPr sz="1800" dirty="0">
                <a:latin typeface="Arial" panose="020B0604020202020204" pitchFamily="34" charset="0"/>
                <a:cs typeface="Arial" panose="020B0604020202020204" pitchFamily="34" charset="0"/>
              </a:rPr>
              <a:t>Z3</a:t>
            </a:r>
          </a:p>
        </p:txBody>
      </p:sp>
    </p:spTree>
    <p:extLst>
      <p:ext uri="{BB962C8B-B14F-4D97-AF65-F5344CB8AC3E}">
        <p14:creationId xmlns:p14="http://schemas.microsoft.com/office/powerpoint/2010/main" val="228018471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Deep nets with </a:t>
            </a:r>
            <a:r>
              <a:rPr lang="en-US" dirty="0" err="1"/>
              <a:t>ReLUs</a:t>
            </a:r>
            <a:r>
              <a:rPr lang="en-US" dirty="0"/>
              <a:t>: objective function is piecewise polynomial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Train 2-layer nets on scaled-down MNIST (10x10) from multiple initial  conditions. Measure loss on test set.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[</a:t>
            </a:r>
            <a:r>
              <a:rPr lang="en-US" dirty="0" err="1"/>
              <a:t>Choromanska</a:t>
            </a:r>
            <a:r>
              <a:rPr lang="en-US" dirty="0"/>
              <a:t>, </a:t>
            </a:r>
            <a:r>
              <a:rPr lang="en-US" dirty="0" err="1"/>
              <a:t>Henaff</a:t>
            </a:r>
            <a:r>
              <a:rPr lang="en-US" dirty="0"/>
              <a:t>, Mathieu, Ben </a:t>
            </a:r>
            <a:r>
              <a:rPr lang="en-US" dirty="0" err="1"/>
              <a:t>Arous</a:t>
            </a:r>
            <a:r>
              <a:rPr lang="en-US" dirty="0"/>
              <a:t>, </a:t>
            </a:r>
            <a:r>
              <a:rPr lang="en-US" dirty="0" err="1"/>
              <a:t>LeCun</a:t>
            </a:r>
            <a:r>
              <a:rPr lang="en-US" dirty="0"/>
              <a:t> 2015]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object 6"/>
          <p:cNvSpPr/>
          <p:nvPr/>
        </p:nvSpPr>
        <p:spPr>
          <a:xfrm>
            <a:off x="1373750" y="2068464"/>
            <a:ext cx="5482100" cy="34560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115451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759445" y="1526973"/>
            <a:ext cx="6710321" cy="4273280"/>
            <a:chOff x="223879" y="1461617"/>
            <a:chExt cx="7392129" cy="4707470"/>
          </a:xfrm>
        </p:grpSpPr>
        <p:sp>
          <p:nvSpPr>
            <p:cNvPr id="3" name="object 3"/>
            <p:cNvSpPr/>
            <p:nvPr/>
          </p:nvSpPr>
          <p:spPr>
            <a:xfrm>
              <a:off x="223879" y="1461617"/>
              <a:ext cx="3134295" cy="2558092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104436" y="1676349"/>
              <a:ext cx="2910417" cy="230498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645920" y="4003112"/>
              <a:ext cx="5970088" cy="2165975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 txBox="1"/>
            <p:nvPr/>
          </p:nvSpPr>
          <p:spPr>
            <a:xfrm>
              <a:off x="361728" y="5041495"/>
              <a:ext cx="994655" cy="27123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0368"/>
              <a:r>
                <a:rPr sz="1600" spc="-4" dirty="0">
                  <a:latin typeface="+mj-lt"/>
                  <a:cs typeface="Arial" panose="020B0604020202020204" pitchFamily="34" charset="0"/>
                </a:rPr>
                <a:t>Z</a:t>
              </a:r>
              <a:r>
                <a:rPr sz="1600" spc="4" dirty="0">
                  <a:latin typeface="+mj-lt"/>
                  <a:cs typeface="Arial" panose="020B0604020202020204" pitchFamily="34" charset="0"/>
                </a:rPr>
                <a:t>oo</a:t>
              </a:r>
              <a:r>
                <a:rPr sz="1600" dirty="0">
                  <a:latin typeface="+mj-lt"/>
                  <a:cs typeface="Arial" panose="020B0604020202020204" pitchFamily="34" charset="0"/>
                </a:rPr>
                <a:t>med:</a:t>
              </a:r>
            </a:p>
          </p:txBody>
        </p:sp>
      </p:grpSp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Spherical spin glass theory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idx="1"/>
          </p:nvPr>
        </p:nvSpPr>
        <p:spPr>
          <a:xfrm>
            <a:off x="383854" y="952500"/>
            <a:ext cx="7461504" cy="4466753"/>
          </a:xfrm>
        </p:spPr>
        <p:txBody>
          <a:bodyPr/>
          <a:lstStyle/>
          <a:p>
            <a:r>
              <a:rPr lang="en-US" dirty="0"/>
              <a:t>Distribution of critical points (saddle points, minima, maxima)</a:t>
            </a:r>
          </a:p>
          <a:p>
            <a:pPr lvl="1"/>
            <a:r>
              <a:rPr lang="en-US" dirty="0"/>
              <a:t>K=number of negative eigenvalues of Hessian (K=0 → minimum)</a:t>
            </a:r>
          </a:p>
          <a:p>
            <a:endParaRPr lang="en-US" dirty="0"/>
          </a:p>
        </p:txBody>
      </p:sp>
      <p:sp>
        <p:nvSpPr>
          <p:cNvPr id="4" name="object 4"/>
          <p:cNvSpPr txBox="1"/>
          <p:nvPr/>
        </p:nvSpPr>
        <p:spPr>
          <a:xfrm>
            <a:off x="1787494" y="2611279"/>
            <a:ext cx="1336706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600" spc="-4" dirty="0">
                <a:latin typeface="+mj-lt"/>
                <a:cs typeface="Arial" panose="020B0604020202020204" pitchFamily="34" charset="0"/>
              </a:rPr>
              <a:t>Critical</a:t>
            </a:r>
            <a:r>
              <a:rPr sz="1600" spc="-57" dirty="0">
                <a:latin typeface="+mj-lt"/>
                <a:cs typeface="Arial" panose="020B0604020202020204" pitchFamily="34" charset="0"/>
              </a:rPr>
              <a:t> </a:t>
            </a:r>
            <a:r>
              <a:rPr sz="1600" spc="-4" dirty="0">
                <a:latin typeface="+mj-lt"/>
                <a:cs typeface="Arial" panose="020B0604020202020204" pitchFamily="34" charset="0"/>
              </a:rPr>
              <a:t>Points</a:t>
            </a:r>
            <a:endParaRPr sz="1600" dirty="0"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63104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 txBox="1">
            <a:spLocks noGrp="1"/>
          </p:cNvSpPr>
          <p:nvPr>
            <p:ph type="title"/>
          </p:nvPr>
        </p:nvSpPr>
        <p:spPr>
          <a:xfrm>
            <a:off x="2027735" y="4290519"/>
            <a:ext cx="5845247" cy="50783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000" b="0" i="0" u="none" strike="noStrike" cap="none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4007959127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55 years of hand-crafted features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traditional model of pattern recognition (since the late  50's)</a:t>
            </a:r>
          </a:p>
          <a:p>
            <a:pPr lvl="1"/>
            <a:r>
              <a:rPr lang="en-US" dirty="0"/>
              <a:t>Fixed/engineered features (or fixed kernel) + trainable classifier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Perceptron</a:t>
            </a:r>
          </a:p>
          <a:p>
            <a:endParaRPr lang="en-US" dirty="0"/>
          </a:p>
        </p:txBody>
      </p:sp>
      <p:sp>
        <p:nvSpPr>
          <p:cNvPr id="9" name="object 9"/>
          <p:cNvSpPr/>
          <p:nvPr/>
        </p:nvSpPr>
        <p:spPr>
          <a:xfrm>
            <a:off x="4877184" y="251919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216142" y="251919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220289" y="2518672"/>
            <a:ext cx="451902" cy="1037"/>
          </a:xfrm>
          <a:custGeom>
            <a:avLst/>
            <a:gdLst/>
            <a:ahLst/>
            <a:cxnLst/>
            <a:rect l="l" t="t" r="r" b="b"/>
            <a:pathLst>
              <a:path w="553720" h="1269">
                <a:moveTo>
                  <a:pt x="0" y="0"/>
                </a:moveTo>
                <a:lnTo>
                  <a:pt x="553719" y="1269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665973" y="2474066"/>
            <a:ext cx="90172" cy="90248"/>
          </a:xfrm>
          <a:custGeom>
            <a:avLst/>
            <a:gdLst/>
            <a:ahLst/>
            <a:cxnLst/>
            <a:rect l="l" t="t" r="r" b="b"/>
            <a:pathLst>
              <a:path w="110490" h="110489">
                <a:moveTo>
                  <a:pt x="0" y="0"/>
                </a:moveTo>
                <a:lnTo>
                  <a:pt x="0" y="110489"/>
                </a:lnTo>
                <a:lnTo>
                  <a:pt x="110489" y="55879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832599" y="2518672"/>
            <a:ext cx="452939" cy="1037"/>
          </a:xfrm>
          <a:custGeom>
            <a:avLst/>
            <a:gdLst/>
            <a:ahLst/>
            <a:cxnLst/>
            <a:rect l="l" t="t" r="r" b="b"/>
            <a:pathLst>
              <a:path w="554989" h="1269">
                <a:moveTo>
                  <a:pt x="0" y="0"/>
                </a:moveTo>
                <a:lnTo>
                  <a:pt x="554989" y="1269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279321" y="2474066"/>
            <a:ext cx="90172" cy="90248"/>
          </a:xfrm>
          <a:custGeom>
            <a:avLst/>
            <a:gdLst/>
            <a:ahLst/>
            <a:cxnLst/>
            <a:rect l="l" t="t" r="r" b="b"/>
            <a:pathLst>
              <a:path w="110489" h="110489">
                <a:moveTo>
                  <a:pt x="0" y="0"/>
                </a:moveTo>
                <a:lnTo>
                  <a:pt x="0" y="110489"/>
                </a:lnTo>
                <a:lnTo>
                  <a:pt x="110489" y="55879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312487" y="251919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343400" y="251919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346510" y="2518672"/>
            <a:ext cx="452939" cy="1037"/>
          </a:xfrm>
          <a:custGeom>
            <a:avLst/>
            <a:gdLst/>
            <a:ahLst/>
            <a:cxnLst/>
            <a:rect l="l" t="t" r="r" b="b"/>
            <a:pathLst>
              <a:path w="554989" h="1269">
                <a:moveTo>
                  <a:pt x="0" y="0"/>
                </a:moveTo>
                <a:lnTo>
                  <a:pt x="554989" y="1269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793230" y="2474066"/>
            <a:ext cx="90172" cy="90248"/>
          </a:xfrm>
          <a:custGeom>
            <a:avLst/>
            <a:gdLst/>
            <a:ahLst/>
            <a:cxnLst/>
            <a:rect l="l" t="t" r="r" b="b"/>
            <a:pathLst>
              <a:path w="110489" h="110489">
                <a:moveTo>
                  <a:pt x="0" y="0"/>
                </a:moveTo>
                <a:lnTo>
                  <a:pt x="0" y="110489"/>
                </a:lnTo>
                <a:lnTo>
                  <a:pt x="110489" y="55879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457200" y="2021784"/>
            <a:ext cx="1537090" cy="99481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22304" y="3695700"/>
            <a:ext cx="8075165" cy="204668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2393235" y="2121888"/>
            <a:ext cx="2034355" cy="794605"/>
          </a:xfrm>
          <a:prstGeom prst="rect">
            <a:avLst/>
          </a:prstGeom>
          <a:solidFill>
            <a:schemeClr val="accent1"/>
          </a:solidFill>
        </p:spPr>
        <p:txBody>
          <a:bodyPr vert="horz" wrap="square" lIns="0" tIns="0" rIns="0" bIns="0" rtlCol="0" anchor="ctr">
            <a:noAutofit/>
          </a:bodyPr>
          <a:lstStyle/>
          <a:p>
            <a:pPr marL="9525" marR="4147" indent="-9525" algn="ctr">
              <a:lnSpc>
                <a:spcPct val="127499"/>
              </a:lnSpc>
            </a:pPr>
            <a:r>
              <a:rPr lang="en-US" sz="16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H</a:t>
            </a:r>
            <a:r>
              <a:rPr sz="16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and-crafted  </a:t>
            </a:r>
            <a:r>
              <a:rPr lang="en-US" sz="16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/>
            </a:r>
            <a:br>
              <a:rPr lang="en-US" sz="16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</a:br>
            <a:r>
              <a:rPr sz="16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Feature Extractor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5029200" y="2119014"/>
            <a:ext cx="2211089" cy="800352"/>
          </a:xfrm>
          <a:prstGeom prst="rect">
            <a:avLst/>
          </a:prstGeom>
          <a:solidFill>
            <a:schemeClr val="accent1"/>
          </a:solidFill>
        </p:spPr>
        <p:txBody>
          <a:bodyPr vert="horz" wrap="square" lIns="0" tIns="0" rIns="0" bIns="0" rtlCol="0" anchor="ctr">
            <a:noAutofit/>
          </a:bodyPr>
          <a:lstStyle/>
          <a:p>
            <a:pPr marR="4147" indent="11113" algn="ctr">
              <a:lnSpc>
                <a:spcPct val="127899"/>
              </a:lnSpc>
            </a:pPr>
            <a:r>
              <a:rPr sz="16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“Simple” Trainable  Classifier</a:t>
            </a:r>
          </a:p>
        </p:txBody>
      </p:sp>
    </p:spTree>
    <p:extLst>
      <p:ext uri="{BB962C8B-B14F-4D97-AF65-F5344CB8AC3E}">
        <p14:creationId xmlns:p14="http://schemas.microsoft.com/office/powerpoint/2010/main" val="34911211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Architecture of “classical” recognition systems</a:t>
            </a:r>
          </a:p>
        </p:txBody>
      </p:sp>
      <p:sp>
        <p:nvSpPr>
          <p:cNvPr id="86" name="Text Placeholder 85"/>
          <p:cNvSpPr>
            <a:spLocks noGrp="1"/>
          </p:cNvSpPr>
          <p:nvPr>
            <p:ph type="body" idx="1"/>
          </p:nvPr>
        </p:nvSpPr>
        <p:spPr>
          <a:xfrm>
            <a:off x="383854" y="1333501"/>
            <a:ext cx="7461504" cy="173985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“Classic” architecture for pattern recognition</a:t>
            </a:r>
          </a:p>
          <a:p>
            <a:r>
              <a:rPr lang="en-US" dirty="0"/>
              <a:t>Speech recognition: 1990-2011</a:t>
            </a:r>
          </a:p>
          <a:p>
            <a:r>
              <a:rPr lang="en-US" dirty="0"/>
              <a:t>Object Recognition: 2005-2012  </a:t>
            </a:r>
          </a:p>
          <a:p>
            <a:r>
              <a:rPr lang="en-US" dirty="0"/>
              <a:t>Handwriting recognition (long ago)</a:t>
            </a:r>
          </a:p>
          <a:p>
            <a:r>
              <a:rPr lang="en-US" dirty="0"/>
              <a:t>Graphical model has latent variables (locations of parts)</a:t>
            </a:r>
          </a:p>
          <a:p>
            <a:endParaRPr lang="en-US" dirty="0"/>
          </a:p>
        </p:txBody>
      </p:sp>
      <p:sp>
        <p:nvSpPr>
          <p:cNvPr id="9" name="object 9"/>
          <p:cNvSpPr txBox="1"/>
          <p:nvPr/>
        </p:nvSpPr>
        <p:spPr>
          <a:xfrm>
            <a:off x="1910104" y="2991829"/>
            <a:ext cx="608312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algn="ctr"/>
            <a:r>
              <a:rPr sz="1600" spc="78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</a:t>
            </a:r>
            <a:r>
              <a:rPr sz="1600" spc="11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sz="1600" spc="65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sz="1600" spc="82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743200" y="2990791"/>
            <a:ext cx="1612282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algn="ctr"/>
            <a:r>
              <a:rPr sz="1600" spc="93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unsupervised</a:t>
            </a:r>
            <a:endParaRPr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410200" y="2991829"/>
            <a:ext cx="1311993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algn="ctr"/>
            <a:r>
              <a:rPr sz="1600" spc="93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supervised</a:t>
            </a:r>
            <a:endParaRPr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5504481" y="333817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6553200" y="427593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7" name="object 17"/>
          <p:cNvSpPr/>
          <p:nvPr/>
        </p:nvSpPr>
        <p:spPr>
          <a:xfrm>
            <a:off x="6585332" y="3829876"/>
            <a:ext cx="96392" cy="0"/>
          </a:xfrm>
          <a:custGeom>
            <a:avLst/>
            <a:gdLst/>
            <a:ahLst/>
            <a:cxnLst/>
            <a:rect l="l" t="t" r="r" b="b"/>
            <a:pathLst>
              <a:path w="118109">
                <a:moveTo>
                  <a:pt x="0" y="0"/>
                </a:moveTo>
                <a:lnTo>
                  <a:pt x="118109" y="0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6676541" y="3784233"/>
            <a:ext cx="89137" cy="90248"/>
          </a:xfrm>
          <a:custGeom>
            <a:avLst/>
            <a:gdLst/>
            <a:ahLst/>
            <a:cxnLst/>
            <a:rect l="l" t="t" r="r" b="b"/>
            <a:pathLst>
              <a:path w="109220" h="110489">
                <a:moveTo>
                  <a:pt x="0" y="0"/>
                </a:moveTo>
                <a:lnTo>
                  <a:pt x="0" y="110489"/>
                </a:lnTo>
                <a:lnTo>
                  <a:pt x="109220" y="55879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371600" y="3829876"/>
            <a:ext cx="172055" cy="0"/>
          </a:xfrm>
          <a:custGeom>
            <a:avLst/>
            <a:gdLst/>
            <a:ahLst/>
            <a:cxnLst/>
            <a:rect l="l" t="t" r="r" b="b"/>
            <a:pathLst>
              <a:path w="210819">
                <a:moveTo>
                  <a:pt x="0" y="0"/>
                </a:moveTo>
                <a:lnTo>
                  <a:pt x="210819" y="0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537437" y="3785270"/>
            <a:ext cx="90172" cy="90248"/>
          </a:xfrm>
          <a:custGeom>
            <a:avLst/>
            <a:gdLst/>
            <a:ahLst/>
            <a:cxnLst/>
            <a:rect l="l" t="t" r="r" b="b"/>
            <a:pathLst>
              <a:path w="110489" h="110489">
                <a:moveTo>
                  <a:pt x="0" y="0"/>
                </a:moveTo>
                <a:lnTo>
                  <a:pt x="0" y="110490"/>
                </a:lnTo>
                <a:lnTo>
                  <a:pt x="110490" y="5461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683232" y="3338174"/>
            <a:ext cx="1030255" cy="976141"/>
          </a:xfrm>
          <a:custGeom>
            <a:avLst/>
            <a:gdLst/>
            <a:ahLst/>
            <a:cxnLst/>
            <a:rect l="l" t="t" r="r" b="b"/>
            <a:pathLst>
              <a:path w="1262379" h="1195070">
                <a:moveTo>
                  <a:pt x="1262380" y="0"/>
                </a:moveTo>
                <a:lnTo>
                  <a:pt x="0" y="0"/>
                </a:lnTo>
                <a:lnTo>
                  <a:pt x="0" y="1195070"/>
                </a:lnTo>
                <a:lnTo>
                  <a:pt x="1262380" y="1195070"/>
                </a:lnTo>
                <a:lnTo>
                  <a:pt x="126238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683232" y="333817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2667000" y="431431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26" name="object 26"/>
          <p:cNvSpPr/>
          <p:nvPr/>
        </p:nvSpPr>
        <p:spPr>
          <a:xfrm>
            <a:off x="2667000" y="3918050"/>
            <a:ext cx="103647" cy="0"/>
          </a:xfrm>
          <a:custGeom>
            <a:avLst/>
            <a:gdLst/>
            <a:ahLst/>
            <a:cxnLst/>
            <a:rect l="l" t="t" r="r" b="b"/>
            <a:pathLst>
              <a:path w="127000">
                <a:moveTo>
                  <a:pt x="0" y="0"/>
                </a:moveTo>
                <a:lnTo>
                  <a:pt x="127000" y="0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2765465" y="3873444"/>
            <a:ext cx="89137" cy="89212"/>
          </a:xfrm>
          <a:custGeom>
            <a:avLst/>
            <a:gdLst/>
            <a:ahLst/>
            <a:cxnLst/>
            <a:rect l="l" t="t" r="r" b="b"/>
            <a:pathLst>
              <a:path w="109220" h="109220">
                <a:moveTo>
                  <a:pt x="0" y="0"/>
                </a:moveTo>
                <a:lnTo>
                  <a:pt x="0" y="109220"/>
                </a:lnTo>
                <a:lnTo>
                  <a:pt x="109219" y="5461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2885542" y="333817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4191000" y="431224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33" name="object 33"/>
          <p:cNvSpPr/>
          <p:nvPr/>
        </p:nvSpPr>
        <p:spPr>
          <a:xfrm>
            <a:off x="4210692" y="3947096"/>
            <a:ext cx="161690" cy="0"/>
          </a:xfrm>
          <a:custGeom>
            <a:avLst/>
            <a:gdLst/>
            <a:ahLst/>
            <a:cxnLst/>
            <a:rect l="l" t="t" r="r" b="b"/>
            <a:pathLst>
              <a:path w="198120">
                <a:moveTo>
                  <a:pt x="0" y="0"/>
                </a:moveTo>
                <a:lnTo>
                  <a:pt x="198120" y="0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4366164" y="3902491"/>
            <a:ext cx="90172" cy="90248"/>
          </a:xfrm>
          <a:custGeom>
            <a:avLst/>
            <a:gdLst/>
            <a:ahLst/>
            <a:cxnLst/>
            <a:rect l="l" t="t" r="r" b="b"/>
            <a:pathLst>
              <a:path w="110489" h="110489">
                <a:moveTo>
                  <a:pt x="0" y="0"/>
                </a:moveTo>
                <a:lnTo>
                  <a:pt x="0" y="110490"/>
                </a:lnTo>
                <a:lnTo>
                  <a:pt x="110490" y="5461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4530463" y="333817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 txBox="1"/>
          <p:nvPr/>
        </p:nvSpPr>
        <p:spPr>
          <a:xfrm>
            <a:off x="1685321" y="4457700"/>
            <a:ext cx="1057879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7026" marR="4147" indent="-46657" algn="ctr"/>
            <a:r>
              <a:rPr spc="6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spc="9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spc="12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r>
              <a:rPr spc="155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spc="122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spc="73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evel  </a:t>
            </a:r>
            <a:r>
              <a:rPr spc="78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Features</a:t>
            </a:r>
            <a:endParaRPr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3025408" y="4457700"/>
            <a:ext cx="1047866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2877" marR="4147" indent="-42509" algn="ctr"/>
            <a:r>
              <a:rPr spc="2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spc="11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</a:t>
            </a:r>
            <a:r>
              <a:rPr spc="93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spc="118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spc="78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</a:t>
            </a:r>
            <a:r>
              <a:rPr spc="9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spc="118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  </a:t>
            </a:r>
            <a:r>
              <a:rPr spc="78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Features</a:t>
            </a:r>
            <a:endParaRPr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214648" y="3136410"/>
            <a:ext cx="1178470" cy="137966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265919" y="4534997"/>
            <a:ext cx="1268644" cy="82157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2667000" y="3829876"/>
            <a:ext cx="103647" cy="0"/>
          </a:xfrm>
          <a:custGeom>
            <a:avLst/>
            <a:gdLst/>
            <a:ahLst/>
            <a:cxnLst/>
            <a:rect l="l" t="t" r="r" b="b"/>
            <a:pathLst>
              <a:path w="127000">
                <a:moveTo>
                  <a:pt x="0" y="0"/>
                </a:moveTo>
                <a:lnTo>
                  <a:pt x="127000" y="0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2765465" y="3785269"/>
            <a:ext cx="89137" cy="89212"/>
          </a:xfrm>
          <a:custGeom>
            <a:avLst/>
            <a:gdLst/>
            <a:ahLst/>
            <a:cxnLst/>
            <a:rect l="l" t="t" r="r" b="b"/>
            <a:pathLst>
              <a:path w="109220" h="109220">
                <a:moveTo>
                  <a:pt x="0" y="0"/>
                </a:moveTo>
                <a:lnTo>
                  <a:pt x="0" y="109220"/>
                </a:lnTo>
                <a:lnTo>
                  <a:pt x="109219" y="5461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2667000" y="3741702"/>
            <a:ext cx="103647" cy="0"/>
          </a:xfrm>
          <a:custGeom>
            <a:avLst/>
            <a:gdLst/>
            <a:ahLst/>
            <a:cxnLst/>
            <a:rect l="l" t="t" r="r" b="b"/>
            <a:pathLst>
              <a:path w="127000">
                <a:moveTo>
                  <a:pt x="0" y="0"/>
                </a:moveTo>
                <a:lnTo>
                  <a:pt x="127000" y="0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2765465" y="3697096"/>
            <a:ext cx="89137" cy="90248"/>
          </a:xfrm>
          <a:custGeom>
            <a:avLst/>
            <a:gdLst/>
            <a:ahLst/>
            <a:cxnLst/>
            <a:rect l="l" t="t" r="r" b="b"/>
            <a:pathLst>
              <a:path w="109220" h="110489">
                <a:moveTo>
                  <a:pt x="0" y="0"/>
                </a:moveTo>
                <a:lnTo>
                  <a:pt x="0" y="110490"/>
                </a:lnTo>
                <a:lnTo>
                  <a:pt x="109219" y="5461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4210692" y="3858922"/>
            <a:ext cx="161690" cy="0"/>
          </a:xfrm>
          <a:custGeom>
            <a:avLst/>
            <a:gdLst/>
            <a:ahLst/>
            <a:cxnLst/>
            <a:rect l="l" t="t" r="r" b="b"/>
            <a:pathLst>
              <a:path w="198120">
                <a:moveTo>
                  <a:pt x="0" y="0"/>
                </a:moveTo>
                <a:lnTo>
                  <a:pt x="198120" y="0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4366164" y="3814316"/>
            <a:ext cx="90172" cy="90248"/>
          </a:xfrm>
          <a:custGeom>
            <a:avLst/>
            <a:gdLst/>
            <a:ahLst/>
            <a:cxnLst/>
            <a:rect l="l" t="t" r="r" b="b"/>
            <a:pathLst>
              <a:path w="110489" h="110489">
                <a:moveTo>
                  <a:pt x="0" y="0"/>
                </a:moveTo>
                <a:lnTo>
                  <a:pt x="0" y="110490"/>
                </a:lnTo>
                <a:lnTo>
                  <a:pt x="110490" y="5461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4210692" y="3770748"/>
            <a:ext cx="161690" cy="1037"/>
          </a:xfrm>
          <a:custGeom>
            <a:avLst/>
            <a:gdLst/>
            <a:ahLst/>
            <a:cxnLst/>
            <a:rect l="l" t="t" r="r" b="b"/>
            <a:pathLst>
              <a:path w="198120" h="1270">
                <a:moveTo>
                  <a:pt x="0" y="0"/>
                </a:moveTo>
                <a:lnTo>
                  <a:pt x="198120" y="1269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4366164" y="3726142"/>
            <a:ext cx="90172" cy="90248"/>
          </a:xfrm>
          <a:custGeom>
            <a:avLst/>
            <a:gdLst/>
            <a:ahLst/>
            <a:cxnLst/>
            <a:rect l="l" t="t" r="r" b="b"/>
            <a:pathLst>
              <a:path w="110489" h="110489">
                <a:moveTo>
                  <a:pt x="0" y="0"/>
                </a:moveTo>
                <a:lnTo>
                  <a:pt x="0" y="110490"/>
                </a:lnTo>
                <a:lnTo>
                  <a:pt x="110490" y="5588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4210692" y="3683610"/>
            <a:ext cx="161690" cy="0"/>
          </a:xfrm>
          <a:custGeom>
            <a:avLst/>
            <a:gdLst/>
            <a:ahLst/>
            <a:cxnLst/>
            <a:rect l="l" t="t" r="r" b="b"/>
            <a:pathLst>
              <a:path w="198120">
                <a:moveTo>
                  <a:pt x="0" y="0"/>
                </a:moveTo>
                <a:lnTo>
                  <a:pt x="198120" y="0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4366164" y="3639004"/>
            <a:ext cx="90172" cy="89212"/>
          </a:xfrm>
          <a:custGeom>
            <a:avLst/>
            <a:gdLst/>
            <a:ahLst/>
            <a:cxnLst/>
            <a:rect l="l" t="t" r="r" b="b"/>
            <a:pathLst>
              <a:path w="110489" h="109220">
                <a:moveTo>
                  <a:pt x="0" y="0"/>
                </a:moveTo>
                <a:lnTo>
                  <a:pt x="0" y="109219"/>
                </a:lnTo>
                <a:lnTo>
                  <a:pt x="110490" y="54609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4210692" y="3595436"/>
            <a:ext cx="161690" cy="0"/>
          </a:xfrm>
          <a:custGeom>
            <a:avLst/>
            <a:gdLst/>
            <a:ahLst/>
            <a:cxnLst/>
            <a:rect l="l" t="t" r="r" b="b"/>
            <a:pathLst>
              <a:path w="198120">
                <a:moveTo>
                  <a:pt x="0" y="0"/>
                </a:moveTo>
                <a:lnTo>
                  <a:pt x="198120" y="0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4366164" y="3550830"/>
            <a:ext cx="90172" cy="90248"/>
          </a:xfrm>
          <a:custGeom>
            <a:avLst/>
            <a:gdLst/>
            <a:ahLst/>
            <a:cxnLst/>
            <a:rect l="l" t="t" r="r" b="b"/>
            <a:pathLst>
              <a:path w="110489" h="110489">
                <a:moveTo>
                  <a:pt x="0" y="0"/>
                </a:moveTo>
                <a:lnTo>
                  <a:pt x="0" y="110489"/>
                </a:lnTo>
                <a:lnTo>
                  <a:pt x="110490" y="54609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4210692" y="3507262"/>
            <a:ext cx="161690" cy="0"/>
          </a:xfrm>
          <a:custGeom>
            <a:avLst/>
            <a:gdLst/>
            <a:ahLst/>
            <a:cxnLst/>
            <a:rect l="l" t="t" r="r" b="b"/>
            <a:pathLst>
              <a:path w="198120">
                <a:moveTo>
                  <a:pt x="0" y="0"/>
                </a:moveTo>
                <a:lnTo>
                  <a:pt x="198120" y="0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4366164" y="3462656"/>
            <a:ext cx="90172" cy="90248"/>
          </a:xfrm>
          <a:custGeom>
            <a:avLst/>
            <a:gdLst/>
            <a:ahLst/>
            <a:cxnLst/>
            <a:rect l="l" t="t" r="r" b="b"/>
            <a:pathLst>
              <a:path w="110489" h="110489">
                <a:moveTo>
                  <a:pt x="0" y="0"/>
                </a:moveTo>
                <a:lnTo>
                  <a:pt x="0" y="110489"/>
                </a:lnTo>
                <a:lnTo>
                  <a:pt x="110490" y="5461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88" name="Group 87"/>
          <p:cNvGrpSpPr/>
          <p:nvPr/>
        </p:nvGrpSpPr>
        <p:grpSpPr>
          <a:xfrm>
            <a:off x="5257800" y="3668051"/>
            <a:ext cx="252900" cy="645227"/>
            <a:chOff x="5257800" y="3668051"/>
            <a:chExt cx="252900" cy="645227"/>
          </a:xfrm>
          <a:solidFill>
            <a:schemeClr val="tx2"/>
          </a:solidFill>
        </p:grpSpPr>
        <p:sp>
          <p:nvSpPr>
            <p:cNvPr id="37" name="object 37"/>
            <p:cNvSpPr/>
            <p:nvPr/>
          </p:nvSpPr>
          <p:spPr>
            <a:xfrm>
              <a:off x="5257800" y="4313278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 w="36659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5261947" y="3976141"/>
              <a:ext cx="163763" cy="1037"/>
            </a:xfrm>
            <a:custGeom>
              <a:avLst/>
              <a:gdLst/>
              <a:ahLst/>
              <a:cxnLst/>
              <a:rect l="l" t="t" r="r" b="b"/>
              <a:pathLst>
                <a:path w="200659" h="1270">
                  <a:moveTo>
                    <a:pt x="0" y="0"/>
                  </a:moveTo>
                  <a:lnTo>
                    <a:pt x="200659" y="1269"/>
                  </a:lnTo>
                </a:path>
              </a:pathLst>
            </a:custGeom>
            <a:grpFill/>
            <a:ln w="36659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5419492" y="3931536"/>
              <a:ext cx="90172" cy="90248"/>
            </a:xfrm>
            <a:custGeom>
              <a:avLst/>
              <a:gdLst/>
              <a:ahLst/>
              <a:cxnLst/>
              <a:rect l="l" t="t" r="r" b="b"/>
              <a:pathLst>
                <a:path w="110490" h="110489">
                  <a:moveTo>
                    <a:pt x="0" y="0"/>
                  </a:moveTo>
                  <a:lnTo>
                    <a:pt x="0" y="110489"/>
                  </a:lnTo>
                  <a:lnTo>
                    <a:pt x="110490" y="5588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5261947" y="3889004"/>
              <a:ext cx="163763" cy="0"/>
            </a:xfrm>
            <a:custGeom>
              <a:avLst/>
              <a:gdLst/>
              <a:ahLst/>
              <a:cxnLst/>
              <a:rect l="l" t="t" r="r" b="b"/>
              <a:pathLst>
                <a:path w="200659">
                  <a:moveTo>
                    <a:pt x="0" y="0"/>
                  </a:moveTo>
                  <a:lnTo>
                    <a:pt x="200659" y="0"/>
                  </a:lnTo>
                </a:path>
              </a:pathLst>
            </a:custGeom>
            <a:grpFill/>
            <a:ln w="36659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5419492" y="3843362"/>
              <a:ext cx="90172" cy="90248"/>
            </a:xfrm>
            <a:custGeom>
              <a:avLst/>
              <a:gdLst/>
              <a:ahLst/>
              <a:cxnLst/>
              <a:rect l="l" t="t" r="r" b="b"/>
              <a:pathLst>
                <a:path w="110490" h="110489">
                  <a:moveTo>
                    <a:pt x="0" y="0"/>
                  </a:moveTo>
                  <a:lnTo>
                    <a:pt x="0" y="110489"/>
                  </a:lnTo>
                  <a:lnTo>
                    <a:pt x="110490" y="5588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5261947" y="3800830"/>
              <a:ext cx="163763" cy="0"/>
            </a:xfrm>
            <a:custGeom>
              <a:avLst/>
              <a:gdLst/>
              <a:ahLst/>
              <a:cxnLst/>
              <a:rect l="l" t="t" r="r" b="b"/>
              <a:pathLst>
                <a:path w="200659">
                  <a:moveTo>
                    <a:pt x="0" y="0"/>
                  </a:moveTo>
                  <a:lnTo>
                    <a:pt x="200659" y="0"/>
                  </a:lnTo>
                </a:path>
              </a:pathLst>
            </a:custGeom>
            <a:grpFill/>
            <a:ln w="36659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5420527" y="3756224"/>
              <a:ext cx="89137" cy="89212"/>
            </a:xfrm>
            <a:custGeom>
              <a:avLst/>
              <a:gdLst/>
              <a:ahLst/>
              <a:cxnLst/>
              <a:rect l="l" t="t" r="r" b="b"/>
              <a:pathLst>
                <a:path w="109220" h="109220">
                  <a:moveTo>
                    <a:pt x="0" y="0"/>
                  </a:moveTo>
                  <a:lnTo>
                    <a:pt x="0" y="109219"/>
                  </a:lnTo>
                  <a:lnTo>
                    <a:pt x="109220" y="5460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5262983" y="3712655"/>
              <a:ext cx="163763" cy="0"/>
            </a:xfrm>
            <a:custGeom>
              <a:avLst/>
              <a:gdLst/>
              <a:ahLst/>
              <a:cxnLst/>
              <a:rect l="l" t="t" r="r" b="b"/>
              <a:pathLst>
                <a:path w="200659">
                  <a:moveTo>
                    <a:pt x="0" y="0"/>
                  </a:moveTo>
                  <a:lnTo>
                    <a:pt x="200660" y="0"/>
                  </a:lnTo>
                </a:path>
              </a:pathLst>
            </a:custGeom>
            <a:grpFill/>
            <a:ln w="36659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5420528" y="3668051"/>
              <a:ext cx="90172" cy="90248"/>
            </a:xfrm>
            <a:custGeom>
              <a:avLst/>
              <a:gdLst/>
              <a:ahLst/>
              <a:cxnLst/>
              <a:rect l="l" t="t" r="r" b="b"/>
              <a:pathLst>
                <a:path w="110490" h="110489">
                  <a:moveTo>
                    <a:pt x="0" y="0"/>
                  </a:moveTo>
                  <a:lnTo>
                    <a:pt x="0" y="110489"/>
                  </a:lnTo>
                  <a:lnTo>
                    <a:pt x="110490" y="5460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5" name="object 65"/>
          <p:cNvSpPr/>
          <p:nvPr/>
        </p:nvSpPr>
        <p:spPr>
          <a:xfrm>
            <a:off x="4210692" y="4035270"/>
            <a:ext cx="161690" cy="1037"/>
          </a:xfrm>
          <a:custGeom>
            <a:avLst/>
            <a:gdLst/>
            <a:ahLst/>
            <a:cxnLst/>
            <a:rect l="l" t="t" r="r" b="b"/>
            <a:pathLst>
              <a:path w="198120" h="1270">
                <a:moveTo>
                  <a:pt x="0" y="0"/>
                </a:moveTo>
                <a:lnTo>
                  <a:pt x="198120" y="1269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4366164" y="3990665"/>
            <a:ext cx="90172" cy="90248"/>
          </a:xfrm>
          <a:custGeom>
            <a:avLst/>
            <a:gdLst/>
            <a:ahLst/>
            <a:cxnLst/>
            <a:rect l="l" t="t" r="r" b="b"/>
            <a:pathLst>
              <a:path w="110489" h="110489">
                <a:moveTo>
                  <a:pt x="0" y="0"/>
                </a:moveTo>
                <a:lnTo>
                  <a:pt x="0" y="110490"/>
                </a:lnTo>
                <a:lnTo>
                  <a:pt x="110490" y="5588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4210692" y="4124482"/>
            <a:ext cx="161690" cy="0"/>
          </a:xfrm>
          <a:custGeom>
            <a:avLst/>
            <a:gdLst/>
            <a:ahLst/>
            <a:cxnLst/>
            <a:rect l="l" t="t" r="r" b="b"/>
            <a:pathLst>
              <a:path w="198120">
                <a:moveTo>
                  <a:pt x="0" y="0"/>
                </a:moveTo>
                <a:lnTo>
                  <a:pt x="198120" y="0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4366164" y="4079875"/>
            <a:ext cx="90172" cy="89212"/>
          </a:xfrm>
          <a:custGeom>
            <a:avLst/>
            <a:gdLst/>
            <a:ahLst/>
            <a:cxnLst/>
            <a:rect l="l" t="t" r="r" b="b"/>
            <a:pathLst>
              <a:path w="110489" h="109220">
                <a:moveTo>
                  <a:pt x="0" y="0"/>
                </a:moveTo>
                <a:lnTo>
                  <a:pt x="0" y="109219"/>
                </a:lnTo>
                <a:lnTo>
                  <a:pt x="110490" y="54609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6806522" y="333817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7737890" y="431327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73" name="object 73"/>
          <p:cNvSpPr txBox="1"/>
          <p:nvPr/>
        </p:nvSpPr>
        <p:spPr>
          <a:xfrm>
            <a:off x="5498381" y="4457700"/>
            <a:ext cx="1135630" cy="6463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850" marR="4147" indent="-518" algn="ctr"/>
            <a:r>
              <a:rPr spc="93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parts,  </a:t>
            </a:r>
            <a:r>
              <a:rPr spc="86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phones,  </a:t>
            </a:r>
            <a:r>
              <a:rPr spc="57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spc="9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spc="86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spc="49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spc="82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spc="86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spc="9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spc="4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spc="159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endParaRPr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object 74"/>
          <p:cNvSpPr/>
          <p:nvPr/>
        </p:nvSpPr>
        <p:spPr>
          <a:xfrm>
            <a:off x="7760692" y="3829876"/>
            <a:ext cx="96392" cy="0"/>
          </a:xfrm>
          <a:custGeom>
            <a:avLst/>
            <a:gdLst/>
            <a:ahLst/>
            <a:cxnLst/>
            <a:rect l="l" t="t" r="r" b="b"/>
            <a:pathLst>
              <a:path w="118109">
                <a:moveTo>
                  <a:pt x="0" y="0"/>
                </a:moveTo>
                <a:lnTo>
                  <a:pt x="118109" y="0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7850866" y="3785269"/>
            <a:ext cx="90172" cy="89212"/>
          </a:xfrm>
          <a:custGeom>
            <a:avLst/>
            <a:gdLst/>
            <a:ahLst/>
            <a:cxnLst/>
            <a:rect l="l" t="t" r="r" b="b"/>
            <a:pathLst>
              <a:path w="110490" h="109220">
                <a:moveTo>
                  <a:pt x="0" y="0"/>
                </a:moveTo>
                <a:lnTo>
                  <a:pt x="0" y="109220"/>
                </a:lnTo>
                <a:lnTo>
                  <a:pt x="110490" y="5461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6585332" y="3918050"/>
            <a:ext cx="96392" cy="0"/>
          </a:xfrm>
          <a:custGeom>
            <a:avLst/>
            <a:gdLst/>
            <a:ahLst/>
            <a:cxnLst/>
            <a:rect l="l" t="t" r="r" b="b"/>
            <a:pathLst>
              <a:path w="118109">
                <a:moveTo>
                  <a:pt x="0" y="0"/>
                </a:moveTo>
                <a:lnTo>
                  <a:pt x="118109" y="0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6676541" y="3873444"/>
            <a:ext cx="89137" cy="90248"/>
          </a:xfrm>
          <a:custGeom>
            <a:avLst/>
            <a:gdLst/>
            <a:ahLst/>
            <a:cxnLst/>
            <a:rect l="l" t="t" r="r" b="b"/>
            <a:pathLst>
              <a:path w="109220" h="110489">
                <a:moveTo>
                  <a:pt x="0" y="0"/>
                </a:moveTo>
                <a:lnTo>
                  <a:pt x="0" y="110490"/>
                </a:lnTo>
                <a:lnTo>
                  <a:pt x="109220" y="5461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 txBox="1"/>
          <p:nvPr/>
        </p:nvSpPr>
        <p:spPr>
          <a:xfrm>
            <a:off x="6705600" y="4457700"/>
            <a:ext cx="1140342" cy="6463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 indent="-5703" algn="ctr"/>
            <a:r>
              <a:rPr spc="82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Object,  </a:t>
            </a:r>
            <a:r>
              <a:rPr spc="53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spc="69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tt</a:t>
            </a:r>
            <a:r>
              <a:rPr spc="73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spc="16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spc="49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spc="78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spc="73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spc="6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e,  </a:t>
            </a:r>
            <a:r>
              <a:rPr spc="37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word</a:t>
            </a:r>
            <a:endParaRPr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9" name="object 79"/>
          <p:cNvSpPr txBox="1"/>
          <p:nvPr/>
        </p:nvSpPr>
        <p:spPr>
          <a:xfrm>
            <a:off x="4632816" y="2991829"/>
            <a:ext cx="60960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algn="ctr"/>
            <a:r>
              <a:rPr sz="1600" spc="86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sz="1600" spc="73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sz="1600" spc="118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sz="1600" spc="65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sz="1600" spc="82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object 80"/>
          <p:cNvSpPr txBox="1"/>
          <p:nvPr/>
        </p:nvSpPr>
        <p:spPr>
          <a:xfrm>
            <a:off x="6970971" y="2991829"/>
            <a:ext cx="60960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algn="ctr"/>
            <a:r>
              <a:rPr sz="1600" spc="78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</a:t>
            </a:r>
            <a:r>
              <a:rPr sz="1600" spc="118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sz="1600" spc="65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sz="1600" spc="82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550551" y="3359848"/>
            <a:ext cx="1031291" cy="945452"/>
          </a:xfrm>
          <a:prstGeom prst="rect">
            <a:avLst/>
          </a:prstGeom>
          <a:solidFill>
            <a:schemeClr val="tx2"/>
          </a:solidFill>
        </p:spPr>
        <p:txBody>
          <a:bodyPr vert="horz" wrap="square" lIns="0" tIns="0" rIns="0" bIns="0" rtlCol="0"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9525" marR="4147" indent="-9525" algn="ctr">
              <a:lnSpc>
                <a:spcPct val="127499"/>
              </a:lnSpc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sz="1400" dirty="0"/>
              <a:t>(linear)  Classifier</a:t>
            </a:r>
          </a:p>
        </p:txBody>
      </p:sp>
      <p:sp>
        <p:nvSpPr>
          <p:cNvPr id="32" name="object 32"/>
          <p:cNvSpPr txBox="1"/>
          <p:nvPr/>
        </p:nvSpPr>
        <p:spPr>
          <a:xfrm>
            <a:off x="2863714" y="3361658"/>
            <a:ext cx="1371255" cy="941832"/>
          </a:xfrm>
          <a:prstGeom prst="rect">
            <a:avLst/>
          </a:prstGeom>
          <a:solidFill>
            <a:schemeClr val="accent3"/>
          </a:solidFill>
        </p:spPr>
        <p:txBody>
          <a:bodyPr vert="horz" wrap="square" lIns="0" tIns="0" rIns="0" bIns="0" rtlCol="0"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9525" marR="4147" indent="-9525" algn="ctr">
              <a:lnSpc>
                <a:spcPct val="127499"/>
              </a:lnSpc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sz="1400" dirty="0"/>
              <a:t>Gaussians  K-Means</a:t>
            </a:r>
          </a:p>
          <a:p>
            <a:pPr>
              <a:lnSpc>
                <a:spcPct val="100000"/>
              </a:lnSpc>
            </a:pPr>
            <a:r>
              <a:rPr sz="1400" dirty="0"/>
              <a:t>Sparse Coding</a:t>
            </a:r>
          </a:p>
        </p:txBody>
      </p:sp>
      <p:sp>
        <p:nvSpPr>
          <p:cNvPr id="38" name="object 38"/>
          <p:cNvSpPr txBox="1"/>
          <p:nvPr/>
        </p:nvSpPr>
        <p:spPr>
          <a:xfrm>
            <a:off x="4572000" y="3361658"/>
            <a:ext cx="731232" cy="941832"/>
          </a:xfrm>
          <a:prstGeom prst="rect">
            <a:avLst/>
          </a:prstGeom>
          <a:solidFill>
            <a:schemeClr val="accent1"/>
          </a:solidFill>
        </p:spPr>
        <p:txBody>
          <a:bodyPr vert="horz" wrap="square" lIns="0" tIns="0" rIns="0" bIns="0" rtlCol="0"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9525" marR="4147" indent="-9525" algn="ctr">
              <a:lnSpc>
                <a:spcPct val="127499"/>
              </a:lnSpc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sz="1400" dirty="0"/>
              <a:t>Pooling</a:t>
            </a:r>
          </a:p>
        </p:txBody>
      </p:sp>
      <p:sp>
        <p:nvSpPr>
          <p:cNvPr id="72" name="object 72"/>
          <p:cNvSpPr txBox="1"/>
          <p:nvPr/>
        </p:nvSpPr>
        <p:spPr>
          <a:xfrm>
            <a:off x="6785001" y="3359848"/>
            <a:ext cx="981540" cy="945452"/>
          </a:xfrm>
          <a:prstGeom prst="rect">
            <a:avLst/>
          </a:prstGeom>
          <a:solidFill>
            <a:schemeClr val="accent1"/>
          </a:solidFill>
        </p:spPr>
        <p:txBody>
          <a:bodyPr vert="horz" wrap="square" lIns="0" tIns="0" rIns="0" bIns="0" rtlCol="0"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9525" marR="4147" indent="-9525" algn="ctr">
              <a:lnSpc>
                <a:spcPct val="127499"/>
              </a:lnSpc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sz="1400" dirty="0"/>
              <a:t>Graphical  Model</a:t>
            </a:r>
          </a:p>
        </p:txBody>
      </p:sp>
      <p:sp>
        <p:nvSpPr>
          <p:cNvPr id="25" name="object 25"/>
          <p:cNvSpPr txBox="1"/>
          <p:nvPr/>
        </p:nvSpPr>
        <p:spPr>
          <a:xfrm>
            <a:off x="1713643" y="3361658"/>
            <a:ext cx="1001235" cy="941832"/>
          </a:xfrm>
          <a:prstGeom prst="rect">
            <a:avLst/>
          </a:prstGeom>
          <a:solidFill>
            <a:schemeClr val="accent1"/>
          </a:solidFill>
        </p:spPr>
        <p:txBody>
          <a:bodyPr vert="horz" wrap="square" lIns="0" tIns="0" rIns="0" bIns="0" rtlCol="0"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9525" marR="4147" indent="-9525" algn="ctr">
              <a:lnSpc>
                <a:spcPct val="127499"/>
              </a:lnSpc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sz="1400" dirty="0"/>
              <a:t>MFCC  SIFT, HoG</a:t>
            </a:r>
          </a:p>
          <a:p>
            <a:r>
              <a:rPr sz="1400" dirty="0"/>
              <a:t>Cuboids</a:t>
            </a:r>
          </a:p>
        </p:txBody>
      </p:sp>
    </p:spTree>
    <p:extLst>
      <p:ext uri="{BB962C8B-B14F-4D97-AF65-F5344CB8AC3E}">
        <p14:creationId xmlns:p14="http://schemas.microsoft.com/office/powerpoint/2010/main" val="19718599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Group 82"/>
          <p:cNvGrpSpPr/>
          <p:nvPr/>
        </p:nvGrpSpPr>
        <p:grpSpPr>
          <a:xfrm>
            <a:off x="3557100" y="3970395"/>
            <a:ext cx="252900" cy="645227"/>
            <a:chOff x="5257800" y="3668051"/>
            <a:chExt cx="252900" cy="645227"/>
          </a:xfrm>
          <a:solidFill>
            <a:schemeClr val="tx2"/>
          </a:solidFill>
        </p:grpSpPr>
        <p:sp>
          <p:nvSpPr>
            <p:cNvPr id="84" name="object 37"/>
            <p:cNvSpPr/>
            <p:nvPr/>
          </p:nvSpPr>
          <p:spPr>
            <a:xfrm>
              <a:off x="5257800" y="4313278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 w="36659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39"/>
            <p:cNvSpPr/>
            <p:nvPr/>
          </p:nvSpPr>
          <p:spPr>
            <a:xfrm>
              <a:off x="5261947" y="3976141"/>
              <a:ext cx="163763" cy="1037"/>
            </a:xfrm>
            <a:custGeom>
              <a:avLst/>
              <a:gdLst/>
              <a:ahLst/>
              <a:cxnLst/>
              <a:rect l="l" t="t" r="r" b="b"/>
              <a:pathLst>
                <a:path w="200659" h="1270">
                  <a:moveTo>
                    <a:pt x="0" y="0"/>
                  </a:moveTo>
                  <a:lnTo>
                    <a:pt x="200659" y="1269"/>
                  </a:lnTo>
                </a:path>
              </a:pathLst>
            </a:custGeom>
            <a:grpFill/>
            <a:ln w="36659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40"/>
            <p:cNvSpPr/>
            <p:nvPr/>
          </p:nvSpPr>
          <p:spPr>
            <a:xfrm>
              <a:off x="5419492" y="3931536"/>
              <a:ext cx="90172" cy="90248"/>
            </a:xfrm>
            <a:custGeom>
              <a:avLst/>
              <a:gdLst/>
              <a:ahLst/>
              <a:cxnLst/>
              <a:rect l="l" t="t" r="r" b="b"/>
              <a:pathLst>
                <a:path w="110490" h="110489">
                  <a:moveTo>
                    <a:pt x="0" y="0"/>
                  </a:moveTo>
                  <a:lnTo>
                    <a:pt x="0" y="110489"/>
                  </a:lnTo>
                  <a:lnTo>
                    <a:pt x="110490" y="5588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59"/>
            <p:cNvSpPr/>
            <p:nvPr/>
          </p:nvSpPr>
          <p:spPr>
            <a:xfrm>
              <a:off x="5261947" y="3889004"/>
              <a:ext cx="163763" cy="0"/>
            </a:xfrm>
            <a:custGeom>
              <a:avLst/>
              <a:gdLst/>
              <a:ahLst/>
              <a:cxnLst/>
              <a:rect l="l" t="t" r="r" b="b"/>
              <a:pathLst>
                <a:path w="200659">
                  <a:moveTo>
                    <a:pt x="0" y="0"/>
                  </a:moveTo>
                  <a:lnTo>
                    <a:pt x="200659" y="0"/>
                  </a:lnTo>
                </a:path>
              </a:pathLst>
            </a:custGeom>
            <a:grpFill/>
            <a:ln w="36659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60"/>
            <p:cNvSpPr/>
            <p:nvPr/>
          </p:nvSpPr>
          <p:spPr>
            <a:xfrm>
              <a:off x="5419492" y="3843362"/>
              <a:ext cx="90172" cy="90248"/>
            </a:xfrm>
            <a:custGeom>
              <a:avLst/>
              <a:gdLst/>
              <a:ahLst/>
              <a:cxnLst/>
              <a:rect l="l" t="t" r="r" b="b"/>
              <a:pathLst>
                <a:path w="110490" h="110489">
                  <a:moveTo>
                    <a:pt x="0" y="0"/>
                  </a:moveTo>
                  <a:lnTo>
                    <a:pt x="0" y="110489"/>
                  </a:lnTo>
                  <a:lnTo>
                    <a:pt x="110490" y="5588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61"/>
            <p:cNvSpPr/>
            <p:nvPr/>
          </p:nvSpPr>
          <p:spPr>
            <a:xfrm>
              <a:off x="5261947" y="3800830"/>
              <a:ext cx="163763" cy="0"/>
            </a:xfrm>
            <a:custGeom>
              <a:avLst/>
              <a:gdLst/>
              <a:ahLst/>
              <a:cxnLst/>
              <a:rect l="l" t="t" r="r" b="b"/>
              <a:pathLst>
                <a:path w="200659">
                  <a:moveTo>
                    <a:pt x="0" y="0"/>
                  </a:moveTo>
                  <a:lnTo>
                    <a:pt x="200659" y="0"/>
                  </a:lnTo>
                </a:path>
              </a:pathLst>
            </a:custGeom>
            <a:grpFill/>
            <a:ln w="36659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62"/>
            <p:cNvSpPr/>
            <p:nvPr/>
          </p:nvSpPr>
          <p:spPr>
            <a:xfrm>
              <a:off x="5420527" y="3756224"/>
              <a:ext cx="89137" cy="89212"/>
            </a:xfrm>
            <a:custGeom>
              <a:avLst/>
              <a:gdLst/>
              <a:ahLst/>
              <a:cxnLst/>
              <a:rect l="l" t="t" r="r" b="b"/>
              <a:pathLst>
                <a:path w="109220" h="109220">
                  <a:moveTo>
                    <a:pt x="0" y="0"/>
                  </a:moveTo>
                  <a:lnTo>
                    <a:pt x="0" y="109219"/>
                  </a:lnTo>
                  <a:lnTo>
                    <a:pt x="109220" y="5460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" name="object 63"/>
            <p:cNvSpPr/>
            <p:nvPr/>
          </p:nvSpPr>
          <p:spPr>
            <a:xfrm>
              <a:off x="5262983" y="3712655"/>
              <a:ext cx="163763" cy="0"/>
            </a:xfrm>
            <a:custGeom>
              <a:avLst/>
              <a:gdLst/>
              <a:ahLst/>
              <a:cxnLst/>
              <a:rect l="l" t="t" r="r" b="b"/>
              <a:pathLst>
                <a:path w="200659">
                  <a:moveTo>
                    <a:pt x="0" y="0"/>
                  </a:moveTo>
                  <a:lnTo>
                    <a:pt x="200660" y="0"/>
                  </a:lnTo>
                </a:path>
              </a:pathLst>
            </a:custGeom>
            <a:grpFill/>
            <a:ln w="36659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" name="object 64"/>
            <p:cNvSpPr/>
            <p:nvPr/>
          </p:nvSpPr>
          <p:spPr>
            <a:xfrm>
              <a:off x="5420528" y="3668051"/>
              <a:ext cx="90172" cy="90248"/>
            </a:xfrm>
            <a:custGeom>
              <a:avLst/>
              <a:gdLst/>
              <a:ahLst/>
              <a:cxnLst/>
              <a:rect l="l" t="t" r="r" b="b"/>
              <a:pathLst>
                <a:path w="110490" h="110489">
                  <a:moveTo>
                    <a:pt x="0" y="0"/>
                  </a:moveTo>
                  <a:lnTo>
                    <a:pt x="0" y="110489"/>
                  </a:lnTo>
                  <a:lnTo>
                    <a:pt x="110490" y="5460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Architecture of deep learning-based recognition systems</a:t>
            </a:r>
          </a:p>
        </p:txBody>
      </p:sp>
      <p:sp>
        <p:nvSpPr>
          <p:cNvPr id="86" name="Text Placeholder 85"/>
          <p:cNvSpPr>
            <a:spLocks noGrp="1"/>
          </p:cNvSpPr>
          <p:nvPr>
            <p:ph type="body" idx="1"/>
          </p:nvPr>
        </p:nvSpPr>
        <p:spPr>
          <a:xfrm>
            <a:off x="383854" y="1333501"/>
            <a:ext cx="7461504" cy="173985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“Deep” architecture for pattern recognition</a:t>
            </a:r>
          </a:p>
          <a:p>
            <a:r>
              <a:rPr lang="en-US" dirty="0"/>
              <a:t>Speech, and Object recognition: since 2011/2012  </a:t>
            </a:r>
          </a:p>
          <a:p>
            <a:r>
              <a:rPr lang="en-US" dirty="0"/>
              <a:t>Handwriting recognition: since the early 1990s  </a:t>
            </a:r>
          </a:p>
          <a:p>
            <a:r>
              <a:rPr lang="en-US" dirty="0"/>
              <a:t>Convolutional Net with optional Graphical Model on top  </a:t>
            </a:r>
          </a:p>
          <a:p>
            <a:r>
              <a:rPr lang="en-US" dirty="0"/>
              <a:t>Trained purely supervised</a:t>
            </a:r>
          </a:p>
          <a:p>
            <a:r>
              <a:rPr lang="en-US" dirty="0"/>
              <a:t>Graphical model has latent variables (locations of parts)</a:t>
            </a:r>
          </a:p>
          <a:p>
            <a:endParaRPr lang="en-US" dirty="0"/>
          </a:p>
        </p:txBody>
      </p:sp>
      <p:sp>
        <p:nvSpPr>
          <p:cNvPr id="9" name="object 9"/>
          <p:cNvSpPr txBox="1"/>
          <p:nvPr/>
        </p:nvSpPr>
        <p:spPr>
          <a:xfrm>
            <a:off x="1371600" y="3312155"/>
            <a:ext cx="1125234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algn="ctr"/>
            <a:r>
              <a:rPr lang="en-US" spc="78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supervised</a:t>
            </a:r>
            <a:endParaRPr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313152" y="3311117"/>
            <a:ext cx="1612282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algn="ctr"/>
            <a:r>
              <a:rPr lang="en-US" spc="93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fixed</a:t>
            </a:r>
            <a:endParaRPr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611234" y="3312155"/>
            <a:ext cx="1311993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algn="ctr"/>
            <a:r>
              <a:rPr lang="en-US" spc="93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fixed</a:t>
            </a:r>
            <a:endParaRPr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4833615" y="365850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5" name="object 15"/>
          <p:cNvSpPr/>
          <p:nvPr/>
        </p:nvSpPr>
        <p:spPr>
          <a:xfrm>
            <a:off x="6721722" y="453390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6753854" y="4087842"/>
            <a:ext cx="96392" cy="0"/>
          </a:xfrm>
          <a:custGeom>
            <a:avLst/>
            <a:gdLst/>
            <a:ahLst/>
            <a:cxnLst/>
            <a:rect l="l" t="t" r="r" b="b"/>
            <a:pathLst>
              <a:path w="118109">
                <a:moveTo>
                  <a:pt x="0" y="0"/>
                </a:moveTo>
                <a:lnTo>
                  <a:pt x="118109" y="0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6845063" y="4042199"/>
            <a:ext cx="89137" cy="90248"/>
          </a:xfrm>
          <a:custGeom>
            <a:avLst/>
            <a:gdLst/>
            <a:ahLst/>
            <a:cxnLst/>
            <a:rect l="l" t="t" r="r" b="b"/>
            <a:pathLst>
              <a:path w="109220" h="110489">
                <a:moveTo>
                  <a:pt x="0" y="0"/>
                </a:moveTo>
                <a:lnTo>
                  <a:pt x="0" y="110489"/>
                </a:lnTo>
                <a:lnTo>
                  <a:pt x="109220" y="55879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371600" y="4150202"/>
            <a:ext cx="172055" cy="0"/>
          </a:xfrm>
          <a:custGeom>
            <a:avLst/>
            <a:gdLst/>
            <a:ahLst/>
            <a:cxnLst/>
            <a:rect l="l" t="t" r="r" b="b"/>
            <a:pathLst>
              <a:path w="210819">
                <a:moveTo>
                  <a:pt x="0" y="0"/>
                </a:moveTo>
                <a:lnTo>
                  <a:pt x="210819" y="0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537437" y="4105596"/>
            <a:ext cx="90172" cy="90248"/>
          </a:xfrm>
          <a:custGeom>
            <a:avLst/>
            <a:gdLst/>
            <a:ahLst/>
            <a:cxnLst/>
            <a:rect l="l" t="t" r="r" b="b"/>
            <a:pathLst>
              <a:path w="110489" h="110489">
                <a:moveTo>
                  <a:pt x="0" y="0"/>
                </a:moveTo>
                <a:lnTo>
                  <a:pt x="0" y="110490"/>
                </a:lnTo>
                <a:lnTo>
                  <a:pt x="110490" y="5461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417666" y="365850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26" name="object 26"/>
          <p:cNvSpPr/>
          <p:nvPr/>
        </p:nvSpPr>
        <p:spPr>
          <a:xfrm>
            <a:off x="2448458" y="4238376"/>
            <a:ext cx="103647" cy="0"/>
          </a:xfrm>
          <a:custGeom>
            <a:avLst/>
            <a:gdLst/>
            <a:ahLst/>
            <a:cxnLst/>
            <a:rect l="l" t="t" r="r" b="b"/>
            <a:pathLst>
              <a:path w="127000">
                <a:moveTo>
                  <a:pt x="0" y="0"/>
                </a:moveTo>
                <a:lnTo>
                  <a:pt x="127000" y="0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2546923" y="4193770"/>
            <a:ext cx="89137" cy="89212"/>
          </a:xfrm>
          <a:custGeom>
            <a:avLst/>
            <a:gdLst/>
            <a:ahLst/>
            <a:cxnLst/>
            <a:rect l="l" t="t" r="r" b="b"/>
            <a:pathLst>
              <a:path w="109220" h="109220">
                <a:moveTo>
                  <a:pt x="0" y="0"/>
                </a:moveTo>
                <a:lnTo>
                  <a:pt x="0" y="109220"/>
                </a:lnTo>
                <a:lnTo>
                  <a:pt x="109219" y="5461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2667000" y="365850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31" name="object 31"/>
          <p:cNvSpPr/>
          <p:nvPr/>
        </p:nvSpPr>
        <p:spPr>
          <a:xfrm>
            <a:off x="5363308" y="463256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41" name="object 41"/>
          <p:cNvSpPr txBox="1"/>
          <p:nvPr/>
        </p:nvSpPr>
        <p:spPr>
          <a:xfrm>
            <a:off x="2082963" y="4778026"/>
            <a:ext cx="1057879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7026" marR="4147" indent="-46657" algn="ctr"/>
            <a:r>
              <a:rPr spc="6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spc="9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spc="12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r>
              <a:rPr spc="155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spc="122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spc="73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evel  </a:t>
            </a:r>
            <a:r>
              <a:rPr spc="78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Features</a:t>
            </a:r>
            <a:endParaRPr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3258568" y="4778026"/>
            <a:ext cx="1047866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2877" marR="4147" indent="-42509" algn="ctr"/>
            <a:r>
              <a:rPr spc="2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spc="11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</a:t>
            </a:r>
            <a:r>
              <a:rPr spc="93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spc="118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spc="78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</a:t>
            </a:r>
            <a:r>
              <a:rPr spc="9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spc="118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  </a:t>
            </a:r>
            <a:r>
              <a:rPr spc="78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Features</a:t>
            </a:r>
            <a:endParaRPr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214648" y="3456736"/>
            <a:ext cx="1178470" cy="137966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265919" y="4855323"/>
            <a:ext cx="1268644" cy="82157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2448458" y="4150202"/>
            <a:ext cx="103647" cy="0"/>
          </a:xfrm>
          <a:custGeom>
            <a:avLst/>
            <a:gdLst/>
            <a:ahLst/>
            <a:cxnLst/>
            <a:rect l="l" t="t" r="r" b="b"/>
            <a:pathLst>
              <a:path w="127000">
                <a:moveTo>
                  <a:pt x="0" y="0"/>
                </a:moveTo>
                <a:lnTo>
                  <a:pt x="127000" y="0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2546923" y="4105595"/>
            <a:ext cx="89137" cy="89212"/>
          </a:xfrm>
          <a:custGeom>
            <a:avLst/>
            <a:gdLst/>
            <a:ahLst/>
            <a:cxnLst/>
            <a:rect l="l" t="t" r="r" b="b"/>
            <a:pathLst>
              <a:path w="109220" h="109220">
                <a:moveTo>
                  <a:pt x="0" y="0"/>
                </a:moveTo>
                <a:lnTo>
                  <a:pt x="0" y="109220"/>
                </a:lnTo>
                <a:lnTo>
                  <a:pt x="109219" y="5461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2448458" y="4062028"/>
            <a:ext cx="103647" cy="0"/>
          </a:xfrm>
          <a:custGeom>
            <a:avLst/>
            <a:gdLst/>
            <a:ahLst/>
            <a:cxnLst/>
            <a:rect l="l" t="t" r="r" b="b"/>
            <a:pathLst>
              <a:path w="127000">
                <a:moveTo>
                  <a:pt x="0" y="0"/>
                </a:moveTo>
                <a:lnTo>
                  <a:pt x="127000" y="0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2546923" y="4017422"/>
            <a:ext cx="89137" cy="90248"/>
          </a:xfrm>
          <a:custGeom>
            <a:avLst/>
            <a:gdLst/>
            <a:ahLst/>
            <a:cxnLst/>
            <a:rect l="l" t="t" r="r" b="b"/>
            <a:pathLst>
              <a:path w="109220" h="110489">
                <a:moveTo>
                  <a:pt x="0" y="0"/>
                </a:moveTo>
                <a:lnTo>
                  <a:pt x="0" y="110490"/>
                </a:lnTo>
                <a:lnTo>
                  <a:pt x="109219" y="5461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88" name="Group 87"/>
          <p:cNvGrpSpPr/>
          <p:nvPr/>
        </p:nvGrpSpPr>
        <p:grpSpPr>
          <a:xfrm>
            <a:off x="5766900" y="3988377"/>
            <a:ext cx="252900" cy="645227"/>
            <a:chOff x="5257800" y="3668051"/>
            <a:chExt cx="252900" cy="645227"/>
          </a:xfrm>
          <a:solidFill>
            <a:schemeClr val="tx2"/>
          </a:solidFill>
        </p:grpSpPr>
        <p:sp>
          <p:nvSpPr>
            <p:cNvPr id="37" name="object 37"/>
            <p:cNvSpPr/>
            <p:nvPr/>
          </p:nvSpPr>
          <p:spPr>
            <a:xfrm>
              <a:off x="5257800" y="4313278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 w="36659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5261947" y="3976141"/>
              <a:ext cx="163763" cy="1037"/>
            </a:xfrm>
            <a:custGeom>
              <a:avLst/>
              <a:gdLst/>
              <a:ahLst/>
              <a:cxnLst/>
              <a:rect l="l" t="t" r="r" b="b"/>
              <a:pathLst>
                <a:path w="200659" h="1270">
                  <a:moveTo>
                    <a:pt x="0" y="0"/>
                  </a:moveTo>
                  <a:lnTo>
                    <a:pt x="200659" y="1269"/>
                  </a:lnTo>
                </a:path>
              </a:pathLst>
            </a:custGeom>
            <a:grpFill/>
            <a:ln w="36659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5419492" y="3931536"/>
              <a:ext cx="90172" cy="90248"/>
            </a:xfrm>
            <a:custGeom>
              <a:avLst/>
              <a:gdLst/>
              <a:ahLst/>
              <a:cxnLst/>
              <a:rect l="l" t="t" r="r" b="b"/>
              <a:pathLst>
                <a:path w="110490" h="110489">
                  <a:moveTo>
                    <a:pt x="0" y="0"/>
                  </a:moveTo>
                  <a:lnTo>
                    <a:pt x="0" y="110489"/>
                  </a:lnTo>
                  <a:lnTo>
                    <a:pt x="110490" y="5588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5261947" y="3889004"/>
              <a:ext cx="163763" cy="0"/>
            </a:xfrm>
            <a:custGeom>
              <a:avLst/>
              <a:gdLst/>
              <a:ahLst/>
              <a:cxnLst/>
              <a:rect l="l" t="t" r="r" b="b"/>
              <a:pathLst>
                <a:path w="200659">
                  <a:moveTo>
                    <a:pt x="0" y="0"/>
                  </a:moveTo>
                  <a:lnTo>
                    <a:pt x="200659" y="0"/>
                  </a:lnTo>
                </a:path>
              </a:pathLst>
            </a:custGeom>
            <a:grpFill/>
            <a:ln w="36659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5419492" y="3843362"/>
              <a:ext cx="90172" cy="90248"/>
            </a:xfrm>
            <a:custGeom>
              <a:avLst/>
              <a:gdLst/>
              <a:ahLst/>
              <a:cxnLst/>
              <a:rect l="l" t="t" r="r" b="b"/>
              <a:pathLst>
                <a:path w="110490" h="110489">
                  <a:moveTo>
                    <a:pt x="0" y="0"/>
                  </a:moveTo>
                  <a:lnTo>
                    <a:pt x="0" y="110489"/>
                  </a:lnTo>
                  <a:lnTo>
                    <a:pt x="110490" y="5588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5261947" y="3800830"/>
              <a:ext cx="163763" cy="0"/>
            </a:xfrm>
            <a:custGeom>
              <a:avLst/>
              <a:gdLst/>
              <a:ahLst/>
              <a:cxnLst/>
              <a:rect l="l" t="t" r="r" b="b"/>
              <a:pathLst>
                <a:path w="200659">
                  <a:moveTo>
                    <a:pt x="0" y="0"/>
                  </a:moveTo>
                  <a:lnTo>
                    <a:pt x="200659" y="0"/>
                  </a:lnTo>
                </a:path>
              </a:pathLst>
            </a:custGeom>
            <a:grpFill/>
            <a:ln w="36659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5420527" y="3756224"/>
              <a:ext cx="89137" cy="89212"/>
            </a:xfrm>
            <a:custGeom>
              <a:avLst/>
              <a:gdLst/>
              <a:ahLst/>
              <a:cxnLst/>
              <a:rect l="l" t="t" r="r" b="b"/>
              <a:pathLst>
                <a:path w="109220" h="109220">
                  <a:moveTo>
                    <a:pt x="0" y="0"/>
                  </a:moveTo>
                  <a:lnTo>
                    <a:pt x="0" y="109219"/>
                  </a:lnTo>
                  <a:lnTo>
                    <a:pt x="109220" y="5460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5262983" y="3712655"/>
              <a:ext cx="163763" cy="0"/>
            </a:xfrm>
            <a:custGeom>
              <a:avLst/>
              <a:gdLst/>
              <a:ahLst/>
              <a:cxnLst/>
              <a:rect l="l" t="t" r="r" b="b"/>
              <a:pathLst>
                <a:path w="200659">
                  <a:moveTo>
                    <a:pt x="0" y="0"/>
                  </a:moveTo>
                  <a:lnTo>
                    <a:pt x="200660" y="0"/>
                  </a:lnTo>
                </a:path>
              </a:pathLst>
            </a:custGeom>
            <a:grpFill/>
            <a:ln w="36659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5420528" y="3668051"/>
              <a:ext cx="90172" cy="90248"/>
            </a:xfrm>
            <a:custGeom>
              <a:avLst/>
              <a:gdLst/>
              <a:ahLst/>
              <a:cxnLst/>
              <a:rect l="l" t="t" r="r" b="b"/>
              <a:pathLst>
                <a:path w="110490" h="110489">
                  <a:moveTo>
                    <a:pt x="0" y="0"/>
                  </a:moveTo>
                  <a:lnTo>
                    <a:pt x="0" y="110489"/>
                  </a:lnTo>
                  <a:lnTo>
                    <a:pt x="110490" y="5460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4633229" y="3658500"/>
            <a:ext cx="319771" cy="830913"/>
            <a:chOff x="4023629" y="3658500"/>
            <a:chExt cx="319771" cy="830913"/>
          </a:xfrm>
        </p:grpSpPr>
        <p:sp>
          <p:nvSpPr>
            <p:cNvPr id="33" name="object 33"/>
            <p:cNvSpPr/>
            <p:nvPr/>
          </p:nvSpPr>
          <p:spPr>
            <a:xfrm>
              <a:off x="4023629" y="4267422"/>
              <a:ext cx="161690" cy="0"/>
            </a:xfrm>
            <a:custGeom>
              <a:avLst/>
              <a:gdLst/>
              <a:ahLst/>
              <a:cxnLst/>
              <a:rect l="l" t="t" r="r" b="b"/>
              <a:pathLst>
                <a:path w="198120">
                  <a:moveTo>
                    <a:pt x="0" y="0"/>
                  </a:moveTo>
                  <a:lnTo>
                    <a:pt x="198120" y="0"/>
                  </a:lnTo>
                </a:path>
              </a:pathLst>
            </a:custGeom>
            <a:ln w="36659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179101" y="4222817"/>
              <a:ext cx="90172" cy="90248"/>
            </a:xfrm>
            <a:custGeom>
              <a:avLst/>
              <a:gdLst/>
              <a:ahLst/>
              <a:cxnLst/>
              <a:rect l="l" t="t" r="r" b="b"/>
              <a:pathLst>
                <a:path w="110489" h="110489">
                  <a:moveTo>
                    <a:pt x="0" y="0"/>
                  </a:moveTo>
                  <a:lnTo>
                    <a:pt x="0" y="110490"/>
                  </a:lnTo>
                  <a:lnTo>
                    <a:pt x="110490" y="546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343400" y="365850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36659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023629" y="4179248"/>
              <a:ext cx="161690" cy="0"/>
            </a:xfrm>
            <a:custGeom>
              <a:avLst/>
              <a:gdLst/>
              <a:ahLst/>
              <a:cxnLst/>
              <a:rect l="l" t="t" r="r" b="b"/>
              <a:pathLst>
                <a:path w="198120">
                  <a:moveTo>
                    <a:pt x="0" y="0"/>
                  </a:moveTo>
                  <a:lnTo>
                    <a:pt x="198120" y="0"/>
                  </a:lnTo>
                </a:path>
              </a:pathLst>
            </a:custGeom>
            <a:ln w="36659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4179101" y="4134642"/>
              <a:ext cx="90172" cy="90248"/>
            </a:xfrm>
            <a:custGeom>
              <a:avLst/>
              <a:gdLst/>
              <a:ahLst/>
              <a:cxnLst/>
              <a:rect l="l" t="t" r="r" b="b"/>
              <a:pathLst>
                <a:path w="110489" h="110489">
                  <a:moveTo>
                    <a:pt x="0" y="0"/>
                  </a:moveTo>
                  <a:lnTo>
                    <a:pt x="0" y="110490"/>
                  </a:lnTo>
                  <a:lnTo>
                    <a:pt x="110490" y="546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4023629" y="4091074"/>
              <a:ext cx="161690" cy="1037"/>
            </a:xfrm>
            <a:custGeom>
              <a:avLst/>
              <a:gdLst/>
              <a:ahLst/>
              <a:cxnLst/>
              <a:rect l="l" t="t" r="r" b="b"/>
              <a:pathLst>
                <a:path w="198120" h="1270">
                  <a:moveTo>
                    <a:pt x="0" y="0"/>
                  </a:moveTo>
                  <a:lnTo>
                    <a:pt x="198120" y="1269"/>
                  </a:lnTo>
                </a:path>
              </a:pathLst>
            </a:custGeom>
            <a:ln w="36659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4179101" y="4046468"/>
              <a:ext cx="90172" cy="90248"/>
            </a:xfrm>
            <a:custGeom>
              <a:avLst/>
              <a:gdLst/>
              <a:ahLst/>
              <a:cxnLst/>
              <a:rect l="l" t="t" r="r" b="b"/>
              <a:pathLst>
                <a:path w="110489" h="110489">
                  <a:moveTo>
                    <a:pt x="0" y="0"/>
                  </a:moveTo>
                  <a:lnTo>
                    <a:pt x="0" y="110490"/>
                  </a:lnTo>
                  <a:lnTo>
                    <a:pt x="110490" y="558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4023629" y="4003936"/>
              <a:ext cx="161690" cy="0"/>
            </a:xfrm>
            <a:custGeom>
              <a:avLst/>
              <a:gdLst/>
              <a:ahLst/>
              <a:cxnLst/>
              <a:rect l="l" t="t" r="r" b="b"/>
              <a:pathLst>
                <a:path w="198120">
                  <a:moveTo>
                    <a:pt x="0" y="0"/>
                  </a:moveTo>
                  <a:lnTo>
                    <a:pt x="198120" y="0"/>
                  </a:lnTo>
                </a:path>
              </a:pathLst>
            </a:custGeom>
            <a:ln w="36659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4179101" y="3959330"/>
              <a:ext cx="90172" cy="89212"/>
            </a:xfrm>
            <a:custGeom>
              <a:avLst/>
              <a:gdLst/>
              <a:ahLst/>
              <a:cxnLst/>
              <a:rect l="l" t="t" r="r" b="b"/>
              <a:pathLst>
                <a:path w="110489" h="109220">
                  <a:moveTo>
                    <a:pt x="0" y="0"/>
                  </a:moveTo>
                  <a:lnTo>
                    <a:pt x="0" y="109219"/>
                  </a:lnTo>
                  <a:lnTo>
                    <a:pt x="110490" y="546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4023629" y="3915762"/>
              <a:ext cx="161690" cy="0"/>
            </a:xfrm>
            <a:custGeom>
              <a:avLst/>
              <a:gdLst/>
              <a:ahLst/>
              <a:cxnLst/>
              <a:rect l="l" t="t" r="r" b="b"/>
              <a:pathLst>
                <a:path w="198120">
                  <a:moveTo>
                    <a:pt x="0" y="0"/>
                  </a:moveTo>
                  <a:lnTo>
                    <a:pt x="198120" y="0"/>
                  </a:lnTo>
                </a:path>
              </a:pathLst>
            </a:custGeom>
            <a:ln w="36659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4179101" y="3871156"/>
              <a:ext cx="90172" cy="90248"/>
            </a:xfrm>
            <a:custGeom>
              <a:avLst/>
              <a:gdLst/>
              <a:ahLst/>
              <a:cxnLst/>
              <a:rect l="l" t="t" r="r" b="b"/>
              <a:pathLst>
                <a:path w="110489" h="110489">
                  <a:moveTo>
                    <a:pt x="0" y="0"/>
                  </a:moveTo>
                  <a:lnTo>
                    <a:pt x="0" y="110489"/>
                  </a:lnTo>
                  <a:lnTo>
                    <a:pt x="110490" y="546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4023629" y="3827588"/>
              <a:ext cx="161690" cy="0"/>
            </a:xfrm>
            <a:custGeom>
              <a:avLst/>
              <a:gdLst/>
              <a:ahLst/>
              <a:cxnLst/>
              <a:rect l="l" t="t" r="r" b="b"/>
              <a:pathLst>
                <a:path w="198120">
                  <a:moveTo>
                    <a:pt x="0" y="0"/>
                  </a:moveTo>
                  <a:lnTo>
                    <a:pt x="198120" y="0"/>
                  </a:lnTo>
                </a:path>
              </a:pathLst>
            </a:custGeom>
            <a:ln w="36659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4179101" y="3782982"/>
              <a:ext cx="90172" cy="90248"/>
            </a:xfrm>
            <a:custGeom>
              <a:avLst/>
              <a:gdLst/>
              <a:ahLst/>
              <a:cxnLst/>
              <a:rect l="l" t="t" r="r" b="b"/>
              <a:pathLst>
                <a:path w="110489" h="110489">
                  <a:moveTo>
                    <a:pt x="0" y="0"/>
                  </a:moveTo>
                  <a:lnTo>
                    <a:pt x="0" y="110489"/>
                  </a:lnTo>
                  <a:lnTo>
                    <a:pt x="110490" y="546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4023629" y="4355596"/>
              <a:ext cx="161690" cy="1037"/>
            </a:xfrm>
            <a:custGeom>
              <a:avLst/>
              <a:gdLst/>
              <a:ahLst/>
              <a:cxnLst/>
              <a:rect l="l" t="t" r="r" b="b"/>
              <a:pathLst>
                <a:path w="198120" h="1270">
                  <a:moveTo>
                    <a:pt x="0" y="0"/>
                  </a:moveTo>
                  <a:lnTo>
                    <a:pt x="198120" y="1269"/>
                  </a:lnTo>
                </a:path>
              </a:pathLst>
            </a:custGeom>
            <a:ln w="36659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4179101" y="4310991"/>
              <a:ext cx="90172" cy="90248"/>
            </a:xfrm>
            <a:custGeom>
              <a:avLst/>
              <a:gdLst/>
              <a:ahLst/>
              <a:cxnLst/>
              <a:rect l="l" t="t" r="r" b="b"/>
              <a:pathLst>
                <a:path w="110489" h="110489">
                  <a:moveTo>
                    <a:pt x="0" y="0"/>
                  </a:moveTo>
                  <a:lnTo>
                    <a:pt x="0" y="110490"/>
                  </a:lnTo>
                  <a:lnTo>
                    <a:pt x="110490" y="558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4023629" y="4444808"/>
              <a:ext cx="161690" cy="0"/>
            </a:xfrm>
            <a:custGeom>
              <a:avLst/>
              <a:gdLst/>
              <a:ahLst/>
              <a:cxnLst/>
              <a:rect l="l" t="t" r="r" b="b"/>
              <a:pathLst>
                <a:path w="198120">
                  <a:moveTo>
                    <a:pt x="0" y="0"/>
                  </a:moveTo>
                  <a:lnTo>
                    <a:pt x="198120" y="0"/>
                  </a:lnTo>
                </a:path>
              </a:pathLst>
            </a:custGeom>
            <a:ln w="36659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4179101" y="4400201"/>
              <a:ext cx="90172" cy="89212"/>
            </a:xfrm>
            <a:custGeom>
              <a:avLst/>
              <a:gdLst/>
              <a:ahLst/>
              <a:cxnLst/>
              <a:rect l="l" t="t" r="r" b="b"/>
              <a:pathLst>
                <a:path w="110489" h="109220">
                  <a:moveTo>
                    <a:pt x="0" y="0"/>
                  </a:moveTo>
                  <a:lnTo>
                    <a:pt x="0" y="109219"/>
                  </a:lnTo>
                  <a:lnTo>
                    <a:pt x="110490" y="546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0" name="object 70"/>
          <p:cNvSpPr/>
          <p:nvPr/>
        </p:nvSpPr>
        <p:spPr>
          <a:xfrm>
            <a:off x="6882722" y="365850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71" name="object 71"/>
          <p:cNvSpPr/>
          <p:nvPr/>
        </p:nvSpPr>
        <p:spPr>
          <a:xfrm>
            <a:off x="7814090" y="463360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73" name="object 73"/>
          <p:cNvSpPr txBox="1"/>
          <p:nvPr/>
        </p:nvSpPr>
        <p:spPr>
          <a:xfrm>
            <a:off x="5232815" y="4778026"/>
            <a:ext cx="1135630" cy="6463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850" marR="4147" indent="-518" algn="ctr"/>
            <a:r>
              <a:rPr spc="93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parts,  </a:t>
            </a:r>
            <a:r>
              <a:rPr spc="86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phones,  </a:t>
            </a:r>
            <a:r>
              <a:rPr spc="57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spc="9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spc="86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spc="49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spc="82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spc="86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spc="9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spc="4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spc="159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endParaRPr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object 74"/>
          <p:cNvSpPr/>
          <p:nvPr/>
        </p:nvSpPr>
        <p:spPr>
          <a:xfrm>
            <a:off x="7836892" y="4150202"/>
            <a:ext cx="96392" cy="0"/>
          </a:xfrm>
          <a:custGeom>
            <a:avLst/>
            <a:gdLst/>
            <a:ahLst/>
            <a:cxnLst/>
            <a:rect l="l" t="t" r="r" b="b"/>
            <a:pathLst>
              <a:path w="118109">
                <a:moveTo>
                  <a:pt x="0" y="0"/>
                </a:moveTo>
                <a:lnTo>
                  <a:pt x="118109" y="0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7927066" y="4105595"/>
            <a:ext cx="90172" cy="89212"/>
          </a:xfrm>
          <a:custGeom>
            <a:avLst/>
            <a:gdLst/>
            <a:ahLst/>
            <a:cxnLst/>
            <a:rect l="l" t="t" r="r" b="b"/>
            <a:pathLst>
              <a:path w="110490" h="109220">
                <a:moveTo>
                  <a:pt x="0" y="0"/>
                </a:moveTo>
                <a:lnTo>
                  <a:pt x="0" y="109220"/>
                </a:lnTo>
                <a:lnTo>
                  <a:pt x="110490" y="5461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6753854" y="4176016"/>
            <a:ext cx="96392" cy="0"/>
          </a:xfrm>
          <a:custGeom>
            <a:avLst/>
            <a:gdLst/>
            <a:ahLst/>
            <a:cxnLst/>
            <a:rect l="l" t="t" r="r" b="b"/>
            <a:pathLst>
              <a:path w="118109">
                <a:moveTo>
                  <a:pt x="0" y="0"/>
                </a:moveTo>
                <a:lnTo>
                  <a:pt x="118109" y="0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6845063" y="4131410"/>
            <a:ext cx="89137" cy="90248"/>
          </a:xfrm>
          <a:custGeom>
            <a:avLst/>
            <a:gdLst/>
            <a:ahLst/>
            <a:cxnLst/>
            <a:rect l="l" t="t" r="r" b="b"/>
            <a:pathLst>
              <a:path w="109220" h="110489">
                <a:moveTo>
                  <a:pt x="0" y="0"/>
                </a:moveTo>
                <a:lnTo>
                  <a:pt x="0" y="110490"/>
                </a:lnTo>
                <a:lnTo>
                  <a:pt x="109220" y="5461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 txBox="1"/>
          <p:nvPr/>
        </p:nvSpPr>
        <p:spPr>
          <a:xfrm>
            <a:off x="7013058" y="4778026"/>
            <a:ext cx="1140342" cy="6463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 indent="-5703" algn="ctr"/>
            <a:r>
              <a:rPr spc="82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Object,  </a:t>
            </a:r>
            <a:r>
              <a:rPr spc="53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spc="69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tt</a:t>
            </a:r>
            <a:r>
              <a:rPr spc="73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spc="16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spc="49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spc="78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spc="73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spc="6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e,  </a:t>
            </a:r>
            <a:r>
              <a:rPr spc="37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word</a:t>
            </a:r>
            <a:endParaRPr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9" name="object 79"/>
          <p:cNvSpPr txBox="1"/>
          <p:nvPr/>
        </p:nvSpPr>
        <p:spPr>
          <a:xfrm>
            <a:off x="3687918" y="3312155"/>
            <a:ext cx="1127616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algn="ctr"/>
            <a:r>
              <a:rPr lang="en-US" spc="86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supervised</a:t>
            </a:r>
            <a:endParaRPr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object 80"/>
          <p:cNvSpPr txBox="1"/>
          <p:nvPr/>
        </p:nvSpPr>
        <p:spPr>
          <a:xfrm>
            <a:off x="7047171" y="3312155"/>
            <a:ext cx="609600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algn="ctr"/>
            <a:r>
              <a:rPr spc="78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</a:t>
            </a:r>
            <a:r>
              <a:rPr spc="118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spc="65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spc="82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944813" y="3680174"/>
            <a:ext cx="838063" cy="945452"/>
          </a:xfrm>
          <a:prstGeom prst="rect">
            <a:avLst/>
          </a:prstGeom>
          <a:solidFill>
            <a:schemeClr val="accent1"/>
          </a:solidFill>
        </p:spPr>
        <p:txBody>
          <a:bodyPr vert="horz" wrap="square" lIns="0" tIns="0" rIns="0" bIns="0" rtlCol="0"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9525" marR="4147" indent="-9525" algn="ctr">
              <a:lnSpc>
                <a:spcPct val="127499"/>
              </a:lnSpc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sz="1400" dirty="0"/>
              <a:t>Pooling</a:t>
            </a:r>
            <a:endParaRPr sz="1400" dirty="0"/>
          </a:p>
        </p:txBody>
      </p:sp>
      <p:sp>
        <p:nvSpPr>
          <p:cNvPr id="32" name="object 32"/>
          <p:cNvSpPr txBox="1"/>
          <p:nvPr/>
        </p:nvSpPr>
        <p:spPr>
          <a:xfrm>
            <a:off x="2676174" y="3681984"/>
            <a:ext cx="886239" cy="941832"/>
          </a:xfrm>
          <a:prstGeom prst="rect">
            <a:avLst/>
          </a:prstGeom>
          <a:solidFill>
            <a:schemeClr val="accent1"/>
          </a:solidFill>
        </p:spPr>
        <p:txBody>
          <a:bodyPr vert="horz" wrap="square" lIns="0" tIns="0" rIns="0" bIns="0" rtlCol="0"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9525" marR="4147" indent="-9525" algn="ctr">
              <a:lnSpc>
                <a:spcPct val="127499"/>
              </a:lnSpc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1400" dirty="0"/>
              <a:t>Pooling</a:t>
            </a:r>
            <a:endParaRPr sz="1400" dirty="0"/>
          </a:p>
        </p:txBody>
      </p:sp>
      <p:sp>
        <p:nvSpPr>
          <p:cNvPr id="38" name="object 38"/>
          <p:cNvSpPr txBox="1"/>
          <p:nvPr/>
        </p:nvSpPr>
        <p:spPr>
          <a:xfrm>
            <a:off x="3901134" y="3681984"/>
            <a:ext cx="731232" cy="941832"/>
          </a:xfrm>
          <a:prstGeom prst="rect">
            <a:avLst/>
          </a:prstGeom>
          <a:solidFill>
            <a:schemeClr val="tx2"/>
          </a:solidFill>
        </p:spPr>
        <p:txBody>
          <a:bodyPr vert="horz" wrap="square" lIns="0" tIns="0" rIns="0" bIns="0" rtlCol="0"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9525" marR="4147" indent="-9525" algn="ctr">
              <a:lnSpc>
                <a:spcPct val="127499"/>
              </a:lnSpc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sz="1400" dirty="0"/>
              <a:t>Filters + </a:t>
            </a:r>
            <a:r>
              <a:rPr lang="en-US" sz="1400" dirty="0" err="1"/>
              <a:t>ReLU</a:t>
            </a:r>
            <a:endParaRPr lang="en-US" sz="1400" dirty="0"/>
          </a:p>
        </p:txBody>
      </p:sp>
      <p:sp>
        <p:nvSpPr>
          <p:cNvPr id="72" name="object 72"/>
          <p:cNvSpPr txBox="1"/>
          <p:nvPr/>
        </p:nvSpPr>
        <p:spPr>
          <a:xfrm>
            <a:off x="6986601" y="3680174"/>
            <a:ext cx="856140" cy="945452"/>
          </a:xfrm>
          <a:prstGeom prst="rect">
            <a:avLst/>
          </a:prstGeom>
          <a:solidFill>
            <a:schemeClr val="accent1"/>
          </a:solidFill>
        </p:spPr>
        <p:txBody>
          <a:bodyPr vert="horz" wrap="square" lIns="0" tIns="0" rIns="0" bIns="0" rtlCol="0"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9525" marR="4147" indent="-9525" algn="ctr">
              <a:lnSpc>
                <a:spcPct val="127499"/>
              </a:lnSpc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sz="1400" dirty="0"/>
              <a:t>Graphical  Model</a:t>
            </a:r>
          </a:p>
        </p:txBody>
      </p:sp>
      <p:sp>
        <p:nvSpPr>
          <p:cNvPr id="25" name="object 25"/>
          <p:cNvSpPr txBox="1"/>
          <p:nvPr/>
        </p:nvSpPr>
        <p:spPr>
          <a:xfrm>
            <a:off x="1674490" y="3681984"/>
            <a:ext cx="774822" cy="941832"/>
          </a:xfrm>
          <a:prstGeom prst="rect">
            <a:avLst/>
          </a:prstGeom>
          <a:solidFill>
            <a:schemeClr val="tx2"/>
          </a:solidFill>
        </p:spPr>
        <p:txBody>
          <a:bodyPr vert="horz" wrap="square" lIns="0" tIns="0" rIns="0" bIns="0" rtlCol="0"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9525" marR="4147" indent="-9525" algn="ctr">
              <a:lnSpc>
                <a:spcPct val="127499"/>
              </a:lnSpc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sz="1400" dirty="0"/>
              <a:t>Filters + </a:t>
            </a:r>
            <a:r>
              <a:rPr lang="en-US" sz="1400" dirty="0" err="1"/>
              <a:t>ReLU</a:t>
            </a:r>
            <a:endParaRPr sz="1400" dirty="0"/>
          </a:p>
        </p:txBody>
      </p:sp>
      <p:sp>
        <p:nvSpPr>
          <p:cNvPr id="81" name="object 79"/>
          <p:cNvSpPr txBox="1"/>
          <p:nvPr/>
        </p:nvSpPr>
        <p:spPr>
          <a:xfrm>
            <a:off x="5818866" y="3293897"/>
            <a:ext cx="1127616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algn="ctr"/>
            <a:r>
              <a:rPr lang="en-US" spc="86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supervised</a:t>
            </a:r>
            <a:endParaRPr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2" name="object 38"/>
          <p:cNvSpPr txBox="1"/>
          <p:nvPr/>
        </p:nvSpPr>
        <p:spPr>
          <a:xfrm>
            <a:off x="6032082" y="3663726"/>
            <a:ext cx="731232" cy="941832"/>
          </a:xfrm>
          <a:prstGeom prst="rect">
            <a:avLst/>
          </a:prstGeom>
          <a:solidFill>
            <a:schemeClr val="tx2"/>
          </a:solidFill>
        </p:spPr>
        <p:txBody>
          <a:bodyPr vert="horz" wrap="square" lIns="0" tIns="0" rIns="0" bIns="0" rtlCol="0"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9525" marR="4147" indent="-9525" algn="ctr">
              <a:lnSpc>
                <a:spcPct val="127499"/>
              </a:lnSpc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sz="1400" dirty="0"/>
              <a:t>Filters + </a:t>
            </a:r>
            <a:r>
              <a:rPr lang="en-US" sz="1400" dirty="0" err="1"/>
              <a:t>ReLU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257677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Group 82"/>
          <p:cNvGrpSpPr/>
          <p:nvPr/>
        </p:nvGrpSpPr>
        <p:grpSpPr>
          <a:xfrm>
            <a:off x="3557100" y="3970395"/>
            <a:ext cx="252900" cy="645227"/>
            <a:chOff x="5257800" y="3668051"/>
            <a:chExt cx="252900" cy="645227"/>
          </a:xfrm>
          <a:solidFill>
            <a:schemeClr val="tx2"/>
          </a:solidFill>
        </p:grpSpPr>
        <p:sp>
          <p:nvSpPr>
            <p:cNvPr id="84" name="object 37"/>
            <p:cNvSpPr/>
            <p:nvPr/>
          </p:nvSpPr>
          <p:spPr>
            <a:xfrm>
              <a:off x="5257800" y="4313278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 w="36659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39"/>
            <p:cNvSpPr/>
            <p:nvPr/>
          </p:nvSpPr>
          <p:spPr>
            <a:xfrm>
              <a:off x="5261947" y="3976141"/>
              <a:ext cx="163763" cy="1037"/>
            </a:xfrm>
            <a:custGeom>
              <a:avLst/>
              <a:gdLst/>
              <a:ahLst/>
              <a:cxnLst/>
              <a:rect l="l" t="t" r="r" b="b"/>
              <a:pathLst>
                <a:path w="200659" h="1270">
                  <a:moveTo>
                    <a:pt x="0" y="0"/>
                  </a:moveTo>
                  <a:lnTo>
                    <a:pt x="200659" y="1269"/>
                  </a:lnTo>
                </a:path>
              </a:pathLst>
            </a:custGeom>
            <a:grpFill/>
            <a:ln w="36659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40"/>
            <p:cNvSpPr/>
            <p:nvPr/>
          </p:nvSpPr>
          <p:spPr>
            <a:xfrm>
              <a:off x="5419492" y="3931536"/>
              <a:ext cx="90172" cy="90248"/>
            </a:xfrm>
            <a:custGeom>
              <a:avLst/>
              <a:gdLst/>
              <a:ahLst/>
              <a:cxnLst/>
              <a:rect l="l" t="t" r="r" b="b"/>
              <a:pathLst>
                <a:path w="110490" h="110489">
                  <a:moveTo>
                    <a:pt x="0" y="0"/>
                  </a:moveTo>
                  <a:lnTo>
                    <a:pt x="0" y="110489"/>
                  </a:lnTo>
                  <a:lnTo>
                    <a:pt x="110490" y="5588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59"/>
            <p:cNvSpPr/>
            <p:nvPr/>
          </p:nvSpPr>
          <p:spPr>
            <a:xfrm>
              <a:off x="5261947" y="3889004"/>
              <a:ext cx="163763" cy="0"/>
            </a:xfrm>
            <a:custGeom>
              <a:avLst/>
              <a:gdLst/>
              <a:ahLst/>
              <a:cxnLst/>
              <a:rect l="l" t="t" r="r" b="b"/>
              <a:pathLst>
                <a:path w="200659">
                  <a:moveTo>
                    <a:pt x="0" y="0"/>
                  </a:moveTo>
                  <a:lnTo>
                    <a:pt x="200659" y="0"/>
                  </a:lnTo>
                </a:path>
              </a:pathLst>
            </a:custGeom>
            <a:grpFill/>
            <a:ln w="36659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60"/>
            <p:cNvSpPr/>
            <p:nvPr/>
          </p:nvSpPr>
          <p:spPr>
            <a:xfrm>
              <a:off x="5419492" y="3843362"/>
              <a:ext cx="90172" cy="90248"/>
            </a:xfrm>
            <a:custGeom>
              <a:avLst/>
              <a:gdLst/>
              <a:ahLst/>
              <a:cxnLst/>
              <a:rect l="l" t="t" r="r" b="b"/>
              <a:pathLst>
                <a:path w="110490" h="110489">
                  <a:moveTo>
                    <a:pt x="0" y="0"/>
                  </a:moveTo>
                  <a:lnTo>
                    <a:pt x="0" y="110489"/>
                  </a:lnTo>
                  <a:lnTo>
                    <a:pt x="110490" y="5588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61"/>
            <p:cNvSpPr/>
            <p:nvPr/>
          </p:nvSpPr>
          <p:spPr>
            <a:xfrm>
              <a:off x="5261947" y="3800830"/>
              <a:ext cx="163763" cy="0"/>
            </a:xfrm>
            <a:custGeom>
              <a:avLst/>
              <a:gdLst/>
              <a:ahLst/>
              <a:cxnLst/>
              <a:rect l="l" t="t" r="r" b="b"/>
              <a:pathLst>
                <a:path w="200659">
                  <a:moveTo>
                    <a:pt x="0" y="0"/>
                  </a:moveTo>
                  <a:lnTo>
                    <a:pt x="200659" y="0"/>
                  </a:lnTo>
                </a:path>
              </a:pathLst>
            </a:custGeom>
            <a:grpFill/>
            <a:ln w="36659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62"/>
            <p:cNvSpPr/>
            <p:nvPr/>
          </p:nvSpPr>
          <p:spPr>
            <a:xfrm>
              <a:off x="5420527" y="3756224"/>
              <a:ext cx="89137" cy="89212"/>
            </a:xfrm>
            <a:custGeom>
              <a:avLst/>
              <a:gdLst/>
              <a:ahLst/>
              <a:cxnLst/>
              <a:rect l="l" t="t" r="r" b="b"/>
              <a:pathLst>
                <a:path w="109220" h="109220">
                  <a:moveTo>
                    <a:pt x="0" y="0"/>
                  </a:moveTo>
                  <a:lnTo>
                    <a:pt x="0" y="109219"/>
                  </a:lnTo>
                  <a:lnTo>
                    <a:pt x="109220" y="5460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" name="object 63"/>
            <p:cNvSpPr/>
            <p:nvPr/>
          </p:nvSpPr>
          <p:spPr>
            <a:xfrm>
              <a:off x="5262983" y="3712655"/>
              <a:ext cx="163763" cy="0"/>
            </a:xfrm>
            <a:custGeom>
              <a:avLst/>
              <a:gdLst/>
              <a:ahLst/>
              <a:cxnLst/>
              <a:rect l="l" t="t" r="r" b="b"/>
              <a:pathLst>
                <a:path w="200659">
                  <a:moveTo>
                    <a:pt x="0" y="0"/>
                  </a:moveTo>
                  <a:lnTo>
                    <a:pt x="200660" y="0"/>
                  </a:lnTo>
                </a:path>
              </a:pathLst>
            </a:custGeom>
            <a:grpFill/>
            <a:ln w="36659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" name="object 64"/>
            <p:cNvSpPr/>
            <p:nvPr/>
          </p:nvSpPr>
          <p:spPr>
            <a:xfrm>
              <a:off x="5420528" y="3668051"/>
              <a:ext cx="90172" cy="90248"/>
            </a:xfrm>
            <a:custGeom>
              <a:avLst/>
              <a:gdLst/>
              <a:ahLst/>
              <a:cxnLst/>
              <a:rect l="l" t="t" r="r" b="b"/>
              <a:pathLst>
                <a:path w="110490" h="110489">
                  <a:moveTo>
                    <a:pt x="0" y="0"/>
                  </a:moveTo>
                  <a:lnTo>
                    <a:pt x="0" y="110489"/>
                  </a:lnTo>
                  <a:lnTo>
                    <a:pt x="110490" y="5460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Future Systems: deep learning + structured prediction</a:t>
            </a:r>
          </a:p>
        </p:txBody>
      </p:sp>
      <p:sp>
        <p:nvSpPr>
          <p:cNvPr id="86" name="Text Placeholder 85"/>
          <p:cNvSpPr>
            <a:spLocks noGrp="1"/>
          </p:cNvSpPr>
          <p:nvPr>
            <p:ph type="body" idx="1"/>
          </p:nvPr>
        </p:nvSpPr>
        <p:spPr>
          <a:xfrm>
            <a:off x="383854" y="1333501"/>
            <a:ext cx="7461504" cy="173985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Globally-trained deep architecture</a:t>
            </a:r>
          </a:p>
          <a:p>
            <a:r>
              <a:rPr lang="en-US" dirty="0"/>
              <a:t>Handwriting recognition: since the mid 1990s  </a:t>
            </a:r>
          </a:p>
          <a:p>
            <a:r>
              <a:rPr lang="en-US" dirty="0"/>
              <a:t>Speech Recognition: since 2011</a:t>
            </a:r>
          </a:p>
          <a:p>
            <a:r>
              <a:rPr lang="en-US" dirty="0"/>
              <a:t>All the modules are trained with a combination of unsupervised and  supervised learning</a:t>
            </a:r>
          </a:p>
          <a:p>
            <a:r>
              <a:rPr lang="en-US" b="1" dirty="0">
                <a:solidFill>
                  <a:schemeClr val="accent1"/>
                </a:solidFill>
              </a:rPr>
              <a:t>End-to-end training == deep structured prediction</a:t>
            </a:r>
          </a:p>
          <a:p>
            <a:endParaRPr lang="en-US" dirty="0"/>
          </a:p>
        </p:txBody>
      </p:sp>
      <p:sp>
        <p:nvSpPr>
          <p:cNvPr id="9" name="object 9"/>
          <p:cNvSpPr txBox="1"/>
          <p:nvPr/>
        </p:nvSpPr>
        <p:spPr>
          <a:xfrm>
            <a:off x="1465566" y="3180558"/>
            <a:ext cx="1125234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algn="ctr"/>
            <a:r>
              <a:rPr lang="en-US" spc="78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Unsup</a:t>
            </a:r>
            <a:r>
              <a:rPr lang="en-US" spc="78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+ supervised</a:t>
            </a:r>
            <a:endParaRPr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313152" y="3396001"/>
            <a:ext cx="1612282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algn="ctr"/>
            <a:r>
              <a:rPr lang="en-US" spc="93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fixed</a:t>
            </a:r>
            <a:endParaRPr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707807" y="3396001"/>
            <a:ext cx="1311993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algn="ctr"/>
            <a:r>
              <a:rPr lang="en-US" spc="93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fixed</a:t>
            </a:r>
            <a:endParaRPr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4833615" y="361144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5" name="object 15"/>
          <p:cNvSpPr/>
          <p:nvPr/>
        </p:nvSpPr>
        <p:spPr>
          <a:xfrm>
            <a:off x="6721722" y="453390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7" name="object 17"/>
          <p:cNvSpPr/>
          <p:nvPr/>
        </p:nvSpPr>
        <p:spPr>
          <a:xfrm>
            <a:off x="6753854" y="4087842"/>
            <a:ext cx="96392" cy="0"/>
          </a:xfrm>
          <a:custGeom>
            <a:avLst/>
            <a:gdLst/>
            <a:ahLst/>
            <a:cxnLst/>
            <a:rect l="l" t="t" r="r" b="b"/>
            <a:pathLst>
              <a:path w="118109">
                <a:moveTo>
                  <a:pt x="0" y="0"/>
                </a:moveTo>
                <a:lnTo>
                  <a:pt x="118109" y="0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6845063" y="4042199"/>
            <a:ext cx="89137" cy="90248"/>
          </a:xfrm>
          <a:custGeom>
            <a:avLst/>
            <a:gdLst/>
            <a:ahLst/>
            <a:cxnLst/>
            <a:rect l="l" t="t" r="r" b="b"/>
            <a:pathLst>
              <a:path w="109220" h="110489">
                <a:moveTo>
                  <a:pt x="0" y="0"/>
                </a:moveTo>
                <a:lnTo>
                  <a:pt x="0" y="110489"/>
                </a:lnTo>
                <a:lnTo>
                  <a:pt x="109220" y="55879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371600" y="4150202"/>
            <a:ext cx="172055" cy="0"/>
          </a:xfrm>
          <a:custGeom>
            <a:avLst/>
            <a:gdLst/>
            <a:ahLst/>
            <a:cxnLst/>
            <a:rect l="l" t="t" r="r" b="b"/>
            <a:pathLst>
              <a:path w="210819">
                <a:moveTo>
                  <a:pt x="0" y="0"/>
                </a:moveTo>
                <a:lnTo>
                  <a:pt x="210819" y="0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537437" y="4105596"/>
            <a:ext cx="90172" cy="90248"/>
          </a:xfrm>
          <a:custGeom>
            <a:avLst/>
            <a:gdLst/>
            <a:ahLst/>
            <a:cxnLst/>
            <a:rect l="l" t="t" r="r" b="b"/>
            <a:pathLst>
              <a:path w="110489" h="110489">
                <a:moveTo>
                  <a:pt x="0" y="0"/>
                </a:moveTo>
                <a:lnTo>
                  <a:pt x="0" y="110490"/>
                </a:lnTo>
                <a:lnTo>
                  <a:pt x="110490" y="5461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417666" y="361144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26" name="object 26"/>
          <p:cNvSpPr/>
          <p:nvPr/>
        </p:nvSpPr>
        <p:spPr>
          <a:xfrm>
            <a:off x="2448458" y="4238376"/>
            <a:ext cx="103647" cy="0"/>
          </a:xfrm>
          <a:custGeom>
            <a:avLst/>
            <a:gdLst/>
            <a:ahLst/>
            <a:cxnLst/>
            <a:rect l="l" t="t" r="r" b="b"/>
            <a:pathLst>
              <a:path w="127000">
                <a:moveTo>
                  <a:pt x="0" y="0"/>
                </a:moveTo>
                <a:lnTo>
                  <a:pt x="127000" y="0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2546923" y="4193770"/>
            <a:ext cx="89137" cy="89212"/>
          </a:xfrm>
          <a:custGeom>
            <a:avLst/>
            <a:gdLst/>
            <a:ahLst/>
            <a:cxnLst/>
            <a:rect l="l" t="t" r="r" b="b"/>
            <a:pathLst>
              <a:path w="109220" h="109220">
                <a:moveTo>
                  <a:pt x="0" y="0"/>
                </a:moveTo>
                <a:lnTo>
                  <a:pt x="0" y="109220"/>
                </a:lnTo>
                <a:lnTo>
                  <a:pt x="109219" y="5461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2667000" y="361144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31" name="object 31"/>
          <p:cNvSpPr/>
          <p:nvPr/>
        </p:nvSpPr>
        <p:spPr>
          <a:xfrm>
            <a:off x="5363308" y="463256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41" name="object 41"/>
          <p:cNvSpPr txBox="1"/>
          <p:nvPr/>
        </p:nvSpPr>
        <p:spPr>
          <a:xfrm>
            <a:off x="2082963" y="4778026"/>
            <a:ext cx="1057879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7026" marR="4147" indent="-46657" algn="ctr"/>
            <a:r>
              <a:rPr spc="6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spc="9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spc="12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r>
              <a:rPr spc="155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spc="122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spc="73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evel  </a:t>
            </a:r>
            <a:r>
              <a:rPr spc="78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Features</a:t>
            </a:r>
            <a:endParaRPr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3258568" y="4778026"/>
            <a:ext cx="1047866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2877" marR="4147" indent="-42509" algn="ctr"/>
            <a:r>
              <a:rPr spc="2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spc="11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</a:t>
            </a:r>
            <a:r>
              <a:rPr spc="93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spc="118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spc="78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</a:t>
            </a:r>
            <a:r>
              <a:rPr spc="9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spc="118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  </a:t>
            </a:r>
            <a:r>
              <a:rPr spc="78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Features</a:t>
            </a:r>
            <a:endParaRPr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214648" y="3456736"/>
            <a:ext cx="1178470" cy="137966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265919" y="4855323"/>
            <a:ext cx="1268644" cy="82157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2448458" y="4150202"/>
            <a:ext cx="103647" cy="0"/>
          </a:xfrm>
          <a:custGeom>
            <a:avLst/>
            <a:gdLst/>
            <a:ahLst/>
            <a:cxnLst/>
            <a:rect l="l" t="t" r="r" b="b"/>
            <a:pathLst>
              <a:path w="127000">
                <a:moveTo>
                  <a:pt x="0" y="0"/>
                </a:moveTo>
                <a:lnTo>
                  <a:pt x="127000" y="0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2546923" y="4105595"/>
            <a:ext cx="89137" cy="89212"/>
          </a:xfrm>
          <a:custGeom>
            <a:avLst/>
            <a:gdLst/>
            <a:ahLst/>
            <a:cxnLst/>
            <a:rect l="l" t="t" r="r" b="b"/>
            <a:pathLst>
              <a:path w="109220" h="109220">
                <a:moveTo>
                  <a:pt x="0" y="0"/>
                </a:moveTo>
                <a:lnTo>
                  <a:pt x="0" y="109220"/>
                </a:lnTo>
                <a:lnTo>
                  <a:pt x="109219" y="5461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2448458" y="4062028"/>
            <a:ext cx="103647" cy="0"/>
          </a:xfrm>
          <a:custGeom>
            <a:avLst/>
            <a:gdLst/>
            <a:ahLst/>
            <a:cxnLst/>
            <a:rect l="l" t="t" r="r" b="b"/>
            <a:pathLst>
              <a:path w="127000">
                <a:moveTo>
                  <a:pt x="0" y="0"/>
                </a:moveTo>
                <a:lnTo>
                  <a:pt x="127000" y="0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2546923" y="4017422"/>
            <a:ext cx="89137" cy="90248"/>
          </a:xfrm>
          <a:custGeom>
            <a:avLst/>
            <a:gdLst/>
            <a:ahLst/>
            <a:cxnLst/>
            <a:rect l="l" t="t" r="r" b="b"/>
            <a:pathLst>
              <a:path w="109220" h="110489">
                <a:moveTo>
                  <a:pt x="0" y="0"/>
                </a:moveTo>
                <a:lnTo>
                  <a:pt x="0" y="110490"/>
                </a:lnTo>
                <a:lnTo>
                  <a:pt x="109219" y="5461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88" name="Group 87"/>
          <p:cNvGrpSpPr/>
          <p:nvPr/>
        </p:nvGrpSpPr>
        <p:grpSpPr>
          <a:xfrm>
            <a:off x="5766900" y="3988377"/>
            <a:ext cx="252900" cy="645227"/>
            <a:chOff x="5257800" y="3668051"/>
            <a:chExt cx="252900" cy="645227"/>
          </a:xfrm>
          <a:solidFill>
            <a:schemeClr val="tx2"/>
          </a:solidFill>
        </p:grpSpPr>
        <p:sp>
          <p:nvSpPr>
            <p:cNvPr id="37" name="object 37"/>
            <p:cNvSpPr/>
            <p:nvPr/>
          </p:nvSpPr>
          <p:spPr>
            <a:xfrm>
              <a:off x="5257800" y="4313278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 w="36659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5261947" y="3976141"/>
              <a:ext cx="163763" cy="1037"/>
            </a:xfrm>
            <a:custGeom>
              <a:avLst/>
              <a:gdLst/>
              <a:ahLst/>
              <a:cxnLst/>
              <a:rect l="l" t="t" r="r" b="b"/>
              <a:pathLst>
                <a:path w="200659" h="1270">
                  <a:moveTo>
                    <a:pt x="0" y="0"/>
                  </a:moveTo>
                  <a:lnTo>
                    <a:pt x="200659" y="1269"/>
                  </a:lnTo>
                </a:path>
              </a:pathLst>
            </a:custGeom>
            <a:grpFill/>
            <a:ln w="36659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5419492" y="3931536"/>
              <a:ext cx="90172" cy="90248"/>
            </a:xfrm>
            <a:custGeom>
              <a:avLst/>
              <a:gdLst/>
              <a:ahLst/>
              <a:cxnLst/>
              <a:rect l="l" t="t" r="r" b="b"/>
              <a:pathLst>
                <a:path w="110490" h="110489">
                  <a:moveTo>
                    <a:pt x="0" y="0"/>
                  </a:moveTo>
                  <a:lnTo>
                    <a:pt x="0" y="110489"/>
                  </a:lnTo>
                  <a:lnTo>
                    <a:pt x="110490" y="5588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5261947" y="3889004"/>
              <a:ext cx="163763" cy="0"/>
            </a:xfrm>
            <a:custGeom>
              <a:avLst/>
              <a:gdLst/>
              <a:ahLst/>
              <a:cxnLst/>
              <a:rect l="l" t="t" r="r" b="b"/>
              <a:pathLst>
                <a:path w="200659">
                  <a:moveTo>
                    <a:pt x="0" y="0"/>
                  </a:moveTo>
                  <a:lnTo>
                    <a:pt x="200659" y="0"/>
                  </a:lnTo>
                </a:path>
              </a:pathLst>
            </a:custGeom>
            <a:grpFill/>
            <a:ln w="36659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5419492" y="3843362"/>
              <a:ext cx="90172" cy="90248"/>
            </a:xfrm>
            <a:custGeom>
              <a:avLst/>
              <a:gdLst/>
              <a:ahLst/>
              <a:cxnLst/>
              <a:rect l="l" t="t" r="r" b="b"/>
              <a:pathLst>
                <a:path w="110490" h="110489">
                  <a:moveTo>
                    <a:pt x="0" y="0"/>
                  </a:moveTo>
                  <a:lnTo>
                    <a:pt x="0" y="110489"/>
                  </a:lnTo>
                  <a:lnTo>
                    <a:pt x="110490" y="5588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5261947" y="3800830"/>
              <a:ext cx="163763" cy="0"/>
            </a:xfrm>
            <a:custGeom>
              <a:avLst/>
              <a:gdLst/>
              <a:ahLst/>
              <a:cxnLst/>
              <a:rect l="l" t="t" r="r" b="b"/>
              <a:pathLst>
                <a:path w="200659">
                  <a:moveTo>
                    <a:pt x="0" y="0"/>
                  </a:moveTo>
                  <a:lnTo>
                    <a:pt x="200659" y="0"/>
                  </a:lnTo>
                </a:path>
              </a:pathLst>
            </a:custGeom>
            <a:grpFill/>
            <a:ln w="36659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5420527" y="3756224"/>
              <a:ext cx="89137" cy="89212"/>
            </a:xfrm>
            <a:custGeom>
              <a:avLst/>
              <a:gdLst/>
              <a:ahLst/>
              <a:cxnLst/>
              <a:rect l="l" t="t" r="r" b="b"/>
              <a:pathLst>
                <a:path w="109220" h="109220">
                  <a:moveTo>
                    <a:pt x="0" y="0"/>
                  </a:moveTo>
                  <a:lnTo>
                    <a:pt x="0" y="109219"/>
                  </a:lnTo>
                  <a:lnTo>
                    <a:pt x="109220" y="5460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5262983" y="3712655"/>
              <a:ext cx="163763" cy="0"/>
            </a:xfrm>
            <a:custGeom>
              <a:avLst/>
              <a:gdLst/>
              <a:ahLst/>
              <a:cxnLst/>
              <a:rect l="l" t="t" r="r" b="b"/>
              <a:pathLst>
                <a:path w="200659">
                  <a:moveTo>
                    <a:pt x="0" y="0"/>
                  </a:moveTo>
                  <a:lnTo>
                    <a:pt x="200660" y="0"/>
                  </a:lnTo>
                </a:path>
              </a:pathLst>
            </a:custGeom>
            <a:grpFill/>
            <a:ln w="36659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5420528" y="3668051"/>
              <a:ext cx="90172" cy="90248"/>
            </a:xfrm>
            <a:custGeom>
              <a:avLst/>
              <a:gdLst/>
              <a:ahLst/>
              <a:cxnLst/>
              <a:rect l="l" t="t" r="r" b="b"/>
              <a:pathLst>
                <a:path w="110490" h="110489">
                  <a:moveTo>
                    <a:pt x="0" y="0"/>
                  </a:moveTo>
                  <a:lnTo>
                    <a:pt x="0" y="110489"/>
                  </a:lnTo>
                  <a:lnTo>
                    <a:pt x="110490" y="5460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4633229" y="3658500"/>
            <a:ext cx="319771" cy="830913"/>
            <a:chOff x="4023629" y="3658500"/>
            <a:chExt cx="319771" cy="830913"/>
          </a:xfrm>
        </p:grpSpPr>
        <p:sp>
          <p:nvSpPr>
            <p:cNvPr id="33" name="object 33"/>
            <p:cNvSpPr/>
            <p:nvPr/>
          </p:nvSpPr>
          <p:spPr>
            <a:xfrm>
              <a:off x="4023629" y="4267422"/>
              <a:ext cx="161690" cy="0"/>
            </a:xfrm>
            <a:custGeom>
              <a:avLst/>
              <a:gdLst/>
              <a:ahLst/>
              <a:cxnLst/>
              <a:rect l="l" t="t" r="r" b="b"/>
              <a:pathLst>
                <a:path w="198120">
                  <a:moveTo>
                    <a:pt x="0" y="0"/>
                  </a:moveTo>
                  <a:lnTo>
                    <a:pt x="198120" y="0"/>
                  </a:lnTo>
                </a:path>
              </a:pathLst>
            </a:custGeom>
            <a:ln w="36659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179101" y="4222817"/>
              <a:ext cx="90172" cy="90248"/>
            </a:xfrm>
            <a:custGeom>
              <a:avLst/>
              <a:gdLst/>
              <a:ahLst/>
              <a:cxnLst/>
              <a:rect l="l" t="t" r="r" b="b"/>
              <a:pathLst>
                <a:path w="110489" h="110489">
                  <a:moveTo>
                    <a:pt x="0" y="0"/>
                  </a:moveTo>
                  <a:lnTo>
                    <a:pt x="0" y="110490"/>
                  </a:lnTo>
                  <a:lnTo>
                    <a:pt x="110490" y="546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343400" y="365850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36659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023629" y="4179248"/>
              <a:ext cx="161690" cy="0"/>
            </a:xfrm>
            <a:custGeom>
              <a:avLst/>
              <a:gdLst/>
              <a:ahLst/>
              <a:cxnLst/>
              <a:rect l="l" t="t" r="r" b="b"/>
              <a:pathLst>
                <a:path w="198120">
                  <a:moveTo>
                    <a:pt x="0" y="0"/>
                  </a:moveTo>
                  <a:lnTo>
                    <a:pt x="198120" y="0"/>
                  </a:lnTo>
                </a:path>
              </a:pathLst>
            </a:custGeom>
            <a:ln w="36659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4179101" y="4134642"/>
              <a:ext cx="90172" cy="90248"/>
            </a:xfrm>
            <a:custGeom>
              <a:avLst/>
              <a:gdLst/>
              <a:ahLst/>
              <a:cxnLst/>
              <a:rect l="l" t="t" r="r" b="b"/>
              <a:pathLst>
                <a:path w="110489" h="110489">
                  <a:moveTo>
                    <a:pt x="0" y="0"/>
                  </a:moveTo>
                  <a:lnTo>
                    <a:pt x="0" y="110490"/>
                  </a:lnTo>
                  <a:lnTo>
                    <a:pt x="110490" y="546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4023629" y="4091074"/>
              <a:ext cx="161690" cy="1037"/>
            </a:xfrm>
            <a:custGeom>
              <a:avLst/>
              <a:gdLst/>
              <a:ahLst/>
              <a:cxnLst/>
              <a:rect l="l" t="t" r="r" b="b"/>
              <a:pathLst>
                <a:path w="198120" h="1270">
                  <a:moveTo>
                    <a:pt x="0" y="0"/>
                  </a:moveTo>
                  <a:lnTo>
                    <a:pt x="198120" y="1269"/>
                  </a:lnTo>
                </a:path>
              </a:pathLst>
            </a:custGeom>
            <a:ln w="36659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4179101" y="4046468"/>
              <a:ext cx="90172" cy="90248"/>
            </a:xfrm>
            <a:custGeom>
              <a:avLst/>
              <a:gdLst/>
              <a:ahLst/>
              <a:cxnLst/>
              <a:rect l="l" t="t" r="r" b="b"/>
              <a:pathLst>
                <a:path w="110489" h="110489">
                  <a:moveTo>
                    <a:pt x="0" y="0"/>
                  </a:moveTo>
                  <a:lnTo>
                    <a:pt x="0" y="110490"/>
                  </a:lnTo>
                  <a:lnTo>
                    <a:pt x="110490" y="558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4023629" y="4003936"/>
              <a:ext cx="161690" cy="0"/>
            </a:xfrm>
            <a:custGeom>
              <a:avLst/>
              <a:gdLst/>
              <a:ahLst/>
              <a:cxnLst/>
              <a:rect l="l" t="t" r="r" b="b"/>
              <a:pathLst>
                <a:path w="198120">
                  <a:moveTo>
                    <a:pt x="0" y="0"/>
                  </a:moveTo>
                  <a:lnTo>
                    <a:pt x="198120" y="0"/>
                  </a:lnTo>
                </a:path>
              </a:pathLst>
            </a:custGeom>
            <a:ln w="36659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4179101" y="3959330"/>
              <a:ext cx="90172" cy="89212"/>
            </a:xfrm>
            <a:custGeom>
              <a:avLst/>
              <a:gdLst/>
              <a:ahLst/>
              <a:cxnLst/>
              <a:rect l="l" t="t" r="r" b="b"/>
              <a:pathLst>
                <a:path w="110489" h="109220">
                  <a:moveTo>
                    <a:pt x="0" y="0"/>
                  </a:moveTo>
                  <a:lnTo>
                    <a:pt x="0" y="109219"/>
                  </a:lnTo>
                  <a:lnTo>
                    <a:pt x="110490" y="546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4023629" y="3915762"/>
              <a:ext cx="161690" cy="0"/>
            </a:xfrm>
            <a:custGeom>
              <a:avLst/>
              <a:gdLst/>
              <a:ahLst/>
              <a:cxnLst/>
              <a:rect l="l" t="t" r="r" b="b"/>
              <a:pathLst>
                <a:path w="198120">
                  <a:moveTo>
                    <a:pt x="0" y="0"/>
                  </a:moveTo>
                  <a:lnTo>
                    <a:pt x="198120" y="0"/>
                  </a:lnTo>
                </a:path>
              </a:pathLst>
            </a:custGeom>
            <a:ln w="36659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4179101" y="3871156"/>
              <a:ext cx="90172" cy="90248"/>
            </a:xfrm>
            <a:custGeom>
              <a:avLst/>
              <a:gdLst/>
              <a:ahLst/>
              <a:cxnLst/>
              <a:rect l="l" t="t" r="r" b="b"/>
              <a:pathLst>
                <a:path w="110489" h="110489">
                  <a:moveTo>
                    <a:pt x="0" y="0"/>
                  </a:moveTo>
                  <a:lnTo>
                    <a:pt x="0" y="110489"/>
                  </a:lnTo>
                  <a:lnTo>
                    <a:pt x="110490" y="546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4023629" y="3827588"/>
              <a:ext cx="161690" cy="0"/>
            </a:xfrm>
            <a:custGeom>
              <a:avLst/>
              <a:gdLst/>
              <a:ahLst/>
              <a:cxnLst/>
              <a:rect l="l" t="t" r="r" b="b"/>
              <a:pathLst>
                <a:path w="198120">
                  <a:moveTo>
                    <a:pt x="0" y="0"/>
                  </a:moveTo>
                  <a:lnTo>
                    <a:pt x="198120" y="0"/>
                  </a:lnTo>
                </a:path>
              </a:pathLst>
            </a:custGeom>
            <a:ln w="36659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4179101" y="3782982"/>
              <a:ext cx="90172" cy="90248"/>
            </a:xfrm>
            <a:custGeom>
              <a:avLst/>
              <a:gdLst/>
              <a:ahLst/>
              <a:cxnLst/>
              <a:rect l="l" t="t" r="r" b="b"/>
              <a:pathLst>
                <a:path w="110489" h="110489">
                  <a:moveTo>
                    <a:pt x="0" y="0"/>
                  </a:moveTo>
                  <a:lnTo>
                    <a:pt x="0" y="110489"/>
                  </a:lnTo>
                  <a:lnTo>
                    <a:pt x="110490" y="546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4023629" y="4355596"/>
              <a:ext cx="161690" cy="1037"/>
            </a:xfrm>
            <a:custGeom>
              <a:avLst/>
              <a:gdLst/>
              <a:ahLst/>
              <a:cxnLst/>
              <a:rect l="l" t="t" r="r" b="b"/>
              <a:pathLst>
                <a:path w="198120" h="1270">
                  <a:moveTo>
                    <a:pt x="0" y="0"/>
                  </a:moveTo>
                  <a:lnTo>
                    <a:pt x="198120" y="1269"/>
                  </a:lnTo>
                </a:path>
              </a:pathLst>
            </a:custGeom>
            <a:ln w="36659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4179101" y="4310991"/>
              <a:ext cx="90172" cy="90248"/>
            </a:xfrm>
            <a:custGeom>
              <a:avLst/>
              <a:gdLst/>
              <a:ahLst/>
              <a:cxnLst/>
              <a:rect l="l" t="t" r="r" b="b"/>
              <a:pathLst>
                <a:path w="110489" h="110489">
                  <a:moveTo>
                    <a:pt x="0" y="0"/>
                  </a:moveTo>
                  <a:lnTo>
                    <a:pt x="0" y="110490"/>
                  </a:lnTo>
                  <a:lnTo>
                    <a:pt x="110490" y="558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4023629" y="4444808"/>
              <a:ext cx="161690" cy="0"/>
            </a:xfrm>
            <a:custGeom>
              <a:avLst/>
              <a:gdLst/>
              <a:ahLst/>
              <a:cxnLst/>
              <a:rect l="l" t="t" r="r" b="b"/>
              <a:pathLst>
                <a:path w="198120">
                  <a:moveTo>
                    <a:pt x="0" y="0"/>
                  </a:moveTo>
                  <a:lnTo>
                    <a:pt x="198120" y="0"/>
                  </a:lnTo>
                </a:path>
              </a:pathLst>
            </a:custGeom>
            <a:ln w="36659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4179101" y="4400201"/>
              <a:ext cx="90172" cy="89212"/>
            </a:xfrm>
            <a:custGeom>
              <a:avLst/>
              <a:gdLst/>
              <a:ahLst/>
              <a:cxnLst/>
              <a:rect l="l" t="t" r="r" b="b"/>
              <a:pathLst>
                <a:path w="110489" h="109220">
                  <a:moveTo>
                    <a:pt x="0" y="0"/>
                  </a:moveTo>
                  <a:lnTo>
                    <a:pt x="0" y="109219"/>
                  </a:lnTo>
                  <a:lnTo>
                    <a:pt x="110490" y="546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0" name="object 70"/>
          <p:cNvSpPr/>
          <p:nvPr/>
        </p:nvSpPr>
        <p:spPr>
          <a:xfrm>
            <a:off x="6882722" y="361144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71" name="object 71"/>
          <p:cNvSpPr/>
          <p:nvPr/>
        </p:nvSpPr>
        <p:spPr>
          <a:xfrm>
            <a:off x="7814090" y="463360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73" name="object 73"/>
          <p:cNvSpPr txBox="1"/>
          <p:nvPr/>
        </p:nvSpPr>
        <p:spPr>
          <a:xfrm>
            <a:off x="5232815" y="4778026"/>
            <a:ext cx="1135630" cy="6463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850" marR="4147" indent="-518" algn="ctr"/>
            <a:r>
              <a:rPr spc="93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parts,  </a:t>
            </a:r>
            <a:r>
              <a:rPr spc="86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phones,  </a:t>
            </a:r>
            <a:r>
              <a:rPr spc="57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spc="9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spc="86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spc="49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spc="82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spc="86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spc="9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spc="4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spc="159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endParaRPr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object 74"/>
          <p:cNvSpPr/>
          <p:nvPr/>
        </p:nvSpPr>
        <p:spPr>
          <a:xfrm>
            <a:off x="7836892" y="4150202"/>
            <a:ext cx="96392" cy="0"/>
          </a:xfrm>
          <a:custGeom>
            <a:avLst/>
            <a:gdLst/>
            <a:ahLst/>
            <a:cxnLst/>
            <a:rect l="l" t="t" r="r" b="b"/>
            <a:pathLst>
              <a:path w="118109">
                <a:moveTo>
                  <a:pt x="0" y="0"/>
                </a:moveTo>
                <a:lnTo>
                  <a:pt x="118109" y="0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7927066" y="4105595"/>
            <a:ext cx="90172" cy="89212"/>
          </a:xfrm>
          <a:custGeom>
            <a:avLst/>
            <a:gdLst/>
            <a:ahLst/>
            <a:cxnLst/>
            <a:rect l="l" t="t" r="r" b="b"/>
            <a:pathLst>
              <a:path w="110490" h="109220">
                <a:moveTo>
                  <a:pt x="0" y="0"/>
                </a:moveTo>
                <a:lnTo>
                  <a:pt x="0" y="109220"/>
                </a:lnTo>
                <a:lnTo>
                  <a:pt x="110490" y="5461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6753854" y="4176016"/>
            <a:ext cx="96392" cy="0"/>
          </a:xfrm>
          <a:custGeom>
            <a:avLst/>
            <a:gdLst/>
            <a:ahLst/>
            <a:cxnLst/>
            <a:rect l="l" t="t" r="r" b="b"/>
            <a:pathLst>
              <a:path w="118109">
                <a:moveTo>
                  <a:pt x="0" y="0"/>
                </a:moveTo>
                <a:lnTo>
                  <a:pt x="118109" y="0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6845063" y="4131410"/>
            <a:ext cx="89137" cy="90248"/>
          </a:xfrm>
          <a:custGeom>
            <a:avLst/>
            <a:gdLst/>
            <a:ahLst/>
            <a:cxnLst/>
            <a:rect l="l" t="t" r="r" b="b"/>
            <a:pathLst>
              <a:path w="109220" h="110489">
                <a:moveTo>
                  <a:pt x="0" y="0"/>
                </a:moveTo>
                <a:lnTo>
                  <a:pt x="0" y="110490"/>
                </a:lnTo>
                <a:lnTo>
                  <a:pt x="109220" y="5461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 txBox="1"/>
          <p:nvPr/>
        </p:nvSpPr>
        <p:spPr>
          <a:xfrm>
            <a:off x="7013058" y="4778026"/>
            <a:ext cx="1140342" cy="6463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 indent="-5703" algn="ctr"/>
            <a:r>
              <a:rPr spc="82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Object,  </a:t>
            </a:r>
            <a:r>
              <a:rPr spc="53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spc="69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tt</a:t>
            </a:r>
            <a:r>
              <a:rPr spc="73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spc="16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spc="49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spc="78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spc="73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spc="6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e,  </a:t>
            </a:r>
            <a:r>
              <a:rPr spc="37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word</a:t>
            </a:r>
            <a:endParaRPr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9" name="object 79"/>
          <p:cNvSpPr txBox="1"/>
          <p:nvPr/>
        </p:nvSpPr>
        <p:spPr>
          <a:xfrm>
            <a:off x="3687918" y="3180558"/>
            <a:ext cx="1127616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algn="ctr"/>
            <a:r>
              <a:rPr lang="en-US" spc="78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Unsup</a:t>
            </a:r>
            <a:r>
              <a:rPr lang="en-US" spc="78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+ </a:t>
            </a:r>
            <a:r>
              <a:rPr lang="en-US" spc="86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supervised</a:t>
            </a:r>
            <a:endParaRPr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944813" y="3680174"/>
            <a:ext cx="838063" cy="945452"/>
          </a:xfrm>
          <a:prstGeom prst="rect">
            <a:avLst/>
          </a:prstGeom>
          <a:solidFill>
            <a:schemeClr val="accent1"/>
          </a:solidFill>
        </p:spPr>
        <p:txBody>
          <a:bodyPr vert="horz" wrap="square" lIns="0" tIns="0" rIns="0" bIns="0" rtlCol="0"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9525" marR="4147" indent="-9525" algn="ctr">
              <a:lnSpc>
                <a:spcPct val="127499"/>
              </a:lnSpc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sz="1400" dirty="0"/>
              <a:t>Pooling</a:t>
            </a:r>
            <a:endParaRPr sz="1400" dirty="0"/>
          </a:p>
        </p:txBody>
      </p:sp>
      <p:sp>
        <p:nvSpPr>
          <p:cNvPr id="32" name="object 32"/>
          <p:cNvSpPr txBox="1"/>
          <p:nvPr/>
        </p:nvSpPr>
        <p:spPr>
          <a:xfrm>
            <a:off x="2676174" y="3681984"/>
            <a:ext cx="886239" cy="941832"/>
          </a:xfrm>
          <a:prstGeom prst="rect">
            <a:avLst/>
          </a:prstGeom>
          <a:solidFill>
            <a:schemeClr val="accent1"/>
          </a:solidFill>
        </p:spPr>
        <p:txBody>
          <a:bodyPr vert="horz" wrap="square" lIns="0" tIns="0" rIns="0" bIns="0" rtlCol="0"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9525" marR="4147" indent="-9525" algn="ctr">
              <a:lnSpc>
                <a:spcPct val="127499"/>
              </a:lnSpc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1400" dirty="0"/>
              <a:t>Pooling</a:t>
            </a:r>
            <a:endParaRPr sz="1400" dirty="0"/>
          </a:p>
        </p:txBody>
      </p:sp>
      <p:sp>
        <p:nvSpPr>
          <p:cNvPr id="38" name="object 38"/>
          <p:cNvSpPr txBox="1"/>
          <p:nvPr/>
        </p:nvSpPr>
        <p:spPr>
          <a:xfrm>
            <a:off x="3901134" y="3681984"/>
            <a:ext cx="731232" cy="941832"/>
          </a:xfrm>
          <a:prstGeom prst="rect">
            <a:avLst/>
          </a:prstGeom>
          <a:solidFill>
            <a:schemeClr val="tx2"/>
          </a:solidFill>
        </p:spPr>
        <p:txBody>
          <a:bodyPr vert="horz" wrap="square" lIns="0" tIns="0" rIns="0" bIns="0" rtlCol="0"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9525" marR="4147" indent="-9525" algn="ctr">
              <a:lnSpc>
                <a:spcPct val="127499"/>
              </a:lnSpc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sz="1400" dirty="0"/>
              <a:t>Filters + </a:t>
            </a:r>
            <a:r>
              <a:rPr lang="en-US" sz="1400" dirty="0" err="1"/>
              <a:t>ReLU</a:t>
            </a:r>
            <a:endParaRPr lang="en-US" sz="1400" dirty="0"/>
          </a:p>
        </p:txBody>
      </p:sp>
      <p:sp>
        <p:nvSpPr>
          <p:cNvPr id="72" name="object 72"/>
          <p:cNvSpPr txBox="1"/>
          <p:nvPr/>
        </p:nvSpPr>
        <p:spPr>
          <a:xfrm>
            <a:off x="6986601" y="3680174"/>
            <a:ext cx="856140" cy="945452"/>
          </a:xfrm>
          <a:prstGeom prst="rect">
            <a:avLst/>
          </a:prstGeom>
          <a:solidFill>
            <a:schemeClr val="tx2"/>
          </a:solidFill>
        </p:spPr>
        <p:txBody>
          <a:bodyPr vert="horz" wrap="square" lIns="0" tIns="0" rIns="0" bIns="0" rtlCol="0"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9525" marR="4147" indent="-9525" algn="ctr">
              <a:lnSpc>
                <a:spcPct val="127499"/>
              </a:lnSpc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sz="1400" dirty="0"/>
              <a:t>Graphical  Model</a:t>
            </a:r>
          </a:p>
        </p:txBody>
      </p:sp>
      <p:sp>
        <p:nvSpPr>
          <p:cNvPr id="25" name="object 25"/>
          <p:cNvSpPr txBox="1"/>
          <p:nvPr/>
        </p:nvSpPr>
        <p:spPr>
          <a:xfrm>
            <a:off x="1674490" y="3681984"/>
            <a:ext cx="774822" cy="941832"/>
          </a:xfrm>
          <a:prstGeom prst="rect">
            <a:avLst/>
          </a:prstGeom>
          <a:solidFill>
            <a:schemeClr val="tx2"/>
          </a:solidFill>
        </p:spPr>
        <p:txBody>
          <a:bodyPr vert="horz" wrap="square" lIns="0" tIns="0" rIns="0" bIns="0" rtlCol="0"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9525" marR="4147" indent="-9525" algn="ctr">
              <a:lnSpc>
                <a:spcPct val="127499"/>
              </a:lnSpc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sz="1400" dirty="0"/>
              <a:t>Filters + </a:t>
            </a:r>
            <a:r>
              <a:rPr lang="en-US" sz="1400" dirty="0" err="1"/>
              <a:t>ReLU</a:t>
            </a:r>
            <a:endParaRPr sz="1400" dirty="0"/>
          </a:p>
        </p:txBody>
      </p:sp>
      <p:sp>
        <p:nvSpPr>
          <p:cNvPr id="81" name="object 79"/>
          <p:cNvSpPr txBox="1"/>
          <p:nvPr/>
        </p:nvSpPr>
        <p:spPr>
          <a:xfrm>
            <a:off x="5818866" y="3180558"/>
            <a:ext cx="1127616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algn="ctr"/>
            <a:r>
              <a:rPr lang="en-US" spc="78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Unsup</a:t>
            </a:r>
            <a:r>
              <a:rPr lang="en-US" spc="78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+ </a:t>
            </a:r>
            <a:r>
              <a:rPr lang="en-US" spc="86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supervised</a:t>
            </a:r>
            <a:endParaRPr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2" name="object 38"/>
          <p:cNvSpPr txBox="1"/>
          <p:nvPr/>
        </p:nvSpPr>
        <p:spPr>
          <a:xfrm>
            <a:off x="6032082" y="3663726"/>
            <a:ext cx="731232" cy="941832"/>
          </a:xfrm>
          <a:prstGeom prst="rect">
            <a:avLst/>
          </a:prstGeom>
          <a:solidFill>
            <a:schemeClr val="tx2"/>
          </a:solidFill>
        </p:spPr>
        <p:txBody>
          <a:bodyPr vert="horz" wrap="square" lIns="0" tIns="0" rIns="0" bIns="0" rtlCol="0"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9525" marR="4147" indent="-9525" algn="ctr">
              <a:lnSpc>
                <a:spcPct val="127499"/>
              </a:lnSpc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sz="1400" dirty="0"/>
              <a:t>Filters + </a:t>
            </a:r>
            <a:r>
              <a:rPr lang="en-US" sz="1400" dirty="0" err="1"/>
              <a:t>ReLU</a:t>
            </a:r>
            <a:endParaRPr lang="en-US" sz="1400" dirty="0"/>
          </a:p>
        </p:txBody>
      </p:sp>
      <p:sp>
        <p:nvSpPr>
          <p:cNvPr id="95" name="object 79"/>
          <p:cNvSpPr txBox="1"/>
          <p:nvPr/>
        </p:nvSpPr>
        <p:spPr>
          <a:xfrm>
            <a:off x="6844536" y="3180558"/>
            <a:ext cx="1127616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algn="ctr"/>
            <a:r>
              <a:rPr lang="en-US" spc="78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Unsup</a:t>
            </a:r>
            <a:r>
              <a:rPr lang="en-US" spc="78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+ </a:t>
            </a:r>
            <a:r>
              <a:rPr lang="en-US" spc="86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supervised</a:t>
            </a:r>
            <a:endParaRPr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21457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Deep learning = learning hierarchical representations</a:t>
            </a:r>
          </a:p>
        </p:txBody>
      </p:sp>
      <p:sp>
        <p:nvSpPr>
          <p:cNvPr id="48" name="Text Placeholder 47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7998146" cy="446675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It's </a:t>
            </a:r>
            <a:r>
              <a:rPr lang="en-US" dirty="0">
                <a:solidFill>
                  <a:schemeClr val="accent1"/>
                </a:solidFill>
              </a:rPr>
              <a:t>deep</a:t>
            </a:r>
            <a:r>
              <a:rPr lang="en-US" dirty="0"/>
              <a:t> if it has </a:t>
            </a:r>
            <a:r>
              <a:rPr lang="en-US" dirty="0">
                <a:solidFill>
                  <a:schemeClr val="accent1"/>
                </a:solidFill>
              </a:rPr>
              <a:t>more than one stage </a:t>
            </a:r>
            <a:r>
              <a:rPr lang="en-US" dirty="0"/>
              <a:t>of non-linear feature transformation</a:t>
            </a:r>
          </a:p>
          <a:p>
            <a:endParaRPr lang="en-US" dirty="0"/>
          </a:p>
        </p:txBody>
      </p:sp>
      <p:sp>
        <p:nvSpPr>
          <p:cNvPr id="42" name="object 42"/>
          <p:cNvSpPr txBox="1"/>
          <p:nvPr/>
        </p:nvSpPr>
        <p:spPr>
          <a:xfrm>
            <a:off x="430674" y="5780278"/>
            <a:ext cx="7875126" cy="1692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100" spc="16" dirty="0">
                <a:latin typeface="+mj-lt"/>
                <a:cs typeface="Arial" panose="020B0604020202020204" pitchFamily="34" charset="0"/>
              </a:rPr>
              <a:t>Feature</a:t>
            </a:r>
            <a:r>
              <a:rPr sz="1100" spc="-41" dirty="0">
                <a:latin typeface="+mj-lt"/>
                <a:cs typeface="Arial" panose="020B0604020202020204" pitchFamily="34" charset="0"/>
              </a:rPr>
              <a:t> </a:t>
            </a:r>
            <a:r>
              <a:rPr sz="1100" spc="41" dirty="0">
                <a:latin typeface="+mj-lt"/>
                <a:cs typeface="Arial" panose="020B0604020202020204" pitchFamily="34" charset="0"/>
              </a:rPr>
              <a:t>visualization</a:t>
            </a:r>
            <a:r>
              <a:rPr sz="1100" spc="-29" dirty="0">
                <a:latin typeface="+mj-lt"/>
                <a:cs typeface="Arial" panose="020B0604020202020204" pitchFamily="34" charset="0"/>
              </a:rPr>
              <a:t> </a:t>
            </a:r>
            <a:r>
              <a:rPr sz="1100" spc="29" dirty="0">
                <a:latin typeface="+mj-lt"/>
                <a:cs typeface="Arial" panose="020B0604020202020204" pitchFamily="34" charset="0"/>
              </a:rPr>
              <a:t>of</a:t>
            </a:r>
            <a:r>
              <a:rPr sz="1100" spc="-33" dirty="0">
                <a:latin typeface="+mj-lt"/>
                <a:cs typeface="Arial" panose="020B0604020202020204" pitchFamily="34" charset="0"/>
              </a:rPr>
              <a:t> </a:t>
            </a:r>
            <a:r>
              <a:rPr sz="1100" spc="33" dirty="0">
                <a:latin typeface="+mj-lt"/>
                <a:cs typeface="Arial" panose="020B0604020202020204" pitchFamily="34" charset="0"/>
              </a:rPr>
              <a:t>convolutional</a:t>
            </a:r>
            <a:r>
              <a:rPr sz="1100" spc="-29" dirty="0">
                <a:latin typeface="+mj-lt"/>
                <a:cs typeface="Arial" panose="020B0604020202020204" pitchFamily="34" charset="0"/>
              </a:rPr>
              <a:t> </a:t>
            </a:r>
            <a:r>
              <a:rPr sz="1100" spc="41" dirty="0">
                <a:latin typeface="+mj-lt"/>
                <a:cs typeface="Arial" panose="020B0604020202020204" pitchFamily="34" charset="0"/>
              </a:rPr>
              <a:t>net</a:t>
            </a:r>
            <a:r>
              <a:rPr sz="1100" spc="-33" dirty="0">
                <a:latin typeface="+mj-lt"/>
                <a:cs typeface="Arial" panose="020B0604020202020204" pitchFamily="34" charset="0"/>
              </a:rPr>
              <a:t> </a:t>
            </a:r>
            <a:r>
              <a:rPr sz="1100" spc="29" dirty="0">
                <a:latin typeface="+mj-lt"/>
                <a:cs typeface="Arial" panose="020B0604020202020204" pitchFamily="34" charset="0"/>
              </a:rPr>
              <a:t>trained</a:t>
            </a:r>
            <a:r>
              <a:rPr sz="1100" spc="-33" dirty="0">
                <a:latin typeface="+mj-lt"/>
                <a:cs typeface="Arial" panose="020B0604020202020204" pitchFamily="34" charset="0"/>
              </a:rPr>
              <a:t> </a:t>
            </a:r>
            <a:r>
              <a:rPr sz="1100" spc="16" dirty="0">
                <a:latin typeface="+mj-lt"/>
                <a:cs typeface="Arial" panose="020B0604020202020204" pitchFamily="34" charset="0"/>
              </a:rPr>
              <a:t>on</a:t>
            </a:r>
            <a:r>
              <a:rPr sz="1100" spc="-29" dirty="0">
                <a:latin typeface="+mj-lt"/>
                <a:cs typeface="Arial" panose="020B0604020202020204" pitchFamily="34" charset="0"/>
              </a:rPr>
              <a:t> </a:t>
            </a:r>
            <a:r>
              <a:rPr sz="1100" spc="41" dirty="0">
                <a:latin typeface="+mj-lt"/>
                <a:cs typeface="Arial" panose="020B0604020202020204" pitchFamily="34" charset="0"/>
              </a:rPr>
              <a:t>ImageNet</a:t>
            </a:r>
            <a:r>
              <a:rPr sz="1100" spc="-33" dirty="0">
                <a:latin typeface="+mj-lt"/>
                <a:cs typeface="Arial" panose="020B0604020202020204" pitchFamily="34" charset="0"/>
              </a:rPr>
              <a:t> </a:t>
            </a:r>
            <a:r>
              <a:rPr sz="1100" spc="24" dirty="0">
                <a:latin typeface="+mj-lt"/>
                <a:cs typeface="Arial" panose="020B0604020202020204" pitchFamily="34" charset="0"/>
              </a:rPr>
              <a:t>from</a:t>
            </a:r>
            <a:r>
              <a:rPr sz="1100" spc="-24" dirty="0">
                <a:latin typeface="+mj-lt"/>
                <a:cs typeface="Arial" panose="020B0604020202020204" pitchFamily="34" charset="0"/>
              </a:rPr>
              <a:t> </a:t>
            </a:r>
            <a:r>
              <a:rPr sz="1100" spc="45" dirty="0">
                <a:latin typeface="+mj-lt"/>
                <a:cs typeface="Arial" panose="020B0604020202020204" pitchFamily="34" charset="0"/>
              </a:rPr>
              <a:t>[Zeiler</a:t>
            </a:r>
            <a:r>
              <a:rPr sz="1100" spc="-29" dirty="0">
                <a:latin typeface="+mj-lt"/>
                <a:cs typeface="Arial" panose="020B0604020202020204" pitchFamily="34" charset="0"/>
              </a:rPr>
              <a:t> </a:t>
            </a:r>
            <a:r>
              <a:rPr sz="1100" spc="53" dirty="0">
                <a:latin typeface="+mj-lt"/>
                <a:cs typeface="Arial" panose="020B0604020202020204" pitchFamily="34" charset="0"/>
              </a:rPr>
              <a:t>&amp;</a:t>
            </a:r>
            <a:r>
              <a:rPr sz="1100" spc="-29" dirty="0">
                <a:latin typeface="+mj-lt"/>
                <a:cs typeface="Arial" panose="020B0604020202020204" pitchFamily="34" charset="0"/>
              </a:rPr>
              <a:t> </a:t>
            </a:r>
            <a:r>
              <a:rPr sz="1100" spc="16" dirty="0">
                <a:latin typeface="+mj-lt"/>
                <a:cs typeface="Arial" panose="020B0604020202020204" pitchFamily="34" charset="0"/>
              </a:rPr>
              <a:t>Fergus</a:t>
            </a:r>
            <a:r>
              <a:rPr sz="1100" spc="-33" dirty="0">
                <a:latin typeface="+mj-lt"/>
                <a:cs typeface="Arial" panose="020B0604020202020204" pitchFamily="34" charset="0"/>
              </a:rPr>
              <a:t> </a:t>
            </a:r>
            <a:r>
              <a:rPr sz="1100" spc="122" dirty="0">
                <a:latin typeface="+mj-lt"/>
                <a:cs typeface="Arial" panose="020B0604020202020204" pitchFamily="34" charset="0"/>
              </a:rPr>
              <a:t>2013]</a:t>
            </a:r>
            <a:endParaRPr sz="1100" dirty="0">
              <a:latin typeface="+mj-lt"/>
              <a:cs typeface="Arial" panose="020B0604020202020204" pitchFamily="34" charset="0"/>
            </a:endParaRPr>
          </a:p>
        </p:txBody>
      </p:sp>
      <p:cxnSp>
        <p:nvCxnSpPr>
          <p:cNvPr id="50" name="Straight Arrow Connector 49"/>
          <p:cNvCxnSpPr/>
          <p:nvPr/>
        </p:nvCxnSpPr>
        <p:spPr>
          <a:xfrm>
            <a:off x="1918691" y="2371406"/>
            <a:ext cx="30480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bject 20"/>
          <p:cNvSpPr/>
          <p:nvPr/>
        </p:nvSpPr>
        <p:spPr>
          <a:xfrm>
            <a:off x="2256360" y="1917568"/>
            <a:ext cx="1133902" cy="960138"/>
          </a:xfrm>
          <a:custGeom>
            <a:avLst/>
            <a:gdLst/>
            <a:ahLst/>
            <a:cxnLst/>
            <a:rect l="l" t="t" r="r" b="b"/>
            <a:pathLst>
              <a:path w="1389379" h="826770">
                <a:moveTo>
                  <a:pt x="1388109" y="0"/>
                </a:moveTo>
                <a:lnTo>
                  <a:pt x="0" y="0"/>
                </a:lnTo>
                <a:lnTo>
                  <a:pt x="0" y="826770"/>
                </a:lnTo>
                <a:lnTo>
                  <a:pt x="1388109" y="826770"/>
                </a:lnTo>
                <a:lnTo>
                  <a:pt x="1389380" y="825500"/>
                </a:lnTo>
                <a:lnTo>
                  <a:pt x="1389380" y="1270"/>
                </a:lnTo>
                <a:lnTo>
                  <a:pt x="138810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Low-level feature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53" name="object 20"/>
          <p:cNvSpPr/>
          <p:nvPr/>
        </p:nvSpPr>
        <p:spPr>
          <a:xfrm>
            <a:off x="6858000" y="1914999"/>
            <a:ext cx="1133902" cy="965574"/>
          </a:xfrm>
          <a:custGeom>
            <a:avLst/>
            <a:gdLst/>
            <a:ahLst/>
            <a:cxnLst/>
            <a:rect l="l" t="t" r="r" b="b"/>
            <a:pathLst>
              <a:path w="1389379" h="826770">
                <a:moveTo>
                  <a:pt x="1388109" y="0"/>
                </a:moveTo>
                <a:lnTo>
                  <a:pt x="0" y="0"/>
                </a:lnTo>
                <a:lnTo>
                  <a:pt x="0" y="826770"/>
                </a:lnTo>
                <a:lnTo>
                  <a:pt x="1388109" y="826770"/>
                </a:lnTo>
                <a:lnTo>
                  <a:pt x="1389380" y="825500"/>
                </a:lnTo>
                <a:lnTo>
                  <a:pt x="1389380" y="1270"/>
                </a:lnTo>
                <a:lnTo>
                  <a:pt x="138810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Trainable classifier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54" name="object 20"/>
          <p:cNvSpPr/>
          <p:nvPr/>
        </p:nvSpPr>
        <p:spPr>
          <a:xfrm>
            <a:off x="5324120" y="1914999"/>
            <a:ext cx="1133902" cy="965574"/>
          </a:xfrm>
          <a:custGeom>
            <a:avLst/>
            <a:gdLst/>
            <a:ahLst/>
            <a:cxnLst/>
            <a:rect l="l" t="t" r="r" b="b"/>
            <a:pathLst>
              <a:path w="1389379" h="826770">
                <a:moveTo>
                  <a:pt x="1388109" y="0"/>
                </a:moveTo>
                <a:lnTo>
                  <a:pt x="0" y="0"/>
                </a:lnTo>
                <a:lnTo>
                  <a:pt x="0" y="826770"/>
                </a:lnTo>
                <a:lnTo>
                  <a:pt x="1388109" y="826770"/>
                </a:lnTo>
                <a:lnTo>
                  <a:pt x="1389380" y="825500"/>
                </a:lnTo>
                <a:lnTo>
                  <a:pt x="1389380" y="1270"/>
                </a:lnTo>
                <a:lnTo>
                  <a:pt x="138810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High-level feature</a:t>
            </a:r>
            <a:endParaRPr dirty="0">
              <a:solidFill>
                <a:schemeClr val="bg1"/>
              </a:solidFill>
            </a:endParaRPr>
          </a:p>
        </p:txBody>
      </p:sp>
      <p:cxnSp>
        <p:nvCxnSpPr>
          <p:cNvPr id="55" name="Straight Arrow Connector 54"/>
          <p:cNvCxnSpPr/>
          <p:nvPr/>
        </p:nvCxnSpPr>
        <p:spPr>
          <a:xfrm>
            <a:off x="3352800" y="2371406"/>
            <a:ext cx="36576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>
            <a:off x="4876800" y="2371406"/>
            <a:ext cx="36576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>
            <a:off x="6400800" y="2371406"/>
            <a:ext cx="36576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>
            <a:off x="7839502" y="2371406"/>
            <a:ext cx="30480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object 20"/>
          <p:cNvSpPr/>
          <p:nvPr/>
        </p:nvSpPr>
        <p:spPr>
          <a:xfrm>
            <a:off x="3790240" y="1914999"/>
            <a:ext cx="1133902" cy="965574"/>
          </a:xfrm>
          <a:custGeom>
            <a:avLst/>
            <a:gdLst/>
            <a:ahLst/>
            <a:cxnLst/>
            <a:rect l="l" t="t" r="r" b="b"/>
            <a:pathLst>
              <a:path w="1389379" h="826770">
                <a:moveTo>
                  <a:pt x="1388109" y="0"/>
                </a:moveTo>
                <a:lnTo>
                  <a:pt x="0" y="0"/>
                </a:lnTo>
                <a:lnTo>
                  <a:pt x="0" y="826770"/>
                </a:lnTo>
                <a:lnTo>
                  <a:pt x="1388109" y="826770"/>
                </a:lnTo>
                <a:lnTo>
                  <a:pt x="1389380" y="825500"/>
                </a:lnTo>
                <a:lnTo>
                  <a:pt x="1389380" y="1270"/>
                </a:lnTo>
                <a:lnTo>
                  <a:pt x="138810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Mid-level feature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520310" y="1885760"/>
            <a:ext cx="1537090" cy="99481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61" name="Straight Arrow Connector 60"/>
          <p:cNvCxnSpPr/>
          <p:nvPr/>
        </p:nvCxnSpPr>
        <p:spPr>
          <a:xfrm flipV="1">
            <a:off x="1828800" y="2781300"/>
            <a:ext cx="994511" cy="457200"/>
          </a:xfrm>
          <a:prstGeom prst="straightConnector1">
            <a:avLst/>
          </a:prstGeom>
          <a:ln w="3810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object 33"/>
          <p:cNvSpPr/>
          <p:nvPr/>
        </p:nvSpPr>
        <p:spPr>
          <a:xfrm>
            <a:off x="520310" y="3009900"/>
            <a:ext cx="2199980" cy="262816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62" name="Straight Arrow Connector 61"/>
          <p:cNvCxnSpPr/>
          <p:nvPr/>
        </p:nvCxnSpPr>
        <p:spPr>
          <a:xfrm flipV="1">
            <a:off x="4382927" y="2705100"/>
            <a:ext cx="0" cy="651533"/>
          </a:xfrm>
          <a:prstGeom prst="straightConnector1">
            <a:avLst/>
          </a:prstGeom>
          <a:ln w="3810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object 34"/>
          <p:cNvSpPr/>
          <p:nvPr/>
        </p:nvSpPr>
        <p:spPr>
          <a:xfrm>
            <a:off x="3015210" y="3019235"/>
            <a:ext cx="2218420" cy="262447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65" name="Straight Arrow Connector 64"/>
          <p:cNvCxnSpPr/>
          <p:nvPr/>
        </p:nvCxnSpPr>
        <p:spPr>
          <a:xfrm flipH="1" flipV="1">
            <a:off x="5867400" y="2726624"/>
            <a:ext cx="791766" cy="630009"/>
          </a:xfrm>
          <a:prstGeom prst="straightConnector1">
            <a:avLst/>
          </a:prstGeom>
          <a:ln w="3810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35"/>
          <p:cNvSpPr/>
          <p:nvPr/>
        </p:nvSpPr>
        <p:spPr>
          <a:xfrm>
            <a:off x="5528550" y="3009900"/>
            <a:ext cx="2165864" cy="263278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153786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Trainable feature hierarchy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idx="1"/>
          </p:nvPr>
        </p:nvSpPr>
        <p:spPr>
          <a:xfrm>
            <a:off x="383854" y="1028700"/>
            <a:ext cx="7461504" cy="4771553"/>
          </a:xfrm>
        </p:spPr>
        <p:txBody>
          <a:bodyPr/>
          <a:lstStyle/>
          <a:p>
            <a:r>
              <a:rPr lang="en-US" dirty="0"/>
              <a:t>Hierarchy of representations with increasing level of abstraction  Each stage is a kind of trainable feature transform</a:t>
            </a:r>
          </a:p>
          <a:p>
            <a:r>
              <a:rPr lang="en-US" dirty="0"/>
              <a:t>Image recognition</a:t>
            </a:r>
          </a:p>
          <a:p>
            <a:pPr lvl="1"/>
            <a:r>
              <a:rPr lang="en-US" dirty="0"/>
              <a:t>Pixel →  edge →  </a:t>
            </a:r>
            <a:r>
              <a:rPr lang="en-US" dirty="0" err="1"/>
              <a:t>texton</a:t>
            </a:r>
            <a:r>
              <a:rPr lang="en-US" dirty="0"/>
              <a:t> →  motif →  part →  object</a:t>
            </a:r>
          </a:p>
          <a:p>
            <a:r>
              <a:rPr lang="en-US" dirty="0"/>
              <a:t>Text</a:t>
            </a:r>
          </a:p>
          <a:p>
            <a:pPr lvl="1"/>
            <a:r>
              <a:rPr lang="en-US" dirty="0"/>
              <a:t>Character →  word →  word group →  clause →  sentence →  story</a:t>
            </a:r>
          </a:p>
          <a:p>
            <a:r>
              <a:rPr lang="en-US" dirty="0"/>
              <a:t>Speech</a:t>
            </a:r>
          </a:p>
          <a:p>
            <a:pPr lvl="1"/>
            <a:r>
              <a:rPr lang="en-US" dirty="0"/>
              <a:t>Sample →  spectral band →  sound →   … →  phone →  phoneme →  word</a:t>
            </a:r>
          </a:p>
          <a:p>
            <a:endParaRPr lang="en-US" dirty="0"/>
          </a:p>
        </p:txBody>
      </p:sp>
      <p:grpSp>
        <p:nvGrpSpPr>
          <p:cNvPr id="30" name="Group 29"/>
          <p:cNvGrpSpPr/>
          <p:nvPr/>
        </p:nvGrpSpPr>
        <p:grpSpPr>
          <a:xfrm>
            <a:off x="1485900" y="3702345"/>
            <a:ext cx="5257800" cy="1743502"/>
            <a:chOff x="762000" y="3702345"/>
            <a:chExt cx="5257800" cy="1743502"/>
          </a:xfrm>
        </p:grpSpPr>
        <p:sp>
          <p:nvSpPr>
            <p:cNvPr id="21" name="object 20"/>
            <p:cNvSpPr/>
            <p:nvPr/>
          </p:nvSpPr>
          <p:spPr>
            <a:xfrm rot="5400000">
              <a:off x="715936" y="4281809"/>
              <a:ext cx="1743502" cy="584574"/>
            </a:xfrm>
            <a:custGeom>
              <a:avLst/>
              <a:gdLst/>
              <a:ahLst/>
              <a:cxnLst/>
              <a:rect l="l" t="t" r="r" b="b"/>
              <a:pathLst>
                <a:path w="1389379" h="826770">
                  <a:moveTo>
                    <a:pt x="1388109" y="0"/>
                  </a:moveTo>
                  <a:lnTo>
                    <a:pt x="0" y="0"/>
                  </a:lnTo>
                  <a:lnTo>
                    <a:pt x="0" y="826770"/>
                  </a:lnTo>
                  <a:lnTo>
                    <a:pt x="1388109" y="826770"/>
                  </a:lnTo>
                  <a:lnTo>
                    <a:pt x="1389380" y="825500"/>
                  </a:lnTo>
                  <a:lnTo>
                    <a:pt x="1389380" y="1270"/>
                  </a:lnTo>
                  <a:lnTo>
                    <a:pt x="138810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0" tIns="0" rIns="0" bIns="0" rtlCol="0" anchor="ctr"/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Trainable feature transform</a:t>
              </a:r>
              <a:endParaRPr dirty="0">
                <a:solidFill>
                  <a:schemeClr val="bg1"/>
                </a:solidFill>
              </a:endParaRPr>
            </a:p>
          </p:txBody>
        </p:sp>
        <p:cxnSp>
          <p:nvCxnSpPr>
            <p:cNvPr id="22" name="Straight Arrow Connector 21"/>
            <p:cNvCxnSpPr/>
            <p:nvPr/>
          </p:nvCxnSpPr>
          <p:spPr>
            <a:xfrm>
              <a:off x="762000" y="4574096"/>
              <a:ext cx="457200" cy="0"/>
            </a:xfrm>
            <a:prstGeom prst="straightConnector1">
              <a:avLst/>
            </a:prstGeom>
            <a:ln w="38100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object 20"/>
            <p:cNvSpPr/>
            <p:nvPr/>
          </p:nvSpPr>
          <p:spPr>
            <a:xfrm rot="5400000">
              <a:off x="1919769" y="4281809"/>
              <a:ext cx="1743502" cy="584574"/>
            </a:xfrm>
            <a:custGeom>
              <a:avLst/>
              <a:gdLst/>
              <a:ahLst/>
              <a:cxnLst/>
              <a:rect l="l" t="t" r="r" b="b"/>
              <a:pathLst>
                <a:path w="1389379" h="826770">
                  <a:moveTo>
                    <a:pt x="1388109" y="0"/>
                  </a:moveTo>
                  <a:lnTo>
                    <a:pt x="0" y="0"/>
                  </a:lnTo>
                  <a:lnTo>
                    <a:pt x="0" y="826770"/>
                  </a:lnTo>
                  <a:lnTo>
                    <a:pt x="1388109" y="826770"/>
                  </a:lnTo>
                  <a:lnTo>
                    <a:pt x="1389380" y="825500"/>
                  </a:lnTo>
                  <a:lnTo>
                    <a:pt x="1389380" y="1270"/>
                  </a:lnTo>
                  <a:lnTo>
                    <a:pt x="138810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0" tIns="0" rIns="0" bIns="0" rtlCol="0" anchor="ctr"/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Trainable feature transform</a:t>
              </a:r>
              <a:endParaRPr dirty="0">
                <a:solidFill>
                  <a:schemeClr val="bg1"/>
                </a:solidFill>
              </a:endParaRPr>
            </a:p>
          </p:txBody>
        </p:sp>
        <p:cxnSp>
          <p:nvCxnSpPr>
            <p:cNvPr id="24" name="Straight Arrow Connector 23"/>
            <p:cNvCxnSpPr/>
            <p:nvPr/>
          </p:nvCxnSpPr>
          <p:spPr>
            <a:xfrm>
              <a:off x="1965833" y="4574096"/>
              <a:ext cx="457200" cy="0"/>
            </a:xfrm>
            <a:prstGeom prst="straightConnector1">
              <a:avLst/>
            </a:prstGeom>
            <a:ln w="38100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object 20"/>
            <p:cNvSpPr/>
            <p:nvPr/>
          </p:nvSpPr>
          <p:spPr>
            <a:xfrm rot="5400000">
              <a:off x="3096711" y="4281809"/>
              <a:ext cx="1743502" cy="584574"/>
            </a:xfrm>
            <a:custGeom>
              <a:avLst/>
              <a:gdLst/>
              <a:ahLst/>
              <a:cxnLst/>
              <a:rect l="l" t="t" r="r" b="b"/>
              <a:pathLst>
                <a:path w="1389379" h="826770">
                  <a:moveTo>
                    <a:pt x="1388109" y="0"/>
                  </a:moveTo>
                  <a:lnTo>
                    <a:pt x="0" y="0"/>
                  </a:lnTo>
                  <a:lnTo>
                    <a:pt x="0" y="826770"/>
                  </a:lnTo>
                  <a:lnTo>
                    <a:pt x="1388109" y="826770"/>
                  </a:lnTo>
                  <a:lnTo>
                    <a:pt x="1389380" y="825500"/>
                  </a:lnTo>
                  <a:lnTo>
                    <a:pt x="1389380" y="1270"/>
                  </a:lnTo>
                  <a:lnTo>
                    <a:pt x="138810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0" tIns="0" rIns="0" bIns="0" rtlCol="0" anchor="ctr"/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Trainable feature transform</a:t>
              </a:r>
              <a:endParaRPr dirty="0">
                <a:solidFill>
                  <a:schemeClr val="bg1"/>
                </a:solidFill>
              </a:endParaRPr>
            </a:p>
          </p:txBody>
        </p:sp>
        <p:cxnSp>
          <p:nvCxnSpPr>
            <p:cNvPr id="26" name="Straight Arrow Connector 25"/>
            <p:cNvCxnSpPr/>
            <p:nvPr/>
          </p:nvCxnSpPr>
          <p:spPr>
            <a:xfrm>
              <a:off x="3142775" y="4574096"/>
              <a:ext cx="457200" cy="0"/>
            </a:xfrm>
            <a:prstGeom prst="straightConnector1">
              <a:avLst/>
            </a:prstGeom>
            <a:ln w="38100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object 20"/>
            <p:cNvSpPr/>
            <p:nvPr/>
          </p:nvSpPr>
          <p:spPr>
            <a:xfrm rot="5400000">
              <a:off x="4300544" y="4281809"/>
              <a:ext cx="1743502" cy="584574"/>
            </a:xfrm>
            <a:custGeom>
              <a:avLst/>
              <a:gdLst/>
              <a:ahLst/>
              <a:cxnLst/>
              <a:rect l="l" t="t" r="r" b="b"/>
              <a:pathLst>
                <a:path w="1389379" h="826770">
                  <a:moveTo>
                    <a:pt x="1388109" y="0"/>
                  </a:moveTo>
                  <a:lnTo>
                    <a:pt x="0" y="0"/>
                  </a:lnTo>
                  <a:lnTo>
                    <a:pt x="0" y="826770"/>
                  </a:lnTo>
                  <a:lnTo>
                    <a:pt x="1388109" y="826770"/>
                  </a:lnTo>
                  <a:lnTo>
                    <a:pt x="1389380" y="825500"/>
                  </a:lnTo>
                  <a:lnTo>
                    <a:pt x="1389380" y="1270"/>
                  </a:lnTo>
                  <a:lnTo>
                    <a:pt x="138810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0" tIns="0" rIns="0" bIns="0" rtlCol="0" anchor="ctr"/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Trainable feature transform</a:t>
              </a:r>
              <a:endParaRPr dirty="0">
                <a:solidFill>
                  <a:schemeClr val="bg1"/>
                </a:solidFill>
              </a:endParaRPr>
            </a:p>
          </p:txBody>
        </p:sp>
        <p:cxnSp>
          <p:nvCxnSpPr>
            <p:cNvPr id="28" name="Straight Arrow Connector 27"/>
            <p:cNvCxnSpPr/>
            <p:nvPr/>
          </p:nvCxnSpPr>
          <p:spPr>
            <a:xfrm>
              <a:off x="4346608" y="4574096"/>
              <a:ext cx="457200" cy="0"/>
            </a:xfrm>
            <a:prstGeom prst="straightConnector1">
              <a:avLst/>
            </a:prstGeom>
            <a:ln w="38100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/>
            <p:cNvCxnSpPr/>
            <p:nvPr/>
          </p:nvCxnSpPr>
          <p:spPr>
            <a:xfrm>
              <a:off x="5562600" y="4574096"/>
              <a:ext cx="457200" cy="0"/>
            </a:xfrm>
            <a:prstGeom prst="straightConnector1">
              <a:avLst/>
            </a:prstGeom>
            <a:ln w="38100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256133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representations: a challenge for  ML, CV, AI, neuroscience, cognitive science...</a:t>
            </a:r>
          </a:p>
        </p:txBody>
      </p:sp>
      <p:sp>
        <p:nvSpPr>
          <p:cNvPr id="52" name="Text Placeholder 51"/>
          <p:cNvSpPr>
            <a:spLocks noGrp="1"/>
          </p:cNvSpPr>
          <p:nvPr>
            <p:ph type="body" idx="1"/>
          </p:nvPr>
        </p:nvSpPr>
        <p:spPr>
          <a:xfrm>
            <a:off x="383854" y="1790700"/>
            <a:ext cx="5254946" cy="4009553"/>
          </a:xfrm>
        </p:spPr>
        <p:txBody>
          <a:bodyPr/>
          <a:lstStyle/>
          <a:p>
            <a:r>
              <a:rPr lang="en-US" sz="1600" dirty="0">
                <a:solidFill>
                  <a:schemeClr val="accent1"/>
                </a:solidFill>
              </a:rPr>
              <a:t>How do we learn representations </a:t>
            </a:r>
            <a:r>
              <a:rPr lang="en-US" sz="1600" dirty="0"/>
              <a:t>of the perceptual world?</a:t>
            </a:r>
          </a:p>
          <a:p>
            <a:pPr lvl="1"/>
            <a:r>
              <a:rPr lang="en-US" sz="1200" dirty="0"/>
              <a:t>How can a perceptual system build itself by looking at the world?</a:t>
            </a:r>
          </a:p>
          <a:p>
            <a:pPr lvl="1"/>
            <a:r>
              <a:rPr lang="en-US" sz="1200" dirty="0"/>
              <a:t>How much prior structure is necessary</a:t>
            </a:r>
          </a:p>
          <a:p>
            <a:r>
              <a:rPr lang="en-US" sz="1600" dirty="0">
                <a:solidFill>
                  <a:schemeClr val="accent1"/>
                </a:solidFill>
              </a:rPr>
              <a:t>ML/AI</a:t>
            </a:r>
            <a:r>
              <a:rPr lang="en-US" sz="1600" dirty="0"/>
              <a:t>: how do we learn features or feature  hierarchies?</a:t>
            </a:r>
          </a:p>
          <a:p>
            <a:pPr lvl="1"/>
            <a:r>
              <a:rPr lang="en-US" sz="1200" dirty="0"/>
              <a:t>What is the fundamental principle? What is  the learning algorithm? What is the  architecture?</a:t>
            </a:r>
          </a:p>
          <a:p>
            <a:r>
              <a:rPr lang="en-US" sz="1600" dirty="0">
                <a:solidFill>
                  <a:schemeClr val="accent1"/>
                </a:solidFill>
              </a:rPr>
              <a:t>Neuroscience</a:t>
            </a:r>
            <a:r>
              <a:rPr lang="en-US" sz="1600" dirty="0"/>
              <a:t>: how does the cortex learn perception?</a:t>
            </a:r>
          </a:p>
          <a:p>
            <a:pPr lvl="1"/>
            <a:r>
              <a:rPr lang="en-US" sz="1200" dirty="0"/>
              <a:t>Does the cortex “run” a single, general  learning algorithm? (or a small number of  them)</a:t>
            </a:r>
          </a:p>
          <a:p>
            <a:r>
              <a:rPr lang="en-US" sz="1600" dirty="0" err="1">
                <a:solidFill>
                  <a:schemeClr val="accent1"/>
                </a:solidFill>
              </a:rPr>
              <a:t>CogSci</a:t>
            </a:r>
            <a:r>
              <a:rPr lang="en-US" sz="1600" dirty="0"/>
              <a:t>: how does the mind learn abstract concepts on  top of less abstract ones?</a:t>
            </a:r>
          </a:p>
          <a:p>
            <a:r>
              <a:rPr lang="en-US" sz="1600" dirty="0">
                <a:solidFill>
                  <a:schemeClr val="accent1"/>
                </a:solidFill>
              </a:rPr>
              <a:t>Deep Learning addresses the problem of learning  hierarchical representations with a single algorithm</a:t>
            </a:r>
          </a:p>
          <a:p>
            <a:pPr lvl="1"/>
            <a:r>
              <a:rPr lang="en-US" sz="1200" dirty="0">
                <a:solidFill>
                  <a:schemeClr val="accent1"/>
                </a:solidFill>
              </a:rPr>
              <a:t>Or perhaps with a few algorithms</a:t>
            </a:r>
          </a:p>
        </p:txBody>
      </p:sp>
      <p:grpSp>
        <p:nvGrpSpPr>
          <p:cNvPr id="54" name="Group 53"/>
          <p:cNvGrpSpPr/>
          <p:nvPr/>
        </p:nvGrpSpPr>
        <p:grpSpPr>
          <a:xfrm rot="16200000">
            <a:off x="4665923" y="2688576"/>
            <a:ext cx="4301254" cy="1743502"/>
            <a:chOff x="762000" y="3702345"/>
            <a:chExt cx="5257800" cy="1743502"/>
          </a:xfrm>
        </p:grpSpPr>
        <p:sp>
          <p:nvSpPr>
            <p:cNvPr id="55" name="object 20"/>
            <p:cNvSpPr/>
            <p:nvPr/>
          </p:nvSpPr>
          <p:spPr>
            <a:xfrm rot="5400000">
              <a:off x="715936" y="4281809"/>
              <a:ext cx="1743502" cy="584574"/>
            </a:xfrm>
            <a:custGeom>
              <a:avLst/>
              <a:gdLst/>
              <a:ahLst/>
              <a:cxnLst/>
              <a:rect l="l" t="t" r="r" b="b"/>
              <a:pathLst>
                <a:path w="1389379" h="826770">
                  <a:moveTo>
                    <a:pt x="1388109" y="0"/>
                  </a:moveTo>
                  <a:lnTo>
                    <a:pt x="0" y="0"/>
                  </a:lnTo>
                  <a:lnTo>
                    <a:pt x="0" y="826770"/>
                  </a:lnTo>
                  <a:lnTo>
                    <a:pt x="1388109" y="826770"/>
                  </a:lnTo>
                  <a:lnTo>
                    <a:pt x="1389380" y="825500"/>
                  </a:lnTo>
                  <a:lnTo>
                    <a:pt x="1389380" y="1270"/>
                  </a:lnTo>
                  <a:lnTo>
                    <a:pt x="138810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0" tIns="0" rIns="0" bIns="0" rtlCol="0" anchor="ctr"/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Trainable feature transform</a:t>
              </a:r>
              <a:endParaRPr dirty="0">
                <a:solidFill>
                  <a:schemeClr val="bg1"/>
                </a:solidFill>
              </a:endParaRPr>
            </a:p>
          </p:txBody>
        </p:sp>
        <p:cxnSp>
          <p:nvCxnSpPr>
            <p:cNvPr id="56" name="Straight Arrow Connector 55"/>
            <p:cNvCxnSpPr/>
            <p:nvPr/>
          </p:nvCxnSpPr>
          <p:spPr>
            <a:xfrm>
              <a:off x="762000" y="4574096"/>
              <a:ext cx="457200" cy="0"/>
            </a:xfrm>
            <a:prstGeom prst="straightConnector1">
              <a:avLst/>
            </a:prstGeom>
            <a:ln w="38100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object 20"/>
            <p:cNvSpPr/>
            <p:nvPr/>
          </p:nvSpPr>
          <p:spPr>
            <a:xfrm rot="5400000">
              <a:off x="1919769" y="4281809"/>
              <a:ext cx="1743502" cy="584574"/>
            </a:xfrm>
            <a:custGeom>
              <a:avLst/>
              <a:gdLst/>
              <a:ahLst/>
              <a:cxnLst/>
              <a:rect l="l" t="t" r="r" b="b"/>
              <a:pathLst>
                <a:path w="1389379" h="826770">
                  <a:moveTo>
                    <a:pt x="1388109" y="0"/>
                  </a:moveTo>
                  <a:lnTo>
                    <a:pt x="0" y="0"/>
                  </a:lnTo>
                  <a:lnTo>
                    <a:pt x="0" y="826770"/>
                  </a:lnTo>
                  <a:lnTo>
                    <a:pt x="1388109" y="826770"/>
                  </a:lnTo>
                  <a:lnTo>
                    <a:pt x="1389380" y="825500"/>
                  </a:lnTo>
                  <a:lnTo>
                    <a:pt x="1389380" y="1270"/>
                  </a:lnTo>
                  <a:lnTo>
                    <a:pt x="138810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0" tIns="0" rIns="0" bIns="0" rtlCol="0" anchor="ctr"/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Trainable feature transform</a:t>
              </a:r>
              <a:endParaRPr dirty="0">
                <a:solidFill>
                  <a:schemeClr val="bg1"/>
                </a:solidFill>
              </a:endParaRPr>
            </a:p>
          </p:txBody>
        </p:sp>
        <p:cxnSp>
          <p:nvCxnSpPr>
            <p:cNvPr id="58" name="Straight Arrow Connector 57"/>
            <p:cNvCxnSpPr/>
            <p:nvPr/>
          </p:nvCxnSpPr>
          <p:spPr>
            <a:xfrm>
              <a:off x="1965833" y="4574096"/>
              <a:ext cx="457200" cy="0"/>
            </a:xfrm>
            <a:prstGeom prst="straightConnector1">
              <a:avLst/>
            </a:prstGeom>
            <a:ln w="38100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object 20"/>
            <p:cNvSpPr/>
            <p:nvPr/>
          </p:nvSpPr>
          <p:spPr>
            <a:xfrm rot="5400000">
              <a:off x="3096711" y="4281809"/>
              <a:ext cx="1743502" cy="584574"/>
            </a:xfrm>
            <a:custGeom>
              <a:avLst/>
              <a:gdLst/>
              <a:ahLst/>
              <a:cxnLst/>
              <a:rect l="l" t="t" r="r" b="b"/>
              <a:pathLst>
                <a:path w="1389379" h="826770">
                  <a:moveTo>
                    <a:pt x="1388109" y="0"/>
                  </a:moveTo>
                  <a:lnTo>
                    <a:pt x="0" y="0"/>
                  </a:lnTo>
                  <a:lnTo>
                    <a:pt x="0" y="826770"/>
                  </a:lnTo>
                  <a:lnTo>
                    <a:pt x="1388109" y="826770"/>
                  </a:lnTo>
                  <a:lnTo>
                    <a:pt x="1389380" y="825500"/>
                  </a:lnTo>
                  <a:lnTo>
                    <a:pt x="1389380" y="1270"/>
                  </a:lnTo>
                  <a:lnTo>
                    <a:pt x="138810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0" tIns="0" rIns="0" bIns="0" rtlCol="0" anchor="ctr"/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Trainable feature transform</a:t>
              </a:r>
              <a:endParaRPr dirty="0">
                <a:solidFill>
                  <a:schemeClr val="bg1"/>
                </a:solidFill>
              </a:endParaRPr>
            </a:p>
          </p:txBody>
        </p:sp>
        <p:cxnSp>
          <p:nvCxnSpPr>
            <p:cNvPr id="60" name="Straight Arrow Connector 59"/>
            <p:cNvCxnSpPr/>
            <p:nvPr/>
          </p:nvCxnSpPr>
          <p:spPr>
            <a:xfrm>
              <a:off x="3142775" y="4574096"/>
              <a:ext cx="457200" cy="0"/>
            </a:xfrm>
            <a:prstGeom prst="straightConnector1">
              <a:avLst/>
            </a:prstGeom>
            <a:ln w="38100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object 20"/>
            <p:cNvSpPr/>
            <p:nvPr/>
          </p:nvSpPr>
          <p:spPr>
            <a:xfrm rot="5400000">
              <a:off x="4300544" y="4281809"/>
              <a:ext cx="1743502" cy="584574"/>
            </a:xfrm>
            <a:custGeom>
              <a:avLst/>
              <a:gdLst/>
              <a:ahLst/>
              <a:cxnLst/>
              <a:rect l="l" t="t" r="r" b="b"/>
              <a:pathLst>
                <a:path w="1389379" h="826770">
                  <a:moveTo>
                    <a:pt x="1388109" y="0"/>
                  </a:moveTo>
                  <a:lnTo>
                    <a:pt x="0" y="0"/>
                  </a:lnTo>
                  <a:lnTo>
                    <a:pt x="0" y="826770"/>
                  </a:lnTo>
                  <a:lnTo>
                    <a:pt x="1388109" y="826770"/>
                  </a:lnTo>
                  <a:lnTo>
                    <a:pt x="1389380" y="825500"/>
                  </a:lnTo>
                  <a:lnTo>
                    <a:pt x="1389380" y="1270"/>
                  </a:lnTo>
                  <a:lnTo>
                    <a:pt x="138810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0" tIns="0" rIns="0" bIns="0" rtlCol="0" anchor="ctr"/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Trainable feature transform</a:t>
              </a:r>
              <a:endParaRPr dirty="0">
                <a:solidFill>
                  <a:schemeClr val="bg1"/>
                </a:solidFill>
              </a:endParaRPr>
            </a:p>
          </p:txBody>
        </p:sp>
        <p:cxnSp>
          <p:nvCxnSpPr>
            <p:cNvPr id="62" name="Straight Arrow Connector 61"/>
            <p:cNvCxnSpPr/>
            <p:nvPr/>
          </p:nvCxnSpPr>
          <p:spPr>
            <a:xfrm>
              <a:off x="4346608" y="4574096"/>
              <a:ext cx="457200" cy="0"/>
            </a:xfrm>
            <a:prstGeom prst="straightConnector1">
              <a:avLst/>
            </a:prstGeom>
            <a:ln w="38100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Arrow Connector 62"/>
            <p:cNvCxnSpPr/>
            <p:nvPr/>
          </p:nvCxnSpPr>
          <p:spPr>
            <a:xfrm>
              <a:off x="5562600" y="4574096"/>
              <a:ext cx="457200" cy="0"/>
            </a:xfrm>
            <a:prstGeom prst="straightConnector1">
              <a:avLst/>
            </a:prstGeom>
            <a:ln w="38100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69295766"/>
      </p:ext>
    </p:extLst>
  </p:cSld>
  <p:clrMapOvr>
    <a:masterClrMapping/>
  </p:clrMapOvr>
</p:sld>
</file>

<file path=ppt/theme/theme1.xml><?xml version="1.0" encoding="utf-8"?>
<a:theme xmlns:a="http://schemas.openxmlformats.org/drawingml/2006/main" name="1_Title &amp; Bullet ">
  <a:themeElements>
    <a:clrScheme name="NYC_FINAL">
      <a:dk1>
        <a:srgbClr val="6F6F6F"/>
      </a:dk1>
      <a:lt1>
        <a:srgbClr val="FFFFFF"/>
      </a:lt1>
      <a:dk2>
        <a:srgbClr val="939A90"/>
      </a:dk2>
      <a:lt2>
        <a:srgbClr val="57068C"/>
      </a:lt2>
      <a:accent1>
        <a:srgbClr val="76B900"/>
      </a:accent1>
      <a:accent2>
        <a:srgbClr val="598B00"/>
      </a:accent2>
      <a:accent3>
        <a:srgbClr val="9B16F6"/>
      </a:accent3>
      <a:accent4>
        <a:srgbClr val="57068C"/>
      </a:accent4>
      <a:accent5>
        <a:srgbClr val="E97300"/>
      </a:accent5>
      <a:accent6>
        <a:srgbClr val="008996"/>
      </a:accent6>
      <a:hlink>
        <a:srgbClr val="939A90"/>
      </a:hlink>
      <a:folHlink>
        <a:srgbClr val="76B9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1447</TotalTime>
  <Words>1526</Words>
  <Application>Microsoft Office PowerPoint</Application>
  <PresentationFormat>Custom</PresentationFormat>
  <Paragraphs>332</Paragraphs>
  <Slides>28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1_Title &amp; Bullet </vt:lpstr>
      <vt:lpstr>Lecture 3.1 – History of Convolutional Networks</vt:lpstr>
      <vt:lpstr>PowerPoint Presentation</vt:lpstr>
      <vt:lpstr>55 years of hand-crafted features</vt:lpstr>
      <vt:lpstr>Architecture of “classical” recognition systems</vt:lpstr>
      <vt:lpstr>Architecture of deep learning-based recognition systems</vt:lpstr>
      <vt:lpstr>Future Systems: deep learning + structured prediction</vt:lpstr>
      <vt:lpstr>Deep learning = learning hierarchical representations</vt:lpstr>
      <vt:lpstr>Trainable feature hierarchy</vt:lpstr>
      <vt:lpstr>Learning representations: a challenge for  ML, CV, AI, neuroscience, cognitive science...</vt:lpstr>
      <vt:lpstr>The mammalian visual cortex is hierarchical</vt:lpstr>
      <vt:lpstr>Architecture of the mammalian visual cortex</vt:lpstr>
      <vt:lpstr>Let's be inspired by nature,  but not too much</vt:lpstr>
      <vt:lpstr>Shallow vs Deep == lookup table vs multi-step algorithm</vt:lpstr>
      <vt:lpstr>Which models are deep?</vt:lpstr>
      <vt:lpstr>What are good features?</vt:lpstr>
      <vt:lpstr>Discovering the hidden structure in high-dimensional data the manifold hypothesis</vt:lpstr>
      <vt:lpstr>Basic idea for invariant feature learning</vt:lpstr>
      <vt:lpstr>Sparse non-linear expansion → pooling</vt:lpstr>
      <vt:lpstr>Overall architecture: multiple stages of</vt:lpstr>
      <vt:lpstr>Deep nets with ReLUs and max pooling</vt:lpstr>
      <vt:lpstr>Supervised training: stochastic (sub) gradient optimization</vt:lpstr>
      <vt:lpstr>Loss function for a simple network</vt:lpstr>
      <vt:lpstr>Deep nets with ReLUs</vt:lpstr>
      <vt:lpstr>Deep convolutional nets (and other deep neural nets)</vt:lpstr>
      <vt:lpstr>Deep nets with ReLUs:</vt:lpstr>
      <vt:lpstr>Deep nets with ReLUs: objective function is piecewise polynomial</vt:lpstr>
      <vt:lpstr>Spherical spin glass theory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Goes Here</dc:title>
  <dc:creator>Joe Bungo</dc:creator>
  <cp:lastModifiedBy>NVIDIA</cp:lastModifiedBy>
  <cp:revision>230</cp:revision>
  <dcterms:modified xsi:type="dcterms:W3CDTF">2017-04-21T14:48:35Z</dcterms:modified>
</cp:coreProperties>
</file>