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6.jpg" ContentType="image/jpg"/>
  <Override PartName="/ppt/media/image17.jpg" ContentType="image/jpg"/>
  <Override PartName="/ppt/media/image18.jpg" ContentType="image/jpg"/>
  <Override PartName="/ppt/media/image21.jpg" ContentType="image/jpg"/>
  <Override PartName="/ppt/media/image48.jpg" ContentType="image/jpg"/>
  <Override PartName="/ppt/media/image49.jpg" ContentType="image/jpg"/>
  <Override PartName="/ppt/media/image60.jpg" ContentType="image/jpg"/>
  <Override PartName="/ppt/media/image61.jpg" ContentType="image/jpg"/>
  <Override PartName="/ppt/media/image62.jpg" ContentType="image/jpg"/>
  <Override PartName="/ppt/media/image63.jpg" ContentType="image/jpg"/>
  <Override PartName="/ppt/media/image64.jpg" ContentType="image/jpg"/>
  <Override PartName="/ppt/media/image65.jpg" ContentType="image/jpg"/>
  <Override PartName="/ppt/media/image66.jpg" ContentType="image/jpg"/>
  <Override PartName="/ppt/media/image67.jpg" ContentType="image/jpg"/>
  <Override PartName="/ppt/media/image68.jpg" ContentType="image/jpg"/>
  <Override PartName="/ppt/media/image69.jpg" ContentType="image/jpg"/>
  <Override PartName="/ppt/media/image70.jpg" ContentType="image/jpg"/>
  <Override PartName="/ppt/media/image71.jpg" ContentType="image/jpg"/>
  <Override PartName="/ppt/media/image72.jpg" ContentType="image/jpg"/>
  <Override PartName="/ppt/media/image73.jpg" ContentType="image/jpg"/>
  <Override PartName="/ppt/media/image74.jpg" ContentType="image/jpg"/>
  <Override PartName="/ppt/media/image75.jpg" ContentType="image/jpg"/>
  <Override PartName="/ppt/media/image86.jpg" ContentType="image/jpg"/>
  <Override PartName="/ppt/media/image87.jpg" ContentType="image/jpg"/>
  <Override PartName="/ppt/media/image88.jpg" ContentType="image/jpg"/>
  <Override PartName="/ppt/media/image89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87"/>
  </p:notesMasterIdLst>
  <p:sldIdLst>
    <p:sldId id="455" r:id="rId2"/>
    <p:sldId id="370" r:id="rId3"/>
    <p:sldId id="457" r:id="rId4"/>
    <p:sldId id="458" r:id="rId5"/>
    <p:sldId id="459" r:id="rId6"/>
    <p:sldId id="460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473" r:id="rId20"/>
    <p:sldId id="474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539" r:id="rId32"/>
    <p:sldId id="486" r:id="rId33"/>
    <p:sldId id="487" r:id="rId34"/>
    <p:sldId id="488" r:id="rId35"/>
    <p:sldId id="489" r:id="rId36"/>
    <p:sldId id="490" r:id="rId37"/>
    <p:sldId id="491" r:id="rId38"/>
    <p:sldId id="492" r:id="rId39"/>
    <p:sldId id="540" r:id="rId40"/>
    <p:sldId id="541" r:id="rId41"/>
    <p:sldId id="542" r:id="rId42"/>
    <p:sldId id="543" r:id="rId43"/>
    <p:sldId id="544" r:id="rId44"/>
    <p:sldId id="545" r:id="rId45"/>
    <p:sldId id="546" r:id="rId46"/>
    <p:sldId id="547" r:id="rId47"/>
    <p:sldId id="548" r:id="rId48"/>
    <p:sldId id="549" r:id="rId49"/>
    <p:sldId id="550" r:id="rId50"/>
    <p:sldId id="551" r:id="rId51"/>
    <p:sldId id="552" r:id="rId52"/>
    <p:sldId id="553" r:id="rId53"/>
    <p:sldId id="554" r:id="rId54"/>
    <p:sldId id="555" r:id="rId55"/>
    <p:sldId id="556" r:id="rId56"/>
    <p:sldId id="557" r:id="rId57"/>
    <p:sldId id="558" r:id="rId58"/>
    <p:sldId id="559" r:id="rId59"/>
    <p:sldId id="560" r:id="rId60"/>
    <p:sldId id="561" r:id="rId61"/>
    <p:sldId id="562" r:id="rId62"/>
    <p:sldId id="563" r:id="rId63"/>
    <p:sldId id="564" r:id="rId64"/>
    <p:sldId id="565" r:id="rId65"/>
    <p:sldId id="567" r:id="rId66"/>
    <p:sldId id="568" r:id="rId67"/>
    <p:sldId id="569" r:id="rId68"/>
    <p:sldId id="522" r:id="rId69"/>
    <p:sldId id="523" r:id="rId70"/>
    <p:sldId id="524" r:id="rId71"/>
    <p:sldId id="570" r:id="rId72"/>
    <p:sldId id="571" r:id="rId73"/>
    <p:sldId id="572" r:id="rId74"/>
    <p:sldId id="528" r:id="rId75"/>
    <p:sldId id="529" r:id="rId76"/>
    <p:sldId id="530" r:id="rId77"/>
    <p:sldId id="531" r:id="rId78"/>
    <p:sldId id="532" r:id="rId79"/>
    <p:sldId id="533" r:id="rId80"/>
    <p:sldId id="534" r:id="rId81"/>
    <p:sldId id="535" r:id="rId82"/>
    <p:sldId id="536" r:id="rId83"/>
    <p:sldId id="537" r:id="rId84"/>
    <p:sldId id="538" r:id="rId85"/>
    <p:sldId id="454" r:id="rId86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3" autoAdjust="0"/>
    <p:restoredTop sz="96973" autoAdjust="0"/>
  </p:normalViewPr>
  <p:slideViewPr>
    <p:cSldViewPr>
      <p:cViewPr>
        <p:scale>
          <a:sx n="159" d="100"/>
          <a:sy n="159" d="100"/>
        </p:scale>
        <p:origin x="-942" y="-1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0074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710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</a:t>
            </a: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856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0" r:id="rId5"/>
    <p:sldLayoutId id="2147483661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cs.nyu.edu/~koray" TargetMode="External"/><Relationship Id="rId2" Type="http://schemas.openxmlformats.org/officeDocument/2006/relationships/hyperlink" Target="http://www.di.ens.fr/willow/SPAMS/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emf"/><Relationship Id="rId4" Type="http://schemas.openxmlformats.org/officeDocument/2006/relationships/image" Target="../media/image18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5.png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8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Lecture 4.3 - Sparse </a:t>
            </a:r>
            <a:r>
              <a:rPr lang="en-US" dirty="0"/>
              <a:t>Coding</a:t>
            </a:r>
          </a:p>
        </p:txBody>
      </p:sp>
    </p:spTree>
    <p:extLst>
      <p:ext uri="{BB962C8B-B14F-4D97-AF65-F5344CB8AC3E}">
        <p14:creationId xmlns:p14="http://schemas.microsoft.com/office/powerpoint/2010/main" val="4258901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K-Means on MNIST</a:t>
            </a:r>
          </a:p>
        </p:txBody>
      </p:sp>
      <p:sp>
        <p:nvSpPr>
          <p:cNvPr id="3" name="object 3"/>
          <p:cNvSpPr/>
          <p:nvPr/>
        </p:nvSpPr>
        <p:spPr>
          <a:xfrm>
            <a:off x="4671339" y="2594489"/>
            <a:ext cx="2790081" cy="2201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83303" y="2111379"/>
            <a:ext cx="4646429" cy="3632195"/>
          </a:xfrm>
          <a:custGeom>
            <a:avLst/>
            <a:gdLst/>
            <a:ahLst/>
            <a:cxnLst/>
            <a:rect l="l" t="t" r="r" b="b"/>
            <a:pathLst>
              <a:path w="7342505" h="5739765">
                <a:moveTo>
                  <a:pt x="0" y="0"/>
                </a:moveTo>
                <a:lnTo>
                  <a:pt x="0" y="5739541"/>
                </a:lnTo>
                <a:lnTo>
                  <a:pt x="7342296" y="5739541"/>
                </a:lnTo>
                <a:lnTo>
                  <a:pt x="7342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12162" y="2383355"/>
            <a:ext cx="3751835" cy="29125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2108983"/>
            <a:ext cx="4289599" cy="3557052"/>
          </a:xfrm>
          <a:custGeom>
            <a:avLst/>
            <a:gdLst/>
            <a:ahLst/>
            <a:cxnLst/>
            <a:rect l="l" t="t" r="r" b="b"/>
            <a:pathLst>
              <a:path w="6778625" h="5621020">
                <a:moveTo>
                  <a:pt x="0" y="5620438"/>
                </a:moveTo>
                <a:lnTo>
                  <a:pt x="6778091" y="5620438"/>
                </a:lnTo>
                <a:lnTo>
                  <a:pt x="6778091" y="0"/>
                </a:lnTo>
                <a:lnTo>
                  <a:pt x="0" y="0"/>
                </a:lnTo>
                <a:lnTo>
                  <a:pt x="0" y="56204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4633" y="2375316"/>
            <a:ext cx="3673979" cy="2898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75733" y="1853873"/>
            <a:ext cx="329104" cy="348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400" i="1" spc="52" baseline="-23474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sz="3400" i="1" spc="-356" baseline="-2347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i="1" spc="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66884" y="1821726"/>
            <a:ext cx="449654" cy="348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400" i="1" spc="859" baseline="-23474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sz="16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11927" y="1940724"/>
            <a:ext cx="1178183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spc="2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200" i="1" spc="2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sz="2200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200" spc="-17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57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25)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089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 algorithm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Minimize </a:t>
            </a:r>
            <a:r>
              <a:rPr lang="en-US" dirty="0" err="1"/>
              <a:t>wrt</a:t>
            </a:r>
            <a:r>
              <a:rPr lang="en-US" dirty="0"/>
              <a:t> M: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Lloyd Algorithm:</a:t>
            </a:r>
            <a:br>
              <a:rPr lang="en-US" dirty="0"/>
            </a:br>
            <a:r>
              <a:rPr lang="en-US" dirty="0"/>
              <a:t>Fix M and update assignment:</a:t>
            </a:r>
          </a:p>
          <a:p>
            <a:pPr marL="0" indent="0">
              <a:buNone/>
            </a:pPr>
            <a:r>
              <a:rPr lang="en-US" dirty="0"/>
              <a:t>	For each</a:t>
            </a:r>
          </a:p>
          <a:p>
            <a:endParaRPr lang="en-US" dirty="0"/>
          </a:p>
          <a:p>
            <a:r>
              <a:rPr lang="en-US" dirty="0"/>
              <a:t>Fix assignment and update M :</a:t>
            </a:r>
          </a:p>
          <a:p>
            <a:pPr marL="0" indent="0">
              <a:buNone/>
            </a:pPr>
            <a:r>
              <a:rPr lang="en-US" dirty="0"/>
              <a:t>	For each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/>
          <a:srcRect t="1437" b="70732"/>
          <a:stretch/>
        </p:blipFill>
        <p:spPr>
          <a:xfrm>
            <a:off x="1676401" y="1683224"/>
            <a:ext cx="3928318" cy="8694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l="15518" t="50675" r="-15518" b="41007"/>
          <a:stretch/>
        </p:blipFill>
        <p:spPr>
          <a:xfrm>
            <a:off x="2320082" y="3162300"/>
            <a:ext cx="3928318" cy="2598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17458" t="73173" r="-17458" b="-1004"/>
          <a:stretch/>
        </p:blipFill>
        <p:spPr>
          <a:xfrm>
            <a:off x="2286000" y="4045424"/>
            <a:ext cx="3928318" cy="86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9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K-Means?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new sample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, find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such that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Representation (1 of K)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object 11"/>
          <p:cNvSpPr txBox="1"/>
          <p:nvPr/>
        </p:nvSpPr>
        <p:spPr>
          <a:xfrm>
            <a:off x="762000" y="2476500"/>
            <a:ext cx="5279722" cy="1531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7170">
              <a:tabLst>
                <a:tab pos="1298708" algn="l"/>
                <a:tab pos="1645887" algn="l"/>
              </a:tabLst>
            </a:pPr>
            <a:r>
              <a:rPr sz="2300" spc="-3" dirty="0">
                <a:solidFill>
                  <a:srgbClr val="001E57"/>
                </a:solidFill>
                <a:latin typeface="Courier New"/>
                <a:cs typeface="Courier New"/>
              </a:rPr>
              <a:t>For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 k	=	1..K</a:t>
            </a:r>
            <a:endParaRPr sz="2300" dirty="0">
              <a:latin typeface="Courier New"/>
              <a:cs typeface="Courier New"/>
            </a:endParaRPr>
          </a:p>
          <a:p>
            <a:pPr marR="34155" algn="ctr">
              <a:spcBef>
                <a:spcPts val="304"/>
              </a:spcBef>
              <a:tabLst>
                <a:tab pos="462906" algn="l"/>
                <a:tab pos="810085" algn="l"/>
                <a:tab pos="1446581" algn="l"/>
                <a:tab pos="1793760" algn="l"/>
                <a:tab pos="2430255" algn="l"/>
                <a:tab pos="3067153" algn="l"/>
                <a:tab pos="3414333" algn="l"/>
              </a:tabLst>
            </a:pP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z</a:t>
            </a:r>
            <a:r>
              <a:rPr sz="2300" baseline="-6944" dirty="0">
                <a:solidFill>
                  <a:srgbClr val="001E57"/>
                </a:solidFill>
                <a:latin typeface="Courier New"/>
                <a:cs typeface="Courier New"/>
              </a:rPr>
              <a:t>k	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=	(M</a:t>
            </a:r>
            <a:r>
              <a:rPr sz="2300" baseline="27777" dirty="0">
                <a:solidFill>
                  <a:srgbClr val="001E57"/>
                </a:solidFill>
                <a:latin typeface="Courier New"/>
                <a:cs typeface="Courier New"/>
              </a:rPr>
              <a:t>k	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-	Y)</a:t>
            </a:r>
            <a:r>
              <a:rPr sz="2300" baseline="27777" dirty="0">
                <a:solidFill>
                  <a:srgbClr val="001E57"/>
                </a:solidFill>
                <a:latin typeface="Courier New"/>
                <a:cs typeface="Courier New"/>
              </a:rPr>
              <a:t>T	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(M</a:t>
            </a:r>
            <a:r>
              <a:rPr sz="2300" baseline="27777" dirty="0">
                <a:solidFill>
                  <a:srgbClr val="001E57"/>
                </a:solidFill>
                <a:latin typeface="Courier New"/>
                <a:cs typeface="Courier New"/>
              </a:rPr>
              <a:t>k	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-	Y)</a:t>
            </a:r>
            <a:endParaRPr sz="2300" dirty="0">
              <a:latin typeface="Courier New"/>
              <a:cs typeface="Courier New"/>
            </a:endParaRPr>
          </a:p>
          <a:p>
            <a:pPr marL="257170">
              <a:spcBef>
                <a:spcPts val="304"/>
              </a:spcBef>
            </a:pP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End</a:t>
            </a:r>
            <a:endParaRPr sz="2300" dirty="0">
              <a:latin typeface="Courier New"/>
              <a:cs typeface="Courier New"/>
            </a:endParaRPr>
          </a:p>
          <a:p>
            <a:pPr marL="257170">
              <a:spcBef>
                <a:spcPts val="304"/>
              </a:spcBef>
              <a:tabLst>
                <a:tab pos="604349" algn="l"/>
                <a:tab pos="951529" algn="l"/>
              </a:tabLst>
            </a:pP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k	=	</a:t>
            </a:r>
            <a:r>
              <a:rPr sz="2300" spc="-3" dirty="0">
                <a:solidFill>
                  <a:srgbClr val="001E57"/>
                </a:solidFill>
                <a:latin typeface="Courier New"/>
                <a:cs typeface="Courier New"/>
              </a:rPr>
              <a:t>index of</a:t>
            </a:r>
            <a:r>
              <a:rPr sz="2300" spc="-54" dirty="0">
                <a:solidFill>
                  <a:srgbClr val="001E57"/>
                </a:solidFill>
                <a:latin typeface="Courier New"/>
                <a:cs typeface="Courier New"/>
              </a:rPr>
              <a:t> </a:t>
            </a:r>
            <a:r>
              <a:rPr sz="2300" dirty="0">
                <a:solidFill>
                  <a:srgbClr val="001E57"/>
                </a:solidFill>
                <a:latin typeface="Courier New"/>
                <a:cs typeface="Courier New"/>
              </a:rPr>
              <a:t>min(z)</a:t>
            </a:r>
            <a:endParaRPr sz="2300" dirty="0">
              <a:latin typeface="Courier New"/>
              <a:cs typeface="Courier New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/>
          <a:srcRect b="83647"/>
          <a:stretch/>
        </p:blipFill>
        <p:spPr>
          <a:xfrm>
            <a:off x="609600" y="1723150"/>
            <a:ext cx="4622096" cy="56697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l="98" t="81319" r="-98" b="2328"/>
          <a:stretch/>
        </p:blipFill>
        <p:spPr>
          <a:xfrm>
            <a:off x="624385" y="4686300"/>
            <a:ext cx="4622096" cy="56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8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</a:t>
            </a:r>
          </a:p>
        </p:txBody>
      </p:sp>
      <p:sp>
        <p:nvSpPr>
          <p:cNvPr id="46" name="Text Placeholder 4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Represent an input vector using an </a:t>
            </a:r>
            <a:r>
              <a:rPr lang="en-US" b="1" dirty="0"/>
              <a:t>overcomplete</a:t>
            </a:r>
            <a:r>
              <a:rPr lang="en-US" dirty="0"/>
              <a:t> dictionary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Each </a:t>
            </a:r>
            <a:r>
              <a:rPr lang="en-US" b="1" dirty="0"/>
              <a:t>Y</a:t>
            </a:r>
            <a:r>
              <a:rPr lang="en-US" dirty="0"/>
              <a:t> is represented using a linear combination of columns of </a:t>
            </a:r>
            <a:r>
              <a:rPr lang="en-US" b="1" dirty="0"/>
              <a:t>D</a:t>
            </a:r>
          </a:p>
          <a:p>
            <a:r>
              <a:rPr lang="en-US" dirty="0"/>
              <a:t>How do we calculate </a:t>
            </a:r>
            <a:r>
              <a:rPr lang="en-US" b="1" dirty="0"/>
              <a:t>z</a:t>
            </a:r>
            <a:r>
              <a:rPr lang="en-US" dirty="0"/>
              <a:t> for a given </a:t>
            </a:r>
            <a:r>
              <a:rPr lang="en-US" b="1" dirty="0"/>
              <a:t>Y</a:t>
            </a:r>
            <a:r>
              <a:rPr lang="en-US" dirty="0"/>
              <a:t>?  </a:t>
            </a:r>
          </a:p>
          <a:p>
            <a:r>
              <a:rPr lang="en-US" dirty="0"/>
              <a:t>How do we learn </a:t>
            </a:r>
            <a:r>
              <a:rPr lang="en-US" b="1" dirty="0"/>
              <a:t>D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t="1182"/>
          <a:stretch/>
        </p:blipFill>
        <p:spPr>
          <a:xfrm>
            <a:off x="914400" y="1742173"/>
            <a:ext cx="6248400" cy="231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724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L0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Find the sparsest solution that satisfies a given reconstruction error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6075" indent="-346075">
              <a:buFont typeface="+mj-lt"/>
              <a:buAutoNum type="arabicPeriod"/>
            </a:pPr>
            <a:r>
              <a:rPr lang="en-US" dirty="0"/>
              <a:t>Find the best k-sparse representation that minimizes reconstruction error</a:t>
            </a:r>
          </a:p>
          <a:p>
            <a:pPr marL="346075" indent="-346075">
              <a:buFont typeface="+mj-lt"/>
              <a:buAutoNum type="arabicPeriod"/>
            </a:pPr>
            <a:endParaRPr lang="en-US" dirty="0"/>
          </a:p>
          <a:p>
            <a:pPr marL="346075" indent="-346075">
              <a:buFont typeface="+mj-lt"/>
              <a:buAutoNum type="arabicPeriod"/>
            </a:pPr>
            <a:endParaRPr lang="en-US" dirty="0"/>
          </a:p>
          <a:p>
            <a:pPr marL="346075" indent="-346075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L0 minimization requires	search</a:t>
            </a:r>
          </a:p>
          <a:p>
            <a:pPr lvl="1"/>
            <a:r>
              <a:rPr lang="en-US" dirty="0"/>
              <a:t>not tractable</a:t>
            </a:r>
          </a:p>
          <a:p>
            <a:pPr marL="346075" indent="-346075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/>
          <a:srcRect b="64310"/>
          <a:stretch/>
        </p:blipFill>
        <p:spPr>
          <a:xfrm>
            <a:off x="609601" y="1714500"/>
            <a:ext cx="4800600" cy="914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l="3175" t="64871" r="-3175" b="-561"/>
          <a:stretch/>
        </p:blipFill>
        <p:spPr>
          <a:xfrm>
            <a:off x="685800" y="3390900"/>
            <a:ext cx="4800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926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L0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Matching Pursuit Algorithms offer greedy solution [</a:t>
            </a:r>
            <a:r>
              <a:rPr lang="en-US" dirty="0" err="1"/>
              <a:t>Mallat</a:t>
            </a:r>
            <a:r>
              <a:rPr lang="en-US" dirty="0"/>
              <a:t> and Zhang  ’93]</a:t>
            </a:r>
          </a:p>
          <a:p>
            <a:r>
              <a:rPr lang="en-US" dirty="0"/>
              <a:t>Greedily pick the dictionary element that reduces residual most</a:t>
            </a:r>
          </a:p>
          <a:p>
            <a:pPr lvl="1"/>
            <a:r>
              <a:rPr lang="en-US" dirty="0"/>
              <a:t>Very fast, but unstable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16792"/>
            <a:ext cx="2759372" cy="210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22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 pursuit 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727198" y="3370184"/>
            <a:ext cx="4185313" cy="2095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1709" y="1428157"/>
            <a:ext cx="2020093" cy="15938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23192" y="1833329"/>
            <a:ext cx="18363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98296" y="4227613"/>
            <a:ext cx="25476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509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 pursuit 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1768078" y="1106405"/>
            <a:ext cx="4694247" cy="1955736"/>
          </a:xfrm>
          <a:custGeom>
            <a:avLst/>
            <a:gdLst/>
            <a:ahLst/>
            <a:cxnLst/>
            <a:rect l="l" t="t" r="r" b="b"/>
            <a:pathLst>
              <a:path w="7418070" h="3090545">
                <a:moveTo>
                  <a:pt x="0" y="3090329"/>
                </a:moveTo>
                <a:lnTo>
                  <a:pt x="7417854" y="3090329"/>
                </a:lnTo>
                <a:lnTo>
                  <a:pt x="7417854" y="0"/>
                </a:lnTo>
                <a:lnTo>
                  <a:pt x="0" y="0"/>
                </a:lnTo>
                <a:lnTo>
                  <a:pt x="0" y="309032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78199" y="1253076"/>
            <a:ext cx="3637284" cy="1593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2893782" y="2898428"/>
            <a:ext cx="18363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364695" y="2895213"/>
            <a:ext cx="2350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842087" y="2933700"/>
            <a:ext cx="81854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591490" algn="l"/>
              </a:tabLst>
            </a:pPr>
            <a:r>
              <a:rPr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sz="2200" i="1" spc="15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118312" y="3694998"/>
            <a:ext cx="2286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4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96013" y="2899232"/>
            <a:ext cx="704017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sz="2200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200" spc="-14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92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5"/>
          <p:cNvSpPr txBox="1"/>
          <p:nvPr/>
        </p:nvSpPr>
        <p:spPr>
          <a:xfrm>
            <a:off x="2752576" y="5678577"/>
            <a:ext cx="6107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dirty="0"/>
              <a:t>0</a:t>
            </a:r>
            <a:endParaRPr sz="600"/>
          </a:p>
        </p:txBody>
      </p:sp>
      <p:sp>
        <p:nvSpPr>
          <p:cNvPr id="59" name="object 6"/>
          <p:cNvSpPr/>
          <p:nvPr/>
        </p:nvSpPr>
        <p:spPr>
          <a:xfrm>
            <a:off x="3061322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7"/>
          <p:cNvSpPr/>
          <p:nvPr/>
        </p:nvSpPr>
        <p:spPr>
          <a:xfrm>
            <a:off x="3061322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8"/>
          <p:cNvSpPr txBox="1"/>
          <p:nvPr/>
        </p:nvSpPr>
        <p:spPr>
          <a:xfrm>
            <a:off x="2986310" y="5678577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100</a:t>
            </a:r>
            <a:endParaRPr sz="600"/>
          </a:p>
        </p:txBody>
      </p:sp>
      <p:sp>
        <p:nvSpPr>
          <p:cNvPr id="62" name="object 9"/>
          <p:cNvSpPr/>
          <p:nvPr/>
        </p:nvSpPr>
        <p:spPr>
          <a:xfrm>
            <a:off x="3340598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10"/>
          <p:cNvSpPr/>
          <p:nvPr/>
        </p:nvSpPr>
        <p:spPr>
          <a:xfrm>
            <a:off x="3340598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11"/>
          <p:cNvSpPr/>
          <p:nvPr/>
        </p:nvSpPr>
        <p:spPr>
          <a:xfrm>
            <a:off x="3619200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12"/>
          <p:cNvSpPr/>
          <p:nvPr/>
        </p:nvSpPr>
        <p:spPr>
          <a:xfrm>
            <a:off x="3619200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13"/>
          <p:cNvSpPr txBox="1"/>
          <p:nvPr/>
        </p:nvSpPr>
        <p:spPr>
          <a:xfrm>
            <a:off x="3265587" y="5678577"/>
            <a:ext cx="42875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86503" algn="l"/>
              </a:tabLst>
            </a:pPr>
            <a:r>
              <a:rPr sz="600" spc="-3" dirty="0"/>
              <a:t>20</a:t>
            </a:r>
            <a:r>
              <a:rPr sz="600" dirty="0"/>
              <a:t>0	</a:t>
            </a:r>
            <a:r>
              <a:rPr sz="600" spc="-3" dirty="0"/>
              <a:t>300</a:t>
            </a:r>
            <a:endParaRPr sz="600"/>
          </a:p>
        </p:txBody>
      </p:sp>
      <p:sp>
        <p:nvSpPr>
          <p:cNvPr id="67" name="object 14"/>
          <p:cNvSpPr/>
          <p:nvPr/>
        </p:nvSpPr>
        <p:spPr>
          <a:xfrm>
            <a:off x="3898476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15"/>
          <p:cNvSpPr/>
          <p:nvPr/>
        </p:nvSpPr>
        <p:spPr>
          <a:xfrm>
            <a:off x="3898476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16"/>
          <p:cNvSpPr txBox="1"/>
          <p:nvPr/>
        </p:nvSpPr>
        <p:spPr>
          <a:xfrm>
            <a:off x="3823469" y="5678577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400</a:t>
            </a:r>
            <a:endParaRPr sz="600"/>
          </a:p>
        </p:txBody>
      </p:sp>
      <p:sp>
        <p:nvSpPr>
          <p:cNvPr id="70" name="object 17"/>
          <p:cNvSpPr/>
          <p:nvPr/>
        </p:nvSpPr>
        <p:spPr>
          <a:xfrm>
            <a:off x="4177752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18"/>
          <p:cNvSpPr/>
          <p:nvPr/>
        </p:nvSpPr>
        <p:spPr>
          <a:xfrm>
            <a:off x="4177752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19"/>
          <p:cNvSpPr/>
          <p:nvPr/>
        </p:nvSpPr>
        <p:spPr>
          <a:xfrm>
            <a:off x="4456361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20"/>
          <p:cNvSpPr/>
          <p:nvPr/>
        </p:nvSpPr>
        <p:spPr>
          <a:xfrm>
            <a:off x="4456361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21"/>
          <p:cNvSpPr txBox="1"/>
          <p:nvPr/>
        </p:nvSpPr>
        <p:spPr>
          <a:xfrm>
            <a:off x="4102745" y="5678577"/>
            <a:ext cx="42875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86503" algn="l"/>
              </a:tabLst>
            </a:pPr>
            <a:r>
              <a:rPr sz="600" spc="-3" dirty="0"/>
              <a:t>50</a:t>
            </a:r>
            <a:r>
              <a:rPr sz="600" dirty="0"/>
              <a:t>0	</a:t>
            </a:r>
            <a:r>
              <a:rPr sz="600" spc="-3" dirty="0"/>
              <a:t>600</a:t>
            </a:r>
            <a:endParaRPr sz="600"/>
          </a:p>
        </p:txBody>
      </p:sp>
      <p:sp>
        <p:nvSpPr>
          <p:cNvPr id="75" name="object 22"/>
          <p:cNvSpPr/>
          <p:nvPr/>
        </p:nvSpPr>
        <p:spPr>
          <a:xfrm>
            <a:off x="4735637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23"/>
          <p:cNvSpPr/>
          <p:nvPr/>
        </p:nvSpPr>
        <p:spPr>
          <a:xfrm>
            <a:off x="4735637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24"/>
          <p:cNvSpPr/>
          <p:nvPr/>
        </p:nvSpPr>
        <p:spPr>
          <a:xfrm>
            <a:off x="5014245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25"/>
          <p:cNvSpPr/>
          <p:nvPr/>
        </p:nvSpPr>
        <p:spPr>
          <a:xfrm>
            <a:off x="5014245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26"/>
          <p:cNvSpPr txBox="1"/>
          <p:nvPr/>
        </p:nvSpPr>
        <p:spPr>
          <a:xfrm>
            <a:off x="4660627" y="5678577"/>
            <a:ext cx="42875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86503" algn="l"/>
              </a:tabLst>
            </a:pPr>
            <a:r>
              <a:rPr sz="600" spc="-3" dirty="0"/>
              <a:t>70</a:t>
            </a:r>
            <a:r>
              <a:rPr sz="600" dirty="0"/>
              <a:t>0	</a:t>
            </a:r>
            <a:r>
              <a:rPr sz="600" spc="-3" dirty="0"/>
              <a:t>800</a:t>
            </a:r>
            <a:endParaRPr sz="600"/>
          </a:p>
        </p:txBody>
      </p:sp>
      <p:sp>
        <p:nvSpPr>
          <p:cNvPr id="80" name="object 27"/>
          <p:cNvSpPr/>
          <p:nvPr/>
        </p:nvSpPr>
        <p:spPr>
          <a:xfrm>
            <a:off x="5293521" y="5633702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8"/>
          <p:cNvSpPr/>
          <p:nvPr/>
        </p:nvSpPr>
        <p:spPr>
          <a:xfrm>
            <a:off x="5293521" y="3460445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9"/>
          <p:cNvSpPr txBox="1"/>
          <p:nvPr/>
        </p:nvSpPr>
        <p:spPr>
          <a:xfrm>
            <a:off x="5218510" y="5678577"/>
            <a:ext cx="452065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264805" algn="l"/>
              </a:tabLst>
            </a:pPr>
            <a:r>
              <a:rPr sz="600" spc="-3" dirty="0"/>
              <a:t>90</a:t>
            </a:r>
            <a:r>
              <a:rPr sz="600" dirty="0"/>
              <a:t>0	</a:t>
            </a:r>
            <a:r>
              <a:rPr sz="600" spc="-3" dirty="0"/>
              <a:t>1000</a:t>
            </a:r>
            <a:endParaRPr sz="600"/>
          </a:p>
        </p:txBody>
      </p:sp>
      <p:sp>
        <p:nvSpPr>
          <p:cNvPr id="83" name="object 30"/>
          <p:cNvSpPr txBox="1"/>
          <p:nvPr/>
        </p:nvSpPr>
        <p:spPr>
          <a:xfrm>
            <a:off x="2707035" y="5610935"/>
            <a:ext cx="6107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dirty="0"/>
              <a:t>0</a:t>
            </a:r>
            <a:endParaRPr sz="600"/>
          </a:p>
        </p:txBody>
      </p:sp>
      <p:sp>
        <p:nvSpPr>
          <p:cNvPr id="84" name="object 31"/>
          <p:cNvSpPr/>
          <p:nvPr/>
        </p:nvSpPr>
        <p:spPr>
          <a:xfrm>
            <a:off x="2782714" y="538657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32"/>
          <p:cNvSpPr/>
          <p:nvPr/>
        </p:nvSpPr>
        <p:spPr>
          <a:xfrm>
            <a:off x="5544668" y="538657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33"/>
          <p:cNvSpPr/>
          <p:nvPr/>
        </p:nvSpPr>
        <p:spPr>
          <a:xfrm>
            <a:off x="2782714" y="5111316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34"/>
          <p:cNvSpPr/>
          <p:nvPr/>
        </p:nvSpPr>
        <p:spPr>
          <a:xfrm>
            <a:off x="5544668" y="5111316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35"/>
          <p:cNvSpPr/>
          <p:nvPr/>
        </p:nvSpPr>
        <p:spPr>
          <a:xfrm>
            <a:off x="2782714" y="483605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36"/>
          <p:cNvSpPr/>
          <p:nvPr/>
        </p:nvSpPr>
        <p:spPr>
          <a:xfrm>
            <a:off x="5544668" y="483605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37"/>
          <p:cNvSpPr/>
          <p:nvPr/>
        </p:nvSpPr>
        <p:spPr>
          <a:xfrm>
            <a:off x="2782714" y="4560801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38"/>
          <p:cNvSpPr/>
          <p:nvPr/>
        </p:nvSpPr>
        <p:spPr>
          <a:xfrm>
            <a:off x="5544668" y="4560801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39"/>
          <p:cNvSpPr/>
          <p:nvPr/>
        </p:nvSpPr>
        <p:spPr>
          <a:xfrm>
            <a:off x="2782714" y="428554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40"/>
          <p:cNvSpPr/>
          <p:nvPr/>
        </p:nvSpPr>
        <p:spPr>
          <a:xfrm>
            <a:off x="5544668" y="428554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41"/>
          <p:cNvSpPr/>
          <p:nvPr/>
        </p:nvSpPr>
        <p:spPr>
          <a:xfrm>
            <a:off x="2782714" y="4010285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42"/>
          <p:cNvSpPr/>
          <p:nvPr/>
        </p:nvSpPr>
        <p:spPr>
          <a:xfrm>
            <a:off x="5544668" y="4010285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43"/>
          <p:cNvSpPr/>
          <p:nvPr/>
        </p:nvSpPr>
        <p:spPr>
          <a:xfrm>
            <a:off x="2782714" y="373502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44"/>
          <p:cNvSpPr/>
          <p:nvPr/>
        </p:nvSpPr>
        <p:spPr>
          <a:xfrm>
            <a:off x="5544668" y="373502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8" name="object 45"/>
          <p:cNvGraphicFramePr>
            <a:graphicFrameLocks noGrp="1"/>
          </p:cNvGraphicFramePr>
          <p:nvPr/>
        </p:nvGraphicFramePr>
        <p:xfrm>
          <a:off x="2567062" y="3460445"/>
          <a:ext cx="3005734" cy="22013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6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49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68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58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306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9981">
                <a:tc>
                  <a:txBody>
                    <a:bodyPr/>
                    <a:lstStyle/>
                    <a:p>
                      <a:pPr marL="22225">
                        <a:lnSpc>
                          <a:spcPts val="565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1600</a:t>
                      </a:r>
                      <a:endParaRPr sz="6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22225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1400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4"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4765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1200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4765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1000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6034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800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6034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600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6034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400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51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6034" algn="r">
                        <a:lnSpc>
                          <a:spcPct val="100000"/>
                        </a:lnSpc>
                      </a:pPr>
                      <a:r>
                        <a:rPr sz="600" spc="-5" dirty="0">
                          <a:latin typeface="Arial"/>
                          <a:cs typeface="Arial"/>
                        </a:rPr>
                        <a:t>200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FF"/>
                      </a:solidFill>
                      <a:prstDash val="solid"/>
                    </a:lnR>
                    <a:lnB w="6350">
                      <a:solidFill>
                        <a:srgbClr val="00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FF"/>
                      </a:solidFill>
                      <a:prstDash val="solid"/>
                    </a:lnL>
                    <a:lnB w="6350">
                      <a:solidFill>
                        <a:srgbClr val="00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6350">
                      <a:solidFill>
                        <a:srgbClr val="0000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82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 pursuit 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2782714" y="558496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82714" y="3383583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82714" y="3383583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72797" y="3383583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82714" y="558496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82714" y="3383583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82714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82714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61322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61322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340598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40598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19200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619200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898476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98476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177752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77752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56361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56361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735637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35637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014245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14245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293521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93521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72797" y="555684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72797" y="338358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782714" y="5584969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544668" y="5584969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782714" y="5217964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544668" y="5217964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570411" y="5167062"/>
            <a:ext cx="197301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dirty="0"/>
              <a:t>−</a:t>
            </a:r>
            <a:r>
              <a:rPr sz="600" spc="-3" dirty="0"/>
              <a:t>200</a:t>
            </a:r>
            <a:endParaRPr sz="600"/>
          </a:p>
        </p:txBody>
      </p:sp>
      <p:sp>
        <p:nvSpPr>
          <p:cNvPr id="36" name="object 36"/>
          <p:cNvSpPr/>
          <p:nvPr/>
        </p:nvSpPr>
        <p:spPr>
          <a:xfrm>
            <a:off x="2782714" y="4850951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44668" y="4850951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2707035" y="4800051"/>
            <a:ext cx="61079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dirty="0"/>
              <a:t>0</a:t>
            </a:r>
            <a:endParaRPr sz="600"/>
          </a:p>
        </p:txBody>
      </p:sp>
      <p:sp>
        <p:nvSpPr>
          <p:cNvPr id="39" name="object 39"/>
          <p:cNvSpPr/>
          <p:nvPr/>
        </p:nvSpPr>
        <p:spPr>
          <a:xfrm>
            <a:off x="2782714" y="4483939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544668" y="4483939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617291" y="4433042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200</a:t>
            </a:r>
            <a:endParaRPr sz="600"/>
          </a:p>
        </p:txBody>
      </p:sp>
      <p:sp>
        <p:nvSpPr>
          <p:cNvPr id="42" name="object 42"/>
          <p:cNvSpPr/>
          <p:nvPr/>
        </p:nvSpPr>
        <p:spPr>
          <a:xfrm>
            <a:off x="2782714" y="411693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544668" y="411693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2617291" y="4066031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400</a:t>
            </a:r>
            <a:endParaRPr sz="600"/>
          </a:p>
        </p:txBody>
      </p:sp>
      <p:sp>
        <p:nvSpPr>
          <p:cNvPr id="45" name="object 45"/>
          <p:cNvSpPr/>
          <p:nvPr/>
        </p:nvSpPr>
        <p:spPr>
          <a:xfrm>
            <a:off x="2782714" y="3749920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544668" y="3749920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2617291" y="3699021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600</a:t>
            </a:r>
            <a:endParaRPr sz="600"/>
          </a:p>
        </p:txBody>
      </p:sp>
      <p:sp>
        <p:nvSpPr>
          <p:cNvPr id="48" name="object 48"/>
          <p:cNvSpPr/>
          <p:nvPr/>
        </p:nvSpPr>
        <p:spPr>
          <a:xfrm>
            <a:off x="2782714" y="338358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544668" y="338358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617291" y="3332681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800</a:t>
            </a:r>
            <a:endParaRPr sz="600"/>
          </a:p>
        </p:txBody>
      </p:sp>
      <p:sp>
        <p:nvSpPr>
          <p:cNvPr id="51" name="object 51"/>
          <p:cNvSpPr/>
          <p:nvPr/>
        </p:nvSpPr>
        <p:spPr>
          <a:xfrm>
            <a:off x="2782714" y="558496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782714" y="3383583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782714" y="3383583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72797" y="3383583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738313" y="4316510"/>
            <a:ext cx="834613" cy="1122729"/>
          </a:xfrm>
          <a:custGeom>
            <a:avLst/>
            <a:gdLst/>
            <a:ahLst/>
            <a:cxnLst/>
            <a:rect l="l" t="t" r="r" b="b"/>
            <a:pathLst>
              <a:path w="1318895" h="1774190">
                <a:moveTo>
                  <a:pt x="0" y="844550"/>
                </a:moveTo>
                <a:lnTo>
                  <a:pt x="75145" y="844550"/>
                </a:lnTo>
                <a:lnTo>
                  <a:pt x="79374" y="1663700"/>
                </a:lnTo>
                <a:lnTo>
                  <a:pt x="83616" y="844550"/>
                </a:lnTo>
                <a:lnTo>
                  <a:pt x="687920" y="844550"/>
                </a:lnTo>
                <a:lnTo>
                  <a:pt x="692149" y="1773770"/>
                </a:lnTo>
                <a:lnTo>
                  <a:pt x="696391" y="844550"/>
                </a:lnTo>
                <a:lnTo>
                  <a:pt x="1044587" y="844550"/>
                </a:lnTo>
                <a:lnTo>
                  <a:pt x="1048816" y="0"/>
                </a:lnTo>
                <a:lnTo>
                  <a:pt x="1054112" y="844550"/>
                </a:lnTo>
                <a:lnTo>
                  <a:pt x="1318691" y="844550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903837" y="3699024"/>
            <a:ext cx="834613" cy="1152064"/>
          </a:xfrm>
          <a:custGeom>
            <a:avLst/>
            <a:gdLst/>
            <a:ahLst/>
            <a:cxnLst/>
            <a:rect l="l" t="t" r="r" b="b"/>
            <a:pathLst>
              <a:path w="1318895" h="1820545">
                <a:moveTo>
                  <a:pt x="0" y="1820329"/>
                </a:moveTo>
                <a:lnTo>
                  <a:pt x="1212850" y="1820329"/>
                </a:lnTo>
                <a:lnTo>
                  <a:pt x="1217079" y="577849"/>
                </a:lnTo>
                <a:lnTo>
                  <a:pt x="1221320" y="1820329"/>
                </a:lnTo>
                <a:lnTo>
                  <a:pt x="1310220" y="1820329"/>
                </a:lnTo>
                <a:lnTo>
                  <a:pt x="1314450" y="0"/>
                </a:lnTo>
                <a:lnTo>
                  <a:pt x="1318679" y="1820329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070027" y="4390849"/>
            <a:ext cx="833810" cy="805279"/>
          </a:xfrm>
          <a:custGeom>
            <a:avLst/>
            <a:gdLst/>
            <a:ahLst/>
            <a:cxnLst/>
            <a:rect l="l" t="t" r="r" b="b"/>
            <a:pathLst>
              <a:path w="1317625" h="1272540">
                <a:moveTo>
                  <a:pt x="0" y="727075"/>
                </a:moveTo>
                <a:lnTo>
                  <a:pt x="321729" y="727075"/>
                </a:lnTo>
                <a:lnTo>
                  <a:pt x="325970" y="243420"/>
                </a:lnTo>
                <a:lnTo>
                  <a:pt x="330200" y="727075"/>
                </a:lnTo>
                <a:lnTo>
                  <a:pt x="497420" y="727075"/>
                </a:lnTo>
                <a:lnTo>
                  <a:pt x="502704" y="1272120"/>
                </a:lnTo>
                <a:lnTo>
                  <a:pt x="506945" y="727075"/>
                </a:lnTo>
                <a:lnTo>
                  <a:pt x="797979" y="727075"/>
                </a:lnTo>
                <a:lnTo>
                  <a:pt x="802220" y="1194854"/>
                </a:lnTo>
                <a:lnTo>
                  <a:pt x="806450" y="727075"/>
                </a:lnTo>
                <a:lnTo>
                  <a:pt x="1018120" y="727075"/>
                </a:lnTo>
                <a:lnTo>
                  <a:pt x="1022350" y="0"/>
                </a:lnTo>
                <a:lnTo>
                  <a:pt x="1026579" y="727075"/>
                </a:lnTo>
                <a:lnTo>
                  <a:pt x="1057275" y="727075"/>
                </a:lnTo>
                <a:lnTo>
                  <a:pt x="1062570" y="264579"/>
                </a:lnTo>
                <a:lnTo>
                  <a:pt x="1066800" y="727075"/>
                </a:lnTo>
                <a:lnTo>
                  <a:pt x="1317625" y="727075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785390" y="4850951"/>
            <a:ext cx="284902" cy="0"/>
          </a:xfrm>
          <a:custGeom>
            <a:avLst/>
            <a:gdLst/>
            <a:ahLst/>
            <a:cxnLst/>
            <a:rect l="l" t="t" r="r" b="b"/>
            <a:pathLst>
              <a:path w="450214">
                <a:moveTo>
                  <a:pt x="0" y="0"/>
                </a:moveTo>
                <a:lnTo>
                  <a:pt x="449795" y="0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376190" y="1257300"/>
            <a:ext cx="3646661" cy="1555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2893780" y="2898428"/>
            <a:ext cx="18363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570411" y="5555499"/>
            <a:ext cx="197301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−</a:t>
            </a:r>
            <a:r>
              <a:rPr sz="600" spc="-3" dirty="0"/>
              <a:t>400</a:t>
            </a:r>
            <a:endParaRPr sz="600"/>
          </a:p>
        </p:txBody>
      </p:sp>
      <p:sp>
        <p:nvSpPr>
          <p:cNvPr id="66" name="object 66"/>
          <p:cNvSpPr txBox="1"/>
          <p:nvPr/>
        </p:nvSpPr>
        <p:spPr>
          <a:xfrm>
            <a:off x="2752576" y="5623140"/>
            <a:ext cx="61079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0</a:t>
            </a:r>
            <a:endParaRPr sz="600"/>
          </a:p>
        </p:txBody>
      </p:sp>
      <p:sp>
        <p:nvSpPr>
          <p:cNvPr id="67" name="object 67"/>
          <p:cNvSpPr txBox="1"/>
          <p:nvPr/>
        </p:nvSpPr>
        <p:spPr>
          <a:xfrm>
            <a:off x="2986310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</a:t>
            </a:r>
            <a:endParaRPr sz="600"/>
          </a:p>
        </p:txBody>
      </p:sp>
      <p:sp>
        <p:nvSpPr>
          <p:cNvPr id="68" name="object 68"/>
          <p:cNvSpPr txBox="1"/>
          <p:nvPr/>
        </p:nvSpPr>
        <p:spPr>
          <a:xfrm>
            <a:off x="3265586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200</a:t>
            </a:r>
            <a:endParaRPr sz="600"/>
          </a:p>
        </p:txBody>
      </p:sp>
      <p:sp>
        <p:nvSpPr>
          <p:cNvPr id="69" name="object 69"/>
          <p:cNvSpPr txBox="1"/>
          <p:nvPr/>
        </p:nvSpPr>
        <p:spPr>
          <a:xfrm>
            <a:off x="354419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300</a:t>
            </a:r>
            <a:endParaRPr sz="600"/>
          </a:p>
        </p:txBody>
      </p:sp>
      <p:sp>
        <p:nvSpPr>
          <p:cNvPr id="70" name="object 70"/>
          <p:cNvSpPr txBox="1"/>
          <p:nvPr/>
        </p:nvSpPr>
        <p:spPr>
          <a:xfrm>
            <a:off x="382346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400</a:t>
            </a:r>
            <a:endParaRPr sz="600"/>
          </a:p>
        </p:txBody>
      </p:sp>
      <p:sp>
        <p:nvSpPr>
          <p:cNvPr id="71" name="object 71"/>
          <p:cNvSpPr txBox="1"/>
          <p:nvPr/>
        </p:nvSpPr>
        <p:spPr>
          <a:xfrm>
            <a:off x="4102745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500</a:t>
            </a:r>
            <a:endParaRPr sz="600"/>
          </a:p>
        </p:txBody>
      </p:sp>
      <p:sp>
        <p:nvSpPr>
          <p:cNvPr id="72" name="object 72"/>
          <p:cNvSpPr txBox="1"/>
          <p:nvPr/>
        </p:nvSpPr>
        <p:spPr>
          <a:xfrm>
            <a:off x="4381351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600</a:t>
            </a:r>
            <a:endParaRPr sz="600"/>
          </a:p>
        </p:txBody>
      </p:sp>
      <p:sp>
        <p:nvSpPr>
          <p:cNvPr id="73" name="object 73"/>
          <p:cNvSpPr txBox="1"/>
          <p:nvPr/>
        </p:nvSpPr>
        <p:spPr>
          <a:xfrm>
            <a:off x="4660627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700</a:t>
            </a:r>
            <a:endParaRPr sz="600"/>
          </a:p>
        </p:txBody>
      </p:sp>
      <p:sp>
        <p:nvSpPr>
          <p:cNvPr id="74" name="object 74"/>
          <p:cNvSpPr txBox="1"/>
          <p:nvPr/>
        </p:nvSpPr>
        <p:spPr>
          <a:xfrm>
            <a:off x="493923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800</a:t>
            </a:r>
            <a:endParaRPr sz="600"/>
          </a:p>
        </p:txBody>
      </p:sp>
      <p:sp>
        <p:nvSpPr>
          <p:cNvPr id="75" name="object 75"/>
          <p:cNvSpPr txBox="1"/>
          <p:nvPr/>
        </p:nvSpPr>
        <p:spPr>
          <a:xfrm>
            <a:off x="521850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900</a:t>
            </a:r>
            <a:endParaRPr sz="600"/>
          </a:p>
        </p:txBody>
      </p:sp>
      <p:sp>
        <p:nvSpPr>
          <p:cNvPr id="76" name="object 76"/>
          <p:cNvSpPr txBox="1"/>
          <p:nvPr/>
        </p:nvSpPr>
        <p:spPr>
          <a:xfrm>
            <a:off x="5475685" y="5623140"/>
            <a:ext cx="19489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1000</a:t>
            </a:r>
            <a:endParaRPr sz="600"/>
          </a:p>
        </p:txBody>
      </p:sp>
      <p:sp>
        <p:nvSpPr>
          <p:cNvPr id="61" name="object 61"/>
          <p:cNvSpPr txBox="1"/>
          <p:nvPr/>
        </p:nvSpPr>
        <p:spPr>
          <a:xfrm>
            <a:off x="5364694" y="2895213"/>
            <a:ext cx="2350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118312" y="3694998"/>
            <a:ext cx="2286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4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65110" y="2899232"/>
            <a:ext cx="8478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sz="2200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200" spc="-14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92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object 48"/>
          <p:cNvSpPr txBox="1"/>
          <p:nvPr/>
        </p:nvSpPr>
        <p:spPr>
          <a:xfrm>
            <a:off x="3842087" y="2933700"/>
            <a:ext cx="81854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591490" algn="l"/>
              </a:tabLst>
            </a:pPr>
            <a:r>
              <a:rPr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sz="2200" i="1" spc="15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632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 pursuit 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2376190" y="1257300"/>
            <a:ext cx="3646661" cy="15457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82714" y="5573988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82714" y="3372602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82714" y="3372602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72797" y="3372602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82714" y="5573988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82714" y="3372602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82714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82714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61322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61322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40598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40598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619200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19200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98476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898476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77752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77752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56361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456361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35637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735637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14245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14245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93521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93521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72797" y="5545859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5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72797" y="3372602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82714" y="557398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44668" y="557398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782714" y="532886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544668" y="532886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82714" y="5084424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44668" y="5084424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82714" y="4839971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544668" y="4839971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782714" y="4595517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544668" y="4595517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782714" y="4350397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544668" y="4350397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2570410" y="4299501"/>
            <a:ext cx="197703" cy="10361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210" algn="ctr"/>
            <a:r>
              <a:rPr sz="600" spc="-3" dirty="0"/>
              <a:t>100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marR="3215" algn="r">
              <a:spcBef>
                <a:spcPts val="443"/>
              </a:spcBef>
            </a:pPr>
            <a:r>
              <a:rPr sz="600" dirty="0"/>
              <a:t>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100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200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300</a:t>
            </a:r>
            <a:endParaRPr sz="600"/>
          </a:p>
        </p:txBody>
      </p:sp>
      <p:sp>
        <p:nvSpPr>
          <p:cNvPr id="45" name="object 45"/>
          <p:cNvSpPr/>
          <p:nvPr/>
        </p:nvSpPr>
        <p:spPr>
          <a:xfrm>
            <a:off x="2782714" y="410595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544668" y="410595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2617291" y="4055051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200</a:t>
            </a:r>
            <a:endParaRPr sz="600"/>
          </a:p>
        </p:txBody>
      </p:sp>
      <p:sp>
        <p:nvSpPr>
          <p:cNvPr id="48" name="object 48"/>
          <p:cNvSpPr/>
          <p:nvPr/>
        </p:nvSpPr>
        <p:spPr>
          <a:xfrm>
            <a:off x="2782714" y="3861500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544668" y="3861500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617291" y="3810600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300</a:t>
            </a:r>
            <a:endParaRPr sz="600"/>
          </a:p>
        </p:txBody>
      </p:sp>
      <p:sp>
        <p:nvSpPr>
          <p:cNvPr id="51" name="object 51"/>
          <p:cNvSpPr/>
          <p:nvPr/>
        </p:nvSpPr>
        <p:spPr>
          <a:xfrm>
            <a:off x="2782714" y="3617047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544668" y="3617047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782714" y="3372602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44668" y="3372602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2617291" y="3321701"/>
            <a:ext cx="150287" cy="3282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500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marL="8037">
              <a:spcBef>
                <a:spcPts val="437"/>
              </a:spcBef>
            </a:pPr>
            <a:r>
              <a:rPr sz="600" spc="-3" dirty="0"/>
              <a:t>400</a:t>
            </a:r>
            <a:endParaRPr sz="600"/>
          </a:p>
        </p:txBody>
      </p:sp>
      <p:sp>
        <p:nvSpPr>
          <p:cNvPr id="56" name="object 56"/>
          <p:cNvSpPr/>
          <p:nvPr/>
        </p:nvSpPr>
        <p:spPr>
          <a:xfrm>
            <a:off x="2782714" y="5573988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782714" y="3372602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782714" y="3372602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572797" y="3372602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738313" y="3882934"/>
            <a:ext cx="834613" cy="1496437"/>
          </a:xfrm>
          <a:custGeom>
            <a:avLst/>
            <a:gdLst/>
            <a:ahLst/>
            <a:cxnLst/>
            <a:rect l="l" t="t" r="r" b="b"/>
            <a:pathLst>
              <a:path w="1318895" h="2364740">
                <a:moveTo>
                  <a:pt x="0" y="1126058"/>
                </a:moveTo>
                <a:lnTo>
                  <a:pt x="75145" y="1126058"/>
                </a:lnTo>
                <a:lnTo>
                  <a:pt x="79374" y="2218258"/>
                </a:lnTo>
                <a:lnTo>
                  <a:pt x="83616" y="1126058"/>
                </a:lnTo>
                <a:lnTo>
                  <a:pt x="325970" y="1126058"/>
                </a:lnTo>
                <a:lnTo>
                  <a:pt x="330199" y="1494358"/>
                </a:lnTo>
                <a:lnTo>
                  <a:pt x="334441" y="1126058"/>
                </a:lnTo>
                <a:lnTo>
                  <a:pt x="440270" y="1126058"/>
                </a:lnTo>
                <a:lnTo>
                  <a:pt x="445566" y="1398054"/>
                </a:lnTo>
                <a:lnTo>
                  <a:pt x="449795" y="1126058"/>
                </a:lnTo>
                <a:lnTo>
                  <a:pt x="519645" y="1126058"/>
                </a:lnTo>
                <a:lnTo>
                  <a:pt x="524941" y="855129"/>
                </a:lnTo>
                <a:lnTo>
                  <a:pt x="529170" y="1126058"/>
                </a:lnTo>
                <a:lnTo>
                  <a:pt x="687920" y="1126058"/>
                </a:lnTo>
                <a:lnTo>
                  <a:pt x="692149" y="2364308"/>
                </a:lnTo>
                <a:lnTo>
                  <a:pt x="696391" y="1126058"/>
                </a:lnTo>
                <a:lnTo>
                  <a:pt x="912291" y="1126058"/>
                </a:lnTo>
                <a:lnTo>
                  <a:pt x="916520" y="791629"/>
                </a:lnTo>
                <a:lnTo>
                  <a:pt x="921816" y="1126058"/>
                </a:lnTo>
                <a:lnTo>
                  <a:pt x="1044587" y="1126058"/>
                </a:lnTo>
                <a:lnTo>
                  <a:pt x="1048816" y="0"/>
                </a:lnTo>
                <a:lnTo>
                  <a:pt x="1054112" y="1126058"/>
                </a:lnTo>
                <a:lnTo>
                  <a:pt x="1318691" y="1126058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903837" y="3547401"/>
            <a:ext cx="834613" cy="1279847"/>
          </a:xfrm>
          <a:custGeom>
            <a:avLst/>
            <a:gdLst/>
            <a:ahLst/>
            <a:cxnLst/>
            <a:rect l="l" t="t" r="r" b="b"/>
            <a:pathLst>
              <a:path w="1318895" h="2022475">
                <a:moveTo>
                  <a:pt x="0" y="1656283"/>
                </a:moveTo>
                <a:lnTo>
                  <a:pt x="335495" y="1656283"/>
                </a:lnTo>
                <a:lnTo>
                  <a:pt x="339725" y="1283754"/>
                </a:lnTo>
                <a:lnTo>
                  <a:pt x="343954" y="1656283"/>
                </a:lnTo>
                <a:lnTo>
                  <a:pt x="480479" y="1656283"/>
                </a:lnTo>
                <a:lnTo>
                  <a:pt x="484720" y="1157808"/>
                </a:lnTo>
                <a:lnTo>
                  <a:pt x="490004" y="1656283"/>
                </a:lnTo>
                <a:lnTo>
                  <a:pt x="582079" y="1656283"/>
                </a:lnTo>
                <a:lnTo>
                  <a:pt x="586320" y="1303858"/>
                </a:lnTo>
                <a:lnTo>
                  <a:pt x="590550" y="1656283"/>
                </a:lnTo>
                <a:lnTo>
                  <a:pt x="1212850" y="1656283"/>
                </a:lnTo>
                <a:lnTo>
                  <a:pt x="1217079" y="0"/>
                </a:lnTo>
                <a:lnTo>
                  <a:pt x="1221320" y="1656283"/>
                </a:lnTo>
                <a:lnTo>
                  <a:pt x="1310220" y="1656283"/>
                </a:lnTo>
                <a:lnTo>
                  <a:pt x="1314450" y="2022475"/>
                </a:lnTo>
                <a:lnTo>
                  <a:pt x="1318679" y="1656283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070027" y="3982051"/>
            <a:ext cx="833810" cy="1072902"/>
          </a:xfrm>
          <a:custGeom>
            <a:avLst/>
            <a:gdLst/>
            <a:ahLst/>
            <a:cxnLst/>
            <a:rect l="l" t="t" r="r" b="b"/>
            <a:pathLst>
              <a:path w="1317625" h="1695450">
                <a:moveTo>
                  <a:pt x="0" y="969429"/>
                </a:moveTo>
                <a:lnTo>
                  <a:pt x="321729" y="969429"/>
                </a:lnTo>
                <a:lnTo>
                  <a:pt x="325970" y="324904"/>
                </a:lnTo>
                <a:lnTo>
                  <a:pt x="330200" y="969429"/>
                </a:lnTo>
                <a:lnTo>
                  <a:pt x="497420" y="969429"/>
                </a:lnTo>
                <a:lnTo>
                  <a:pt x="502704" y="1695450"/>
                </a:lnTo>
                <a:lnTo>
                  <a:pt x="506945" y="969429"/>
                </a:lnTo>
                <a:lnTo>
                  <a:pt x="797979" y="969429"/>
                </a:lnTo>
                <a:lnTo>
                  <a:pt x="802220" y="1304925"/>
                </a:lnTo>
                <a:lnTo>
                  <a:pt x="806450" y="969429"/>
                </a:lnTo>
                <a:lnTo>
                  <a:pt x="810679" y="1427695"/>
                </a:lnTo>
                <a:lnTo>
                  <a:pt x="814920" y="969429"/>
                </a:lnTo>
                <a:lnTo>
                  <a:pt x="1018120" y="969429"/>
                </a:lnTo>
                <a:lnTo>
                  <a:pt x="1022350" y="0"/>
                </a:lnTo>
                <a:lnTo>
                  <a:pt x="1026579" y="969429"/>
                </a:lnTo>
                <a:lnTo>
                  <a:pt x="1057275" y="969429"/>
                </a:lnTo>
                <a:lnTo>
                  <a:pt x="1062570" y="352425"/>
                </a:lnTo>
                <a:lnTo>
                  <a:pt x="1066800" y="969429"/>
                </a:lnTo>
                <a:lnTo>
                  <a:pt x="1317625" y="969429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785390" y="4595517"/>
            <a:ext cx="284902" cy="0"/>
          </a:xfrm>
          <a:custGeom>
            <a:avLst/>
            <a:gdLst/>
            <a:ahLst/>
            <a:cxnLst/>
            <a:rect l="l" t="t" r="r" b="b"/>
            <a:pathLst>
              <a:path w="450214">
                <a:moveTo>
                  <a:pt x="0" y="0"/>
                </a:moveTo>
                <a:lnTo>
                  <a:pt x="449795" y="0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2893780" y="2898428"/>
            <a:ext cx="18363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570411" y="5555499"/>
            <a:ext cx="197301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−</a:t>
            </a:r>
            <a:r>
              <a:rPr sz="600" spc="-3" dirty="0"/>
              <a:t>400</a:t>
            </a:r>
            <a:endParaRPr sz="600"/>
          </a:p>
        </p:txBody>
      </p:sp>
      <p:sp>
        <p:nvSpPr>
          <p:cNvPr id="70" name="object 70"/>
          <p:cNvSpPr txBox="1"/>
          <p:nvPr/>
        </p:nvSpPr>
        <p:spPr>
          <a:xfrm>
            <a:off x="2752576" y="5623140"/>
            <a:ext cx="61079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0</a:t>
            </a:r>
            <a:endParaRPr sz="600"/>
          </a:p>
        </p:txBody>
      </p:sp>
      <p:sp>
        <p:nvSpPr>
          <p:cNvPr id="71" name="object 71"/>
          <p:cNvSpPr txBox="1"/>
          <p:nvPr/>
        </p:nvSpPr>
        <p:spPr>
          <a:xfrm>
            <a:off x="2986310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</a:t>
            </a:r>
            <a:endParaRPr sz="600"/>
          </a:p>
        </p:txBody>
      </p:sp>
      <p:sp>
        <p:nvSpPr>
          <p:cNvPr id="72" name="object 72"/>
          <p:cNvSpPr txBox="1"/>
          <p:nvPr/>
        </p:nvSpPr>
        <p:spPr>
          <a:xfrm>
            <a:off x="3265586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200</a:t>
            </a:r>
            <a:endParaRPr sz="600"/>
          </a:p>
        </p:txBody>
      </p:sp>
      <p:sp>
        <p:nvSpPr>
          <p:cNvPr id="73" name="object 73"/>
          <p:cNvSpPr txBox="1"/>
          <p:nvPr/>
        </p:nvSpPr>
        <p:spPr>
          <a:xfrm>
            <a:off x="354419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300</a:t>
            </a:r>
            <a:endParaRPr sz="600"/>
          </a:p>
        </p:txBody>
      </p:sp>
      <p:sp>
        <p:nvSpPr>
          <p:cNvPr id="74" name="object 74"/>
          <p:cNvSpPr txBox="1"/>
          <p:nvPr/>
        </p:nvSpPr>
        <p:spPr>
          <a:xfrm>
            <a:off x="382346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400</a:t>
            </a:r>
            <a:endParaRPr sz="600"/>
          </a:p>
        </p:txBody>
      </p:sp>
      <p:sp>
        <p:nvSpPr>
          <p:cNvPr id="75" name="object 75"/>
          <p:cNvSpPr txBox="1"/>
          <p:nvPr/>
        </p:nvSpPr>
        <p:spPr>
          <a:xfrm>
            <a:off x="4102745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500</a:t>
            </a:r>
            <a:endParaRPr sz="600"/>
          </a:p>
        </p:txBody>
      </p:sp>
      <p:sp>
        <p:nvSpPr>
          <p:cNvPr id="76" name="object 76"/>
          <p:cNvSpPr txBox="1"/>
          <p:nvPr/>
        </p:nvSpPr>
        <p:spPr>
          <a:xfrm>
            <a:off x="4381351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600</a:t>
            </a:r>
            <a:endParaRPr sz="600"/>
          </a:p>
        </p:txBody>
      </p:sp>
      <p:sp>
        <p:nvSpPr>
          <p:cNvPr id="77" name="object 77"/>
          <p:cNvSpPr txBox="1"/>
          <p:nvPr/>
        </p:nvSpPr>
        <p:spPr>
          <a:xfrm>
            <a:off x="4660627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700</a:t>
            </a:r>
            <a:endParaRPr sz="600"/>
          </a:p>
        </p:txBody>
      </p:sp>
      <p:sp>
        <p:nvSpPr>
          <p:cNvPr id="78" name="object 78"/>
          <p:cNvSpPr txBox="1"/>
          <p:nvPr/>
        </p:nvSpPr>
        <p:spPr>
          <a:xfrm>
            <a:off x="493923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800</a:t>
            </a:r>
            <a:endParaRPr sz="600"/>
          </a:p>
        </p:txBody>
      </p:sp>
      <p:sp>
        <p:nvSpPr>
          <p:cNvPr id="79" name="object 79"/>
          <p:cNvSpPr txBox="1"/>
          <p:nvPr/>
        </p:nvSpPr>
        <p:spPr>
          <a:xfrm>
            <a:off x="521850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900</a:t>
            </a:r>
            <a:endParaRPr sz="600"/>
          </a:p>
        </p:txBody>
      </p:sp>
      <p:sp>
        <p:nvSpPr>
          <p:cNvPr id="80" name="object 80"/>
          <p:cNvSpPr txBox="1"/>
          <p:nvPr/>
        </p:nvSpPr>
        <p:spPr>
          <a:xfrm>
            <a:off x="5475685" y="5623140"/>
            <a:ext cx="19489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1000</a:t>
            </a:r>
            <a:endParaRPr sz="600"/>
          </a:p>
        </p:txBody>
      </p:sp>
      <p:sp>
        <p:nvSpPr>
          <p:cNvPr id="65" name="object 65"/>
          <p:cNvSpPr txBox="1"/>
          <p:nvPr/>
        </p:nvSpPr>
        <p:spPr>
          <a:xfrm>
            <a:off x="5364694" y="2895213"/>
            <a:ext cx="2350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118312" y="3694998"/>
            <a:ext cx="2286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4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09031" y="2899232"/>
            <a:ext cx="8478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sz="2200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200" spc="-14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92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object 48"/>
          <p:cNvSpPr txBox="1"/>
          <p:nvPr/>
        </p:nvSpPr>
        <p:spPr>
          <a:xfrm>
            <a:off x="3842087" y="2933700"/>
            <a:ext cx="81854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591490" algn="l"/>
              </a:tabLst>
            </a:pPr>
            <a:r>
              <a:rPr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sz="2200" i="1" spc="15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244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07409" y="4371556"/>
            <a:ext cx="21451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</a:t>
            </a:r>
            <a:r>
              <a:rPr lang="en-US" dirty="0"/>
              <a:t>Joan </a:t>
            </a:r>
            <a:r>
              <a:rPr lang="en-US" dirty="0" err="1" smtClean="0"/>
              <a:t>Bruna</a:t>
            </a:r>
            <a:endParaRPr lang="en-US" dirty="0" smtClean="0"/>
          </a:p>
          <a:p>
            <a:pPr algn="ctr"/>
            <a:r>
              <a:rPr lang="en-US" dirty="0" smtClean="0"/>
              <a:t>Yann LeCun</a:t>
            </a:r>
          </a:p>
          <a:p>
            <a:pPr algn="ctr"/>
            <a:r>
              <a:rPr lang="en-US" dirty="0" smtClean="0"/>
              <a:t>Julien </a:t>
            </a:r>
            <a:r>
              <a:rPr lang="en-US" dirty="0" err="1" smtClean="0"/>
              <a:t>Mairal</a:t>
            </a:r>
            <a:endParaRPr lang="en-US" dirty="0" smtClean="0"/>
          </a:p>
          <a:p>
            <a:pPr algn="ctr"/>
            <a:r>
              <a:rPr lang="en-US" dirty="0" err="1" smtClean="0"/>
              <a:t>Koray</a:t>
            </a:r>
            <a:r>
              <a:rPr lang="en-US" dirty="0" smtClean="0"/>
              <a:t> </a:t>
            </a:r>
            <a:r>
              <a:rPr lang="en-US" dirty="0" err="1"/>
              <a:t>Kavukcuoglu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12169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 pursuit 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2378199" y="1257300"/>
            <a:ext cx="3637284" cy="15202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82714" y="559594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82714" y="3394563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82714" y="3394564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72797" y="3394564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82714" y="559594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82714" y="3394564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82714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82714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61322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61322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40598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40598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619200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19200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98476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898476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177752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77752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56361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456361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35637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735637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14245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14245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93521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93521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72797" y="5567820"/>
            <a:ext cx="0" cy="28129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0" y="44449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72797" y="3394563"/>
            <a:ext cx="0" cy="27727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383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82714" y="5595949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44668" y="5595949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782714" y="5350829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544668" y="5350829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82714" y="5106384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44668" y="5106384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82714" y="4861931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544668" y="4861931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782714" y="461747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544668" y="461747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782714" y="437235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544668" y="437235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782714" y="4127914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544668" y="4127914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2570410" y="4077012"/>
            <a:ext cx="197703" cy="12721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210" algn="ctr"/>
            <a:r>
              <a:rPr sz="600" spc="-3" dirty="0"/>
              <a:t>200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marL="46210" algn="ctr">
              <a:spcBef>
                <a:spcPts val="437"/>
              </a:spcBef>
            </a:pPr>
            <a:r>
              <a:rPr sz="600" spc="-3" dirty="0"/>
              <a:t>100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marR="3215" algn="r">
              <a:spcBef>
                <a:spcPts val="443"/>
              </a:spcBef>
            </a:pPr>
            <a:r>
              <a:rPr sz="600" dirty="0"/>
              <a:t>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100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200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ctr">
              <a:spcBef>
                <a:spcPts val="437"/>
              </a:spcBef>
            </a:pPr>
            <a:r>
              <a:rPr sz="600" dirty="0"/>
              <a:t>−</a:t>
            </a:r>
            <a:r>
              <a:rPr sz="600" spc="-3" dirty="0"/>
              <a:t>300</a:t>
            </a:r>
            <a:endParaRPr sz="600"/>
          </a:p>
        </p:txBody>
      </p:sp>
      <p:sp>
        <p:nvSpPr>
          <p:cNvPr id="47" name="object 47"/>
          <p:cNvSpPr/>
          <p:nvPr/>
        </p:nvSpPr>
        <p:spPr>
          <a:xfrm>
            <a:off x="2782714" y="3883461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544668" y="3883461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2617291" y="3832561"/>
            <a:ext cx="15028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300</a:t>
            </a:r>
            <a:endParaRPr sz="600"/>
          </a:p>
        </p:txBody>
      </p:sp>
      <p:sp>
        <p:nvSpPr>
          <p:cNvPr id="50" name="object 50"/>
          <p:cNvSpPr/>
          <p:nvPr/>
        </p:nvSpPr>
        <p:spPr>
          <a:xfrm>
            <a:off x="2782714" y="3639008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44668" y="3639008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782714" y="3394563"/>
            <a:ext cx="27727" cy="0"/>
          </a:xfrm>
          <a:custGeom>
            <a:avLst/>
            <a:gdLst/>
            <a:ahLst/>
            <a:cxnLst/>
            <a:rect l="l" t="t" r="r" b="b"/>
            <a:pathLst>
              <a:path w="43814">
                <a:moveTo>
                  <a:pt x="0" y="0"/>
                </a:moveTo>
                <a:lnTo>
                  <a:pt x="43395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544668" y="3394563"/>
            <a:ext cx="28129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4445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2617291" y="3343662"/>
            <a:ext cx="150287" cy="3282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600" spc="-3" dirty="0"/>
              <a:t>500</a:t>
            </a:r>
            <a:endParaRPr sz="600"/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marL="8037">
              <a:spcBef>
                <a:spcPts val="437"/>
              </a:spcBef>
            </a:pPr>
            <a:r>
              <a:rPr sz="600" spc="-3" dirty="0"/>
              <a:t>400</a:t>
            </a:r>
            <a:endParaRPr sz="600"/>
          </a:p>
        </p:txBody>
      </p:sp>
      <p:sp>
        <p:nvSpPr>
          <p:cNvPr id="55" name="object 55"/>
          <p:cNvSpPr/>
          <p:nvPr/>
        </p:nvSpPr>
        <p:spPr>
          <a:xfrm>
            <a:off x="2782714" y="5595949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782714" y="3394563"/>
            <a:ext cx="2790349" cy="0"/>
          </a:xfrm>
          <a:custGeom>
            <a:avLst/>
            <a:gdLst/>
            <a:ahLst/>
            <a:cxnLst/>
            <a:rect l="l" t="t" r="r" b="b"/>
            <a:pathLst>
              <a:path w="4409440">
                <a:moveTo>
                  <a:pt x="0" y="0"/>
                </a:moveTo>
                <a:lnTo>
                  <a:pt x="440902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782714" y="3394564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572797" y="3394564"/>
            <a:ext cx="0" cy="2201659"/>
          </a:xfrm>
          <a:custGeom>
            <a:avLst/>
            <a:gdLst/>
            <a:ahLst/>
            <a:cxnLst/>
            <a:rect l="l" t="t" r="r" b="b"/>
            <a:pathLst>
              <a:path h="3479165">
                <a:moveTo>
                  <a:pt x="0" y="3478733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738313" y="3904895"/>
            <a:ext cx="834613" cy="1496437"/>
          </a:xfrm>
          <a:custGeom>
            <a:avLst/>
            <a:gdLst/>
            <a:ahLst/>
            <a:cxnLst/>
            <a:rect l="l" t="t" r="r" b="b"/>
            <a:pathLst>
              <a:path w="1318895" h="2364740">
                <a:moveTo>
                  <a:pt x="0" y="1126058"/>
                </a:moveTo>
                <a:lnTo>
                  <a:pt x="75145" y="1126058"/>
                </a:lnTo>
                <a:lnTo>
                  <a:pt x="79374" y="2218258"/>
                </a:lnTo>
                <a:lnTo>
                  <a:pt x="83616" y="1126058"/>
                </a:lnTo>
                <a:lnTo>
                  <a:pt x="325970" y="1126058"/>
                </a:lnTo>
                <a:lnTo>
                  <a:pt x="330199" y="1494358"/>
                </a:lnTo>
                <a:lnTo>
                  <a:pt x="334441" y="1126058"/>
                </a:lnTo>
                <a:lnTo>
                  <a:pt x="440270" y="1126058"/>
                </a:lnTo>
                <a:lnTo>
                  <a:pt x="445566" y="1398054"/>
                </a:lnTo>
                <a:lnTo>
                  <a:pt x="449795" y="1126058"/>
                </a:lnTo>
                <a:lnTo>
                  <a:pt x="519645" y="1126058"/>
                </a:lnTo>
                <a:lnTo>
                  <a:pt x="524941" y="855129"/>
                </a:lnTo>
                <a:lnTo>
                  <a:pt x="529170" y="1126058"/>
                </a:lnTo>
                <a:lnTo>
                  <a:pt x="687920" y="1126058"/>
                </a:lnTo>
                <a:lnTo>
                  <a:pt x="692149" y="2364308"/>
                </a:lnTo>
                <a:lnTo>
                  <a:pt x="696391" y="1126058"/>
                </a:lnTo>
                <a:lnTo>
                  <a:pt x="828674" y="1126058"/>
                </a:lnTo>
                <a:lnTo>
                  <a:pt x="832916" y="1351483"/>
                </a:lnTo>
                <a:lnTo>
                  <a:pt x="837145" y="1126058"/>
                </a:lnTo>
                <a:lnTo>
                  <a:pt x="908062" y="1126058"/>
                </a:lnTo>
                <a:lnTo>
                  <a:pt x="912291" y="1341958"/>
                </a:lnTo>
                <a:lnTo>
                  <a:pt x="916520" y="791629"/>
                </a:lnTo>
                <a:lnTo>
                  <a:pt x="921816" y="1126058"/>
                </a:lnTo>
                <a:lnTo>
                  <a:pt x="1044587" y="1126058"/>
                </a:lnTo>
                <a:lnTo>
                  <a:pt x="1048816" y="0"/>
                </a:lnTo>
                <a:lnTo>
                  <a:pt x="1054112" y="1126058"/>
                </a:lnTo>
                <a:lnTo>
                  <a:pt x="1199108" y="1126058"/>
                </a:lnTo>
                <a:lnTo>
                  <a:pt x="1203337" y="1328204"/>
                </a:lnTo>
                <a:lnTo>
                  <a:pt x="1207566" y="1126058"/>
                </a:lnTo>
                <a:lnTo>
                  <a:pt x="1318691" y="1126058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903837" y="3569362"/>
            <a:ext cx="834613" cy="1206311"/>
          </a:xfrm>
          <a:custGeom>
            <a:avLst/>
            <a:gdLst/>
            <a:ahLst/>
            <a:cxnLst/>
            <a:rect l="l" t="t" r="r" b="b"/>
            <a:pathLst>
              <a:path w="1318895" h="1906270">
                <a:moveTo>
                  <a:pt x="0" y="1656283"/>
                </a:moveTo>
                <a:lnTo>
                  <a:pt x="335495" y="1656283"/>
                </a:lnTo>
                <a:lnTo>
                  <a:pt x="339725" y="1283754"/>
                </a:lnTo>
                <a:lnTo>
                  <a:pt x="343954" y="1656283"/>
                </a:lnTo>
                <a:lnTo>
                  <a:pt x="480479" y="1656283"/>
                </a:lnTo>
                <a:lnTo>
                  <a:pt x="484720" y="1157808"/>
                </a:lnTo>
                <a:lnTo>
                  <a:pt x="490004" y="1656283"/>
                </a:lnTo>
                <a:lnTo>
                  <a:pt x="582079" y="1656283"/>
                </a:lnTo>
                <a:lnTo>
                  <a:pt x="586320" y="1303858"/>
                </a:lnTo>
                <a:lnTo>
                  <a:pt x="590550" y="1656283"/>
                </a:lnTo>
                <a:lnTo>
                  <a:pt x="687920" y="1656283"/>
                </a:lnTo>
                <a:lnTo>
                  <a:pt x="692150" y="1444625"/>
                </a:lnTo>
                <a:lnTo>
                  <a:pt x="696379" y="1656283"/>
                </a:lnTo>
                <a:lnTo>
                  <a:pt x="1212850" y="1656283"/>
                </a:lnTo>
                <a:lnTo>
                  <a:pt x="1217079" y="0"/>
                </a:lnTo>
                <a:lnTo>
                  <a:pt x="1221320" y="1656283"/>
                </a:lnTo>
                <a:lnTo>
                  <a:pt x="1310220" y="1656283"/>
                </a:lnTo>
                <a:lnTo>
                  <a:pt x="1314450" y="1906054"/>
                </a:lnTo>
                <a:lnTo>
                  <a:pt x="1318679" y="1656283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070027" y="4004012"/>
            <a:ext cx="833810" cy="1072902"/>
          </a:xfrm>
          <a:custGeom>
            <a:avLst/>
            <a:gdLst/>
            <a:ahLst/>
            <a:cxnLst/>
            <a:rect l="l" t="t" r="r" b="b"/>
            <a:pathLst>
              <a:path w="1317625" h="1695450">
                <a:moveTo>
                  <a:pt x="0" y="969429"/>
                </a:moveTo>
                <a:lnTo>
                  <a:pt x="167220" y="969429"/>
                </a:lnTo>
                <a:lnTo>
                  <a:pt x="171450" y="782104"/>
                </a:lnTo>
                <a:lnTo>
                  <a:pt x="175679" y="969429"/>
                </a:lnTo>
                <a:lnTo>
                  <a:pt x="321729" y="969429"/>
                </a:lnTo>
                <a:lnTo>
                  <a:pt x="325970" y="324904"/>
                </a:lnTo>
                <a:lnTo>
                  <a:pt x="330200" y="969429"/>
                </a:lnTo>
                <a:lnTo>
                  <a:pt x="497420" y="969429"/>
                </a:lnTo>
                <a:lnTo>
                  <a:pt x="502704" y="1695450"/>
                </a:lnTo>
                <a:lnTo>
                  <a:pt x="506945" y="969429"/>
                </a:lnTo>
                <a:lnTo>
                  <a:pt x="797979" y="969429"/>
                </a:lnTo>
                <a:lnTo>
                  <a:pt x="802220" y="1304925"/>
                </a:lnTo>
                <a:lnTo>
                  <a:pt x="806450" y="969429"/>
                </a:lnTo>
                <a:lnTo>
                  <a:pt x="810679" y="1427695"/>
                </a:lnTo>
                <a:lnTo>
                  <a:pt x="814920" y="969429"/>
                </a:lnTo>
                <a:lnTo>
                  <a:pt x="1018120" y="969429"/>
                </a:lnTo>
                <a:lnTo>
                  <a:pt x="1022350" y="0"/>
                </a:lnTo>
                <a:lnTo>
                  <a:pt x="1026579" y="969429"/>
                </a:lnTo>
                <a:lnTo>
                  <a:pt x="1036104" y="969429"/>
                </a:lnTo>
                <a:lnTo>
                  <a:pt x="1040345" y="740829"/>
                </a:lnTo>
                <a:lnTo>
                  <a:pt x="1044575" y="969429"/>
                </a:lnTo>
                <a:lnTo>
                  <a:pt x="1057275" y="969429"/>
                </a:lnTo>
                <a:lnTo>
                  <a:pt x="1062570" y="352425"/>
                </a:lnTo>
                <a:lnTo>
                  <a:pt x="1066800" y="969429"/>
                </a:lnTo>
                <a:lnTo>
                  <a:pt x="1172629" y="969429"/>
                </a:lnTo>
                <a:lnTo>
                  <a:pt x="1176870" y="1192745"/>
                </a:lnTo>
                <a:lnTo>
                  <a:pt x="1181100" y="969429"/>
                </a:lnTo>
                <a:lnTo>
                  <a:pt x="1317625" y="969429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785390" y="4460763"/>
            <a:ext cx="284902" cy="296153"/>
          </a:xfrm>
          <a:custGeom>
            <a:avLst/>
            <a:gdLst/>
            <a:ahLst/>
            <a:cxnLst/>
            <a:rect l="l" t="t" r="r" b="b"/>
            <a:pathLst>
              <a:path w="450214" h="467995">
                <a:moveTo>
                  <a:pt x="0" y="247649"/>
                </a:moveTo>
                <a:lnTo>
                  <a:pt x="52920" y="247649"/>
                </a:lnTo>
                <a:lnTo>
                  <a:pt x="57150" y="0"/>
                </a:lnTo>
                <a:lnTo>
                  <a:pt x="61391" y="247649"/>
                </a:lnTo>
                <a:lnTo>
                  <a:pt x="206387" y="247649"/>
                </a:lnTo>
                <a:lnTo>
                  <a:pt x="211670" y="467791"/>
                </a:lnTo>
                <a:lnTo>
                  <a:pt x="215912" y="247649"/>
                </a:lnTo>
                <a:lnTo>
                  <a:pt x="449795" y="247649"/>
                </a:lnTo>
              </a:path>
            </a:pathLst>
          </a:custGeom>
          <a:ln w="635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2893780" y="2898428"/>
            <a:ext cx="18363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570411" y="5555499"/>
            <a:ext cx="197301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−</a:t>
            </a:r>
            <a:r>
              <a:rPr sz="600" spc="-3" dirty="0"/>
              <a:t>400</a:t>
            </a:r>
            <a:endParaRPr sz="600"/>
          </a:p>
        </p:txBody>
      </p:sp>
      <p:sp>
        <p:nvSpPr>
          <p:cNvPr id="69" name="object 69"/>
          <p:cNvSpPr txBox="1"/>
          <p:nvPr/>
        </p:nvSpPr>
        <p:spPr>
          <a:xfrm>
            <a:off x="2752576" y="5623140"/>
            <a:ext cx="61079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dirty="0"/>
              <a:t>0</a:t>
            </a:r>
            <a:endParaRPr sz="600"/>
          </a:p>
        </p:txBody>
      </p:sp>
      <p:sp>
        <p:nvSpPr>
          <p:cNvPr id="70" name="object 70"/>
          <p:cNvSpPr txBox="1"/>
          <p:nvPr/>
        </p:nvSpPr>
        <p:spPr>
          <a:xfrm>
            <a:off x="2986310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</a:t>
            </a:r>
            <a:endParaRPr sz="600"/>
          </a:p>
        </p:txBody>
      </p:sp>
      <p:sp>
        <p:nvSpPr>
          <p:cNvPr id="71" name="object 71"/>
          <p:cNvSpPr txBox="1"/>
          <p:nvPr/>
        </p:nvSpPr>
        <p:spPr>
          <a:xfrm>
            <a:off x="3265586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200</a:t>
            </a:r>
            <a:endParaRPr sz="600"/>
          </a:p>
        </p:txBody>
      </p:sp>
      <p:sp>
        <p:nvSpPr>
          <p:cNvPr id="72" name="object 72"/>
          <p:cNvSpPr txBox="1"/>
          <p:nvPr/>
        </p:nvSpPr>
        <p:spPr>
          <a:xfrm>
            <a:off x="354419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300</a:t>
            </a:r>
            <a:endParaRPr sz="600"/>
          </a:p>
        </p:txBody>
      </p:sp>
      <p:sp>
        <p:nvSpPr>
          <p:cNvPr id="73" name="object 73"/>
          <p:cNvSpPr txBox="1"/>
          <p:nvPr/>
        </p:nvSpPr>
        <p:spPr>
          <a:xfrm>
            <a:off x="382346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400</a:t>
            </a:r>
            <a:endParaRPr sz="600"/>
          </a:p>
        </p:txBody>
      </p:sp>
      <p:sp>
        <p:nvSpPr>
          <p:cNvPr id="74" name="object 74"/>
          <p:cNvSpPr txBox="1"/>
          <p:nvPr/>
        </p:nvSpPr>
        <p:spPr>
          <a:xfrm>
            <a:off x="4102745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500</a:t>
            </a:r>
            <a:endParaRPr sz="600"/>
          </a:p>
        </p:txBody>
      </p:sp>
      <p:sp>
        <p:nvSpPr>
          <p:cNvPr id="75" name="object 75"/>
          <p:cNvSpPr txBox="1"/>
          <p:nvPr/>
        </p:nvSpPr>
        <p:spPr>
          <a:xfrm>
            <a:off x="4381351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600</a:t>
            </a:r>
            <a:endParaRPr sz="600"/>
          </a:p>
        </p:txBody>
      </p:sp>
      <p:sp>
        <p:nvSpPr>
          <p:cNvPr id="76" name="object 76"/>
          <p:cNvSpPr txBox="1"/>
          <p:nvPr/>
        </p:nvSpPr>
        <p:spPr>
          <a:xfrm>
            <a:off x="4660627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700</a:t>
            </a:r>
            <a:endParaRPr sz="600"/>
          </a:p>
        </p:txBody>
      </p:sp>
      <p:sp>
        <p:nvSpPr>
          <p:cNvPr id="77" name="object 77"/>
          <p:cNvSpPr txBox="1"/>
          <p:nvPr/>
        </p:nvSpPr>
        <p:spPr>
          <a:xfrm>
            <a:off x="4939233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800</a:t>
            </a:r>
            <a:endParaRPr sz="600"/>
          </a:p>
        </p:txBody>
      </p:sp>
      <p:sp>
        <p:nvSpPr>
          <p:cNvPr id="78" name="object 78"/>
          <p:cNvSpPr txBox="1"/>
          <p:nvPr/>
        </p:nvSpPr>
        <p:spPr>
          <a:xfrm>
            <a:off x="5218509" y="5623140"/>
            <a:ext cx="150287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900</a:t>
            </a:r>
            <a:endParaRPr sz="600"/>
          </a:p>
        </p:txBody>
      </p:sp>
      <p:sp>
        <p:nvSpPr>
          <p:cNvPr id="79" name="object 79"/>
          <p:cNvSpPr txBox="1"/>
          <p:nvPr/>
        </p:nvSpPr>
        <p:spPr>
          <a:xfrm>
            <a:off x="5475685" y="5623140"/>
            <a:ext cx="194890" cy="89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lnSpc>
                <a:spcPts val="677"/>
              </a:lnSpc>
            </a:pPr>
            <a:r>
              <a:rPr sz="600" spc="-3" dirty="0"/>
              <a:t>1000</a:t>
            </a:r>
            <a:endParaRPr sz="600"/>
          </a:p>
        </p:txBody>
      </p:sp>
      <p:sp>
        <p:nvSpPr>
          <p:cNvPr id="64" name="object 64"/>
          <p:cNvSpPr txBox="1"/>
          <p:nvPr/>
        </p:nvSpPr>
        <p:spPr>
          <a:xfrm>
            <a:off x="5364694" y="2895213"/>
            <a:ext cx="2350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118312" y="3694998"/>
            <a:ext cx="228645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4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99227" y="2807372"/>
            <a:ext cx="84787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sz="2200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200" spc="-14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92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object 48"/>
          <p:cNvSpPr txBox="1"/>
          <p:nvPr/>
        </p:nvSpPr>
        <p:spPr>
          <a:xfrm>
            <a:off x="3842087" y="2933700"/>
            <a:ext cx="81854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>
              <a:tabLst>
                <a:tab pos="591490" algn="l"/>
              </a:tabLst>
            </a:pPr>
            <a:r>
              <a:rPr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200" i="1" spc="-6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sz="2200" i="1" spc="15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847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Relax L0 into closest convex penalty</a:t>
            </a:r>
          </a:p>
          <a:p>
            <a:r>
              <a:rPr lang="en-US" dirty="0"/>
              <a:t>Equality of minimum for L0 and L1 is proven under certain conditions [</a:t>
            </a:r>
            <a:r>
              <a:rPr lang="en-US" dirty="0" err="1"/>
              <a:t>Donoho</a:t>
            </a:r>
            <a:r>
              <a:rPr lang="en-US" dirty="0"/>
              <a:t> and </a:t>
            </a:r>
            <a:r>
              <a:rPr lang="en-US" dirty="0" err="1"/>
              <a:t>Elad</a:t>
            </a:r>
            <a:r>
              <a:rPr lang="en-US" dirty="0"/>
              <a:t> ’03]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Convex in </a:t>
            </a:r>
            <a:r>
              <a:rPr lang="en-US" b="1" dirty="0"/>
              <a:t>z</a:t>
            </a:r>
            <a:r>
              <a:rPr lang="en-US" dirty="0"/>
              <a:t> and	</a:t>
            </a:r>
            <a:r>
              <a:rPr lang="en-US" b="1" dirty="0"/>
              <a:t>D</a:t>
            </a:r>
            <a:r>
              <a:rPr lang="en-US" dirty="0"/>
              <a:t> separately, not both </a:t>
            </a:r>
            <a:endParaRPr lang="en-US" dirty="0" smtClean="0"/>
          </a:p>
          <a:p>
            <a:r>
              <a:rPr lang="en-US" dirty="0" smtClean="0"/>
              <a:t>Fast </a:t>
            </a:r>
            <a:r>
              <a:rPr lang="en-US" dirty="0"/>
              <a:t>algorithms exist for </a:t>
            </a:r>
            <a:r>
              <a:rPr lang="en-US" dirty="0" smtClean="0"/>
              <a:t>solving </a:t>
            </a:r>
            <a:r>
              <a:rPr lang="en-US" dirty="0" err="1" smtClean="0"/>
              <a:t>wrt</a:t>
            </a:r>
            <a:r>
              <a:rPr lang="en-US" dirty="0" smtClean="0"/>
              <a:t> </a:t>
            </a:r>
            <a:r>
              <a:rPr lang="en-US" b="1" dirty="0"/>
              <a:t>z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324100"/>
            <a:ext cx="4267200" cy="134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35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Proximal Splitting Methods (gradient descent):</a:t>
            </a:r>
          </a:p>
          <a:p>
            <a:pPr lvl="1"/>
            <a:r>
              <a:rPr lang="en-US" dirty="0"/>
              <a:t>1st order methods</a:t>
            </a:r>
          </a:p>
          <a:p>
            <a:pPr lvl="1"/>
            <a:r>
              <a:rPr lang="en-US" dirty="0"/>
              <a:t>Formulation for general functions of the form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/>
              <a:t> convex, smooth, with Lipschitz continuous gradient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/>
              <a:t> .</a:t>
            </a: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/>
              <a:t> convex, continuous, and possibly non smooth.</a:t>
            </a:r>
          </a:p>
          <a:p>
            <a:r>
              <a:rPr lang="en-US" dirty="0"/>
              <a:t>Quadratic Approximation of F(z)+G(z) at z’:</a:t>
            </a:r>
          </a:p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b="75211"/>
          <a:stretch/>
        </p:blipFill>
        <p:spPr>
          <a:xfrm>
            <a:off x="914400" y="2247900"/>
            <a:ext cx="5471002" cy="609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t="60487" b="978"/>
          <a:stretch/>
        </p:blipFill>
        <p:spPr>
          <a:xfrm>
            <a:off x="609600" y="4000500"/>
            <a:ext cx="5471002" cy="94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192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Minimize Q(</a:t>
            </a:r>
            <a:r>
              <a:rPr lang="en-US" dirty="0" err="1"/>
              <a:t>z,z</a:t>
            </a:r>
            <a:r>
              <a:rPr lang="en-US" dirty="0"/>
              <a:t>’) with respect to z:</a:t>
            </a:r>
          </a:p>
          <a:p>
            <a:r>
              <a:rPr lang="en-US" dirty="0"/>
              <a:t>Unique minimizer</a:t>
            </a:r>
          </a:p>
          <a:p>
            <a:r>
              <a:rPr lang="en-US" dirty="0"/>
              <a:t>PROXIMAL OPERATOR of F+G: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Iterative Shrinkage Thresholding Algorithm (ISTA):</a:t>
            </a:r>
          </a:p>
          <a:p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/>
          <a:srcRect b="62320"/>
          <a:stretch/>
        </p:blipFill>
        <p:spPr>
          <a:xfrm>
            <a:off x="1066800" y="2400300"/>
            <a:ext cx="5715000" cy="8382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/>
          <a:srcRect t="50814" b="2535"/>
          <a:stretch/>
        </p:blipFill>
        <p:spPr>
          <a:xfrm>
            <a:off x="1066800" y="3877148"/>
            <a:ext cx="5715000" cy="103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319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idx="1"/>
          </p:nvPr>
        </p:nvSpPr>
        <p:spPr>
          <a:xfrm>
            <a:off x="383854" y="4457700"/>
            <a:ext cx="7461504" cy="1342553"/>
          </a:xfrm>
        </p:spPr>
        <p:txBody>
          <a:bodyPr/>
          <a:lstStyle/>
          <a:p>
            <a:r>
              <a:rPr lang="en-US" dirty="0"/>
              <a:t>Loop until some convergence criterion is satisfied</a:t>
            </a:r>
          </a:p>
          <a:p>
            <a:r>
              <a:rPr lang="en-US" dirty="0"/>
              <a:t>How do we get L?</a:t>
            </a:r>
          </a:p>
          <a:p>
            <a:endParaRPr lang="en-US" dirty="0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57300"/>
            <a:ext cx="5562600" cy="299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35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L</a:t>
            </a:r>
            <a:r>
              <a:rPr lang="en-US" dirty="0"/>
              <a:t> is the step size for gradient step</a:t>
            </a:r>
          </a:p>
          <a:p>
            <a:r>
              <a:rPr lang="en-US" dirty="0"/>
              <a:t>It is the smallest Lipschitz constant of the smooth function F(z) and is equal to largest eigenvalue of DTD</a:t>
            </a:r>
          </a:p>
          <a:p>
            <a:r>
              <a:rPr lang="en-US" dirty="0"/>
              <a:t>In practice, one does a line search</a:t>
            </a:r>
          </a:p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61" y="2628900"/>
            <a:ext cx="4613565" cy="211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61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14500"/>
            <a:ext cx="3914185" cy="1486732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L1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Convergence Rate of ISTA: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Can we find a faster first-order method?</a:t>
            </a:r>
          </a:p>
        </p:txBody>
      </p:sp>
    </p:spTree>
    <p:extLst>
      <p:ext uri="{BB962C8B-B14F-4D97-AF65-F5344CB8AC3E}">
        <p14:creationId xmlns:p14="http://schemas.microsoft.com/office/powerpoint/2010/main" val="2482151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FISTA </a:t>
            </a:r>
            <a:r>
              <a:rPr lang="en-US" sz="2000" dirty="0"/>
              <a:t>[Nesterov’83, Beck and Teboulle’09]</a:t>
            </a:r>
            <a:br>
              <a:rPr lang="en-US" sz="2000" dirty="0"/>
            </a:b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Momentum in a clever way: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First Order, Optimal convergence for 1st order method: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/>
          <a:srcRect b="34449"/>
          <a:stretch/>
        </p:blipFill>
        <p:spPr>
          <a:xfrm>
            <a:off x="1676400" y="1866901"/>
            <a:ext cx="4344029" cy="23622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/>
          <a:srcRect t="80718" b="251"/>
          <a:stretch/>
        </p:blipFill>
        <p:spPr>
          <a:xfrm>
            <a:off x="1676400" y="4838700"/>
            <a:ext cx="4344029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821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/>
          <a:srcRect b="60000"/>
          <a:stretch/>
        </p:blipFill>
        <p:spPr>
          <a:xfrm>
            <a:off x="228600" y="2933700"/>
            <a:ext cx="5461351" cy="762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Learning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04800" y="3467100"/>
            <a:ext cx="914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about </a:t>
            </a:r>
            <a:r>
              <a:rPr lang="en-US" b="1" dirty="0"/>
              <a:t>D</a:t>
            </a:r>
            <a:r>
              <a:rPr lang="en-US" dirty="0"/>
              <a:t>?</a:t>
            </a:r>
          </a:p>
          <a:p>
            <a:r>
              <a:rPr lang="en-US" dirty="0"/>
              <a:t>We want to learn it Adapt to data</a:t>
            </a:r>
          </a:p>
          <a:p>
            <a:r>
              <a:rPr lang="en-US" dirty="0"/>
              <a:t>Use online learning for </a:t>
            </a:r>
            <a:r>
              <a:rPr lang="en-US" b="1" dirty="0"/>
              <a:t>D</a:t>
            </a:r>
          </a:p>
          <a:p>
            <a:endParaRPr lang="en-US" b="1" dirty="0"/>
          </a:p>
          <a:p>
            <a:pPr marL="0" indent="0">
              <a:buNone/>
            </a:pPr>
            <a:r>
              <a:rPr lang="en-US" dirty="0"/>
              <a:t>Per sample energy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Loss</a:t>
            </a:r>
          </a:p>
          <a:p>
            <a:endParaRPr lang="en-US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"/>
          <a:srcRect t="52388" b="7612"/>
          <a:stretch/>
        </p:blipFill>
        <p:spPr>
          <a:xfrm>
            <a:off x="228599" y="3855493"/>
            <a:ext cx="5461351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794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Learning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each sample,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Do inference</a:t>
            </a:r>
          </a:p>
          <a:p>
            <a:r>
              <a:rPr lang="en-US" dirty="0"/>
              <a:t>minimize </a:t>
            </a:r>
            <a:r>
              <a:rPr lang="en-US" b="1" i="1" dirty="0"/>
              <a:t>E(</a:t>
            </a:r>
            <a:r>
              <a:rPr lang="en-US" b="1" i="1" dirty="0" err="1"/>
              <a:t>Y,z,D</a:t>
            </a:r>
            <a:r>
              <a:rPr lang="en-US" dirty="0"/>
              <a:t>) </a:t>
            </a:r>
            <a:r>
              <a:rPr lang="en-US" dirty="0" err="1"/>
              <a:t>wrt</a:t>
            </a:r>
            <a:r>
              <a:rPr lang="en-US" dirty="0"/>
              <a:t> </a:t>
            </a:r>
            <a:r>
              <a:rPr lang="en-US" b="1" i="1" dirty="0"/>
              <a:t>z</a:t>
            </a:r>
            <a:r>
              <a:rPr lang="en-US" dirty="0"/>
              <a:t>	(use any	SC </a:t>
            </a:r>
            <a:r>
              <a:rPr lang="en-US" dirty="0" err="1"/>
              <a:t>algo</a:t>
            </a:r>
            <a:r>
              <a:rPr lang="en-US" dirty="0"/>
              <a:t>)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dirty="0"/>
              <a:t>update parameters</a:t>
            </a:r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  <a:p>
            <a:pPr marL="342900" indent="-342900">
              <a:buFont typeface="+mj-lt"/>
              <a:buAutoNum type="arabicPeriod" startAt="2"/>
            </a:pPr>
            <a:r>
              <a:rPr lang="en-US" dirty="0"/>
              <a:t>Constrain elements of D to be unit norm</a:t>
            </a:r>
          </a:p>
          <a:p>
            <a:r>
              <a:rPr lang="en-US" dirty="0"/>
              <a:t>Dictionary elements grow, z gets smaller, sparsity term gets discarded</a:t>
            </a:r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l="59346" r="7420" b="78613"/>
          <a:stretch/>
        </p:blipFill>
        <p:spPr>
          <a:xfrm>
            <a:off x="2438400" y="1257300"/>
            <a:ext cx="1066800" cy="533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4748" t="67216" r="28784" b="5287"/>
          <a:stretch/>
        </p:blipFill>
        <p:spPr>
          <a:xfrm>
            <a:off x="609600" y="2628900"/>
            <a:ext cx="2133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4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Placeholder 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+mj-lt"/>
                <a:cs typeface="Calibri"/>
              </a:rPr>
              <a:t>Goal: Discover and exploit </a:t>
            </a:r>
            <a:r>
              <a:rPr lang="en-US" i="1" dirty="0">
                <a:latin typeface="+mj-lt"/>
                <a:cs typeface="Times New Roman"/>
              </a:rPr>
              <a:t>patterns </a:t>
            </a:r>
            <a:r>
              <a:rPr lang="en-US" dirty="0">
                <a:latin typeface="+mj-lt"/>
                <a:cs typeface="Calibri"/>
              </a:rPr>
              <a:t>in high-dimensional data: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13256" y="2601552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37366" y="2609589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37365" y="2609589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3" y="260142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4"/>
                </a:lnTo>
                <a:lnTo>
                  <a:pt x="202664" y="38096"/>
                </a:lnTo>
                <a:lnTo>
                  <a:pt x="163391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76368" y="3099173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00478" y="3107210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00477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14382" y="3099173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38492" y="3107210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38491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966539" y="367365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0649" y="368169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90649" y="368169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28892" y="417875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53002" y="418679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53001" y="418679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79087" y="454110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03197" y="4549145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03197" y="454914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1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29283" y="483757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253393" y="484561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253393" y="484561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73599" y="375692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97709" y="376496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397708" y="376496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482618" y="241329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506728" y="2421332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506727" y="242133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5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3"/>
                </a:lnTo>
                <a:lnTo>
                  <a:pt x="118715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373599" y="287652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97709" y="288456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97708" y="288456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701439" y="250973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725549" y="251777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725549" y="251777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367738" y="2684821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391848" y="2692858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91848" y="2692858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030850" y="3182442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054961" y="3190479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54960" y="3190479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581802" y="332518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05913" y="333322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605912" y="333322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221021" y="375692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245131" y="376496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245131" y="376496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83374" y="426202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07484" y="4270061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607484" y="4270061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033570" y="462437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057680" y="463241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057679" y="463241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2" y="250620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703373" y="5294180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727483" y="5302217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727483" y="5302217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286118" y="287849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310229" y="2886534"/>
            <a:ext cx="150252" cy="1646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310228" y="288653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21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2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8"/>
                </a:lnTo>
                <a:lnTo>
                  <a:pt x="237436" y="130072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3"/>
                </a:lnTo>
                <a:lnTo>
                  <a:pt x="118721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030850" y="426202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054961" y="4270061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054960" y="4270061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modeling</a:t>
            </a: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159" y="4828428"/>
            <a:ext cx="2803197" cy="69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19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Learning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Learned dictionary </a:t>
            </a:r>
            <a:r>
              <a:rPr lang="en-US" b="1" dirty="0"/>
              <a:t>D</a:t>
            </a:r>
            <a:r>
              <a:rPr lang="en-US" dirty="0"/>
              <a:t> by training in natural image patches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2274392" y="2019300"/>
            <a:ext cx="3672780" cy="36888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72695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- Learning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Learned dictionary </a:t>
            </a:r>
            <a:r>
              <a:rPr lang="en-US" b="1" dirty="0"/>
              <a:t>D</a:t>
            </a:r>
            <a:r>
              <a:rPr lang="en-US" dirty="0"/>
              <a:t> by training in MNIST digits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097012" y="2218135"/>
            <a:ext cx="6035576" cy="30218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6652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Cool, available software?  </a:t>
            </a:r>
          </a:p>
          <a:p>
            <a:r>
              <a:rPr lang="en-US" dirty="0">
                <a:hlinkClick r:id="rId2"/>
              </a:rPr>
              <a:t>http://www.di.ens.fr/willow/SPAMS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  </a:t>
            </a:r>
            <a:endParaRPr lang="en-US" dirty="0"/>
          </a:p>
          <a:p>
            <a:r>
              <a:rPr lang="en-US" dirty="0">
                <a:hlinkClick r:id="rId3"/>
              </a:rPr>
              <a:t>http://cs.nyu.edu/~</a:t>
            </a:r>
            <a:r>
              <a:rPr lang="en-US" dirty="0" smtClean="0">
                <a:hlinkClick r:id="rId3"/>
              </a:rPr>
              <a:t>koray</a:t>
            </a: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Applications </a:t>
            </a:r>
          </a:p>
          <a:p>
            <a:r>
              <a:rPr lang="en-US" dirty="0"/>
              <a:t>Image denoising  </a:t>
            </a:r>
          </a:p>
          <a:p>
            <a:r>
              <a:rPr lang="en-US" dirty="0"/>
              <a:t>Inpainting  </a:t>
            </a:r>
          </a:p>
          <a:p>
            <a:r>
              <a:rPr lang="en-US" dirty="0"/>
              <a:t>Classification  </a:t>
            </a:r>
          </a:p>
          <a:p>
            <a:r>
              <a:rPr lang="en-US" dirty="0"/>
              <a:t>Recognition</a:t>
            </a:r>
          </a:p>
          <a:p>
            <a:r>
              <a:rPr lang="en-US" dirty="0"/>
              <a:t>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6424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Image processing applications</a:t>
            </a:r>
          </a:p>
        </p:txBody>
      </p:sp>
    </p:spTree>
    <p:extLst>
      <p:ext uri="{BB962C8B-B14F-4D97-AF65-F5344CB8AC3E}">
        <p14:creationId xmlns:p14="http://schemas.microsoft.com/office/powerpoint/2010/main" val="783270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 2008d]</a:t>
            </a:r>
            <a:endParaRPr lang="en-US" dirty="0"/>
          </a:p>
        </p:txBody>
      </p:sp>
      <p:grpSp>
        <p:nvGrpSpPr>
          <p:cNvPr id="48" name="Group 47"/>
          <p:cNvGrpSpPr/>
          <p:nvPr/>
        </p:nvGrpSpPr>
        <p:grpSpPr>
          <a:xfrm>
            <a:off x="457200" y="1485900"/>
            <a:ext cx="7303846" cy="3581400"/>
            <a:chOff x="1219200" y="2480533"/>
            <a:chExt cx="2691229" cy="1319629"/>
          </a:xfrm>
        </p:grpSpPr>
        <p:sp>
          <p:nvSpPr>
            <p:cNvPr id="34" name="object 34"/>
            <p:cNvSpPr/>
            <p:nvPr/>
          </p:nvSpPr>
          <p:spPr>
            <a:xfrm>
              <a:off x="1219200" y="2480533"/>
              <a:ext cx="1319629" cy="131962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590800" y="2480533"/>
              <a:ext cx="1319629" cy="131962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0429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Elad</a:t>
            </a:r>
            <a:r>
              <a:rPr lang="en-US" sz="2000" dirty="0"/>
              <a:t>, and </a:t>
            </a:r>
            <a:r>
              <a:rPr lang="en-US" sz="2000" dirty="0" err="1"/>
              <a:t>Sapiro</a:t>
            </a:r>
            <a:r>
              <a:rPr lang="en-US" sz="2000" dirty="0"/>
              <a:t>,  2008b]</a:t>
            </a:r>
          </a:p>
        </p:txBody>
      </p:sp>
      <p:sp>
        <p:nvSpPr>
          <p:cNvPr id="34" name="object 34"/>
          <p:cNvSpPr/>
          <p:nvPr/>
        </p:nvSpPr>
        <p:spPr>
          <a:xfrm>
            <a:off x="914400" y="1409700"/>
            <a:ext cx="6400800" cy="43402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6763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bject 34"/>
          <p:cNvSpPr/>
          <p:nvPr/>
        </p:nvSpPr>
        <p:spPr>
          <a:xfrm>
            <a:off x="914400" y="1409699"/>
            <a:ext cx="6400800" cy="43402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Elad</a:t>
            </a:r>
            <a:r>
              <a:rPr lang="en-US" sz="2000" dirty="0"/>
              <a:t>, and </a:t>
            </a:r>
            <a:r>
              <a:rPr lang="en-US" sz="2000" dirty="0" err="1"/>
              <a:t>Sapiro</a:t>
            </a:r>
            <a:r>
              <a:rPr lang="en-US" sz="2000" dirty="0"/>
              <a:t>,  2008b]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9333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Sparse representations for video restoration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Key ideas for video processing</a:t>
            </a:r>
          </a:p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Protter</a:t>
            </a:r>
            <a:r>
              <a:rPr lang="en-US" dirty="0"/>
              <a:t> and </a:t>
            </a:r>
            <a:r>
              <a:rPr lang="en-US" dirty="0" err="1"/>
              <a:t>Elad</a:t>
            </a:r>
            <a:r>
              <a:rPr lang="en-US" dirty="0"/>
              <a:t>, 2009] </a:t>
            </a:r>
          </a:p>
          <a:p>
            <a:r>
              <a:rPr lang="en-US" dirty="0"/>
              <a:t>Using a 3D dictionary.</a:t>
            </a:r>
          </a:p>
          <a:p>
            <a:r>
              <a:rPr lang="en-US" dirty="0"/>
              <a:t>Processing of many frames at the same time.  </a:t>
            </a:r>
          </a:p>
          <a:p>
            <a:r>
              <a:rPr lang="en-US" dirty="0"/>
              <a:t>Dictionary propagation.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779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57199" y="1790700"/>
            <a:ext cx="7217119" cy="2438400"/>
            <a:chOff x="940943" y="2110209"/>
            <a:chExt cx="2666294" cy="900843"/>
          </a:xfrm>
        </p:grpSpPr>
        <p:sp>
          <p:nvSpPr>
            <p:cNvPr id="34" name="object 34"/>
            <p:cNvSpPr/>
            <p:nvPr/>
          </p:nvSpPr>
          <p:spPr>
            <a:xfrm>
              <a:off x="940943" y="2110209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286000" y="2110209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711352" y="4381500"/>
            <a:ext cx="280689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sz="1800" dirty="0">
                <a:latin typeface="+mj-lt"/>
                <a:cs typeface="Calibri"/>
              </a:rPr>
              <a:t>Inpainting results.</a:t>
            </a:r>
          </a:p>
        </p:txBody>
      </p:sp>
    </p:spTree>
    <p:extLst>
      <p:ext uri="{BB962C8B-B14F-4D97-AF65-F5344CB8AC3E}">
        <p14:creationId xmlns:p14="http://schemas.microsoft.com/office/powerpoint/2010/main" val="10353377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8" y="1790700"/>
            <a:ext cx="7217119" cy="2438400"/>
            <a:chOff x="135692" y="439536"/>
            <a:chExt cx="2666294" cy="900843"/>
          </a:xfrm>
        </p:grpSpPr>
        <p:sp>
          <p:nvSpPr>
            <p:cNvPr id="7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711352" y="4381500"/>
            <a:ext cx="280689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sz="1800" dirty="0">
                <a:latin typeface="+mj-lt"/>
                <a:cs typeface="Calibri"/>
              </a:rPr>
              <a:t>Inpainting results.</a:t>
            </a: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2222356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9" y="4828428"/>
            <a:ext cx="2803197" cy="693959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modeling</a:t>
            </a:r>
          </a:p>
        </p:txBody>
      </p:sp>
      <p:sp>
        <p:nvSpPr>
          <p:cNvPr id="77" name="Text Placeholder 7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Goal: Discover and exploit </a:t>
            </a:r>
            <a:r>
              <a:rPr lang="en-US" i="1" dirty="0"/>
              <a:t>patterns</a:t>
            </a:r>
            <a:r>
              <a:rPr lang="en-US" dirty="0"/>
              <a:t> in high-dimensional data: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2113256" y="2601552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37366" y="2609589"/>
            <a:ext cx="150252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37365" y="2609589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3" y="260142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4"/>
                </a:lnTo>
                <a:lnTo>
                  <a:pt x="202664" y="38096"/>
                </a:lnTo>
                <a:lnTo>
                  <a:pt x="163391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76368" y="3099173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00478" y="3107210"/>
            <a:ext cx="150253" cy="1646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00477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5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3"/>
                </a:lnTo>
                <a:lnTo>
                  <a:pt x="118715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14382" y="3099173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38492" y="3107210"/>
            <a:ext cx="150253" cy="1646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38491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5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3"/>
                </a:lnTo>
                <a:lnTo>
                  <a:pt x="118715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966539" y="3673658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990649" y="3681695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990649" y="368169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28892" y="4178755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353002" y="4186792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53001" y="418679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2" y="250620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79087" y="4541108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803197" y="4549145"/>
            <a:ext cx="150252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03197" y="454914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1" y="250620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229283" y="4837578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53393" y="4845615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253392" y="484561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73599" y="375692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97709" y="3764964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97708" y="376496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82618" y="2413295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506728" y="2421332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506727" y="242133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01439" y="250973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725549" y="2517774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725549" y="251777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367738" y="2684821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391848" y="2692858"/>
            <a:ext cx="150252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91848" y="2692858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030850" y="3182442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054961" y="3190479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054960" y="319048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581802" y="332518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05913" y="3333225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05912" y="333322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221021" y="375692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45131" y="3764964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245131" y="376496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583374" y="4262024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07484" y="4270061"/>
            <a:ext cx="150253" cy="1646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607484" y="427006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033570" y="462437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057680" y="4632414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057679" y="463241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703373" y="5294180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727483" y="5302217"/>
            <a:ext cx="150252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727483" y="5302217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8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286118" y="2878497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10228" y="2886534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310228" y="288653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030850" y="4262024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054961" y="4270061"/>
            <a:ext cx="150253" cy="1646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054960" y="427006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012483" y="2289585"/>
            <a:ext cx="4240976" cy="1354589"/>
          </a:xfrm>
          <a:custGeom>
            <a:avLst/>
            <a:gdLst/>
            <a:ahLst/>
            <a:cxnLst/>
            <a:rect l="l" t="t" r="r" b="b"/>
            <a:pathLst>
              <a:path w="6701790" h="2140585">
                <a:moveTo>
                  <a:pt x="7657" y="0"/>
                </a:moveTo>
                <a:lnTo>
                  <a:pt x="6701270" y="2116350"/>
                </a:lnTo>
                <a:lnTo>
                  <a:pt x="6693613" y="2140568"/>
                </a:lnTo>
                <a:lnTo>
                  <a:pt x="0" y="24218"/>
                </a:lnTo>
                <a:lnTo>
                  <a:pt x="76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476560" y="2157277"/>
            <a:ext cx="2159466" cy="3602861"/>
          </a:xfrm>
          <a:custGeom>
            <a:avLst/>
            <a:gdLst/>
            <a:ahLst/>
            <a:cxnLst/>
            <a:rect l="l" t="t" r="r" b="b"/>
            <a:pathLst>
              <a:path w="3412490" h="5693409">
                <a:moveTo>
                  <a:pt x="21810" y="0"/>
                </a:moveTo>
                <a:lnTo>
                  <a:pt x="3412063" y="5679957"/>
                </a:lnTo>
                <a:lnTo>
                  <a:pt x="3390253" y="5692975"/>
                </a:lnTo>
                <a:lnTo>
                  <a:pt x="0" y="13018"/>
                </a:lnTo>
                <a:lnTo>
                  <a:pt x="21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338416" y="2451706"/>
            <a:ext cx="2179558" cy="3013770"/>
          </a:xfrm>
          <a:custGeom>
            <a:avLst/>
            <a:gdLst/>
            <a:ahLst/>
            <a:cxnLst/>
            <a:rect l="l" t="t" r="r" b="b"/>
            <a:pathLst>
              <a:path w="3444240" h="4762500">
                <a:moveTo>
                  <a:pt x="20602" y="0"/>
                </a:moveTo>
                <a:lnTo>
                  <a:pt x="3444030" y="4747574"/>
                </a:lnTo>
                <a:lnTo>
                  <a:pt x="3423428" y="4762430"/>
                </a:lnTo>
                <a:lnTo>
                  <a:pt x="0" y="14856"/>
                </a:lnTo>
                <a:lnTo>
                  <a:pt x="206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259945" y="2289630"/>
            <a:ext cx="1397184" cy="1649537"/>
          </a:xfrm>
          <a:custGeom>
            <a:avLst/>
            <a:gdLst/>
            <a:ahLst/>
            <a:cxnLst/>
            <a:rect l="l" t="t" r="r" b="b"/>
            <a:pathLst>
              <a:path w="2207895" h="2606675">
                <a:moveTo>
                  <a:pt x="2207312" y="16390"/>
                </a:moveTo>
                <a:lnTo>
                  <a:pt x="19403" y="2606500"/>
                </a:lnTo>
                <a:lnTo>
                  <a:pt x="0" y="2590109"/>
                </a:lnTo>
                <a:lnTo>
                  <a:pt x="2187908" y="0"/>
                </a:lnTo>
                <a:lnTo>
                  <a:pt x="2207312" y="163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373599" y="2876525"/>
            <a:ext cx="198473" cy="2128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397709" y="2884562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397708" y="288456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69487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197" y="1790700"/>
            <a:ext cx="7217119" cy="2438400"/>
            <a:chOff x="135692" y="439536"/>
            <a:chExt cx="2666294" cy="900843"/>
          </a:xfrm>
        </p:grpSpPr>
        <p:sp>
          <p:nvSpPr>
            <p:cNvPr id="9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711352" y="4381500"/>
            <a:ext cx="280689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sz="1800" dirty="0">
                <a:latin typeface="+mj-lt"/>
                <a:cs typeface="Calibri"/>
              </a:rPr>
              <a:t>Inpainting results.</a:t>
            </a: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34825811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6" y="1790700"/>
            <a:ext cx="7217119" cy="2438400"/>
            <a:chOff x="135692" y="439536"/>
            <a:chExt cx="2666294" cy="900843"/>
          </a:xfrm>
        </p:grpSpPr>
        <p:sp>
          <p:nvSpPr>
            <p:cNvPr id="7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711352" y="4381500"/>
            <a:ext cx="280689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sz="1800" dirty="0">
                <a:latin typeface="+mj-lt"/>
                <a:cs typeface="Calibri"/>
              </a:rPr>
              <a:t>Inpainting results.</a:t>
            </a: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23586167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195" y="1790700"/>
            <a:ext cx="7217119" cy="2438400"/>
            <a:chOff x="135692" y="439536"/>
            <a:chExt cx="2666294" cy="900843"/>
          </a:xfrm>
        </p:grpSpPr>
        <p:sp>
          <p:nvSpPr>
            <p:cNvPr id="9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711352" y="4381500"/>
            <a:ext cx="280689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sz="1800" dirty="0">
                <a:latin typeface="+mj-lt"/>
                <a:cs typeface="Calibri"/>
              </a:rPr>
              <a:t>Inpainting results.</a:t>
            </a: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28495828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4" y="1790700"/>
            <a:ext cx="7217119" cy="2438400"/>
            <a:chOff x="135692" y="439536"/>
            <a:chExt cx="2666294" cy="900843"/>
          </a:xfrm>
        </p:grpSpPr>
        <p:sp>
          <p:nvSpPr>
            <p:cNvPr id="7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84376" y="4381500"/>
            <a:ext cx="346084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lang="en-US" sz="1800" dirty="0">
                <a:latin typeface="+mj-lt"/>
                <a:cs typeface="Calibri"/>
              </a:rPr>
              <a:t>Denoising results.  </a:t>
            </a:r>
            <a:r>
              <a:rPr lang="el-GR" sz="1800" dirty="0">
                <a:latin typeface="+mj-lt"/>
                <a:cs typeface="Calibri"/>
              </a:rPr>
              <a:t>σ = 25</a:t>
            </a:r>
            <a:endParaRPr sz="1800" dirty="0">
              <a:latin typeface="+mj-lt"/>
              <a:cs typeface="Calibri"/>
            </a:endParaRP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2375551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193" y="1790700"/>
            <a:ext cx="7217119" cy="2438400"/>
            <a:chOff x="135692" y="439536"/>
            <a:chExt cx="2666294" cy="900843"/>
          </a:xfrm>
        </p:grpSpPr>
        <p:sp>
          <p:nvSpPr>
            <p:cNvPr id="9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84376" y="4381500"/>
            <a:ext cx="346084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lang="en-US" sz="1800" dirty="0">
                <a:latin typeface="+mj-lt"/>
                <a:cs typeface="Calibri"/>
              </a:rPr>
              <a:t>Denoising results.  </a:t>
            </a:r>
            <a:r>
              <a:rPr lang="el-GR" sz="1800" dirty="0">
                <a:latin typeface="+mj-lt"/>
                <a:cs typeface="Calibri"/>
              </a:rPr>
              <a:t>σ = 25</a:t>
            </a:r>
            <a:endParaRPr sz="1800" dirty="0">
              <a:latin typeface="+mj-lt"/>
              <a:cs typeface="Calibri"/>
            </a:endParaRP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1933307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2" y="1790700"/>
            <a:ext cx="7217119" cy="2438400"/>
            <a:chOff x="135692" y="439536"/>
            <a:chExt cx="2666294" cy="900843"/>
          </a:xfrm>
        </p:grpSpPr>
        <p:sp>
          <p:nvSpPr>
            <p:cNvPr id="7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84376" y="4381500"/>
            <a:ext cx="346084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lang="en-US" sz="1800" dirty="0">
                <a:latin typeface="+mj-lt"/>
                <a:cs typeface="Calibri"/>
              </a:rPr>
              <a:t>Denoising results.  </a:t>
            </a:r>
            <a:r>
              <a:rPr lang="el-GR" sz="1800" dirty="0">
                <a:latin typeface="+mj-lt"/>
                <a:cs typeface="Calibri"/>
              </a:rPr>
              <a:t>σ = 25</a:t>
            </a:r>
            <a:endParaRPr sz="1800" dirty="0">
              <a:latin typeface="+mj-lt"/>
              <a:cs typeface="Calibri"/>
            </a:endParaRP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18139530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191" y="1790700"/>
            <a:ext cx="7217119" cy="2438400"/>
            <a:chOff x="135692" y="439536"/>
            <a:chExt cx="2666294" cy="900843"/>
          </a:xfrm>
        </p:grpSpPr>
        <p:sp>
          <p:nvSpPr>
            <p:cNvPr id="9" name="object 34"/>
            <p:cNvSpPr/>
            <p:nvPr/>
          </p:nvSpPr>
          <p:spPr>
            <a:xfrm>
              <a:off x="135692" y="439536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5"/>
            <p:cNvSpPr/>
            <p:nvPr/>
          </p:nvSpPr>
          <p:spPr>
            <a:xfrm>
              <a:off x="1480749" y="439536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84376" y="4381500"/>
            <a:ext cx="346084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lang="en-US" sz="1800" dirty="0">
                <a:latin typeface="+mj-lt"/>
                <a:cs typeface="Calibri"/>
              </a:rPr>
              <a:t>Denoising results.  </a:t>
            </a:r>
            <a:r>
              <a:rPr lang="el-GR" sz="1800" dirty="0">
                <a:latin typeface="+mj-lt"/>
                <a:cs typeface="Calibri"/>
              </a:rPr>
              <a:t>σ = 25</a:t>
            </a:r>
            <a:endParaRPr sz="1800" dirty="0">
              <a:latin typeface="+mj-lt"/>
              <a:cs typeface="Calibri"/>
            </a:endParaRP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3649654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190" y="1790700"/>
            <a:ext cx="7217119" cy="2438400"/>
            <a:chOff x="457191" y="1790700"/>
            <a:chExt cx="2666294" cy="900843"/>
          </a:xfrm>
        </p:grpSpPr>
        <p:sp>
          <p:nvSpPr>
            <p:cNvPr id="7" name="object 34"/>
            <p:cNvSpPr/>
            <p:nvPr/>
          </p:nvSpPr>
          <p:spPr>
            <a:xfrm>
              <a:off x="457191" y="1790700"/>
              <a:ext cx="1321236" cy="90084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35"/>
            <p:cNvSpPr/>
            <p:nvPr/>
          </p:nvSpPr>
          <p:spPr>
            <a:xfrm>
              <a:off x="1802248" y="1790700"/>
              <a:ext cx="1321237" cy="9008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384376" y="4381500"/>
            <a:ext cx="346084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dirty="0">
                <a:latin typeface="+mj-lt"/>
                <a:cs typeface="Tahoma"/>
              </a:rPr>
              <a:t>Figure: </a:t>
            </a:r>
            <a:r>
              <a:rPr lang="en-US" sz="1800" dirty="0">
                <a:latin typeface="+mj-lt"/>
                <a:cs typeface="Calibri"/>
              </a:rPr>
              <a:t>Denoising results.  </a:t>
            </a:r>
            <a:r>
              <a:rPr lang="el-GR" sz="1800" dirty="0">
                <a:latin typeface="+mj-lt"/>
                <a:cs typeface="Calibri"/>
              </a:rPr>
              <a:t>σ = 25</a:t>
            </a:r>
            <a:endParaRPr sz="1800" dirty="0">
              <a:latin typeface="+mj-lt"/>
              <a:cs typeface="Calibri"/>
            </a:endParaRPr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Sparse representations for image restoration </a:t>
            </a:r>
            <a:r>
              <a:rPr lang="en-US" sz="2000" dirty="0"/>
              <a:t>Inpainting, [</a:t>
            </a:r>
            <a:r>
              <a:rPr lang="en-US" sz="2000" dirty="0" err="1"/>
              <a:t>Mairal</a:t>
            </a:r>
            <a:r>
              <a:rPr lang="en-US" sz="2000" dirty="0"/>
              <a:t>, </a:t>
            </a:r>
            <a:r>
              <a:rPr lang="en-US" sz="2000" dirty="0" err="1"/>
              <a:t>Sapiro</a:t>
            </a:r>
            <a:r>
              <a:rPr lang="en-US" sz="2000" dirty="0"/>
              <a:t>, and </a:t>
            </a:r>
            <a:r>
              <a:rPr lang="en-US" sz="2000" dirty="0" err="1"/>
              <a:t>Elad</a:t>
            </a:r>
            <a:r>
              <a:rPr lang="en-US" sz="2000" dirty="0"/>
              <a:t>, 2008d]</a:t>
            </a:r>
          </a:p>
        </p:txBody>
      </p:sp>
    </p:spTree>
    <p:extLst>
      <p:ext uri="{BB962C8B-B14F-4D97-AF65-F5344CB8AC3E}">
        <p14:creationId xmlns:p14="http://schemas.microsoft.com/office/powerpoint/2010/main" val="26682250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Original</a:t>
            </a:r>
          </a:p>
        </p:txBody>
      </p:sp>
      <p:sp>
        <p:nvSpPr>
          <p:cNvPr id="9" name="object 34"/>
          <p:cNvSpPr/>
          <p:nvPr/>
        </p:nvSpPr>
        <p:spPr>
          <a:xfrm>
            <a:off x="1714500" y="1028700"/>
            <a:ext cx="4800600" cy="47682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85616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4"/>
          <p:cNvSpPr/>
          <p:nvPr/>
        </p:nvSpPr>
        <p:spPr>
          <a:xfrm>
            <a:off x="1714500" y="1028700"/>
            <a:ext cx="4800600" cy="47682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Bicubic</a:t>
            </a:r>
          </a:p>
        </p:txBody>
      </p:sp>
    </p:spTree>
    <p:extLst>
      <p:ext uri="{BB962C8B-B14F-4D97-AF65-F5344CB8AC3E}">
        <p14:creationId xmlns:p14="http://schemas.microsoft.com/office/powerpoint/2010/main" val="95528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in signal processing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2705100"/>
            <a:ext cx="7461504" cy="3095153"/>
          </a:xfrm>
        </p:spPr>
        <p:txBody>
          <a:bodyPr/>
          <a:lstStyle/>
          <a:p>
            <a:r>
              <a:rPr lang="en-US" dirty="0"/>
              <a:t>What is a “good” basis?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5681063" y="3215029"/>
            <a:ext cx="2313740" cy="2293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70263" y="3086100"/>
            <a:ext cx="3089075" cy="27286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4600" y="3215029"/>
            <a:ext cx="2293936" cy="22939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8600" y="5586799"/>
            <a:ext cx="231522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spc="-13" dirty="0">
                <a:latin typeface="+mn-lt"/>
              </a:rPr>
              <a:t>Pixels </a:t>
            </a:r>
            <a:r>
              <a:rPr sz="1800" spc="38" dirty="0">
                <a:latin typeface="+mn-lt"/>
              </a:rPr>
              <a:t>(Dirac</a:t>
            </a:r>
            <a:r>
              <a:rPr sz="1800" spc="184" dirty="0">
                <a:latin typeface="+mn-lt"/>
              </a:rPr>
              <a:t> </a:t>
            </a:r>
            <a:r>
              <a:rPr sz="1800" spc="-41" dirty="0">
                <a:latin typeface="+mn-lt"/>
              </a:rPr>
              <a:t>basis)</a:t>
            </a:r>
            <a:endParaRPr sz="1800" dirty="0">
              <a:latin typeface="+mn-l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92461" y="5586799"/>
            <a:ext cx="83823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spc="-57" dirty="0">
                <a:latin typeface="+mn-lt"/>
                <a:cs typeface="Georgia"/>
              </a:rPr>
              <a:t>Fou</a:t>
            </a:r>
            <a:r>
              <a:rPr sz="1800" spc="-35" dirty="0">
                <a:latin typeface="+mn-lt"/>
                <a:cs typeface="Georgia"/>
              </a:rPr>
              <a:t>r</a:t>
            </a:r>
            <a:r>
              <a:rPr sz="1800" spc="-32" dirty="0">
                <a:latin typeface="+mn-lt"/>
                <a:cs typeface="Georgia"/>
              </a:rPr>
              <a:t>i</a:t>
            </a:r>
            <a:r>
              <a:rPr sz="1800" spc="-79" dirty="0">
                <a:latin typeface="+mn-lt"/>
                <a:cs typeface="Georgia"/>
              </a:rPr>
              <a:t>e</a:t>
            </a:r>
            <a:r>
              <a:rPr sz="1800" spc="-35" dirty="0">
                <a:latin typeface="+mn-lt"/>
                <a:cs typeface="Georgia"/>
              </a:rPr>
              <a:t>r</a:t>
            </a:r>
            <a:endParaRPr sz="1800">
              <a:latin typeface="+mn-lt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43525" y="5586799"/>
            <a:ext cx="99374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spc="-108" dirty="0">
                <a:latin typeface="+mn-lt"/>
                <a:cs typeface="Georgia"/>
              </a:rPr>
              <a:t>W</a:t>
            </a:r>
            <a:r>
              <a:rPr sz="1800" spc="-28" dirty="0">
                <a:latin typeface="+mn-lt"/>
                <a:cs typeface="Georgia"/>
              </a:rPr>
              <a:t>a</a:t>
            </a:r>
            <a:r>
              <a:rPr sz="1800" dirty="0">
                <a:latin typeface="+mn-lt"/>
                <a:cs typeface="Georgia"/>
              </a:rPr>
              <a:t>v</a:t>
            </a:r>
            <a:r>
              <a:rPr sz="1800" spc="-82" dirty="0">
                <a:latin typeface="+mn-lt"/>
                <a:cs typeface="Georgia"/>
              </a:rPr>
              <a:t>e</a:t>
            </a:r>
            <a:r>
              <a:rPr sz="1800" spc="-19" dirty="0">
                <a:latin typeface="+mn-lt"/>
                <a:cs typeface="Georgia"/>
              </a:rPr>
              <a:t>l</a:t>
            </a:r>
            <a:r>
              <a:rPr sz="1800" spc="-82" dirty="0">
                <a:latin typeface="+mn-lt"/>
                <a:cs typeface="Georgia"/>
              </a:rPr>
              <a:t>e</a:t>
            </a:r>
            <a:r>
              <a:rPr sz="1800" spc="82" dirty="0">
                <a:latin typeface="+mn-lt"/>
                <a:cs typeface="Georgia"/>
              </a:rPr>
              <a:t>t</a:t>
            </a:r>
            <a:r>
              <a:rPr sz="1800" spc="-79" dirty="0">
                <a:latin typeface="+mn-lt"/>
                <a:cs typeface="Georgia"/>
              </a:rPr>
              <a:t>s</a:t>
            </a:r>
            <a:endParaRPr sz="1800">
              <a:latin typeface="+mn-lt"/>
              <a:cs typeface="Georgia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300" y="1333500"/>
            <a:ext cx="4953000" cy="116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524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1714500" y="1028700"/>
            <a:ext cx="4800600" cy="47682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36715433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4"/>
          <p:cNvSpPr/>
          <p:nvPr/>
        </p:nvSpPr>
        <p:spPr>
          <a:xfrm>
            <a:off x="1219200" y="1028699"/>
            <a:ext cx="5791200" cy="4746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Original</a:t>
            </a:r>
          </a:p>
        </p:txBody>
      </p:sp>
    </p:spTree>
    <p:extLst>
      <p:ext uri="{BB962C8B-B14F-4D97-AF65-F5344CB8AC3E}">
        <p14:creationId xmlns:p14="http://schemas.microsoft.com/office/powerpoint/2010/main" val="5426990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4"/>
          <p:cNvSpPr/>
          <p:nvPr/>
        </p:nvSpPr>
        <p:spPr>
          <a:xfrm>
            <a:off x="1219200" y="1028698"/>
            <a:ext cx="5791200" cy="4746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Bicubic</a:t>
            </a:r>
          </a:p>
        </p:txBody>
      </p:sp>
    </p:spTree>
    <p:extLst>
      <p:ext uri="{BB962C8B-B14F-4D97-AF65-F5344CB8AC3E}">
        <p14:creationId xmlns:p14="http://schemas.microsoft.com/office/powerpoint/2010/main" val="15077466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4"/>
          <p:cNvSpPr/>
          <p:nvPr/>
        </p:nvSpPr>
        <p:spPr>
          <a:xfrm>
            <a:off x="1219200" y="1028698"/>
            <a:ext cx="5791200" cy="4746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Digital zooming </a:t>
            </a:r>
            <a:r>
              <a:rPr lang="en-US" sz="2000" dirty="0" err="1"/>
              <a:t>Couzinie-Devy</a:t>
            </a:r>
            <a:r>
              <a:rPr lang="en-US" sz="2000" dirty="0"/>
              <a:t>, 2010, 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13627357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Original</a:t>
            </a:r>
          </a:p>
        </p:txBody>
      </p:sp>
      <p:sp>
        <p:nvSpPr>
          <p:cNvPr id="4" name="object 34"/>
          <p:cNvSpPr/>
          <p:nvPr/>
        </p:nvSpPr>
        <p:spPr>
          <a:xfrm>
            <a:off x="1481013" y="1028697"/>
            <a:ext cx="5267574" cy="4746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659427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1481013" y="1025766"/>
            <a:ext cx="5267574" cy="4746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Reconstructed image</a:t>
            </a:r>
          </a:p>
        </p:txBody>
      </p:sp>
    </p:spTree>
    <p:extLst>
      <p:ext uri="{BB962C8B-B14F-4D97-AF65-F5344CB8AC3E}">
        <p14:creationId xmlns:p14="http://schemas.microsoft.com/office/powerpoint/2010/main" val="30514751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559371" y="1025766"/>
            <a:ext cx="7110858" cy="4749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Original</a:t>
            </a:r>
          </a:p>
        </p:txBody>
      </p:sp>
    </p:spTree>
    <p:extLst>
      <p:ext uri="{BB962C8B-B14F-4D97-AF65-F5344CB8AC3E}">
        <p14:creationId xmlns:p14="http://schemas.microsoft.com/office/powerpoint/2010/main" val="14551964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4"/>
          <p:cNvSpPr/>
          <p:nvPr/>
        </p:nvSpPr>
        <p:spPr>
          <a:xfrm>
            <a:off x="559371" y="1025766"/>
            <a:ext cx="7110858" cy="4749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Reconstructed image</a:t>
            </a:r>
          </a:p>
        </p:txBody>
      </p:sp>
    </p:spTree>
    <p:extLst>
      <p:ext uri="{BB962C8B-B14F-4D97-AF65-F5344CB8AC3E}">
        <p14:creationId xmlns:p14="http://schemas.microsoft.com/office/powerpoint/2010/main" val="31927053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4"/>
          <p:cNvSpPr/>
          <p:nvPr/>
        </p:nvSpPr>
        <p:spPr>
          <a:xfrm>
            <a:off x="559371" y="1025766"/>
            <a:ext cx="7110858" cy="4749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Original</a:t>
            </a:r>
          </a:p>
        </p:txBody>
      </p:sp>
    </p:spTree>
    <p:extLst>
      <p:ext uri="{BB962C8B-B14F-4D97-AF65-F5344CB8AC3E}">
        <p14:creationId xmlns:p14="http://schemas.microsoft.com/office/powerpoint/2010/main" val="5138979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565233" y="1025766"/>
            <a:ext cx="7104996" cy="4745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Reconstructed image</a:t>
            </a:r>
          </a:p>
        </p:txBody>
      </p:sp>
    </p:spTree>
    <p:extLst>
      <p:ext uri="{BB962C8B-B14F-4D97-AF65-F5344CB8AC3E}">
        <p14:creationId xmlns:p14="http://schemas.microsoft.com/office/powerpoint/2010/main" val="2780821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283813"/>
            <a:ext cx="5523325" cy="96736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in signal processing</a:t>
            </a:r>
          </a:p>
        </p:txBody>
      </p:sp>
      <p:sp>
        <p:nvSpPr>
          <p:cNvPr id="3" name="object 3"/>
          <p:cNvSpPr/>
          <p:nvPr/>
        </p:nvSpPr>
        <p:spPr>
          <a:xfrm>
            <a:off x="2022144" y="3086100"/>
            <a:ext cx="4185313" cy="20954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34328" y="5323701"/>
            <a:ext cx="31609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/>
            <a:r>
              <a:rPr sz="1800" spc="-101" dirty="0">
                <a:latin typeface="+mj-lt"/>
                <a:cs typeface="Trebuchet MS"/>
              </a:rPr>
              <a:t>handwritten </a:t>
            </a:r>
            <a:r>
              <a:rPr sz="1800" spc="-127" dirty="0">
                <a:latin typeface="+mj-lt"/>
                <a:cs typeface="Trebuchet MS"/>
              </a:rPr>
              <a:t>digit</a:t>
            </a:r>
            <a:r>
              <a:rPr sz="1800" spc="-51" dirty="0">
                <a:latin typeface="+mj-lt"/>
                <a:cs typeface="Trebuchet MS"/>
              </a:rPr>
              <a:t> </a:t>
            </a:r>
            <a:r>
              <a:rPr sz="1800" spc="-89" dirty="0">
                <a:latin typeface="+mj-lt"/>
                <a:cs typeface="Trebuchet MS"/>
              </a:rPr>
              <a:t>dictionary</a:t>
            </a:r>
            <a:endParaRPr sz="1800" dirty="0">
              <a:latin typeface="+mj-lt"/>
              <a:cs typeface="Trebuchet M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76400" y="1181100"/>
            <a:ext cx="32004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zeros with a redundant </a:t>
            </a:r>
            <a:r>
              <a:rPr lang="en-US" i="1" dirty="0"/>
              <a:t>dictionary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Even more zeros with </a:t>
            </a:r>
            <a:r>
              <a:rPr lang="en-US" i="1" dirty="0"/>
              <a:t>adapted</a:t>
            </a:r>
            <a:r>
              <a:rPr lang="en-US" dirty="0"/>
              <a:t> dictionaries: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0283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Original</a:t>
            </a:r>
          </a:p>
        </p:txBody>
      </p:sp>
      <p:sp>
        <p:nvSpPr>
          <p:cNvPr id="5" name="object 34"/>
          <p:cNvSpPr/>
          <p:nvPr/>
        </p:nvSpPr>
        <p:spPr>
          <a:xfrm>
            <a:off x="927386" y="1034558"/>
            <a:ext cx="6374829" cy="47811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82600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4"/>
          <p:cNvSpPr/>
          <p:nvPr/>
        </p:nvSpPr>
        <p:spPr>
          <a:xfrm>
            <a:off x="927385" y="1034558"/>
            <a:ext cx="6374829" cy="47811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Reconstructed image</a:t>
            </a:r>
          </a:p>
        </p:txBody>
      </p:sp>
    </p:spTree>
    <p:extLst>
      <p:ext uri="{BB962C8B-B14F-4D97-AF65-F5344CB8AC3E}">
        <p14:creationId xmlns:p14="http://schemas.microsoft.com/office/powerpoint/2010/main" val="13503151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Original</a:t>
            </a:r>
          </a:p>
        </p:txBody>
      </p:sp>
      <p:sp>
        <p:nvSpPr>
          <p:cNvPr id="4" name="object 34"/>
          <p:cNvSpPr/>
          <p:nvPr/>
        </p:nvSpPr>
        <p:spPr>
          <a:xfrm>
            <a:off x="2395502" y="1034558"/>
            <a:ext cx="3438597" cy="47811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14889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2395501" y="1034558"/>
            <a:ext cx="3438597" cy="47811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Inverse half-toning </a:t>
            </a:r>
            <a:r>
              <a:rPr lang="en-US" sz="2000" dirty="0"/>
              <a:t>Reconstructed image</a:t>
            </a:r>
          </a:p>
        </p:txBody>
      </p:sp>
    </p:spTree>
    <p:extLst>
      <p:ext uri="{BB962C8B-B14F-4D97-AF65-F5344CB8AC3E}">
        <p14:creationId xmlns:p14="http://schemas.microsoft.com/office/powerpoint/2010/main" val="16947257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4"/>
          <p:cNvSpPr/>
          <p:nvPr/>
        </p:nvSpPr>
        <p:spPr>
          <a:xfrm>
            <a:off x="1075880" y="1257300"/>
            <a:ext cx="6077841" cy="45583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Optimization for dictionary learning</a:t>
            </a:r>
            <a:br>
              <a:rPr lang="en-US" dirty="0"/>
            </a:br>
            <a:r>
              <a:rPr lang="en-US" sz="2000" dirty="0"/>
              <a:t>Inpainting a 12-Mpixel photograph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06680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4"/>
          <p:cNvSpPr/>
          <p:nvPr/>
        </p:nvSpPr>
        <p:spPr>
          <a:xfrm>
            <a:off x="1075880" y="1257300"/>
            <a:ext cx="6077841" cy="45583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Optimization for dictionary learning</a:t>
            </a:r>
            <a:br>
              <a:rPr lang="en-US" dirty="0"/>
            </a:br>
            <a:r>
              <a:rPr lang="en-US" sz="2000" dirty="0"/>
              <a:t>Inpainting a 12-Mpixel photograph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437677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4"/>
          <p:cNvSpPr/>
          <p:nvPr/>
        </p:nvSpPr>
        <p:spPr>
          <a:xfrm>
            <a:off x="1075880" y="1257300"/>
            <a:ext cx="6077841" cy="45583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Optimization for dictionary learning</a:t>
            </a:r>
            <a:br>
              <a:rPr lang="en-US" dirty="0"/>
            </a:br>
            <a:r>
              <a:rPr lang="en-US" sz="2000" dirty="0"/>
              <a:t>Inpainting a 12-Mpixel photograph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851170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4"/>
          <p:cNvSpPr/>
          <p:nvPr/>
        </p:nvSpPr>
        <p:spPr>
          <a:xfrm>
            <a:off x="1075880" y="1257300"/>
            <a:ext cx="6077841" cy="45583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</p:spPr>
        <p:txBody>
          <a:bodyPr/>
          <a:lstStyle/>
          <a:p>
            <a:r>
              <a:rPr lang="en-US" dirty="0"/>
              <a:t>Optimization for dictionary learning</a:t>
            </a:r>
            <a:br>
              <a:rPr lang="en-US" dirty="0"/>
            </a:br>
            <a:r>
              <a:rPr lang="en-US" sz="2000" dirty="0"/>
              <a:t>Inpainting a 12-Mpixel photograph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769912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Recognition requires two	basic operations </a:t>
            </a:r>
          </a:p>
          <a:p>
            <a:pPr lvl="1"/>
            <a:r>
              <a:rPr lang="en-US" dirty="0"/>
              <a:t>Feature extraction</a:t>
            </a:r>
          </a:p>
          <a:p>
            <a:pPr lvl="1"/>
            <a:r>
              <a:rPr lang="en-US" dirty="0"/>
              <a:t>Classification  </a:t>
            </a:r>
          </a:p>
          <a:p>
            <a:r>
              <a:rPr lang="en-US" dirty="0"/>
              <a:t>Feature extraction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SIFT, </a:t>
            </a:r>
            <a:r>
              <a:rPr lang="en-US" dirty="0" err="1"/>
              <a:t>HoG</a:t>
            </a:r>
            <a:r>
              <a:rPr lang="en-US" dirty="0"/>
              <a:t>, ....</a:t>
            </a:r>
          </a:p>
          <a:p>
            <a:r>
              <a:rPr lang="en-US" dirty="0"/>
              <a:t>Convolutional Nets (w/o the last layer)</a:t>
            </a:r>
          </a:p>
          <a:p>
            <a:r>
              <a:rPr lang="en-US" dirty="0"/>
              <a:t>Use sparse coding inference as feature extractor</a:t>
            </a:r>
          </a:p>
          <a:p>
            <a:pPr lvl="1"/>
            <a:r>
              <a:rPr lang="en-US" dirty="0"/>
              <a:t>MP(Y) or ISTA(Y)</a:t>
            </a:r>
          </a:p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76500"/>
            <a:ext cx="2362200" cy="55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0258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771900"/>
            <a:ext cx="5164868" cy="869957"/>
          </a:xfrm>
          <a:prstGeom prst="roundRect">
            <a:avLst>
              <a:gd name="adj" fmla="val 50000"/>
            </a:avLst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126" name="Text Placeholder 1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Unsupervised Learning / Manifold Learning: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757641" y="2079724"/>
            <a:ext cx="6714317" cy="1920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39106" y="230576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3216" y="2313799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3216" y="231379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52415" y="255083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6525" y="255887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76525" y="255887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51238" y="230576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75348" y="231379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75348" y="231379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39081" y="2692646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63191" y="2700683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63191" y="270068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80650" y="22104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04760" y="221848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04760" y="221847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33198" y="230576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57308" y="231379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57309" y="231379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22192" y="22104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46302" y="221848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046303" y="221847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224863" y="2258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48973" y="2267021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48973" y="2267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72435" y="211755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96545" y="2125588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96546" y="212558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08233" y="2258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732343" y="2267021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32343" y="2267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444100" y="311293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68210" y="3120975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468210" y="312097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6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623290" y="350260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647400" y="3510638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647401" y="351063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098951" y="350260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123061" y="3510638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123061" y="351063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25567" y="372643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349677" y="3734470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349678" y="3734470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325567" y="330777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349677" y="3315807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349678" y="331580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3" y="194125"/>
                </a:lnTo>
                <a:lnTo>
                  <a:pt x="125332" y="187018"/>
                </a:lnTo>
                <a:lnTo>
                  <a:pt x="155457" y="165696"/>
                </a:lnTo>
                <a:lnTo>
                  <a:pt x="175461" y="133587"/>
                </a:lnTo>
                <a:lnTo>
                  <a:pt x="182128" y="97059"/>
                </a:lnTo>
                <a:lnTo>
                  <a:pt x="175461" y="60538"/>
                </a:lnTo>
                <a:lnTo>
                  <a:pt x="155457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702405" y="350260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726515" y="3510638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726516" y="351063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552184" y="319377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576294" y="320180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576295" y="320180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030882" y="330708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054993" y="3315117"/>
            <a:ext cx="115254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054993" y="331511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5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4"/>
                </a:moveTo>
                <a:lnTo>
                  <a:pt x="175460" y="133587"/>
                </a:lnTo>
                <a:lnTo>
                  <a:pt x="155455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4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778801" y="311293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802911" y="3120975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802911" y="312097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6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166618" y="293374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190728" y="294178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190728" y="294178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895614" y="277301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919724" y="278105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919724" y="2781050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030882" y="245025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054993" y="2458296"/>
            <a:ext cx="115254" cy="1228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054993" y="245829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3" y="194125"/>
                </a:lnTo>
                <a:lnTo>
                  <a:pt x="125331" y="187018"/>
                </a:lnTo>
                <a:lnTo>
                  <a:pt x="155455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5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064846" y="2258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088956" y="2267021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088956" y="2267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6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368022" y="236862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392132" y="2376665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392132" y="237666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6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877409" y="236862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901519" y="2376665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901520" y="237666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925367" y="212211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949478" y="2130156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949478" y="213015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3" y="194125"/>
                </a:lnTo>
                <a:lnTo>
                  <a:pt x="125332" y="187018"/>
                </a:lnTo>
                <a:lnTo>
                  <a:pt x="155457" y="165696"/>
                </a:lnTo>
                <a:lnTo>
                  <a:pt x="175461" y="133587"/>
                </a:lnTo>
                <a:lnTo>
                  <a:pt x="182128" y="97059"/>
                </a:lnTo>
                <a:lnTo>
                  <a:pt x="175461" y="60538"/>
                </a:lnTo>
                <a:lnTo>
                  <a:pt x="155457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3144854" y="2258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168964" y="2267021"/>
            <a:ext cx="115254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168965" y="2267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5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4"/>
                </a:moveTo>
                <a:lnTo>
                  <a:pt x="175460" y="133587"/>
                </a:lnTo>
                <a:lnTo>
                  <a:pt x="155455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4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687272" y="245345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711382" y="2461495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711382" y="246149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923583" y="2692646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947693" y="2700683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947694" y="270068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212578" y="277301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236688" y="278105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236688" y="2781050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117259" y="296953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141369" y="297757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141370" y="297757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414061" y="230720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438171" y="231524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438171" y="231524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683268" y="22104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707378" y="221848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707378" y="221847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861120" y="341826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885230" y="3426300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885231" y="3426300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6" y="7107"/>
                </a:lnTo>
                <a:lnTo>
                  <a:pt x="26671" y="28429"/>
                </a:lnTo>
                <a:lnTo>
                  <a:pt x="6667" y="60537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7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623290" y="330777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647400" y="3315807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647401" y="331580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956206" y="372025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980316" y="3728294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980316" y="3728293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417572" y="245345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441682" y="2461495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441682" y="246149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472051" y="212211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496161" y="2130156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3496161" y="213015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1375176" y="2756864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2400" i="1" spc="232" baseline="-12222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sz="2400" baseline="-12222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441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Inverse problems in image processing</a:t>
            </a:r>
          </a:p>
          <a:p>
            <a:pPr lvl="1"/>
            <a:r>
              <a:rPr lang="en-US" dirty="0"/>
              <a:t>Denoising, inpainting, super-resolution,…</a:t>
            </a:r>
          </a:p>
          <a:p>
            <a:r>
              <a:rPr lang="en-US" dirty="0"/>
              <a:t>Unsupervised learning</a:t>
            </a:r>
          </a:p>
          <a:p>
            <a:pPr lvl="1"/>
            <a:r>
              <a:rPr lang="en-US" dirty="0"/>
              <a:t>Video-surveillance, source separation,..</a:t>
            </a:r>
          </a:p>
          <a:p>
            <a:r>
              <a:rPr lang="en-US" dirty="0"/>
              <a:t>Supervised learning</a:t>
            </a:r>
          </a:p>
          <a:p>
            <a:pPr lvl="1"/>
            <a:r>
              <a:rPr lang="en-US" dirty="0"/>
              <a:t>Object recognition</a:t>
            </a:r>
          </a:p>
          <a:p>
            <a:endParaRPr 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modeling</a:t>
            </a:r>
          </a:p>
        </p:txBody>
      </p:sp>
    </p:spTree>
    <p:extLst>
      <p:ext uri="{BB962C8B-B14F-4D97-AF65-F5344CB8AC3E}">
        <p14:creationId xmlns:p14="http://schemas.microsoft.com/office/powerpoint/2010/main" val="1281915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771900"/>
            <a:ext cx="5164868" cy="869957"/>
          </a:xfrm>
          <a:prstGeom prst="roundRect">
            <a:avLst>
              <a:gd name="adj" fmla="val 50000"/>
            </a:avLst>
          </a:prstGeom>
        </p:spPr>
      </p:pic>
      <p:sp>
        <p:nvSpPr>
          <p:cNvPr id="7" name="object 7"/>
          <p:cNvSpPr/>
          <p:nvPr/>
        </p:nvSpPr>
        <p:spPr>
          <a:xfrm>
            <a:off x="760149" y="2102107"/>
            <a:ext cx="6714316" cy="1920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41613" y="23281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5723" y="233618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5723" y="233618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6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4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4921" y="257321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79031" y="258125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79032" y="258125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153745" y="23281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77854" y="233618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77855" y="233618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41588" y="271502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65698" y="2723065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65698" y="272306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83156" y="223282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07266" y="224086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07267" y="224086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35704" y="2328143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59815" y="2336181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59815" y="233618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5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4" h="194310">
                <a:moveTo>
                  <a:pt x="182128" y="97064"/>
                </a:moveTo>
                <a:lnTo>
                  <a:pt x="175460" y="133587"/>
                </a:lnTo>
                <a:lnTo>
                  <a:pt x="155455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4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24700" y="223282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48810" y="224086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048810" y="224086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227369" y="228136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251480" y="228940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51480" y="2289403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474942" y="213993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99052" y="214797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99052" y="2147970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10739" y="228136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34850" y="228940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734850" y="2289403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446607" y="313532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470717" y="3143357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70717" y="314335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625797" y="3524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649907" y="353302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649907" y="3533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101457" y="3524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125567" y="353302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125568" y="3533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328075" y="374881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52184" y="375685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352185" y="375685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8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328075" y="333015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352184" y="333818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352185" y="333818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704912" y="3524984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729022" y="3533021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729022" y="353302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554690" y="321615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578801" y="3224192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578801" y="3224191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6" y="7107"/>
                </a:lnTo>
                <a:lnTo>
                  <a:pt x="26671" y="28429"/>
                </a:lnTo>
                <a:lnTo>
                  <a:pt x="6667" y="60537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7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033390" y="332946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057500" y="333749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057500" y="333749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781308" y="313532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805418" y="3143357"/>
            <a:ext cx="115254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805418" y="314335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182129" y="0"/>
                </a:moveTo>
                <a:lnTo>
                  <a:pt x="0" y="0"/>
                </a:lnTo>
                <a:lnTo>
                  <a:pt x="0" y="194127"/>
                </a:lnTo>
                <a:lnTo>
                  <a:pt x="182129" y="194127"/>
                </a:lnTo>
                <a:lnTo>
                  <a:pt x="91064" y="194126"/>
                </a:lnTo>
                <a:lnTo>
                  <a:pt x="56797" y="187019"/>
                </a:lnTo>
                <a:lnTo>
                  <a:pt x="26672" y="165698"/>
                </a:lnTo>
                <a:lnTo>
                  <a:pt x="6668" y="133588"/>
                </a:lnTo>
                <a:lnTo>
                  <a:pt x="0" y="97065"/>
                </a:lnTo>
                <a:lnTo>
                  <a:pt x="6668" y="60538"/>
                </a:lnTo>
                <a:lnTo>
                  <a:pt x="26672" y="28430"/>
                </a:lnTo>
                <a:lnTo>
                  <a:pt x="56797" y="7108"/>
                </a:lnTo>
                <a:lnTo>
                  <a:pt x="91064" y="0"/>
                </a:lnTo>
                <a:lnTo>
                  <a:pt x="182129" y="0"/>
                </a:lnTo>
                <a:close/>
              </a:path>
              <a:path w="182245" h="194310">
                <a:moveTo>
                  <a:pt x="182129" y="97065"/>
                </a:moveTo>
                <a:lnTo>
                  <a:pt x="175461" y="133588"/>
                </a:lnTo>
                <a:lnTo>
                  <a:pt x="155456" y="165698"/>
                </a:lnTo>
                <a:lnTo>
                  <a:pt x="125332" y="187019"/>
                </a:lnTo>
                <a:lnTo>
                  <a:pt x="91064" y="194126"/>
                </a:lnTo>
                <a:lnTo>
                  <a:pt x="182129" y="194126"/>
                </a:lnTo>
                <a:lnTo>
                  <a:pt x="182129" y="97065"/>
                </a:lnTo>
                <a:close/>
              </a:path>
              <a:path w="182245" h="194310">
                <a:moveTo>
                  <a:pt x="182129" y="0"/>
                </a:moveTo>
                <a:lnTo>
                  <a:pt x="91064" y="0"/>
                </a:lnTo>
                <a:lnTo>
                  <a:pt x="125332" y="7108"/>
                </a:lnTo>
                <a:lnTo>
                  <a:pt x="155456" y="28430"/>
                </a:lnTo>
                <a:lnTo>
                  <a:pt x="175461" y="60538"/>
                </a:lnTo>
                <a:lnTo>
                  <a:pt x="182129" y="97061"/>
                </a:lnTo>
                <a:lnTo>
                  <a:pt x="182129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169126" y="295612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193236" y="2964166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193236" y="296416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898120" y="279539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922230" y="280343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922231" y="280343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033390" y="247264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057500" y="2480678"/>
            <a:ext cx="115253" cy="1228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057500" y="248067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8"/>
                </a:lnTo>
                <a:lnTo>
                  <a:pt x="6667" y="60537"/>
                </a:lnTo>
                <a:lnTo>
                  <a:pt x="0" y="97060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067353" y="228136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091462" y="228940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091463" y="2289403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370529" y="239101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394639" y="2399047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394639" y="239904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8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879917" y="2391010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904027" y="2399047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904027" y="239904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4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927874" y="214450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951984" y="2152538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951985" y="215253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0" y="97066"/>
                </a:moveTo>
                <a:lnTo>
                  <a:pt x="0" y="194126"/>
                </a:lnTo>
                <a:lnTo>
                  <a:pt x="182128" y="194126"/>
                </a:lnTo>
                <a:lnTo>
                  <a:pt x="91064" y="194125"/>
                </a:lnTo>
                <a:lnTo>
                  <a:pt x="56796" y="187018"/>
                </a:lnTo>
                <a:lnTo>
                  <a:pt x="26671" y="165696"/>
                </a:lnTo>
                <a:lnTo>
                  <a:pt x="6667" y="133587"/>
                </a:lnTo>
                <a:lnTo>
                  <a:pt x="0" y="97066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4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  <a:path w="182245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59"/>
                </a:lnTo>
                <a:lnTo>
                  <a:pt x="182128" y="97059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3147362" y="228136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3171471" y="2289404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171472" y="2289403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89779" y="247584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13889" y="2483878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713889" y="248387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926091" y="2715028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950200" y="2723065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950201" y="2723065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215085" y="279539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239194" y="280343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239195" y="280343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119766" y="299191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143876" y="2999956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143876" y="299995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416568" y="2329587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440678" y="2337624"/>
            <a:ext cx="115254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440678" y="2337624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2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685774" y="223282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709884" y="2240862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709884" y="224086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3" y="0"/>
                </a:moveTo>
                <a:lnTo>
                  <a:pt x="56797" y="7106"/>
                </a:lnTo>
                <a:lnTo>
                  <a:pt x="26672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2" y="165696"/>
                </a:lnTo>
                <a:lnTo>
                  <a:pt x="56797" y="187018"/>
                </a:lnTo>
                <a:lnTo>
                  <a:pt x="91066" y="194125"/>
                </a:lnTo>
                <a:lnTo>
                  <a:pt x="125332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64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2" y="7106"/>
                </a:lnTo>
                <a:lnTo>
                  <a:pt x="9106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863627" y="3440645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887738" y="3448682"/>
            <a:ext cx="115254" cy="1228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887738" y="3448682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61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2" y="194125"/>
                </a:lnTo>
                <a:lnTo>
                  <a:pt x="182128" y="97061"/>
                </a:lnTo>
                <a:lnTo>
                  <a:pt x="175460" y="60538"/>
                </a:lnTo>
                <a:lnTo>
                  <a:pt x="155455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  <a:path w="182245" h="194310">
                <a:moveTo>
                  <a:pt x="182128" y="97064"/>
                </a:moveTo>
                <a:lnTo>
                  <a:pt x="175460" y="133587"/>
                </a:lnTo>
                <a:lnTo>
                  <a:pt x="155455" y="165696"/>
                </a:lnTo>
                <a:lnTo>
                  <a:pt x="125331" y="187018"/>
                </a:lnTo>
                <a:lnTo>
                  <a:pt x="91065" y="194125"/>
                </a:lnTo>
                <a:lnTo>
                  <a:pt x="182128" y="194125"/>
                </a:lnTo>
                <a:lnTo>
                  <a:pt x="182128" y="97064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625797" y="3330152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649907" y="3338189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649907" y="3338189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958713" y="3742639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982823" y="3750676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982824" y="3750676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91062" y="0"/>
                </a:moveTo>
                <a:lnTo>
                  <a:pt x="56796" y="7106"/>
                </a:lnTo>
                <a:lnTo>
                  <a:pt x="26671" y="28428"/>
                </a:lnTo>
                <a:lnTo>
                  <a:pt x="6667" y="60538"/>
                </a:lnTo>
                <a:lnTo>
                  <a:pt x="0" y="97059"/>
                </a:lnTo>
                <a:lnTo>
                  <a:pt x="6667" y="133587"/>
                </a:lnTo>
                <a:lnTo>
                  <a:pt x="26671" y="165696"/>
                </a:lnTo>
                <a:lnTo>
                  <a:pt x="56796" y="187018"/>
                </a:lnTo>
                <a:lnTo>
                  <a:pt x="91065" y="194125"/>
                </a:lnTo>
                <a:lnTo>
                  <a:pt x="125331" y="187018"/>
                </a:lnTo>
                <a:lnTo>
                  <a:pt x="155456" y="165696"/>
                </a:lnTo>
                <a:lnTo>
                  <a:pt x="175460" y="133587"/>
                </a:lnTo>
                <a:lnTo>
                  <a:pt x="182128" y="97059"/>
                </a:lnTo>
                <a:lnTo>
                  <a:pt x="175460" y="60538"/>
                </a:lnTo>
                <a:lnTo>
                  <a:pt x="155456" y="28428"/>
                </a:lnTo>
                <a:lnTo>
                  <a:pt x="125331" y="7106"/>
                </a:lnTo>
                <a:lnTo>
                  <a:pt x="91062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420078" y="247584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444188" y="2483878"/>
            <a:ext cx="115253" cy="122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444189" y="2483877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4" h="194310">
                <a:moveTo>
                  <a:pt x="91064" y="0"/>
                </a:moveTo>
                <a:lnTo>
                  <a:pt x="56797" y="7107"/>
                </a:lnTo>
                <a:lnTo>
                  <a:pt x="26672" y="28429"/>
                </a:lnTo>
                <a:lnTo>
                  <a:pt x="6667" y="60537"/>
                </a:lnTo>
                <a:lnTo>
                  <a:pt x="0" y="97064"/>
                </a:lnTo>
                <a:lnTo>
                  <a:pt x="6667" y="133587"/>
                </a:lnTo>
                <a:lnTo>
                  <a:pt x="26672" y="165697"/>
                </a:lnTo>
                <a:lnTo>
                  <a:pt x="56797" y="187018"/>
                </a:lnTo>
                <a:lnTo>
                  <a:pt x="91064" y="194125"/>
                </a:lnTo>
                <a:lnTo>
                  <a:pt x="125332" y="187018"/>
                </a:lnTo>
                <a:lnTo>
                  <a:pt x="155456" y="165697"/>
                </a:lnTo>
                <a:lnTo>
                  <a:pt x="175460" y="133587"/>
                </a:lnTo>
                <a:lnTo>
                  <a:pt x="182128" y="97062"/>
                </a:lnTo>
                <a:lnTo>
                  <a:pt x="175460" y="60537"/>
                </a:lnTo>
                <a:lnTo>
                  <a:pt x="155456" y="28429"/>
                </a:lnTo>
                <a:lnTo>
                  <a:pt x="125332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474558" y="2144501"/>
            <a:ext cx="163474" cy="171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498668" y="2152538"/>
            <a:ext cx="115253" cy="1228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498668" y="2152538"/>
            <a:ext cx="115327" cy="122962"/>
          </a:xfrm>
          <a:custGeom>
            <a:avLst/>
            <a:gdLst/>
            <a:ahLst/>
            <a:cxnLst/>
            <a:rect l="l" t="t" r="r" b="b"/>
            <a:pathLst>
              <a:path w="182245" h="194310">
                <a:moveTo>
                  <a:pt x="0" y="97066"/>
                </a:moveTo>
                <a:lnTo>
                  <a:pt x="0" y="194126"/>
                </a:lnTo>
                <a:lnTo>
                  <a:pt x="182128" y="194126"/>
                </a:lnTo>
                <a:lnTo>
                  <a:pt x="91064" y="194125"/>
                </a:lnTo>
                <a:lnTo>
                  <a:pt x="56796" y="187018"/>
                </a:lnTo>
                <a:lnTo>
                  <a:pt x="26671" y="165696"/>
                </a:lnTo>
                <a:lnTo>
                  <a:pt x="6667" y="133587"/>
                </a:lnTo>
                <a:lnTo>
                  <a:pt x="0" y="97066"/>
                </a:lnTo>
                <a:close/>
              </a:path>
              <a:path w="182245" h="194310">
                <a:moveTo>
                  <a:pt x="182128" y="97066"/>
                </a:moveTo>
                <a:lnTo>
                  <a:pt x="175460" y="133587"/>
                </a:lnTo>
                <a:lnTo>
                  <a:pt x="155456" y="165696"/>
                </a:lnTo>
                <a:lnTo>
                  <a:pt x="125331" y="187018"/>
                </a:lnTo>
                <a:lnTo>
                  <a:pt x="91064" y="194125"/>
                </a:lnTo>
                <a:lnTo>
                  <a:pt x="182128" y="194125"/>
                </a:lnTo>
                <a:lnTo>
                  <a:pt x="182128" y="97066"/>
                </a:lnTo>
                <a:close/>
              </a:path>
              <a:path w="182245" h="194310">
                <a:moveTo>
                  <a:pt x="91064" y="0"/>
                </a:moveTo>
                <a:lnTo>
                  <a:pt x="56796" y="7107"/>
                </a:lnTo>
                <a:lnTo>
                  <a:pt x="26671" y="28428"/>
                </a:lnTo>
                <a:lnTo>
                  <a:pt x="6667" y="60537"/>
                </a:lnTo>
                <a:lnTo>
                  <a:pt x="0" y="97059"/>
                </a:lnTo>
                <a:lnTo>
                  <a:pt x="182128" y="97059"/>
                </a:lnTo>
                <a:lnTo>
                  <a:pt x="175460" y="60537"/>
                </a:lnTo>
                <a:lnTo>
                  <a:pt x="155456" y="28428"/>
                </a:lnTo>
                <a:lnTo>
                  <a:pt x="125331" y="7107"/>
                </a:lnTo>
                <a:lnTo>
                  <a:pt x="9106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/>
          <p:nvPr/>
        </p:nvSpPr>
        <p:spPr>
          <a:xfrm>
            <a:off x="1377682" y="2779248"/>
            <a:ext cx="26239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2200" i="1" spc="-35" dirty="0">
                <a:latin typeface="Verdana"/>
                <a:cs typeface="Verdana"/>
              </a:rPr>
              <a:t>x</a:t>
            </a:r>
            <a:r>
              <a:rPr sz="2400" i="1" spc="232" baseline="-12222" dirty="0">
                <a:latin typeface="Trebuchet MS"/>
                <a:cs typeface="Trebuchet MS"/>
              </a:rPr>
              <a:t>i</a:t>
            </a:r>
            <a:endParaRPr sz="2400" baseline="-12222">
              <a:latin typeface="Trebuchet MS"/>
              <a:cs typeface="Trebuchet MS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639596" y="1848079"/>
            <a:ext cx="2014404" cy="1804645"/>
          </a:xfrm>
          <a:custGeom>
            <a:avLst/>
            <a:gdLst/>
            <a:ahLst/>
            <a:cxnLst/>
            <a:rect l="l" t="t" r="r" b="b"/>
            <a:pathLst>
              <a:path w="3183254" h="2851785">
                <a:moveTo>
                  <a:pt x="3182833" y="0"/>
                </a:moveTo>
                <a:lnTo>
                  <a:pt x="308758" y="333090"/>
                </a:lnTo>
                <a:lnTo>
                  <a:pt x="0" y="2851528"/>
                </a:lnTo>
                <a:lnTo>
                  <a:pt x="2932657" y="1913500"/>
                </a:lnTo>
                <a:lnTo>
                  <a:pt x="3182833" y="0"/>
                </a:lnTo>
                <a:close/>
              </a:path>
            </a:pathLst>
          </a:custGeom>
          <a:solidFill>
            <a:srgbClr val="70BF41">
              <a:alpha val="3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206539" y="1753727"/>
            <a:ext cx="2757398" cy="1259353"/>
          </a:xfrm>
          <a:custGeom>
            <a:avLst/>
            <a:gdLst/>
            <a:ahLst/>
            <a:cxnLst/>
            <a:rect l="l" t="t" r="r" b="b"/>
            <a:pathLst>
              <a:path w="4357370" h="1990089">
                <a:moveTo>
                  <a:pt x="1096308" y="0"/>
                </a:moveTo>
                <a:lnTo>
                  <a:pt x="0" y="1247221"/>
                </a:lnTo>
                <a:lnTo>
                  <a:pt x="3271136" y="1989871"/>
                </a:lnTo>
                <a:lnTo>
                  <a:pt x="4356975" y="728686"/>
                </a:lnTo>
                <a:lnTo>
                  <a:pt x="1096308" y="0"/>
                </a:lnTo>
                <a:close/>
              </a:path>
            </a:pathLst>
          </a:custGeom>
          <a:solidFill>
            <a:srgbClr val="F39019">
              <a:alpha val="3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279487" y="2009954"/>
            <a:ext cx="1903095" cy="2201257"/>
          </a:xfrm>
          <a:custGeom>
            <a:avLst/>
            <a:gdLst/>
            <a:ahLst/>
            <a:cxnLst/>
            <a:rect l="l" t="t" r="r" b="b"/>
            <a:pathLst>
              <a:path w="3007359" h="3478529">
                <a:moveTo>
                  <a:pt x="690791" y="0"/>
                </a:moveTo>
                <a:lnTo>
                  <a:pt x="0" y="1132793"/>
                </a:lnTo>
                <a:lnTo>
                  <a:pt x="2194923" y="3478458"/>
                </a:lnTo>
                <a:lnTo>
                  <a:pt x="3007109" y="1968808"/>
                </a:lnTo>
                <a:lnTo>
                  <a:pt x="690791" y="0"/>
                </a:lnTo>
                <a:close/>
              </a:path>
            </a:pathLst>
          </a:custGeom>
          <a:solidFill>
            <a:srgbClr val="EC5D57">
              <a:alpha val="3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5829293" y="2039750"/>
            <a:ext cx="1760845" cy="2265550"/>
          </a:xfrm>
          <a:custGeom>
            <a:avLst/>
            <a:gdLst/>
            <a:ahLst/>
            <a:cxnLst/>
            <a:rect l="l" t="t" r="r" b="b"/>
            <a:pathLst>
              <a:path w="2782570" h="3580129">
                <a:moveTo>
                  <a:pt x="2074054" y="0"/>
                </a:moveTo>
                <a:lnTo>
                  <a:pt x="0" y="1575569"/>
                </a:lnTo>
                <a:lnTo>
                  <a:pt x="400174" y="3579760"/>
                </a:lnTo>
                <a:lnTo>
                  <a:pt x="2782356" y="1613369"/>
                </a:lnTo>
                <a:lnTo>
                  <a:pt x="2074054" y="0"/>
                </a:lnTo>
                <a:close/>
              </a:path>
            </a:pathLst>
          </a:custGeom>
          <a:solidFill>
            <a:srgbClr val="51A7F9">
              <a:alpha val="3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130" name="Text Placeholder 1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Unsupervised Learning / Manifold Learning: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1567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1323"/>
            <a:ext cx="7011939" cy="4139345"/>
          </a:xfrm>
          <a:prstGeom prst="rect">
            <a:avLst/>
          </a:prstGeom>
        </p:spPr>
      </p:pic>
      <p:sp>
        <p:nvSpPr>
          <p:cNvPr id="128" name="object 12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130" name="Text Placeholder 1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Unsupervised Learning / Manifold Learning: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828800" y="16383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3585438" y="1677755"/>
            <a:ext cx="2286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5715398" y="1740978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3042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736360"/>
            <a:ext cx="6941234" cy="4245340"/>
          </a:xfrm>
          <a:prstGeom prst="rect">
            <a:avLst/>
          </a:prstGeom>
        </p:spPr>
      </p:pic>
      <p:sp>
        <p:nvSpPr>
          <p:cNvPr id="128" name="object 12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828800" y="16383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3585438" y="1677755"/>
            <a:ext cx="2286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5715398" y="1740978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593781"/>
            <a:ext cx="4622444" cy="16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 Placeholder 1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Unsupervised Learning / Manifold Learning: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1329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1736360"/>
            <a:ext cx="6941234" cy="4245340"/>
          </a:xfrm>
          <a:prstGeom prst="rect">
            <a:avLst/>
          </a:prstGeom>
        </p:spPr>
      </p:pic>
      <p:sp>
        <p:nvSpPr>
          <p:cNvPr id="128" name="object 12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828800" y="16383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3585438" y="1677755"/>
            <a:ext cx="2286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5715398" y="1740978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593781"/>
            <a:ext cx="4622444" cy="16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 Placeholder 1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Unsupervised Learning / Manifold Learning: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682091"/>
            <a:ext cx="2100130" cy="55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834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coding for recognition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Mid-level feature extraction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First layer</a:t>
            </a:r>
          </a:p>
          <a:p>
            <a:pPr lvl="1"/>
            <a:r>
              <a:rPr lang="en-US" dirty="0"/>
              <a:t>SIFT, </a:t>
            </a:r>
            <a:r>
              <a:rPr lang="en-US" dirty="0" err="1"/>
              <a:t>HoG</a:t>
            </a:r>
            <a:r>
              <a:rPr lang="en-US" dirty="0"/>
              <a:t>, .....</a:t>
            </a:r>
          </a:p>
          <a:p>
            <a:r>
              <a:rPr lang="en-US" dirty="0"/>
              <a:t>Second layer</a:t>
            </a:r>
          </a:p>
          <a:p>
            <a:pPr lvl="1"/>
            <a:r>
              <a:rPr lang="en-US" dirty="0"/>
              <a:t>Quantize into a visual wordbook</a:t>
            </a:r>
          </a:p>
          <a:p>
            <a:pPr lvl="1"/>
            <a:r>
              <a:rPr lang="en-US" dirty="0"/>
              <a:t>Do Sparse coding to learn wordbook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38300"/>
            <a:ext cx="2265319" cy="65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463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779639" cy="516166"/>
          </a:xfrm>
        </p:spPr>
        <p:txBody>
          <a:bodyPr/>
          <a:lstStyle/>
          <a:p>
            <a:r>
              <a:rPr lang="en-US" dirty="0"/>
              <a:t>Learning codebooks for image classification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an image be represented by a set of low-level descriptors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aseline="-25000" dirty="0"/>
              <a:t> </a:t>
            </a:r>
            <a:r>
              <a:rPr lang="en-US" dirty="0"/>
              <a:t>at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locations identiﬁed with their indices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 =1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,..., 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hard-quantization: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soft-quantization: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sparse coding:</a:t>
            </a: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"/>
          <a:srcRect b="73962"/>
          <a:stretch/>
        </p:blipFill>
        <p:spPr>
          <a:xfrm>
            <a:off x="1524000" y="2552700"/>
            <a:ext cx="5404823" cy="9144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2"/>
          <a:srcRect l="3507" t="39816" r="-3507" b="34146"/>
          <a:stretch/>
        </p:blipFill>
        <p:spPr>
          <a:xfrm>
            <a:off x="1561168" y="3719276"/>
            <a:ext cx="5404823" cy="9144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2"/>
          <a:srcRect l="460" t="80271" r="-460" b="-6309"/>
          <a:stretch/>
        </p:blipFill>
        <p:spPr>
          <a:xfrm>
            <a:off x="1586042" y="4914462"/>
            <a:ext cx="540482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24443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703439" cy="516166"/>
          </a:xfrm>
        </p:spPr>
        <p:txBody>
          <a:bodyPr/>
          <a:lstStyle/>
          <a:p>
            <a:r>
              <a:rPr lang="en-US" dirty="0"/>
              <a:t>Learning codebooks for image classification </a:t>
            </a:r>
            <a:r>
              <a:rPr lang="en-US" sz="2000" dirty="0"/>
              <a:t>Table from </a:t>
            </a:r>
            <a:r>
              <a:rPr lang="en-US" sz="2000" dirty="0" err="1"/>
              <a:t>Boureau</a:t>
            </a:r>
            <a:r>
              <a:rPr lang="en-US" sz="2000" dirty="0"/>
              <a:t> et al.  [2010]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idx="1"/>
          </p:nvPr>
        </p:nvSpPr>
        <p:spPr>
          <a:xfrm>
            <a:off x="383854" y="5143500"/>
            <a:ext cx="7461504" cy="65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Yang et al. [2009] have won the PASCAL VOC’09 challenge using this kind of techniques.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57300"/>
            <a:ext cx="7315200" cy="375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890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sparse inference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Sparse Coding solution requires per-</a:t>
            </a:r>
            <a:r>
              <a:rPr lang="en-US" dirty="0" err="1"/>
              <a:t>datapoint</a:t>
            </a:r>
            <a:r>
              <a:rPr lang="en-US" dirty="0"/>
              <a:t>  optimization: L0 (very expensive) or L1 (expensive)</a:t>
            </a:r>
          </a:p>
          <a:p>
            <a:r>
              <a:rPr lang="en-US" dirty="0"/>
              <a:t>Efficient algorithms, but still slow</a:t>
            </a:r>
          </a:p>
          <a:p>
            <a:r>
              <a:rPr lang="en-US" dirty="0"/>
              <a:t>Can we train a feed-forward Neural Network that  predicts sparse codes for feature extraction?</a:t>
            </a:r>
          </a:p>
          <a:p>
            <a:pPr lvl="1"/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Sparse</a:t>
            </a:r>
            <a:r>
              <a:rPr lang="fr-FR" dirty="0"/>
              <a:t> </a:t>
            </a:r>
            <a:r>
              <a:rPr lang="fr-FR" dirty="0" err="1"/>
              <a:t>Decomposition</a:t>
            </a:r>
            <a:r>
              <a:rPr lang="fr-FR" dirty="0"/>
              <a:t> (PSD) [</a:t>
            </a:r>
            <a:r>
              <a:rPr lang="fr-FR" dirty="0" err="1"/>
              <a:t>Kavukcuoglu</a:t>
            </a:r>
            <a:r>
              <a:rPr lang="fr-FR" dirty="0"/>
              <a:t> et al’08]</a:t>
            </a:r>
          </a:p>
          <a:p>
            <a:pPr lvl="1"/>
            <a:r>
              <a:rPr lang="en-US" dirty="0"/>
              <a:t>LISTA [Gregor,YLC’10]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0554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sparse decomposition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Learning</a:t>
            </a:r>
          </a:p>
          <a:p>
            <a:r>
              <a:rPr lang="en-US" dirty="0"/>
              <a:t>For each sample from data, do: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Fix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, minimize to get optimal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Using the optimal value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dirty="0"/>
              <a:t> update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Scale elements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to	be unit norm.</a:t>
            </a:r>
          </a:p>
          <a:p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b="11820"/>
          <a:stretch/>
        </p:blipFill>
        <p:spPr>
          <a:xfrm>
            <a:off x="457200" y="952500"/>
            <a:ext cx="7239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937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3672" y="1342132"/>
            <a:ext cx="3013770" cy="3029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46989" y="4396085"/>
            <a:ext cx="165717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>
              <a:tabLst>
                <a:tab pos="1240443" algn="l"/>
              </a:tabLst>
            </a:pPr>
            <a:r>
              <a:rPr sz="2000" dirty="0">
                <a:latin typeface="+mj-lt"/>
              </a:rPr>
              <a:t>Encoder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(</a:t>
            </a:r>
            <a:r>
              <a:rPr sz="2000" i="1" dirty="0">
                <a:latin typeface="+mj-lt"/>
                <a:cs typeface="Calibri"/>
              </a:rPr>
              <a:t>K</a:t>
            </a:r>
            <a:r>
              <a:rPr sz="2000" dirty="0">
                <a:latin typeface="+mj-lt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12844" y="4380012"/>
            <a:ext cx="176606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 algn="ctr">
              <a:tabLst>
                <a:tab pos="1317996" algn="l"/>
              </a:tabLst>
            </a:pPr>
            <a:r>
              <a:rPr sz="2000" dirty="0">
                <a:latin typeface="+mj-lt"/>
              </a:rPr>
              <a:t>Decoder</a:t>
            </a:r>
            <a:r>
              <a:rPr lang="en-US" sz="2000" dirty="0">
                <a:latin typeface="+mj-lt"/>
              </a:rPr>
              <a:t> </a:t>
            </a:r>
            <a:r>
              <a:rPr sz="2000" dirty="0">
                <a:latin typeface="+mj-lt"/>
              </a:rPr>
              <a:t>(</a:t>
            </a:r>
            <a:r>
              <a:rPr sz="2000" i="1" dirty="0">
                <a:latin typeface="+mj-lt"/>
                <a:cs typeface="Calibri"/>
              </a:rPr>
              <a:t>D</a:t>
            </a:r>
            <a:r>
              <a:rPr sz="2000" dirty="0">
                <a:latin typeface="+mj-lt"/>
              </a:rPr>
              <a:t>)</a:t>
            </a:r>
          </a:p>
        </p:txBody>
      </p:sp>
      <p:sp>
        <p:nvSpPr>
          <p:cNvPr id="5" name="object 5"/>
          <p:cNvSpPr/>
          <p:nvPr/>
        </p:nvSpPr>
        <p:spPr>
          <a:xfrm>
            <a:off x="4404122" y="1342132"/>
            <a:ext cx="3029843" cy="3037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sparse decomposition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4858507"/>
            <a:ext cx="7461504" cy="941746"/>
          </a:xfrm>
        </p:spPr>
        <p:txBody>
          <a:bodyPr/>
          <a:lstStyle/>
          <a:p>
            <a:r>
              <a:rPr lang="en-US" dirty="0"/>
              <a:t>12 x12 natural image patches  </a:t>
            </a:r>
          </a:p>
          <a:p>
            <a:r>
              <a:rPr lang="en-US" dirty="0"/>
              <a:t>256 dictionary elements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064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113256" y="2601552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37366" y="2609589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37365" y="2609589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3" y="260142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4"/>
                </a:lnTo>
                <a:lnTo>
                  <a:pt x="202664" y="38096"/>
                </a:lnTo>
                <a:lnTo>
                  <a:pt x="163391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76368" y="3099173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00478" y="3107210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00477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5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3"/>
                </a:lnTo>
                <a:lnTo>
                  <a:pt x="118715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13256" y="17595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37366" y="1767604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37365" y="17676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1" y="250620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9678" y="454206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3787" y="4550102"/>
            <a:ext cx="150254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93787" y="455010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9" y="0"/>
                </a:moveTo>
                <a:lnTo>
                  <a:pt x="74045" y="9524"/>
                </a:lnTo>
                <a:lnTo>
                  <a:pt x="34772" y="38097"/>
                </a:lnTo>
                <a:lnTo>
                  <a:pt x="8693" y="81125"/>
                </a:lnTo>
                <a:lnTo>
                  <a:pt x="0" y="130071"/>
                </a:lnTo>
                <a:lnTo>
                  <a:pt x="8693" y="179017"/>
                </a:lnTo>
                <a:lnTo>
                  <a:pt x="34772" y="222046"/>
                </a:lnTo>
                <a:lnTo>
                  <a:pt x="74045" y="250619"/>
                </a:lnTo>
                <a:lnTo>
                  <a:pt x="118719" y="260143"/>
                </a:lnTo>
                <a:lnTo>
                  <a:pt x="163393" y="250619"/>
                </a:lnTo>
                <a:lnTo>
                  <a:pt x="202666" y="222046"/>
                </a:lnTo>
                <a:lnTo>
                  <a:pt x="228745" y="179017"/>
                </a:lnTo>
                <a:lnTo>
                  <a:pt x="237437" y="130068"/>
                </a:lnTo>
                <a:lnTo>
                  <a:pt x="228745" y="81125"/>
                </a:lnTo>
                <a:lnTo>
                  <a:pt x="202666" y="38097"/>
                </a:lnTo>
                <a:lnTo>
                  <a:pt x="163393" y="9524"/>
                </a:lnTo>
                <a:lnTo>
                  <a:pt x="118719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21050" y="426202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45160" y="4270061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5159" y="427006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15167" y="502424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39277" y="5032281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9277" y="5032281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67325" y="483757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91435" y="484561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91434" y="484561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15167" y="227457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39277" y="228261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39277" y="228261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82618" y="241329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506728" y="242133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506727" y="242133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73599" y="287652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397709" y="288456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97708" y="288456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44575" y="16532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768685" y="1661304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68685" y="16613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1" y="250620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531658" y="17595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55768" y="1767604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555768" y="17676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2" y="250620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033570" y="16532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057680" y="166130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57679" y="16613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81802" y="332518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605913" y="333322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05912" y="333322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220235" y="205496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244346" y="2063006"/>
            <a:ext cx="150253" cy="1646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44346" y="206300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3" y="260142"/>
                </a:lnTo>
                <a:lnTo>
                  <a:pt x="237436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  <a:path w="237490" h="260350">
                <a:moveTo>
                  <a:pt x="237436" y="130075"/>
                </a:moveTo>
                <a:lnTo>
                  <a:pt x="228744" y="179018"/>
                </a:lnTo>
                <a:lnTo>
                  <a:pt x="202665" y="222046"/>
                </a:lnTo>
                <a:lnTo>
                  <a:pt x="163392" y="250619"/>
                </a:lnTo>
                <a:lnTo>
                  <a:pt x="118722" y="260142"/>
                </a:lnTo>
                <a:lnTo>
                  <a:pt x="237436" y="260142"/>
                </a:lnTo>
                <a:lnTo>
                  <a:pt x="237436" y="130075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977097" y="355028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001207" y="3558323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001206" y="355832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3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3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197490" y="355028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221600" y="355832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221600" y="355832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384156" y="402045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408267" y="402849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408266" y="402849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237437" y="260142"/>
                </a:lnTo>
                <a:lnTo>
                  <a:pt x="237437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744575" y="2131831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768685" y="2139868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768685" y="2139867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710063" y="373496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734173" y="374300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734173" y="374300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947100" y="1466680"/>
            <a:ext cx="329104" cy="348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400" i="1" spc="52" baseline="-23474" dirty="0">
                <a:solidFill>
                  <a:srgbClr val="0000FF"/>
                </a:solidFill>
                <a:latin typeface="Trebuchet MS"/>
                <a:cs typeface="Trebuchet MS"/>
              </a:rPr>
              <a:t>Y</a:t>
            </a:r>
            <a:r>
              <a:rPr sz="3400" i="1" spc="-356" baseline="-23474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1600" i="1" spc="155" dirty="0">
                <a:solidFill>
                  <a:srgbClr val="0000FF"/>
                </a:solidFill>
                <a:latin typeface="Trebuchet MS"/>
                <a:cs typeface="Trebuchet MS"/>
              </a:rPr>
              <a:t>i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7" name="Title 6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K-Means</a:t>
            </a:r>
          </a:p>
        </p:txBody>
      </p:sp>
    </p:spTree>
    <p:extLst>
      <p:ext uri="{BB962C8B-B14F-4D97-AF65-F5344CB8AC3E}">
        <p14:creationId xmlns:p14="http://schemas.microsoft.com/office/powerpoint/2010/main" val="38438688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Recognition - C101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3390900"/>
            <a:ext cx="7461504" cy="24093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Optimal</a:t>
            </a:r>
            <a:r>
              <a:rPr lang="en-US" dirty="0"/>
              <a:t> </a:t>
            </a:r>
            <a:r>
              <a:rPr lang="en-US" sz="1200" dirty="0"/>
              <a:t>(Feature Sign, Lee’07) </a:t>
            </a:r>
            <a:r>
              <a:rPr lang="en-US" dirty="0"/>
              <a:t>vs </a:t>
            </a:r>
            <a:r>
              <a:rPr lang="en-US" dirty="0">
                <a:solidFill>
                  <a:schemeClr val="tx2"/>
                </a:solidFill>
              </a:rPr>
              <a:t>PSD</a:t>
            </a:r>
            <a:r>
              <a:rPr lang="en-US" dirty="0"/>
              <a:t> features  </a:t>
            </a:r>
          </a:p>
          <a:p>
            <a:r>
              <a:rPr lang="en-US" dirty="0"/>
              <a:t>PSD features perform slightly better </a:t>
            </a:r>
          </a:p>
          <a:p>
            <a:r>
              <a:rPr lang="en-US" dirty="0"/>
              <a:t>Naturally optimal point of sparsity </a:t>
            </a:r>
          </a:p>
          <a:p>
            <a:r>
              <a:rPr lang="en-US" dirty="0"/>
              <a:t>After 64 features not much gain</a:t>
            </a:r>
          </a:p>
          <a:p>
            <a:r>
              <a:rPr lang="en-US" dirty="0"/>
              <a:t>PSD features are hundreds of times faster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304800" y="1075647"/>
            <a:ext cx="7635776" cy="20866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7236580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object 40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Pedestrian detection</a:t>
            </a:r>
          </a:p>
        </p:txBody>
      </p:sp>
      <p:sp>
        <p:nvSpPr>
          <p:cNvPr id="416" name="Text Placeholder 4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Convolutional Predictive Sparse Decomposition</a:t>
            </a:r>
          </a:p>
          <a:p>
            <a:r>
              <a:rPr lang="en-US" dirty="0"/>
              <a:t>2 layer	architecture  </a:t>
            </a:r>
          </a:p>
          <a:p>
            <a:r>
              <a:rPr lang="en-US" dirty="0"/>
              <a:t>INRIA Dataset</a:t>
            </a:r>
          </a:p>
          <a:p>
            <a:r>
              <a:rPr lang="en-US" dirty="0"/>
              <a:t>Unsupervised Learning improves by 20%</a:t>
            </a:r>
          </a:p>
          <a:p>
            <a:endParaRPr lang="en-US" dirty="0"/>
          </a:p>
        </p:txBody>
      </p:sp>
      <p:pic>
        <p:nvPicPr>
          <p:cNvPr id="419" name="Picture 4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705100"/>
            <a:ext cx="6934200" cy="300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137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Pedestrian detection</a:t>
            </a:r>
          </a:p>
        </p:txBody>
      </p:sp>
      <p:pic>
        <p:nvPicPr>
          <p:cNvPr id="366" name="Picture 3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2516"/>
            <a:ext cx="8229600" cy="434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22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LISTA </a:t>
            </a:r>
            <a:r>
              <a:rPr lang="en-US" sz="2000" dirty="0"/>
              <a:t>[Gregor &amp; LeCun’10]</a:t>
            </a:r>
            <a:br>
              <a:rPr lang="en-US" sz="2000" dirty="0"/>
            </a:br>
            <a:endParaRPr lang="en-US" dirty="0"/>
          </a:p>
        </p:txBody>
      </p:sp>
      <p:sp>
        <p:nvSpPr>
          <p:cNvPr id="100" name="Text Placeholder 9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Proximal splitting algorithms (ISTA, FISTA):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r>
              <a:rPr lang="en-US" dirty="0"/>
              <a:t>Idea: Unroll the recurrence K steps:</a:t>
            </a:r>
          </a:p>
          <a:p>
            <a:endParaRPr lang="en-US" dirty="0"/>
          </a:p>
        </p:txBody>
      </p:sp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2"/>
          <a:srcRect b="55032"/>
          <a:stretch/>
        </p:blipFill>
        <p:spPr>
          <a:xfrm>
            <a:off x="609406" y="1818134"/>
            <a:ext cx="7010400" cy="1572766"/>
          </a:xfrm>
          <a:prstGeom prst="rect">
            <a:avLst/>
          </a:prstGeom>
        </p:spPr>
      </p:pic>
      <p:sp>
        <p:nvSpPr>
          <p:cNvPr id="104" name="Rectangle 103"/>
          <p:cNvSpPr/>
          <p:nvPr/>
        </p:nvSpPr>
        <p:spPr>
          <a:xfrm>
            <a:off x="609406" y="3314700"/>
            <a:ext cx="4267394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5" name="Picture 104"/>
          <p:cNvPicPr>
            <a:picLocks noChangeAspect="1"/>
          </p:cNvPicPr>
          <p:nvPr/>
        </p:nvPicPr>
        <p:blipFill rotWithShape="1">
          <a:blip r:embed="rId2"/>
          <a:srcRect l="2174" t="51168" r="-2174" b="3864"/>
          <a:stretch/>
        </p:blipFill>
        <p:spPr>
          <a:xfrm>
            <a:off x="685800" y="3901627"/>
            <a:ext cx="7010400" cy="157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7402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LISTA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Results [from Gregor,YLC’10]: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Can perform “explaining away” unlike PSD with matrix S</a:t>
            </a:r>
          </a:p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92989"/>
            <a:ext cx="6629400" cy="68102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809709" y="916789"/>
            <a:ext cx="609794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884" y="2095500"/>
            <a:ext cx="3391832" cy="277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630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3820590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K-Means</a:t>
            </a:r>
          </a:p>
        </p:txBody>
      </p:sp>
      <p:sp>
        <p:nvSpPr>
          <p:cNvPr id="3" name="object 3"/>
          <p:cNvSpPr/>
          <p:nvPr/>
        </p:nvSpPr>
        <p:spPr>
          <a:xfrm>
            <a:off x="2113256" y="2601552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37366" y="2609589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37365" y="2609589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3" y="260142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4"/>
                </a:lnTo>
                <a:lnTo>
                  <a:pt x="202664" y="38096"/>
                </a:lnTo>
                <a:lnTo>
                  <a:pt x="163391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76368" y="3099173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00478" y="3107210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00477" y="310721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5" y="0"/>
                </a:moveTo>
                <a:lnTo>
                  <a:pt x="74044" y="9523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3"/>
                </a:lnTo>
                <a:lnTo>
                  <a:pt x="118715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13256" y="17595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37366" y="1767604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37365" y="17676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9678" y="454206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3787" y="4550102"/>
            <a:ext cx="150254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93787" y="455010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9" y="0"/>
                </a:moveTo>
                <a:lnTo>
                  <a:pt x="74045" y="9524"/>
                </a:lnTo>
                <a:lnTo>
                  <a:pt x="34772" y="38097"/>
                </a:lnTo>
                <a:lnTo>
                  <a:pt x="8693" y="81125"/>
                </a:lnTo>
                <a:lnTo>
                  <a:pt x="0" y="130071"/>
                </a:lnTo>
                <a:lnTo>
                  <a:pt x="8693" y="179017"/>
                </a:lnTo>
                <a:lnTo>
                  <a:pt x="34772" y="222046"/>
                </a:lnTo>
                <a:lnTo>
                  <a:pt x="74045" y="250620"/>
                </a:lnTo>
                <a:lnTo>
                  <a:pt x="118716" y="260143"/>
                </a:lnTo>
                <a:lnTo>
                  <a:pt x="163393" y="250620"/>
                </a:lnTo>
                <a:lnTo>
                  <a:pt x="202666" y="222046"/>
                </a:lnTo>
                <a:lnTo>
                  <a:pt x="228745" y="179017"/>
                </a:lnTo>
                <a:lnTo>
                  <a:pt x="237437" y="130068"/>
                </a:lnTo>
                <a:lnTo>
                  <a:pt x="228745" y="81125"/>
                </a:lnTo>
                <a:lnTo>
                  <a:pt x="202666" y="38097"/>
                </a:lnTo>
                <a:lnTo>
                  <a:pt x="163393" y="9524"/>
                </a:lnTo>
                <a:lnTo>
                  <a:pt x="118719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21050" y="426202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45160" y="4270061"/>
            <a:ext cx="150253" cy="164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5159" y="4270060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15167" y="502424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39277" y="5032281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39277" y="5032281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67325" y="483757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91435" y="484561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91434" y="484561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15167" y="227457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39277" y="2282613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39277" y="228261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82618" y="241329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506728" y="242133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506727" y="242133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73599" y="287652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397709" y="2884562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97708" y="288456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44575" y="16532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768685" y="166130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68684" y="16613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531658" y="17595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55768" y="176760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555768" y="17676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033570" y="165326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057680" y="1661304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57679" y="1661304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81802" y="3325187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605913" y="333322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05912" y="333322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4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4" y="260142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7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3" y="9523"/>
                </a:lnTo>
                <a:lnTo>
                  <a:pt x="118714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220237" y="205496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244347" y="206300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44346" y="206300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20"/>
                </a:lnTo>
                <a:lnTo>
                  <a:pt x="118721" y="260143"/>
                </a:lnTo>
                <a:lnTo>
                  <a:pt x="163392" y="250620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75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977097" y="355028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001207" y="3558323"/>
            <a:ext cx="150252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001207" y="355832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1" y="250619"/>
                </a:lnTo>
                <a:lnTo>
                  <a:pt x="202664" y="222046"/>
                </a:lnTo>
                <a:lnTo>
                  <a:pt x="228743" y="179017"/>
                </a:lnTo>
                <a:lnTo>
                  <a:pt x="237436" y="130071"/>
                </a:lnTo>
                <a:lnTo>
                  <a:pt x="228743" y="81125"/>
                </a:lnTo>
                <a:lnTo>
                  <a:pt x="202664" y="38097"/>
                </a:lnTo>
                <a:lnTo>
                  <a:pt x="163391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197490" y="355028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221600" y="355832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221600" y="3558322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384157" y="402045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408267" y="402849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408266" y="402849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74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744575" y="2131831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768685" y="2139868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768684" y="2139867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5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71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710063" y="3734966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734173" y="3743003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734173" y="3743003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009C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947100" y="1466680"/>
            <a:ext cx="329104" cy="348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400" i="1" spc="52" baseline="-23474" dirty="0">
                <a:solidFill>
                  <a:srgbClr val="0000FF"/>
                </a:solidFill>
                <a:latin typeface="Trebuchet MS"/>
                <a:cs typeface="Trebuchet MS"/>
              </a:rPr>
              <a:t>Y</a:t>
            </a:r>
            <a:r>
              <a:rPr sz="3400" i="1" spc="-356" baseline="-23474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1600" i="1" spc="155" dirty="0">
                <a:solidFill>
                  <a:srgbClr val="0000FF"/>
                </a:solidFill>
                <a:latin typeface="Trebuchet MS"/>
                <a:cs typeface="Trebuchet MS"/>
              </a:rPr>
              <a:t>i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033570" y="1855778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057680" y="1863815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057679" y="1863815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3" y="0"/>
                </a:moveTo>
                <a:lnTo>
                  <a:pt x="74044" y="9523"/>
                </a:lnTo>
                <a:lnTo>
                  <a:pt x="34771" y="38096"/>
                </a:lnTo>
                <a:lnTo>
                  <a:pt x="8692" y="81124"/>
                </a:lnTo>
                <a:lnTo>
                  <a:pt x="0" y="130067"/>
                </a:lnTo>
                <a:lnTo>
                  <a:pt x="8692" y="179018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22" y="260142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8"/>
                </a:lnTo>
                <a:lnTo>
                  <a:pt x="237436" y="130075"/>
                </a:lnTo>
                <a:lnTo>
                  <a:pt x="228744" y="81124"/>
                </a:lnTo>
                <a:lnTo>
                  <a:pt x="202665" y="38096"/>
                </a:lnTo>
                <a:lnTo>
                  <a:pt x="163392" y="9523"/>
                </a:lnTo>
                <a:lnTo>
                  <a:pt x="118713" y="0"/>
                </a:lnTo>
                <a:close/>
              </a:path>
            </a:pathLst>
          </a:custGeom>
          <a:solidFill>
            <a:srgbClr val="FF2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475504" y="3638104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499614" y="3646141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499613" y="3646141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90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71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3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7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3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FF2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863744" y="2413295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887855" y="2421332"/>
            <a:ext cx="150253" cy="1646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121050" y="4659279"/>
            <a:ext cx="198473" cy="21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145160" y="4667316"/>
            <a:ext cx="150253" cy="164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45159" y="4667316"/>
            <a:ext cx="150287" cy="164753"/>
          </a:xfrm>
          <a:custGeom>
            <a:avLst/>
            <a:gdLst/>
            <a:ahLst/>
            <a:cxnLst/>
            <a:rect l="l" t="t" r="r" b="b"/>
            <a:pathLst>
              <a:path w="237489" h="260350">
                <a:moveTo>
                  <a:pt x="118718" y="0"/>
                </a:moveTo>
                <a:lnTo>
                  <a:pt x="74044" y="9524"/>
                </a:lnTo>
                <a:lnTo>
                  <a:pt x="34771" y="38097"/>
                </a:lnTo>
                <a:lnTo>
                  <a:pt x="8692" y="81125"/>
                </a:lnTo>
                <a:lnTo>
                  <a:pt x="0" y="130068"/>
                </a:lnTo>
                <a:lnTo>
                  <a:pt x="8692" y="179017"/>
                </a:lnTo>
                <a:lnTo>
                  <a:pt x="34771" y="222046"/>
                </a:lnTo>
                <a:lnTo>
                  <a:pt x="74044" y="250619"/>
                </a:lnTo>
                <a:lnTo>
                  <a:pt x="118718" y="260143"/>
                </a:lnTo>
                <a:lnTo>
                  <a:pt x="163392" y="250619"/>
                </a:lnTo>
                <a:lnTo>
                  <a:pt x="202665" y="222046"/>
                </a:lnTo>
                <a:lnTo>
                  <a:pt x="228744" y="179017"/>
                </a:lnTo>
                <a:lnTo>
                  <a:pt x="237436" y="130068"/>
                </a:lnTo>
                <a:lnTo>
                  <a:pt x="228744" y="81125"/>
                </a:lnTo>
                <a:lnTo>
                  <a:pt x="202665" y="38097"/>
                </a:lnTo>
                <a:lnTo>
                  <a:pt x="163392" y="9524"/>
                </a:lnTo>
                <a:lnTo>
                  <a:pt x="118718" y="0"/>
                </a:lnTo>
                <a:close/>
              </a:path>
            </a:pathLst>
          </a:custGeom>
          <a:solidFill>
            <a:srgbClr val="FF2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985188" y="1997987"/>
            <a:ext cx="449654" cy="348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37"/>
            <a:r>
              <a:rPr sz="3400" i="1" spc="399" baseline="-23474" dirty="0">
                <a:solidFill>
                  <a:srgbClr val="800000"/>
                </a:solidFill>
                <a:latin typeface="Sitka Small"/>
                <a:cs typeface="Sitka Small"/>
              </a:rPr>
              <a:t>M</a:t>
            </a:r>
            <a:r>
              <a:rPr sz="1600" i="1" spc="35" dirty="0">
                <a:solidFill>
                  <a:srgbClr val="800000"/>
                </a:solidFill>
                <a:latin typeface="Verdana"/>
                <a:cs typeface="Verdana"/>
              </a:rPr>
              <a:t>k</a:t>
            </a:r>
            <a:endParaRPr sz="1600">
              <a:latin typeface="Verdana"/>
              <a:cs typeface="Verdan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955" y="2413295"/>
            <a:ext cx="1460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495536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1477</Words>
  <Application>Microsoft Office PowerPoint</Application>
  <PresentationFormat>Custom</PresentationFormat>
  <Paragraphs>461</Paragraphs>
  <Slides>85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6" baseType="lpstr">
      <vt:lpstr>1_Title &amp; Bullet </vt:lpstr>
      <vt:lpstr>Lecture 4.3 - Sparse Coding</vt:lpstr>
      <vt:lpstr>PowerPoint Presentation</vt:lpstr>
      <vt:lpstr>Sparse modeling</vt:lpstr>
      <vt:lpstr>Sparse modeling</vt:lpstr>
      <vt:lpstr>Sparsity in signal processing</vt:lpstr>
      <vt:lpstr>Sparsity in signal processing</vt:lpstr>
      <vt:lpstr>Sparse modeling</vt:lpstr>
      <vt:lpstr>K-Means</vt:lpstr>
      <vt:lpstr>K-Means</vt:lpstr>
      <vt:lpstr>K-Means on MNIST</vt:lpstr>
      <vt:lpstr>K-Means algorithm</vt:lpstr>
      <vt:lpstr>How to use K-Means?</vt:lpstr>
      <vt:lpstr>Sparse coding</vt:lpstr>
      <vt:lpstr>Sparse coding - L0</vt:lpstr>
      <vt:lpstr>Sparse coding - L0</vt:lpstr>
      <vt:lpstr>Matching pursuit example</vt:lpstr>
      <vt:lpstr>Matching pursuit example</vt:lpstr>
      <vt:lpstr>Matching pursuit example</vt:lpstr>
      <vt:lpstr>Matching pursuit example</vt:lpstr>
      <vt:lpstr>Matching pursuit example</vt:lpstr>
      <vt:lpstr>Sparse coding - L1</vt:lpstr>
      <vt:lpstr>Sparse coding - L1</vt:lpstr>
      <vt:lpstr>Sparse coding - L1</vt:lpstr>
      <vt:lpstr>Sparse coding - L1</vt:lpstr>
      <vt:lpstr>Sparse coding - L1</vt:lpstr>
      <vt:lpstr>Sparse coding - L1</vt:lpstr>
      <vt:lpstr>FISTA [Nesterov’83, Beck and Teboulle’09] </vt:lpstr>
      <vt:lpstr>Sparse coding - Learning</vt:lpstr>
      <vt:lpstr>Sparse coding - Learning</vt:lpstr>
      <vt:lpstr>Sparse coding - Learning</vt:lpstr>
      <vt:lpstr>Sparse coding - Learning</vt:lpstr>
      <vt:lpstr>Sparse coding</vt:lpstr>
      <vt:lpstr>Image processing applications</vt:lpstr>
      <vt:lpstr>Sparse representations for image restoration [Mairal, Sapiro, and Elad,  2008d]</vt:lpstr>
      <vt:lpstr>Sparse representations for image restoration Inpainting, [Mairal, Elad, and Sapiro,  2008b]</vt:lpstr>
      <vt:lpstr>Sparse representations for image restoration Inpainting, [Mairal, Elad, and Sapiro,  2008b]</vt:lpstr>
      <vt:lpstr>Sparse representations for video restoration 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Sparse representations for image restoration Inpainting, [Mairal, Sapiro, and Elad, 2008d]</vt:lpstr>
      <vt:lpstr>Digital zooming Couzinie-Devy, 2010, Original</vt:lpstr>
      <vt:lpstr>Digital zooming Couzinie-Devy, 2010, Bicubic</vt:lpstr>
      <vt:lpstr>Digital zooming Couzinie-Devy, 2010, Proposed method</vt:lpstr>
      <vt:lpstr>Digital zooming Couzinie-Devy, 2010, Original</vt:lpstr>
      <vt:lpstr>Digital zooming Couzinie-Devy, 2010, Bicubic</vt:lpstr>
      <vt:lpstr>Digital zooming Couzinie-Devy, 2010, Proposed method</vt:lpstr>
      <vt:lpstr>Inverse half-toning Original</vt:lpstr>
      <vt:lpstr>Inverse half-toning Reconstructed image</vt:lpstr>
      <vt:lpstr>Inverse half-toning Original</vt:lpstr>
      <vt:lpstr>Inverse half-toning Reconstructed image</vt:lpstr>
      <vt:lpstr>Inverse half-toning Original</vt:lpstr>
      <vt:lpstr>Inverse half-toning Reconstructed image</vt:lpstr>
      <vt:lpstr>Inverse half-toning Original</vt:lpstr>
      <vt:lpstr>Inverse half-toning Reconstructed image</vt:lpstr>
      <vt:lpstr>Inverse half-toning Original</vt:lpstr>
      <vt:lpstr>Inverse half-toning Reconstructed image</vt:lpstr>
      <vt:lpstr>Optimization for dictionary learning Inpainting a 12-Mpixel photograph </vt:lpstr>
      <vt:lpstr>Optimization for dictionary learning Inpainting a 12-Mpixel photograph </vt:lpstr>
      <vt:lpstr>Optimization for dictionary learning Inpainting a 12-Mpixel photograph </vt:lpstr>
      <vt:lpstr>Optimization for dictionary learning Inpainting a 12-Mpixel photograph </vt:lpstr>
      <vt:lpstr>Sparse coding for recognition</vt:lpstr>
      <vt:lpstr>Sparse coding for recognition</vt:lpstr>
      <vt:lpstr>Sparse coding for recognition</vt:lpstr>
      <vt:lpstr>Sparse coding for recognition</vt:lpstr>
      <vt:lpstr>Sparse coding for recognition</vt:lpstr>
      <vt:lpstr>Sparse coding for recognition</vt:lpstr>
      <vt:lpstr>Sparse coding for recognition</vt:lpstr>
      <vt:lpstr>Learning codebooks for image classification</vt:lpstr>
      <vt:lpstr>Learning codebooks for image classification Table from Boureau et al.  [2010]</vt:lpstr>
      <vt:lpstr>Training sparse inference</vt:lpstr>
      <vt:lpstr>Predictive sparse decomposition</vt:lpstr>
      <vt:lpstr>Predictive sparse decomposition</vt:lpstr>
      <vt:lpstr>Recognition - C101</vt:lpstr>
      <vt:lpstr>Pedestrian detection</vt:lpstr>
      <vt:lpstr>Pedestrian detection</vt:lpstr>
      <vt:lpstr>LISTA [Gregor &amp; LeCun’10] </vt:lpstr>
      <vt:lpstr>Training LISTA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278</cp:revision>
  <dcterms:modified xsi:type="dcterms:W3CDTF">2017-04-21T14:50:32Z</dcterms:modified>
</cp:coreProperties>
</file>