
<file path=[Content_Types].xml><?xml version="1.0" encoding="utf-8"?>
<Types xmlns="http://schemas.openxmlformats.org/package/2006/content-types">
  <Default Extension="emf" ContentType="image/x-emf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media/image11.jpg" ContentType="image/jpg"/>
  <Override PartName="/ppt/media/image12.jpg" ContentType="image/jpg"/>
  <Override PartName="/ppt/media/image13.jpg" ContentType="image/jpg"/>
  <Override PartName="/ppt/media/image14.jpg" ContentType="image/jpg"/>
  <Override PartName="/ppt/media/image19.jpg" ContentType="image/jpg"/>
  <Override PartName="/ppt/media/image21.jpg" ContentType="image/jpg"/>
  <Override PartName="/ppt/media/image22.jpg" ContentType="image/jpg"/>
  <Override PartName="/ppt/media/image23.jpg" ContentType="image/jpg"/>
  <Override PartName="/ppt/media/image24.jpg" ContentType="image/jpg"/>
  <Override PartName="/ppt/media/image25.jpg" ContentType="image/jpg"/>
  <Override PartName="/ppt/media/image26.jpg" ContentType="image/jpg"/>
  <Override PartName="/ppt/media/image27.jpg" ContentType="image/jpg"/>
  <Override PartName="/ppt/media/image28.jpg" ContentType="image/jpg"/>
  <Override PartName="/ppt/media/image29.jpg" ContentType="image/jpg"/>
  <Override PartName="/ppt/media/image34.jpg" ContentType="image/jpg"/>
  <Override PartName="/ppt/media/image35.jpg" ContentType="image/jpg"/>
  <Override PartName="/ppt/media/image36.jpg" ContentType="image/jpg"/>
  <Override PartName="/ppt/media/image37.jpg" ContentType="image/jpg"/>
  <Override PartName="/ppt/media/image42.jpg" ContentType="image/jpg"/>
  <Override PartName="/ppt/media/image43.jpg" ContentType="image/jpg"/>
  <Override PartName="/ppt/media/image44.jpg" ContentType="image/jpg"/>
  <Override PartName="/ppt/media/image45.jpg" ContentType="image/jpg"/>
  <Override PartName="/ppt/media/image46.jpg" ContentType="image/jpg"/>
  <Override PartName="/ppt/media/image47.jpg" ContentType="image/jpg"/>
  <Override PartName="/ppt/media/image49.jpg" ContentType="image/jpg"/>
  <Override PartName="/ppt/media/image50.jpg" ContentType="image/jpg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4" r:id="rId1"/>
  </p:sldMasterIdLst>
  <p:notesMasterIdLst>
    <p:notesMasterId r:id="rId42"/>
  </p:notesMasterIdLst>
  <p:sldIdLst>
    <p:sldId id="257" r:id="rId2"/>
    <p:sldId id="328" r:id="rId3"/>
    <p:sldId id="330" r:id="rId4"/>
    <p:sldId id="331" r:id="rId5"/>
    <p:sldId id="332" r:id="rId6"/>
    <p:sldId id="333" r:id="rId7"/>
    <p:sldId id="334" r:id="rId8"/>
    <p:sldId id="335" r:id="rId9"/>
    <p:sldId id="336" r:id="rId10"/>
    <p:sldId id="337" r:id="rId11"/>
    <p:sldId id="338" r:id="rId12"/>
    <p:sldId id="339" r:id="rId13"/>
    <p:sldId id="340" r:id="rId14"/>
    <p:sldId id="341" r:id="rId15"/>
    <p:sldId id="342" r:id="rId16"/>
    <p:sldId id="343" r:id="rId17"/>
    <p:sldId id="344" r:id="rId18"/>
    <p:sldId id="345" r:id="rId19"/>
    <p:sldId id="346" r:id="rId20"/>
    <p:sldId id="347" r:id="rId21"/>
    <p:sldId id="348" r:id="rId22"/>
    <p:sldId id="368" r:id="rId23"/>
    <p:sldId id="350" r:id="rId24"/>
    <p:sldId id="351" r:id="rId25"/>
    <p:sldId id="352" r:id="rId26"/>
    <p:sldId id="353" r:id="rId27"/>
    <p:sldId id="354" r:id="rId28"/>
    <p:sldId id="355" r:id="rId29"/>
    <p:sldId id="356" r:id="rId30"/>
    <p:sldId id="357" r:id="rId31"/>
    <p:sldId id="358" r:id="rId32"/>
    <p:sldId id="359" r:id="rId33"/>
    <p:sldId id="360" r:id="rId34"/>
    <p:sldId id="361" r:id="rId35"/>
    <p:sldId id="362" r:id="rId36"/>
    <p:sldId id="363" r:id="rId37"/>
    <p:sldId id="364" r:id="rId38"/>
    <p:sldId id="365" r:id="rId39"/>
    <p:sldId id="366" r:id="rId40"/>
    <p:sldId id="324" r:id="rId41"/>
  </p:sldIdLst>
  <p:sldSz cx="8229600" cy="61722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944">
          <p15:clr>
            <a:srgbClr val="A4A3A4"/>
          </p15:clr>
        </p15:guide>
        <p15:guide id="2" pos="259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A7A7"/>
    <a:srgbClr val="D9DC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C7806B90-F4B4-4DD5-B165-D0DAAE6AC9AA}">
  <a:tblStyle styleId="{C7806B90-F4B4-4DD5-B165-D0DAAE6AC9AA}" styleName="Table_0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  <a:fill>
          <a:solidFill>
            <a:srgbClr val="EBF3E6"/>
          </a:solidFill>
        </a:fill>
      </a:tcStyle>
    </a:wholeTbl>
    <a:band1H>
      <a:tcStyle>
        <a:tcBdr/>
        <a:fill>
          <a:solidFill>
            <a:srgbClr val="D5E6CA"/>
          </a:solidFill>
        </a:fill>
      </a:tcStyle>
    </a:band1H>
    <a:band1V>
      <a:tcStyle>
        <a:tcBdr/>
        <a:fill>
          <a:solidFill>
            <a:srgbClr val="D5E6CA"/>
          </a:solidFill>
        </a:fill>
      </a:tcStyle>
    </a:band1V>
    <a:la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250" autoAdjust="0"/>
    <p:restoredTop sz="94660"/>
  </p:normalViewPr>
  <p:slideViewPr>
    <p:cSldViewPr>
      <p:cViewPr varScale="1">
        <p:scale>
          <a:sx n="119" d="100"/>
          <a:sy n="119" d="100"/>
        </p:scale>
        <p:origin x="2028" y="108"/>
      </p:cViewPr>
      <p:guideLst>
        <p:guide orient="horz" pos="1944"/>
        <p:guide pos="259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e Bungo" userId="68c73667-b054-4751-86c2-2fef667112d9" providerId="ADAL" clId="{3682FCA7-A7AF-4CB7-A96F-5772534D2FC6}"/>
    <pc:docChg chg="modSld">
      <pc:chgData name="Joe Bungo" userId="68c73667-b054-4751-86c2-2fef667112d9" providerId="ADAL" clId="{3682FCA7-A7AF-4CB7-A96F-5772534D2FC6}" dt="2023-04-24T22:27:22.826" v="2" actId="207"/>
      <pc:docMkLst>
        <pc:docMk/>
      </pc:docMkLst>
      <pc:sldChg chg="modSp mod">
        <pc:chgData name="Joe Bungo" userId="68c73667-b054-4751-86c2-2fef667112d9" providerId="ADAL" clId="{3682FCA7-A7AF-4CB7-A96F-5772534D2FC6}" dt="2023-04-24T22:27:22.826" v="2" actId="207"/>
        <pc:sldMkLst>
          <pc:docMk/>
          <pc:sldMk cId="2792067394" sldId="358"/>
        </pc:sldMkLst>
        <pc:spChg chg="mod">
          <ac:chgData name="Joe Bungo" userId="68c73667-b054-4751-86c2-2fef667112d9" providerId="ADAL" clId="{3682FCA7-A7AF-4CB7-A96F-5772534D2FC6}" dt="2023-04-24T22:27:22.826" v="2" actId="207"/>
          <ac:spMkLst>
            <pc:docMk/>
            <pc:sldMk cId="2792067394" sldId="358"/>
            <ac:spMk id="13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14544701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4" name="Shape 5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393455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Shape 17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73" name="Shape 17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809293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69"/>
          <p:cNvSpPr/>
          <p:nvPr userDrawn="1"/>
        </p:nvSpPr>
        <p:spPr>
          <a:xfrm>
            <a:off x="0" y="0"/>
            <a:ext cx="8229600" cy="597969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749" y="2828017"/>
            <a:ext cx="7422103" cy="516166"/>
          </a:xfr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>
            <a:lvl1pPr>
              <a:defRPr lang="en-US">
                <a:solidFill>
                  <a:schemeClr val="lt1"/>
                </a:solidFill>
              </a:defRPr>
            </a:lvl1pPr>
          </a:lstStyle>
          <a:p>
            <a:pPr lvl="0" algn="ctr">
              <a:buSzPct val="25000"/>
            </a:pPr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50146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>
          <a:xfrm>
            <a:off x="2798064" y="5740146"/>
            <a:ext cx="2633472" cy="230832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>
          <a:xfrm>
            <a:off x="411480" y="5740146"/>
            <a:ext cx="1892808" cy="230832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>
          <a:xfrm>
            <a:off x="5925312" y="5740146"/>
            <a:ext cx="1892808" cy="230832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90132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2670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Slide - Images">
    <p:bg>
      <p:bgPr>
        <a:solidFill>
          <a:schemeClr val="dk2"/>
        </a:solidFill>
        <a:effectLst/>
      </p:bgPr>
    </p:bg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Shape 17"/>
          <p:cNvGrpSpPr/>
          <p:nvPr/>
        </p:nvGrpSpPr>
        <p:grpSpPr>
          <a:xfrm>
            <a:off x="0" y="0"/>
            <a:ext cx="8229599" cy="6172199"/>
            <a:chOff x="0" y="0"/>
            <a:chExt cx="10972799" cy="6172199"/>
          </a:xfrm>
        </p:grpSpPr>
        <p:pic>
          <p:nvPicPr>
            <p:cNvPr id="18" name="Shape 18"/>
            <p:cNvPicPr preferRelativeResize="0"/>
            <p:nvPr/>
          </p:nvPicPr>
          <p:blipFill rotWithShape="1">
            <a:blip r:embed="rId2">
              <a:alphaModFix/>
            </a:blip>
            <a:srcRect t="9528" b="9529"/>
            <a:stretch/>
          </p:blipFill>
          <p:spPr>
            <a:xfrm>
              <a:off x="0" y="0"/>
              <a:ext cx="10972799" cy="617219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9" name="Shape 19"/>
            <p:cNvSpPr/>
            <p:nvPr/>
          </p:nvSpPr>
          <p:spPr>
            <a:xfrm>
              <a:off x="0" y="0"/>
              <a:ext cx="10972799" cy="6172199"/>
            </a:xfrm>
            <a:prstGeom prst="rect">
              <a:avLst/>
            </a:prstGeom>
            <a:solidFill>
              <a:srgbClr val="191919">
                <a:alpha val="80000"/>
              </a:srgbClr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Font typeface="Arial"/>
                <a:buNone/>
              </a:pPr>
              <a:endParaRPr sz="1350" b="0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</p:grpSp>
      <p:sp>
        <p:nvSpPr>
          <p:cNvPr id="20" name="Shape 20"/>
          <p:cNvSpPr/>
          <p:nvPr/>
        </p:nvSpPr>
        <p:spPr>
          <a:xfrm rot="10800000" flipH="1">
            <a:off x="0" y="0"/>
            <a:ext cx="8229600" cy="6172199"/>
          </a:xfrm>
          <a:prstGeom prst="rect">
            <a:avLst/>
          </a:prstGeom>
          <a:gradFill>
            <a:gsLst>
              <a:gs pos="0">
                <a:srgbClr val="FFFFFF">
                  <a:alpha val="0"/>
                </a:srgbClr>
              </a:gs>
              <a:gs pos="37000">
                <a:srgbClr val="FFFFFF">
                  <a:alpha val="0"/>
                </a:srgbClr>
              </a:gs>
              <a:gs pos="55000">
                <a:srgbClr val="FFFFFF">
                  <a:alpha val="27843"/>
                </a:srgbClr>
              </a:gs>
              <a:gs pos="76000">
                <a:srgbClr val="FFFFFF">
                  <a:alpha val="0"/>
                </a:srgbClr>
              </a:gs>
              <a:gs pos="100000">
                <a:srgbClr val="FFFFFF">
                  <a:alpha val="0"/>
                </a:srgbClr>
              </a:gs>
            </a:gsLst>
            <a:lin ang="2700000" scaled="0"/>
          </a:gra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21" name="Shape 21"/>
          <p:cNvSpPr txBox="1">
            <a:spLocks noGrp="1"/>
          </p:cNvSpPr>
          <p:nvPr>
            <p:ph type="subTitle" idx="1"/>
          </p:nvPr>
        </p:nvSpPr>
        <p:spPr>
          <a:xfrm>
            <a:off x="2037594" y="4798350"/>
            <a:ext cx="5835388" cy="31393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F6F6F"/>
              </a:buClr>
              <a:buFont typeface="Arial"/>
              <a:buNone/>
              <a:defRPr sz="1600" b="0" i="0" u="none" strike="noStrike" cap="none">
                <a:solidFill>
                  <a:srgbClr val="939A9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630238" marR="0" lvl="1" indent="-147637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804863" marR="0" lvl="2" indent="-119062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31066" marR="0" lvl="3" indent="-80116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–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588230" marR="0" lvl="4" indent="-83279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931117" marR="0" lvl="5" indent="-83267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74003" marR="0" lvl="6" indent="-83253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616890" marR="0" lvl="7" indent="-83240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59775" marR="0" lvl="8" indent="-83224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title"/>
          </p:nvPr>
        </p:nvSpPr>
        <p:spPr>
          <a:xfrm>
            <a:off x="2027735" y="4290519"/>
            <a:ext cx="5845247" cy="50783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0" i="0" u="none" strike="noStrike" cap="none">
                <a:solidFill>
                  <a:srgbClr val="939A9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887" marR="0" lvl="5" indent="-12686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773" marR="0" lvl="6" indent="-12673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659" marR="0" lvl="7" indent="-12659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545" marR="0" lvl="8" indent="-12644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23" name="Shape 23"/>
          <p:cNvPicPr preferRelativeResize="0"/>
          <p:nvPr/>
        </p:nvPicPr>
        <p:blipFill rotWithShape="1">
          <a:blip r:embed="rId3">
            <a:alphaModFix/>
          </a:blip>
          <a:srcRect l="12327"/>
          <a:stretch/>
        </p:blipFill>
        <p:spPr>
          <a:xfrm>
            <a:off x="0" y="748845"/>
            <a:ext cx="4020260" cy="984521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Shape 2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85037" y="993505"/>
            <a:ext cx="2684930" cy="4951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Shape 2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342838" y="1801524"/>
            <a:ext cx="6886761" cy="731337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Shape 26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136919" y="1918615"/>
            <a:ext cx="2886125" cy="497152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Shape 27"/>
          <p:cNvSpPr/>
          <p:nvPr/>
        </p:nvSpPr>
        <p:spPr>
          <a:xfrm>
            <a:off x="2041423" y="4030296"/>
            <a:ext cx="4114800" cy="26160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1100" b="0" i="0" u="none" strike="noStrike" cap="none" dirty="0">
                <a:solidFill>
                  <a:srgbClr val="939A90"/>
                </a:solidFill>
                <a:latin typeface="Arial"/>
                <a:ea typeface="Arial"/>
                <a:cs typeface="Arial"/>
                <a:sym typeface="Arial"/>
              </a:rPr>
              <a:t>DLI Teaching</a:t>
            </a:r>
            <a:r>
              <a:rPr lang="en-US" sz="1100" b="0" i="0" u="none" strike="noStrike" cap="none" baseline="0" dirty="0">
                <a:solidFill>
                  <a:srgbClr val="939A90"/>
                </a:solidFill>
                <a:latin typeface="Arial"/>
                <a:ea typeface="Arial"/>
                <a:cs typeface="Arial"/>
                <a:sym typeface="Arial"/>
              </a:rPr>
              <a:t> Kit</a:t>
            </a:r>
            <a:endParaRPr lang="en-US" sz="1100" b="0" i="0" u="none" strike="noStrike" cap="none" dirty="0">
              <a:solidFill>
                <a:srgbClr val="939A9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18786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, Subtitle, and Conten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51616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887" marR="0" lvl="5" indent="-12686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773" marR="0" lvl="6" indent="-12673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659" marR="0" lvl="7" indent="-12659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545" marR="0" lvl="8" indent="-12644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body" idx="1"/>
          </p:nvPr>
        </p:nvSpPr>
        <p:spPr>
          <a:xfrm>
            <a:off x="383854" y="1333500"/>
            <a:ext cx="7461504" cy="446675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9863" marR="0" lvl="0" indent="-169863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630238" marR="0" lvl="1" indent="-147637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804863" marR="0" lvl="2" indent="-119062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31066" marR="0" lvl="3" indent="-80116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–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588230" marR="0" lvl="4" indent="-83279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931117" marR="0" lvl="5" indent="-83267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74003" marR="0" lvl="6" indent="-83253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616890" marR="0" lvl="7" indent="-83240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59775" marR="0" lvl="8" indent="-83224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31" name="Shape 31"/>
          <p:cNvSpPr txBox="1">
            <a:spLocks noGrp="1"/>
          </p:cNvSpPr>
          <p:nvPr>
            <p:ph type="body" idx="2"/>
          </p:nvPr>
        </p:nvSpPr>
        <p:spPr>
          <a:xfrm>
            <a:off x="373761" y="731838"/>
            <a:ext cx="7482077" cy="5254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28608" marR="0" lvl="1" indent="-9507" algn="ctr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Font typeface="Arial"/>
              <a:buNone/>
              <a:defRPr sz="2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816737" marR="0" lvl="2" indent="-3936" algn="ctr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Font typeface="Arial"/>
              <a:buNone/>
              <a:defRPr sz="2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159622" marR="0" lvl="3" indent="-3922" algn="ctr" rtl="0">
              <a:spcBef>
                <a:spcPts val="420"/>
              </a:spcBef>
              <a:spcAft>
                <a:spcPts val="0"/>
              </a:spcAft>
              <a:buClr>
                <a:schemeClr val="lt2"/>
              </a:buClr>
              <a:buFont typeface="Trebuchet MS"/>
              <a:buNone/>
              <a:defRPr sz="2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416787" marR="0" lvl="4" indent="-7086" algn="ctr" rtl="0">
              <a:spcBef>
                <a:spcPts val="420"/>
              </a:spcBef>
              <a:spcAft>
                <a:spcPts val="0"/>
              </a:spcAft>
              <a:buClr>
                <a:schemeClr val="lt2"/>
              </a:buClr>
              <a:buFont typeface="Trebuchet MS"/>
              <a:buNone/>
              <a:defRPr sz="2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1931117" marR="0" lvl="5" indent="-83267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74003" marR="0" lvl="6" indent="-83253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616890" marR="0" lvl="7" indent="-83240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59775" marR="0" lvl="8" indent="-83224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62943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, Subtitle, and Conten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51616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887" marR="0" lvl="5" indent="-12686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773" marR="0" lvl="6" indent="-12673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659" marR="0" lvl="7" indent="-12659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545" marR="0" lvl="8" indent="-12644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body" idx="1"/>
          </p:nvPr>
        </p:nvSpPr>
        <p:spPr>
          <a:xfrm>
            <a:off x="383854" y="1948656"/>
            <a:ext cx="7461504" cy="385159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84163" marR="0" lvl="0" indent="-169863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630238" marR="0" lvl="1" indent="-147637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804863" marR="0" lvl="2" indent="-119062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31066" marR="0" lvl="3" indent="-80116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–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588230" marR="0" lvl="4" indent="-83279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931117" marR="0" lvl="5" indent="-83267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74003" marR="0" lvl="6" indent="-83253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616890" marR="0" lvl="7" indent="-83240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59775" marR="0" lvl="8" indent="-83224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body" idx="2"/>
          </p:nvPr>
        </p:nvSpPr>
        <p:spPr>
          <a:xfrm>
            <a:off x="373761" y="1229600"/>
            <a:ext cx="7482077" cy="5254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28608" marR="0" lvl="1" indent="-9507" algn="ctr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Font typeface="Arial"/>
              <a:buNone/>
              <a:defRPr sz="2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816737" marR="0" lvl="2" indent="-3936" algn="ctr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Font typeface="Arial"/>
              <a:buNone/>
              <a:defRPr sz="2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159622" marR="0" lvl="3" indent="-3922" algn="ctr" rtl="0">
              <a:spcBef>
                <a:spcPts val="420"/>
              </a:spcBef>
              <a:spcAft>
                <a:spcPts val="0"/>
              </a:spcAft>
              <a:buClr>
                <a:schemeClr val="lt2"/>
              </a:buClr>
              <a:buFont typeface="Trebuchet MS"/>
              <a:buNone/>
              <a:defRPr sz="2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416787" marR="0" lvl="4" indent="-7086" algn="ctr" rtl="0">
              <a:spcBef>
                <a:spcPts val="420"/>
              </a:spcBef>
              <a:spcAft>
                <a:spcPts val="0"/>
              </a:spcAft>
              <a:buClr>
                <a:schemeClr val="lt2"/>
              </a:buClr>
              <a:buFont typeface="Trebuchet MS"/>
              <a:buNone/>
              <a:defRPr sz="2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1931117" marR="0" lvl="5" indent="-83267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74003" marR="0" lvl="6" indent="-83253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616890" marR="0" lvl="7" indent="-83240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59775" marR="0" lvl="8" indent="-83224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085633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4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47100" y="349950"/>
            <a:ext cx="7422103" cy="51616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887" marR="0" lvl="5" indent="-12686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773" marR="0" lvl="6" indent="-12673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659" marR="0" lvl="7" indent="-12659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545" marR="0" lvl="8" indent="-12644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74808" y="1332412"/>
            <a:ext cx="7403956" cy="435035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84163" marR="0" lvl="0" indent="-169863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630238" marR="0" lvl="1" indent="-147637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804863" marR="0" lvl="2" indent="-119062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31066" marR="0" lvl="3" indent="-80116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–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588230" marR="0" lvl="4" indent="-83279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931117" marR="0" lvl="5" indent="-83267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74003" marR="0" lvl="6" indent="-83253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616890" marR="0" lvl="7" indent="-83240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59775" marR="0" lvl="8" indent="-83224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8" name="Shape 8"/>
          <p:cNvSpPr/>
          <p:nvPr/>
        </p:nvSpPr>
        <p:spPr>
          <a:xfrm>
            <a:off x="7178478" y="6000375"/>
            <a:ext cx="819900" cy="171825"/>
          </a:xfrm>
          <a:prstGeom prst="parallelogram">
            <a:avLst>
              <a:gd name="adj" fmla="val 36300"/>
            </a:avLst>
          </a:prstGeom>
          <a:solidFill>
            <a:srgbClr val="57068C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9" name="Shape 9"/>
          <p:cNvSpPr/>
          <p:nvPr/>
        </p:nvSpPr>
        <p:spPr>
          <a:xfrm>
            <a:off x="6394205" y="6000375"/>
            <a:ext cx="819900" cy="171825"/>
          </a:xfrm>
          <a:prstGeom prst="parallelogram">
            <a:avLst>
              <a:gd name="adj" fmla="val 36300"/>
            </a:avLst>
          </a:prstGeom>
          <a:solidFill>
            <a:srgbClr val="76B900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10" name="Shape 10"/>
          <p:cNvPicPr preferRelativeResize="0"/>
          <p:nvPr/>
        </p:nvPicPr>
        <p:blipFill rotWithShape="1">
          <a:blip r:embed="rId8">
            <a:alphaModFix/>
          </a:blip>
          <a:srcRect t="-6317" r="97921" b="17098"/>
          <a:stretch/>
        </p:blipFill>
        <p:spPr>
          <a:xfrm>
            <a:off x="7947899" y="5987803"/>
            <a:ext cx="284058" cy="19037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Shape 11"/>
          <p:cNvPicPr preferRelativeResize="0"/>
          <p:nvPr/>
        </p:nvPicPr>
        <p:blipFill rotWithShape="1">
          <a:blip r:embed="rId9">
            <a:alphaModFix/>
          </a:blip>
          <a:srcRect l="52877" t="1978" b="17094"/>
          <a:stretch/>
        </p:blipFill>
        <p:spPr>
          <a:xfrm>
            <a:off x="0" y="6002008"/>
            <a:ext cx="6433058" cy="172676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Shape 12"/>
          <p:cNvSpPr txBox="1"/>
          <p:nvPr/>
        </p:nvSpPr>
        <p:spPr>
          <a:xfrm>
            <a:off x="478720" y="6035178"/>
            <a:ext cx="240770" cy="9233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5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r>
              <a:rPr lang="en-US" sz="6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</a:p>
        </p:txBody>
      </p:sp>
      <p:cxnSp>
        <p:nvCxnSpPr>
          <p:cNvPr id="13" name="Shape 13"/>
          <p:cNvCxnSpPr/>
          <p:nvPr/>
        </p:nvCxnSpPr>
        <p:spPr>
          <a:xfrm>
            <a:off x="-8055" y="5991792"/>
            <a:ext cx="8229600" cy="0"/>
          </a:xfrm>
          <a:prstGeom prst="straightConnector1">
            <a:avLst/>
          </a:prstGeom>
          <a:noFill/>
          <a:ln w="1587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4" name="Shape 14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6533071" y="6039150"/>
            <a:ext cx="495117" cy="91318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Shape 15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7451486" y="6039810"/>
            <a:ext cx="273884" cy="92954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60" r:id="rId5"/>
    <p:sldLayoutId id="2147483661" r:id="rId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L="284163" marR="0" lvl="0" indent="-284163" algn="l" rtl="0">
        <a:lnSpc>
          <a:spcPct val="100000"/>
        </a:lnSpc>
        <a:spcBef>
          <a:spcPts val="0"/>
        </a:spcBef>
        <a:spcAft>
          <a:spcPts val="0"/>
        </a:spcAft>
        <a:buNone/>
        <a:tabLst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creativecommons.org/licenses/by-nc/4.0/legalcode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emf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emf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orch.ch/" TargetMode="External"/><Relationship Id="rId2" Type="http://schemas.openxmlformats.org/officeDocument/2006/relationships/hyperlink" Target="https://nam11.safelinks.protection.outlook.com/?url=https%3A%2F%2Fronan.collobert.com%2Fsenna%2F&amp;data=05%7C01%7Cjbungo%40nvidia.com%7C70d0fd1a184a44dcff7408db40c44c5f%7C43083d15727340c1b7db39efd9ccc17a%7C0%7C0%7C638174985222283381%7CUnknown%7CTWFpbGZsb3d8eyJWIjoiMC4wLjAwMDAiLCJQIjoiV2luMzIiLCJBTiI6Ik1haWwiLCJXVCI6Mn0%3D%7C3000%7C%7C%7C&amp;sdata=AbV8%2BmQbbCtD0lXQuXMj4p2p3lLDqd5Mqa%2FQvjGkYWs%3D&amp;reserved=0" TargetMode="Externa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2.jp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981200" y="4686300"/>
            <a:ext cx="5973265" cy="507830"/>
          </a:xfrm>
        </p:spPr>
        <p:txBody>
          <a:bodyPr/>
          <a:lstStyle/>
          <a:p>
            <a:br>
              <a:rPr lang="en-US" dirty="0"/>
            </a:br>
            <a:br>
              <a:rPr lang="en-US" dirty="0"/>
            </a:br>
            <a:br>
              <a:rPr lang="en-US" dirty="0"/>
            </a:br>
            <a:r>
              <a:rPr lang="en-US"/>
              <a:t>Lecture 6.6 </a:t>
            </a:r>
            <a:r>
              <a:rPr lang="en-US" dirty="0"/>
              <a:t>- Deep Natural Language Processing</a:t>
            </a:r>
          </a:p>
        </p:txBody>
      </p:sp>
    </p:spTree>
    <p:extLst>
      <p:ext uri="{BB962C8B-B14F-4D97-AF65-F5344CB8AC3E}">
        <p14:creationId xmlns:p14="http://schemas.microsoft.com/office/powerpoint/2010/main" val="16410526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38200" y="2019300"/>
            <a:ext cx="6019800" cy="2209800"/>
          </a:xfrm>
          <a:prstGeom prst="rect">
            <a:avLst/>
          </a:prstGeom>
          <a:blipFill>
            <a:blip r:embed="rId2" cstate="print"/>
            <a:srcRect/>
            <a:stretch>
              <a:fillRect l="-10127" t="-54544" r="-9339" b="-80524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NLP benchmarks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383854" y="1104900"/>
            <a:ext cx="7461504" cy="4695353"/>
          </a:xfrm>
        </p:spPr>
        <p:txBody>
          <a:bodyPr/>
          <a:lstStyle/>
          <a:p>
            <a:r>
              <a:rPr lang="en-US" dirty="0"/>
              <a:t>Datasets</a:t>
            </a:r>
          </a:p>
          <a:p>
            <a:pPr lvl="1"/>
            <a:r>
              <a:rPr lang="en-US" dirty="0"/>
              <a:t>POS, CHUNK, SRL: WSJ (~ up to 1M labeled words)</a:t>
            </a:r>
          </a:p>
          <a:p>
            <a:pPr lvl="1"/>
            <a:r>
              <a:rPr lang="en-US" dirty="0"/>
              <a:t>NER: </a:t>
            </a:r>
            <a:r>
              <a:rPr lang="en-US" dirty="0">
                <a:solidFill>
                  <a:schemeClr val="accent1"/>
                </a:solidFill>
              </a:rPr>
              <a:t>Reuters</a:t>
            </a:r>
            <a:r>
              <a:rPr lang="en-US" dirty="0"/>
              <a:t> (~ 200K labeled words)</a:t>
            </a:r>
          </a:p>
          <a:p>
            <a:pPr lvl="1"/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We chose as </a:t>
            </a:r>
            <a:r>
              <a:rPr lang="en-US" dirty="0">
                <a:solidFill>
                  <a:schemeClr val="accent1"/>
                </a:solidFill>
              </a:rPr>
              <a:t>benchmark systems</a:t>
            </a:r>
            <a:r>
              <a:rPr lang="en-US" dirty="0"/>
              <a:t>:</a:t>
            </a:r>
          </a:p>
          <a:p>
            <a:pPr lvl="1"/>
            <a:r>
              <a:rPr lang="en-US" dirty="0">
                <a:solidFill>
                  <a:schemeClr val="accent1"/>
                </a:solidFill>
              </a:rPr>
              <a:t>Well-established</a:t>
            </a:r>
            <a:r>
              <a:rPr lang="en-US" dirty="0"/>
              <a:t> systems</a:t>
            </a:r>
          </a:p>
          <a:p>
            <a:pPr lvl="1"/>
            <a:r>
              <a:rPr lang="en-US" dirty="0"/>
              <a:t>Systems avoiding </a:t>
            </a:r>
            <a:r>
              <a:rPr lang="en-US" dirty="0">
                <a:solidFill>
                  <a:schemeClr val="accent1"/>
                </a:solidFill>
              </a:rPr>
              <a:t>external labeled</a:t>
            </a:r>
            <a:r>
              <a:rPr lang="en-US" dirty="0"/>
              <a:t> data</a:t>
            </a:r>
          </a:p>
          <a:p>
            <a:r>
              <a:rPr lang="en-US" dirty="0"/>
              <a:t>Notes:</a:t>
            </a:r>
          </a:p>
          <a:p>
            <a:pPr lvl="1"/>
            <a:r>
              <a:rPr lang="en-US" dirty="0">
                <a:solidFill>
                  <a:schemeClr val="accent1"/>
                </a:solidFill>
              </a:rPr>
              <a:t>Ando, 2005 </a:t>
            </a:r>
            <a:r>
              <a:rPr lang="en-US" dirty="0"/>
              <a:t>uses external </a:t>
            </a:r>
            <a:r>
              <a:rPr lang="en-US" dirty="0">
                <a:solidFill>
                  <a:schemeClr val="accent1"/>
                </a:solidFill>
              </a:rPr>
              <a:t>unlabeled</a:t>
            </a:r>
            <a:r>
              <a:rPr lang="en-US" dirty="0"/>
              <a:t> data</a:t>
            </a:r>
          </a:p>
          <a:p>
            <a:pPr lvl="1"/>
            <a:r>
              <a:rPr lang="en-US" dirty="0" err="1">
                <a:solidFill>
                  <a:schemeClr val="accent1"/>
                </a:solidFill>
              </a:rPr>
              <a:t>Koomen</a:t>
            </a:r>
            <a:r>
              <a:rPr lang="en-US" dirty="0">
                <a:solidFill>
                  <a:schemeClr val="accent1"/>
                </a:solidFill>
              </a:rPr>
              <a:t>, 2005 </a:t>
            </a:r>
            <a:r>
              <a:rPr lang="en-US" dirty="0"/>
              <a:t>uses 4 parse trees not provided by the challenge</a:t>
            </a:r>
          </a:p>
        </p:txBody>
      </p:sp>
    </p:spTree>
    <p:extLst>
      <p:ext uri="{BB962C8B-B14F-4D97-AF65-F5344CB8AC3E}">
        <p14:creationId xmlns:p14="http://schemas.microsoft.com/office/powerpoint/2010/main" val="40750370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“deep learning” way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Deep approach proposes a radically diﬀerent </a:t>
            </a:r>
            <a:r>
              <a:rPr lang="en-US" dirty="0">
                <a:solidFill>
                  <a:schemeClr val="accent1"/>
                </a:solidFill>
              </a:rPr>
              <a:t>end-to-end</a:t>
            </a:r>
            <a:r>
              <a:rPr lang="en-US" dirty="0"/>
              <a:t> approach: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>
                <a:solidFill>
                  <a:schemeClr val="accent1"/>
                </a:solidFill>
              </a:rPr>
              <a:t>Avoid</a:t>
            </a:r>
            <a:r>
              <a:rPr lang="en-US" dirty="0"/>
              <a:t> building a </a:t>
            </a:r>
            <a:r>
              <a:rPr lang="en-US" dirty="0">
                <a:solidFill>
                  <a:schemeClr val="accent1"/>
                </a:solidFill>
              </a:rPr>
              <a:t>parse tree</a:t>
            </a:r>
            <a:r>
              <a:rPr lang="en-US" dirty="0"/>
              <a:t>. Humans don’t need this to talk.</a:t>
            </a:r>
          </a:p>
          <a:p>
            <a:r>
              <a:rPr lang="en-US" dirty="0"/>
              <a:t>Try to </a:t>
            </a:r>
            <a:r>
              <a:rPr lang="en-US" dirty="0">
                <a:solidFill>
                  <a:schemeClr val="accent1"/>
                </a:solidFill>
              </a:rPr>
              <a:t>avoid</a:t>
            </a:r>
            <a:r>
              <a:rPr lang="en-US" dirty="0"/>
              <a:t> all </a:t>
            </a:r>
            <a:r>
              <a:rPr lang="en-US" dirty="0">
                <a:solidFill>
                  <a:schemeClr val="accent1"/>
                </a:solidFill>
              </a:rPr>
              <a:t>hand-built</a:t>
            </a:r>
            <a:r>
              <a:rPr lang="en-US" dirty="0"/>
              <a:t> features </a:t>
            </a:r>
            <a:r>
              <a:rPr lang="en-US" dirty="0">
                <a:solidFill>
                  <a:schemeClr val="accent1"/>
                </a:solidFill>
              </a:rPr>
              <a:t>→ monolithic systems</a:t>
            </a:r>
            <a:r>
              <a:rPr lang="en-US" dirty="0"/>
              <a:t>.</a:t>
            </a:r>
          </a:p>
          <a:p>
            <a:r>
              <a:rPr lang="en-US" dirty="0"/>
              <a:t>Humans </a:t>
            </a:r>
            <a:r>
              <a:rPr lang="en-US" dirty="0">
                <a:solidFill>
                  <a:schemeClr val="accent1"/>
                </a:solidFill>
              </a:rPr>
              <a:t>implicitly</a:t>
            </a:r>
            <a:r>
              <a:rPr lang="en-US" dirty="0"/>
              <a:t> learn these features. Neural networks can too. . . ?</a:t>
            </a:r>
          </a:p>
        </p:txBody>
      </p:sp>
      <p:sp>
        <p:nvSpPr>
          <p:cNvPr id="5" name="object 5"/>
          <p:cNvSpPr/>
          <p:nvPr/>
        </p:nvSpPr>
        <p:spPr>
          <a:xfrm>
            <a:off x="3276600" y="1823285"/>
            <a:ext cx="1424092" cy="235966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6721622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Neural networks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Stack</a:t>
            </a:r>
            <a:r>
              <a:rPr lang="en-US" dirty="0"/>
              <a:t> several </a:t>
            </a:r>
            <a:r>
              <a:rPr lang="en-US" dirty="0">
                <a:solidFill>
                  <a:schemeClr val="accent1"/>
                </a:solidFill>
              </a:rPr>
              <a:t>layers</a:t>
            </a:r>
            <a:r>
              <a:rPr lang="en-US" dirty="0"/>
              <a:t> together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>
                <a:solidFill>
                  <a:schemeClr val="accent1"/>
                </a:solidFill>
              </a:rPr>
              <a:t>Increasing</a:t>
            </a:r>
            <a:r>
              <a:rPr lang="en-US" dirty="0"/>
              <a:t> level of </a:t>
            </a:r>
            <a:r>
              <a:rPr lang="en-US" dirty="0">
                <a:solidFill>
                  <a:schemeClr val="accent1"/>
                </a:solidFill>
              </a:rPr>
              <a:t>abstraction</a:t>
            </a:r>
            <a:r>
              <a:rPr lang="en-US" dirty="0"/>
              <a:t> at each layer</a:t>
            </a:r>
          </a:p>
          <a:p>
            <a:r>
              <a:rPr lang="en-US" dirty="0"/>
              <a:t>Requires </a:t>
            </a:r>
            <a:r>
              <a:rPr lang="en-US" dirty="0">
                <a:solidFill>
                  <a:schemeClr val="accent1"/>
                </a:solidFill>
              </a:rPr>
              <a:t>simpler features </a:t>
            </a:r>
            <a:r>
              <a:rPr lang="en-US" dirty="0"/>
              <a:t>than “</a:t>
            </a:r>
            <a:r>
              <a:rPr lang="en-US" dirty="0">
                <a:solidFill>
                  <a:schemeClr val="accent1"/>
                </a:solidFill>
              </a:rPr>
              <a:t>shallow” classifiers</a:t>
            </a:r>
          </a:p>
          <a:p>
            <a:r>
              <a:rPr lang="en-US" dirty="0"/>
              <a:t>The “weights”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dirty="0"/>
              <a:t> are </a:t>
            </a:r>
            <a:r>
              <a:rPr lang="en-US" dirty="0">
                <a:solidFill>
                  <a:schemeClr val="accent1"/>
                </a:solidFill>
              </a:rPr>
              <a:t>trained</a:t>
            </a:r>
            <a:r>
              <a:rPr lang="en-US" dirty="0"/>
              <a:t> by </a:t>
            </a:r>
            <a:r>
              <a:rPr lang="en-US" dirty="0">
                <a:solidFill>
                  <a:schemeClr val="accent1"/>
                </a:solidFill>
              </a:rPr>
              <a:t>gradient descent</a:t>
            </a:r>
          </a:p>
          <a:p>
            <a:r>
              <a:rPr lang="en-US" dirty="0">
                <a:solidFill>
                  <a:schemeClr val="accent1"/>
                </a:solidFill>
              </a:rPr>
              <a:t>How can we feed words?</a:t>
            </a:r>
          </a:p>
        </p:txBody>
      </p:sp>
      <p:sp>
        <p:nvSpPr>
          <p:cNvPr id="2" name="object 2"/>
          <p:cNvSpPr/>
          <p:nvPr/>
        </p:nvSpPr>
        <p:spPr>
          <a:xfrm>
            <a:off x="1981200" y="1943100"/>
            <a:ext cx="3733800" cy="2286000"/>
          </a:xfrm>
          <a:prstGeom prst="rect">
            <a:avLst/>
          </a:prstGeom>
          <a:blipFill>
            <a:blip r:embed="rId2" cstate="print"/>
            <a:srcRect/>
            <a:stretch>
              <a:fillRect l="-46939" t="-40000" r="-41859" b="-80928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5432010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big picture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 uniﬁed architecture for all NLP (labeling) tasks:</a:t>
            </a:r>
          </a:p>
        </p:txBody>
      </p:sp>
      <p:graphicFrame>
        <p:nvGraphicFramePr>
          <p:cNvPr id="5" name="object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6078946"/>
              </p:ext>
            </p:extLst>
          </p:nvPr>
        </p:nvGraphicFramePr>
        <p:xfrm>
          <a:off x="1953562" y="2006801"/>
          <a:ext cx="4321407" cy="10795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89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143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28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1448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3333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324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8419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99293">
                <a:tc>
                  <a:txBody>
                    <a:bodyPr/>
                    <a:lstStyle/>
                    <a:p>
                      <a:pPr marL="2540" algn="ctr">
                        <a:lnSpc>
                          <a:spcPts val="1675"/>
                        </a:lnSpc>
                      </a:pPr>
                      <a:r>
                        <a:rPr sz="1300" spc="8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Sentence:</a:t>
                      </a:r>
                      <a:endParaRPr sz="13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5054">
                      <a:solidFill>
                        <a:srgbClr val="000000"/>
                      </a:solidFill>
                      <a:prstDash val="solid"/>
                    </a:lnR>
                    <a:lnB w="505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75"/>
                        </a:lnSpc>
                      </a:pPr>
                      <a:r>
                        <a:rPr sz="1300" i="1" spc="85" dirty="0">
                          <a:solidFill>
                            <a:srgbClr val="006600"/>
                          </a:solidFill>
                          <a:latin typeface="Arial"/>
                          <a:cs typeface="Arial"/>
                        </a:rPr>
                        <a:t>Felix</a:t>
                      </a:r>
                      <a:endParaRPr sz="13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5054">
                      <a:solidFill>
                        <a:srgbClr val="000000"/>
                      </a:solidFill>
                      <a:prstDash val="solid"/>
                    </a:lnL>
                    <a:lnB w="505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75"/>
                        </a:lnSpc>
                      </a:pPr>
                      <a:r>
                        <a:rPr sz="1300" i="1" spc="100" dirty="0">
                          <a:solidFill>
                            <a:srgbClr val="006600"/>
                          </a:solidFill>
                          <a:latin typeface="Arial"/>
                          <a:cs typeface="Arial"/>
                        </a:rPr>
                        <a:t>sat</a:t>
                      </a:r>
                      <a:endParaRPr sz="13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B w="505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75"/>
                        </a:lnSpc>
                      </a:pPr>
                      <a:r>
                        <a:rPr sz="1300" i="1" spc="114" dirty="0">
                          <a:solidFill>
                            <a:srgbClr val="006600"/>
                          </a:solidFill>
                          <a:latin typeface="Arial"/>
                          <a:cs typeface="Arial"/>
                        </a:rPr>
                        <a:t>on</a:t>
                      </a:r>
                      <a:endParaRPr sz="13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B w="505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75"/>
                        </a:lnSpc>
                      </a:pPr>
                      <a:r>
                        <a:rPr sz="1300" i="1" spc="130" dirty="0">
                          <a:solidFill>
                            <a:srgbClr val="006600"/>
                          </a:solidFill>
                          <a:latin typeface="Arial"/>
                          <a:cs typeface="Arial"/>
                        </a:rPr>
                        <a:t>the</a:t>
                      </a:r>
                      <a:endParaRPr sz="13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B w="505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75"/>
                        </a:lnSpc>
                      </a:pPr>
                      <a:r>
                        <a:rPr sz="1300" i="1" spc="190" dirty="0">
                          <a:solidFill>
                            <a:srgbClr val="006600"/>
                          </a:solidFill>
                          <a:latin typeface="Arial"/>
                          <a:cs typeface="Arial"/>
                        </a:rPr>
                        <a:t>mat</a:t>
                      </a:r>
                      <a:endParaRPr sz="13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B w="505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3185">
                        <a:lnSpc>
                          <a:spcPts val="1675"/>
                        </a:lnSpc>
                      </a:pPr>
                      <a:r>
                        <a:rPr sz="1300" dirty="0">
                          <a:latin typeface="Arial"/>
                          <a:cs typeface="Arial"/>
                        </a:rPr>
                        <a:t>.</a:t>
                      </a:r>
                      <a:endParaRPr sz="13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B w="5054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1355">
                <a:tc>
                  <a:txBody>
                    <a:bodyPr/>
                    <a:lstStyle/>
                    <a:p>
                      <a:pPr marL="1905" algn="ctr">
                        <a:lnSpc>
                          <a:spcPts val="1675"/>
                        </a:lnSpc>
                      </a:pPr>
                      <a:r>
                        <a:rPr sz="1300" spc="165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POS</a:t>
                      </a:r>
                      <a:r>
                        <a:rPr sz="1300" spc="165" dirty="0">
                          <a:latin typeface="Arial"/>
                          <a:cs typeface="Arial"/>
                        </a:rPr>
                        <a:t>:</a:t>
                      </a:r>
                      <a:endParaRPr sz="13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5054">
                      <a:solidFill>
                        <a:srgbClr val="000000"/>
                      </a:solidFill>
                      <a:prstDash val="solid"/>
                    </a:lnR>
                    <a:lnT w="5054">
                      <a:solidFill>
                        <a:srgbClr val="000000"/>
                      </a:solidFill>
                      <a:prstDash val="solid"/>
                    </a:lnT>
                    <a:lnB w="505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75"/>
                        </a:lnSpc>
                      </a:pPr>
                      <a:r>
                        <a:rPr sz="1300" spc="165" dirty="0">
                          <a:latin typeface="Arial"/>
                          <a:cs typeface="Arial"/>
                        </a:rPr>
                        <a:t>NNP</a:t>
                      </a:r>
                      <a:endParaRPr sz="13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5054">
                      <a:solidFill>
                        <a:srgbClr val="000000"/>
                      </a:solidFill>
                      <a:prstDash val="solid"/>
                    </a:lnL>
                    <a:lnT w="5054">
                      <a:solidFill>
                        <a:srgbClr val="000000"/>
                      </a:solidFill>
                      <a:prstDash val="solid"/>
                    </a:lnT>
                    <a:lnB w="505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75"/>
                        </a:lnSpc>
                      </a:pPr>
                      <a:r>
                        <a:rPr sz="1300" spc="250" dirty="0">
                          <a:latin typeface="Arial"/>
                          <a:cs typeface="Arial"/>
                        </a:rPr>
                        <a:t>VBD</a:t>
                      </a:r>
                      <a:endParaRPr sz="13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5054">
                      <a:solidFill>
                        <a:srgbClr val="000000"/>
                      </a:solidFill>
                      <a:prstDash val="solid"/>
                    </a:lnT>
                    <a:lnB w="505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75"/>
                        </a:lnSpc>
                      </a:pPr>
                      <a:r>
                        <a:rPr sz="1300" spc="105" dirty="0">
                          <a:latin typeface="Arial"/>
                          <a:cs typeface="Arial"/>
                        </a:rPr>
                        <a:t>IN</a:t>
                      </a:r>
                      <a:endParaRPr sz="13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5054">
                      <a:solidFill>
                        <a:srgbClr val="000000"/>
                      </a:solidFill>
                      <a:prstDash val="solid"/>
                    </a:lnT>
                    <a:lnB w="505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75"/>
                        </a:lnSpc>
                      </a:pPr>
                      <a:r>
                        <a:rPr sz="1300" spc="370" dirty="0">
                          <a:latin typeface="Arial"/>
                          <a:cs typeface="Arial"/>
                        </a:rPr>
                        <a:t>DT</a:t>
                      </a:r>
                      <a:endParaRPr sz="13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5054">
                      <a:solidFill>
                        <a:srgbClr val="000000"/>
                      </a:solidFill>
                      <a:prstDash val="solid"/>
                    </a:lnT>
                    <a:lnB w="505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75"/>
                        </a:lnSpc>
                      </a:pPr>
                      <a:r>
                        <a:rPr sz="1300" spc="150" dirty="0">
                          <a:latin typeface="Arial"/>
                          <a:cs typeface="Arial"/>
                        </a:rPr>
                        <a:t>NN</a:t>
                      </a:r>
                      <a:endParaRPr sz="13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5054">
                      <a:solidFill>
                        <a:srgbClr val="000000"/>
                      </a:solidFill>
                      <a:prstDash val="solid"/>
                    </a:lnT>
                    <a:lnB w="505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3185">
                        <a:lnSpc>
                          <a:spcPts val="1675"/>
                        </a:lnSpc>
                      </a:pPr>
                      <a:r>
                        <a:rPr sz="1300" dirty="0">
                          <a:latin typeface="Arial"/>
                          <a:cs typeface="Arial"/>
                        </a:rPr>
                        <a:t>.</a:t>
                      </a:r>
                      <a:endParaRPr sz="13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5054">
                      <a:solidFill>
                        <a:srgbClr val="000000"/>
                      </a:solidFill>
                      <a:prstDash val="solid"/>
                    </a:lnT>
                    <a:lnB w="5054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1355">
                <a:tc>
                  <a:txBody>
                    <a:bodyPr/>
                    <a:lstStyle/>
                    <a:p>
                      <a:pPr marL="1905" algn="ctr">
                        <a:lnSpc>
                          <a:spcPts val="1675"/>
                        </a:lnSpc>
                      </a:pPr>
                      <a:r>
                        <a:rPr sz="1300" spc="16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CHUNK</a:t>
                      </a:r>
                      <a:r>
                        <a:rPr sz="1300" spc="160" dirty="0">
                          <a:latin typeface="Arial"/>
                          <a:cs typeface="Arial"/>
                        </a:rPr>
                        <a:t>:</a:t>
                      </a:r>
                      <a:endParaRPr sz="13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5054">
                      <a:solidFill>
                        <a:srgbClr val="000000"/>
                      </a:solidFill>
                      <a:prstDash val="solid"/>
                    </a:lnR>
                    <a:lnT w="5054">
                      <a:solidFill>
                        <a:srgbClr val="000000"/>
                      </a:solidFill>
                      <a:prstDash val="solid"/>
                    </a:lnT>
                    <a:lnB w="505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75"/>
                        </a:lnSpc>
                      </a:pPr>
                      <a:r>
                        <a:rPr sz="1300" spc="170" dirty="0">
                          <a:latin typeface="Arial"/>
                          <a:cs typeface="Arial"/>
                        </a:rPr>
                        <a:t>NP</a:t>
                      </a:r>
                      <a:endParaRPr sz="13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5054">
                      <a:solidFill>
                        <a:srgbClr val="000000"/>
                      </a:solidFill>
                      <a:prstDash val="solid"/>
                    </a:lnL>
                    <a:lnT w="5054">
                      <a:solidFill>
                        <a:srgbClr val="000000"/>
                      </a:solidFill>
                      <a:prstDash val="solid"/>
                    </a:lnT>
                    <a:lnB w="505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75"/>
                        </a:lnSpc>
                      </a:pPr>
                      <a:r>
                        <a:rPr sz="1300" spc="210" dirty="0">
                          <a:latin typeface="Arial"/>
                          <a:cs typeface="Arial"/>
                        </a:rPr>
                        <a:t>VP</a:t>
                      </a:r>
                      <a:endParaRPr sz="13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5054">
                      <a:solidFill>
                        <a:srgbClr val="000000"/>
                      </a:solidFill>
                      <a:prstDash val="solid"/>
                    </a:lnT>
                    <a:lnB w="505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75"/>
                        </a:lnSpc>
                      </a:pPr>
                      <a:r>
                        <a:rPr sz="1300" spc="195" dirty="0">
                          <a:latin typeface="Arial"/>
                          <a:cs typeface="Arial"/>
                        </a:rPr>
                        <a:t>PP</a:t>
                      </a:r>
                      <a:endParaRPr sz="13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5054">
                      <a:solidFill>
                        <a:srgbClr val="000000"/>
                      </a:solidFill>
                      <a:prstDash val="solid"/>
                    </a:lnT>
                    <a:lnB w="505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75"/>
                        </a:lnSpc>
                      </a:pPr>
                      <a:r>
                        <a:rPr sz="1300" spc="170" dirty="0">
                          <a:latin typeface="Arial"/>
                          <a:cs typeface="Arial"/>
                        </a:rPr>
                        <a:t>NP</a:t>
                      </a:r>
                      <a:endParaRPr sz="13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5054">
                      <a:solidFill>
                        <a:srgbClr val="000000"/>
                      </a:solidFill>
                      <a:prstDash val="solid"/>
                    </a:lnT>
                    <a:lnB w="505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75"/>
                        </a:lnSpc>
                      </a:pPr>
                      <a:r>
                        <a:rPr sz="1300" spc="135" dirty="0">
                          <a:latin typeface="Arial"/>
                          <a:cs typeface="Arial"/>
                        </a:rPr>
                        <a:t>NP-I</a:t>
                      </a:r>
                      <a:endParaRPr sz="13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5054">
                      <a:solidFill>
                        <a:srgbClr val="000000"/>
                      </a:solidFill>
                      <a:prstDash val="solid"/>
                    </a:lnT>
                    <a:lnB w="505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2550">
                        <a:lnSpc>
                          <a:spcPts val="1675"/>
                        </a:lnSpc>
                      </a:pPr>
                      <a:r>
                        <a:rPr sz="1300" dirty="0">
                          <a:latin typeface="Arial"/>
                          <a:cs typeface="Arial"/>
                        </a:rPr>
                        <a:t>.</a:t>
                      </a:r>
                      <a:endParaRPr sz="13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5054">
                      <a:solidFill>
                        <a:srgbClr val="000000"/>
                      </a:solidFill>
                      <a:prstDash val="solid"/>
                    </a:lnT>
                    <a:lnB w="5054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1355">
                <a:tc>
                  <a:txBody>
                    <a:bodyPr/>
                    <a:lstStyle/>
                    <a:p>
                      <a:pPr marL="1905" algn="ctr">
                        <a:lnSpc>
                          <a:spcPts val="1675"/>
                        </a:lnSpc>
                      </a:pPr>
                      <a:r>
                        <a:rPr sz="1300" spc="15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NER</a:t>
                      </a:r>
                      <a:r>
                        <a:rPr sz="1300" spc="150" dirty="0">
                          <a:latin typeface="Arial"/>
                          <a:cs typeface="Arial"/>
                        </a:rPr>
                        <a:t>:</a:t>
                      </a:r>
                      <a:endParaRPr sz="13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5054">
                      <a:solidFill>
                        <a:srgbClr val="000000"/>
                      </a:solidFill>
                      <a:prstDash val="solid"/>
                    </a:lnR>
                    <a:lnT w="5054">
                      <a:solidFill>
                        <a:srgbClr val="000000"/>
                      </a:solidFill>
                      <a:prstDash val="solid"/>
                    </a:lnT>
                    <a:lnB w="505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75"/>
                        </a:lnSpc>
                      </a:pPr>
                      <a:r>
                        <a:rPr sz="1300" spc="175" dirty="0">
                          <a:latin typeface="Arial"/>
                          <a:cs typeface="Arial"/>
                        </a:rPr>
                        <a:t>PER</a:t>
                      </a:r>
                      <a:endParaRPr sz="13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5054">
                      <a:solidFill>
                        <a:srgbClr val="000000"/>
                      </a:solidFill>
                      <a:prstDash val="solid"/>
                    </a:lnL>
                    <a:lnT w="5054">
                      <a:solidFill>
                        <a:srgbClr val="000000"/>
                      </a:solidFill>
                      <a:prstDash val="solid"/>
                    </a:lnT>
                    <a:lnB w="505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75"/>
                        </a:lnSpc>
                      </a:pPr>
                      <a:r>
                        <a:rPr sz="1300" dirty="0">
                          <a:latin typeface="Arial"/>
                          <a:cs typeface="Arial"/>
                        </a:rPr>
                        <a:t>-</a:t>
                      </a:r>
                      <a:endParaRPr sz="13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5054">
                      <a:solidFill>
                        <a:srgbClr val="000000"/>
                      </a:solidFill>
                      <a:prstDash val="solid"/>
                    </a:lnT>
                    <a:lnB w="505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75"/>
                        </a:lnSpc>
                      </a:pPr>
                      <a:r>
                        <a:rPr sz="1300" dirty="0">
                          <a:latin typeface="Arial"/>
                          <a:cs typeface="Arial"/>
                        </a:rPr>
                        <a:t>-</a:t>
                      </a:r>
                      <a:endParaRPr sz="13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5054">
                      <a:solidFill>
                        <a:srgbClr val="000000"/>
                      </a:solidFill>
                      <a:prstDash val="solid"/>
                    </a:lnT>
                    <a:lnB w="505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75"/>
                        </a:lnSpc>
                      </a:pPr>
                      <a:r>
                        <a:rPr sz="1300" dirty="0">
                          <a:latin typeface="Arial"/>
                          <a:cs typeface="Arial"/>
                        </a:rPr>
                        <a:t>-</a:t>
                      </a:r>
                      <a:endParaRPr sz="13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5054">
                      <a:solidFill>
                        <a:srgbClr val="000000"/>
                      </a:solidFill>
                      <a:prstDash val="solid"/>
                    </a:lnT>
                    <a:lnB w="505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75"/>
                        </a:lnSpc>
                      </a:pPr>
                      <a:r>
                        <a:rPr sz="1300" dirty="0">
                          <a:latin typeface="Arial"/>
                          <a:cs typeface="Arial"/>
                        </a:rPr>
                        <a:t>-</a:t>
                      </a:r>
                      <a:endParaRPr sz="13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5054">
                      <a:solidFill>
                        <a:srgbClr val="000000"/>
                      </a:solidFill>
                      <a:prstDash val="solid"/>
                    </a:lnT>
                    <a:lnB w="505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ts val="1675"/>
                        </a:lnSpc>
                      </a:pPr>
                      <a:r>
                        <a:rPr sz="1300" dirty="0">
                          <a:latin typeface="Arial"/>
                          <a:cs typeface="Arial"/>
                        </a:rPr>
                        <a:t>-</a:t>
                      </a:r>
                      <a:endParaRPr sz="13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5054">
                      <a:solidFill>
                        <a:srgbClr val="000000"/>
                      </a:solidFill>
                      <a:prstDash val="solid"/>
                    </a:lnT>
                    <a:lnB w="5054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9293">
                <a:tc>
                  <a:txBody>
                    <a:bodyPr/>
                    <a:lstStyle/>
                    <a:p>
                      <a:pPr marL="1905" algn="ctr">
                        <a:lnSpc>
                          <a:spcPts val="1675"/>
                        </a:lnSpc>
                      </a:pPr>
                      <a:r>
                        <a:rPr sz="1300" spc="14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SRL</a:t>
                      </a:r>
                      <a:r>
                        <a:rPr sz="1300" spc="140" dirty="0">
                          <a:latin typeface="Arial"/>
                          <a:cs typeface="Arial"/>
                        </a:rPr>
                        <a:t>:</a:t>
                      </a:r>
                      <a:endParaRPr sz="13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5054">
                      <a:solidFill>
                        <a:srgbClr val="000000"/>
                      </a:solidFill>
                      <a:prstDash val="solid"/>
                    </a:lnR>
                    <a:lnT w="5054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75"/>
                        </a:lnSpc>
                      </a:pPr>
                      <a:r>
                        <a:rPr sz="1300" spc="145" dirty="0">
                          <a:latin typeface="Arial"/>
                          <a:cs typeface="Arial"/>
                        </a:rPr>
                        <a:t>ARG1</a:t>
                      </a:r>
                      <a:endParaRPr sz="13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5054">
                      <a:solidFill>
                        <a:srgbClr val="000000"/>
                      </a:solidFill>
                      <a:prstDash val="solid"/>
                    </a:lnL>
                    <a:lnT w="5054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75"/>
                        </a:lnSpc>
                      </a:pPr>
                      <a:r>
                        <a:rPr sz="1300" spc="195" dirty="0">
                          <a:latin typeface="Arial"/>
                          <a:cs typeface="Arial"/>
                        </a:rPr>
                        <a:t>REL</a:t>
                      </a:r>
                      <a:endParaRPr sz="13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5054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75"/>
                        </a:lnSpc>
                      </a:pPr>
                      <a:r>
                        <a:rPr sz="1300" spc="145" dirty="0">
                          <a:latin typeface="Arial"/>
                          <a:cs typeface="Arial"/>
                        </a:rPr>
                        <a:t>ARG2</a:t>
                      </a:r>
                      <a:endParaRPr sz="13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5054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75"/>
                        </a:lnSpc>
                      </a:pPr>
                      <a:r>
                        <a:rPr sz="1300" spc="130" dirty="0">
                          <a:latin typeface="Arial"/>
                          <a:cs typeface="Arial"/>
                        </a:rPr>
                        <a:t>ARG2-I</a:t>
                      </a:r>
                      <a:endParaRPr sz="13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5054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75"/>
                        </a:lnSpc>
                      </a:pPr>
                      <a:r>
                        <a:rPr sz="1300" spc="130" dirty="0">
                          <a:latin typeface="Arial"/>
                          <a:cs typeface="Arial"/>
                        </a:rPr>
                        <a:t>ARG2-I</a:t>
                      </a:r>
                      <a:endParaRPr sz="13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T w="5054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ts val="1675"/>
                        </a:lnSpc>
                      </a:pPr>
                      <a:r>
                        <a:rPr sz="1300" dirty="0">
                          <a:latin typeface="Arial"/>
                          <a:cs typeface="Arial"/>
                        </a:rPr>
                        <a:t>-</a:t>
                      </a:r>
                    </a:p>
                  </a:txBody>
                  <a:tcPr marL="0" marR="0" marT="0" marB="0">
                    <a:lnT w="5054">
                      <a:solidFill>
                        <a:srgbClr val="000000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6" name="object 6"/>
          <p:cNvSpPr/>
          <p:nvPr/>
        </p:nvSpPr>
        <p:spPr>
          <a:xfrm>
            <a:off x="554110" y="3307216"/>
            <a:ext cx="7334142" cy="223103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082392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Words into vectors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Idea</a:t>
            </a:r>
          </a:p>
          <a:p>
            <a:r>
              <a:rPr lang="en-US" dirty="0"/>
              <a:t>Words are </a:t>
            </a:r>
            <a:r>
              <a:rPr lang="en-US" dirty="0">
                <a:solidFill>
                  <a:schemeClr val="accent1"/>
                </a:solidFill>
              </a:rPr>
              <a:t>embed</a:t>
            </a:r>
            <a:r>
              <a:rPr lang="en-US" dirty="0"/>
              <a:t> in a </a:t>
            </a:r>
            <a:r>
              <a:rPr lang="en-US" dirty="0">
                <a:solidFill>
                  <a:schemeClr val="accent1"/>
                </a:solidFill>
              </a:rPr>
              <a:t>vector</a:t>
            </a:r>
            <a:r>
              <a:rPr lang="en-US" dirty="0"/>
              <a:t> space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 err="1"/>
              <a:t>Embeddings</a:t>
            </a:r>
            <a:r>
              <a:rPr lang="en-US" dirty="0"/>
              <a:t> are </a:t>
            </a:r>
            <a:r>
              <a:rPr lang="en-US" dirty="0">
                <a:solidFill>
                  <a:schemeClr val="accent1"/>
                </a:solidFill>
              </a:rPr>
              <a:t>trained</a:t>
            </a:r>
          </a:p>
          <a:p>
            <a:pPr marL="0" indent="0">
              <a:buNone/>
            </a:pPr>
            <a:r>
              <a:rPr lang="en-US" dirty="0"/>
              <a:t>Implementation</a:t>
            </a:r>
          </a:p>
          <a:p>
            <a:r>
              <a:rPr lang="en-US" dirty="0"/>
              <a:t>A word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dirty="0"/>
              <a:t> is an </a:t>
            </a:r>
            <a:r>
              <a:rPr lang="en-US" dirty="0">
                <a:solidFill>
                  <a:schemeClr val="accent1"/>
                </a:solidFill>
              </a:rPr>
              <a:t>index</a:t>
            </a:r>
            <a:r>
              <a:rPr lang="en-US" dirty="0"/>
              <a:t> in a dictionary</a:t>
            </a:r>
          </a:p>
          <a:p>
            <a:r>
              <a:rPr lang="en-US" dirty="0"/>
              <a:t>Use a </a:t>
            </a:r>
            <a:r>
              <a:rPr lang="en-US" dirty="0">
                <a:solidFill>
                  <a:schemeClr val="accent1"/>
                </a:solidFill>
              </a:rPr>
              <a:t>lookup-table</a:t>
            </a:r>
            <a:r>
              <a:rPr lang="en-US" dirty="0"/>
              <a:t> (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dirty="0"/>
              <a:t> ~ feature size x dictionary size)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Remarks</a:t>
            </a:r>
          </a:p>
          <a:p>
            <a:r>
              <a:rPr lang="en-US" dirty="0"/>
              <a:t>Applicable to any </a:t>
            </a:r>
            <a:r>
              <a:rPr lang="en-US" dirty="0">
                <a:solidFill>
                  <a:schemeClr val="accent1"/>
                </a:solidFill>
              </a:rPr>
              <a:t>discrete feature </a:t>
            </a:r>
            <a:r>
              <a:rPr lang="en-US" dirty="0"/>
              <a:t>(words, caps, stems…)</a:t>
            </a:r>
          </a:p>
          <a:p>
            <a:r>
              <a:rPr lang="en-US" dirty="0"/>
              <a:t>See (</a:t>
            </a:r>
            <a:r>
              <a:rPr lang="en-US" dirty="0" err="1"/>
              <a:t>Bengio</a:t>
            </a:r>
            <a:r>
              <a:rPr lang="en-US" dirty="0"/>
              <a:t> et al, 2001)</a:t>
            </a:r>
          </a:p>
        </p:txBody>
      </p:sp>
      <p:sp>
        <p:nvSpPr>
          <p:cNvPr id="2" name="object 2"/>
          <p:cNvSpPr/>
          <p:nvPr/>
        </p:nvSpPr>
        <p:spPr>
          <a:xfrm>
            <a:off x="2819206" y="2095500"/>
            <a:ext cx="2590800" cy="1338138"/>
          </a:xfrm>
          <a:prstGeom prst="rect">
            <a:avLst/>
          </a:prstGeom>
          <a:blipFill>
            <a:blip r:embed="rId2" cstate="print"/>
            <a:srcRect/>
            <a:stretch>
              <a:fillRect l="-91177" t="-79724" r="-80915" b="-196580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2"/>
          <p:cNvSpPr/>
          <p:nvPr/>
        </p:nvSpPr>
        <p:spPr>
          <a:xfrm>
            <a:off x="4267200" y="4076700"/>
            <a:ext cx="609600" cy="304800"/>
          </a:xfrm>
          <a:prstGeom prst="rect">
            <a:avLst/>
          </a:prstGeom>
          <a:blipFill>
            <a:blip r:embed="rId2" cstate="print"/>
            <a:srcRect/>
            <a:stretch>
              <a:fillRect l="-599998" t="-999998" r="-456394" b="-552057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2"/>
          <p:cNvSpPr/>
          <p:nvPr/>
        </p:nvSpPr>
        <p:spPr>
          <a:xfrm>
            <a:off x="3733800" y="4686300"/>
            <a:ext cx="1371600" cy="304800"/>
          </a:xfrm>
          <a:prstGeom prst="rect">
            <a:avLst/>
          </a:prstGeom>
          <a:blipFill>
            <a:blip r:embed="rId2" cstate="print"/>
            <a:srcRect/>
            <a:stretch>
              <a:fillRect l="-216667" t="-1237006" r="-197285" b="-315050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8938582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lookup tables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Each word/element in dictionary maps to a vector in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i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dirty="0"/>
              <a:t>.</a:t>
            </a:r>
          </a:p>
          <a:p>
            <a:endParaRPr lang="en-US" dirty="0"/>
          </a:p>
          <a:p>
            <a:r>
              <a:rPr lang="en-US" dirty="0"/>
              <a:t>We learn these vectors.</a:t>
            </a:r>
          </a:p>
          <a:p>
            <a:r>
              <a:rPr lang="en-US" dirty="0" err="1"/>
              <a:t>LookupTable</a:t>
            </a:r>
            <a:r>
              <a:rPr lang="en-US" dirty="0"/>
              <a:t>: input of </a:t>
            </a:r>
            <a:r>
              <a:rPr lang="en-US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i="1" baseline="30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dirty="0"/>
              <a:t> word is</a:t>
            </a:r>
          </a:p>
          <a:p>
            <a:endParaRPr lang="en-US" dirty="0"/>
          </a:p>
          <a:p>
            <a:pPr marL="0" indent="0" algn="ctr">
              <a:buNone/>
            </a:pP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dirty="0"/>
              <a:t> = (0, 0, . . . , 1, 0, . . . , 0) 1 at position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</a:p>
          <a:p>
            <a:pPr marL="0" indent="0" algn="ctr">
              <a:buNone/>
            </a:pPr>
            <a:endParaRPr lang="en-US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>
                <a:solidFill>
                  <a:schemeClr val="accent1"/>
                </a:solidFill>
              </a:rPr>
              <a:t>In the original space words are orthogonal</a:t>
            </a:r>
            <a:r>
              <a:rPr lang="en-US" dirty="0"/>
              <a:t>.</a:t>
            </a:r>
          </a:p>
          <a:p>
            <a:r>
              <a:rPr lang="en-US" dirty="0"/>
              <a:t>cat = (0,0,0,0,0,0,0,0,0,1,0,0,0,0, . . . )</a:t>
            </a:r>
          </a:p>
          <a:p>
            <a:r>
              <a:rPr lang="en-US" dirty="0"/>
              <a:t>kitten = (0,0,1,0,0,0,0,0,0,0,0,0,0,0, . . . )</a:t>
            </a:r>
          </a:p>
          <a:p>
            <a:endParaRPr lang="en-US" dirty="0"/>
          </a:p>
          <a:p>
            <a:r>
              <a:rPr lang="en-US" dirty="0"/>
              <a:t>To get the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i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dirty="0"/>
              <a:t> embedding vector for the word we multiply </a:t>
            </a:r>
            <a:r>
              <a:rPr lang="en-US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Wx</a:t>
            </a:r>
            <a:r>
              <a:rPr lang="en-US" dirty="0"/>
              <a:t> where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dirty="0"/>
              <a:t> is a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 × N </a:t>
            </a:r>
            <a:r>
              <a:rPr lang="en-US" dirty="0"/>
              <a:t>vector with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dirty="0"/>
              <a:t> words in the dictionary.</a:t>
            </a:r>
          </a:p>
        </p:txBody>
      </p:sp>
    </p:spTree>
    <p:extLst>
      <p:ext uri="{BB962C8B-B14F-4D97-AF65-F5344CB8AC3E}">
        <p14:creationId xmlns:p14="http://schemas.microsoft.com/office/powerpoint/2010/main" val="24063902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94964" y="1028700"/>
            <a:ext cx="3200400" cy="4495800"/>
          </a:xfrm>
          <a:prstGeom prst="rect">
            <a:avLst/>
          </a:prstGeom>
          <a:blipFill>
            <a:blip r:embed="rId2" cstate="print"/>
            <a:srcRect/>
            <a:stretch>
              <a:fillRect l="-11901" t="-9413" r="-108362" b="-2537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Windows approach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3733800" y="1333500"/>
            <a:ext cx="4111558" cy="4466753"/>
          </a:xfrm>
        </p:spPr>
        <p:txBody>
          <a:bodyPr/>
          <a:lstStyle/>
          <a:p>
            <a:r>
              <a:rPr lang="en-US" dirty="0"/>
              <a:t>Tags </a:t>
            </a:r>
            <a:r>
              <a:rPr lang="en-US" dirty="0">
                <a:solidFill>
                  <a:schemeClr val="accent1"/>
                </a:solidFill>
              </a:rPr>
              <a:t>one word</a:t>
            </a:r>
            <a:r>
              <a:rPr lang="en-US" dirty="0"/>
              <a:t> at a time</a:t>
            </a:r>
          </a:p>
          <a:p>
            <a:r>
              <a:rPr lang="en-US" dirty="0"/>
              <a:t>Feed a </a:t>
            </a:r>
            <a:r>
              <a:rPr lang="en-US" dirty="0">
                <a:solidFill>
                  <a:schemeClr val="accent1"/>
                </a:solidFill>
              </a:rPr>
              <a:t>fixed-size window</a:t>
            </a:r>
            <a:r>
              <a:rPr lang="en-US" dirty="0"/>
              <a:t> of text around </a:t>
            </a:r>
            <a:r>
              <a:rPr lang="en-US" dirty="0">
                <a:solidFill>
                  <a:schemeClr val="accent1"/>
                </a:solidFill>
              </a:rPr>
              <a:t>each word</a:t>
            </a:r>
            <a:r>
              <a:rPr lang="en-US" dirty="0"/>
              <a:t> to tag</a:t>
            </a:r>
          </a:p>
          <a:p>
            <a:r>
              <a:rPr lang="en-US" dirty="0">
                <a:solidFill>
                  <a:schemeClr val="accent1"/>
                </a:solidFill>
              </a:rPr>
              <a:t>Works</a:t>
            </a:r>
            <a:r>
              <a:rPr lang="en-US" dirty="0"/>
              <a:t> fine for </a:t>
            </a:r>
            <a:r>
              <a:rPr lang="en-US" dirty="0">
                <a:solidFill>
                  <a:schemeClr val="accent1"/>
                </a:solidFill>
              </a:rPr>
              <a:t>most tasks</a:t>
            </a:r>
          </a:p>
          <a:p>
            <a:r>
              <a:rPr lang="en-US" dirty="0"/>
              <a:t>How do deal with </a:t>
            </a:r>
            <a:r>
              <a:rPr lang="en-US" dirty="0">
                <a:solidFill>
                  <a:schemeClr val="accent1"/>
                </a:solidFill>
              </a:rPr>
              <a:t>long-range dependencies?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i="1" dirty="0"/>
              <a:t>e.g. in </a:t>
            </a:r>
            <a:r>
              <a:rPr lang="en-US" i="1" dirty="0">
                <a:solidFill>
                  <a:schemeClr val="accent1"/>
                </a:solidFill>
              </a:rPr>
              <a:t>SRL</a:t>
            </a:r>
            <a:r>
              <a:rPr lang="en-US" i="1" dirty="0"/>
              <a:t>, the </a:t>
            </a:r>
            <a:r>
              <a:rPr lang="en-US" i="1" dirty="0">
                <a:solidFill>
                  <a:schemeClr val="accent1"/>
                </a:solidFill>
              </a:rPr>
              <a:t>verb</a:t>
            </a:r>
            <a:r>
              <a:rPr lang="en-US" i="1" dirty="0"/>
              <a:t> of interest might be </a:t>
            </a:r>
            <a:r>
              <a:rPr lang="en-US" i="1" dirty="0">
                <a:solidFill>
                  <a:schemeClr val="accent1"/>
                </a:solidFill>
              </a:rPr>
              <a:t>outside</a:t>
            </a:r>
            <a:r>
              <a:rPr lang="en-US" i="1" dirty="0"/>
              <a:t> the </a:t>
            </a:r>
            <a:r>
              <a:rPr lang="en-US" i="1" dirty="0">
                <a:solidFill>
                  <a:schemeClr val="accent1"/>
                </a:solidFill>
              </a:rPr>
              <a:t>window</a:t>
            </a:r>
            <a:r>
              <a:rPr lang="en-US" i="1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7699154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Sentence approach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Feed the </a:t>
            </a:r>
            <a:r>
              <a:rPr lang="en-US" dirty="0">
                <a:solidFill>
                  <a:schemeClr val="accent1"/>
                </a:solidFill>
              </a:rPr>
              <a:t>whole sentence </a:t>
            </a:r>
            <a:r>
              <a:rPr lang="en-US" dirty="0"/>
              <a:t>to the network</a:t>
            </a:r>
          </a:p>
          <a:p>
            <a:r>
              <a:rPr lang="en-US" dirty="0"/>
              <a:t>Tag </a:t>
            </a:r>
            <a:r>
              <a:rPr lang="en-US" dirty="0">
                <a:solidFill>
                  <a:schemeClr val="accent1"/>
                </a:solidFill>
              </a:rPr>
              <a:t>one word </a:t>
            </a:r>
            <a:r>
              <a:rPr lang="en-US" dirty="0"/>
              <a:t>at the time: add extra </a:t>
            </a:r>
            <a:r>
              <a:rPr lang="en-US" dirty="0">
                <a:solidFill>
                  <a:schemeClr val="accent1"/>
                </a:solidFill>
              </a:rPr>
              <a:t>position</a:t>
            </a:r>
            <a:r>
              <a:rPr lang="en-US" dirty="0"/>
              <a:t> features</a:t>
            </a:r>
          </a:p>
          <a:p>
            <a:r>
              <a:rPr lang="en-US" dirty="0">
                <a:solidFill>
                  <a:schemeClr val="accent1"/>
                </a:solidFill>
              </a:rPr>
              <a:t>Convolutions</a:t>
            </a:r>
            <a:r>
              <a:rPr lang="en-US" dirty="0"/>
              <a:t> to handle variable-length inputs</a:t>
            </a:r>
          </a:p>
          <a:p>
            <a:endParaRPr lang="en-US" dirty="0"/>
          </a:p>
          <a:p>
            <a:endParaRPr lang="en-US" dirty="0"/>
          </a:p>
          <a:p>
            <a:pPr marL="4341813" indent="0">
              <a:buNone/>
            </a:pPr>
            <a:r>
              <a:rPr lang="en-US" dirty="0"/>
              <a:t>See (</a:t>
            </a:r>
            <a:r>
              <a:rPr lang="en-US" dirty="0" err="1"/>
              <a:t>Bottou</a:t>
            </a:r>
            <a:r>
              <a:rPr lang="en-US" dirty="0"/>
              <a:t>, 1989)</a:t>
            </a:r>
          </a:p>
          <a:p>
            <a:pPr marL="4341813" indent="0">
              <a:buNone/>
            </a:pPr>
            <a:r>
              <a:rPr lang="en-US" dirty="0"/>
              <a:t>Or (</a:t>
            </a:r>
            <a:r>
              <a:rPr lang="en-US" dirty="0" err="1"/>
              <a:t>LeCun</a:t>
            </a:r>
            <a:r>
              <a:rPr lang="en-US" dirty="0"/>
              <a:t>, 1989)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Produces </a:t>
            </a:r>
            <a:r>
              <a:rPr lang="en-US" dirty="0">
                <a:solidFill>
                  <a:schemeClr val="accent1"/>
                </a:solidFill>
              </a:rPr>
              <a:t>local</a:t>
            </a:r>
            <a:r>
              <a:rPr lang="en-US" dirty="0"/>
              <a:t> features with higher level of abstraction</a:t>
            </a:r>
          </a:p>
          <a:p>
            <a:r>
              <a:rPr lang="en-US" dirty="0">
                <a:solidFill>
                  <a:schemeClr val="accent1"/>
                </a:solidFill>
              </a:rPr>
              <a:t>Max over time </a:t>
            </a:r>
            <a:r>
              <a:rPr lang="en-US" dirty="0"/>
              <a:t>to capture most relevant features</a:t>
            </a:r>
          </a:p>
          <a:p>
            <a:pPr marL="4341813"/>
            <a:r>
              <a:rPr lang="en-US" dirty="0"/>
              <a:t>Outputs a </a:t>
            </a:r>
            <a:r>
              <a:rPr lang="en-US" dirty="0">
                <a:solidFill>
                  <a:schemeClr val="accent1"/>
                </a:solidFill>
              </a:rPr>
              <a:t>fixed-sized</a:t>
            </a:r>
            <a:r>
              <a:rPr lang="en-US" dirty="0"/>
              <a:t> feature vector</a:t>
            </a:r>
          </a:p>
        </p:txBody>
      </p:sp>
      <p:sp>
        <p:nvSpPr>
          <p:cNvPr id="2" name="object 2"/>
          <p:cNvSpPr/>
          <p:nvPr/>
        </p:nvSpPr>
        <p:spPr>
          <a:xfrm>
            <a:off x="1371600" y="2400300"/>
            <a:ext cx="2250220" cy="2154804"/>
          </a:xfrm>
          <a:prstGeom prst="rect">
            <a:avLst/>
          </a:prstGeom>
          <a:blipFill>
            <a:blip r:embed="rId2" cstate="print"/>
            <a:srcRect/>
            <a:stretch>
              <a:fillRect l="-58362" t="-65625" r="-154913" b="-67599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2"/>
          <p:cNvSpPr/>
          <p:nvPr/>
        </p:nvSpPr>
        <p:spPr>
          <a:xfrm>
            <a:off x="1371600" y="5295900"/>
            <a:ext cx="2250220" cy="685800"/>
          </a:xfrm>
          <a:prstGeom prst="rect">
            <a:avLst/>
          </a:prstGeom>
          <a:blipFill>
            <a:blip r:embed="rId2" cstate="print"/>
            <a:srcRect/>
            <a:stretch>
              <a:fillRect l="-56638" t="-620408" r="-156638" b="-12389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5665682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89687" y="1161242"/>
            <a:ext cx="7049316" cy="4591858"/>
          </a:xfrm>
          <a:prstGeom prst="rect">
            <a:avLst/>
          </a:prstGeom>
          <a:blipFill>
            <a:blip r:embed="rId2" cstate="print"/>
            <a:srcRect/>
            <a:stretch>
              <a:fillRect t="-9607" b="-1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Sentence approach</a:t>
            </a:r>
          </a:p>
        </p:txBody>
      </p:sp>
    </p:spTree>
    <p:extLst>
      <p:ext uri="{BB962C8B-B14F-4D97-AF65-F5344CB8AC3E}">
        <p14:creationId xmlns:p14="http://schemas.microsoft.com/office/powerpoint/2010/main" val="265278812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6" name="Group 165"/>
          <p:cNvGrpSpPr/>
          <p:nvPr/>
        </p:nvGrpSpPr>
        <p:grpSpPr>
          <a:xfrm>
            <a:off x="1143000" y="952500"/>
            <a:ext cx="5687151" cy="3980301"/>
            <a:chOff x="1143000" y="1028700"/>
            <a:chExt cx="5687151" cy="3980301"/>
          </a:xfrm>
        </p:grpSpPr>
        <p:sp>
          <p:nvSpPr>
            <p:cNvPr id="4" name="object 4"/>
            <p:cNvSpPr/>
            <p:nvPr/>
          </p:nvSpPr>
          <p:spPr>
            <a:xfrm>
              <a:off x="4231797" y="4440612"/>
              <a:ext cx="2289529" cy="260155"/>
            </a:xfrm>
            <a:custGeom>
              <a:avLst/>
              <a:gdLst/>
              <a:ahLst/>
              <a:cxnLst/>
              <a:rect l="l" t="t" r="r" b="b"/>
              <a:pathLst>
                <a:path w="2974975" h="318770">
                  <a:moveTo>
                    <a:pt x="2833087" y="0"/>
                  </a:moveTo>
                  <a:lnTo>
                    <a:pt x="141664" y="0"/>
                  </a:lnTo>
                  <a:lnTo>
                    <a:pt x="96887" y="7222"/>
                  </a:lnTo>
                  <a:lnTo>
                    <a:pt x="57999" y="27332"/>
                  </a:lnTo>
                  <a:lnTo>
                    <a:pt x="27333" y="57997"/>
                  </a:lnTo>
                  <a:lnTo>
                    <a:pt x="7222" y="96881"/>
                  </a:lnTo>
                  <a:lnTo>
                    <a:pt x="0" y="141651"/>
                  </a:lnTo>
                  <a:lnTo>
                    <a:pt x="0" y="177074"/>
                  </a:lnTo>
                  <a:lnTo>
                    <a:pt x="7222" y="221844"/>
                  </a:lnTo>
                  <a:lnTo>
                    <a:pt x="27333" y="260728"/>
                  </a:lnTo>
                  <a:lnTo>
                    <a:pt x="57999" y="291393"/>
                  </a:lnTo>
                  <a:lnTo>
                    <a:pt x="96887" y="311503"/>
                  </a:lnTo>
                  <a:lnTo>
                    <a:pt x="141664" y="318726"/>
                  </a:lnTo>
                  <a:lnTo>
                    <a:pt x="2833087" y="318726"/>
                  </a:lnTo>
                  <a:lnTo>
                    <a:pt x="2877857" y="311503"/>
                  </a:lnTo>
                  <a:lnTo>
                    <a:pt x="2916742" y="291393"/>
                  </a:lnTo>
                  <a:lnTo>
                    <a:pt x="2947406" y="260728"/>
                  </a:lnTo>
                  <a:lnTo>
                    <a:pt x="2967517" y="221844"/>
                  </a:lnTo>
                  <a:lnTo>
                    <a:pt x="2974739" y="177074"/>
                  </a:lnTo>
                  <a:lnTo>
                    <a:pt x="2974739" y="141651"/>
                  </a:lnTo>
                  <a:lnTo>
                    <a:pt x="2967517" y="96881"/>
                  </a:lnTo>
                  <a:lnTo>
                    <a:pt x="2947406" y="57997"/>
                  </a:lnTo>
                  <a:lnTo>
                    <a:pt x="2916742" y="27332"/>
                  </a:lnTo>
                  <a:lnTo>
                    <a:pt x="2877857" y="7222"/>
                  </a:lnTo>
                  <a:lnTo>
                    <a:pt x="2833087" y="0"/>
                  </a:lnTo>
                  <a:close/>
                </a:path>
              </a:pathLst>
            </a:custGeom>
            <a:solidFill>
              <a:srgbClr val="F1F2F2"/>
            </a:solidFill>
          </p:spPr>
          <p:txBody>
            <a:bodyPr wrap="square" lIns="0" tIns="0" rIns="0" bIns="0" rtlCol="0"/>
            <a:lstStyle/>
            <a:p>
              <a:endParaRPr sz="1100">
                <a:latin typeface="+mj-lt"/>
              </a:endParaRPr>
            </a:p>
          </p:txBody>
        </p:sp>
        <p:sp>
          <p:nvSpPr>
            <p:cNvPr id="5" name="object 5"/>
            <p:cNvSpPr/>
            <p:nvPr/>
          </p:nvSpPr>
          <p:spPr>
            <a:xfrm>
              <a:off x="4231797" y="4440612"/>
              <a:ext cx="2289529" cy="260155"/>
            </a:xfrm>
            <a:custGeom>
              <a:avLst/>
              <a:gdLst/>
              <a:ahLst/>
              <a:cxnLst/>
              <a:rect l="l" t="t" r="r" b="b"/>
              <a:pathLst>
                <a:path w="2974975" h="318770">
                  <a:moveTo>
                    <a:pt x="2974739" y="177074"/>
                  </a:moveTo>
                  <a:lnTo>
                    <a:pt x="2967517" y="221844"/>
                  </a:lnTo>
                  <a:lnTo>
                    <a:pt x="2947406" y="260728"/>
                  </a:lnTo>
                  <a:lnTo>
                    <a:pt x="2916742" y="291393"/>
                  </a:lnTo>
                  <a:lnTo>
                    <a:pt x="2877857" y="311503"/>
                  </a:lnTo>
                  <a:lnTo>
                    <a:pt x="2833087" y="318726"/>
                  </a:lnTo>
                  <a:lnTo>
                    <a:pt x="141664" y="318726"/>
                  </a:lnTo>
                  <a:lnTo>
                    <a:pt x="96887" y="311503"/>
                  </a:lnTo>
                  <a:lnTo>
                    <a:pt x="57999" y="291393"/>
                  </a:lnTo>
                  <a:lnTo>
                    <a:pt x="27333" y="260728"/>
                  </a:lnTo>
                  <a:lnTo>
                    <a:pt x="7222" y="221844"/>
                  </a:lnTo>
                  <a:lnTo>
                    <a:pt x="0" y="177074"/>
                  </a:lnTo>
                  <a:lnTo>
                    <a:pt x="0" y="141651"/>
                  </a:lnTo>
                  <a:lnTo>
                    <a:pt x="7222" y="96881"/>
                  </a:lnTo>
                  <a:lnTo>
                    <a:pt x="27333" y="57997"/>
                  </a:lnTo>
                  <a:lnTo>
                    <a:pt x="57999" y="27332"/>
                  </a:lnTo>
                  <a:lnTo>
                    <a:pt x="96887" y="7222"/>
                  </a:lnTo>
                  <a:lnTo>
                    <a:pt x="141664" y="0"/>
                  </a:lnTo>
                  <a:lnTo>
                    <a:pt x="2833087" y="0"/>
                  </a:lnTo>
                  <a:lnTo>
                    <a:pt x="2877857" y="7222"/>
                  </a:lnTo>
                  <a:lnTo>
                    <a:pt x="2916742" y="27332"/>
                  </a:lnTo>
                  <a:lnTo>
                    <a:pt x="2947406" y="57997"/>
                  </a:lnTo>
                  <a:lnTo>
                    <a:pt x="2967517" y="96881"/>
                  </a:lnTo>
                  <a:lnTo>
                    <a:pt x="2974739" y="141651"/>
                  </a:lnTo>
                  <a:lnTo>
                    <a:pt x="2974739" y="177074"/>
                  </a:lnTo>
                  <a:close/>
                </a:path>
              </a:pathLst>
            </a:custGeom>
            <a:ln w="12342">
              <a:solidFill>
                <a:srgbClr val="58595B"/>
              </a:solidFill>
            </a:ln>
          </p:spPr>
          <p:txBody>
            <a:bodyPr wrap="square" lIns="0" tIns="0" rIns="0" bIns="0" rtlCol="0"/>
            <a:lstStyle/>
            <a:p>
              <a:endParaRPr sz="1100">
                <a:latin typeface="+mj-lt"/>
              </a:endParaRPr>
            </a:p>
          </p:txBody>
        </p:sp>
        <p:sp>
          <p:nvSpPr>
            <p:cNvPr id="6" name="object 6"/>
            <p:cNvSpPr/>
            <p:nvPr/>
          </p:nvSpPr>
          <p:spPr>
            <a:xfrm>
              <a:off x="4231797" y="4105071"/>
              <a:ext cx="2289529" cy="260155"/>
            </a:xfrm>
            <a:custGeom>
              <a:avLst/>
              <a:gdLst/>
              <a:ahLst/>
              <a:cxnLst/>
              <a:rect l="l" t="t" r="r" b="b"/>
              <a:pathLst>
                <a:path w="2974975" h="318770">
                  <a:moveTo>
                    <a:pt x="2833087" y="0"/>
                  </a:moveTo>
                  <a:lnTo>
                    <a:pt x="141664" y="0"/>
                  </a:lnTo>
                  <a:lnTo>
                    <a:pt x="96887" y="7222"/>
                  </a:lnTo>
                  <a:lnTo>
                    <a:pt x="57999" y="27333"/>
                  </a:lnTo>
                  <a:lnTo>
                    <a:pt x="27333" y="57999"/>
                  </a:lnTo>
                  <a:lnTo>
                    <a:pt x="7222" y="96887"/>
                  </a:lnTo>
                  <a:lnTo>
                    <a:pt x="0" y="141664"/>
                  </a:lnTo>
                  <a:lnTo>
                    <a:pt x="0" y="177074"/>
                  </a:lnTo>
                  <a:lnTo>
                    <a:pt x="7222" y="221844"/>
                  </a:lnTo>
                  <a:lnTo>
                    <a:pt x="27333" y="260728"/>
                  </a:lnTo>
                  <a:lnTo>
                    <a:pt x="57999" y="291393"/>
                  </a:lnTo>
                  <a:lnTo>
                    <a:pt x="96887" y="311503"/>
                  </a:lnTo>
                  <a:lnTo>
                    <a:pt x="141664" y="318726"/>
                  </a:lnTo>
                  <a:lnTo>
                    <a:pt x="2833087" y="318726"/>
                  </a:lnTo>
                  <a:lnTo>
                    <a:pt x="2877857" y="311503"/>
                  </a:lnTo>
                  <a:lnTo>
                    <a:pt x="2916742" y="291393"/>
                  </a:lnTo>
                  <a:lnTo>
                    <a:pt x="2947406" y="260728"/>
                  </a:lnTo>
                  <a:lnTo>
                    <a:pt x="2967517" y="221844"/>
                  </a:lnTo>
                  <a:lnTo>
                    <a:pt x="2974739" y="177074"/>
                  </a:lnTo>
                  <a:lnTo>
                    <a:pt x="2974739" y="141664"/>
                  </a:lnTo>
                  <a:lnTo>
                    <a:pt x="2967517" y="96887"/>
                  </a:lnTo>
                  <a:lnTo>
                    <a:pt x="2947406" y="57999"/>
                  </a:lnTo>
                  <a:lnTo>
                    <a:pt x="2916742" y="27333"/>
                  </a:lnTo>
                  <a:lnTo>
                    <a:pt x="2877857" y="7222"/>
                  </a:lnTo>
                  <a:lnTo>
                    <a:pt x="2833087" y="0"/>
                  </a:lnTo>
                  <a:close/>
                </a:path>
              </a:pathLst>
            </a:custGeom>
            <a:solidFill>
              <a:srgbClr val="F1F2F2"/>
            </a:solidFill>
          </p:spPr>
          <p:txBody>
            <a:bodyPr wrap="square" lIns="0" tIns="0" rIns="0" bIns="0" rtlCol="0"/>
            <a:lstStyle/>
            <a:p>
              <a:endParaRPr sz="1100">
                <a:latin typeface="+mj-lt"/>
              </a:endParaRPr>
            </a:p>
          </p:txBody>
        </p:sp>
        <p:sp>
          <p:nvSpPr>
            <p:cNvPr id="7" name="object 7"/>
            <p:cNvSpPr/>
            <p:nvPr/>
          </p:nvSpPr>
          <p:spPr>
            <a:xfrm>
              <a:off x="4231797" y="4093791"/>
              <a:ext cx="2289529" cy="260155"/>
            </a:xfrm>
            <a:custGeom>
              <a:avLst/>
              <a:gdLst/>
              <a:ahLst/>
              <a:cxnLst/>
              <a:rect l="l" t="t" r="r" b="b"/>
              <a:pathLst>
                <a:path w="2974975" h="318770">
                  <a:moveTo>
                    <a:pt x="2974739" y="177074"/>
                  </a:moveTo>
                  <a:lnTo>
                    <a:pt x="2967517" y="221844"/>
                  </a:lnTo>
                  <a:lnTo>
                    <a:pt x="2947406" y="260728"/>
                  </a:lnTo>
                  <a:lnTo>
                    <a:pt x="2916742" y="291393"/>
                  </a:lnTo>
                  <a:lnTo>
                    <a:pt x="2877857" y="311503"/>
                  </a:lnTo>
                  <a:lnTo>
                    <a:pt x="2833087" y="318726"/>
                  </a:lnTo>
                  <a:lnTo>
                    <a:pt x="141664" y="318726"/>
                  </a:lnTo>
                  <a:lnTo>
                    <a:pt x="96887" y="311503"/>
                  </a:lnTo>
                  <a:lnTo>
                    <a:pt x="57999" y="291393"/>
                  </a:lnTo>
                  <a:lnTo>
                    <a:pt x="27333" y="260728"/>
                  </a:lnTo>
                  <a:lnTo>
                    <a:pt x="7222" y="221844"/>
                  </a:lnTo>
                  <a:lnTo>
                    <a:pt x="0" y="177074"/>
                  </a:lnTo>
                  <a:lnTo>
                    <a:pt x="0" y="141664"/>
                  </a:lnTo>
                  <a:lnTo>
                    <a:pt x="7222" y="96887"/>
                  </a:lnTo>
                  <a:lnTo>
                    <a:pt x="27333" y="57999"/>
                  </a:lnTo>
                  <a:lnTo>
                    <a:pt x="57999" y="27333"/>
                  </a:lnTo>
                  <a:lnTo>
                    <a:pt x="96887" y="7222"/>
                  </a:lnTo>
                  <a:lnTo>
                    <a:pt x="141664" y="0"/>
                  </a:lnTo>
                  <a:lnTo>
                    <a:pt x="2833087" y="0"/>
                  </a:lnTo>
                  <a:lnTo>
                    <a:pt x="2877857" y="7222"/>
                  </a:lnTo>
                  <a:lnTo>
                    <a:pt x="2916742" y="27333"/>
                  </a:lnTo>
                  <a:lnTo>
                    <a:pt x="2947406" y="57999"/>
                  </a:lnTo>
                  <a:lnTo>
                    <a:pt x="2967517" y="96887"/>
                  </a:lnTo>
                  <a:lnTo>
                    <a:pt x="2974739" y="141664"/>
                  </a:lnTo>
                  <a:lnTo>
                    <a:pt x="2974739" y="177074"/>
                  </a:lnTo>
                  <a:close/>
                </a:path>
              </a:pathLst>
            </a:custGeom>
            <a:ln w="12342">
              <a:solidFill>
                <a:srgbClr val="58595B"/>
              </a:solidFill>
            </a:ln>
          </p:spPr>
          <p:txBody>
            <a:bodyPr wrap="square" lIns="0" tIns="0" rIns="0" bIns="0" rtlCol="0"/>
            <a:lstStyle/>
            <a:p>
              <a:endParaRPr sz="1100">
                <a:latin typeface="+mj-lt"/>
              </a:endParaRPr>
            </a:p>
          </p:txBody>
        </p:sp>
        <p:sp>
          <p:nvSpPr>
            <p:cNvPr id="8" name="object 8"/>
            <p:cNvSpPr/>
            <p:nvPr/>
          </p:nvSpPr>
          <p:spPr>
            <a:xfrm>
              <a:off x="4231797" y="3746970"/>
              <a:ext cx="2289529" cy="260155"/>
            </a:xfrm>
            <a:custGeom>
              <a:avLst/>
              <a:gdLst/>
              <a:ahLst/>
              <a:cxnLst/>
              <a:rect l="l" t="t" r="r" b="b"/>
              <a:pathLst>
                <a:path w="2974975" h="318770">
                  <a:moveTo>
                    <a:pt x="2833087" y="0"/>
                  </a:moveTo>
                  <a:lnTo>
                    <a:pt x="141664" y="0"/>
                  </a:lnTo>
                  <a:lnTo>
                    <a:pt x="96887" y="7222"/>
                  </a:lnTo>
                  <a:lnTo>
                    <a:pt x="57999" y="27333"/>
                  </a:lnTo>
                  <a:lnTo>
                    <a:pt x="27333" y="57999"/>
                  </a:lnTo>
                  <a:lnTo>
                    <a:pt x="7222" y="96887"/>
                  </a:lnTo>
                  <a:lnTo>
                    <a:pt x="0" y="141664"/>
                  </a:lnTo>
                  <a:lnTo>
                    <a:pt x="0" y="177074"/>
                  </a:lnTo>
                  <a:lnTo>
                    <a:pt x="7222" y="221844"/>
                  </a:lnTo>
                  <a:lnTo>
                    <a:pt x="27333" y="260728"/>
                  </a:lnTo>
                  <a:lnTo>
                    <a:pt x="57999" y="291393"/>
                  </a:lnTo>
                  <a:lnTo>
                    <a:pt x="96887" y="311503"/>
                  </a:lnTo>
                  <a:lnTo>
                    <a:pt x="141664" y="318726"/>
                  </a:lnTo>
                  <a:lnTo>
                    <a:pt x="2833087" y="318726"/>
                  </a:lnTo>
                  <a:lnTo>
                    <a:pt x="2877857" y="311503"/>
                  </a:lnTo>
                  <a:lnTo>
                    <a:pt x="2916742" y="291393"/>
                  </a:lnTo>
                  <a:lnTo>
                    <a:pt x="2947406" y="260728"/>
                  </a:lnTo>
                  <a:lnTo>
                    <a:pt x="2967517" y="221844"/>
                  </a:lnTo>
                  <a:lnTo>
                    <a:pt x="2974739" y="177074"/>
                  </a:lnTo>
                  <a:lnTo>
                    <a:pt x="2974739" y="141664"/>
                  </a:lnTo>
                  <a:lnTo>
                    <a:pt x="2967517" y="96887"/>
                  </a:lnTo>
                  <a:lnTo>
                    <a:pt x="2947406" y="57999"/>
                  </a:lnTo>
                  <a:lnTo>
                    <a:pt x="2916742" y="27333"/>
                  </a:lnTo>
                  <a:lnTo>
                    <a:pt x="2877857" y="7222"/>
                  </a:lnTo>
                  <a:lnTo>
                    <a:pt x="2833087" y="0"/>
                  </a:lnTo>
                  <a:close/>
                </a:path>
              </a:pathLst>
            </a:custGeom>
            <a:solidFill>
              <a:srgbClr val="F1F2F2"/>
            </a:solidFill>
          </p:spPr>
          <p:txBody>
            <a:bodyPr wrap="square" lIns="0" tIns="0" rIns="0" bIns="0" rtlCol="0"/>
            <a:lstStyle/>
            <a:p>
              <a:endParaRPr sz="1100">
                <a:latin typeface="+mj-lt"/>
              </a:endParaRPr>
            </a:p>
          </p:txBody>
        </p:sp>
        <p:sp>
          <p:nvSpPr>
            <p:cNvPr id="9" name="object 9"/>
            <p:cNvSpPr/>
            <p:nvPr/>
          </p:nvSpPr>
          <p:spPr>
            <a:xfrm>
              <a:off x="4231797" y="3746970"/>
              <a:ext cx="2289529" cy="260155"/>
            </a:xfrm>
            <a:custGeom>
              <a:avLst/>
              <a:gdLst/>
              <a:ahLst/>
              <a:cxnLst/>
              <a:rect l="l" t="t" r="r" b="b"/>
              <a:pathLst>
                <a:path w="2974975" h="318770">
                  <a:moveTo>
                    <a:pt x="2974739" y="177074"/>
                  </a:moveTo>
                  <a:lnTo>
                    <a:pt x="2967517" y="221844"/>
                  </a:lnTo>
                  <a:lnTo>
                    <a:pt x="2947406" y="260728"/>
                  </a:lnTo>
                  <a:lnTo>
                    <a:pt x="2916742" y="291393"/>
                  </a:lnTo>
                  <a:lnTo>
                    <a:pt x="2877857" y="311503"/>
                  </a:lnTo>
                  <a:lnTo>
                    <a:pt x="2833087" y="318726"/>
                  </a:lnTo>
                  <a:lnTo>
                    <a:pt x="141664" y="318726"/>
                  </a:lnTo>
                  <a:lnTo>
                    <a:pt x="96887" y="311503"/>
                  </a:lnTo>
                  <a:lnTo>
                    <a:pt x="57999" y="291393"/>
                  </a:lnTo>
                  <a:lnTo>
                    <a:pt x="27333" y="260728"/>
                  </a:lnTo>
                  <a:lnTo>
                    <a:pt x="7222" y="221844"/>
                  </a:lnTo>
                  <a:lnTo>
                    <a:pt x="0" y="177074"/>
                  </a:lnTo>
                  <a:lnTo>
                    <a:pt x="0" y="141664"/>
                  </a:lnTo>
                  <a:lnTo>
                    <a:pt x="7222" y="96887"/>
                  </a:lnTo>
                  <a:lnTo>
                    <a:pt x="27333" y="57999"/>
                  </a:lnTo>
                  <a:lnTo>
                    <a:pt x="57999" y="27333"/>
                  </a:lnTo>
                  <a:lnTo>
                    <a:pt x="96887" y="7222"/>
                  </a:lnTo>
                  <a:lnTo>
                    <a:pt x="141664" y="0"/>
                  </a:lnTo>
                  <a:lnTo>
                    <a:pt x="2833087" y="0"/>
                  </a:lnTo>
                  <a:lnTo>
                    <a:pt x="2877857" y="7222"/>
                  </a:lnTo>
                  <a:lnTo>
                    <a:pt x="2916742" y="27333"/>
                  </a:lnTo>
                  <a:lnTo>
                    <a:pt x="2947406" y="57999"/>
                  </a:lnTo>
                  <a:lnTo>
                    <a:pt x="2967517" y="96887"/>
                  </a:lnTo>
                  <a:lnTo>
                    <a:pt x="2974739" y="141664"/>
                  </a:lnTo>
                  <a:lnTo>
                    <a:pt x="2974739" y="177074"/>
                  </a:lnTo>
                  <a:close/>
                </a:path>
              </a:pathLst>
            </a:custGeom>
            <a:ln w="12342">
              <a:solidFill>
                <a:srgbClr val="58595B"/>
              </a:solidFill>
            </a:ln>
          </p:spPr>
          <p:txBody>
            <a:bodyPr wrap="square" lIns="0" tIns="0" rIns="0" bIns="0" rtlCol="0"/>
            <a:lstStyle/>
            <a:p>
              <a:endParaRPr sz="1100">
                <a:latin typeface="+mj-lt"/>
              </a:endParaRPr>
            </a:p>
          </p:txBody>
        </p:sp>
        <p:sp>
          <p:nvSpPr>
            <p:cNvPr id="10" name="object 10"/>
            <p:cNvSpPr/>
            <p:nvPr/>
          </p:nvSpPr>
          <p:spPr>
            <a:xfrm>
              <a:off x="4231797" y="3313451"/>
              <a:ext cx="2289529" cy="347219"/>
            </a:xfrm>
            <a:custGeom>
              <a:avLst/>
              <a:gdLst/>
              <a:ahLst/>
              <a:cxnLst/>
              <a:rect l="l" t="t" r="r" b="b"/>
              <a:pathLst>
                <a:path w="2974975" h="425450">
                  <a:moveTo>
                    <a:pt x="2833087" y="0"/>
                  </a:moveTo>
                  <a:lnTo>
                    <a:pt x="141664" y="0"/>
                  </a:lnTo>
                  <a:lnTo>
                    <a:pt x="96887" y="7222"/>
                  </a:lnTo>
                  <a:lnTo>
                    <a:pt x="57999" y="27332"/>
                  </a:lnTo>
                  <a:lnTo>
                    <a:pt x="27333" y="57997"/>
                  </a:lnTo>
                  <a:lnTo>
                    <a:pt x="7222" y="96881"/>
                  </a:lnTo>
                  <a:lnTo>
                    <a:pt x="0" y="141651"/>
                  </a:lnTo>
                  <a:lnTo>
                    <a:pt x="0" y="283303"/>
                  </a:lnTo>
                  <a:lnTo>
                    <a:pt x="7222" y="328075"/>
                  </a:lnTo>
                  <a:lnTo>
                    <a:pt x="27333" y="366962"/>
                  </a:lnTo>
                  <a:lnTo>
                    <a:pt x="57999" y="397631"/>
                  </a:lnTo>
                  <a:lnTo>
                    <a:pt x="96887" y="417744"/>
                  </a:lnTo>
                  <a:lnTo>
                    <a:pt x="141664" y="424968"/>
                  </a:lnTo>
                  <a:lnTo>
                    <a:pt x="2833087" y="424968"/>
                  </a:lnTo>
                  <a:lnTo>
                    <a:pt x="2877857" y="417744"/>
                  </a:lnTo>
                  <a:lnTo>
                    <a:pt x="2916742" y="397631"/>
                  </a:lnTo>
                  <a:lnTo>
                    <a:pt x="2947406" y="366962"/>
                  </a:lnTo>
                  <a:lnTo>
                    <a:pt x="2967517" y="328075"/>
                  </a:lnTo>
                  <a:lnTo>
                    <a:pt x="2974739" y="283303"/>
                  </a:lnTo>
                  <a:lnTo>
                    <a:pt x="2974739" y="141651"/>
                  </a:lnTo>
                  <a:lnTo>
                    <a:pt x="2967517" y="96881"/>
                  </a:lnTo>
                  <a:lnTo>
                    <a:pt x="2947406" y="57997"/>
                  </a:lnTo>
                  <a:lnTo>
                    <a:pt x="2916742" y="27332"/>
                  </a:lnTo>
                  <a:lnTo>
                    <a:pt x="2877857" y="7222"/>
                  </a:lnTo>
                  <a:lnTo>
                    <a:pt x="2833087" y="0"/>
                  </a:lnTo>
                  <a:close/>
                </a:path>
              </a:pathLst>
            </a:custGeom>
            <a:solidFill>
              <a:srgbClr val="F1F2F2"/>
            </a:solidFill>
          </p:spPr>
          <p:txBody>
            <a:bodyPr wrap="square" lIns="0" tIns="0" rIns="0" bIns="0" rtlCol="0"/>
            <a:lstStyle/>
            <a:p>
              <a:endParaRPr sz="1100">
                <a:latin typeface="+mj-lt"/>
              </a:endParaRPr>
            </a:p>
          </p:txBody>
        </p:sp>
        <p:sp>
          <p:nvSpPr>
            <p:cNvPr id="11" name="object 11"/>
            <p:cNvSpPr/>
            <p:nvPr/>
          </p:nvSpPr>
          <p:spPr>
            <a:xfrm>
              <a:off x="4231797" y="3313451"/>
              <a:ext cx="2289529" cy="347219"/>
            </a:xfrm>
            <a:custGeom>
              <a:avLst/>
              <a:gdLst/>
              <a:ahLst/>
              <a:cxnLst/>
              <a:rect l="l" t="t" r="r" b="b"/>
              <a:pathLst>
                <a:path w="2974975" h="425450">
                  <a:moveTo>
                    <a:pt x="2974739" y="283303"/>
                  </a:moveTo>
                  <a:lnTo>
                    <a:pt x="2967517" y="328075"/>
                  </a:lnTo>
                  <a:lnTo>
                    <a:pt x="2947406" y="366962"/>
                  </a:lnTo>
                  <a:lnTo>
                    <a:pt x="2916742" y="397631"/>
                  </a:lnTo>
                  <a:lnTo>
                    <a:pt x="2877857" y="417744"/>
                  </a:lnTo>
                  <a:lnTo>
                    <a:pt x="2833087" y="424968"/>
                  </a:lnTo>
                  <a:lnTo>
                    <a:pt x="141664" y="424968"/>
                  </a:lnTo>
                  <a:lnTo>
                    <a:pt x="96887" y="417744"/>
                  </a:lnTo>
                  <a:lnTo>
                    <a:pt x="57999" y="397631"/>
                  </a:lnTo>
                  <a:lnTo>
                    <a:pt x="27333" y="366962"/>
                  </a:lnTo>
                  <a:lnTo>
                    <a:pt x="7222" y="328075"/>
                  </a:lnTo>
                  <a:lnTo>
                    <a:pt x="0" y="283303"/>
                  </a:lnTo>
                  <a:lnTo>
                    <a:pt x="0" y="141651"/>
                  </a:lnTo>
                  <a:lnTo>
                    <a:pt x="7222" y="96881"/>
                  </a:lnTo>
                  <a:lnTo>
                    <a:pt x="27333" y="57997"/>
                  </a:lnTo>
                  <a:lnTo>
                    <a:pt x="57999" y="27332"/>
                  </a:lnTo>
                  <a:lnTo>
                    <a:pt x="96887" y="7222"/>
                  </a:lnTo>
                  <a:lnTo>
                    <a:pt x="141664" y="0"/>
                  </a:lnTo>
                  <a:lnTo>
                    <a:pt x="2833087" y="0"/>
                  </a:lnTo>
                  <a:lnTo>
                    <a:pt x="2877857" y="7222"/>
                  </a:lnTo>
                  <a:lnTo>
                    <a:pt x="2916742" y="27332"/>
                  </a:lnTo>
                  <a:lnTo>
                    <a:pt x="2947406" y="57997"/>
                  </a:lnTo>
                  <a:lnTo>
                    <a:pt x="2967517" y="96881"/>
                  </a:lnTo>
                  <a:lnTo>
                    <a:pt x="2974739" y="141651"/>
                  </a:lnTo>
                  <a:lnTo>
                    <a:pt x="2974739" y="283303"/>
                  </a:lnTo>
                  <a:close/>
                </a:path>
              </a:pathLst>
            </a:custGeom>
            <a:ln w="12342">
              <a:solidFill>
                <a:srgbClr val="58595B"/>
              </a:solidFill>
            </a:ln>
          </p:spPr>
          <p:txBody>
            <a:bodyPr wrap="square" lIns="0" tIns="0" rIns="0" bIns="0" rtlCol="0"/>
            <a:lstStyle/>
            <a:p>
              <a:endParaRPr sz="1100">
                <a:latin typeface="+mj-lt"/>
              </a:endParaRPr>
            </a:p>
          </p:txBody>
        </p:sp>
        <p:sp>
          <p:nvSpPr>
            <p:cNvPr id="12" name="object 12"/>
            <p:cNvSpPr/>
            <p:nvPr/>
          </p:nvSpPr>
          <p:spPr>
            <a:xfrm>
              <a:off x="4231797" y="2966626"/>
              <a:ext cx="2289529" cy="260155"/>
            </a:xfrm>
            <a:custGeom>
              <a:avLst/>
              <a:gdLst/>
              <a:ahLst/>
              <a:cxnLst/>
              <a:rect l="l" t="t" r="r" b="b"/>
              <a:pathLst>
                <a:path w="2974975" h="318770">
                  <a:moveTo>
                    <a:pt x="2833087" y="0"/>
                  </a:moveTo>
                  <a:lnTo>
                    <a:pt x="141664" y="0"/>
                  </a:lnTo>
                  <a:lnTo>
                    <a:pt x="96887" y="7222"/>
                  </a:lnTo>
                  <a:lnTo>
                    <a:pt x="57999" y="27332"/>
                  </a:lnTo>
                  <a:lnTo>
                    <a:pt x="27333" y="57997"/>
                  </a:lnTo>
                  <a:lnTo>
                    <a:pt x="7222" y="96881"/>
                  </a:lnTo>
                  <a:lnTo>
                    <a:pt x="0" y="141651"/>
                  </a:lnTo>
                  <a:lnTo>
                    <a:pt x="0" y="177074"/>
                  </a:lnTo>
                  <a:lnTo>
                    <a:pt x="7222" y="221844"/>
                  </a:lnTo>
                  <a:lnTo>
                    <a:pt x="27333" y="260728"/>
                  </a:lnTo>
                  <a:lnTo>
                    <a:pt x="57999" y="291393"/>
                  </a:lnTo>
                  <a:lnTo>
                    <a:pt x="96887" y="311503"/>
                  </a:lnTo>
                  <a:lnTo>
                    <a:pt x="141664" y="318726"/>
                  </a:lnTo>
                  <a:lnTo>
                    <a:pt x="2833087" y="318726"/>
                  </a:lnTo>
                  <a:lnTo>
                    <a:pt x="2877857" y="311503"/>
                  </a:lnTo>
                  <a:lnTo>
                    <a:pt x="2916742" y="291393"/>
                  </a:lnTo>
                  <a:lnTo>
                    <a:pt x="2947406" y="260728"/>
                  </a:lnTo>
                  <a:lnTo>
                    <a:pt x="2967517" y="221844"/>
                  </a:lnTo>
                  <a:lnTo>
                    <a:pt x="2974739" y="177074"/>
                  </a:lnTo>
                  <a:lnTo>
                    <a:pt x="2974739" y="141651"/>
                  </a:lnTo>
                  <a:lnTo>
                    <a:pt x="2967517" y="96881"/>
                  </a:lnTo>
                  <a:lnTo>
                    <a:pt x="2947406" y="57997"/>
                  </a:lnTo>
                  <a:lnTo>
                    <a:pt x="2916742" y="27332"/>
                  </a:lnTo>
                  <a:lnTo>
                    <a:pt x="2877857" y="7222"/>
                  </a:lnTo>
                  <a:lnTo>
                    <a:pt x="2833087" y="0"/>
                  </a:lnTo>
                  <a:close/>
                </a:path>
              </a:pathLst>
            </a:custGeom>
            <a:solidFill>
              <a:srgbClr val="F1F2F2"/>
            </a:solidFill>
          </p:spPr>
          <p:txBody>
            <a:bodyPr wrap="square" lIns="0" tIns="0" rIns="0" bIns="0" rtlCol="0"/>
            <a:lstStyle/>
            <a:p>
              <a:endParaRPr sz="1100">
                <a:latin typeface="+mj-lt"/>
              </a:endParaRPr>
            </a:p>
          </p:txBody>
        </p:sp>
        <p:sp>
          <p:nvSpPr>
            <p:cNvPr id="13" name="object 13"/>
            <p:cNvSpPr/>
            <p:nvPr/>
          </p:nvSpPr>
          <p:spPr>
            <a:xfrm>
              <a:off x="4231797" y="2966626"/>
              <a:ext cx="2289529" cy="260155"/>
            </a:xfrm>
            <a:custGeom>
              <a:avLst/>
              <a:gdLst/>
              <a:ahLst/>
              <a:cxnLst/>
              <a:rect l="l" t="t" r="r" b="b"/>
              <a:pathLst>
                <a:path w="2974975" h="318770">
                  <a:moveTo>
                    <a:pt x="2974739" y="177074"/>
                  </a:moveTo>
                  <a:lnTo>
                    <a:pt x="2967517" y="221844"/>
                  </a:lnTo>
                  <a:lnTo>
                    <a:pt x="2947406" y="260728"/>
                  </a:lnTo>
                  <a:lnTo>
                    <a:pt x="2916742" y="291393"/>
                  </a:lnTo>
                  <a:lnTo>
                    <a:pt x="2877857" y="311503"/>
                  </a:lnTo>
                  <a:lnTo>
                    <a:pt x="2833087" y="318726"/>
                  </a:lnTo>
                  <a:lnTo>
                    <a:pt x="141664" y="318726"/>
                  </a:lnTo>
                  <a:lnTo>
                    <a:pt x="96887" y="311503"/>
                  </a:lnTo>
                  <a:lnTo>
                    <a:pt x="57999" y="291393"/>
                  </a:lnTo>
                  <a:lnTo>
                    <a:pt x="27333" y="260728"/>
                  </a:lnTo>
                  <a:lnTo>
                    <a:pt x="7222" y="221844"/>
                  </a:lnTo>
                  <a:lnTo>
                    <a:pt x="0" y="177074"/>
                  </a:lnTo>
                  <a:lnTo>
                    <a:pt x="0" y="141651"/>
                  </a:lnTo>
                  <a:lnTo>
                    <a:pt x="7222" y="96881"/>
                  </a:lnTo>
                  <a:lnTo>
                    <a:pt x="27333" y="57997"/>
                  </a:lnTo>
                  <a:lnTo>
                    <a:pt x="57999" y="27332"/>
                  </a:lnTo>
                  <a:lnTo>
                    <a:pt x="96887" y="7222"/>
                  </a:lnTo>
                  <a:lnTo>
                    <a:pt x="141664" y="0"/>
                  </a:lnTo>
                  <a:lnTo>
                    <a:pt x="2833087" y="0"/>
                  </a:lnTo>
                  <a:lnTo>
                    <a:pt x="2877857" y="7222"/>
                  </a:lnTo>
                  <a:lnTo>
                    <a:pt x="2916742" y="27332"/>
                  </a:lnTo>
                  <a:lnTo>
                    <a:pt x="2947406" y="57997"/>
                  </a:lnTo>
                  <a:lnTo>
                    <a:pt x="2967517" y="96881"/>
                  </a:lnTo>
                  <a:lnTo>
                    <a:pt x="2974739" y="141651"/>
                  </a:lnTo>
                  <a:lnTo>
                    <a:pt x="2974739" y="177074"/>
                  </a:lnTo>
                  <a:close/>
                </a:path>
              </a:pathLst>
            </a:custGeom>
            <a:ln w="12342">
              <a:solidFill>
                <a:srgbClr val="58595B"/>
              </a:solidFill>
            </a:ln>
          </p:spPr>
          <p:txBody>
            <a:bodyPr wrap="square" lIns="0" tIns="0" rIns="0" bIns="0" rtlCol="0"/>
            <a:lstStyle/>
            <a:p>
              <a:endParaRPr sz="1100">
                <a:latin typeface="+mj-lt"/>
              </a:endParaRPr>
            </a:p>
          </p:txBody>
        </p:sp>
        <p:sp>
          <p:nvSpPr>
            <p:cNvPr id="14" name="object 14"/>
            <p:cNvSpPr/>
            <p:nvPr/>
          </p:nvSpPr>
          <p:spPr>
            <a:xfrm>
              <a:off x="4231797" y="2446392"/>
              <a:ext cx="2289529" cy="433764"/>
            </a:xfrm>
            <a:custGeom>
              <a:avLst/>
              <a:gdLst/>
              <a:ahLst/>
              <a:cxnLst/>
              <a:rect l="l" t="t" r="r" b="b"/>
              <a:pathLst>
                <a:path w="2974975" h="531495">
                  <a:moveTo>
                    <a:pt x="2833087" y="0"/>
                  </a:moveTo>
                  <a:lnTo>
                    <a:pt x="141664" y="0"/>
                  </a:lnTo>
                  <a:lnTo>
                    <a:pt x="96887" y="7223"/>
                  </a:lnTo>
                  <a:lnTo>
                    <a:pt x="57999" y="27336"/>
                  </a:lnTo>
                  <a:lnTo>
                    <a:pt x="27333" y="58005"/>
                  </a:lnTo>
                  <a:lnTo>
                    <a:pt x="7222" y="96892"/>
                  </a:lnTo>
                  <a:lnTo>
                    <a:pt x="0" y="141664"/>
                  </a:lnTo>
                  <a:lnTo>
                    <a:pt x="0" y="389558"/>
                  </a:lnTo>
                  <a:lnTo>
                    <a:pt x="7222" y="434328"/>
                  </a:lnTo>
                  <a:lnTo>
                    <a:pt x="27333" y="473212"/>
                  </a:lnTo>
                  <a:lnTo>
                    <a:pt x="57999" y="503877"/>
                  </a:lnTo>
                  <a:lnTo>
                    <a:pt x="96887" y="523987"/>
                  </a:lnTo>
                  <a:lnTo>
                    <a:pt x="141664" y="531210"/>
                  </a:lnTo>
                  <a:lnTo>
                    <a:pt x="2833087" y="531210"/>
                  </a:lnTo>
                  <a:lnTo>
                    <a:pt x="2877857" y="523987"/>
                  </a:lnTo>
                  <a:lnTo>
                    <a:pt x="2916742" y="503877"/>
                  </a:lnTo>
                  <a:lnTo>
                    <a:pt x="2947406" y="473212"/>
                  </a:lnTo>
                  <a:lnTo>
                    <a:pt x="2967517" y="434328"/>
                  </a:lnTo>
                  <a:lnTo>
                    <a:pt x="2974739" y="389558"/>
                  </a:lnTo>
                  <a:lnTo>
                    <a:pt x="2974739" y="141664"/>
                  </a:lnTo>
                  <a:lnTo>
                    <a:pt x="2967517" y="96892"/>
                  </a:lnTo>
                  <a:lnTo>
                    <a:pt x="2947406" y="58005"/>
                  </a:lnTo>
                  <a:lnTo>
                    <a:pt x="2916742" y="27336"/>
                  </a:lnTo>
                  <a:lnTo>
                    <a:pt x="2877857" y="7223"/>
                  </a:lnTo>
                  <a:lnTo>
                    <a:pt x="2833087" y="0"/>
                  </a:lnTo>
                  <a:close/>
                </a:path>
              </a:pathLst>
            </a:custGeom>
            <a:solidFill>
              <a:srgbClr val="F1F2F2"/>
            </a:solidFill>
          </p:spPr>
          <p:txBody>
            <a:bodyPr wrap="square" lIns="0" tIns="0" rIns="0" bIns="0" rtlCol="0"/>
            <a:lstStyle/>
            <a:p>
              <a:endParaRPr sz="1100">
                <a:latin typeface="+mj-lt"/>
              </a:endParaRPr>
            </a:p>
          </p:txBody>
        </p:sp>
        <p:sp>
          <p:nvSpPr>
            <p:cNvPr id="15" name="object 15"/>
            <p:cNvSpPr/>
            <p:nvPr/>
          </p:nvSpPr>
          <p:spPr>
            <a:xfrm>
              <a:off x="4231797" y="2446392"/>
              <a:ext cx="2289529" cy="433764"/>
            </a:xfrm>
            <a:custGeom>
              <a:avLst/>
              <a:gdLst/>
              <a:ahLst/>
              <a:cxnLst/>
              <a:rect l="l" t="t" r="r" b="b"/>
              <a:pathLst>
                <a:path w="2974975" h="531495">
                  <a:moveTo>
                    <a:pt x="2974739" y="389558"/>
                  </a:moveTo>
                  <a:lnTo>
                    <a:pt x="2967517" y="434328"/>
                  </a:lnTo>
                  <a:lnTo>
                    <a:pt x="2947406" y="473212"/>
                  </a:lnTo>
                  <a:lnTo>
                    <a:pt x="2916742" y="503877"/>
                  </a:lnTo>
                  <a:lnTo>
                    <a:pt x="2877857" y="523987"/>
                  </a:lnTo>
                  <a:lnTo>
                    <a:pt x="2833087" y="531210"/>
                  </a:lnTo>
                  <a:lnTo>
                    <a:pt x="141664" y="531210"/>
                  </a:lnTo>
                  <a:lnTo>
                    <a:pt x="96887" y="523987"/>
                  </a:lnTo>
                  <a:lnTo>
                    <a:pt x="57999" y="503877"/>
                  </a:lnTo>
                  <a:lnTo>
                    <a:pt x="27333" y="473212"/>
                  </a:lnTo>
                  <a:lnTo>
                    <a:pt x="7222" y="434328"/>
                  </a:lnTo>
                  <a:lnTo>
                    <a:pt x="0" y="389558"/>
                  </a:lnTo>
                  <a:lnTo>
                    <a:pt x="0" y="141664"/>
                  </a:lnTo>
                  <a:lnTo>
                    <a:pt x="7222" y="96892"/>
                  </a:lnTo>
                  <a:lnTo>
                    <a:pt x="27333" y="58005"/>
                  </a:lnTo>
                  <a:lnTo>
                    <a:pt x="57999" y="27336"/>
                  </a:lnTo>
                  <a:lnTo>
                    <a:pt x="96887" y="7223"/>
                  </a:lnTo>
                  <a:lnTo>
                    <a:pt x="141664" y="0"/>
                  </a:lnTo>
                  <a:lnTo>
                    <a:pt x="2833087" y="0"/>
                  </a:lnTo>
                  <a:lnTo>
                    <a:pt x="2877857" y="7223"/>
                  </a:lnTo>
                  <a:lnTo>
                    <a:pt x="2916742" y="27336"/>
                  </a:lnTo>
                  <a:lnTo>
                    <a:pt x="2947406" y="58005"/>
                  </a:lnTo>
                  <a:lnTo>
                    <a:pt x="2967517" y="96892"/>
                  </a:lnTo>
                  <a:lnTo>
                    <a:pt x="2974739" y="141664"/>
                  </a:lnTo>
                  <a:lnTo>
                    <a:pt x="2974739" y="389558"/>
                  </a:lnTo>
                  <a:close/>
                </a:path>
              </a:pathLst>
            </a:custGeom>
            <a:ln w="12342">
              <a:solidFill>
                <a:srgbClr val="58595B"/>
              </a:solidFill>
            </a:ln>
          </p:spPr>
          <p:txBody>
            <a:bodyPr wrap="square" lIns="0" tIns="0" rIns="0" bIns="0" rtlCol="0"/>
            <a:lstStyle/>
            <a:p>
              <a:endParaRPr sz="1100">
                <a:latin typeface="+mj-lt"/>
              </a:endParaRPr>
            </a:p>
          </p:txBody>
        </p:sp>
        <p:sp>
          <p:nvSpPr>
            <p:cNvPr id="16" name="object 16"/>
            <p:cNvSpPr/>
            <p:nvPr/>
          </p:nvSpPr>
          <p:spPr>
            <a:xfrm>
              <a:off x="4231797" y="1145823"/>
              <a:ext cx="2289529" cy="1127165"/>
            </a:xfrm>
            <a:custGeom>
              <a:avLst/>
              <a:gdLst/>
              <a:ahLst/>
              <a:cxnLst/>
              <a:rect l="l" t="t" r="r" b="b"/>
              <a:pathLst>
                <a:path w="2974975" h="1381125">
                  <a:moveTo>
                    <a:pt x="2833087" y="0"/>
                  </a:moveTo>
                  <a:lnTo>
                    <a:pt x="141664" y="0"/>
                  </a:lnTo>
                  <a:lnTo>
                    <a:pt x="96887" y="7222"/>
                  </a:lnTo>
                  <a:lnTo>
                    <a:pt x="57999" y="27332"/>
                  </a:lnTo>
                  <a:lnTo>
                    <a:pt x="27333" y="57997"/>
                  </a:lnTo>
                  <a:lnTo>
                    <a:pt x="7222" y="96881"/>
                  </a:lnTo>
                  <a:lnTo>
                    <a:pt x="0" y="141651"/>
                  </a:lnTo>
                  <a:lnTo>
                    <a:pt x="0" y="1239469"/>
                  </a:lnTo>
                  <a:lnTo>
                    <a:pt x="7222" y="1284239"/>
                  </a:lnTo>
                  <a:lnTo>
                    <a:pt x="27333" y="1323124"/>
                  </a:lnTo>
                  <a:lnTo>
                    <a:pt x="57999" y="1353788"/>
                  </a:lnTo>
                  <a:lnTo>
                    <a:pt x="96887" y="1373899"/>
                  </a:lnTo>
                  <a:lnTo>
                    <a:pt x="141664" y="1381121"/>
                  </a:lnTo>
                  <a:lnTo>
                    <a:pt x="2833087" y="1381121"/>
                  </a:lnTo>
                  <a:lnTo>
                    <a:pt x="2877857" y="1373899"/>
                  </a:lnTo>
                  <a:lnTo>
                    <a:pt x="2916742" y="1353788"/>
                  </a:lnTo>
                  <a:lnTo>
                    <a:pt x="2947406" y="1323124"/>
                  </a:lnTo>
                  <a:lnTo>
                    <a:pt x="2967517" y="1284239"/>
                  </a:lnTo>
                  <a:lnTo>
                    <a:pt x="2974739" y="1239469"/>
                  </a:lnTo>
                  <a:lnTo>
                    <a:pt x="2974739" y="141651"/>
                  </a:lnTo>
                  <a:lnTo>
                    <a:pt x="2967517" y="96881"/>
                  </a:lnTo>
                  <a:lnTo>
                    <a:pt x="2947406" y="57997"/>
                  </a:lnTo>
                  <a:lnTo>
                    <a:pt x="2916742" y="27332"/>
                  </a:lnTo>
                  <a:lnTo>
                    <a:pt x="2877857" y="7222"/>
                  </a:lnTo>
                  <a:lnTo>
                    <a:pt x="2833087" y="0"/>
                  </a:lnTo>
                  <a:close/>
                </a:path>
              </a:pathLst>
            </a:custGeom>
            <a:solidFill>
              <a:srgbClr val="F1F2F2"/>
            </a:solidFill>
          </p:spPr>
          <p:txBody>
            <a:bodyPr wrap="square" lIns="0" tIns="0" rIns="0" bIns="0" rtlCol="0"/>
            <a:lstStyle/>
            <a:p>
              <a:endParaRPr sz="1100">
                <a:latin typeface="+mj-lt"/>
              </a:endParaRPr>
            </a:p>
          </p:txBody>
        </p:sp>
        <p:sp>
          <p:nvSpPr>
            <p:cNvPr id="17" name="object 17"/>
            <p:cNvSpPr/>
            <p:nvPr/>
          </p:nvSpPr>
          <p:spPr>
            <a:xfrm>
              <a:off x="4231797" y="1145823"/>
              <a:ext cx="2289529" cy="1127165"/>
            </a:xfrm>
            <a:custGeom>
              <a:avLst/>
              <a:gdLst/>
              <a:ahLst/>
              <a:cxnLst/>
              <a:rect l="l" t="t" r="r" b="b"/>
              <a:pathLst>
                <a:path w="2974975" h="1381125">
                  <a:moveTo>
                    <a:pt x="2974739" y="1239469"/>
                  </a:moveTo>
                  <a:lnTo>
                    <a:pt x="2967517" y="1284239"/>
                  </a:lnTo>
                  <a:lnTo>
                    <a:pt x="2947406" y="1323124"/>
                  </a:lnTo>
                  <a:lnTo>
                    <a:pt x="2916742" y="1353788"/>
                  </a:lnTo>
                  <a:lnTo>
                    <a:pt x="2877857" y="1373899"/>
                  </a:lnTo>
                  <a:lnTo>
                    <a:pt x="2833087" y="1381121"/>
                  </a:lnTo>
                  <a:lnTo>
                    <a:pt x="141664" y="1381121"/>
                  </a:lnTo>
                  <a:lnTo>
                    <a:pt x="96887" y="1373899"/>
                  </a:lnTo>
                  <a:lnTo>
                    <a:pt x="57999" y="1353788"/>
                  </a:lnTo>
                  <a:lnTo>
                    <a:pt x="27333" y="1323124"/>
                  </a:lnTo>
                  <a:lnTo>
                    <a:pt x="7222" y="1284239"/>
                  </a:lnTo>
                  <a:lnTo>
                    <a:pt x="0" y="1239469"/>
                  </a:lnTo>
                  <a:lnTo>
                    <a:pt x="0" y="141651"/>
                  </a:lnTo>
                  <a:lnTo>
                    <a:pt x="7222" y="96881"/>
                  </a:lnTo>
                  <a:lnTo>
                    <a:pt x="27333" y="57997"/>
                  </a:lnTo>
                  <a:lnTo>
                    <a:pt x="57999" y="27332"/>
                  </a:lnTo>
                  <a:lnTo>
                    <a:pt x="96887" y="7222"/>
                  </a:lnTo>
                  <a:lnTo>
                    <a:pt x="141664" y="0"/>
                  </a:lnTo>
                  <a:lnTo>
                    <a:pt x="2833087" y="0"/>
                  </a:lnTo>
                  <a:lnTo>
                    <a:pt x="2877857" y="7222"/>
                  </a:lnTo>
                  <a:lnTo>
                    <a:pt x="2916742" y="27332"/>
                  </a:lnTo>
                  <a:lnTo>
                    <a:pt x="2947406" y="57997"/>
                  </a:lnTo>
                  <a:lnTo>
                    <a:pt x="2967517" y="96881"/>
                  </a:lnTo>
                  <a:lnTo>
                    <a:pt x="2974739" y="141651"/>
                  </a:lnTo>
                  <a:lnTo>
                    <a:pt x="2974739" y="1239469"/>
                  </a:lnTo>
                  <a:close/>
                </a:path>
              </a:pathLst>
            </a:custGeom>
            <a:ln w="12342">
              <a:solidFill>
                <a:srgbClr val="58595B"/>
              </a:solidFill>
            </a:ln>
          </p:spPr>
          <p:txBody>
            <a:bodyPr wrap="square" lIns="0" tIns="0" rIns="0" bIns="0" rtlCol="0"/>
            <a:lstStyle/>
            <a:p>
              <a:endParaRPr sz="1100">
                <a:latin typeface="+mj-lt"/>
              </a:endParaRPr>
            </a:p>
          </p:txBody>
        </p:sp>
        <p:sp>
          <p:nvSpPr>
            <p:cNvPr id="18" name="object 18"/>
            <p:cNvSpPr/>
            <p:nvPr/>
          </p:nvSpPr>
          <p:spPr>
            <a:xfrm>
              <a:off x="1451883" y="2600399"/>
              <a:ext cx="2289529" cy="1474384"/>
            </a:xfrm>
            <a:custGeom>
              <a:avLst/>
              <a:gdLst/>
              <a:ahLst/>
              <a:cxnLst/>
              <a:rect l="l" t="t" r="r" b="b"/>
              <a:pathLst>
                <a:path w="2974975" h="1806575">
                  <a:moveTo>
                    <a:pt x="2833075" y="0"/>
                  </a:moveTo>
                  <a:lnTo>
                    <a:pt x="141651" y="0"/>
                  </a:lnTo>
                  <a:lnTo>
                    <a:pt x="96881" y="7222"/>
                  </a:lnTo>
                  <a:lnTo>
                    <a:pt x="57997" y="27332"/>
                  </a:lnTo>
                  <a:lnTo>
                    <a:pt x="27332" y="57997"/>
                  </a:lnTo>
                  <a:lnTo>
                    <a:pt x="7222" y="96881"/>
                  </a:lnTo>
                  <a:lnTo>
                    <a:pt x="0" y="141651"/>
                  </a:lnTo>
                  <a:lnTo>
                    <a:pt x="0" y="1664437"/>
                  </a:lnTo>
                  <a:lnTo>
                    <a:pt x="7222" y="1709207"/>
                  </a:lnTo>
                  <a:lnTo>
                    <a:pt x="27332" y="1748092"/>
                  </a:lnTo>
                  <a:lnTo>
                    <a:pt x="57997" y="1778756"/>
                  </a:lnTo>
                  <a:lnTo>
                    <a:pt x="96881" y="1798867"/>
                  </a:lnTo>
                  <a:lnTo>
                    <a:pt x="141651" y="1806089"/>
                  </a:lnTo>
                  <a:lnTo>
                    <a:pt x="2833075" y="1806089"/>
                  </a:lnTo>
                  <a:lnTo>
                    <a:pt x="2877851" y="1798867"/>
                  </a:lnTo>
                  <a:lnTo>
                    <a:pt x="2916739" y="1778756"/>
                  </a:lnTo>
                  <a:lnTo>
                    <a:pt x="2947405" y="1748092"/>
                  </a:lnTo>
                  <a:lnTo>
                    <a:pt x="2967517" y="1709207"/>
                  </a:lnTo>
                  <a:lnTo>
                    <a:pt x="2974739" y="1664437"/>
                  </a:lnTo>
                  <a:lnTo>
                    <a:pt x="2974739" y="141651"/>
                  </a:lnTo>
                  <a:lnTo>
                    <a:pt x="2967517" y="96881"/>
                  </a:lnTo>
                  <a:lnTo>
                    <a:pt x="2947405" y="57997"/>
                  </a:lnTo>
                  <a:lnTo>
                    <a:pt x="2916739" y="27332"/>
                  </a:lnTo>
                  <a:lnTo>
                    <a:pt x="2877851" y="7222"/>
                  </a:lnTo>
                  <a:lnTo>
                    <a:pt x="2833075" y="0"/>
                  </a:lnTo>
                  <a:close/>
                </a:path>
              </a:pathLst>
            </a:custGeom>
            <a:solidFill>
              <a:srgbClr val="F1F2F2"/>
            </a:solidFill>
          </p:spPr>
          <p:txBody>
            <a:bodyPr wrap="square" lIns="0" tIns="0" rIns="0" bIns="0" rtlCol="0"/>
            <a:lstStyle/>
            <a:p>
              <a:endParaRPr sz="1100">
                <a:latin typeface="+mj-lt"/>
              </a:endParaRPr>
            </a:p>
          </p:txBody>
        </p:sp>
        <p:sp>
          <p:nvSpPr>
            <p:cNvPr id="19" name="object 19"/>
            <p:cNvSpPr/>
            <p:nvPr/>
          </p:nvSpPr>
          <p:spPr>
            <a:xfrm>
              <a:off x="1451883" y="2600399"/>
              <a:ext cx="2289529" cy="1474384"/>
            </a:xfrm>
            <a:custGeom>
              <a:avLst/>
              <a:gdLst/>
              <a:ahLst/>
              <a:cxnLst/>
              <a:rect l="l" t="t" r="r" b="b"/>
              <a:pathLst>
                <a:path w="2974975" h="1806575">
                  <a:moveTo>
                    <a:pt x="2974739" y="1664437"/>
                  </a:moveTo>
                  <a:lnTo>
                    <a:pt x="2967517" y="1709207"/>
                  </a:lnTo>
                  <a:lnTo>
                    <a:pt x="2947405" y="1748092"/>
                  </a:lnTo>
                  <a:lnTo>
                    <a:pt x="2916739" y="1778756"/>
                  </a:lnTo>
                  <a:lnTo>
                    <a:pt x="2877851" y="1798867"/>
                  </a:lnTo>
                  <a:lnTo>
                    <a:pt x="2833075" y="1806089"/>
                  </a:lnTo>
                  <a:lnTo>
                    <a:pt x="141651" y="1806089"/>
                  </a:lnTo>
                  <a:lnTo>
                    <a:pt x="96881" y="1798867"/>
                  </a:lnTo>
                  <a:lnTo>
                    <a:pt x="57997" y="1778756"/>
                  </a:lnTo>
                  <a:lnTo>
                    <a:pt x="27332" y="1748092"/>
                  </a:lnTo>
                  <a:lnTo>
                    <a:pt x="7222" y="1709207"/>
                  </a:lnTo>
                  <a:lnTo>
                    <a:pt x="0" y="1664437"/>
                  </a:lnTo>
                  <a:lnTo>
                    <a:pt x="0" y="141651"/>
                  </a:lnTo>
                  <a:lnTo>
                    <a:pt x="7222" y="96881"/>
                  </a:lnTo>
                  <a:lnTo>
                    <a:pt x="27332" y="57997"/>
                  </a:lnTo>
                  <a:lnTo>
                    <a:pt x="57997" y="27332"/>
                  </a:lnTo>
                  <a:lnTo>
                    <a:pt x="96881" y="7222"/>
                  </a:lnTo>
                  <a:lnTo>
                    <a:pt x="141651" y="0"/>
                  </a:lnTo>
                  <a:lnTo>
                    <a:pt x="2833075" y="0"/>
                  </a:lnTo>
                  <a:lnTo>
                    <a:pt x="2877851" y="7222"/>
                  </a:lnTo>
                  <a:lnTo>
                    <a:pt x="2916739" y="27332"/>
                  </a:lnTo>
                  <a:lnTo>
                    <a:pt x="2947405" y="57997"/>
                  </a:lnTo>
                  <a:lnTo>
                    <a:pt x="2967517" y="96881"/>
                  </a:lnTo>
                  <a:lnTo>
                    <a:pt x="2974739" y="141651"/>
                  </a:lnTo>
                  <a:lnTo>
                    <a:pt x="2974739" y="1664437"/>
                  </a:lnTo>
                  <a:close/>
                </a:path>
              </a:pathLst>
            </a:custGeom>
            <a:ln w="12342">
              <a:solidFill>
                <a:srgbClr val="58595B"/>
              </a:solidFill>
            </a:ln>
          </p:spPr>
          <p:txBody>
            <a:bodyPr wrap="square" lIns="0" tIns="0" rIns="0" bIns="0" rtlCol="0"/>
            <a:lstStyle/>
            <a:p>
              <a:endParaRPr sz="1100">
                <a:latin typeface="+mj-lt"/>
              </a:endParaRPr>
            </a:p>
          </p:txBody>
        </p:sp>
        <p:sp>
          <p:nvSpPr>
            <p:cNvPr id="20" name="object 20"/>
            <p:cNvSpPr/>
            <p:nvPr/>
          </p:nvSpPr>
          <p:spPr>
            <a:xfrm>
              <a:off x="1451883" y="1126415"/>
              <a:ext cx="2289529" cy="1214229"/>
            </a:xfrm>
            <a:custGeom>
              <a:avLst/>
              <a:gdLst/>
              <a:ahLst/>
              <a:cxnLst/>
              <a:rect l="l" t="t" r="r" b="b"/>
              <a:pathLst>
                <a:path w="2974975" h="1487805">
                  <a:moveTo>
                    <a:pt x="2846787" y="0"/>
                  </a:moveTo>
                  <a:lnTo>
                    <a:pt x="127952" y="0"/>
                  </a:lnTo>
                  <a:lnTo>
                    <a:pt x="87507" y="7221"/>
                  </a:lnTo>
                  <a:lnTo>
                    <a:pt x="52382" y="27329"/>
                  </a:lnTo>
                  <a:lnTo>
                    <a:pt x="24685" y="57991"/>
                  </a:lnTo>
                  <a:lnTo>
                    <a:pt x="6522" y="96876"/>
                  </a:lnTo>
                  <a:lnTo>
                    <a:pt x="0" y="141651"/>
                  </a:lnTo>
                  <a:lnTo>
                    <a:pt x="0" y="1345711"/>
                  </a:lnTo>
                  <a:lnTo>
                    <a:pt x="6522" y="1390486"/>
                  </a:lnTo>
                  <a:lnTo>
                    <a:pt x="24685" y="1429371"/>
                  </a:lnTo>
                  <a:lnTo>
                    <a:pt x="52382" y="1460034"/>
                  </a:lnTo>
                  <a:lnTo>
                    <a:pt x="87507" y="1480142"/>
                  </a:lnTo>
                  <a:lnTo>
                    <a:pt x="127952" y="1487363"/>
                  </a:lnTo>
                  <a:lnTo>
                    <a:pt x="2846787" y="1487363"/>
                  </a:lnTo>
                  <a:lnTo>
                    <a:pt x="2887227" y="1480142"/>
                  </a:lnTo>
                  <a:lnTo>
                    <a:pt x="2922351" y="1460034"/>
                  </a:lnTo>
                  <a:lnTo>
                    <a:pt x="2950050" y="1429371"/>
                  </a:lnTo>
                  <a:lnTo>
                    <a:pt x="2968215" y="1390486"/>
                  </a:lnTo>
                  <a:lnTo>
                    <a:pt x="2974739" y="1345711"/>
                  </a:lnTo>
                  <a:lnTo>
                    <a:pt x="2974739" y="141651"/>
                  </a:lnTo>
                  <a:lnTo>
                    <a:pt x="2968215" y="96876"/>
                  </a:lnTo>
                  <a:lnTo>
                    <a:pt x="2950050" y="57991"/>
                  </a:lnTo>
                  <a:lnTo>
                    <a:pt x="2922351" y="27329"/>
                  </a:lnTo>
                  <a:lnTo>
                    <a:pt x="2887227" y="7221"/>
                  </a:lnTo>
                  <a:lnTo>
                    <a:pt x="2846787" y="0"/>
                  </a:lnTo>
                  <a:close/>
                </a:path>
              </a:pathLst>
            </a:custGeom>
            <a:solidFill>
              <a:srgbClr val="F1F2F2"/>
            </a:solidFill>
          </p:spPr>
          <p:txBody>
            <a:bodyPr wrap="square" lIns="0" tIns="0" rIns="0" bIns="0" rtlCol="0"/>
            <a:lstStyle/>
            <a:p>
              <a:endParaRPr sz="1100">
                <a:latin typeface="+mj-lt"/>
              </a:endParaRPr>
            </a:p>
          </p:txBody>
        </p:sp>
        <p:sp>
          <p:nvSpPr>
            <p:cNvPr id="21" name="object 21"/>
            <p:cNvSpPr/>
            <p:nvPr/>
          </p:nvSpPr>
          <p:spPr>
            <a:xfrm>
              <a:off x="1451883" y="1126415"/>
              <a:ext cx="2289529" cy="1214229"/>
            </a:xfrm>
            <a:custGeom>
              <a:avLst/>
              <a:gdLst/>
              <a:ahLst/>
              <a:cxnLst/>
              <a:rect l="l" t="t" r="r" b="b"/>
              <a:pathLst>
                <a:path w="2974975" h="1487805">
                  <a:moveTo>
                    <a:pt x="2974739" y="1345711"/>
                  </a:moveTo>
                  <a:lnTo>
                    <a:pt x="2968215" y="1390486"/>
                  </a:lnTo>
                  <a:lnTo>
                    <a:pt x="2950050" y="1429371"/>
                  </a:lnTo>
                  <a:lnTo>
                    <a:pt x="2922351" y="1460034"/>
                  </a:lnTo>
                  <a:lnTo>
                    <a:pt x="2887227" y="1480142"/>
                  </a:lnTo>
                  <a:lnTo>
                    <a:pt x="2846787" y="1487363"/>
                  </a:lnTo>
                  <a:lnTo>
                    <a:pt x="127952" y="1487363"/>
                  </a:lnTo>
                  <a:lnTo>
                    <a:pt x="87507" y="1480142"/>
                  </a:lnTo>
                  <a:lnTo>
                    <a:pt x="52382" y="1460034"/>
                  </a:lnTo>
                  <a:lnTo>
                    <a:pt x="24685" y="1429371"/>
                  </a:lnTo>
                  <a:lnTo>
                    <a:pt x="6522" y="1390486"/>
                  </a:lnTo>
                  <a:lnTo>
                    <a:pt x="0" y="1345711"/>
                  </a:lnTo>
                  <a:lnTo>
                    <a:pt x="0" y="141651"/>
                  </a:lnTo>
                  <a:lnTo>
                    <a:pt x="6522" y="96876"/>
                  </a:lnTo>
                  <a:lnTo>
                    <a:pt x="24685" y="57991"/>
                  </a:lnTo>
                  <a:lnTo>
                    <a:pt x="52382" y="27329"/>
                  </a:lnTo>
                  <a:lnTo>
                    <a:pt x="87507" y="7221"/>
                  </a:lnTo>
                  <a:lnTo>
                    <a:pt x="127952" y="0"/>
                  </a:lnTo>
                  <a:lnTo>
                    <a:pt x="2846787" y="0"/>
                  </a:lnTo>
                  <a:lnTo>
                    <a:pt x="2887227" y="7221"/>
                  </a:lnTo>
                  <a:lnTo>
                    <a:pt x="2922351" y="27329"/>
                  </a:lnTo>
                  <a:lnTo>
                    <a:pt x="2950050" y="57991"/>
                  </a:lnTo>
                  <a:lnTo>
                    <a:pt x="2968215" y="96876"/>
                  </a:lnTo>
                  <a:lnTo>
                    <a:pt x="2974739" y="141651"/>
                  </a:lnTo>
                  <a:lnTo>
                    <a:pt x="2974739" y="1345711"/>
                  </a:lnTo>
                  <a:close/>
                </a:path>
              </a:pathLst>
            </a:custGeom>
            <a:ln w="12342">
              <a:solidFill>
                <a:srgbClr val="58595B"/>
              </a:solidFill>
            </a:ln>
          </p:spPr>
          <p:txBody>
            <a:bodyPr wrap="square" lIns="0" tIns="0" rIns="0" bIns="0" rtlCol="0"/>
            <a:lstStyle/>
            <a:p>
              <a:endParaRPr sz="1100">
                <a:latin typeface="+mj-lt"/>
              </a:endParaRPr>
            </a:p>
          </p:txBody>
        </p:sp>
        <p:sp>
          <p:nvSpPr>
            <p:cNvPr id="22" name="object 22"/>
            <p:cNvSpPr/>
            <p:nvPr/>
          </p:nvSpPr>
          <p:spPr>
            <a:xfrm>
              <a:off x="5169521" y="1401082"/>
              <a:ext cx="1144520" cy="1246878"/>
            </a:xfrm>
            <a:custGeom>
              <a:avLst/>
              <a:gdLst/>
              <a:ahLst/>
              <a:cxnLst/>
              <a:rect l="l" t="t" r="r" b="b"/>
              <a:pathLst>
                <a:path w="1487170" h="1527810">
                  <a:moveTo>
                    <a:pt x="1486820" y="8666"/>
                  </a:moveTo>
                  <a:lnTo>
                    <a:pt x="1436669" y="8641"/>
                  </a:lnTo>
                  <a:lnTo>
                    <a:pt x="1386517" y="8564"/>
                  </a:lnTo>
                  <a:lnTo>
                    <a:pt x="1336366" y="8438"/>
                  </a:lnTo>
                  <a:lnTo>
                    <a:pt x="1286216" y="8262"/>
                  </a:lnTo>
                  <a:lnTo>
                    <a:pt x="1236065" y="8038"/>
                  </a:lnTo>
                  <a:lnTo>
                    <a:pt x="1185915" y="7765"/>
                  </a:lnTo>
                  <a:lnTo>
                    <a:pt x="1135765" y="7445"/>
                  </a:lnTo>
                  <a:lnTo>
                    <a:pt x="1085615" y="7077"/>
                  </a:lnTo>
                  <a:lnTo>
                    <a:pt x="1035467" y="6663"/>
                  </a:lnTo>
                  <a:lnTo>
                    <a:pt x="985318" y="6204"/>
                  </a:lnTo>
                  <a:lnTo>
                    <a:pt x="935171" y="5699"/>
                  </a:lnTo>
                  <a:lnTo>
                    <a:pt x="885024" y="5150"/>
                  </a:lnTo>
                  <a:lnTo>
                    <a:pt x="834878" y="4556"/>
                  </a:lnTo>
                  <a:lnTo>
                    <a:pt x="788052" y="3522"/>
                  </a:lnTo>
                  <a:lnTo>
                    <a:pt x="740287" y="1984"/>
                  </a:lnTo>
                  <a:lnTo>
                    <a:pt x="691896" y="593"/>
                  </a:lnTo>
                  <a:lnTo>
                    <a:pt x="643193" y="0"/>
                  </a:lnTo>
                  <a:lnTo>
                    <a:pt x="594489" y="854"/>
                  </a:lnTo>
                  <a:lnTo>
                    <a:pt x="546097" y="3807"/>
                  </a:lnTo>
                  <a:lnTo>
                    <a:pt x="498330" y="9509"/>
                  </a:lnTo>
                  <a:lnTo>
                    <a:pt x="451500" y="18611"/>
                  </a:lnTo>
                  <a:lnTo>
                    <a:pt x="405921" y="31763"/>
                  </a:lnTo>
                  <a:lnTo>
                    <a:pt x="361904" y="49617"/>
                  </a:lnTo>
                  <a:lnTo>
                    <a:pt x="319762" y="72821"/>
                  </a:lnTo>
                  <a:lnTo>
                    <a:pt x="280969" y="102203"/>
                  </a:lnTo>
                  <a:lnTo>
                    <a:pt x="248064" y="136465"/>
                  </a:lnTo>
                  <a:lnTo>
                    <a:pt x="220289" y="174754"/>
                  </a:lnTo>
                  <a:lnTo>
                    <a:pt x="196891" y="216221"/>
                  </a:lnTo>
                  <a:lnTo>
                    <a:pt x="177112" y="260014"/>
                  </a:lnTo>
                  <a:lnTo>
                    <a:pt x="160197" y="305282"/>
                  </a:lnTo>
                  <a:lnTo>
                    <a:pt x="145391" y="351175"/>
                  </a:lnTo>
                  <a:lnTo>
                    <a:pt x="131938" y="396842"/>
                  </a:lnTo>
                  <a:lnTo>
                    <a:pt x="119167" y="441285"/>
                  </a:lnTo>
                  <a:lnTo>
                    <a:pt x="106519" y="485860"/>
                  </a:lnTo>
                  <a:lnTo>
                    <a:pt x="94192" y="530552"/>
                  </a:lnTo>
                  <a:lnTo>
                    <a:pt x="82383" y="575349"/>
                  </a:lnTo>
                  <a:lnTo>
                    <a:pt x="71288" y="620236"/>
                  </a:lnTo>
                  <a:lnTo>
                    <a:pt x="59775" y="669746"/>
                  </a:lnTo>
                  <a:lnTo>
                    <a:pt x="48889" y="719677"/>
                  </a:lnTo>
                  <a:lnTo>
                    <a:pt x="38916" y="769923"/>
                  </a:lnTo>
                  <a:lnTo>
                    <a:pt x="30141" y="820379"/>
                  </a:lnTo>
                  <a:lnTo>
                    <a:pt x="22850" y="870939"/>
                  </a:lnTo>
                  <a:lnTo>
                    <a:pt x="17328" y="921498"/>
                  </a:lnTo>
                  <a:lnTo>
                    <a:pt x="13244" y="972271"/>
                  </a:lnTo>
                  <a:lnTo>
                    <a:pt x="10048" y="1022944"/>
                  </a:lnTo>
                  <a:lnTo>
                    <a:pt x="7619" y="1073532"/>
                  </a:lnTo>
                  <a:lnTo>
                    <a:pt x="5833" y="1124053"/>
                  </a:lnTo>
                  <a:lnTo>
                    <a:pt x="4569" y="1174521"/>
                  </a:lnTo>
                  <a:lnTo>
                    <a:pt x="3702" y="1224952"/>
                  </a:lnTo>
                  <a:lnTo>
                    <a:pt x="3111" y="1275364"/>
                  </a:lnTo>
                  <a:lnTo>
                    <a:pt x="2674" y="1325771"/>
                  </a:lnTo>
                  <a:lnTo>
                    <a:pt x="2266" y="1376189"/>
                  </a:lnTo>
                  <a:lnTo>
                    <a:pt x="1766" y="1426636"/>
                  </a:lnTo>
                  <a:lnTo>
                    <a:pt x="1052" y="1477126"/>
                  </a:lnTo>
                  <a:lnTo>
                    <a:pt x="0" y="1527675"/>
                  </a:lnTo>
                </a:path>
              </a:pathLst>
            </a:custGeom>
            <a:ln w="12342">
              <a:solidFill>
                <a:srgbClr val="939598"/>
              </a:solidFill>
            </a:ln>
          </p:spPr>
          <p:txBody>
            <a:bodyPr wrap="square" lIns="0" tIns="0" rIns="0" bIns="0" rtlCol="0"/>
            <a:lstStyle/>
            <a:p>
              <a:endParaRPr sz="1100">
                <a:latin typeface="+mj-lt"/>
              </a:endParaRPr>
            </a:p>
          </p:txBody>
        </p:sp>
        <p:sp>
          <p:nvSpPr>
            <p:cNvPr id="23" name="object 23"/>
            <p:cNvSpPr/>
            <p:nvPr/>
          </p:nvSpPr>
          <p:spPr>
            <a:xfrm>
              <a:off x="5124971" y="2621357"/>
              <a:ext cx="90408" cy="87581"/>
            </a:xfrm>
            <a:custGeom>
              <a:avLst/>
              <a:gdLst/>
              <a:ahLst/>
              <a:cxnLst/>
              <a:rect l="l" t="t" r="r" b="b"/>
              <a:pathLst>
                <a:path w="117475" h="107314">
                  <a:moveTo>
                    <a:pt x="0" y="0"/>
                  </a:moveTo>
                  <a:lnTo>
                    <a:pt x="16673" y="23350"/>
                  </a:lnTo>
                  <a:lnTo>
                    <a:pt x="32025" y="50526"/>
                  </a:lnTo>
                  <a:lnTo>
                    <a:pt x="45372" y="79168"/>
                  </a:lnTo>
                  <a:lnTo>
                    <a:pt x="56033" y="106920"/>
                  </a:lnTo>
                  <a:lnTo>
                    <a:pt x="68066" y="79732"/>
                  </a:lnTo>
                  <a:lnTo>
                    <a:pt x="82825" y="51791"/>
                  </a:lnTo>
                  <a:lnTo>
                    <a:pt x="99514" y="25419"/>
                  </a:lnTo>
                  <a:lnTo>
                    <a:pt x="101682" y="22685"/>
                  </a:lnTo>
                  <a:lnTo>
                    <a:pt x="58131" y="22685"/>
                  </a:lnTo>
                  <a:lnTo>
                    <a:pt x="0" y="0"/>
                  </a:lnTo>
                  <a:close/>
                </a:path>
                <a:path w="117475" h="107314">
                  <a:moveTo>
                    <a:pt x="117337" y="2937"/>
                  </a:moveTo>
                  <a:lnTo>
                    <a:pt x="58131" y="22685"/>
                  </a:lnTo>
                  <a:lnTo>
                    <a:pt x="101682" y="22685"/>
                  </a:lnTo>
                  <a:lnTo>
                    <a:pt x="117337" y="2937"/>
                  </a:lnTo>
                  <a:close/>
                </a:path>
              </a:pathLst>
            </a:custGeom>
            <a:solidFill>
              <a:srgbClr val="939598"/>
            </a:solidFill>
          </p:spPr>
          <p:txBody>
            <a:bodyPr wrap="square" lIns="0" tIns="0" rIns="0" bIns="0" rtlCol="0"/>
            <a:lstStyle/>
            <a:p>
              <a:endParaRPr sz="1100">
                <a:latin typeface="+mj-lt"/>
              </a:endParaRPr>
            </a:p>
          </p:txBody>
        </p:sp>
        <p:sp>
          <p:nvSpPr>
            <p:cNvPr id="24" name="object 24"/>
            <p:cNvSpPr/>
            <p:nvPr/>
          </p:nvSpPr>
          <p:spPr>
            <a:xfrm>
              <a:off x="5575113" y="2076701"/>
              <a:ext cx="791684" cy="562805"/>
            </a:xfrm>
            <a:custGeom>
              <a:avLst/>
              <a:gdLst/>
              <a:ahLst/>
              <a:cxnLst/>
              <a:rect l="l" t="t" r="r" b="b"/>
              <a:pathLst>
                <a:path w="1028700" h="689610">
                  <a:moveTo>
                    <a:pt x="0" y="4650"/>
                  </a:moveTo>
                  <a:lnTo>
                    <a:pt x="554808" y="4650"/>
                  </a:lnTo>
                  <a:lnTo>
                    <a:pt x="590026" y="4054"/>
                  </a:lnTo>
                  <a:lnTo>
                    <a:pt x="631555" y="2676"/>
                  </a:lnTo>
                  <a:lnTo>
                    <a:pt x="677729" y="1131"/>
                  </a:lnTo>
                  <a:lnTo>
                    <a:pt x="726884" y="34"/>
                  </a:lnTo>
                  <a:lnTo>
                    <a:pt x="777351" y="0"/>
                  </a:lnTo>
                  <a:lnTo>
                    <a:pt x="827467" y="1643"/>
                  </a:lnTo>
                  <a:lnTo>
                    <a:pt x="875564" y="5579"/>
                  </a:lnTo>
                  <a:lnTo>
                    <a:pt x="919977" y="12423"/>
                  </a:lnTo>
                  <a:lnTo>
                    <a:pt x="959041" y="22790"/>
                  </a:lnTo>
                  <a:lnTo>
                    <a:pt x="1014455" y="56550"/>
                  </a:lnTo>
                  <a:lnTo>
                    <a:pt x="1028478" y="111781"/>
                  </a:lnTo>
                  <a:lnTo>
                    <a:pt x="1008751" y="163631"/>
                  </a:lnTo>
                  <a:lnTo>
                    <a:pt x="981633" y="195538"/>
                  </a:lnTo>
                  <a:lnTo>
                    <a:pt x="946524" y="215203"/>
                  </a:lnTo>
                  <a:lnTo>
                    <a:pt x="902821" y="230330"/>
                  </a:lnTo>
                  <a:lnTo>
                    <a:pt x="849923" y="248619"/>
                  </a:lnTo>
                  <a:lnTo>
                    <a:pt x="796083" y="270043"/>
                  </a:lnTo>
                  <a:lnTo>
                    <a:pt x="755996" y="285904"/>
                  </a:lnTo>
                  <a:lnTo>
                    <a:pt x="680820" y="307883"/>
                  </a:lnTo>
                  <a:lnTo>
                    <a:pt x="627602" y="317476"/>
                  </a:lnTo>
                  <a:lnTo>
                    <a:pt x="563892" y="326438"/>
                  </a:lnTo>
                  <a:lnTo>
                    <a:pt x="518783" y="333974"/>
                  </a:lnTo>
                  <a:lnTo>
                    <a:pt x="468134" y="370320"/>
                  </a:lnTo>
                  <a:lnTo>
                    <a:pt x="454478" y="411907"/>
                  </a:lnTo>
                  <a:lnTo>
                    <a:pt x="443555" y="466966"/>
                  </a:lnTo>
                  <a:lnTo>
                    <a:pt x="436483" y="528388"/>
                  </a:lnTo>
                  <a:lnTo>
                    <a:pt x="428892" y="571270"/>
                  </a:lnTo>
                  <a:lnTo>
                    <a:pt x="422770" y="610805"/>
                  </a:lnTo>
                  <a:lnTo>
                    <a:pt x="422089" y="639723"/>
                  </a:lnTo>
                  <a:lnTo>
                    <a:pt x="423828" y="663925"/>
                  </a:lnTo>
                  <a:lnTo>
                    <a:pt x="424968" y="689311"/>
                  </a:lnTo>
                </a:path>
              </a:pathLst>
            </a:custGeom>
            <a:ln w="12342">
              <a:solidFill>
                <a:srgbClr val="A7A9AC"/>
              </a:solidFill>
            </a:ln>
          </p:spPr>
          <p:txBody>
            <a:bodyPr wrap="square" lIns="0" tIns="0" rIns="0" bIns="0" rtlCol="0"/>
            <a:lstStyle/>
            <a:p>
              <a:endParaRPr sz="1100">
                <a:latin typeface="+mj-lt"/>
              </a:endParaRPr>
            </a:p>
          </p:txBody>
        </p:sp>
        <p:sp>
          <p:nvSpPr>
            <p:cNvPr id="25" name="object 25"/>
            <p:cNvSpPr/>
            <p:nvPr/>
          </p:nvSpPr>
          <p:spPr>
            <a:xfrm>
              <a:off x="5857149" y="2613670"/>
              <a:ext cx="90408" cy="86546"/>
            </a:xfrm>
            <a:custGeom>
              <a:avLst/>
              <a:gdLst/>
              <a:ahLst/>
              <a:cxnLst/>
              <a:rect l="l" t="t" r="r" b="b"/>
              <a:pathLst>
                <a:path w="117475" h="106044">
                  <a:moveTo>
                    <a:pt x="0" y="0"/>
                  </a:moveTo>
                  <a:lnTo>
                    <a:pt x="17105" y="23028"/>
                  </a:lnTo>
                  <a:lnTo>
                    <a:pt x="32964" y="49910"/>
                  </a:lnTo>
                  <a:lnTo>
                    <a:pt x="46906" y="78438"/>
                  </a:lnTo>
                  <a:lnTo>
                    <a:pt x="58033" y="105847"/>
                  </a:lnTo>
                  <a:lnTo>
                    <a:pt x="69619" y="78299"/>
                  </a:lnTo>
                  <a:lnTo>
                    <a:pt x="83783" y="50222"/>
                  </a:lnTo>
                  <a:lnTo>
                    <a:pt x="99978" y="23534"/>
                  </a:lnTo>
                  <a:lnTo>
                    <a:pt x="101463" y="21586"/>
                  </a:lnTo>
                  <a:lnTo>
                    <a:pt x="58551" y="21586"/>
                  </a:lnTo>
                  <a:lnTo>
                    <a:pt x="0" y="0"/>
                  </a:lnTo>
                  <a:close/>
                </a:path>
                <a:path w="117475" h="106044">
                  <a:moveTo>
                    <a:pt x="117374" y="715"/>
                  </a:moveTo>
                  <a:lnTo>
                    <a:pt x="58551" y="21586"/>
                  </a:lnTo>
                  <a:lnTo>
                    <a:pt x="101463" y="21586"/>
                  </a:lnTo>
                  <a:lnTo>
                    <a:pt x="117374" y="715"/>
                  </a:lnTo>
                  <a:close/>
                </a:path>
              </a:pathLst>
            </a:custGeom>
            <a:solidFill>
              <a:srgbClr val="A7A9AC"/>
            </a:solidFill>
          </p:spPr>
          <p:txBody>
            <a:bodyPr wrap="square" lIns="0" tIns="0" rIns="0" bIns="0" rtlCol="0"/>
            <a:lstStyle/>
            <a:p>
              <a:endParaRPr sz="1100">
                <a:latin typeface="+mj-lt"/>
              </a:endParaRPr>
            </a:p>
          </p:txBody>
        </p:sp>
        <p:sp>
          <p:nvSpPr>
            <p:cNvPr id="26" name="object 26"/>
            <p:cNvSpPr txBox="1"/>
            <p:nvPr/>
          </p:nvSpPr>
          <p:spPr>
            <a:xfrm>
              <a:off x="1523876" y="1185806"/>
              <a:ext cx="752588" cy="107722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0018"/>
              <a:r>
                <a:rPr sz="700" b="1" spc="39" dirty="0">
                  <a:solidFill>
                    <a:srgbClr val="6D6E71"/>
                  </a:solidFill>
                  <a:latin typeface="+mj-lt"/>
                  <a:cs typeface="Calibri"/>
                </a:rPr>
                <a:t>Input</a:t>
              </a:r>
              <a:r>
                <a:rPr sz="700" b="1" spc="-71" dirty="0">
                  <a:solidFill>
                    <a:srgbClr val="6D6E71"/>
                  </a:solidFill>
                  <a:latin typeface="+mj-lt"/>
                  <a:cs typeface="Calibri"/>
                </a:rPr>
                <a:t> </a:t>
              </a:r>
              <a:r>
                <a:rPr sz="700" b="1" spc="32" dirty="0">
                  <a:solidFill>
                    <a:srgbClr val="6D6E71"/>
                  </a:solidFill>
                  <a:latin typeface="+mj-lt"/>
                  <a:cs typeface="Calibri"/>
                </a:rPr>
                <a:t>Sentence</a:t>
              </a:r>
              <a:endParaRPr sz="700">
                <a:latin typeface="+mj-lt"/>
                <a:cs typeface="Calibri"/>
              </a:endParaRPr>
            </a:p>
          </p:txBody>
        </p:sp>
        <p:sp>
          <p:nvSpPr>
            <p:cNvPr id="29" name="object 29"/>
            <p:cNvSpPr txBox="1"/>
            <p:nvPr/>
          </p:nvSpPr>
          <p:spPr>
            <a:xfrm>
              <a:off x="3005945" y="1166443"/>
              <a:ext cx="695900" cy="107722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0018"/>
              <a:r>
                <a:rPr sz="700" i="1" spc="-4" dirty="0">
                  <a:solidFill>
                    <a:srgbClr val="231F20"/>
                  </a:solidFill>
                  <a:latin typeface="+mj-lt"/>
                  <a:cs typeface="Calibri"/>
                </a:rPr>
                <a:t>word of</a:t>
              </a:r>
              <a:r>
                <a:rPr sz="700" i="1" spc="-114" dirty="0">
                  <a:solidFill>
                    <a:srgbClr val="231F20"/>
                  </a:solidFill>
                  <a:latin typeface="+mj-lt"/>
                  <a:cs typeface="Calibri"/>
                </a:rPr>
                <a:t> </a:t>
              </a:r>
              <a:r>
                <a:rPr sz="700" i="1" spc="-12" dirty="0">
                  <a:solidFill>
                    <a:srgbClr val="231F20"/>
                  </a:solidFill>
                  <a:latin typeface="+mj-lt"/>
                  <a:cs typeface="Calibri"/>
                </a:rPr>
                <a:t>interest</a:t>
              </a:r>
              <a:endParaRPr sz="700">
                <a:latin typeface="+mj-lt"/>
                <a:cs typeface="Calibri"/>
              </a:endParaRPr>
            </a:p>
          </p:txBody>
        </p:sp>
        <p:grpSp>
          <p:nvGrpSpPr>
            <p:cNvPr id="165" name="Group 164"/>
            <p:cNvGrpSpPr/>
            <p:nvPr/>
          </p:nvGrpSpPr>
          <p:grpSpPr>
            <a:xfrm>
              <a:off x="2680538" y="1220304"/>
              <a:ext cx="268223" cy="228600"/>
              <a:chOff x="2678312" y="1181100"/>
              <a:chExt cx="365999" cy="311932"/>
            </a:xfrm>
          </p:grpSpPr>
          <p:sp>
            <p:nvSpPr>
              <p:cNvPr id="27" name="object 27"/>
              <p:cNvSpPr/>
              <p:nvPr/>
            </p:nvSpPr>
            <p:spPr>
              <a:xfrm>
                <a:off x="2719410" y="1181100"/>
                <a:ext cx="280021" cy="215068"/>
              </a:xfrm>
              <a:custGeom>
                <a:avLst/>
                <a:gdLst/>
                <a:ahLst/>
                <a:cxnLst/>
                <a:rect l="l" t="t" r="r" b="b"/>
                <a:pathLst>
                  <a:path w="363854" h="263525">
                    <a:moveTo>
                      <a:pt x="0" y="263519"/>
                    </a:moveTo>
                    <a:lnTo>
                      <a:pt x="8346" y="203955"/>
                    </a:lnTo>
                    <a:lnTo>
                      <a:pt x="21724" y="156448"/>
                    </a:lnTo>
                    <a:lnTo>
                      <a:pt x="39653" y="119496"/>
                    </a:lnTo>
                    <a:lnTo>
                      <a:pt x="87247" y="71246"/>
                    </a:lnTo>
                    <a:lnTo>
                      <a:pt x="147291" y="47188"/>
                    </a:lnTo>
                    <a:lnTo>
                      <a:pt x="215946" y="35306"/>
                    </a:lnTo>
                    <a:lnTo>
                      <a:pt x="252303" y="30175"/>
                    </a:lnTo>
                    <a:lnTo>
                      <a:pt x="289374" y="23582"/>
                    </a:lnTo>
                    <a:lnTo>
                      <a:pt x="326679" y="14024"/>
                    </a:lnTo>
                    <a:lnTo>
                      <a:pt x="363738" y="0"/>
                    </a:lnTo>
                  </a:path>
                </a:pathLst>
              </a:custGeom>
              <a:ln w="24684">
                <a:solidFill>
                  <a:srgbClr val="231F20"/>
                </a:solidFill>
              </a:ln>
            </p:spPr>
            <p:txBody>
              <a:bodyPr wrap="square" lIns="0" tIns="0" rIns="0" bIns="0" rtlCol="0"/>
              <a:lstStyle/>
              <a:p>
                <a:endParaRPr sz="1100">
                  <a:latin typeface="+mj-lt"/>
                </a:endParaRPr>
              </a:p>
            </p:txBody>
          </p:sp>
          <p:sp>
            <p:nvSpPr>
              <p:cNvPr id="28" name="object 28"/>
              <p:cNvSpPr/>
              <p:nvPr/>
            </p:nvSpPr>
            <p:spPr>
              <a:xfrm>
                <a:off x="2678312" y="1368130"/>
                <a:ext cx="86499" cy="86027"/>
              </a:xfrm>
              <a:custGeom>
                <a:avLst/>
                <a:gdLst/>
                <a:ahLst/>
                <a:cxnLst/>
                <a:rect l="l" t="t" r="r" b="b"/>
                <a:pathLst>
                  <a:path w="112395" h="105410">
                    <a:moveTo>
                      <a:pt x="0" y="0"/>
                    </a:moveTo>
                    <a:lnTo>
                      <a:pt x="14570" y="23259"/>
                    </a:lnTo>
                    <a:lnTo>
                      <a:pt x="27652" y="50095"/>
                    </a:lnTo>
                    <a:lnTo>
                      <a:pt x="38735" y="78216"/>
                    </a:lnTo>
                    <a:lnTo>
                      <a:pt x="47307" y="105328"/>
                    </a:lnTo>
                    <a:lnTo>
                      <a:pt x="60372" y="80070"/>
                    </a:lnTo>
                    <a:lnTo>
                      <a:pt x="76083" y="54250"/>
                    </a:lnTo>
                    <a:lnTo>
                      <a:pt x="93544" y="30040"/>
                    </a:lnTo>
                    <a:lnTo>
                      <a:pt x="98037" y="25030"/>
                    </a:lnTo>
                    <a:lnTo>
                      <a:pt x="54207" y="25030"/>
                    </a:lnTo>
                    <a:lnTo>
                      <a:pt x="0" y="0"/>
                    </a:lnTo>
                    <a:close/>
                  </a:path>
                  <a:path w="112395" h="105410">
                    <a:moveTo>
                      <a:pt x="111857" y="9614"/>
                    </a:moveTo>
                    <a:lnTo>
                      <a:pt x="54207" y="25030"/>
                    </a:lnTo>
                    <a:lnTo>
                      <a:pt x="98037" y="25030"/>
                    </a:lnTo>
                    <a:lnTo>
                      <a:pt x="111857" y="9614"/>
                    </a:lnTo>
                    <a:close/>
                  </a:path>
                </a:pathLst>
              </a:custGeom>
              <a:solidFill>
                <a:srgbClr val="231F20"/>
              </a:solidFill>
            </p:spPr>
            <p:txBody>
              <a:bodyPr wrap="square" lIns="0" tIns="0" rIns="0" bIns="0" rtlCol="0"/>
              <a:lstStyle/>
              <a:p>
                <a:endParaRPr sz="1100">
                  <a:latin typeface="+mj-lt"/>
                </a:endParaRPr>
              </a:p>
            </p:txBody>
          </p:sp>
          <p:sp>
            <p:nvSpPr>
              <p:cNvPr id="30" name="object 30"/>
              <p:cNvSpPr/>
              <p:nvPr/>
            </p:nvSpPr>
            <p:spPr>
              <a:xfrm>
                <a:off x="2923604" y="1305109"/>
                <a:ext cx="120707" cy="130077"/>
              </a:xfrm>
              <a:custGeom>
                <a:avLst/>
                <a:gdLst/>
                <a:ahLst/>
                <a:cxnLst/>
                <a:rect l="l" t="t" r="r" b="b"/>
                <a:pathLst>
                  <a:path w="156845" h="159385">
                    <a:moveTo>
                      <a:pt x="0" y="158943"/>
                    </a:moveTo>
                    <a:lnTo>
                      <a:pt x="1432" y="98629"/>
                    </a:lnTo>
                    <a:lnTo>
                      <a:pt x="5983" y="57039"/>
                    </a:lnTo>
                    <a:lnTo>
                      <a:pt x="25947" y="16215"/>
                    </a:lnTo>
                    <a:lnTo>
                      <a:pt x="62912" y="8832"/>
                    </a:lnTo>
                    <a:lnTo>
                      <a:pt x="88714" y="9044"/>
                    </a:lnTo>
                    <a:lnTo>
                      <a:pt x="119899" y="7251"/>
                    </a:lnTo>
                    <a:lnTo>
                      <a:pt x="156845" y="0"/>
                    </a:lnTo>
                  </a:path>
                </a:pathLst>
              </a:custGeom>
              <a:ln w="24684">
                <a:solidFill>
                  <a:srgbClr val="231F20"/>
                </a:solidFill>
              </a:ln>
            </p:spPr>
            <p:txBody>
              <a:bodyPr wrap="square" lIns="0" tIns="0" rIns="0" bIns="0" rtlCol="0"/>
              <a:lstStyle/>
              <a:p>
                <a:endParaRPr sz="1100">
                  <a:latin typeface="+mj-lt"/>
                </a:endParaRPr>
              </a:p>
            </p:txBody>
          </p:sp>
          <p:sp>
            <p:nvSpPr>
              <p:cNvPr id="31" name="object 31"/>
              <p:cNvSpPr/>
              <p:nvPr/>
            </p:nvSpPr>
            <p:spPr>
              <a:xfrm>
                <a:off x="2880414" y="1410632"/>
                <a:ext cx="86499" cy="82400"/>
              </a:xfrm>
              <a:custGeom>
                <a:avLst/>
                <a:gdLst/>
                <a:ahLst/>
                <a:cxnLst/>
                <a:rect l="l" t="t" r="r" b="b"/>
                <a:pathLst>
                  <a:path w="112395" h="100964">
                    <a:moveTo>
                      <a:pt x="0" y="0"/>
                    </a:moveTo>
                    <a:lnTo>
                      <a:pt x="16495" y="21921"/>
                    </a:lnTo>
                    <a:lnTo>
                      <a:pt x="31818" y="47536"/>
                    </a:lnTo>
                    <a:lnTo>
                      <a:pt x="45261" y="74604"/>
                    </a:lnTo>
                    <a:lnTo>
                      <a:pt x="56120" y="100885"/>
                    </a:lnTo>
                    <a:lnTo>
                      <a:pt x="66975" y="74604"/>
                    </a:lnTo>
                    <a:lnTo>
                      <a:pt x="80423" y="47536"/>
                    </a:lnTo>
                    <a:lnTo>
                      <a:pt x="95753" y="21921"/>
                    </a:lnTo>
                    <a:lnTo>
                      <a:pt x="96980" y="20290"/>
                    </a:lnTo>
                    <a:lnTo>
                      <a:pt x="56120" y="20290"/>
                    </a:lnTo>
                    <a:lnTo>
                      <a:pt x="0" y="0"/>
                    </a:lnTo>
                    <a:close/>
                  </a:path>
                  <a:path w="112395" h="100964">
                    <a:moveTo>
                      <a:pt x="112252" y="0"/>
                    </a:moveTo>
                    <a:lnTo>
                      <a:pt x="56120" y="20290"/>
                    </a:lnTo>
                    <a:lnTo>
                      <a:pt x="96980" y="20290"/>
                    </a:lnTo>
                    <a:lnTo>
                      <a:pt x="112252" y="0"/>
                    </a:lnTo>
                    <a:close/>
                  </a:path>
                </a:pathLst>
              </a:custGeom>
              <a:solidFill>
                <a:srgbClr val="231F20"/>
              </a:solidFill>
            </p:spPr>
            <p:txBody>
              <a:bodyPr wrap="square" lIns="0" tIns="0" rIns="0" bIns="0" rtlCol="0"/>
              <a:lstStyle/>
              <a:p>
                <a:endParaRPr sz="1100">
                  <a:latin typeface="+mj-lt"/>
                </a:endParaRPr>
              </a:p>
            </p:txBody>
          </p:sp>
        </p:grpSp>
        <p:sp>
          <p:nvSpPr>
            <p:cNvPr id="32" name="object 32"/>
            <p:cNvSpPr txBox="1"/>
            <p:nvPr/>
          </p:nvSpPr>
          <p:spPr>
            <a:xfrm>
              <a:off x="2374623" y="1214748"/>
              <a:ext cx="1288685" cy="555217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0018" marR="4007" indent="642639">
                <a:lnSpc>
                  <a:spcPct val="163900"/>
                </a:lnSpc>
              </a:pPr>
              <a:r>
                <a:rPr sz="700" i="1" spc="-4" dirty="0">
                  <a:solidFill>
                    <a:srgbClr val="231F20"/>
                  </a:solidFill>
                  <a:latin typeface="+mj-lt"/>
                  <a:cs typeface="Calibri"/>
                </a:rPr>
                <a:t>verb of</a:t>
              </a:r>
              <a:r>
                <a:rPr sz="700" i="1" spc="-122" dirty="0">
                  <a:solidFill>
                    <a:srgbClr val="231F20"/>
                  </a:solidFill>
                  <a:latin typeface="+mj-lt"/>
                  <a:cs typeface="Calibri"/>
                </a:rPr>
                <a:t> </a:t>
              </a:r>
              <a:r>
                <a:rPr sz="700" i="1" spc="-12" dirty="0">
                  <a:solidFill>
                    <a:srgbClr val="231F20"/>
                  </a:solidFill>
                  <a:latin typeface="+mj-lt"/>
                  <a:cs typeface="Calibri"/>
                </a:rPr>
                <a:t>interest  </a:t>
              </a:r>
              <a:endParaRPr lang="en-US" sz="700" i="1" spc="-12" dirty="0">
                <a:solidFill>
                  <a:srgbClr val="231F20"/>
                </a:solidFill>
                <a:latin typeface="+mj-lt"/>
                <a:cs typeface="Calibri"/>
              </a:endParaRPr>
            </a:p>
            <a:p>
              <a:pPr marL="9525" marR="4007" indent="-9525">
                <a:lnSpc>
                  <a:spcPct val="163900"/>
                </a:lnSpc>
              </a:pPr>
              <a:r>
                <a:rPr sz="800" b="1" spc="32" dirty="0">
                  <a:solidFill>
                    <a:srgbClr val="231F20"/>
                  </a:solidFill>
                  <a:latin typeface="+mj-lt"/>
                  <a:cs typeface="Calibri"/>
                </a:rPr>
                <a:t>the </a:t>
              </a:r>
              <a:r>
                <a:rPr sz="800" b="1" spc="28" dirty="0">
                  <a:solidFill>
                    <a:srgbClr val="009444"/>
                  </a:solidFill>
                  <a:latin typeface="+mj-lt"/>
                  <a:cs typeface="Calibri"/>
                </a:rPr>
                <a:t>cat </a:t>
              </a:r>
              <a:r>
                <a:rPr sz="800" b="1" spc="24" dirty="0">
                  <a:solidFill>
                    <a:srgbClr val="ED1C24"/>
                  </a:solidFill>
                  <a:latin typeface="+mj-lt"/>
                  <a:cs typeface="Calibri"/>
                </a:rPr>
                <a:t>sat </a:t>
              </a:r>
              <a:r>
                <a:rPr sz="800" b="1" spc="43" dirty="0">
                  <a:solidFill>
                    <a:srgbClr val="231F20"/>
                  </a:solidFill>
                  <a:latin typeface="+mj-lt"/>
                  <a:cs typeface="Calibri"/>
                </a:rPr>
                <a:t>on </a:t>
              </a:r>
              <a:r>
                <a:rPr sz="800" b="1" spc="32" dirty="0">
                  <a:solidFill>
                    <a:srgbClr val="231F20"/>
                  </a:solidFill>
                  <a:latin typeface="+mj-lt"/>
                  <a:cs typeface="Calibri"/>
                </a:rPr>
                <a:t>the </a:t>
              </a:r>
              <a:r>
                <a:rPr sz="800" b="1" spc="28" dirty="0">
                  <a:solidFill>
                    <a:srgbClr val="231F20"/>
                  </a:solidFill>
                  <a:latin typeface="+mj-lt"/>
                  <a:cs typeface="Calibri"/>
                </a:rPr>
                <a:t>mat  </a:t>
              </a:r>
              <a:r>
                <a:rPr sz="700" b="1" spc="24" dirty="0">
                  <a:solidFill>
                    <a:srgbClr val="231F20"/>
                  </a:solidFill>
                  <a:latin typeface="+mj-lt"/>
                  <a:cs typeface="Calibri"/>
                </a:rPr>
                <a:t>s(1)</a:t>
              </a:r>
              <a:r>
                <a:rPr sz="700" b="1" spc="-35" dirty="0">
                  <a:solidFill>
                    <a:srgbClr val="231F20"/>
                  </a:solidFill>
                  <a:latin typeface="+mj-lt"/>
                  <a:cs typeface="Calibri"/>
                </a:rPr>
                <a:t> </a:t>
              </a:r>
              <a:r>
                <a:rPr sz="700" b="1" spc="24" dirty="0">
                  <a:solidFill>
                    <a:srgbClr val="231F20"/>
                  </a:solidFill>
                  <a:latin typeface="+mj-lt"/>
                  <a:cs typeface="Calibri"/>
                </a:rPr>
                <a:t>s(2)</a:t>
              </a:r>
              <a:r>
                <a:rPr sz="700" b="1" spc="-35" dirty="0">
                  <a:solidFill>
                    <a:srgbClr val="231F20"/>
                  </a:solidFill>
                  <a:latin typeface="+mj-lt"/>
                  <a:cs typeface="Calibri"/>
                </a:rPr>
                <a:t> </a:t>
              </a:r>
              <a:r>
                <a:rPr sz="700" b="1" spc="24" dirty="0">
                  <a:solidFill>
                    <a:srgbClr val="231F20"/>
                  </a:solidFill>
                  <a:latin typeface="+mj-lt"/>
                  <a:cs typeface="Calibri"/>
                </a:rPr>
                <a:t>s(3)</a:t>
              </a:r>
              <a:r>
                <a:rPr sz="700" b="1" spc="-35" dirty="0">
                  <a:solidFill>
                    <a:srgbClr val="231F20"/>
                  </a:solidFill>
                  <a:latin typeface="+mj-lt"/>
                  <a:cs typeface="Calibri"/>
                </a:rPr>
                <a:t> </a:t>
              </a:r>
              <a:r>
                <a:rPr sz="700" b="1" spc="24" dirty="0">
                  <a:solidFill>
                    <a:srgbClr val="231F20"/>
                  </a:solidFill>
                  <a:latin typeface="+mj-lt"/>
                  <a:cs typeface="Calibri"/>
                </a:rPr>
                <a:t>s(4)</a:t>
              </a:r>
              <a:r>
                <a:rPr sz="700" b="1" spc="-35" dirty="0">
                  <a:solidFill>
                    <a:srgbClr val="231F20"/>
                  </a:solidFill>
                  <a:latin typeface="+mj-lt"/>
                  <a:cs typeface="Calibri"/>
                </a:rPr>
                <a:t> </a:t>
              </a:r>
              <a:r>
                <a:rPr sz="700" b="1" spc="24" dirty="0">
                  <a:solidFill>
                    <a:srgbClr val="231F20"/>
                  </a:solidFill>
                  <a:latin typeface="+mj-lt"/>
                  <a:cs typeface="Calibri"/>
                </a:rPr>
                <a:t>s(5)</a:t>
              </a:r>
              <a:r>
                <a:rPr sz="700" b="1" spc="-35" dirty="0">
                  <a:solidFill>
                    <a:srgbClr val="231F20"/>
                  </a:solidFill>
                  <a:latin typeface="+mj-lt"/>
                  <a:cs typeface="Calibri"/>
                </a:rPr>
                <a:t> </a:t>
              </a:r>
              <a:r>
                <a:rPr sz="700" b="1" spc="24" dirty="0">
                  <a:solidFill>
                    <a:srgbClr val="231F20"/>
                  </a:solidFill>
                  <a:latin typeface="+mj-lt"/>
                  <a:cs typeface="Calibri"/>
                </a:rPr>
                <a:t>s(6)</a:t>
              </a:r>
              <a:endParaRPr sz="700" dirty="0">
                <a:latin typeface="+mj-lt"/>
                <a:cs typeface="Calibri"/>
              </a:endParaRPr>
            </a:p>
          </p:txBody>
        </p:sp>
        <p:sp>
          <p:nvSpPr>
            <p:cNvPr id="33" name="object 33"/>
            <p:cNvSpPr txBox="1"/>
            <p:nvPr/>
          </p:nvSpPr>
          <p:spPr>
            <a:xfrm>
              <a:off x="1605579" y="1532688"/>
              <a:ext cx="186192" cy="107722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0018"/>
              <a:r>
                <a:rPr sz="700" i="1" spc="-20" dirty="0">
                  <a:solidFill>
                    <a:srgbClr val="231F20"/>
                  </a:solidFill>
                  <a:latin typeface="+mj-lt"/>
                  <a:cs typeface="Calibri"/>
                </a:rPr>
                <a:t>te</a:t>
              </a:r>
              <a:r>
                <a:rPr sz="700" i="1" spc="20" dirty="0">
                  <a:solidFill>
                    <a:srgbClr val="231F20"/>
                  </a:solidFill>
                  <a:latin typeface="+mj-lt"/>
                  <a:cs typeface="Calibri"/>
                </a:rPr>
                <a:t>x</a:t>
              </a:r>
              <a:r>
                <a:rPr sz="700" i="1" spc="-16" dirty="0">
                  <a:solidFill>
                    <a:srgbClr val="231F20"/>
                  </a:solidFill>
                  <a:latin typeface="+mj-lt"/>
                  <a:cs typeface="Calibri"/>
                </a:rPr>
                <a:t>t</a:t>
              </a:r>
              <a:endParaRPr sz="700">
                <a:latin typeface="+mj-lt"/>
                <a:cs typeface="Calibri"/>
              </a:endParaRPr>
            </a:p>
          </p:txBody>
        </p:sp>
        <p:sp>
          <p:nvSpPr>
            <p:cNvPr id="34" name="object 34"/>
            <p:cNvSpPr txBox="1"/>
            <p:nvPr/>
          </p:nvSpPr>
          <p:spPr>
            <a:xfrm>
              <a:off x="1605579" y="1792805"/>
              <a:ext cx="629437" cy="381386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0018"/>
              <a:r>
                <a:rPr sz="700" i="1" dirty="0">
                  <a:solidFill>
                    <a:srgbClr val="231F20"/>
                  </a:solidFill>
                  <a:latin typeface="+mj-lt"/>
                  <a:cs typeface="Calibri"/>
                </a:rPr>
                <a:t>indices</a:t>
              </a:r>
              <a:endParaRPr sz="700">
                <a:latin typeface="+mj-lt"/>
                <a:cs typeface="Calibri"/>
              </a:endParaRPr>
            </a:p>
            <a:p>
              <a:pPr marL="10018" marR="4007">
                <a:lnSpc>
                  <a:spcPct val="126699"/>
                </a:lnSpc>
              </a:pPr>
              <a:r>
                <a:rPr sz="700" i="1" spc="4" dirty="0">
                  <a:solidFill>
                    <a:srgbClr val="231F20"/>
                  </a:solidFill>
                  <a:latin typeface="+mj-lt"/>
                  <a:cs typeface="Calibri"/>
                </a:rPr>
                <a:t>pos </a:t>
              </a:r>
              <a:r>
                <a:rPr sz="700" i="1" spc="-24" dirty="0">
                  <a:solidFill>
                    <a:srgbClr val="231F20"/>
                  </a:solidFill>
                  <a:latin typeface="+mj-lt"/>
                  <a:cs typeface="Calibri"/>
                </a:rPr>
                <a:t>w.rt.</a:t>
              </a:r>
              <a:r>
                <a:rPr sz="700" i="1" spc="-134" dirty="0">
                  <a:solidFill>
                    <a:srgbClr val="231F20"/>
                  </a:solidFill>
                  <a:latin typeface="+mj-lt"/>
                  <a:cs typeface="Calibri"/>
                </a:rPr>
                <a:t> </a:t>
              </a:r>
              <a:r>
                <a:rPr sz="700" i="1" spc="-4" dirty="0">
                  <a:solidFill>
                    <a:srgbClr val="231F20"/>
                  </a:solidFill>
                  <a:latin typeface="+mj-lt"/>
                  <a:cs typeface="Calibri"/>
                </a:rPr>
                <a:t>word  </a:t>
              </a:r>
              <a:r>
                <a:rPr sz="700" i="1" spc="4" dirty="0">
                  <a:solidFill>
                    <a:srgbClr val="231F20"/>
                  </a:solidFill>
                  <a:latin typeface="+mj-lt"/>
                  <a:cs typeface="Calibri"/>
                </a:rPr>
                <a:t>pos </a:t>
              </a:r>
              <a:r>
                <a:rPr sz="700" i="1" spc="-35" dirty="0">
                  <a:solidFill>
                    <a:srgbClr val="231F20"/>
                  </a:solidFill>
                  <a:latin typeface="+mj-lt"/>
                  <a:cs typeface="Calibri"/>
                </a:rPr>
                <a:t>w.r.t.</a:t>
              </a:r>
              <a:r>
                <a:rPr sz="700" i="1" spc="-142" dirty="0">
                  <a:solidFill>
                    <a:srgbClr val="231F20"/>
                  </a:solidFill>
                  <a:latin typeface="+mj-lt"/>
                  <a:cs typeface="Calibri"/>
                </a:rPr>
                <a:t> </a:t>
              </a:r>
              <a:r>
                <a:rPr sz="700" i="1" spc="-4" dirty="0">
                  <a:solidFill>
                    <a:srgbClr val="231F20"/>
                  </a:solidFill>
                  <a:latin typeface="+mj-lt"/>
                  <a:cs typeface="Calibri"/>
                </a:rPr>
                <a:t>verb</a:t>
              </a:r>
              <a:endParaRPr sz="700">
                <a:latin typeface="+mj-lt"/>
                <a:cs typeface="Calibri"/>
              </a:endParaRPr>
            </a:p>
          </p:txBody>
        </p:sp>
        <p:sp>
          <p:nvSpPr>
            <p:cNvPr id="35" name="object 35"/>
            <p:cNvSpPr txBox="1"/>
            <p:nvPr/>
          </p:nvSpPr>
          <p:spPr>
            <a:xfrm>
              <a:off x="2445225" y="1917784"/>
              <a:ext cx="1294596" cy="253916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0018">
                <a:tabLst>
                  <a:tab pos="242931" algn="l"/>
                  <a:tab pos="440781" algn="l"/>
                  <a:tab pos="660671" algn="l"/>
                  <a:tab pos="858021" algn="l"/>
                  <a:tab pos="1032831" algn="l"/>
                </a:tabLst>
              </a:pPr>
              <a:r>
                <a:rPr sz="700" b="1" spc="32" dirty="0">
                  <a:solidFill>
                    <a:srgbClr val="231F20"/>
                  </a:solidFill>
                  <a:latin typeface="+mj-lt"/>
                  <a:cs typeface="Calibri"/>
                </a:rPr>
                <a:t>-1	</a:t>
              </a:r>
              <a:r>
                <a:rPr sz="700" b="1" spc="47" dirty="0">
                  <a:solidFill>
                    <a:srgbClr val="231F20"/>
                  </a:solidFill>
                  <a:latin typeface="+mj-lt"/>
                  <a:cs typeface="Calibri"/>
                </a:rPr>
                <a:t>0	1	2	3	4</a:t>
              </a:r>
              <a:endParaRPr sz="700" dirty="0">
                <a:latin typeface="+mj-lt"/>
                <a:cs typeface="Calibri"/>
              </a:endParaRPr>
            </a:p>
            <a:p>
              <a:pPr marL="10018">
                <a:spcBef>
                  <a:spcPts val="276"/>
                </a:spcBef>
                <a:tabLst>
                  <a:tab pos="220391" algn="l"/>
                  <a:tab pos="431265" algn="l"/>
                  <a:tab pos="651655" algn="l"/>
                  <a:tab pos="849005" algn="l"/>
                  <a:tab pos="1023815" algn="l"/>
                </a:tabLst>
              </a:pPr>
              <a:r>
                <a:rPr sz="700" b="1" spc="32" dirty="0">
                  <a:solidFill>
                    <a:srgbClr val="231F20"/>
                  </a:solidFill>
                  <a:latin typeface="+mj-lt"/>
                  <a:cs typeface="Calibri"/>
                </a:rPr>
                <a:t>-2	-1	</a:t>
              </a:r>
              <a:r>
                <a:rPr sz="700" b="1" spc="47" dirty="0">
                  <a:solidFill>
                    <a:srgbClr val="231F20"/>
                  </a:solidFill>
                  <a:latin typeface="+mj-lt"/>
                  <a:cs typeface="Calibri"/>
                </a:rPr>
                <a:t>0	1	2	3</a:t>
              </a:r>
              <a:endParaRPr sz="700" dirty="0">
                <a:latin typeface="+mj-lt"/>
                <a:cs typeface="Calibri"/>
              </a:endParaRPr>
            </a:p>
          </p:txBody>
        </p:sp>
        <p:sp>
          <p:nvSpPr>
            <p:cNvPr id="36" name="object 36"/>
            <p:cNvSpPr txBox="1"/>
            <p:nvPr/>
          </p:nvSpPr>
          <p:spPr>
            <a:xfrm>
              <a:off x="1523816" y="2659858"/>
              <a:ext cx="716425" cy="107722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0018"/>
              <a:r>
                <a:rPr sz="700" b="1" spc="51" dirty="0">
                  <a:solidFill>
                    <a:srgbClr val="6D6E71"/>
                  </a:solidFill>
                  <a:latin typeface="+mj-lt"/>
                  <a:cs typeface="Calibri"/>
                </a:rPr>
                <a:t>Lookup</a:t>
              </a:r>
              <a:r>
                <a:rPr sz="700" b="1" spc="-103" dirty="0">
                  <a:solidFill>
                    <a:srgbClr val="6D6E71"/>
                  </a:solidFill>
                  <a:latin typeface="+mj-lt"/>
                  <a:cs typeface="Calibri"/>
                </a:rPr>
                <a:t> </a:t>
              </a:r>
              <a:r>
                <a:rPr sz="700" b="1" spc="28" dirty="0">
                  <a:solidFill>
                    <a:srgbClr val="6D6E71"/>
                  </a:solidFill>
                  <a:latin typeface="+mj-lt"/>
                  <a:cs typeface="Calibri"/>
                </a:rPr>
                <a:t>Tables</a:t>
              </a:r>
              <a:endParaRPr sz="700">
                <a:latin typeface="+mj-lt"/>
                <a:cs typeface="Calibri"/>
              </a:endParaRPr>
            </a:p>
          </p:txBody>
        </p:sp>
        <p:sp>
          <p:nvSpPr>
            <p:cNvPr id="37" name="object 37"/>
            <p:cNvSpPr/>
            <p:nvPr/>
          </p:nvSpPr>
          <p:spPr>
            <a:xfrm>
              <a:off x="2760083" y="2860512"/>
              <a:ext cx="82101" cy="607374"/>
            </a:xfrm>
            <a:custGeom>
              <a:avLst/>
              <a:gdLst/>
              <a:ahLst/>
              <a:cxnLst/>
              <a:rect l="l" t="t" r="r" b="b"/>
              <a:pathLst>
                <a:path w="106679" h="744220">
                  <a:moveTo>
                    <a:pt x="106242" y="743681"/>
                  </a:moveTo>
                  <a:lnTo>
                    <a:pt x="0" y="743681"/>
                  </a:lnTo>
                  <a:lnTo>
                    <a:pt x="0" y="0"/>
                  </a:lnTo>
                  <a:lnTo>
                    <a:pt x="106242" y="0"/>
                  </a:lnTo>
                  <a:lnTo>
                    <a:pt x="106242" y="743681"/>
                  </a:lnTo>
                  <a:close/>
                </a:path>
              </a:pathLst>
            </a:custGeom>
            <a:solidFill>
              <a:srgbClr val="BCBEC0"/>
            </a:solidFill>
          </p:spPr>
          <p:txBody>
            <a:bodyPr wrap="square" lIns="0" tIns="0" rIns="0" bIns="0" rtlCol="0"/>
            <a:lstStyle/>
            <a:p>
              <a:endParaRPr sz="1100">
                <a:latin typeface="+mj-lt"/>
              </a:endParaRPr>
            </a:p>
          </p:txBody>
        </p:sp>
        <p:sp>
          <p:nvSpPr>
            <p:cNvPr id="38" name="object 38"/>
            <p:cNvSpPr/>
            <p:nvPr/>
          </p:nvSpPr>
          <p:spPr>
            <a:xfrm>
              <a:off x="2760083" y="2860512"/>
              <a:ext cx="82101" cy="607374"/>
            </a:xfrm>
            <a:custGeom>
              <a:avLst/>
              <a:gdLst/>
              <a:ahLst/>
              <a:cxnLst/>
              <a:rect l="l" t="t" r="r" b="b"/>
              <a:pathLst>
                <a:path w="106679" h="744220">
                  <a:moveTo>
                    <a:pt x="106242" y="743681"/>
                  </a:moveTo>
                  <a:lnTo>
                    <a:pt x="0" y="743681"/>
                  </a:lnTo>
                  <a:lnTo>
                    <a:pt x="0" y="0"/>
                  </a:lnTo>
                  <a:lnTo>
                    <a:pt x="106242" y="0"/>
                  </a:lnTo>
                  <a:lnTo>
                    <a:pt x="106242" y="743681"/>
                  </a:lnTo>
                  <a:close/>
                </a:path>
              </a:pathLst>
            </a:custGeom>
            <a:ln w="12342">
              <a:solidFill>
                <a:srgbClr val="58595B"/>
              </a:solidFill>
            </a:ln>
          </p:spPr>
          <p:txBody>
            <a:bodyPr wrap="square" lIns="0" tIns="0" rIns="0" bIns="0" rtlCol="0"/>
            <a:lstStyle/>
            <a:p>
              <a:endParaRPr sz="1100">
                <a:latin typeface="+mj-lt"/>
              </a:endParaRPr>
            </a:p>
          </p:txBody>
        </p:sp>
        <p:sp>
          <p:nvSpPr>
            <p:cNvPr id="39" name="object 39"/>
            <p:cNvSpPr/>
            <p:nvPr/>
          </p:nvSpPr>
          <p:spPr>
            <a:xfrm>
              <a:off x="2760083" y="3554154"/>
              <a:ext cx="82101" cy="173609"/>
            </a:xfrm>
            <a:custGeom>
              <a:avLst/>
              <a:gdLst/>
              <a:ahLst/>
              <a:cxnLst/>
              <a:rect l="l" t="t" r="r" b="b"/>
              <a:pathLst>
                <a:path w="106679" h="212725">
                  <a:moveTo>
                    <a:pt x="106242" y="212471"/>
                  </a:moveTo>
                  <a:lnTo>
                    <a:pt x="0" y="212471"/>
                  </a:lnTo>
                  <a:lnTo>
                    <a:pt x="0" y="0"/>
                  </a:lnTo>
                  <a:lnTo>
                    <a:pt x="106242" y="0"/>
                  </a:lnTo>
                  <a:lnTo>
                    <a:pt x="106242" y="212471"/>
                  </a:lnTo>
                  <a:close/>
                </a:path>
              </a:pathLst>
            </a:custGeom>
            <a:solidFill>
              <a:srgbClr val="BCBEC0"/>
            </a:solidFill>
          </p:spPr>
          <p:txBody>
            <a:bodyPr wrap="square" lIns="0" tIns="0" rIns="0" bIns="0" rtlCol="0"/>
            <a:lstStyle/>
            <a:p>
              <a:endParaRPr sz="1100">
                <a:latin typeface="+mj-lt"/>
              </a:endParaRPr>
            </a:p>
          </p:txBody>
        </p:sp>
        <p:sp>
          <p:nvSpPr>
            <p:cNvPr id="40" name="object 40"/>
            <p:cNvSpPr/>
            <p:nvPr/>
          </p:nvSpPr>
          <p:spPr>
            <a:xfrm>
              <a:off x="2760083" y="3554154"/>
              <a:ext cx="82101" cy="173609"/>
            </a:xfrm>
            <a:custGeom>
              <a:avLst/>
              <a:gdLst/>
              <a:ahLst/>
              <a:cxnLst/>
              <a:rect l="l" t="t" r="r" b="b"/>
              <a:pathLst>
                <a:path w="106679" h="212725">
                  <a:moveTo>
                    <a:pt x="106242" y="212471"/>
                  </a:moveTo>
                  <a:lnTo>
                    <a:pt x="0" y="212471"/>
                  </a:lnTo>
                  <a:lnTo>
                    <a:pt x="0" y="0"/>
                  </a:lnTo>
                  <a:lnTo>
                    <a:pt x="106242" y="0"/>
                  </a:lnTo>
                  <a:lnTo>
                    <a:pt x="106242" y="212471"/>
                  </a:lnTo>
                  <a:close/>
                </a:path>
              </a:pathLst>
            </a:custGeom>
            <a:ln w="12342">
              <a:solidFill>
                <a:srgbClr val="58595B"/>
              </a:solidFill>
            </a:ln>
          </p:spPr>
          <p:txBody>
            <a:bodyPr wrap="square" lIns="0" tIns="0" rIns="0" bIns="0" rtlCol="0"/>
            <a:lstStyle/>
            <a:p>
              <a:endParaRPr sz="1100">
                <a:latin typeface="+mj-lt"/>
              </a:endParaRPr>
            </a:p>
          </p:txBody>
        </p:sp>
        <p:sp>
          <p:nvSpPr>
            <p:cNvPr id="41" name="object 41"/>
            <p:cNvSpPr/>
            <p:nvPr/>
          </p:nvSpPr>
          <p:spPr>
            <a:xfrm>
              <a:off x="2760083" y="3814263"/>
              <a:ext cx="82101" cy="173609"/>
            </a:xfrm>
            <a:custGeom>
              <a:avLst/>
              <a:gdLst/>
              <a:ahLst/>
              <a:cxnLst/>
              <a:rect l="l" t="t" r="r" b="b"/>
              <a:pathLst>
                <a:path w="106679" h="212725">
                  <a:moveTo>
                    <a:pt x="106242" y="212484"/>
                  </a:moveTo>
                  <a:lnTo>
                    <a:pt x="0" y="212484"/>
                  </a:lnTo>
                  <a:lnTo>
                    <a:pt x="0" y="0"/>
                  </a:lnTo>
                  <a:lnTo>
                    <a:pt x="106242" y="0"/>
                  </a:lnTo>
                  <a:lnTo>
                    <a:pt x="106242" y="212484"/>
                  </a:lnTo>
                  <a:close/>
                </a:path>
              </a:pathLst>
            </a:custGeom>
            <a:solidFill>
              <a:srgbClr val="BCBEC0"/>
            </a:solidFill>
          </p:spPr>
          <p:txBody>
            <a:bodyPr wrap="square" lIns="0" tIns="0" rIns="0" bIns="0" rtlCol="0"/>
            <a:lstStyle/>
            <a:p>
              <a:endParaRPr sz="1100">
                <a:latin typeface="+mj-lt"/>
              </a:endParaRPr>
            </a:p>
          </p:txBody>
        </p:sp>
        <p:sp>
          <p:nvSpPr>
            <p:cNvPr id="42" name="object 42"/>
            <p:cNvSpPr/>
            <p:nvPr/>
          </p:nvSpPr>
          <p:spPr>
            <a:xfrm>
              <a:off x="2760083" y="3814263"/>
              <a:ext cx="82101" cy="173609"/>
            </a:xfrm>
            <a:custGeom>
              <a:avLst/>
              <a:gdLst/>
              <a:ahLst/>
              <a:cxnLst/>
              <a:rect l="l" t="t" r="r" b="b"/>
              <a:pathLst>
                <a:path w="106679" h="212725">
                  <a:moveTo>
                    <a:pt x="106242" y="212484"/>
                  </a:moveTo>
                  <a:lnTo>
                    <a:pt x="0" y="212484"/>
                  </a:lnTo>
                  <a:lnTo>
                    <a:pt x="0" y="0"/>
                  </a:lnTo>
                  <a:lnTo>
                    <a:pt x="106242" y="0"/>
                  </a:lnTo>
                  <a:lnTo>
                    <a:pt x="106242" y="212484"/>
                  </a:lnTo>
                  <a:close/>
                </a:path>
              </a:pathLst>
            </a:custGeom>
            <a:ln w="12342">
              <a:solidFill>
                <a:srgbClr val="58595B"/>
              </a:solidFill>
            </a:ln>
          </p:spPr>
          <p:txBody>
            <a:bodyPr wrap="square" lIns="0" tIns="0" rIns="0" bIns="0" rtlCol="0"/>
            <a:lstStyle/>
            <a:p>
              <a:endParaRPr sz="1100">
                <a:latin typeface="+mj-lt"/>
              </a:endParaRPr>
            </a:p>
          </p:txBody>
        </p:sp>
        <p:sp>
          <p:nvSpPr>
            <p:cNvPr id="43" name="object 43"/>
            <p:cNvSpPr/>
            <p:nvPr/>
          </p:nvSpPr>
          <p:spPr>
            <a:xfrm>
              <a:off x="2923601" y="2860512"/>
              <a:ext cx="82101" cy="607374"/>
            </a:xfrm>
            <a:custGeom>
              <a:avLst/>
              <a:gdLst/>
              <a:ahLst/>
              <a:cxnLst/>
              <a:rect l="l" t="t" r="r" b="b"/>
              <a:pathLst>
                <a:path w="106679" h="744220">
                  <a:moveTo>
                    <a:pt x="106242" y="743681"/>
                  </a:moveTo>
                  <a:lnTo>
                    <a:pt x="0" y="743681"/>
                  </a:lnTo>
                  <a:lnTo>
                    <a:pt x="0" y="0"/>
                  </a:lnTo>
                  <a:lnTo>
                    <a:pt x="106242" y="0"/>
                  </a:lnTo>
                  <a:lnTo>
                    <a:pt x="106242" y="743681"/>
                  </a:lnTo>
                  <a:close/>
                </a:path>
              </a:pathLst>
            </a:custGeom>
            <a:solidFill>
              <a:srgbClr val="009444"/>
            </a:solidFill>
          </p:spPr>
          <p:txBody>
            <a:bodyPr wrap="square" lIns="0" tIns="0" rIns="0" bIns="0" rtlCol="0"/>
            <a:lstStyle/>
            <a:p>
              <a:endParaRPr sz="1100">
                <a:latin typeface="+mj-lt"/>
              </a:endParaRPr>
            </a:p>
          </p:txBody>
        </p:sp>
        <p:sp>
          <p:nvSpPr>
            <p:cNvPr id="44" name="object 44"/>
            <p:cNvSpPr/>
            <p:nvPr/>
          </p:nvSpPr>
          <p:spPr>
            <a:xfrm>
              <a:off x="2923601" y="2860512"/>
              <a:ext cx="82101" cy="607374"/>
            </a:xfrm>
            <a:custGeom>
              <a:avLst/>
              <a:gdLst/>
              <a:ahLst/>
              <a:cxnLst/>
              <a:rect l="l" t="t" r="r" b="b"/>
              <a:pathLst>
                <a:path w="106679" h="744220">
                  <a:moveTo>
                    <a:pt x="106242" y="743681"/>
                  </a:moveTo>
                  <a:lnTo>
                    <a:pt x="0" y="743681"/>
                  </a:lnTo>
                  <a:lnTo>
                    <a:pt x="0" y="0"/>
                  </a:lnTo>
                  <a:lnTo>
                    <a:pt x="106242" y="0"/>
                  </a:lnTo>
                  <a:lnTo>
                    <a:pt x="106242" y="743681"/>
                  </a:lnTo>
                  <a:close/>
                </a:path>
              </a:pathLst>
            </a:custGeom>
            <a:ln w="12342">
              <a:solidFill>
                <a:srgbClr val="58595B"/>
              </a:solidFill>
            </a:ln>
          </p:spPr>
          <p:txBody>
            <a:bodyPr wrap="square" lIns="0" tIns="0" rIns="0" bIns="0" rtlCol="0"/>
            <a:lstStyle/>
            <a:p>
              <a:endParaRPr sz="1100">
                <a:latin typeface="+mj-lt"/>
              </a:endParaRPr>
            </a:p>
          </p:txBody>
        </p:sp>
        <p:sp>
          <p:nvSpPr>
            <p:cNvPr id="45" name="object 45"/>
            <p:cNvSpPr/>
            <p:nvPr/>
          </p:nvSpPr>
          <p:spPr>
            <a:xfrm>
              <a:off x="2923601" y="3554154"/>
              <a:ext cx="82101" cy="173609"/>
            </a:xfrm>
            <a:custGeom>
              <a:avLst/>
              <a:gdLst/>
              <a:ahLst/>
              <a:cxnLst/>
              <a:rect l="l" t="t" r="r" b="b"/>
              <a:pathLst>
                <a:path w="106679" h="212725">
                  <a:moveTo>
                    <a:pt x="106242" y="212471"/>
                  </a:moveTo>
                  <a:lnTo>
                    <a:pt x="0" y="212471"/>
                  </a:lnTo>
                  <a:lnTo>
                    <a:pt x="0" y="0"/>
                  </a:lnTo>
                  <a:lnTo>
                    <a:pt x="106242" y="0"/>
                  </a:lnTo>
                  <a:lnTo>
                    <a:pt x="106242" y="212471"/>
                  </a:lnTo>
                  <a:close/>
                </a:path>
              </a:pathLst>
            </a:custGeom>
            <a:solidFill>
              <a:srgbClr val="009444"/>
            </a:solidFill>
          </p:spPr>
          <p:txBody>
            <a:bodyPr wrap="square" lIns="0" tIns="0" rIns="0" bIns="0" rtlCol="0"/>
            <a:lstStyle/>
            <a:p>
              <a:endParaRPr sz="1100">
                <a:latin typeface="+mj-lt"/>
              </a:endParaRPr>
            </a:p>
          </p:txBody>
        </p:sp>
        <p:sp>
          <p:nvSpPr>
            <p:cNvPr id="46" name="object 46"/>
            <p:cNvSpPr/>
            <p:nvPr/>
          </p:nvSpPr>
          <p:spPr>
            <a:xfrm>
              <a:off x="2923601" y="3554154"/>
              <a:ext cx="82101" cy="173609"/>
            </a:xfrm>
            <a:custGeom>
              <a:avLst/>
              <a:gdLst/>
              <a:ahLst/>
              <a:cxnLst/>
              <a:rect l="l" t="t" r="r" b="b"/>
              <a:pathLst>
                <a:path w="106679" h="212725">
                  <a:moveTo>
                    <a:pt x="106242" y="212471"/>
                  </a:moveTo>
                  <a:lnTo>
                    <a:pt x="0" y="212471"/>
                  </a:lnTo>
                  <a:lnTo>
                    <a:pt x="0" y="0"/>
                  </a:lnTo>
                  <a:lnTo>
                    <a:pt x="106242" y="0"/>
                  </a:lnTo>
                  <a:lnTo>
                    <a:pt x="106242" y="212471"/>
                  </a:lnTo>
                  <a:close/>
                </a:path>
              </a:pathLst>
            </a:custGeom>
            <a:ln w="12342">
              <a:solidFill>
                <a:srgbClr val="58595B"/>
              </a:solidFill>
            </a:ln>
          </p:spPr>
          <p:txBody>
            <a:bodyPr wrap="square" lIns="0" tIns="0" rIns="0" bIns="0" rtlCol="0"/>
            <a:lstStyle/>
            <a:p>
              <a:endParaRPr sz="1100">
                <a:latin typeface="+mj-lt"/>
              </a:endParaRPr>
            </a:p>
          </p:txBody>
        </p:sp>
        <p:sp>
          <p:nvSpPr>
            <p:cNvPr id="47" name="object 47"/>
            <p:cNvSpPr/>
            <p:nvPr/>
          </p:nvSpPr>
          <p:spPr>
            <a:xfrm>
              <a:off x="2923601" y="3814263"/>
              <a:ext cx="82101" cy="173609"/>
            </a:xfrm>
            <a:custGeom>
              <a:avLst/>
              <a:gdLst/>
              <a:ahLst/>
              <a:cxnLst/>
              <a:rect l="l" t="t" r="r" b="b"/>
              <a:pathLst>
                <a:path w="106679" h="212725">
                  <a:moveTo>
                    <a:pt x="106242" y="212484"/>
                  </a:moveTo>
                  <a:lnTo>
                    <a:pt x="0" y="212484"/>
                  </a:lnTo>
                  <a:lnTo>
                    <a:pt x="0" y="0"/>
                  </a:lnTo>
                  <a:lnTo>
                    <a:pt x="106242" y="0"/>
                  </a:lnTo>
                  <a:lnTo>
                    <a:pt x="106242" y="212484"/>
                  </a:lnTo>
                  <a:close/>
                </a:path>
              </a:pathLst>
            </a:custGeom>
            <a:solidFill>
              <a:srgbClr val="009444"/>
            </a:solidFill>
          </p:spPr>
          <p:txBody>
            <a:bodyPr wrap="square" lIns="0" tIns="0" rIns="0" bIns="0" rtlCol="0"/>
            <a:lstStyle/>
            <a:p>
              <a:endParaRPr sz="1100">
                <a:latin typeface="+mj-lt"/>
              </a:endParaRPr>
            </a:p>
          </p:txBody>
        </p:sp>
        <p:sp>
          <p:nvSpPr>
            <p:cNvPr id="48" name="object 48"/>
            <p:cNvSpPr/>
            <p:nvPr/>
          </p:nvSpPr>
          <p:spPr>
            <a:xfrm>
              <a:off x="2923601" y="3814263"/>
              <a:ext cx="82101" cy="173609"/>
            </a:xfrm>
            <a:custGeom>
              <a:avLst/>
              <a:gdLst/>
              <a:ahLst/>
              <a:cxnLst/>
              <a:rect l="l" t="t" r="r" b="b"/>
              <a:pathLst>
                <a:path w="106679" h="212725">
                  <a:moveTo>
                    <a:pt x="106242" y="212484"/>
                  </a:moveTo>
                  <a:lnTo>
                    <a:pt x="0" y="212484"/>
                  </a:lnTo>
                  <a:lnTo>
                    <a:pt x="0" y="0"/>
                  </a:lnTo>
                  <a:lnTo>
                    <a:pt x="106242" y="0"/>
                  </a:lnTo>
                  <a:lnTo>
                    <a:pt x="106242" y="212484"/>
                  </a:lnTo>
                  <a:close/>
                </a:path>
              </a:pathLst>
            </a:custGeom>
            <a:ln w="12342">
              <a:solidFill>
                <a:srgbClr val="58595B"/>
              </a:solidFill>
            </a:ln>
          </p:spPr>
          <p:txBody>
            <a:bodyPr wrap="square" lIns="0" tIns="0" rIns="0" bIns="0" rtlCol="0"/>
            <a:lstStyle/>
            <a:p>
              <a:endParaRPr sz="1100">
                <a:latin typeface="+mj-lt"/>
              </a:endParaRPr>
            </a:p>
          </p:txBody>
        </p:sp>
        <p:sp>
          <p:nvSpPr>
            <p:cNvPr id="49" name="object 49"/>
            <p:cNvSpPr/>
            <p:nvPr/>
          </p:nvSpPr>
          <p:spPr>
            <a:xfrm>
              <a:off x="3087127" y="2860512"/>
              <a:ext cx="82101" cy="607374"/>
            </a:xfrm>
            <a:custGeom>
              <a:avLst/>
              <a:gdLst/>
              <a:ahLst/>
              <a:cxnLst/>
              <a:rect l="l" t="t" r="r" b="b"/>
              <a:pathLst>
                <a:path w="106679" h="744220">
                  <a:moveTo>
                    <a:pt x="106242" y="743681"/>
                  </a:moveTo>
                  <a:lnTo>
                    <a:pt x="0" y="743681"/>
                  </a:lnTo>
                  <a:lnTo>
                    <a:pt x="0" y="0"/>
                  </a:lnTo>
                  <a:lnTo>
                    <a:pt x="106242" y="0"/>
                  </a:lnTo>
                  <a:lnTo>
                    <a:pt x="106242" y="743681"/>
                  </a:lnTo>
                  <a:close/>
                </a:path>
              </a:pathLst>
            </a:custGeom>
            <a:solidFill>
              <a:srgbClr val="BE1E2D"/>
            </a:solidFill>
          </p:spPr>
          <p:txBody>
            <a:bodyPr wrap="square" lIns="0" tIns="0" rIns="0" bIns="0" rtlCol="0"/>
            <a:lstStyle/>
            <a:p>
              <a:endParaRPr sz="1100">
                <a:latin typeface="+mj-lt"/>
              </a:endParaRPr>
            </a:p>
          </p:txBody>
        </p:sp>
        <p:sp>
          <p:nvSpPr>
            <p:cNvPr id="50" name="object 50"/>
            <p:cNvSpPr/>
            <p:nvPr/>
          </p:nvSpPr>
          <p:spPr>
            <a:xfrm>
              <a:off x="3087127" y="2860512"/>
              <a:ext cx="82101" cy="607374"/>
            </a:xfrm>
            <a:custGeom>
              <a:avLst/>
              <a:gdLst/>
              <a:ahLst/>
              <a:cxnLst/>
              <a:rect l="l" t="t" r="r" b="b"/>
              <a:pathLst>
                <a:path w="106679" h="744220">
                  <a:moveTo>
                    <a:pt x="106242" y="743681"/>
                  </a:moveTo>
                  <a:lnTo>
                    <a:pt x="0" y="743681"/>
                  </a:lnTo>
                  <a:lnTo>
                    <a:pt x="0" y="0"/>
                  </a:lnTo>
                  <a:lnTo>
                    <a:pt x="106242" y="0"/>
                  </a:lnTo>
                  <a:lnTo>
                    <a:pt x="106242" y="743681"/>
                  </a:lnTo>
                  <a:close/>
                </a:path>
              </a:pathLst>
            </a:custGeom>
            <a:ln w="12342">
              <a:solidFill>
                <a:srgbClr val="58595B"/>
              </a:solidFill>
            </a:ln>
          </p:spPr>
          <p:txBody>
            <a:bodyPr wrap="square" lIns="0" tIns="0" rIns="0" bIns="0" rtlCol="0"/>
            <a:lstStyle/>
            <a:p>
              <a:endParaRPr sz="1100">
                <a:latin typeface="+mj-lt"/>
              </a:endParaRPr>
            </a:p>
          </p:txBody>
        </p:sp>
        <p:sp>
          <p:nvSpPr>
            <p:cNvPr id="51" name="object 51"/>
            <p:cNvSpPr/>
            <p:nvPr/>
          </p:nvSpPr>
          <p:spPr>
            <a:xfrm>
              <a:off x="3087127" y="3554154"/>
              <a:ext cx="82101" cy="173609"/>
            </a:xfrm>
            <a:custGeom>
              <a:avLst/>
              <a:gdLst/>
              <a:ahLst/>
              <a:cxnLst/>
              <a:rect l="l" t="t" r="r" b="b"/>
              <a:pathLst>
                <a:path w="106679" h="212725">
                  <a:moveTo>
                    <a:pt x="106242" y="212471"/>
                  </a:moveTo>
                  <a:lnTo>
                    <a:pt x="0" y="212471"/>
                  </a:lnTo>
                  <a:lnTo>
                    <a:pt x="0" y="0"/>
                  </a:lnTo>
                  <a:lnTo>
                    <a:pt x="106242" y="0"/>
                  </a:lnTo>
                  <a:lnTo>
                    <a:pt x="106242" y="212471"/>
                  </a:lnTo>
                  <a:close/>
                </a:path>
              </a:pathLst>
            </a:custGeom>
            <a:solidFill>
              <a:srgbClr val="BE1E2D"/>
            </a:solidFill>
          </p:spPr>
          <p:txBody>
            <a:bodyPr wrap="square" lIns="0" tIns="0" rIns="0" bIns="0" rtlCol="0"/>
            <a:lstStyle/>
            <a:p>
              <a:endParaRPr sz="1100">
                <a:latin typeface="+mj-lt"/>
              </a:endParaRPr>
            </a:p>
          </p:txBody>
        </p:sp>
        <p:sp>
          <p:nvSpPr>
            <p:cNvPr id="52" name="object 52"/>
            <p:cNvSpPr/>
            <p:nvPr/>
          </p:nvSpPr>
          <p:spPr>
            <a:xfrm>
              <a:off x="3087127" y="3554154"/>
              <a:ext cx="82101" cy="173609"/>
            </a:xfrm>
            <a:custGeom>
              <a:avLst/>
              <a:gdLst/>
              <a:ahLst/>
              <a:cxnLst/>
              <a:rect l="l" t="t" r="r" b="b"/>
              <a:pathLst>
                <a:path w="106679" h="212725">
                  <a:moveTo>
                    <a:pt x="106242" y="212471"/>
                  </a:moveTo>
                  <a:lnTo>
                    <a:pt x="0" y="212471"/>
                  </a:lnTo>
                  <a:lnTo>
                    <a:pt x="0" y="0"/>
                  </a:lnTo>
                  <a:lnTo>
                    <a:pt x="106242" y="0"/>
                  </a:lnTo>
                  <a:lnTo>
                    <a:pt x="106242" y="212471"/>
                  </a:lnTo>
                  <a:close/>
                </a:path>
              </a:pathLst>
            </a:custGeom>
            <a:ln w="12342">
              <a:solidFill>
                <a:srgbClr val="58595B"/>
              </a:solidFill>
            </a:ln>
          </p:spPr>
          <p:txBody>
            <a:bodyPr wrap="square" lIns="0" tIns="0" rIns="0" bIns="0" rtlCol="0"/>
            <a:lstStyle/>
            <a:p>
              <a:endParaRPr sz="1100">
                <a:latin typeface="+mj-lt"/>
              </a:endParaRPr>
            </a:p>
          </p:txBody>
        </p:sp>
        <p:sp>
          <p:nvSpPr>
            <p:cNvPr id="53" name="object 53"/>
            <p:cNvSpPr/>
            <p:nvPr/>
          </p:nvSpPr>
          <p:spPr>
            <a:xfrm>
              <a:off x="3087127" y="3814263"/>
              <a:ext cx="82101" cy="173609"/>
            </a:xfrm>
            <a:custGeom>
              <a:avLst/>
              <a:gdLst/>
              <a:ahLst/>
              <a:cxnLst/>
              <a:rect l="l" t="t" r="r" b="b"/>
              <a:pathLst>
                <a:path w="106679" h="212725">
                  <a:moveTo>
                    <a:pt x="106242" y="212484"/>
                  </a:moveTo>
                  <a:lnTo>
                    <a:pt x="0" y="212484"/>
                  </a:lnTo>
                  <a:lnTo>
                    <a:pt x="0" y="0"/>
                  </a:lnTo>
                  <a:lnTo>
                    <a:pt x="106242" y="0"/>
                  </a:lnTo>
                  <a:lnTo>
                    <a:pt x="106242" y="212484"/>
                  </a:lnTo>
                  <a:close/>
                </a:path>
              </a:pathLst>
            </a:custGeom>
            <a:solidFill>
              <a:srgbClr val="BE1E2D"/>
            </a:solidFill>
          </p:spPr>
          <p:txBody>
            <a:bodyPr wrap="square" lIns="0" tIns="0" rIns="0" bIns="0" rtlCol="0"/>
            <a:lstStyle/>
            <a:p>
              <a:endParaRPr sz="1100">
                <a:latin typeface="+mj-lt"/>
              </a:endParaRPr>
            </a:p>
          </p:txBody>
        </p:sp>
        <p:sp>
          <p:nvSpPr>
            <p:cNvPr id="54" name="object 54"/>
            <p:cNvSpPr/>
            <p:nvPr/>
          </p:nvSpPr>
          <p:spPr>
            <a:xfrm>
              <a:off x="3087127" y="3814263"/>
              <a:ext cx="82101" cy="173609"/>
            </a:xfrm>
            <a:custGeom>
              <a:avLst/>
              <a:gdLst/>
              <a:ahLst/>
              <a:cxnLst/>
              <a:rect l="l" t="t" r="r" b="b"/>
              <a:pathLst>
                <a:path w="106679" h="212725">
                  <a:moveTo>
                    <a:pt x="106242" y="212484"/>
                  </a:moveTo>
                  <a:lnTo>
                    <a:pt x="0" y="212484"/>
                  </a:lnTo>
                  <a:lnTo>
                    <a:pt x="0" y="0"/>
                  </a:lnTo>
                  <a:lnTo>
                    <a:pt x="106242" y="0"/>
                  </a:lnTo>
                  <a:lnTo>
                    <a:pt x="106242" y="212484"/>
                  </a:lnTo>
                  <a:close/>
                </a:path>
              </a:pathLst>
            </a:custGeom>
            <a:ln w="12342">
              <a:solidFill>
                <a:srgbClr val="58595B"/>
              </a:solidFill>
            </a:ln>
          </p:spPr>
          <p:txBody>
            <a:bodyPr wrap="square" lIns="0" tIns="0" rIns="0" bIns="0" rtlCol="0"/>
            <a:lstStyle/>
            <a:p>
              <a:endParaRPr sz="1100">
                <a:latin typeface="+mj-lt"/>
              </a:endParaRPr>
            </a:p>
          </p:txBody>
        </p:sp>
        <p:sp>
          <p:nvSpPr>
            <p:cNvPr id="55" name="object 55"/>
            <p:cNvSpPr/>
            <p:nvPr/>
          </p:nvSpPr>
          <p:spPr>
            <a:xfrm>
              <a:off x="3250654" y="2860512"/>
              <a:ext cx="82101" cy="607374"/>
            </a:xfrm>
            <a:custGeom>
              <a:avLst/>
              <a:gdLst/>
              <a:ahLst/>
              <a:cxnLst/>
              <a:rect l="l" t="t" r="r" b="b"/>
              <a:pathLst>
                <a:path w="106679" h="744220">
                  <a:moveTo>
                    <a:pt x="106242" y="743681"/>
                  </a:moveTo>
                  <a:lnTo>
                    <a:pt x="0" y="743681"/>
                  </a:lnTo>
                  <a:lnTo>
                    <a:pt x="0" y="0"/>
                  </a:lnTo>
                  <a:lnTo>
                    <a:pt x="106242" y="0"/>
                  </a:lnTo>
                  <a:lnTo>
                    <a:pt x="106242" y="743681"/>
                  </a:lnTo>
                  <a:close/>
                </a:path>
              </a:pathLst>
            </a:custGeom>
            <a:solidFill>
              <a:srgbClr val="BCBEC0"/>
            </a:solidFill>
          </p:spPr>
          <p:txBody>
            <a:bodyPr wrap="square" lIns="0" tIns="0" rIns="0" bIns="0" rtlCol="0"/>
            <a:lstStyle/>
            <a:p>
              <a:endParaRPr sz="1100">
                <a:latin typeface="+mj-lt"/>
              </a:endParaRPr>
            </a:p>
          </p:txBody>
        </p:sp>
        <p:sp>
          <p:nvSpPr>
            <p:cNvPr id="56" name="object 56"/>
            <p:cNvSpPr/>
            <p:nvPr/>
          </p:nvSpPr>
          <p:spPr>
            <a:xfrm>
              <a:off x="3250654" y="2860512"/>
              <a:ext cx="82101" cy="607374"/>
            </a:xfrm>
            <a:custGeom>
              <a:avLst/>
              <a:gdLst/>
              <a:ahLst/>
              <a:cxnLst/>
              <a:rect l="l" t="t" r="r" b="b"/>
              <a:pathLst>
                <a:path w="106679" h="744220">
                  <a:moveTo>
                    <a:pt x="106242" y="743681"/>
                  </a:moveTo>
                  <a:lnTo>
                    <a:pt x="0" y="743681"/>
                  </a:lnTo>
                  <a:lnTo>
                    <a:pt x="0" y="0"/>
                  </a:lnTo>
                  <a:lnTo>
                    <a:pt x="106242" y="0"/>
                  </a:lnTo>
                  <a:lnTo>
                    <a:pt x="106242" y="743681"/>
                  </a:lnTo>
                  <a:close/>
                </a:path>
              </a:pathLst>
            </a:custGeom>
            <a:ln w="12342">
              <a:solidFill>
                <a:srgbClr val="58595B"/>
              </a:solidFill>
            </a:ln>
          </p:spPr>
          <p:txBody>
            <a:bodyPr wrap="square" lIns="0" tIns="0" rIns="0" bIns="0" rtlCol="0"/>
            <a:lstStyle/>
            <a:p>
              <a:endParaRPr sz="1100">
                <a:latin typeface="+mj-lt"/>
              </a:endParaRPr>
            </a:p>
          </p:txBody>
        </p:sp>
        <p:sp>
          <p:nvSpPr>
            <p:cNvPr id="57" name="object 57"/>
            <p:cNvSpPr/>
            <p:nvPr/>
          </p:nvSpPr>
          <p:spPr>
            <a:xfrm>
              <a:off x="3250654" y="3554154"/>
              <a:ext cx="82101" cy="173609"/>
            </a:xfrm>
            <a:custGeom>
              <a:avLst/>
              <a:gdLst/>
              <a:ahLst/>
              <a:cxnLst/>
              <a:rect l="l" t="t" r="r" b="b"/>
              <a:pathLst>
                <a:path w="106679" h="212725">
                  <a:moveTo>
                    <a:pt x="106242" y="212471"/>
                  </a:moveTo>
                  <a:lnTo>
                    <a:pt x="0" y="212471"/>
                  </a:lnTo>
                  <a:lnTo>
                    <a:pt x="0" y="0"/>
                  </a:lnTo>
                  <a:lnTo>
                    <a:pt x="106242" y="0"/>
                  </a:lnTo>
                  <a:lnTo>
                    <a:pt x="106242" y="212471"/>
                  </a:lnTo>
                  <a:close/>
                </a:path>
              </a:pathLst>
            </a:custGeom>
            <a:solidFill>
              <a:srgbClr val="BCBEC0"/>
            </a:solidFill>
          </p:spPr>
          <p:txBody>
            <a:bodyPr wrap="square" lIns="0" tIns="0" rIns="0" bIns="0" rtlCol="0"/>
            <a:lstStyle/>
            <a:p>
              <a:endParaRPr sz="1100">
                <a:latin typeface="+mj-lt"/>
              </a:endParaRPr>
            </a:p>
          </p:txBody>
        </p:sp>
        <p:sp>
          <p:nvSpPr>
            <p:cNvPr id="58" name="object 58"/>
            <p:cNvSpPr/>
            <p:nvPr/>
          </p:nvSpPr>
          <p:spPr>
            <a:xfrm>
              <a:off x="3250654" y="3554154"/>
              <a:ext cx="82101" cy="173609"/>
            </a:xfrm>
            <a:custGeom>
              <a:avLst/>
              <a:gdLst/>
              <a:ahLst/>
              <a:cxnLst/>
              <a:rect l="l" t="t" r="r" b="b"/>
              <a:pathLst>
                <a:path w="106679" h="212725">
                  <a:moveTo>
                    <a:pt x="106242" y="212471"/>
                  </a:moveTo>
                  <a:lnTo>
                    <a:pt x="0" y="212471"/>
                  </a:lnTo>
                  <a:lnTo>
                    <a:pt x="0" y="0"/>
                  </a:lnTo>
                  <a:lnTo>
                    <a:pt x="106242" y="0"/>
                  </a:lnTo>
                  <a:lnTo>
                    <a:pt x="106242" y="212471"/>
                  </a:lnTo>
                  <a:close/>
                </a:path>
              </a:pathLst>
            </a:custGeom>
            <a:ln w="12342">
              <a:solidFill>
                <a:srgbClr val="58595B"/>
              </a:solidFill>
            </a:ln>
          </p:spPr>
          <p:txBody>
            <a:bodyPr wrap="square" lIns="0" tIns="0" rIns="0" bIns="0" rtlCol="0"/>
            <a:lstStyle/>
            <a:p>
              <a:endParaRPr sz="1100">
                <a:latin typeface="+mj-lt"/>
              </a:endParaRPr>
            </a:p>
          </p:txBody>
        </p:sp>
        <p:sp>
          <p:nvSpPr>
            <p:cNvPr id="59" name="object 59"/>
            <p:cNvSpPr/>
            <p:nvPr/>
          </p:nvSpPr>
          <p:spPr>
            <a:xfrm>
              <a:off x="3250654" y="3814263"/>
              <a:ext cx="82101" cy="173609"/>
            </a:xfrm>
            <a:custGeom>
              <a:avLst/>
              <a:gdLst/>
              <a:ahLst/>
              <a:cxnLst/>
              <a:rect l="l" t="t" r="r" b="b"/>
              <a:pathLst>
                <a:path w="106679" h="212725">
                  <a:moveTo>
                    <a:pt x="106242" y="212484"/>
                  </a:moveTo>
                  <a:lnTo>
                    <a:pt x="0" y="212484"/>
                  </a:lnTo>
                  <a:lnTo>
                    <a:pt x="0" y="0"/>
                  </a:lnTo>
                  <a:lnTo>
                    <a:pt x="106242" y="0"/>
                  </a:lnTo>
                  <a:lnTo>
                    <a:pt x="106242" y="212484"/>
                  </a:lnTo>
                  <a:close/>
                </a:path>
              </a:pathLst>
            </a:custGeom>
            <a:solidFill>
              <a:srgbClr val="BCBEC0"/>
            </a:solidFill>
          </p:spPr>
          <p:txBody>
            <a:bodyPr wrap="square" lIns="0" tIns="0" rIns="0" bIns="0" rtlCol="0"/>
            <a:lstStyle/>
            <a:p>
              <a:endParaRPr sz="1100">
                <a:latin typeface="+mj-lt"/>
              </a:endParaRPr>
            </a:p>
          </p:txBody>
        </p:sp>
        <p:sp>
          <p:nvSpPr>
            <p:cNvPr id="60" name="object 60"/>
            <p:cNvSpPr/>
            <p:nvPr/>
          </p:nvSpPr>
          <p:spPr>
            <a:xfrm>
              <a:off x="3250654" y="3814263"/>
              <a:ext cx="82101" cy="173609"/>
            </a:xfrm>
            <a:custGeom>
              <a:avLst/>
              <a:gdLst/>
              <a:ahLst/>
              <a:cxnLst/>
              <a:rect l="l" t="t" r="r" b="b"/>
              <a:pathLst>
                <a:path w="106679" h="212725">
                  <a:moveTo>
                    <a:pt x="106242" y="212484"/>
                  </a:moveTo>
                  <a:lnTo>
                    <a:pt x="0" y="212484"/>
                  </a:lnTo>
                  <a:lnTo>
                    <a:pt x="0" y="0"/>
                  </a:lnTo>
                  <a:lnTo>
                    <a:pt x="106242" y="0"/>
                  </a:lnTo>
                  <a:lnTo>
                    <a:pt x="106242" y="212484"/>
                  </a:lnTo>
                  <a:close/>
                </a:path>
              </a:pathLst>
            </a:custGeom>
            <a:ln w="12342">
              <a:solidFill>
                <a:srgbClr val="58595B"/>
              </a:solidFill>
            </a:ln>
          </p:spPr>
          <p:txBody>
            <a:bodyPr wrap="square" lIns="0" tIns="0" rIns="0" bIns="0" rtlCol="0"/>
            <a:lstStyle/>
            <a:p>
              <a:endParaRPr sz="1100">
                <a:latin typeface="+mj-lt"/>
              </a:endParaRPr>
            </a:p>
          </p:txBody>
        </p:sp>
        <p:sp>
          <p:nvSpPr>
            <p:cNvPr id="61" name="object 61"/>
            <p:cNvSpPr/>
            <p:nvPr/>
          </p:nvSpPr>
          <p:spPr>
            <a:xfrm>
              <a:off x="3414181" y="2860512"/>
              <a:ext cx="82101" cy="607374"/>
            </a:xfrm>
            <a:custGeom>
              <a:avLst/>
              <a:gdLst/>
              <a:ahLst/>
              <a:cxnLst/>
              <a:rect l="l" t="t" r="r" b="b"/>
              <a:pathLst>
                <a:path w="106679" h="744220">
                  <a:moveTo>
                    <a:pt x="106242" y="743681"/>
                  </a:moveTo>
                  <a:lnTo>
                    <a:pt x="0" y="743681"/>
                  </a:lnTo>
                  <a:lnTo>
                    <a:pt x="0" y="0"/>
                  </a:lnTo>
                  <a:lnTo>
                    <a:pt x="106242" y="0"/>
                  </a:lnTo>
                  <a:lnTo>
                    <a:pt x="106242" y="743681"/>
                  </a:lnTo>
                  <a:close/>
                </a:path>
              </a:pathLst>
            </a:custGeom>
            <a:solidFill>
              <a:srgbClr val="BCBEC0"/>
            </a:solidFill>
          </p:spPr>
          <p:txBody>
            <a:bodyPr wrap="square" lIns="0" tIns="0" rIns="0" bIns="0" rtlCol="0"/>
            <a:lstStyle/>
            <a:p>
              <a:endParaRPr sz="1100">
                <a:latin typeface="+mj-lt"/>
              </a:endParaRPr>
            </a:p>
          </p:txBody>
        </p:sp>
        <p:sp>
          <p:nvSpPr>
            <p:cNvPr id="62" name="object 62"/>
            <p:cNvSpPr/>
            <p:nvPr/>
          </p:nvSpPr>
          <p:spPr>
            <a:xfrm>
              <a:off x="3414181" y="2860512"/>
              <a:ext cx="82101" cy="607374"/>
            </a:xfrm>
            <a:custGeom>
              <a:avLst/>
              <a:gdLst/>
              <a:ahLst/>
              <a:cxnLst/>
              <a:rect l="l" t="t" r="r" b="b"/>
              <a:pathLst>
                <a:path w="106679" h="744220">
                  <a:moveTo>
                    <a:pt x="106242" y="743681"/>
                  </a:moveTo>
                  <a:lnTo>
                    <a:pt x="0" y="743681"/>
                  </a:lnTo>
                  <a:lnTo>
                    <a:pt x="0" y="0"/>
                  </a:lnTo>
                  <a:lnTo>
                    <a:pt x="106242" y="0"/>
                  </a:lnTo>
                  <a:lnTo>
                    <a:pt x="106242" y="743681"/>
                  </a:lnTo>
                  <a:close/>
                </a:path>
              </a:pathLst>
            </a:custGeom>
            <a:ln w="12342">
              <a:solidFill>
                <a:srgbClr val="58595B"/>
              </a:solidFill>
            </a:ln>
          </p:spPr>
          <p:txBody>
            <a:bodyPr wrap="square" lIns="0" tIns="0" rIns="0" bIns="0" rtlCol="0"/>
            <a:lstStyle/>
            <a:p>
              <a:endParaRPr sz="1100">
                <a:latin typeface="+mj-lt"/>
              </a:endParaRPr>
            </a:p>
          </p:txBody>
        </p:sp>
        <p:sp>
          <p:nvSpPr>
            <p:cNvPr id="63" name="object 63"/>
            <p:cNvSpPr/>
            <p:nvPr/>
          </p:nvSpPr>
          <p:spPr>
            <a:xfrm>
              <a:off x="3414181" y="3554154"/>
              <a:ext cx="82101" cy="173609"/>
            </a:xfrm>
            <a:custGeom>
              <a:avLst/>
              <a:gdLst/>
              <a:ahLst/>
              <a:cxnLst/>
              <a:rect l="l" t="t" r="r" b="b"/>
              <a:pathLst>
                <a:path w="106679" h="212725">
                  <a:moveTo>
                    <a:pt x="106242" y="212471"/>
                  </a:moveTo>
                  <a:lnTo>
                    <a:pt x="0" y="212471"/>
                  </a:lnTo>
                  <a:lnTo>
                    <a:pt x="0" y="0"/>
                  </a:lnTo>
                  <a:lnTo>
                    <a:pt x="106242" y="0"/>
                  </a:lnTo>
                  <a:lnTo>
                    <a:pt x="106242" y="212471"/>
                  </a:lnTo>
                  <a:close/>
                </a:path>
              </a:pathLst>
            </a:custGeom>
            <a:solidFill>
              <a:srgbClr val="BCBEC0"/>
            </a:solidFill>
          </p:spPr>
          <p:txBody>
            <a:bodyPr wrap="square" lIns="0" tIns="0" rIns="0" bIns="0" rtlCol="0"/>
            <a:lstStyle/>
            <a:p>
              <a:endParaRPr sz="1100">
                <a:latin typeface="+mj-lt"/>
              </a:endParaRPr>
            </a:p>
          </p:txBody>
        </p:sp>
        <p:sp>
          <p:nvSpPr>
            <p:cNvPr id="64" name="object 64"/>
            <p:cNvSpPr/>
            <p:nvPr/>
          </p:nvSpPr>
          <p:spPr>
            <a:xfrm>
              <a:off x="3414181" y="3554154"/>
              <a:ext cx="82101" cy="173609"/>
            </a:xfrm>
            <a:custGeom>
              <a:avLst/>
              <a:gdLst/>
              <a:ahLst/>
              <a:cxnLst/>
              <a:rect l="l" t="t" r="r" b="b"/>
              <a:pathLst>
                <a:path w="106679" h="212725">
                  <a:moveTo>
                    <a:pt x="106242" y="212471"/>
                  </a:moveTo>
                  <a:lnTo>
                    <a:pt x="0" y="212471"/>
                  </a:lnTo>
                  <a:lnTo>
                    <a:pt x="0" y="0"/>
                  </a:lnTo>
                  <a:lnTo>
                    <a:pt x="106242" y="0"/>
                  </a:lnTo>
                  <a:lnTo>
                    <a:pt x="106242" y="212471"/>
                  </a:lnTo>
                  <a:close/>
                </a:path>
              </a:pathLst>
            </a:custGeom>
            <a:ln w="12342">
              <a:solidFill>
                <a:srgbClr val="58595B"/>
              </a:solidFill>
            </a:ln>
          </p:spPr>
          <p:txBody>
            <a:bodyPr wrap="square" lIns="0" tIns="0" rIns="0" bIns="0" rtlCol="0"/>
            <a:lstStyle/>
            <a:p>
              <a:endParaRPr sz="1100">
                <a:latin typeface="+mj-lt"/>
              </a:endParaRPr>
            </a:p>
          </p:txBody>
        </p:sp>
        <p:sp>
          <p:nvSpPr>
            <p:cNvPr id="65" name="object 65"/>
            <p:cNvSpPr/>
            <p:nvPr/>
          </p:nvSpPr>
          <p:spPr>
            <a:xfrm>
              <a:off x="3414181" y="3814263"/>
              <a:ext cx="82101" cy="173609"/>
            </a:xfrm>
            <a:custGeom>
              <a:avLst/>
              <a:gdLst/>
              <a:ahLst/>
              <a:cxnLst/>
              <a:rect l="l" t="t" r="r" b="b"/>
              <a:pathLst>
                <a:path w="106679" h="212725">
                  <a:moveTo>
                    <a:pt x="106242" y="212484"/>
                  </a:moveTo>
                  <a:lnTo>
                    <a:pt x="0" y="212484"/>
                  </a:lnTo>
                  <a:lnTo>
                    <a:pt x="0" y="0"/>
                  </a:lnTo>
                  <a:lnTo>
                    <a:pt x="106242" y="0"/>
                  </a:lnTo>
                  <a:lnTo>
                    <a:pt x="106242" y="212484"/>
                  </a:lnTo>
                  <a:close/>
                </a:path>
              </a:pathLst>
            </a:custGeom>
            <a:solidFill>
              <a:srgbClr val="BCBEC0"/>
            </a:solidFill>
          </p:spPr>
          <p:txBody>
            <a:bodyPr wrap="square" lIns="0" tIns="0" rIns="0" bIns="0" rtlCol="0"/>
            <a:lstStyle/>
            <a:p>
              <a:endParaRPr sz="1100">
                <a:latin typeface="+mj-lt"/>
              </a:endParaRPr>
            </a:p>
          </p:txBody>
        </p:sp>
        <p:sp>
          <p:nvSpPr>
            <p:cNvPr id="66" name="object 66"/>
            <p:cNvSpPr/>
            <p:nvPr/>
          </p:nvSpPr>
          <p:spPr>
            <a:xfrm>
              <a:off x="3414181" y="3814263"/>
              <a:ext cx="82101" cy="173609"/>
            </a:xfrm>
            <a:custGeom>
              <a:avLst/>
              <a:gdLst/>
              <a:ahLst/>
              <a:cxnLst/>
              <a:rect l="l" t="t" r="r" b="b"/>
              <a:pathLst>
                <a:path w="106679" h="212725">
                  <a:moveTo>
                    <a:pt x="106242" y="212484"/>
                  </a:moveTo>
                  <a:lnTo>
                    <a:pt x="0" y="212484"/>
                  </a:lnTo>
                  <a:lnTo>
                    <a:pt x="0" y="0"/>
                  </a:lnTo>
                  <a:lnTo>
                    <a:pt x="106242" y="0"/>
                  </a:lnTo>
                  <a:lnTo>
                    <a:pt x="106242" y="212484"/>
                  </a:lnTo>
                  <a:close/>
                </a:path>
              </a:pathLst>
            </a:custGeom>
            <a:ln w="12342">
              <a:solidFill>
                <a:srgbClr val="58595B"/>
              </a:solidFill>
            </a:ln>
          </p:spPr>
          <p:txBody>
            <a:bodyPr wrap="square" lIns="0" tIns="0" rIns="0" bIns="0" rtlCol="0"/>
            <a:lstStyle/>
            <a:p>
              <a:endParaRPr sz="1100">
                <a:latin typeface="+mj-lt"/>
              </a:endParaRPr>
            </a:p>
          </p:txBody>
        </p:sp>
        <p:sp>
          <p:nvSpPr>
            <p:cNvPr id="67" name="object 67"/>
            <p:cNvSpPr/>
            <p:nvPr/>
          </p:nvSpPr>
          <p:spPr>
            <a:xfrm>
              <a:off x="3577707" y="2860512"/>
              <a:ext cx="82101" cy="607374"/>
            </a:xfrm>
            <a:custGeom>
              <a:avLst/>
              <a:gdLst/>
              <a:ahLst/>
              <a:cxnLst/>
              <a:rect l="l" t="t" r="r" b="b"/>
              <a:pathLst>
                <a:path w="106679" h="744220">
                  <a:moveTo>
                    <a:pt x="106242" y="743681"/>
                  </a:moveTo>
                  <a:lnTo>
                    <a:pt x="0" y="743681"/>
                  </a:lnTo>
                  <a:lnTo>
                    <a:pt x="0" y="0"/>
                  </a:lnTo>
                  <a:lnTo>
                    <a:pt x="106242" y="0"/>
                  </a:lnTo>
                  <a:lnTo>
                    <a:pt x="106242" y="743681"/>
                  </a:lnTo>
                  <a:close/>
                </a:path>
              </a:pathLst>
            </a:custGeom>
            <a:solidFill>
              <a:srgbClr val="BCBEC0"/>
            </a:solidFill>
          </p:spPr>
          <p:txBody>
            <a:bodyPr wrap="square" lIns="0" tIns="0" rIns="0" bIns="0" rtlCol="0"/>
            <a:lstStyle/>
            <a:p>
              <a:endParaRPr sz="1100">
                <a:latin typeface="+mj-lt"/>
              </a:endParaRPr>
            </a:p>
          </p:txBody>
        </p:sp>
        <p:sp>
          <p:nvSpPr>
            <p:cNvPr id="68" name="object 68"/>
            <p:cNvSpPr/>
            <p:nvPr/>
          </p:nvSpPr>
          <p:spPr>
            <a:xfrm>
              <a:off x="3577707" y="2860512"/>
              <a:ext cx="82101" cy="607374"/>
            </a:xfrm>
            <a:custGeom>
              <a:avLst/>
              <a:gdLst/>
              <a:ahLst/>
              <a:cxnLst/>
              <a:rect l="l" t="t" r="r" b="b"/>
              <a:pathLst>
                <a:path w="106679" h="744220">
                  <a:moveTo>
                    <a:pt x="106242" y="743681"/>
                  </a:moveTo>
                  <a:lnTo>
                    <a:pt x="0" y="743681"/>
                  </a:lnTo>
                  <a:lnTo>
                    <a:pt x="0" y="0"/>
                  </a:lnTo>
                  <a:lnTo>
                    <a:pt x="106242" y="0"/>
                  </a:lnTo>
                  <a:lnTo>
                    <a:pt x="106242" y="743681"/>
                  </a:lnTo>
                  <a:close/>
                </a:path>
              </a:pathLst>
            </a:custGeom>
            <a:ln w="12342">
              <a:solidFill>
                <a:srgbClr val="58595B"/>
              </a:solidFill>
            </a:ln>
          </p:spPr>
          <p:txBody>
            <a:bodyPr wrap="square" lIns="0" tIns="0" rIns="0" bIns="0" rtlCol="0"/>
            <a:lstStyle/>
            <a:p>
              <a:endParaRPr sz="1100">
                <a:latin typeface="+mj-lt"/>
              </a:endParaRPr>
            </a:p>
          </p:txBody>
        </p:sp>
        <p:sp>
          <p:nvSpPr>
            <p:cNvPr id="69" name="object 69"/>
            <p:cNvSpPr/>
            <p:nvPr/>
          </p:nvSpPr>
          <p:spPr>
            <a:xfrm>
              <a:off x="3577707" y="3554154"/>
              <a:ext cx="82101" cy="173609"/>
            </a:xfrm>
            <a:custGeom>
              <a:avLst/>
              <a:gdLst/>
              <a:ahLst/>
              <a:cxnLst/>
              <a:rect l="l" t="t" r="r" b="b"/>
              <a:pathLst>
                <a:path w="106679" h="212725">
                  <a:moveTo>
                    <a:pt x="106242" y="212471"/>
                  </a:moveTo>
                  <a:lnTo>
                    <a:pt x="0" y="212471"/>
                  </a:lnTo>
                  <a:lnTo>
                    <a:pt x="0" y="0"/>
                  </a:lnTo>
                  <a:lnTo>
                    <a:pt x="106242" y="0"/>
                  </a:lnTo>
                  <a:lnTo>
                    <a:pt x="106242" y="212471"/>
                  </a:lnTo>
                  <a:close/>
                </a:path>
              </a:pathLst>
            </a:custGeom>
            <a:solidFill>
              <a:srgbClr val="BCBEC0"/>
            </a:solidFill>
          </p:spPr>
          <p:txBody>
            <a:bodyPr wrap="square" lIns="0" tIns="0" rIns="0" bIns="0" rtlCol="0"/>
            <a:lstStyle/>
            <a:p>
              <a:endParaRPr sz="1100">
                <a:latin typeface="+mj-lt"/>
              </a:endParaRPr>
            </a:p>
          </p:txBody>
        </p:sp>
        <p:sp>
          <p:nvSpPr>
            <p:cNvPr id="70" name="object 70"/>
            <p:cNvSpPr/>
            <p:nvPr/>
          </p:nvSpPr>
          <p:spPr>
            <a:xfrm>
              <a:off x="3577707" y="3554154"/>
              <a:ext cx="82101" cy="173609"/>
            </a:xfrm>
            <a:custGeom>
              <a:avLst/>
              <a:gdLst/>
              <a:ahLst/>
              <a:cxnLst/>
              <a:rect l="l" t="t" r="r" b="b"/>
              <a:pathLst>
                <a:path w="106679" h="212725">
                  <a:moveTo>
                    <a:pt x="106242" y="212471"/>
                  </a:moveTo>
                  <a:lnTo>
                    <a:pt x="0" y="212471"/>
                  </a:lnTo>
                  <a:lnTo>
                    <a:pt x="0" y="0"/>
                  </a:lnTo>
                  <a:lnTo>
                    <a:pt x="106242" y="0"/>
                  </a:lnTo>
                  <a:lnTo>
                    <a:pt x="106242" y="212471"/>
                  </a:lnTo>
                  <a:close/>
                </a:path>
              </a:pathLst>
            </a:custGeom>
            <a:ln w="12342">
              <a:solidFill>
                <a:srgbClr val="58595B"/>
              </a:solidFill>
            </a:ln>
          </p:spPr>
          <p:txBody>
            <a:bodyPr wrap="square" lIns="0" tIns="0" rIns="0" bIns="0" rtlCol="0"/>
            <a:lstStyle/>
            <a:p>
              <a:endParaRPr sz="1100">
                <a:latin typeface="+mj-lt"/>
              </a:endParaRPr>
            </a:p>
          </p:txBody>
        </p:sp>
        <p:sp>
          <p:nvSpPr>
            <p:cNvPr id="71" name="object 71"/>
            <p:cNvSpPr/>
            <p:nvPr/>
          </p:nvSpPr>
          <p:spPr>
            <a:xfrm>
              <a:off x="3577707" y="3814263"/>
              <a:ext cx="82101" cy="173609"/>
            </a:xfrm>
            <a:custGeom>
              <a:avLst/>
              <a:gdLst/>
              <a:ahLst/>
              <a:cxnLst/>
              <a:rect l="l" t="t" r="r" b="b"/>
              <a:pathLst>
                <a:path w="106679" h="212725">
                  <a:moveTo>
                    <a:pt x="106242" y="212484"/>
                  </a:moveTo>
                  <a:lnTo>
                    <a:pt x="0" y="212484"/>
                  </a:lnTo>
                  <a:lnTo>
                    <a:pt x="0" y="0"/>
                  </a:lnTo>
                  <a:lnTo>
                    <a:pt x="106242" y="0"/>
                  </a:lnTo>
                  <a:lnTo>
                    <a:pt x="106242" y="212484"/>
                  </a:lnTo>
                  <a:close/>
                </a:path>
              </a:pathLst>
            </a:custGeom>
            <a:solidFill>
              <a:srgbClr val="BCBEC0"/>
            </a:solidFill>
          </p:spPr>
          <p:txBody>
            <a:bodyPr wrap="square" lIns="0" tIns="0" rIns="0" bIns="0" rtlCol="0"/>
            <a:lstStyle/>
            <a:p>
              <a:endParaRPr sz="1100">
                <a:latin typeface="+mj-lt"/>
              </a:endParaRPr>
            </a:p>
          </p:txBody>
        </p:sp>
        <p:sp>
          <p:nvSpPr>
            <p:cNvPr id="72" name="object 72"/>
            <p:cNvSpPr/>
            <p:nvPr/>
          </p:nvSpPr>
          <p:spPr>
            <a:xfrm>
              <a:off x="3577707" y="3814263"/>
              <a:ext cx="82101" cy="173609"/>
            </a:xfrm>
            <a:custGeom>
              <a:avLst/>
              <a:gdLst/>
              <a:ahLst/>
              <a:cxnLst/>
              <a:rect l="l" t="t" r="r" b="b"/>
              <a:pathLst>
                <a:path w="106679" h="212725">
                  <a:moveTo>
                    <a:pt x="106242" y="212484"/>
                  </a:moveTo>
                  <a:lnTo>
                    <a:pt x="0" y="212484"/>
                  </a:lnTo>
                  <a:lnTo>
                    <a:pt x="0" y="0"/>
                  </a:lnTo>
                  <a:lnTo>
                    <a:pt x="106242" y="0"/>
                  </a:lnTo>
                  <a:lnTo>
                    <a:pt x="106242" y="212484"/>
                  </a:lnTo>
                  <a:close/>
                </a:path>
              </a:pathLst>
            </a:custGeom>
            <a:ln w="12342">
              <a:solidFill>
                <a:srgbClr val="58595B"/>
              </a:solidFill>
            </a:ln>
          </p:spPr>
          <p:txBody>
            <a:bodyPr wrap="square" lIns="0" tIns="0" rIns="0" bIns="0" rtlCol="0"/>
            <a:lstStyle/>
            <a:p>
              <a:endParaRPr sz="1100">
                <a:latin typeface="+mj-lt"/>
              </a:endParaRPr>
            </a:p>
          </p:txBody>
        </p:sp>
        <p:sp>
          <p:nvSpPr>
            <p:cNvPr id="73" name="object 73"/>
            <p:cNvSpPr txBox="1"/>
            <p:nvPr/>
          </p:nvSpPr>
          <p:spPr>
            <a:xfrm>
              <a:off x="1769165" y="3093321"/>
              <a:ext cx="189124" cy="112851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0018"/>
              <a:r>
                <a:rPr sz="700" b="1" i="1" spc="-59" dirty="0">
                  <a:solidFill>
                    <a:srgbClr val="231F20"/>
                  </a:solidFill>
                  <a:latin typeface="+mj-lt"/>
                  <a:cs typeface="Calibri"/>
                </a:rPr>
                <a:t>L</a:t>
              </a:r>
              <a:r>
                <a:rPr sz="700" b="1" i="1" spc="-12" dirty="0">
                  <a:solidFill>
                    <a:srgbClr val="231F20"/>
                  </a:solidFill>
                  <a:latin typeface="+mj-lt"/>
                  <a:cs typeface="Calibri"/>
                </a:rPr>
                <a:t>T</a:t>
              </a:r>
              <a:r>
                <a:rPr sz="1100" b="1" i="1" spc="-24" baseline="-17676" dirty="0">
                  <a:solidFill>
                    <a:srgbClr val="231F20"/>
                  </a:solidFill>
                  <a:latin typeface="+mj-lt"/>
                  <a:cs typeface="Calibri"/>
                </a:rPr>
                <a:t>w</a:t>
              </a:r>
              <a:endParaRPr sz="1100" baseline="-17676">
                <a:latin typeface="+mj-lt"/>
                <a:cs typeface="Calibri"/>
              </a:endParaRPr>
            </a:p>
          </p:txBody>
        </p:sp>
        <p:sp>
          <p:nvSpPr>
            <p:cNvPr id="74" name="object 74"/>
            <p:cNvSpPr txBox="1"/>
            <p:nvPr/>
          </p:nvSpPr>
          <p:spPr>
            <a:xfrm>
              <a:off x="1778213" y="3513803"/>
              <a:ext cx="246790" cy="410497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9034" marR="4007" indent="-9517">
                <a:lnSpc>
                  <a:spcPct val="197100"/>
                </a:lnSpc>
              </a:pPr>
              <a:r>
                <a:rPr sz="700" b="1" i="1" spc="-59" dirty="0">
                  <a:solidFill>
                    <a:srgbClr val="231F20"/>
                  </a:solidFill>
                  <a:latin typeface="+mj-lt"/>
                  <a:cs typeface="Calibri"/>
                </a:rPr>
                <a:t>L</a:t>
              </a:r>
              <a:r>
                <a:rPr sz="700" b="1" i="1" spc="-12" dirty="0">
                  <a:solidFill>
                    <a:srgbClr val="231F20"/>
                  </a:solidFill>
                  <a:latin typeface="+mj-lt"/>
                  <a:cs typeface="Calibri"/>
                </a:rPr>
                <a:t>T</a:t>
              </a:r>
              <a:r>
                <a:rPr sz="1100" b="1" i="1" spc="-12" baseline="-17676" dirty="0">
                  <a:solidFill>
                    <a:srgbClr val="231F20"/>
                  </a:solidFill>
                  <a:latin typeface="+mj-lt"/>
                  <a:cs typeface="Calibri"/>
                </a:rPr>
                <a:t>pw  </a:t>
              </a:r>
              <a:r>
                <a:rPr sz="700" b="1" i="1" spc="-12" dirty="0">
                  <a:solidFill>
                    <a:srgbClr val="231F20"/>
                  </a:solidFill>
                  <a:latin typeface="+mj-lt"/>
                  <a:cs typeface="Calibri"/>
                </a:rPr>
                <a:t>LT</a:t>
              </a:r>
              <a:r>
                <a:rPr sz="1100" b="1" i="1" spc="-17" baseline="-17676" dirty="0">
                  <a:solidFill>
                    <a:srgbClr val="231F20"/>
                  </a:solidFill>
                  <a:latin typeface="+mj-lt"/>
                  <a:cs typeface="Calibri"/>
                </a:rPr>
                <a:t>pv</a:t>
              </a:r>
              <a:endParaRPr sz="1100" baseline="-17676" dirty="0">
                <a:latin typeface="+mj-lt"/>
                <a:cs typeface="Calibri"/>
              </a:endParaRPr>
            </a:p>
          </p:txBody>
        </p:sp>
        <p:sp>
          <p:nvSpPr>
            <p:cNvPr id="75" name="object 75"/>
            <p:cNvSpPr/>
            <p:nvPr/>
          </p:nvSpPr>
          <p:spPr>
            <a:xfrm>
              <a:off x="2078726" y="3141865"/>
              <a:ext cx="436403" cy="97946"/>
            </a:xfrm>
            <a:custGeom>
              <a:avLst/>
              <a:gdLst/>
              <a:ahLst/>
              <a:cxnLst/>
              <a:rect l="l" t="t" r="r" b="b"/>
              <a:pathLst>
                <a:path w="567054" h="120014">
                  <a:moveTo>
                    <a:pt x="0" y="88245"/>
                  </a:moveTo>
                  <a:lnTo>
                    <a:pt x="21980" y="45969"/>
                  </a:lnTo>
                  <a:lnTo>
                    <a:pt x="45103" y="18510"/>
                  </a:lnTo>
                  <a:lnTo>
                    <a:pt x="69190" y="3857"/>
                  </a:lnTo>
                  <a:lnTo>
                    <a:pt x="94062" y="0"/>
                  </a:lnTo>
                  <a:lnTo>
                    <a:pt x="119540" y="4928"/>
                  </a:lnTo>
                  <a:lnTo>
                    <a:pt x="145447" y="16631"/>
                  </a:lnTo>
                  <a:lnTo>
                    <a:pt x="171603" y="33100"/>
                  </a:lnTo>
                  <a:lnTo>
                    <a:pt x="197830" y="52323"/>
                  </a:lnTo>
                  <a:lnTo>
                    <a:pt x="223950" y="72292"/>
                  </a:lnTo>
                  <a:lnTo>
                    <a:pt x="249784" y="90995"/>
                  </a:lnTo>
                  <a:lnTo>
                    <a:pt x="275154" y="106422"/>
                  </a:lnTo>
                  <a:lnTo>
                    <a:pt x="299881" y="116563"/>
                  </a:lnTo>
                  <a:lnTo>
                    <a:pt x="323786" y="119409"/>
                  </a:lnTo>
                  <a:lnTo>
                    <a:pt x="362447" y="111287"/>
                  </a:lnTo>
                  <a:lnTo>
                    <a:pt x="391556" y="94894"/>
                  </a:lnTo>
                  <a:lnTo>
                    <a:pt x="416051" y="73699"/>
                  </a:lnTo>
                  <a:lnTo>
                    <a:pt x="440867" y="51174"/>
                  </a:lnTo>
                  <a:lnTo>
                    <a:pt x="470943" y="30789"/>
                  </a:lnTo>
                  <a:lnTo>
                    <a:pt x="511215" y="16012"/>
                  </a:lnTo>
                  <a:lnTo>
                    <a:pt x="566619" y="10316"/>
                  </a:lnTo>
                </a:path>
              </a:pathLst>
            </a:custGeom>
            <a:ln w="12342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 sz="1100">
                <a:latin typeface="+mj-lt"/>
              </a:endParaRPr>
            </a:p>
          </p:txBody>
        </p:sp>
        <p:sp>
          <p:nvSpPr>
            <p:cNvPr id="76" name="object 76"/>
            <p:cNvSpPr/>
            <p:nvPr/>
          </p:nvSpPr>
          <p:spPr>
            <a:xfrm>
              <a:off x="2491982" y="3104474"/>
              <a:ext cx="77702" cy="91728"/>
            </a:xfrm>
            <a:custGeom>
              <a:avLst/>
              <a:gdLst/>
              <a:ahLst/>
              <a:cxnLst/>
              <a:rect l="l" t="t" r="r" b="b"/>
              <a:pathLst>
                <a:path w="100964" h="112395">
                  <a:moveTo>
                    <a:pt x="0" y="0"/>
                  </a:moveTo>
                  <a:lnTo>
                    <a:pt x="20290" y="56132"/>
                  </a:lnTo>
                  <a:lnTo>
                    <a:pt x="0" y="112265"/>
                  </a:lnTo>
                  <a:lnTo>
                    <a:pt x="21921" y="95767"/>
                  </a:lnTo>
                  <a:lnTo>
                    <a:pt x="47536" y="80440"/>
                  </a:lnTo>
                  <a:lnTo>
                    <a:pt x="74604" y="66992"/>
                  </a:lnTo>
                  <a:lnTo>
                    <a:pt x="100885" y="56132"/>
                  </a:lnTo>
                  <a:lnTo>
                    <a:pt x="74604" y="45279"/>
                  </a:lnTo>
                  <a:lnTo>
                    <a:pt x="47536" y="31833"/>
                  </a:lnTo>
                  <a:lnTo>
                    <a:pt x="21921" y="1650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 sz="1100">
                <a:latin typeface="+mj-lt"/>
              </a:endParaRPr>
            </a:p>
          </p:txBody>
        </p:sp>
        <p:sp>
          <p:nvSpPr>
            <p:cNvPr id="77" name="object 77"/>
            <p:cNvSpPr/>
            <p:nvPr/>
          </p:nvSpPr>
          <p:spPr>
            <a:xfrm>
              <a:off x="2078726" y="3597754"/>
              <a:ext cx="436403" cy="97946"/>
            </a:xfrm>
            <a:custGeom>
              <a:avLst/>
              <a:gdLst/>
              <a:ahLst/>
              <a:cxnLst/>
              <a:rect l="l" t="t" r="r" b="b"/>
              <a:pathLst>
                <a:path w="567054" h="120014">
                  <a:moveTo>
                    <a:pt x="0" y="88244"/>
                  </a:moveTo>
                  <a:lnTo>
                    <a:pt x="21980" y="45969"/>
                  </a:lnTo>
                  <a:lnTo>
                    <a:pt x="45103" y="18510"/>
                  </a:lnTo>
                  <a:lnTo>
                    <a:pt x="69190" y="3857"/>
                  </a:lnTo>
                  <a:lnTo>
                    <a:pt x="94062" y="0"/>
                  </a:lnTo>
                  <a:lnTo>
                    <a:pt x="119540" y="4928"/>
                  </a:lnTo>
                  <a:lnTo>
                    <a:pt x="145447" y="16632"/>
                  </a:lnTo>
                  <a:lnTo>
                    <a:pt x="171603" y="33101"/>
                  </a:lnTo>
                  <a:lnTo>
                    <a:pt x="197830" y="52326"/>
                  </a:lnTo>
                  <a:lnTo>
                    <a:pt x="223950" y="72295"/>
                  </a:lnTo>
                  <a:lnTo>
                    <a:pt x="249784" y="91000"/>
                  </a:lnTo>
                  <a:lnTo>
                    <a:pt x="275154" y="106429"/>
                  </a:lnTo>
                  <a:lnTo>
                    <a:pt x="299881" y="116573"/>
                  </a:lnTo>
                  <a:lnTo>
                    <a:pt x="323786" y="119421"/>
                  </a:lnTo>
                  <a:lnTo>
                    <a:pt x="362447" y="111294"/>
                  </a:lnTo>
                  <a:lnTo>
                    <a:pt x="391556" y="94898"/>
                  </a:lnTo>
                  <a:lnTo>
                    <a:pt x="416051" y="73701"/>
                  </a:lnTo>
                  <a:lnTo>
                    <a:pt x="440867" y="51175"/>
                  </a:lnTo>
                  <a:lnTo>
                    <a:pt x="470943" y="30789"/>
                  </a:lnTo>
                  <a:lnTo>
                    <a:pt x="511215" y="16012"/>
                  </a:lnTo>
                  <a:lnTo>
                    <a:pt x="566619" y="10316"/>
                  </a:lnTo>
                </a:path>
              </a:pathLst>
            </a:custGeom>
            <a:ln w="12342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 sz="1100">
                <a:latin typeface="+mj-lt"/>
              </a:endParaRPr>
            </a:p>
          </p:txBody>
        </p:sp>
        <p:sp>
          <p:nvSpPr>
            <p:cNvPr id="78" name="object 78"/>
            <p:cNvSpPr/>
            <p:nvPr/>
          </p:nvSpPr>
          <p:spPr>
            <a:xfrm>
              <a:off x="2491982" y="3560363"/>
              <a:ext cx="77702" cy="91728"/>
            </a:xfrm>
            <a:custGeom>
              <a:avLst/>
              <a:gdLst/>
              <a:ahLst/>
              <a:cxnLst/>
              <a:rect l="l" t="t" r="r" b="b"/>
              <a:pathLst>
                <a:path w="100964" h="112395">
                  <a:moveTo>
                    <a:pt x="0" y="0"/>
                  </a:moveTo>
                  <a:lnTo>
                    <a:pt x="20290" y="56132"/>
                  </a:lnTo>
                  <a:lnTo>
                    <a:pt x="0" y="112265"/>
                  </a:lnTo>
                  <a:lnTo>
                    <a:pt x="21921" y="95767"/>
                  </a:lnTo>
                  <a:lnTo>
                    <a:pt x="47536" y="80440"/>
                  </a:lnTo>
                  <a:lnTo>
                    <a:pt x="74604" y="66992"/>
                  </a:lnTo>
                  <a:lnTo>
                    <a:pt x="100885" y="56132"/>
                  </a:lnTo>
                  <a:lnTo>
                    <a:pt x="74604" y="45277"/>
                  </a:lnTo>
                  <a:lnTo>
                    <a:pt x="47536" y="31829"/>
                  </a:lnTo>
                  <a:lnTo>
                    <a:pt x="21921" y="164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 sz="1100">
                <a:latin typeface="+mj-lt"/>
              </a:endParaRPr>
            </a:p>
          </p:txBody>
        </p:sp>
        <p:sp>
          <p:nvSpPr>
            <p:cNvPr id="79" name="object 79"/>
            <p:cNvSpPr/>
            <p:nvPr/>
          </p:nvSpPr>
          <p:spPr>
            <a:xfrm>
              <a:off x="2087813" y="3864409"/>
              <a:ext cx="436403" cy="97946"/>
            </a:xfrm>
            <a:custGeom>
              <a:avLst/>
              <a:gdLst/>
              <a:ahLst/>
              <a:cxnLst/>
              <a:rect l="l" t="t" r="r" b="b"/>
              <a:pathLst>
                <a:path w="567054" h="120014">
                  <a:moveTo>
                    <a:pt x="0" y="88245"/>
                  </a:moveTo>
                  <a:lnTo>
                    <a:pt x="21980" y="45969"/>
                  </a:lnTo>
                  <a:lnTo>
                    <a:pt x="45103" y="18510"/>
                  </a:lnTo>
                  <a:lnTo>
                    <a:pt x="69190" y="3857"/>
                  </a:lnTo>
                  <a:lnTo>
                    <a:pt x="94062" y="0"/>
                  </a:lnTo>
                  <a:lnTo>
                    <a:pt x="119540" y="4928"/>
                  </a:lnTo>
                  <a:lnTo>
                    <a:pt x="145447" y="16631"/>
                  </a:lnTo>
                  <a:lnTo>
                    <a:pt x="171603" y="33100"/>
                  </a:lnTo>
                  <a:lnTo>
                    <a:pt x="197830" y="52323"/>
                  </a:lnTo>
                  <a:lnTo>
                    <a:pt x="223950" y="72292"/>
                  </a:lnTo>
                  <a:lnTo>
                    <a:pt x="249784" y="90995"/>
                  </a:lnTo>
                  <a:lnTo>
                    <a:pt x="275154" y="106422"/>
                  </a:lnTo>
                  <a:lnTo>
                    <a:pt x="299881" y="116563"/>
                  </a:lnTo>
                  <a:lnTo>
                    <a:pt x="323786" y="119409"/>
                  </a:lnTo>
                  <a:lnTo>
                    <a:pt x="362447" y="111287"/>
                  </a:lnTo>
                  <a:lnTo>
                    <a:pt x="391556" y="94894"/>
                  </a:lnTo>
                  <a:lnTo>
                    <a:pt x="416051" y="73699"/>
                  </a:lnTo>
                  <a:lnTo>
                    <a:pt x="440867" y="51174"/>
                  </a:lnTo>
                  <a:lnTo>
                    <a:pt x="470943" y="30789"/>
                  </a:lnTo>
                  <a:lnTo>
                    <a:pt x="511215" y="16012"/>
                  </a:lnTo>
                  <a:lnTo>
                    <a:pt x="566619" y="10316"/>
                  </a:lnTo>
                </a:path>
              </a:pathLst>
            </a:custGeom>
            <a:ln w="12342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 sz="1100">
                <a:latin typeface="+mj-lt"/>
              </a:endParaRPr>
            </a:p>
          </p:txBody>
        </p:sp>
        <p:sp>
          <p:nvSpPr>
            <p:cNvPr id="80" name="object 80"/>
            <p:cNvSpPr/>
            <p:nvPr/>
          </p:nvSpPr>
          <p:spPr>
            <a:xfrm>
              <a:off x="2501058" y="3827018"/>
              <a:ext cx="77702" cy="91728"/>
            </a:xfrm>
            <a:custGeom>
              <a:avLst/>
              <a:gdLst/>
              <a:ahLst/>
              <a:cxnLst/>
              <a:rect l="l" t="t" r="r" b="b"/>
              <a:pathLst>
                <a:path w="100964" h="112395">
                  <a:moveTo>
                    <a:pt x="0" y="0"/>
                  </a:moveTo>
                  <a:lnTo>
                    <a:pt x="20302" y="56132"/>
                  </a:lnTo>
                  <a:lnTo>
                    <a:pt x="0" y="112265"/>
                  </a:lnTo>
                  <a:lnTo>
                    <a:pt x="21928" y="95762"/>
                  </a:lnTo>
                  <a:lnTo>
                    <a:pt x="47546" y="80435"/>
                  </a:lnTo>
                  <a:lnTo>
                    <a:pt x="74616" y="66991"/>
                  </a:lnTo>
                  <a:lnTo>
                    <a:pt x="100897" y="56132"/>
                  </a:lnTo>
                  <a:lnTo>
                    <a:pt x="74616" y="45277"/>
                  </a:lnTo>
                  <a:lnTo>
                    <a:pt x="47546" y="31829"/>
                  </a:lnTo>
                  <a:lnTo>
                    <a:pt x="21928" y="164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 sz="1100">
                <a:latin typeface="+mj-lt"/>
              </a:endParaRPr>
            </a:p>
          </p:txBody>
        </p:sp>
        <p:sp>
          <p:nvSpPr>
            <p:cNvPr id="81" name="object 81"/>
            <p:cNvSpPr txBox="1"/>
            <p:nvPr/>
          </p:nvSpPr>
          <p:spPr>
            <a:xfrm>
              <a:off x="4303795" y="1205229"/>
              <a:ext cx="905549" cy="107722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0018"/>
              <a:r>
                <a:rPr sz="700" b="1" spc="35" dirty="0">
                  <a:solidFill>
                    <a:srgbClr val="6D6E71"/>
                  </a:solidFill>
                  <a:latin typeface="+mj-lt"/>
                  <a:cs typeface="Calibri"/>
                </a:rPr>
                <a:t>Convolution</a:t>
              </a:r>
              <a:r>
                <a:rPr sz="700" b="1" spc="-59" dirty="0">
                  <a:solidFill>
                    <a:srgbClr val="6D6E71"/>
                  </a:solidFill>
                  <a:latin typeface="+mj-lt"/>
                  <a:cs typeface="Calibri"/>
                </a:rPr>
                <a:t> </a:t>
              </a:r>
              <a:r>
                <a:rPr sz="700" b="1" spc="35" dirty="0">
                  <a:solidFill>
                    <a:srgbClr val="6D6E71"/>
                  </a:solidFill>
                  <a:latin typeface="+mj-lt"/>
                  <a:cs typeface="Calibri"/>
                </a:rPr>
                <a:t>Layer</a:t>
              </a:r>
              <a:endParaRPr sz="700">
                <a:latin typeface="+mj-lt"/>
                <a:cs typeface="Calibri"/>
              </a:endParaRPr>
            </a:p>
          </p:txBody>
        </p:sp>
        <p:sp>
          <p:nvSpPr>
            <p:cNvPr id="82" name="object 82"/>
            <p:cNvSpPr/>
            <p:nvPr/>
          </p:nvSpPr>
          <p:spPr>
            <a:xfrm>
              <a:off x="5703529" y="1319229"/>
              <a:ext cx="82101" cy="867528"/>
            </a:xfrm>
            <a:custGeom>
              <a:avLst/>
              <a:gdLst/>
              <a:ahLst/>
              <a:cxnLst/>
              <a:rect l="l" t="t" r="r" b="b"/>
              <a:pathLst>
                <a:path w="106679" h="1062989">
                  <a:moveTo>
                    <a:pt x="106229" y="1062407"/>
                  </a:moveTo>
                  <a:lnTo>
                    <a:pt x="0" y="1062407"/>
                  </a:lnTo>
                  <a:lnTo>
                    <a:pt x="0" y="0"/>
                  </a:lnTo>
                  <a:lnTo>
                    <a:pt x="106229" y="0"/>
                  </a:lnTo>
                  <a:lnTo>
                    <a:pt x="106229" y="1062407"/>
                  </a:lnTo>
                  <a:close/>
                </a:path>
              </a:pathLst>
            </a:custGeom>
            <a:solidFill>
              <a:srgbClr val="BCBEC0"/>
            </a:solidFill>
          </p:spPr>
          <p:txBody>
            <a:bodyPr wrap="square" lIns="0" tIns="0" rIns="0" bIns="0" rtlCol="0"/>
            <a:lstStyle/>
            <a:p>
              <a:endParaRPr sz="1100">
                <a:latin typeface="+mj-lt"/>
              </a:endParaRPr>
            </a:p>
          </p:txBody>
        </p:sp>
        <p:sp>
          <p:nvSpPr>
            <p:cNvPr id="83" name="object 83"/>
            <p:cNvSpPr/>
            <p:nvPr/>
          </p:nvSpPr>
          <p:spPr>
            <a:xfrm>
              <a:off x="5703529" y="1319229"/>
              <a:ext cx="82101" cy="867528"/>
            </a:xfrm>
            <a:custGeom>
              <a:avLst/>
              <a:gdLst/>
              <a:ahLst/>
              <a:cxnLst/>
              <a:rect l="l" t="t" r="r" b="b"/>
              <a:pathLst>
                <a:path w="106679" h="1062989">
                  <a:moveTo>
                    <a:pt x="106229" y="1062407"/>
                  </a:moveTo>
                  <a:lnTo>
                    <a:pt x="0" y="1062407"/>
                  </a:lnTo>
                  <a:lnTo>
                    <a:pt x="0" y="0"/>
                  </a:lnTo>
                  <a:lnTo>
                    <a:pt x="106229" y="0"/>
                  </a:lnTo>
                  <a:lnTo>
                    <a:pt x="106229" y="1062407"/>
                  </a:lnTo>
                  <a:close/>
                </a:path>
              </a:pathLst>
            </a:custGeom>
            <a:ln w="12342">
              <a:solidFill>
                <a:srgbClr val="58595B"/>
              </a:solidFill>
            </a:ln>
          </p:spPr>
          <p:txBody>
            <a:bodyPr wrap="square" lIns="0" tIns="0" rIns="0" bIns="0" rtlCol="0"/>
            <a:lstStyle/>
            <a:p>
              <a:endParaRPr sz="1100">
                <a:latin typeface="+mj-lt"/>
              </a:endParaRPr>
            </a:p>
          </p:txBody>
        </p:sp>
        <p:sp>
          <p:nvSpPr>
            <p:cNvPr id="84" name="object 84"/>
            <p:cNvSpPr/>
            <p:nvPr/>
          </p:nvSpPr>
          <p:spPr>
            <a:xfrm>
              <a:off x="5867056" y="1319229"/>
              <a:ext cx="82101" cy="867528"/>
            </a:xfrm>
            <a:custGeom>
              <a:avLst/>
              <a:gdLst/>
              <a:ahLst/>
              <a:cxnLst/>
              <a:rect l="l" t="t" r="r" b="b"/>
              <a:pathLst>
                <a:path w="106679" h="1062989">
                  <a:moveTo>
                    <a:pt x="106229" y="1062407"/>
                  </a:moveTo>
                  <a:lnTo>
                    <a:pt x="0" y="1062407"/>
                  </a:lnTo>
                  <a:lnTo>
                    <a:pt x="0" y="0"/>
                  </a:lnTo>
                  <a:lnTo>
                    <a:pt x="106229" y="0"/>
                  </a:lnTo>
                  <a:lnTo>
                    <a:pt x="106229" y="1062407"/>
                  </a:lnTo>
                  <a:close/>
                </a:path>
              </a:pathLst>
            </a:custGeom>
            <a:solidFill>
              <a:srgbClr val="BCBEC0"/>
            </a:solidFill>
          </p:spPr>
          <p:txBody>
            <a:bodyPr wrap="square" lIns="0" tIns="0" rIns="0" bIns="0" rtlCol="0"/>
            <a:lstStyle/>
            <a:p>
              <a:endParaRPr sz="1100">
                <a:latin typeface="+mj-lt"/>
              </a:endParaRPr>
            </a:p>
          </p:txBody>
        </p:sp>
        <p:sp>
          <p:nvSpPr>
            <p:cNvPr id="85" name="object 85"/>
            <p:cNvSpPr/>
            <p:nvPr/>
          </p:nvSpPr>
          <p:spPr>
            <a:xfrm>
              <a:off x="5867056" y="1319229"/>
              <a:ext cx="82101" cy="867528"/>
            </a:xfrm>
            <a:custGeom>
              <a:avLst/>
              <a:gdLst/>
              <a:ahLst/>
              <a:cxnLst/>
              <a:rect l="l" t="t" r="r" b="b"/>
              <a:pathLst>
                <a:path w="106679" h="1062989">
                  <a:moveTo>
                    <a:pt x="106229" y="1062407"/>
                  </a:moveTo>
                  <a:lnTo>
                    <a:pt x="0" y="1062407"/>
                  </a:lnTo>
                  <a:lnTo>
                    <a:pt x="0" y="0"/>
                  </a:lnTo>
                  <a:lnTo>
                    <a:pt x="106229" y="0"/>
                  </a:lnTo>
                  <a:lnTo>
                    <a:pt x="106229" y="1062407"/>
                  </a:lnTo>
                  <a:close/>
                </a:path>
              </a:pathLst>
            </a:custGeom>
            <a:ln w="12342">
              <a:solidFill>
                <a:srgbClr val="58595B"/>
              </a:solidFill>
            </a:ln>
          </p:spPr>
          <p:txBody>
            <a:bodyPr wrap="square" lIns="0" tIns="0" rIns="0" bIns="0" rtlCol="0"/>
            <a:lstStyle/>
            <a:p>
              <a:endParaRPr sz="1100">
                <a:latin typeface="+mj-lt"/>
              </a:endParaRPr>
            </a:p>
          </p:txBody>
        </p:sp>
        <p:sp>
          <p:nvSpPr>
            <p:cNvPr id="86" name="object 86"/>
            <p:cNvSpPr/>
            <p:nvPr/>
          </p:nvSpPr>
          <p:spPr>
            <a:xfrm>
              <a:off x="6030583" y="1319229"/>
              <a:ext cx="82101" cy="867528"/>
            </a:xfrm>
            <a:custGeom>
              <a:avLst/>
              <a:gdLst/>
              <a:ahLst/>
              <a:cxnLst/>
              <a:rect l="l" t="t" r="r" b="b"/>
              <a:pathLst>
                <a:path w="106679" h="1062989">
                  <a:moveTo>
                    <a:pt x="106229" y="1062407"/>
                  </a:moveTo>
                  <a:lnTo>
                    <a:pt x="0" y="1062407"/>
                  </a:lnTo>
                  <a:lnTo>
                    <a:pt x="0" y="0"/>
                  </a:lnTo>
                  <a:lnTo>
                    <a:pt x="106229" y="0"/>
                  </a:lnTo>
                  <a:lnTo>
                    <a:pt x="106229" y="1062407"/>
                  </a:lnTo>
                  <a:close/>
                </a:path>
              </a:pathLst>
            </a:custGeom>
            <a:solidFill>
              <a:srgbClr val="BCBEC0"/>
            </a:solidFill>
          </p:spPr>
          <p:txBody>
            <a:bodyPr wrap="square" lIns="0" tIns="0" rIns="0" bIns="0" rtlCol="0"/>
            <a:lstStyle/>
            <a:p>
              <a:endParaRPr sz="1100">
                <a:latin typeface="+mj-lt"/>
              </a:endParaRPr>
            </a:p>
          </p:txBody>
        </p:sp>
        <p:sp>
          <p:nvSpPr>
            <p:cNvPr id="87" name="object 87"/>
            <p:cNvSpPr/>
            <p:nvPr/>
          </p:nvSpPr>
          <p:spPr>
            <a:xfrm>
              <a:off x="6030583" y="1319229"/>
              <a:ext cx="82101" cy="867528"/>
            </a:xfrm>
            <a:custGeom>
              <a:avLst/>
              <a:gdLst/>
              <a:ahLst/>
              <a:cxnLst/>
              <a:rect l="l" t="t" r="r" b="b"/>
              <a:pathLst>
                <a:path w="106679" h="1062989">
                  <a:moveTo>
                    <a:pt x="106229" y="1062407"/>
                  </a:moveTo>
                  <a:lnTo>
                    <a:pt x="0" y="1062407"/>
                  </a:lnTo>
                  <a:lnTo>
                    <a:pt x="0" y="0"/>
                  </a:lnTo>
                  <a:lnTo>
                    <a:pt x="106229" y="0"/>
                  </a:lnTo>
                  <a:lnTo>
                    <a:pt x="106229" y="1062407"/>
                  </a:lnTo>
                  <a:close/>
                </a:path>
              </a:pathLst>
            </a:custGeom>
            <a:ln w="12342">
              <a:solidFill>
                <a:srgbClr val="58595B"/>
              </a:solidFill>
            </a:ln>
          </p:spPr>
          <p:txBody>
            <a:bodyPr wrap="square" lIns="0" tIns="0" rIns="0" bIns="0" rtlCol="0"/>
            <a:lstStyle/>
            <a:p>
              <a:endParaRPr sz="1100">
                <a:latin typeface="+mj-lt"/>
              </a:endParaRPr>
            </a:p>
          </p:txBody>
        </p:sp>
        <p:sp>
          <p:nvSpPr>
            <p:cNvPr id="88" name="object 88"/>
            <p:cNvSpPr/>
            <p:nvPr/>
          </p:nvSpPr>
          <p:spPr>
            <a:xfrm>
              <a:off x="6194100" y="1319229"/>
              <a:ext cx="82101" cy="867528"/>
            </a:xfrm>
            <a:custGeom>
              <a:avLst/>
              <a:gdLst/>
              <a:ahLst/>
              <a:cxnLst/>
              <a:rect l="l" t="t" r="r" b="b"/>
              <a:pathLst>
                <a:path w="106679" h="1062989">
                  <a:moveTo>
                    <a:pt x="106242" y="1062407"/>
                  </a:moveTo>
                  <a:lnTo>
                    <a:pt x="0" y="1062407"/>
                  </a:lnTo>
                  <a:lnTo>
                    <a:pt x="0" y="0"/>
                  </a:lnTo>
                  <a:lnTo>
                    <a:pt x="106242" y="0"/>
                  </a:lnTo>
                  <a:lnTo>
                    <a:pt x="106242" y="1062407"/>
                  </a:lnTo>
                  <a:close/>
                </a:path>
              </a:pathLst>
            </a:custGeom>
            <a:solidFill>
              <a:srgbClr val="BCBEC0"/>
            </a:solidFill>
          </p:spPr>
          <p:txBody>
            <a:bodyPr wrap="square" lIns="0" tIns="0" rIns="0" bIns="0" rtlCol="0"/>
            <a:lstStyle/>
            <a:p>
              <a:endParaRPr sz="1100">
                <a:latin typeface="+mj-lt"/>
              </a:endParaRPr>
            </a:p>
          </p:txBody>
        </p:sp>
        <p:sp>
          <p:nvSpPr>
            <p:cNvPr id="89" name="object 89"/>
            <p:cNvSpPr/>
            <p:nvPr/>
          </p:nvSpPr>
          <p:spPr>
            <a:xfrm>
              <a:off x="6194100" y="1319229"/>
              <a:ext cx="82101" cy="867528"/>
            </a:xfrm>
            <a:custGeom>
              <a:avLst/>
              <a:gdLst/>
              <a:ahLst/>
              <a:cxnLst/>
              <a:rect l="l" t="t" r="r" b="b"/>
              <a:pathLst>
                <a:path w="106679" h="1062989">
                  <a:moveTo>
                    <a:pt x="106242" y="1062407"/>
                  </a:moveTo>
                  <a:lnTo>
                    <a:pt x="0" y="1062407"/>
                  </a:lnTo>
                  <a:lnTo>
                    <a:pt x="0" y="0"/>
                  </a:lnTo>
                  <a:lnTo>
                    <a:pt x="106242" y="0"/>
                  </a:lnTo>
                  <a:lnTo>
                    <a:pt x="106242" y="1062407"/>
                  </a:lnTo>
                  <a:close/>
                </a:path>
              </a:pathLst>
            </a:custGeom>
            <a:ln w="12342">
              <a:solidFill>
                <a:srgbClr val="58595B"/>
              </a:solidFill>
            </a:ln>
          </p:spPr>
          <p:txBody>
            <a:bodyPr wrap="square" lIns="0" tIns="0" rIns="0" bIns="0" rtlCol="0"/>
            <a:lstStyle/>
            <a:p>
              <a:endParaRPr sz="1100">
                <a:latin typeface="+mj-lt"/>
              </a:endParaRPr>
            </a:p>
          </p:txBody>
        </p:sp>
        <p:sp>
          <p:nvSpPr>
            <p:cNvPr id="90" name="object 90"/>
            <p:cNvSpPr txBox="1"/>
            <p:nvPr/>
          </p:nvSpPr>
          <p:spPr>
            <a:xfrm>
              <a:off x="4303795" y="2505806"/>
              <a:ext cx="738904" cy="107722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0018"/>
              <a:r>
                <a:rPr sz="700" b="1" spc="24" dirty="0">
                  <a:solidFill>
                    <a:srgbClr val="6D6E71"/>
                  </a:solidFill>
                  <a:latin typeface="+mj-lt"/>
                  <a:cs typeface="Calibri"/>
                </a:rPr>
                <a:t>Max </a:t>
              </a:r>
              <a:r>
                <a:rPr sz="700" b="1" spc="35" dirty="0">
                  <a:solidFill>
                    <a:srgbClr val="6D6E71"/>
                  </a:solidFill>
                  <a:latin typeface="+mj-lt"/>
                  <a:cs typeface="Calibri"/>
                </a:rPr>
                <a:t>Over</a:t>
              </a:r>
              <a:r>
                <a:rPr sz="700" b="1" spc="-158" dirty="0">
                  <a:solidFill>
                    <a:srgbClr val="6D6E71"/>
                  </a:solidFill>
                  <a:latin typeface="+mj-lt"/>
                  <a:cs typeface="Calibri"/>
                </a:rPr>
                <a:t> </a:t>
              </a:r>
              <a:r>
                <a:rPr sz="700" b="1" spc="32" dirty="0">
                  <a:solidFill>
                    <a:srgbClr val="6D6E71"/>
                  </a:solidFill>
                  <a:latin typeface="+mj-lt"/>
                  <a:cs typeface="Calibri"/>
                </a:rPr>
                <a:t>Time</a:t>
              </a:r>
              <a:endParaRPr sz="700">
                <a:latin typeface="+mj-lt"/>
                <a:cs typeface="Calibri"/>
              </a:endParaRPr>
            </a:p>
          </p:txBody>
        </p:sp>
        <p:sp>
          <p:nvSpPr>
            <p:cNvPr id="91" name="object 91"/>
            <p:cNvSpPr/>
            <p:nvPr/>
          </p:nvSpPr>
          <p:spPr>
            <a:xfrm>
              <a:off x="5131185" y="2706510"/>
              <a:ext cx="818073" cy="87064"/>
            </a:xfrm>
            <a:custGeom>
              <a:avLst/>
              <a:gdLst/>
              <a:ahLst/>
              <a:cxnLst/>
              <a:rect l="l" t="t" r="r" b="b"/>
              <a:pathLst>
                <a:path w="1062990" h="106680">
                  <a:moveTo>
                    <a:pt x="1062407" y="106242"/>
                  </a:moveTo>
                  <a:lnTo>
                    <a:pt x="0" y="106242"/>
                  </a:lnTo>
                  <a:lnTo>
                    <a:pt x="0" y="0"/>
                  </a:lnTo>
                  <a:lnTo>
                    <a:pt x="1062407" y="0"/>
                  </a:lnTo>
                  <a:lnTo>
                    <a:pt x="1062407" y="106242"/>
                  </a:lnTo>
                  <a:close/>
                </a:path>
              </a:pathLst>
            </a:custGeom>
            <a:solidFill>
              <a:srgbClr val="BCBEC0"/>
            </a:solidFill>
          </p:spPr>
          <p:txBody>
            <a:bodyPr wrap="square" lIns="0" tIns="0" rIns="0" bIns="0" rtlCol="0"/>
            <a:lstStyle/>
            <a:p>
              <a:endParaRPr sz="1100">
                <a:latin typeface="+mj-lt"/>
              </a:endParaRPr>
            </a:p>
          </p:txBody>
        </p:sp>
        <p:sp>
          <p:nvSpPr>
            <p:cNvPr id="92" name="object 92"/>
            <p:cNvSpPr/>
            <p:nvPr/>
          </p:nvSpPr>
          <p:spPr>
            <a:xfrm>
              <a:off x="5131185" y="2706510"/>
              <a:ext cx="818073" cy="87064"/>
            </a:xfrm>
            <a:custGeom>
              <a:avLst/>
              <a:gdLst/>
              <a:ahLst/>
              <a:cxnLst/>
              <a:rect l="l" t="t" r="r" b="b"/>
              <a:pathLst>
                <a:path w="1062990" h="106680">
                  <a:moveTo>
                    <a:pt x="1062407" y="106242"/>
                  </a:moveTo>
                  <a:lnTo>
                    <a:pt x="0" y="106242"/>
                  </a:lnTo>
                  <a:lnTo>
                    <a:pt x="0" y="0"/>
                  </a:lnTo>
                  <a:lnTo>
                    <a:pt x="1062407" y="0"/>
                  </a:lnTo>
                  <a:lnTo>
                    <a:pt x="1062407" y="106242"/>
                  </a:lnTo>
                  <a:close/>
                </a:path>
              </a:pathLst>
            </a:custGeom>
            <a:ln w="12342">
              <a:solidFill>
                <a:srgbClr val="58595B"/>
              </a:solidFill>
            </a:ln>
          </p:spPr>
          <p:txBody>
            <a:bodyPr wrap="square" lIns="0" tIns="0" rIns="0" bIns="0" rtlCol="0"/>
            <a:lstStyle/>
            <a:p>
              <a:endParaRPr sz="1100">
                <a:latin typeface="+mj-lt"/>
              </a:endParaRPr>
            </a:p>
          </p:txBody>
        </p:sp>
        <p:sp>
          <p:nvSpPr>
            <p:cNvPr id="93" name="object 93"/>
            <p:cNvSpPr txBox="1"/>
            <p:nvPr/>
          </p:nvSpPr>
          <p:spPr>
            <a:xfrm>
              <a:off x="5472672" y="2533840"/>
              <a:ext cx="104580" cy="107722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0018"/>
              <a:r>
                <a:rPr sz="700" b="1" spc="-4" dirty="0">
                  <a:solidFill>
                    <a:srgbClr val="939598"/>
                  </a:solidFill>
                  <a:latin typeface="+mj-lt"/>
                  <a:cs typeface="Calibri"/>
                </a:rPr>
                <a:t>...</a:t>
              </a:r>
              <a:endParaRPr sz="700">
                <a:latin typeface="+mj-lt"/>
                <a:cs typeface="Calibri"/>
              </a:endParaRPr>
            </a:p>
          </p:txBody>
        </p:sp>
        <p:sp>
          <p:nvSpPr>
            <p:cNvPr id="94" name="object 94"/>
            <p:cNvSpPr txBox="1"/>
            <p:nvPr/>
          </p:nvSpPr>
          <p:spPr>
            <a:xfrm>
              <a:off x="5607418" y="1698569"/>
              <a:ext cx="128240" cy="110903"/>
            </a:xfrm>
            <a:prstGeom prst="rect">
              <a:avLst/>
            </a:prstGeom>
          </p:spPr>
          <p:txBody>
            <a:bodyPr vert="vert" wrap="square" lIns="0" tIns="0" rIns="0" bIns="0" rtlCol="0">
              <a:spAutoFit/>
            </a:bodyPr>
            <a:lstStyle/>
            <a:p>
              <a:pPr marL="10018">
                <a:lnSpc>
                  <a:spcPts val="954"/>
                </a:lnSpc>
              </a:pPr>
              <a:r>
                <a:rPr sz="700" b="1" dirty="0">
                  <a:solidFill>
                    <a:srgbClr val="939598"/>
                  </a:solidFill>
                  <a:latin typeface="+mj-lt"/>
                  <a:cs typeface="Calibri"/>
                </a:rPr>
                <a:t>...</a:t>
              </a:r>
              <a:endParaRPr sz="700">
                <a:latin typeface="+mj-lt"/>
                <a:cs typeface="Calibri"/>
              </a:endParaRPr>
            </a:p>
          </p:txBody>
        </p:sp>
        <p:sp>
          <p:nvSpPr>
            <p:cNvPr id="95" name="object 95"/>
            <p:cNvSpPr/>
            <p:nvPr/>
          </p:nvSpPr>
          <p:spPr>
            <a:xfrm>
              <a:off x="2915452" y="4166525"/>
              <a:ext cx="424675" cy="51305"/>
            </a:xfrm>
            <a:custGeom>
              <a:avLst/>
              <a:gdLst/>
              <a:ahLst/>
              <a:cxnLst/>
              <a:rect l="l" t="t" r="r" b="b"/>
              <a:pathLst>
                <a:path w="551814" h="62864">
                  <a:moveTo>
                    <a:pt x="0" y="8935"/>
                  </a:moveTo>
                  <a:lnTo>
                    <a:pt x="33024" y="36003"/>
                  </a:lnTo>
                  <a:lnTo>
                    <a:pt x="73092" y="50658"/>
                  </a:lnTo>
                  <a:lnTo>
                    <a:pt x="116337" y="56964"/>
                  </a:lnTo>
                  <a:lnTo>
                    <a:pt x="158894" y="58983"/>
                  </a:lnTo>
                  <a:lnTo>
                    <a:pt x="214114" y="61026"/>
                  </a:lnTo>
                  <a:lnTo>
                    <a:pt x="269565" y="62606"/>
                  </a:lnTo>
                  <a:lnTo>
                    <a:pt x="324939" y="61816"/>
                  </a:lnTo>
                  <a:lnTo>
                    <a:pt x="379931" y="56749"/>
                  </a:lnTo>
                  <a:lnTo>
                    <a:pt x="424576" y="46481"/>
                  </a:lnTo>
                  <a:lnTo>
                    <a:pt x="466704" y="31323"/>
                  </a:lnTo>
                  <a:lnTo>
                    <a:pt x="508289" y="14690"/>
                  </a:lnTo>
                  <a:lnTo>
                    <a:pt x="551303" y="0"/>
                  </a:lnTo>
                </a:path>
              </a:pathLst>
            </a:custGeom>
            <a:ln w="12342">
              <a:solidFill>
                <a:srgbClr val="939598"/>
              </a:solidFill>
            </a:ln>
          </p:spPr>
          <p:txBody>
            <a:bodyPr wrap="square" lIns="0" tIns="0" rIns="0" bIns="0" rtlCol="0"/>
            <a:lstStyle/>
            <a:p>
              <a:endParaRPr sz="1100">
                <a:latin typeface="+mj-lt"/>
              </a:endParaRPr>
            </a:p>
          </p:txBody>
        </p:sp>
        <p:sp>
          <p:nvSpPr>
            <p:cNvPr id="96" name="object 96"/>
            <p:cNvSpPr/>
            <p:nvPr/>
          </p:nvSpPr>
          <p:spPr>
            <a:xfrm>
              <a:off x="5909240" y="1028700"/>
              <a:ext cx="0" cy="227506"/>
            </a:xfrm>
            <a:custGeom>
              <a:avLst/>
              <a:gdLst/>
              <a:ahLst/>
              <a:cxnLst/>
              <a:rect l="l" t="t" r="r" b="b"/>
              <a:pathLst>
                <a:path h="278765">
                  <a:moveTo>
                    <a:pt x="0" y="278206"/>
                  </a:moveTo>
                  <a:lnTo>
                    <a:pt x="0" y="0"/>
                  </a:lnTo>
                </a:path>
              </a:pathLst>
            </a:custGeom>
            <a:ln w="12342">
              <a:solidFill>
                <a:srgbClr val="939598"/>
              </a:solidFill>
            </a:ln>
          </p:spPr>
          <p:txBody>
            <a:bodyPr wrap="square" lIns="0" tIns="0" rIns="0" bIns="0" rtlCol="0"/>
            <a:lstStyle/>
            <a:p>
              <a:endParaRPr sz="1100">
                <a:latin typeface="+mj-lt"/>
              </a:endParaRPr>
            </a:p>
          </p:txBody>
        </p:sp>
        <p:sp>
          <p:nvSpPr>
            <p:cNvPr id="97" name="object 97"/>
            <p:cNvSpPr/>
            <p:nvPr/>
          </p:nvSpPr>
          <p:spPr>
            <a:xfrm>
              <a:off x="5866051" y="1234121"/>
              <a:ext cx="86499" cy="74108"/>
            </a:xfrm>
            <a:custGeom>
              <a:avLst/>
              <a:gdLst/>
              <a:ahLst/>
              <a:cxnLst/>
              <a:rect l="l" t="t" r="r" b="b"/>
              <a:pathLst>
                <a:path w="112395" h="90805">
                  <a:moveTo>
                    <a:pt x="0" y="0"/>
                  </a:moveTo>
                  <a:lnTo>
                    <a:pt x="16495" y="19598"/>
                  </a:lnTo>
                  <a:lnTo>
                    <a:pt x="31818" y="42495"/>
                  </a:lnTo>
                  <a:lnTo>
                    <a:pt x="45261" y="66691"/>
                  </a:lnTo>
                  <a:lnTo>
                    <a:pt x="56120" y="90184"/>
                  </a:lnTo>
                  <a:lnTo>
                    <a:pt x="66975" y="66691"/>
                  </a:lnTo>
                  <a:lnTo>
                    <a:pt x="80423" y="42495"/>
                  </a:lnTo>
                  <a:lnTo>
                    <a:pt x="95753" y="19598"/>
                  </a:lnTo>
                  <a:lnTo>
                    <a:pt x="96968" y="18155"/>
                  </a:lnTo>
                  <a:lnTo>
                    <a:pt x="56120" y="18155"/>
                  </a:lnTo>
                  <a:lnTo>
                    <a:pt x="0" y="0"/>
                  </a:lnTo>
                  <a:close/>
                </a:path>
                <a:path w="112395" h="90805">
                  <a:moveTo>
                    <a:pt x="112252" y="0"/>
                  </a:moveTo>
                  <a:lnTo>
                    <a:pt x="56120" y="18155"/>
                  </a:lnTo>
                  <a:lnTo>
                    <a:pt x="96968" y="18155"/>
                  </a:lnTo>
                  <a:lnTo>
                    <a:pt x="112252" y="0"/>
                  </a:lnTo>
                  <a:close/>
                </a:path>
              </a:pathLst>
            </a:custGeom>
            <a:solidFill>
              <a:srgbClr val="939598"/>
            </a:solidFill>
          </p:spPr>
          <p:txBody>
            <a:bodyPr wrap="square" lIns="0" tIns="0" rIns="0" bIns="0" rtlCol="0"/>
            <a:lstStyle/>
            <a:p>
              <a:endParaRPr sz="1100">
                <a:latin typeface="+mj-lt"/>
              </a:endParaRPr>
            </a:p>
          </p:txBody>
        </p:sp>
        <p:sp>
          <p:nvSpPr>
            <p:cNvPr id="98" name="object 98"/>
            <p:cNvSpPr/>
            <p:nvPr/>
          </p:nvSpPr>
          <p:spPr>
            <a:xfrm>
              <a:off x="3239844" y="4169534"/>
              <a:ext cx="424675" cy="51305"/>
            </a:xfrm>
            <a:custGeom>
              <a:avLst/>
              <a:gdLst/>
              <a:ahLst/>
              <a:cxnLst/>
              <a:rect l="l" t="t" r="r" b="b"/>
              <a:pathLst>
                <a:path w="551814" h="62864">
                  <a:moveTo>
                    <a:pt x="0" y="8935"/>
                  </a:moveTo>
                  <a:lnTo>
                    <a:pt x="33024" y="36003"/>
                  </a:lnTo>
                  <a:lnTo>
                    <a:pt x="73092" y="50658"/>
                  </a:lnTo>
                  <a:lnTo>
                    <a:pt x="116337" y="56964"/>
                  </a:lnTo>
                  <a:lnTo>
                    <a:pt x="158894" y="58983"/>
                  </a:lnTo>
                  <a:lnTo>
                    <a:pt x="214114" y="61026"/>
                  </a:lnTo>
                  <a:lnTo>
                    <a:pt x="269565" y="62606"/>
                  </a:lnTo>
                  <a:lnTo>
                    <a:pt x="324939" y="61816"/>
                  </a:lnTo>
                  <a:lnTo>
                    <a:pt x="379931" y="56749"/>
                  </a:lnTo>
                  <a:lnTo>
                    <a:pt x="424576" y="46481"/>
                  </a:lnTo>
                  <a:lnTo>
                    <a:pt x="466704" y="31323"/>
                  </a:lnTo>
                  <a:lnTo>
                    <a:pt x="508289" y="14690"/>
                  </a:lnTo>
                  <a:lnTo>
                    <a:pt x="551303" y="0"/>
                  </a:lnTo>
                </a:path>
              </a:pathLst>
            </a:custGeom>
            <a:ln w="12342">
              <a:solidFill>
                <a:srgbClr val="939598"/>
              </a:solidFill>
            </a:ln>
          </p:spPr>
          <p:txBody>
            <a:bodyPr wrap="square" lIns="0" tIns="0" rIns="0" bIns="0" rtlCol="0"/>
            <a:lstStyle/>
            <a:p>
              <a:endParaRPr sz="1100">
                <a:latin typeface="+mj-lt"/>
              </a:endParaRPr>
            </a:p>
          </p:txBody>
        </p:sp>
        <p:sp>
          <p:nvSpPr>
            <p:cNvPr id="99" name="object 99"/>
            <p:cNvSpPr/>
            <p:nvPr/>
          </p:nvSpPr>
          <p:spPr>
            <a:xfrm>
              <a:off x="6233629" y="1031711"/>
              <a:ext cx="0" cy="227506"/>
            </a:xfrm>
            <a:custGeom>
              <a:avLst/>
              <a:gdLst/>
              <a:ahLst/>
              <a:cxnLst/>
              <a:rect l="l" t="t" r="r" b="b"/>
              <a:pathLst>
                <a:path h="278765">
                  <a:moveTo>
                    <a:pt x="0" y="278206"/>
                  </a:moveTo>
                  <a:lnTo>
                    <a:pt x="0" y="0"/>
                  </a:lnTo>
                </a:path>
              </a:pathLst>
            </a:custGeom>
            <a:ln w="12342">
              <a:solidFill>
                <a:srgbClr val="939598"/>
              </a:solidFill>
            </a:ln>
          </p:spPr>
          <p:txBody>
            <a:bodyPr wrap="square" lIns="0" tIns="0" rIns="0" bIns="0" rtlCol="0"/>
            <a:lstStyle/>
            <a:p>
              <a:endParaRPr sz="1100">
                <a:latin typeface="+mj-lt"/>
              </a:endParaRPr>
            </a:p>
          </p:txBody>
        </p:sp>
        <p:sp>
          <p:nvSpPr>
            <p:cNvPr id="100" name="object 100"/>
            <p:cNvSpPr/>
            <p:nvPr/>
          </p:nvSpPr>
          <p:spPr>
            <a:xfrm>
              <a:off x="6190439" y="1237131"/>
              <a:ext cx="86499" cy="74108"/>
            </a:xfrm>
            <a:custGeom>
              <a:avLst/>
              <a:gdLst/>
              <a:ahLst/>
              <a:cxnLst/>
              <a:rect l="l" t="t" r="r" b="b"/>
              <a:pathLst>
                <a:path w="112395" h="90805">
                  <a:moveTo>
                    <a:pt x="0" y="0"/>
                  </a:moveTo>
                  <a:lnTo>
                    <a:pt x="16497" y="19598"/>
                  </a:lnTo>
                  <a:lnTo>
                    <a:pt x="31822" y="42495"/>
                  </a:lnTo>
                  <a:lnTo>
                    <a:pt x="45266" y="66691"/>
                  </a:lnTo>
                  <a:lnTo>
                    <a:pt x="56120" y="90184"/>
                  </a:lnTo>
                  <a:lnTo>
                    <a:pt x="66980" y="66691"/>
                  </a:lnTo>
                  <a:lnTo>
                    <a:pt x="80429" y="42495"/>
                  </a:lnTo>
                  <a:lnTo>
                    <a:pt x="95760" y="19598"/>
                  </a:lnTo>
                  <a:lnTo>
                    <a:pt x="96975" y="18155"/>
                  </a:lnTo>
                  <a:lnTo>
                    <a:pt x="56120" y="18155"/>
                  </a:lnTo>
                  <a:lnTo>
                    <a:pt x="0" y="0"/>
                  </a:lnTo>
                  <a:close/>
                </a:path>
                <a:path w="112395" h="90805">
                  <a:moveTo>
                    <a:pt x="112265" y="0"/>
                  </a:moveTo>
                  <a:lnTo>
                    <a:pt x="56120" y="18155"/>
                  </a:lnTo>
                  <a:lnTo>
                    <a:pt x="96975" y="18155"/>
                  </a:lnTo>
                  <a:lnTo>
                    <a:pt x="112265" y="0"/>
                  </a:lnTo>
                  <a:close/>
                </a:path>
              </a:pathLst>
            </a:custGeom>
            <a:solidFill>
              <a:srgbClr val="939598"/>
            </a:solidFill>
          </p:spPr>
          <p:txBody>
            <a:bodyPr wrap="square" lIns="0" tIns="0" rIns="0" bIns="0" rtlCol="0"/>
            <a:lstStyle/>
            <a:p>
              <a:endParaRPr sz="1100">
                <a:latin typeface="+mj-lt"/>
              </a:endParaRPr>
            </a:p>
          </p:txBody>
        </p:sp>
        <p:sp>
          <p:nvSpPr>
            <p:cNvPr id="101" name="object 101"/>
            <p:cNvSpPr txBox="1"/>
            <p:nvPr/>
          </p:nvSpPr>
          <p:spPr>
            <a:xfrm>
              <a:off x="4303795" y="3026034"/>
              <a:ext cx="496024" cy="107722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0018"/>
              <a:r>
                <a:rPr sz="700" b="1" spc="43" dirty="0">
                  <a:solidFill>
                    <a:srgbClr val="6D6E71"/>
                  </a:solidFill>
                  <a:latin typeface="+mj-lt"/>
                  <a:cs typeface="Calibri"/>
                </a:rPr>
                <a:t>Ha</a:t>
              </a:r>
              <a:r>
                <a:rPr sz="700" b="1" spc="20" dirty="0">
                  <a:solidFill>
                    <a:srgbClr val="6D6E71"/>
                  </a:solidFill>
                  <a:latin typeface="+mj-lt"/>
                  <a:cs typeface="Calibri"/>
                </a:rPr>
                <a:t>r</a:t>
              </a:r>
              <a:r>
                <a:rPr sz="700" b="1" spc="55" dirty="0">
                  <a:solidFill>
                    <a:srgbClr val="6D6E71"/>
                  </a:solidFill>
                  <a:latin typeface="+mj-lt"/>
                  <a:cs typeface="Calibri"/>
                </a:rPr>
                <a:t>d</a:t>
              </a:r>
              <a:r>
                <a:rPr sz="700" b="1" spc="-8" dirty="0">
                  <a:solidFill>
                    <a:srgbClr val="6D6E71"/>
                  </a:solidFill>
                  <a:latin typeface="+mj-lt"/>
                  <a:cs typeface="Calibri"/>
                </a:rPr>
                <a:t>T</a:t>
              </a:r>
              <a:r>
                <a:rPr sz="700" b="1" spc="43" dirty="0">
                  <a:solidFill>
                    <a:srgbClr val="6D6E71"/>
                  </a:solidFill>
                  <a:latin typeface="+mj-lt"/>
                  <a:cs typeface="Calibri"/>
                </a:rPr>
                <a:t>anh</a:t>
              </a:r>
              <a:endParaRPr sz="700">
                <a:latin typeface="+mj-lt"/>
                <a:cs typeface="Calibri"/>
              </a:endParaRPr>
            </a:p>
          </p:txBody>
        </p:sp>
        <p:sp>
          <p:nvSpPr>
            <p:cNvPr id="102" name="object 102"/>
            <p:cNvSpPr/>
            <p:nvPr/>
          </p:nvSpPr>
          <p:spPr>
            <a:xfrm>
              <a:off x="5131185" y="3053336"/>
              <a:ext cx="818073" cy="87064"/>
            </a:xfrm>
            <a:custGeom>
              <a:avLst/>
              <a:gdLst/>
              <a:ahLst/>
              <a:cxnLst/>
              <a:rect l="l" t="t" r="r" b="b"/>
              <a:pathLst>
                <a:path w="1062990" h="106679">
                  <a:moveTo>
                    <a:pt x="1062407" y="106242"/>
                  </a:moveTo>
                  <a:lnTo>
                    <a:pt x="0" y="106242"/>
                  </a:lnTo>
                  <a:lnTo>
                    <a:pt x="0" y="0"/>
                  </a:lnTo>
                  <a:lnTo>
                    <a:pt x="1062407" y="0"/>
                  </a:lnTo>
                  <a:lnTo>
                    <a:pt x="1062407" y="106242"/>
                  </a:lnTo>
                  <a:close/>
                </a:path>
              </a:pathLst>
            </a:custGeom>
            <a:solidFill>
              <a:srgbClr val="BCBEC0"/>
            </a:solidFill>
          </p:spPr>
          <p:txBody>
            <a:bodyPr wrap="square" lIns="0" tIns="0" rIns="0" bIns="0" rtlCol="0"/>
            <a:lstStyle/>
            <a:p>
              <a:endParaRPr sz="1100">
                <a:latin typeface="+mj-lt"/>
              </a:endParaRPr>
            </a:p>
          </p:txBody>
        </p:sp>
        <p:sp>
          <p:nvSpPr>
            <p:cNvPr id="103" name="object 103"/>
            <p:cNvSpPr/>
            <p:nvPr/>
          </p:nvSpPr>
          <p:spPr>
            <a:xfrm>
              <a:off x="5131185" y="3053336"/>
              <a:ext cx="818073" cy="87064"/>
            </a:xfrm>
            <a:custGeom>
              <a:avLst/>
              <a:gdLst/>
              <a:ahLst/>
              <a:cxnLst/>
              <a:rect l="l" t="t" r="r" b="b"/>
              <a:pathLst>
                <a:path w="1062990" h="106679">
                  <a:moveTo>
                    <a:pt x="1062407" y="106242"/>
                  </a:moveTo>
                  <a:lnTo>
                    <a:pt x="0" y="106242"/>
                  </a:lnTo>
                  <a:lnTo>
                    <a:pt x="0" y="0"/>
                  </a:lnTo>
                  <a:lnTo>
                    <a:pt x="1062407" y="0"/>
                  </a:lnTo>
                  <a:lnTo>
                    <a:pt x="1062407" y="106242"/>
                  </a:lnTo>
                  <a:close/>
                </a:path>
              </a:pathLst>
            </a:custGeom>
            <a:ln w="12342">
              <a:solidFill>
                <a:srgbClr val="58595B"/>
              </a:solidFill>
            </a:ln>
          </p:spPr>
          <p:txBody>
            <a:bodyPr wrap="square" lIns="0" tIns="0" rIns="0" bIns="0" rtlCol="0"/>
            <a:lstStyle/>
            <a:p>
              <a:endParaRPr sz="1100">
                <a:latin typeface="+mj-lt"/>
              </a:endParaRPr>
            </a:p>
          </p:txBody>
        </p:sp>
        <p:sp>
          <p:nvSpPr>
            <p:cNvPr id="104" name="object 104"/>
            <p:cNvSpPr/>
            <p:nvPr/>
          </p:nvSpPr>
          <p:spPr>
            <a:xfrm>
              <a:off x="4885905" y="3833682"/>
              <a:ext cx="1390333" cy="87064"/>
            </a:xfrm>
            <a:custGeom>
              <a:avLst/>
              <a:gdLst/>
              <a:ahLst/>
              <a:cxnLst/>
              <a:rect l="l" t="t" r="r" b="b"/>
              <a:pathLst>
                <a:path w="1806575" h="106679">
                  <a:moveTo>
                    <a:pt x="1806089" y="106229"/>
                  </a:moveTo>
                  <a:lnTo>
                    <a:pt x="0" y="106229"/>
                  </a:lnTo>
                  <a:lnTo>
                    <a:pt x="0" y="0"/>
                  </a:lnTo>
                  <a:lnTo>
                    <a:pt x="1806089" y="0"/>
                  </a:lnTo>
                  <a:lnTo>
                    <a:pt x="1806089" y="106229"/>
                  </a:lnTo>
                  <a:close/>
                </a:path>
              </a:pathLst>
            </a:custGeom>
            <a:solidFill>
              <a:srgbClr val="BCBEC0"/>
            </a:solidFill>
          </p:spPr>
          <p:txBody>
            <a:bodyPr wrap="square" lIns="0" tIns="0" rIns="0" bIns="0" rtlCol="0"/>
            <a:lstStyle/>
            <a:p>
              <a:endParaRPr sz="1100">
                <a:latin typeface="+mj-lt"/>
              </a:endParaRPr>
            </a:p>
          </p:txBody>
        </p:sp>
        <p:sp>
          <p:nvSpPr>
            <p:cNvPr id="105" name="object 105"/>
            <p:cNvSpPr/>
            <p:nvPr/>
          </p:nvSpPr>
          <p:spPr>
            <a:xfrm>
              <a:off x="4885905" y="3833682"/>
              <a:ext cx="1390333" cy="87064"/>
            </a:xfrm>
            <a:custGeom>
              <a:avLst/>
              <a:gdLst/>
              <a:ahLst/>
              <a:cxnLst/>
              <a:rect l="l" t="t" r="r" b="b"/>
              <a:pathLst>
                <a:path w="1806575" h="106679">
                  <a:moveTo>
                    <a:pt x="1806089" y="106229"/>
                  </a:moveTo>
                  <a:lnTo>
                    <a:pt x="0" y="106229"/>
                  </a:lnTo>
                  <a:lnTo>
                    <a:pt x="0" y="0"/>
                  </a:lnTo>
                  <a:lnTo>
                    <a:pt x="1806089" y="0"/>
                  </a:lnTo>
                  <a:lnTo>
                    <a:pt x="1806089" y="106229"/>
                  </a:lnTo>
                  <a:close/>
                </a:path>
              </a:pathLst>
            </a:custGeom>
            <a:ln w="12342">
              <a:solidFill>
                <a:srgbClr val="58595B"/>
              </a:solidFill>
            </a:ln>
          </p:spPr>
          <p:txBody>
            <a:bodyPr wrap="square" lIns="0" tIns="0" rIns="0" bIns="0" rtlCol="0"/>
            <a:lstStyle/>
            <a:p>
              <a:endParaRPr sz="1100">
                <a:latin typeface="+mj-lt"/>
              </a:endParaRPr>
            </a:p>
          </p:txBody>
        </p:sp>
        <p:sp>
          <p:nvSpPr>
            <p:cNvPr id="106" name="object 106"/>
            <p:cNvSpPr txBox="1"/>
            <p:nvPr/>
          </p:nvSpPr>
          <p:spPr>
            <a:xfrm>
              <a:off x="4303795" y="3806383"/>
              <a:ext cx="496024" cy="107722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0018"/>
              <a:r>
                <a:rPr sz="700" b="1" spc="43" dirty="0">
                  <a:solidFill>
                    <a:srgbClr val="6D6E71"/>
                  </a:solidFill>
                  <a:latin typeface="+mj-lt"/>
                  <a:cs typeface="Calibri"/>
                </a:rPr>
                <a:t>Ha</a:t>
              </a:r>
              <a:r>
                <a:rPr sz="700" b="1" spc="20" dirty="0">
                  <a:solidFill>
                    <a:srgbClr val="6D6E71"/>
                  </a:solidFill>
                  <a:latin typeface="+mj-lt"/>
                  <a:cs typeface="Calibri"/>
                </a:rPr>
                <a:t>r</a:t>
              </a:r>
              <a:r>
                <a:rPr sz="700" b="1" spc="55" dirty="0">
                  <a:solidFill>
                    <a:srgbClr val="6D6E71"/>
                  </a:solidFill>
                  <a:latin typeface="+mj-lt"/>
                  <a:cs typeface="Calibri"/>
                </a:rPr>
                <a:t>d</a:t>
              </a:r>
              <a:r>
                <a:rPr sz="700" b="1" spc="-8" dirty="0">
                  <a:solidFill>
                    <a:srgbClr val="6D6E71"/>
                  </a:solidFill>
                  <a:latin typeface="+mj-lt"/>
                  <a:cs typeface="Calibri"/>
                </a:rPr>
                <a:t>T</a:t>
              </a:r>
              <a:r>
                <a:rPr sz="700" b="1" spc="43" dirty="0">
                  <a:solidFill>
                    <a:srgbClr val="6D6E71"/>
                  </a:solidFill>
                  <a:latin typeface="+mj-lt"/>
                  <a:cs typeface="Calibri"/>
                </a:rPr>
                <a:t>anh</a:t>
              </a:r>
              <a:endParaRPr sz="700">
                <a:latin typeface="+mj-lt"/>
                <a:cs typeface="Calibri"/>
              </a:endParaRPr>
            </a:p>
          </p:txBody>
        </p:sp>
        <p:sp>
          <p:nvSpPr>
            <p:cNvPr id="107" name="object 107"/>
            <p:cNvSpPr/>
            <p:nvPr/>
          </p:nvSpPr>
          <p:spPr>
            <a:xfrm>
              <a:off x="4885895" y="3140042"/>
              <a:ext cx="1389968" cy="346815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1100">
                <a:latin typeface="+mj-lt"/>
              </a:endParaRPr>
            </a:p>
          </p:txBody>
        </p:sp>
        <p:sp>
          <p:nvSpPr>
            <p:cNvPr id="108" name="object 108"/>
            <p:cNvSpPr/>
            <p:nvPr/>
          </p:nvSpPr>
          <p:spPr>
            <a:xfrm>
              <a:off x="4885903" y="3140035"/>
              <a:ext cx="1390333" cy="347219"/>
            </a:xfrm>
            <a:custGeom>
              <a:avLst/>
              <a:gdLst/>
              <a:ahLst/>
              <a:cxnLst/>
              <a:rect l="l" t="t" r="r" b="b"/>
              <a:pathLst>
                <a:path w="1806575" h="425450">
                  <a:moveTo>
                    <a:pt x="0" y="424968"/>
                  </a:moveTo>
                  <a:lnTo>
                    <a:pt x="318713" y="0"/>
                  </a:lnTo>
                  <a:lnTo>
                    <a:pt x="1381121" y="0"/>
                  </a:lnTo>
                  <a:lnTo>
                    <a:pt x="1806089" y="424968"/>
                  </a:lnTo>
                </a:path>
              </a:pathLst>
            </a:custGeom>
            <a:ln w="12342">
              <a:solidFill>
                <a:srgbClr val="58595B"/>
              </a:solidFill>
            </a:ln>
          </p:spPr>
          <p:txBody>
            <a:bodyPr wrap="square" lIns="0" tIns="0" rIns="0" bIns="0" rtlCol="0"/>
            <a:lstStyle/>
            <a:p>
              <a:endParaRPr sz="1100">
                <a:latin typeface="+mj-lt"/>
              </a:endParaRPr>
            </a:p>
          </p:txBody>
        </p:sp>
        <p:sp>
          <p:nvSpPr>
            <p:cNvPr id="109" name="object 109"/>
            <p:cNvSpPr/>
            <p:nvPr/>
          </p:nvSpPr>
          <p:spPr>
            <a:xfrm>
              <a:off x="5294712" y="4527323"/>
              <a:ext cx="526812" cy="87064"/>
            </a:xfrm>
            <a:custGeom>
              <a:avLst/>
              <a:gdLst/>
              <a:ahLst/>
              <a:cxnLst/>
              <a:rect l="l" t="t" r="r" b="b"/>
              <a:pathLst>
                <a:path w="684529" h="106679">
                  <a:moveTo>
                    <a:pt x="683945" y="106242"/>
                  </a:moveTo>
                  <a:lnTo>
                    <a:pt x="0" y="106242"/>
                  </a:lnTo>
                  <a:lnTo>
                    <a:pt x="0" y="0"/>
                  </a:lnTo>
                  <a:lnTo>
                    <a:pt x="683945" y="0"/>
                  </a:lnTo>
                  <a:lnTo>
                    <a:pt x="683945" y="106242"/>
                  </a:lnTo>
                  <a:close/>
                </a:path>
              </a:pathLst>
            </a:custGeom>
            <a:solidFill>
              <a:srgbClr val="BCBEC0"/>
            </a:solidFill>
          </p:spPr>
          <p:txBody>
            <a:bodyPr wrap="square" lIns="0" tIns="0" rIns="0" bIns="0" rtlCol="0"/>
            <a:lstStyle/>
            <a:p>
              <a:endParaRPr sz="1100">
                <a:latin typeface="+mj-lt"/>
              </a:endParaRPr>
            </a:p>
          </p:txBody>
        </p:sp>
        <p:sp>
          <p:nvSpPr>
            <p:cNvPr id="110" name="object 110"/>
            <p:cNvSpPr/>
            <p:nvPr/>
          </p:nvSpPr>
          <p:spPr>
            <a:xfrm>
              <a:off x="5294712" y="4527323"/>
              <a:ext cx="526812" cy="87064"/>
            </a:xfrm>
            <a:custGeom>
              <a:avLst/>
              <a:gdLst/>
              <a:ahLst/>
              <a:cxnLst/>
              <a:rect l="l" t="t" r="r" b="b"/>
              <a:pathLst>
                <a:path w="684529" h="106679">
                  <a:moveTo>
                    <a:pt x="683945" y="106242"/>
                  </a:moveTo>
                  <a:lnTo>
                    <a:pt x="0" y="106242"/>
                  </a:lnTo>
                  <a:lnTo>
                    <a:pt x="0" y="0"/>
                  </a:lnTo>
                  <a:lnTo>
                    <a:pt x="683945" y="0"/>
                  </a:lnTo>
                  <a:lnTo>
                    <a:pt x="683945" y="106242"/>
                  </a:lnTo>
                  <a:close/>
                </a:path>
              </a:pathLst>
            </a:custGeom>
            <a:ln w="12342">
              <a:solidFill>
                <a:srgbClr val="58595B"/>
              </a:solidFill>
            </a:ln>
          </p:spPr>
          <p:txBody>
            <a:bodyPr wrap="square" lIns="0" tIns="0" rIns="0" bIns="0" rtlCol="0"/>
            <a:lstStyle/>
            <a:p>
              <a:endParaRPr sz="1100">
                <a:latin typeface="+mj-lt"/>
              </a:endParaRPr>
            </a:p>
          </p:txBody>
        </p:sp>
        <p:sp>
          <p:nvSpPr>
            <p:cNvPr id="111" name="object 111"/>
            <p:cNvSpPr/>
            <p:nvPr/>
          </p:nvSpPr>
          <p:spPr>
            <a:xfrm>
              <a:off x="4885905" y="3486857"/>
              <a:ext cx="1390333" cy="87064"/>
            </a:xfrm>
            <a:custGeom>
              <a:avLst/>
              <a:gdLst/>
              <a:ahLst/>
              <a:cxnLst/>
              <a:rect l="l" t="t" r="r" b="b"/>
              <a:pathLst>
                <a:path w="1806575" h="106679">
                  <a:moveTo>
                    <a:pt x="1806089" y="106242"/>
                  </a:moveTo>
                  <a:lnTo>
                    <a:pt x="0" y="106242"/>
                  </a:lnTo>
                  <a:lnTo>
                    <a:pt x="0" y="0"/>
                  </a:lnTo>
                  <a:lnTo>
                    <a:pt x="1806089" y="0"/>
                  </a:lnTo>
                  <a:lnTo>
                    <a:pt x="1806089" y="106242"/>
                  </a:lnTo>
                  <a:close/>
                </a:path>
              </a:pathLst>
            </a:custGeom>
            <a:solidFill>
              <a:srgbClr val="BCBEC0"/>
            </a:solidFill>
          </p:spPr>
          <p:txBody>
            <a:bodyPr wrap="square" lIns="0" tIns="0" rIns="0" bIns="0" rtlCol="0"/>
            <a:lstStyle/>
            <a:p>
              <a:endParaRPr sz="1100">
                <a:latin typeface="+mj-lt"/>
              </a:endParaRPr>
            </a:p>
          </p:txBody>
        </p:sp>
        <p:sp>
          <p:nvSpPr>
            <p:cNvPr id="112" name="object 112"/>
            <p:cNvSpPr/>
            <p:nvPr/>
          </p:nvSpPr>
          <p:spPr>
            <a:xfrm>
              <a:off x="4885905" y="3486857"/>
              <a:ext cx="1390333" cy="87064"/>
            </a:xfrm>
            <a:custGeom>
              <a:avLst/>
              <a:gdLst/>
              <a:ahLst/>
              <a:cxnLst/>
              <a:rect l="l" t="t" r="r" b="b"/>
              <a:pathLst>
                <a:path w="1806575" h="106679">
                  <a:moveTo>
                    <a:pt x="1806089" y="106242"/>
                  </a:moveTo>
                  <a:lnTo>
                    <a:pt x="0" y="106242"/>
                  </a:lnTo>
                  <a:lnTo>
                    <a:pt x="0" y="0"/>
                  </a:lnTo>
                  <a:lnTo>
                    <a:pt x="1806089" y="0"/>
                  </a:lnTo>
                  <a:lnTo>
                    <a:pt x="1806089" y="106242"/>
                  </a:lnTo>
                  <a:close/>
                </a:path>
              </a:pathLst>
            </a:custGeom>
            <a:ln w="12342">
              <a:solidFill>
                <a:srgbClr val="58595B"/>
              </a:solidFill>
            </a:ln>
          </p:spPr>
          <p:txBody>
            <a:bodyPr wrap="square" lIns="0" tIns="0" rIns="0" bIns="0" rtlCol="0"/>
            <a:lstStyle/>
            <a:p>
              <a:endParaRPr sz="1100">
                <a:latin typeface="+mj-lt"/>
              </a:endParaRPr>
            </a:p>
          </p:txBody>
        </p:sp>
        <p:sp>
          <p:nvSpPr>
            <p:cNvPr id="113" name="object 113"/>
            <p:cNvSpPr txBox="1"/>
            <p:nvPr/>
          </p:nvSpPr>
          <p:spPr>
            <a:xfrm>
              <a:off x="4303795" y="3372855"/>
              <a:ext cx="325959" cy="107722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0018"/>
              <a:r>
                <a:rPr sz="700" b="1" spc="39" dirty="0">
                  <a:solidFill>
                    <a:srgbClr val="6D6E71"/>
                  </a:solidFill>
                  <a:latin typeface="+mj-lt"/>
                  <a:cs typeface="Calibri"/>
                </a:rPr>
                <a:t>Linear</a:t>
              </a:r>
              <a:endParaRPr sz="700">
                <a:latin typeface="+mj-lt"/>
                <a:cs typeface="Calibri"/>
              </a:endParaRPr>
            </a:p>
          </p:txBody>
        </p:sp>
        <p:sp>
          <p:nvSpPr>
            <p:cNvPr id="114" name="object 114"/>
            <p:cNvSpPr/>
            <p:nvPr/>
          </p:nvSpPr>
          <p:spPr>
            <a:xfrm>
              <a:off x="4885895" y="3920379"/>
              <a:ext cx="1389968" cy="260119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1100">
                <a:latin typeface="+mj-lt"/>
              </a:endParaRPr>
            </a:p>
          </p:txBody>
        </p:sp>
        <p:sp>
          <p:nvSpPr>
            <p:cNvPr id="115" name="object 115"/>
            <p:cNvSpPr/>
            <p:nvPr/>
          </p:nvSpPr>
          <p:spPr>
            <a:xfrm>
              <a:off x="4885904" y="3920381"/>
              <a:ext cx="1390333" cy="260155"/>
            </a:xfrm>
            <a:custGeom>
              <a:avLst/>
              <a:gdLst/>
              <a:ahLst/>
              <a:cxnLst/>
              <a:rect l="l" t="t" r="r" b="b"/>
              <a:pathLst>
                <a:path w="1806575" h="318770">
                  <a:moveTo>
                    <a:pt x="531197" y="318726"/>
                  </a:moveTo>
                  <a:lnTo>
                    <a:pt x="0" y="0"/>
                  </a:lnTo>
                  <a:lnTo>
                    <a:pt x="1806089" y="0"/>
                  </a:lnTo>
                  <a:lnTo>
                    <a:pt x="1215143" y="318726"/>
                  </a:lnTo>
                </a:path>
              </a:pathLst>
            </a:custGeom>
            <a:ln w="12342">
              <a:solidFill>
                <a:srgbClr val="58595B"/>
              </a:solidFill>
            </a:ln>
          </p:spPr>
          <p:txBody>
            <a:bodyPr wrap="square" lIns="0" tIns="0" rIns="0" bIns="0" rtlCol="0"/>
            <a:lstStyle/>
            <a:p>
              <a:endParaRPr sz="1100">
                <a:latin typeface="+mj-lt"/>
              </a:endParaRPr>
            </a:p>
          </p:txBody>
        </p:sp>
        <p:sp>
          <p:nvSpPr>
            <p:cNvPr id="116" name="object 116"/>
            <p:cNvSpPr/>
            <p:nvPr/>
          </p:nvSpPr>
          <p:spPr>
            <a:xfrm>
              <a:off x="5294712" y="4180497"/>
              <a:ext cx="526812" cy="87064"/>
            </a:xfrm>
            <a:custGeom>
              <a:avLst/>
              <a:gdLst/>
              <a:ahLst/>
              <a:cxnLst/>
              <a:rect l="l" t="t" r="r" b="b"/>
              <a:pathLst>
                <a:path w="684529" h="106679">
                  <a:moveTo>
                    <a:pt x="683945" y="106242"/>
                  </a:moveTo>
                  <a:lnTo>
                    <a:pt x="0" y="106242"/>
                  </a:lnTo>
                  <a:lnTo>
                    <a:pt x="0" y="0"/>
                  </a:lnTo>
                  <a:lnTo>
                    <a:pt x="683945" y="0"/>
                  </a:lnTo>
                  <a:lnTo>
                    <a:pt x="683945" y="106242"/>
                  </a:lnTo>
                  <a:close/>
                </a:path>
              </a:pathLst>
            </a:custGeom>
            <a:solidFill>
              <a:srgbClr val="BCBEC0"/>
            </a:solidFill>
          </p:spPr>
          <p:txBody>
            <a:bodyPr wrap="square" lIns="0" tIns="0" rIns="0" bIns="0" rtlCol="0"/>
            <a:lstStyle/>
            <a:p>
              <a:endParaRPr sz="1100">
                <a:latin typeface="+mj-lt"/>
              </a:endParaRPr>
            </a:p>
          </p:txBody>
        </p:sp>
        <p:sp>
          <p:nvSpPr>
            <p:cNvPr id="117" name="object 117"/>
            <p:cNvSpPr/>
            <p:nvPr/>
          </p:nvSpPr>
          <p:spPr>
            <a:xfrm>
              <a:off x="5294712" y="4180497"/>
              <a:ext cx="526812" cy="87064"/>
            </a:xfrm>
            <a:custGeom>
              <a:avLst/>
              <a:gdLst/>
              <a:ahLst/>
              <a:cxnLst/>
              <a:rect l="l" t="t" r="r" b="b"/>
              <a:pathLst>
                <a:path w="684529" h="106679">
                  <a:moveTo>
                    <a:pt x="683945" y="106242"/>
                  </a:moveTo>
                  <a:lnTo>
                    <a:pt x="0" y="106242"/>
                  </a:lnTo>
                  <a:lnTo>
                    <a:pt x="0" y="0"/>
                  </a:lnTo>
                  <a:lnTo>
                    <a:pt x="683945" y="0"/>
                  </a:lnTo>
                  <a:lnTo>
                    <a:pt x="683945" y="106242"/>
                  </a:lnTo>
                  <a:close/>
                </a:path>
              </a:pathLst>
            </a:custGeom>
            <a:ln w="12342">
              <a:solidFill>
                <a:srgbClr val="58595B"/>
              </a:solidFill>
            </a:ln>
          </p:spPr>
          <p:txBody>
            <a:bodyPr wrap="square" lIns="0" tIns="0" rIns="0" bIns="0" rtlCol="0"/>
            <a:lstStyle/>
            <a:p>
              <a:endParaRPr sz="1100">
                <a:latin typeface="+mj-lt"/>
              </a:endParaRPr>
            </a:p>
          </p:txBody>
        </p:sp>
        <p:sp>
          <p:nvSpPr>
            <p:cNvPr id="118" name="object 118"/>
            <p:cNvSpPr/>
            <p:nvPr/>
          </p:nvSpPr>
          <p:spPr>
            <a:xfrm>
              <a:off x="2549062" y="2340283"/>
              <a:ext cx="95295" cy="260155"/>
            </a:xfrm>
            <a:custGeom>
              <a:avLst/>
              <a:gdLst/>
              <a:ahLst/>
              <a:cxnLst/>
              <a:rect l="l" t="t" r="r" b="b"/>
              <a:pathLst>
                <a:path w="123825" h="318769">
                  <a:moveTo>
                    <a:pt x="0" y="318726"/>
                  </a:moveTo>
                  <a:lnTo>
                    <a:pt x="123422" y="318726"/>
                  </a:lnTo>
                  <a:lnTo>
                    <a:pt x="123422" y="0"/>
                  </a:lnTo>
                  <a:lnTo>
                    <a:pt x="0" y="0"/>
                  </a:lnTo>
                  <a:lnTo>
                    <a:pt x="0" y="318726"/>
                  </a:lnTo>
                  <a:close/>
                </a:path>
              </a:pathLst>
            </a:custGeom>
            <a:solidFill>
              <a:srgbClr val="A7A9AC"/>
            </a:solidFill>
          </p:spPr>
          <p:txBody>
            <a:bodyPr wrap="square" lIns="0" tIns="0" rIns="0" bIns="0" rtlCol="0"/>
            <a:lstStyle/>
            <a:p>
              <a:endParaRPr sz="1100">
                <a:latin typeface="+mj-lt"/>
              </a:endParaRPr>
            </a:p>
          </p:txBody>
        </p:sp>
        <p:sp>
          <p:nvSpPr>
            <p:cNvPr id="119" name="object 119"/>
            <p:cNvSpPr/>
            <p:nvPr/>
          </p:nvSpPr>
          <p:spPr>
            <a:xfrm>
              <a:off x="2510165" y="2552004"/>
              <a:ext cx="172998" cy="164799"/>
            </a:xfrm>
            <a:custGeom>
              <a:avLst/>
              <a:gdLst/>
              <a:ahLst/>
              <a:cxnLst/>
              <a:rect l="l" t="t" r="r" b="b"/>
              <a:pathLst>
                <a:path w="224789" h="201930">
                  <a:moveTo>
                    <a:pt x="0" y="0"/>
                  </a:moveTo>
                  <a:lnTo>
                    <a:pt x="26538" y="34345"/>
                  </a:lnTo>
                  <a:lnTo>
                    <a:pt x="51758" y="73990"/>
                  </a:lnTo>
                  <a:lnTo>
                    <a:pt x="74934" y="116640"/>
                  </a:lnTo>
                  <a:lnTo>
                    <a:pt x="95341" y="160002"/>
                  </a:lnTo>
                  <a:lnTo>
                    <a:pt x="112252" y="201783"/>
                  </a:lnTo>
                  <a:lnTo>
                    <a:pt x="129164" y="160002"/>
                  </a:lnTo>
                  <a:lnTo>
                    <a:pt x="149571" y="116640"/>
                  </a:lnTo>
                  <a:lnTo>
                    <a:pt x="172749" y="73990"/>
                  </a:lnTo>
                  <a:lnTo>
                    <a:pt x="193998" y="40593"/>
                  </a:lnTo>
                  <a:lnTo>
                    <a:pt x="112252" y="40593"/>
                  </a:lnTo>
                  <a:lnTo>
                    <a:pt x="0" y="0"/>
                  </a:lnTo>
                  <a:close/>
                </a:path>
                <a:path w="224789" h="201930">
                  <a:moveTo>
                    <a:pt x="224517" y="0"/>
                  </a:moveTo>
                  <a:lnTo>
                    <a:pt x="112252" y="40593"/>
                  </a:lnTo>
                  <a:lnTo>
                    <a:pt x="193998" y="40593"/>
                  </a:lnTo>
                  <a:lnTo>
                    <a:pt x="197973" y="34345"/>
                  </a:lnTo>
                  <a:lnTo>
                    <a:pt x="224517" y="0"/>
                  </a:lnTo>
                  <a:close/>
                </a:path>
              </a:pathLst>
            </a:custGeom>
            <a:solidFill>
              <a:srgbClr val="A7A9AC"/>
            </a:solidFill>
          </p:spPr>
          <p:txBody>
            <a:bodyPr wrap="square" lIns="0" tIns="0" rIns="0" bIns="0" rtlCol="0"/>
            <a:lstStyle/>
            <a:p>
              <a:endParaRPr sz="1100">
                <a:latin typeface="+mj-lt"/>
              </a:endParaRPr>
            </a:p>
          </p:txBody>
        </p:sp>
        <p:sp>
          <p:nvSpPr>
            <p:cNvPr id="120" name="object 120"/>
            <p:cNvSpPr/>
            <p:nvPr/>
          </p:nvSpPr>
          <p:spPr>
            <a:xfrm>
              <a:off x="5333615" y="2272986"/>
              <a:ext cx="95295" cy="239944"/>
            </a:xfrm>
            <a:custGeom>
              <a:avLst/>
              <a:gdLst/>
              <a:ahLst/>
              <a:cxnLst/>
              <a:rect l="l" t="t" r="r" b="b"/>
              <a:pathLst>
                <a:path w="123825" h="294005">
                  <a:moveTo>
                    <a:pt x="0" y="293671"/>
                  </a:moveTo>
                  <a:lnTo>
                    <a:pt x="123422" y="293671"/>
                  </a:lnTo>
                  <a:lnTo>
                    <a:pt x="123422" y="0"/>
                  </a:lnTo>
                  <a:lnTo>
                    <a:pt x="0" y="0"/>
                  </a:lnTo>
                  <a:lnTo>
                    <a:pt x="0" y="293671"/>
                  </a:lnTo>
                  <a:close/>
                </a:path>
              </a:pathLst>
            </a:custGeom>
            <a:solidFill>
              <a:srgbClr val="A7A9AC"/>
            </a:solidFill>
          </p:spPr>
          <p:txBody>
            <a:bodyPr wrap="square" lIns="0" tIns="0" rIns="0" bIns="0" rtlCol="0"/>
            <a:lstStyle/>
            <a:p>
              <a:endParaRPr sz="1100">
                <a:latin typeface="+mj-lt"/>
              </a:endParaRPr>
            </a:p>
          </p:txBody>
        </p:sp>
        <p:sp>
          <p:nvSpPr>
            <p:cNvPr id="121" name="object 121"/>
            <p:cNvSpPr/>
            <p:nvPr/>
          </p:nvSpPr>
          <p:spPr>
            <a:xfrm>
              <a:off x="5294708" y="2468081"/>
              <a:ext cx="172998" cy="151843"/>
            </a:xfrm>
            <a:custGeom>
              <a:avLst/>
              <a:gdLst/>
              <a:ahLst/>
              <a:cxnLst/>
              <a:rect l="l" t="t" r="r" b="b"/>
              <a:pathLst>
                <a:path w="224790" h="186055">
                  <a:moveTo>
                    <a:pt x="0" y="0"/>
                  </a:moveTo>
                  <a:lnTo>
                    <a:pt x="33000" y="40397"/>
                  </a:lnTo>
                  <a:lnTo>
                    <a:pt x="63653" y="87600"/>
                  </a:lnTo>
                  <a:lnTo>
                    <a:pt x="90545" y="137480"/>
                  </a:lnTo>
                  <a:lnTo>
                    <a:pt x="112265" y="185911"/>
                  </a:lnTo>
                  <a:lnTo>
                    <a:pt x="133978" y="137480"/>
                  </a:lnTo>
                  <a:lnTo>
                    <a:pt x="160871" y="87600"/>
                  </a:lnTo>
                  <a:lnTo>
                    <a:pt x="191527" y="40397"/>
                  </a:lnTo>
                  <a:lnTo>
                    <a:pt x="193979" y="37396"/>
                  </a:lnTo>
                  <a:lnTo>
                    <a:pt x="112265" y="37396"/>
                  </a:lnTo>
                  <a:lnTo>
                    <a:pt x="0" y="0"/>
                  </a:lnTo>
                  <a:close/>
                </a:path>
                <a:path w="224790" h="186055">
                  <a:moveTo>
                    <a:pt x="224530" y="0"/>
                  </a:moveTo>
                  <a:lnTo>
                    <a:pt x="112265" y="37396"/>
                  </a:lnTo>
                  <a:lnTo>
                    <a:pt x="193979" y="37396"/>
                  </a:lnTo>
                  <a:lnTo>
                    <a:pt x="224530" y="0"/>
                  </a:lnTo>
                  <a:close/>
                </a:path>
              </a:pathLst>
            </a:custGeom>
            <a:solidFill>
              <a:srgbClr val="A7A9AC"/>
            </a:solidFill>
          </p:spPr>
          <p:txBody>
            <a:bodyPr wrap="square" lIns="0" tIns="0" rIns="0" bIns="0" rtlCol="0"/>
            <a:lstStyle/>
            <a:p>
              <a:endParaRPr sz="1100">
                <a:latin typeface="+mj-lt"/>
              </a:endParaRPr>
            </a:p>
          </p:txBody>
        </p:sp>
        <p:sp>
          <p:nvSpPr>
            <p:cNvPr id="122" name="object 122"/>
            <p:cNvSpPr/>
            <p:nvPr/>
          </p:nvSpPr>
          <p:spPr>
            <a:xfrm>
              <a:off x="6314765" y="2706512"/>
              <a:ext cx="95295" cy="1817975"/>
            </a:xfrm>
            <a:custGeom>
              <a:avLst/>
              <a:gdLst/>
              <a:ahLst/>
              <a:cxnLst/>
              <a:rect l="l" t="t" r="r" b="b"/>
              <a:pathLst>
                <a:path w="123825" h="2227579">
                  <a:moveTo>
                    <a:pt x="0" y="2227589"/>
                  </a:moveTo>
                  <a:lnTo>
                    <a:pt x="123422" y="2227589"/>
                  </a:lnTo>
                  <a:lnTo>
                    <a:pt x="123422" y="0"/>
                  </a:lnTo>
                  <a:lnTo>
                    <a:pt x="0" y="0"/>
                  </a:lnTo>
                  <a:lnTo>
                    <a:pt x="0" y="2227589"/>
                  </a:lnTo>
                  <a:close/>
                </a:path>
              </a:pathLst>
            </a:custGeom>
            <a:solidFill>
              <a:srgbClr val="A7A9AC"/>
            </a:solidFill>
          </p:spPr>
          <p:txBody>
            <a:bodyPr wrap="square" lIns="0" tIns="0" rIns="0" bIns="0" rtlCol="0"/>
            <a:lstStyle/>
            <a:p>
              <a:endParaRPr sz="1100">
                <a:latin typeface="+mj-lt"/>
              </a:endParaRPr>
            </a:p>
          </p:txBody>
        </p:sp>
        <p:sp>
          <p:nvSpPr>
            <p:cNvPr id="123" name="object 123"/>
            <p:cNvSpPr/>
            <p:nvPr/>
          </p:nvSpPr>
          <p:spPr>
            <a:xfrm>
              <a:off x="6275858" y="4485472"/>
              <a:ext cx="172998" cy="133187"/>
            </a:xfrm>
            <a:custGeom>
              <a:avLst/>
              <a:gdLst/>
              <a:ahLst/>
              <a:cxnLst/>
              <a:rect l="l" t="t" r="r" b="b"/>
              <a:pathLst>
                <a:path w="224790" h="163195">
                  <a:moveTo>
                    <a:pt x="0" y="0"/>
                  </a:moveTo>
                  <a:lnTo>
                    <a:pt x="33000" y="35365"/>
                  </a:lnTo>
                  <a:lnTo>
                    <a:pt x="63653" y="76682"/>
                  </a:lnTo>
                  <a:lnTo>
                    <a:pt x="90545" y="120341"/>
                  </a:lnTo>
                  <a:lnTo>
                    <a:pt x="112265" y="162732"/>
                  </a:lnTo>
                  <a:lnTo>
                    <a:pt x="133976" y="120341"/>
                  </a:lnTo>
                  <a:lnTo>
                    <a:pt x="160865" y="76682"/>
                  </a:lnTo>
                  <a:lnTo>
                    <a:pt x="191517" y="35365"/>
                  </a:lnTo>
                  <a:lnTo>
                    <a:pt x="193963" y="32743"/>
                  </a:lnTo>
                  <a:lnTo>
                    <a:pt x="112265" y="32743"/>
                  </a:lnTo>
                  <a:lnTo>
                    <a:pt x="0" y="0"/>
                  </a:lnTo>
                  <a:close/>
                </a:path>
                <a:path w="224790" h="163195">
                  <a:moveTo>
                    <a:pt x="224517" y="0"/>
                  </a:moveTo>
                  <a:lnTo>
                    <a:pt x="112265" y="32743"/>
                  </a:lnTo>
                  <a:lnTo>
                    <a:pt x="193963" y="32743"/>
                  </a:lnTo>
                  <a:lnTo>
                    <a:pt x="224517" y="0"/>
                  </a:lnTo>
                  <a:close/>
                </a:path>
              </a:pathLst>
            </a:custGeom>
            <a:solidFill>
              <a:srgbClr val="A7A9AC"/>
            </a:solidFill>
          </p:spPr>
          <p:txBody>
            <a:bodyPr wrap="square" lIns="0" tIns="0" rIns="0" bIns="0" rtlCol="0"/>
            <a:lstStyle/>
            <a:p>
              <a:endParaRPr sz="1100">
                <a:latin typeface="+mj-lt"/>
              </a:endParaRPr>
            </a:p>
          </p:txBody>
        </p:sp>
        <p:sp>
          <p:nvSpPr>
            <p:cNvPr id="124" name="object 124"/>
            <p:cNvSpPr/>
            <p:nvPr/>
          </p:nvSpPr>
          <p:spPr>
            <a:xfrm>
              <a:off x="2760080" y="4074379"/>
              <a:ext cx="424675" cy="51305"/>
            </a:xfrm>
            <a:custGeom>
              <a:avLst/>
              <a:gdLst/>
              <a:ahLst/>
              <a:cxnLst/>
              <a:rect l="l" t="t" r="r" b="b"/>
              <a:pathLst>
                <a:path w="551814" h="62864">
                  <a:moveTo>
                    <a:pt x="0" y="8948"/>
                  </a:moveTo>
                  <a:lnTo>
                    <a:pt x="33022" y="36016"/>
                  </a:lnTo>
                  <a:lnTo>
                    <a:pt x="73087" y="50669"/>
                  </a:lnTo>
                  <a:lnTo>
                    <a:pt x="116332" y="56971"/>
                  </a:lnTo>
                  <a:lnTo>
                    <a:pt x="158894" y="58983"/>
                  </a:lnTo>
                  <a:lnTo>
                    <a:pt x="214114" y="61031"/>
                  </a:lnTo>
                  <a:lnTo>
                    <a:pt x="269565" y="62610"/>
                  </a:lnTo>
                  <a:lnTo>
                    <a:pt x="324939" y="61817"/>
                  </a:lnTo>
                  <a:lnTo>
                    <a:pt x="379931" y="56749"/>
                  </a:lnTo>
                  <a:lnTo>
                    <a:pt x="424576" y="46488"/>
                  </a:lnTo>
                  <a:lnTo>
                    <a:pt x="466704" y="31332"/>
                  </a:lnTo>
                  <a:lnTo>
                    <a:pt x="508289" y="14697"/>
                  </a:lnTo>
                  <a:lnTo>
                    <a:pt x="551303" y="0"/>
                  </a:lnTo>
                </a:path>
              </a:pathLst>
            </a:custGeom>
            <a:ln w="12342">
              <a:solidFill>
                <a:srgbClr val="939598"/>
              </a:solidFill>
            </a:ln>
          </p:spPr>
          <p:txBody>
            <a:bodyPr wrap="square" lIns="0" tIns="0" rIns="0" bIns="0" rtlCol="0"/>
            <a:lstStyle/>
            <a:p>
              <a:endParaRPr sz="1100">
                <a:latin typeface="+mj-lt"/>
              </a:endParaRPr>
            </a:p>
          </p:txBody>
        </p:sp>
        <p:sp>
          <p:nvSpPr>
            <p:cNvPr id="125" name="object 125"/>
            <p:cNvSpPr/>
            <p:nvPr/>
          </p:nvSpPr>
          <p:spPr>
            <a:xfrm>
              <a:off x="2975666" y="4127895"/>
              <a:ext cx="0" cy="337371"/>
            </a:xfrm>
            <a:custGeom>
              <a:avLst/>
              <a:gdLst/>
              <a:ahLst/>
              <a:cxnLst/>
              <a:rect l="l" t="t" r="r" b="b"/>
              <a:pathLst>
                <a:path h="413385">
                  <a:moveTo>
                    <a:pt x="0" y="412847"/>
                  </a:moveTo>
                  <a:lnTo>
                    <a:pt x="0" y="0"/>
                  </a:lnTo>
                </a:path>
              </a:pathLst>
            </a:custGeom>
            <a:ln w="12342">
              <a:solidFill>
                <a:srgbClr val="939598"/>
              </a:solidFill>
            </a:ln>
          </p:spPr>
          <p:txBody>
            <a:bodyPr wrap="square" lIns="0" tIns="0" rIns="0" bIns="0" rtlCol="0"/>
            <a:lstStyle/>
            <a:p>
              <a:endParaRPr sz="1100">
                <a:latin typeface="+mj-lt"/>
              </a:endParaRPr>
            </a:p>
          </p:txBody>
        </p:sp>
        <p:sp>
          <p:nvSpPr>
            <p:cNvPr id="126" name="object 126"/>
            <p:cNvSpPr/>
            <p:nvPr/>
          </p:nvSpPr>
          <p:spPr>
            <a:xfrm>
              <a:off x="2932467" y="4443200"/>
              <a:ext cx="86499" cy="74108"/>
            </a:xfrm>
            <a:custGeom>
              <a:avLst/>
              <a:gdLst/>
              <a:ahLst/>
              <a:cxnLst/>
              <a:rect l="l" t="t" r="r" b="b"/>
              <a:pathLst>
                <a:path w="112395" h="90804">
                  <a:moveTo>
                    <a:pt x="0" y="0"/>
                  </a:moveTo>
                  <a:lnTo>
                    <a:pt x="16497" y="19598"/>
                  </a:lnTo>
                  <a:lnTo>
                    <a:pt x="31824" y="42495"/>
                  </a:lnTo>
                  <a:lnTo>
                    <a:pt x="45272" y="66691"/>
                  </a:lnTo>
                  <a:lnTo>
                    <a:pt x="56132" y="90184"/>
                  </a:lnTo>
                  <a:lnTo>
                    <a:pt x="66992" y="66691"/>
                  </a:lnTo>
                  <a:lnTo>
                    <a:pt x="80440" y="42495"/>
                  </a:lnTo>
                  <a:lnTo>
                    <a:pt x="95767" y="19598"/>
                  </a:lnTo>
                  <a:lnTo>
                    <a:pt x="96992" y="18143"/>
                  </a:lnTo>
                  <a:lnTo>
                    <a:pt x="56132" y="18143"/>
                  </a:lnTo>
                  <a:lnTo>
                    <a:pt x="0" y="0"/>
                  </a:lnTo>
                  <a:close/>
                </a:path>
                <a:path w="112395" h="90804">
                  <a:moveTo>
                    <a:pt x="112265" y="0"/>
                  </a:moveTo>
                  <a:lnTo>
                    <a:pt x="56132" y="18143"/>
                  </a:lnTo>
                  <a:lnTo>
                    <a:pt x="96992" y="18143"/>
                  </a:lnTo>
                  <a:lnTo>
                    <a:pt x="112265" y="0"/>
                  </a:lnTo>
                  <a:close/>
                </a:path>
              </a:pathLst>
            </a:custGeom>
            <a:solidFill>
              <a:srgbClr val="939598"/>
            </a:solidFill>
          </p:spPr>
          <p:txBody>
            <a:bodyPr wrap="square" lIns="0" tIns="0" rIns="0" bIns="0" rtlCol="0"/>
            <a:lstStyle/>
            <a:p>
              <a:endParaRPr sz="1100">
                <a:latin typeface="+mj-lt"/>
              </a:endParaRPr>
            </a:p>
          </p:txBody>
        </p:sp>
        <p:sp>
          <p:nvSpPr>
            <p:cNvPr id="127" name="object 127"/>
            <p:cNvSpPr/>
            <p:nvPr/>
          </p:nvSpPr>
          <p:spPr>
            <a:xfrm>
              <a:off x="3087130" y="4074379"/>
              <a:ext cx="424675" cy="51305"/>
            </a:xfrm>
            <a:custGeom>
              <a:avLst/>
              <a:gdLst/>
              <a:ahLst/>
              <a:cxnLst/>
              <a:rect l="l" t="t" r="r" b="b"/>
              <a:pathLst>
                <a:path w="551814" h="62864">
                  <a:moveTo>
                    <a:pt x="0" y="8948"/>
                  </a:moveTo>
                  <a:lnTo>
                    <a:pt x="33022" y="36016"/>
                  </a:lnTo>
                  <a:lnTo>
                    <a:pt x="73087" y="50669"/>
                  </a:lnTo>
                  <a:lnTo>
                    <a:pt x="116332" y="56971"/>
                  </a:lnTo>
                  <a:lnTo>
                    <a:pt x="158894" y="58983"/>
                  </a:lnTo>
                  <a:lnTo>
                    <a:pt x="214112" y="61031"/>
                  </a:lnTo>
                  <a:lnTo>
                    <a:pt x="269559" y="62610"/>
                  </a:lnTo>
                  <a:lnTo>
                    <a:pt x="324929" y="61817"/>
                  </a:lnTo>
                  <a:lnTo>
                    <a:pt x="379918" y="56749"/>
                  </a:lnTo>
                  <a:lnTo>
                    <a:pt x="424565" y="46488"/>
                  </a:lnTo>
                  <a:lnTo>
                    <a:pt x="466698" y="31332"/>
                  </a:lnTo>
                  <a:lnTo>
                    <a:pt x="508287" y="14697"/>
                  </a:lnTo>
                  <a:lnTo>
                    <a:pt x="551303" y="0"/>
                  </a:lnTo>
                </a:path>
              </a:pathLst>
            </a:custGeom>
            <a:ln w="12342">
              <a:solidFill>
                <a:srgbClr val="939598"/>
              </a:solidFill>
            </a:ln>
          </p:spPr>
          <p:txBody>
            <a:bodyPr wrap="square" lIns="0" tIns="0" rIns="0" bIns="0" rtlCol="0"/>
            <a:lstStyle/>
            <a:p>
              <a:endParaRPr sz="1100">
                <a:latin typeface="+mj-lt"/>
              </a:endParaRPr>
            </a:p>
          </p:txBody>
        </p:sp>
        <p:sp>
          <p:nvSpPr>
            <p:cNvPr id="128" name="object 128"/>
            <p:cNvSpPr/>
            <p:nvPr/>
          </p:nvSpPr>
          <p:spPr>
            <a:xfrm>
              <a:off x="3302715" y="4127895"/>
              <a:ext cx="0" cy="337371"/>
            </a:xfrm>
            <a:custGeom>
              <a:avLst/>
              <a:gdLst/>
              <a:ahLst/>
              <a:cxnLst/>
              <a:rect l="l" t="t" r="r" b="b"/>
              <a:pathLst>
                <a:path h="413385">
                  <a:moveTo>
                    <a:pt x="0" y="412847"/>
                  </a:moveTo>
                  <a:lnTo>
                    <a:pt x="0" y="0"/>
                  </a:lnTo>
                </a:path>
              </a:pathLst>
            </a:custGeom>
            <a:ln w="12342">
              <a:solidFill>
                <a:srgbClr val="939598"/>
              </a:solidFill>
            </a:ln>
          </p:spPr>
          <p:txBody>
            <a:bodyPr wrap="square" lIns="0" tIns="0" rIns="0" bIns="0" rtlCol="0"/>
            <a:lstStyle/>
            <a:p>
              <a:endParaRPr sz="1100">
                <a:latin typeface="+mj-lt"/>
              </a:endParaRPr>
            </a:p>
          </p:txBody>
        </p:sp>
        <p:sp>
          <p:nvSpPr>
            <p:cNvPr id="129" name="object 129"/>
            <p:cNvSpPr/>
            <p:nvPr/>
          </p:nvSpPr>
          <p:spPr>
            <a:xfrm>
              <a:off x="3259507" y="4443200"/>
              <a:ext cx="86499" cy="74108"/>
            </a:xfrm>
            <a:custGeom>
              <a:avLst/>
              <a:gdLst/>
              <a:ahLst/>
              <a:cxnLst/>
              <a:rect l="l" t="t" r="r" b="b"/>
              <a:pathLst>
                <a:path w="112395" h="90804">
                  <a:moveTo>
                    <a:pt x="0" y="0"/>
                  </a:moveTo>
                  <a:lnTo>
                    <a:pt x="16503" y="19598"/>
                  </a:lnTo>
                  <a:lnTo>
                    <a:pt x="31830" y="42495"/>
                  </a:lnTo>
                  <a:lnTo>
                    <a:pt x="45279" y="66691"/>
                  </a:lnTo>
                  <a:lnTo>
                    <a:pt x="56144" y="90184"/>
                  </a:lnTo>
                  <a:lnTo>
                    <a:pt x="66998" y="66691"/>
                  </a:lnTo>
                  <a:lnTo>
                    <a:pt x="80442" y="42495"/>
                  </a:lnTo>
                  <a:lnTo>
                    <a:pt x="95767" y="19598"/>
                  </a:lnTo>
                  <a:lnTo>
                    <a:pt x="96992" y="18143"/>
                  </a:lnTo>
                  <a:lnTo>
                    <a:pt x="56144" y="18143"/>
                  </a:lnTo>
                  <a:lnTo>
                    <a:pt x="0" y="0"/>
                  </a:lnTo>
                  <a:close/>
                </a:path>
                <a:path w="112395" h="90804">
                  <a:moveTo>
                    <a:pt x="112265" y="0"/>
                  </a:moveTo>
                  <a:lnTo>
                    <a:pt x="56144" y="18143"/>
                  </a:lnTo>
                  <a:lnTo>
                    <a:pt x="96992" y="18143"/>
                  </a:lnTo>
                  <a:lnTo>
                    <a:pt x="112265" y="0"/>
                  </a:lnTo>
                  <a:close/>
                </a:path>
              </a:pathLst>
            </a:custGeom>
            <a:solidFill>
              <a:srgbClr val="939598"/>
            </a:solidFill>
          </p:spPr>
          <p:txBody>
            <a:bodyPr wrap="square" lIns="0" tIns="0" rIns="0" bIns="0" rtlCol="0"/>
            <a:lstStyle/>
            <a:p>
              <a:endParaRPr sz="1100">
                <a:latin typeface="+mj-lt"/>
              </a:endParaRPr>
            </a:p>
          </p:txBody>
        </p:sp>
        <p:sp>
          <p:nvSpPr>
            <p:cNvPr id="130" name="object 130"/>
            <p:cNvSpPr/>
            <p:nvPr/>
          </p:nvSpPr>
          <p:spPr>
            <a:xfrm>
              <a:off x="3778617" y="2294328"/>
              <a:ext cx="257053" cy="285548"/>
            </a:xfrm>
            <a:custGeom>
              <a:avLst/>
              <a:gdLst/>
              <a:ahLst/>
              <a:cxnLst/>
              <a:rect l="l" t="t" r="r" b="b"/>
              <a:pathLst>
                <a:path w="334010" h="349885">
                  <a:moveTo>
                    <a:pt x="0" y="349359"/>
                  </a:moveTo>
                  <a:lnTo>
                    <a:pt x="333512" y="0"/>
                  </a:lnTo>
                </a:path>
              </a:pathLst>
            </a:custGeom>
            <a:ln w="123422">
              <a:solidFill>
                <a:srgbClr val="A7A9AC"/>
              </a:solidFill>
            </a:ln>
          </p:spPr>
          <p:txBody>
            <a:bodyPr wrap="square" lIns="0" tIns="0" rIns="0" bIns="0" rtlCol="0"/>
            <a:lstStyle/>
            <a:p>
              <a:endParaRPr sz="1100">
                <a:latin typeface="+mj-lt"/>
              </a:endParaRPr>
            </a:p>
          </p:txBody>
        </p:sp>
        <p:sp>
          <p:nvSpPr>
            <p:cNvPr id="131" name="object 131"/>
            <p:cNvSpPr/>
            <p:nvPr/>
          </p:nvSpPr>
          <p:spPr>
            <a:xfrm>
              <a:off x="3925052" y="2166867"/>
              <a:ext cx="225288" cy="244090"/>
            </a:xfrm>
            <a:custGeom>
              <a:avLst/>
              <a:gdLst/>
              <a:ahLst/>
              <a:cxnLst/>
              <a:rect l="l" t="t" r="r" b="b"/>
              <a:pathLst>
                <a:path w="292735" h="299085">
                  <a:moveTo>
                    <a:pt x="292350" y="0"/>
                  </a:moveTo>
                  <a:lnTo>
                    <a:pt x="252937" y="24353"/>
                  </a:lnTo>
                  <a:lnTo>
                    <a:pt x="210964" y="48653"/>
                  </a:lnTo>
                  <a:lnTo>
                    <a:pt x="167497" y="72166"/>
                  </a:lnTo>
                  <a:lnTo>
                    <a:pt x="123601" y="94157"/>
                  </a:lnTo>
                  <a:lnTo>
                    <a:pt x="80343" y="113893"/>
                  </a:lnTo>
                  <a:lnTo>
                    <a:pt x="38787" y="130639"/>
                  </a:lnTo>
                  <a:lnTo>
                    <a:pt x="0" y="143663"/>
                  </a:lnTo>
                  <a:lnTo>
                    <a:pt x="123669" y="176666"/>
                  </a:lnTo>
                  <a:lnTo>
                    <a:pt x="162399" y="298694"/>
                  </a:lnTo>
                  <a:lnTo>
                    <a:pt x="173614" y="259342"/>
                  </a:lnTo>
                  <a:lnTo>
                    <a:pt x="188416" y="217053"/>
                  </a:lnTo>
                  <a:lnTo>
                    <a:pt x="206124" y="172927"/>
                  </a:lnTo>
                  <a:lnTo>
                    <a:pt x="226055" y="128061"/>
                  </a:lnTo>
                  <a:lnTo>
                    <a:pt x="247524" y="83552"/>
                  </a:lnTo>
                  <a:lnTo>
                    <a:pt x="269850" y="40499"/>
                  </a:lnTo>
                  <a:lnTo>
                    <a:pt x="292350" y="0"/>
                  </a:lnTo>
                  <a:close/>
                </a:path>
              </a:pathLst>
            </a:custGeom>
            <a:solidFill>
              <a:srgbClr val="A7A9AC"/>
            </a:solidFill>
          </p:spPr>
          <p:txBody>
            <a:bodyPr wrap="square" lIns="0" tIns="0" rIns="0" bIns="0" rtlCol="0"/>
            <a:lstStyle/>
            <a:p>
              <a:endParaRPr sz="1100">
                <a:latin typeface="+mj-lt"/>
              </a:endParaRPr>
            </a:p>
          </p:txBody>
        </p:sp>
        <p:sp>
          <p:nvSpPr>
            <p:cNvPr id="132" name="object 132"/>
            <p:cNvSpPr/>
            <p:nvPr/>
          </p:nvSpPr>
          <p:spPr>
            <a:xfrm>
              <a:off x="3125694" y="4228887"/>
              <a:ext cx="0" cy="227506"/>
            </a:xfrm>
            <a:custGeom>
              <a:avLst/>
              <a:gdLst/>
              <a:ahLst/>
              <a:cxnLst/>
              <a:rect l="l" t="t" r="r" b="b"/>
              <a:pathLst>
                <a:path h="278764">
                  <a:moveTo>
                    <a:pt x="0" y="278206"/>
                  </a:moveTo>
                  <a:lnTo>
                    <a:pt x="0" y="0"/>
                  </a:lnTo>
                </a:path>
              </a:pathLst>
            </a:custGeom>
            <a:ln w="12342">
              <a:solidFill>
                <a:srgbClr val="939598"/>
              </a:solidFill>
            </a:ln>
          </p:spPr>
          <p:txBody>
            <a:bodyPr wrap="square" lIns="0" tIns="0" rIns="0" bIns="0" rtlCol="0"/>
            <a:lstStyle/>
            <a:p>
              <a:endParaRPr sz="1100">
                <a:latin typeface="+mj-lt"/>
              </a:endParaRPr>
            </a:p>
          </p:txBody>
        </p:sp>
        <p:sp>
          <p:nvSpPr>
            <p:cNvPr id="133" name="object 133"/>
            <p:cNvSpPr/>
            <p:nvPr/>
          </p:nvSpPr>
          <p:spPr>
            <a:xfrm>
              <a:off x="3082505" y="4434317"/>
              <a:ext cx="86499" cy="73590"/>
            </a:xfrm>
            <a:custGeom>
              <a:avLst/>
              <a:gdLst/>
              <a:ahLst/>
              <a:cxnLst/>
              <a:rect l="l" t="t" r="r" b="b"/>
              <a:pathLst>
                <a:path w="112395" h="90170">
                  <a:moveTo>
                    <a:pt x="0" y="0"/>
                  </a:moveTo>
                  <a:lnTo>
                    <a:pt x="16495" y="19591"/>
                  </a:lnTo>
                  <a:lnTo>
                    <a:pt x="31818" y="42485"/>
                  </a:lnTo>
                  <a:lnTo>
                    <a:pt x="45261" y="66679"/>
                  </a:lnTo>
                  <a:lnTo>
                    <a:pt x="56120" y="90172"/>
                  </a:lnTo>
                  <a:lnTo>
                    <a:pt x="66975" y="66679"/>
                  </a:lnTo>
                  <a:lnTo>
                    <a:pt x="80423" y="42485"/>
                  </a:lnTo>
                  <a:lnTo>
                    <a:pt x="95753" y="19591"/>
                  </a:lnTo>
                  <a:lnTo>
                    <a:pt x="96972" y="18143"/>
                  </a:lnTo>
                  <a:lnTo>
                    <a:pt x="56120" y="18143"/>
                  </a:lnTo>
                  <a:lnTo>
                    <a:pt x="0" y="0"/>
                  </a:lnTo>
                  <a:close/>
                </a:path>
                <a:path w="112395" h="90170">
                  <a:moveTo>
                    <a:pt x="112252" y="0"/>
                  </a:moveTo>
                  <a:lnTo>
                    <a:pt x="56120" y="18143"/>
                  </a:lnTo>
                  <a:lnTo>
                    <a:pt x="96972" y="18143"/>
                  </a:lnTo>
                  <a:lnTo>
                    <a:pt x="112252" y="0"/>
                  </a:lnTo>
                  <a:close/>
                </a:path>
              </a:pathLst>
            </a:custGeom>
            <a:solidFill>
              <a:srgbClr val="939598"/>
            </a:solidFill>
          </p:spPr>
          <p:txBody>
            <a:bodyPr wrap="square" lIns="0" tIns="0" rIns="0" bIns="0" rtlCol="0"/>
            <a:lstStyle/>
            <a:p>
              <a:endParaRPr sz="1100">
                <a:latin typeface="+mj-lt"/>
              </a:endParaRPr>
            </a:p>
          </p:txBody>
        </p:sp>
        <p:sp>
          <p:nvSpPr>
            <p:cNvPr id="134" name="object 134"/>
            <p:cNvSpPr/>
            <p:nvPr/>
          </p:nvSpPr>
          <p:spPr>
            <a:xfrm>
              <a:off x="3457379" y="4228887"/>
              <a:ext cx="0" cy="227506"/>
            </a:xfrm>
            <a:custGeom>
              <a:avLst/>
              <a:gdLst/>
              <a:ahLst/>
              <a:cxnLst/>
              <a:rect l="l" t="t" r="r" b="b"/>
              <a:pathLst>
                <a:path h="278764">
                  <a:moveTo>
                    <a:pt x="0" y="278206"/>
                  </a:moveTo>
                  <a:lnTo>
                    <a:pt x="0" y="0"/>
                  </a:lnTo>
                </a:path>
              </a:pathLst>
            </a:custGeom>
            <a:ln w="12342">
              <a:solidFill>
                <a:srgbClr val="939598"/>
              </a:solidFill>
            </a:ln>
          </p:spPr>
          <p:txBody>
            <a:bodyPr wrap="square" lIns="0" tIns="0" rIns="0" bIns="0" rtlCol="0"/>
            <a:lstStyle/>
            <a:p>
              <a:endParaRPr sz="1100">
                <a:latin typeface="+mj-lt"/>
              </a:endParaRPr>
            </a:p>
          </p:txBody>
        </p:sp>
        <p:sp>
          <p:nvSpPr>
            <p:cNvPr id="135" name="object 135"/>
            <p:cNvSpPr/>
            <p:nvPr/>
          </p:nvSpPr>
          <p:spPr>
            <a:xfrm>
              <a:off x="3414179" y="4434317"/>
              <a:ext cx="86499" cy="73590"/>
            </a:xfrm>
            <a:custGeom>
              <a:avLst/>
              <a:gdLst/>
              <a:ahLst/>
              <a:cxnLst/>
              <a:rect l="l" t="t" r="r" b="b"/>
              <a:pathLst>
                <a:path w="112395" h="90170">
                  <a:moveTo>
                    <a:pt x="0" y="0"/>
                  </a:moveTo>
                  <a:lnTo>
                    <a:pt x="16497" y="19591"/>
                  </a:lnTo>
                  <a:lnTo>
                    <a:pt x="31824" y="42485"/>
                  </a:lnTo>
                  <a:lnTo>
                    <a:pt x="45272" y="66679"/>
                  </a:lnTo>
                  <a:lnTo>
                    <a:pt x="56132" y="90172"/>
                  </a:lnTo>
                  <a:lnTo>
                    <a:pt x="66985" y="66679"/>
                  </a:lnTo>
                  <a:lnTo>
                    <a:pt x="80429" y="42485"/>
                  </a:lnTo>
                  <a:lnTo>
                    <a:pt x="95755" y="19591"/>
                  </a:lnTo>
                  <a:lnTo>
                    <a:pt x="96974" y="18143"/>
                  </a:lnTo>
                  <a:lnTo>
                    <a:pt x="56132" y="18143"/>
                  </a:lnTo>
                  <a:lnTo>
                    <a:pt x="0" y="0"/>
                  </a:lnTo>
                  <a:close/>
                </a:path>
                <a:path w="112395" h="90170">
                  <a:moveTo>
                    <a:pt x="112252" y="0"/>
                  </a:moveTo>
                  <a:lnTo>
                    <a:pt x="56132" y="18143"/>
                  </a:lnTo>
                  <a:lnTo>
                    <a:pt x="96974" y="18143"/>
                  </a:lnTo>
                  <a:lnTo>
                    <a:pt x="112252" y="0"/>
                  </a:lnTo>
                  <a:close/>
                </a:path>
              </a:pathLst>
            </a:custGeom>
            <a:solidFill>
              <a:srgbClr val="939598"/>
            </a:solidFill>
          </p:spPr>
          <p:txBody>
            <a:bodyPr wrap="square" lIns="0" tIns="0" rIns="0" bIns="0" rtlCol="0"/>
            <a:lstStyle/>
            <a:p>
              <a:endParaRPr sz="1100">
                <a:latin typeface="+mj-lt"/>
              </a:endParaRPr>
            </a:p>
          </p:txBody>
        </p:sp>
        <p:sp>
          <p:nvSpPr>
            <p:cNvPr id="136" name="object 136"/>
            <p:cNvSpPr/>
            <p:nvPr/>
          </p:nvSpPr>
          <p:spPr>
            <a:xfrm>
              <a:off x="5746727" y="1039702"/>
              <a:ext cx="0" cy="227506"/>
            </a:xfrm>
            <a:custGeom>
              <a:avLst/>
              <a:gdLst/>
              <a:ahLst/>
              <a:cxnLst/>
              <a:rect l="l" t="t" r="r" b="b"/>
              <a:pathLst>
                <a:path h="278765">
                  <a:moveTo>
                    <a:pt x="0" y="278206"/>
                  </a:moveTo>
                  <a:lnTo>
                    <a:pt x="0" y="0"/>
                  </a:lnTo>
                </a:path>
              </a:pathLst>
            </a:custGeom>
            <a:ln w="12342">
              <a:solidFill>
                <a:srgbClr val="939598"/>
              </a:solidFill>
            </a:ln>
          </p:spPr>
          <p:txBody>
            <a:bodyPr wrap="square" lIns="0" tIns="0" rIns="0" bIns="0" rtlCol="0"/>
            <a:lstStyle/>
            <a:p>
              <a:endParaRPr sz="1100">
                <a:latin typeface="+mj-lt"/>
              </a:endParaRPr>
            </a:p>
          </p:txBody>
        </p:sp>
        <p:sp>
          <p:nvSpPr>
            <p:cNvPr id="137" name="object 137"/>
            <p:cNvSpPr/>
            <p:nvPr/>
          </p:nvSpPr>
          <p:spPr>
            <a:xfrm>
              <a:off x="5703527" y="1245132"/>
              <a:ext cx="86499" cy="73590"/>
            </a:xfrm>
            <a:custGeom>
              <a:avLst/>
              <a:gdLst/>
              <a:ahLst/>
              <a:cxnLst/>
              <a:rect l="l" t="t" r="r" b="b"/>
              <a:pathLst>
                <a:path w="112395" h="90169">
                  <a:moveTo>
                    <a:pt x="0" y="0"/>
                  </a:moveTo>
                  <a:lnTo>
                    <a:pt x="16497" y="19591"/>
                  </a:lnTo>
                  <a:lnTo>
                    <a:pt x="31824" y="42485"/>
                  </a:lnTo>
                  <a:lnTo>
                    <a:pt x="45272" y="66679"/>
                  </a:lnTo>
                  <a:lnTo>
                    <a:pt x="56132" y="90172"/>
                  </a:lnTo>
                  <a:lnTo>
                    <a:pt x="66985" y="66679"/>
                  </a:lnTo>
                  <a:lnTo>
                    <a:pt x="80429" y="42485"/>
                  </a:lnTo>
                  <a:lnTo>
                    <a:pt x="95755" y="19591"/>
                  </a:lnTo>
                  <a:lnTo>
                    <a:pt x="96974" y="18143"/>
                  </a:lnTo>
                  <a:lnTo>
                    <a:pt x="56132" y="18143"/>
                  </a:lnTo>
                  <a:lnTo>
                    <a:pt x="0" y="0"/>
                  </a:lnTo>
                  <a:close/>
                </a:path>
                <a:path w="112395" h="90169">
                  <a:moveTo>
                    <a:pt x="112252" y="0"/>
                  </a:moveTo>
                  <a:lnTo>
                    <a:pt x="56132" y="18143"/>
                  </a:lnTo>
                  <a:lnTo>
                    <a:pt x="96974" y="18143"/>
                  </a:lnTo>
                  <a:lnTo>
                    <a:pt x="112252" y="0"/>
                  </a:lnTo>
                  <a:close/>
                </a:path>
              </a:pathLst>
            </a:custGeom>
            <a:solidFill>
              <a:srgbClr val="939598"/>
            </a:solidFill>
          </p:spPr>
          <p:txBody>
            <a:bodyPr wrap="square" lIns="0" tIns="0" rIns="0" bIns="0" rtlCol="0"/>
            <a:lstStyle/>
            <a:p>
              <a:endParaRPr sz="1100">
                <a:latin typeface="+mj-lt"/>
              </a:endParaRPr>
            </a:p>
          </p:txBody>
        </p:sp>
        <p:sp>
          <p:nvSpPr>
            <p:cNvPr id="138" name="object 138"/>
            <p:cNvSpPr/>
            <p:nvPr/>
          </p:nvSpPr>
          <p:spPr>
            <a:xfrm>
              <a:off x="6073767" y="1039702"/>
              <a:ext cx="0" cy="227506"/>
            </a:xfrm>
            <a:custGeom>
              <a:avLst/>
              <a:gdLst/>
              <a:ahLst/>
              <a:cxnLst/>
              <a:rect l="l" t="t" r="r" b="b"/>
              <a:pathLst>
                <a:path h="278765">
                  <a:moveTo>
                    <a:pt x="0" y="278206"/>
                  </a:moveTo>
                  <a:lnTo>
                    <a:pt x="0" y="0"/>
                  </a:lnTo>
                </a:path>
              </a:pathLst>
            </a:custGeom>
            <a:ln w="12342">
              <a:solidFill>
                <a:srgbClr val="939598"/>
              </a:solidFill>
            </a:ln>
          </p:spPr>
          <p:txBody>
            <a:bodyPr wrap="square" lIns="0" tIns="0" rIns="0" bIns="0" rtlCol="0"/>
            <a:lstStyle/>
            <a:p>
              <a:endParaRPr sz="1100">
                <a:latin typeface="+mj-lt"/>
              </a:endParaRPr>
            </a:p>
          </p:txBody>
        </p:sp>
        <p:sp>
          <p:nvSpPr>
            <p:cNvPr id="139" name="object 139"/>
            <p:cNvSpPr/>
            <p:nvPr/>
          </p:nvSpPr>
          <p:spPr>
            <a:xfrm>
              <a:off x="6030577" y="1245132"/>
              <a:ext cx="86499" cy="73590"/>
            </a:xfrm>
            <a:custGeom>
              <a:avLst/>
              <a:gdLst/>
              <a:ahLst/>
              <a:cxnLst/>
              <a:rect l="l" t="t" r="r" b="b"/>
              <a:pathLst>
                <a:path w="112395" h="90169">
                  <a:moveTo>
                    <a:pt x="0" y="0"/>
                  </a:moveTo>
                  <a:lnTo>
                    <a:pt x="16495" y="19591"/>
                  </a:lnTo>
                  <a:lnTo>
                    <a:pt x="31818" y="42485"/>
                  </a:lnTo>
                  <a:lnTo>
                    <a:pt x="45261" y="66679"/>
                  </a:lnTo>
                  <a:lnTo>
                    <a:pt x="56120" y="90172"/>
                  </a:lnTo>
                  <a:lnTo>
                    <a:pt x="66980" y="66679"/>
                  </a:lnTo>
                  <a:lnTo>
                    <a:pt x="80428" y="42485"/>
                  </a:lnTo>
                  <a:lnTo>
                    <a:pt x="95754" y="19591"/>
                  </a:lnTo>
                  <a:lnTo>
                    <a:pt x="96974" y="18143"/>
                  </a:lnTo>
                  <a:lnTo>
                    <a:pt x="56120" y="18143"/>
                  </a:lnTo>
                  <a:lnTo>
                    <a:pt x="0" y="0"/>
                  </a:lnTo>
                  <a:close/>
                </a:path>
                <a:path w="112395" h="90169">
                  <a:moveTo>
                    <a:pt x="112252" y="0"/>
                  </a:moveTo>
                  <a:lnTo>
                    <a:pt x="56120" y="18143"/>
                  </a:lnTo>
                  <a:lnTo>
                    <a:pt x="96974" y="18143"/>
                  </a:lnTo>
                  <a:lnTo>
                    <a:pt x="112252" y="0"/>
                  </a:lnTo>
                  <a:close/>
                </a:path>
              </a:pathLst>
            </a:custGeom>
            <a:solidFill>
              <a:srgbClr val="939598"/>
            </a:solidFill>
          </p:spPr>
          <p:txBody>
            <a:bodyPr wrap="square" lIns="0" tIns="0" rIns="0" bIns="0" rtlCol="0"/>
            <a:lstStyle/>
            <a:p>
              <a:endParaRPr sz="1100">
                <a:latin typeface="+mj-lt"/>
              </a:endParaRPr>
            </a:p>
          </p:txBody>
        </p:sp>
        <p:sp>
          <p:nvSpPr>
            <p:cNvPr id="140" name="object 140"/>
            <p:cNvSpPr/>
            <p:nvPr/>
          </p:nvSpPr>
          <p:spPr>
            <a:xfrm>
              <a:off x="1143000" y="1126413"/>
              <a:ext cx="227243" cy="1214229"/>
            </a:xfrm>
            <a:custGeom>
              <a:avLst/>
              <a:gdLst/>
              <a:ahLst/>
              <a:cxnLst/>
              <a:rect l="l" t="t" r="r" b="b"/>
              <a:pathLst>
                <a:path w="295275" h="1487805">
                  <a:moveTo>
                    <a:pt x="153463" y="0"/>
                  </a:moveTo>
                  <a:lnTo>
                    <a:pt x="141651" y="0"/>
                  </a:lnTo>
                  <a:lnTo>
                    <a:pt x="86517" y="7835"/>
                  </a:lnTo>
                  <a:lnTo>
                    <a:pt x="41491" y="29204"/>
                  </a:lnTo>
                  <a:lnTo>
                    <a:pt x="11132" y="60899"/>
                  </a:lnTo>
                  <a:lnTo>
                    <a:pt x="0" y="99712"/>
                  </a:lnTo>
                  <a:lnTo>
                    <a:pt x="0" y="1387662"/>
                  </a:lnTo>
                  <a:lnTo>
                    <a:pt x="11132" y="1426468"/>
                  </a:lnTo>
                  <a:lnTo>
                    <a:pt x="41491" y="1458160"/>
                  </a:lnTo>
                  <a:lnTo>
                    <a:pt x="86517" y="1479527"/>
                  </a:lnTo>
                  <a:lnTo>
                    <a:pt x="141651" y="1487363"/>
                  </a:lnTo>
                  <a:lnTo>
                    <a:pt x="153463" y="1487363"/>
                  </a:lnTo>
                  <a:lnTo>
                    <a:pt x="208602" y="1479527"/>
                  </a:lnTo>
                  <a:lnTo>
                    <a:pt x="253628" y="1458160"/>
                  </a:lnTo>
                  <a:lnTo>
                    <a:pt x="283984" y="1426468"/>
                  </a:lnTo>
                  <a:lnTo>
                    <a:pt x="295115" y="1387662"/>
                  </a:lnTo>
                  <a:lnTo>
                    <a:pt x="295115" y="99712"/>
                  </a:lnTo>
                  <a:lnTo>
                    <a:pt x="283984" y="60899"/>
                  </a:lnTo>
                  <a:lnTo>
                    <a:pt x="253628" y="29204"/>
                  </a:lnTo>
                  <a:lnTo>
                    <a:pt x="208602" y="7835"/>
                  </a:lnTo>
                  <a:lnTo>
                    <a:pt x="153463" y="0"/>
                  </a:lnTo>
                  <a:close/>
                </a:path>
              </a:pathLst>
            </a:custGeom>
            <a:solidFill>
              <a:srgbClr val="E6E7E8"/>
            </a:solidFill>
          </p:spPr>
          <p:txBody>
            <a:bodyPr wrap="square" lIns="0" tIns="0" rIns="0" bIns="0" rtlCol="0"/>
            <a:lstStyle/>
            <a:p>
              <a:endParaRPr sz="1100">
                <a:latin typeface="+mj-lt"/>
              </a:endParaRPr>
            </a:p>
          </p:txBody>
        </p:sp>
        <p:sp>
          <p:nvSpPr>
            <p:cNvPr id="141" name="object 141"/>
            <p:cNvSpPr/>
            <p:nvPr/>
          </p:nvSpPr>
          <p:spPr>
            <a:xfrm>
              <a:off x="1143000" y="1126413"/>
              <a:ext cx="227243" cy="1214229"/>
            </a:xfrm>
            <a:custGeom>
              <a:avLst/>
              <a:gdLst/>
              <a:ahLst/>
              <a:cxnLst/>
              <a:rect l="l" t="t" r="r" b="b"/>
              <a:pathLst>
                <a:path w="295275" h="1487805">
                  <a:moveTo>
                    <a:pt x="153463" y="0"/>
                  </a:moveTo>
                  <a:lnTo>
                    <a:pt x="208602" y="7835"/>
                  </a:lnTo>
                  <a:lnTo>
                    <a:pt x="253628" y="29204"/>
                  </a:lnTo>
                  <a:lnTo>
                    <a:pt x="283984" y="60899"/>
                  </a:lnTo>
                  <a:lnTo>
                    <a:pt x="295115" y="99712"/>
                  </a:lnTo>
                  <a:lnTo>
                    <a:pt x="295115" y="1387662"/>
                  </a:lnTo>
                  <a:lnTo>
                    <a:pt x="283984" y="1426468"/>
                  </a:lnTo>
                  <a:lnTo>
                    <a:pt x="253628" y="1458160"/>
                  </a:lnTo>
                  <a:lnTo>
                    <a:pt x="208602" y="1479527"/>
                  </a:lnTo>
                  <a:lnTo>
                    <a:pt x="153463" y="1487363"/>
                  </a:lnTo>
                  <a:lnTo>
                    <a:pt x="141651" y="1487363"/>
                  </a:lnTo>
                  <a:lnTo>
                    <a:pt x="86517" y="1479527"/>
                  </a:lnTo>
                  <a:lnTo>
                    <a:pt x="41491" y="1458160"/>
                  </a:lnTo>
                  <a:lnTo>
                    <a:pt x="11132" y="1426468"/>
                  </a:lnTo>
                  <a:lnTo>
                    <a:pt x="0" y="1387662"/>
                  </a:lnTo>
                  <a:lnTo>
                    <a:pt x="0" y="99712"/>
                  </a:lnTo>
                  <a:lnTo>
                    <a:pt x="11132" y="60899"/>
                  </a:lnTo>
                  <a:lnTo>
                    <a:pt x="41491" y="29204"/>
                  </a:lnTo>
                  <a:lnTo>
                    <a:pt x="86517" y="7835"/>
                  </a:lnTo>
                  <a:lnTo>
                    <a:pt x="141651" y="0"/>
                  </a:lnTo>
                  <a:lnTo>
                    <a:pt x="153463" y="0"/>
                  </a:lnTo>
                  <a:close/>
                </a:path>
              </a:pathLst>
            </a:custGeom>
            <a:ln w="12342">
              <a:solidFill>
                <a:srgbClr val="BE1E2D"/>
              </a:solidFill>
            </a:ln>
          </p:spPr>
          <p:txBody>
            <a:bodyPr wrap="square" lIns="0" tIns="0" rIns="0" bIns="0" rtlCol="0"/>
            <a:lstStyle/>
            <a:p>
              <a:endParaRPr sz="1100">
                <a:latin typeface="+mj-lt"/>
              </a:endParaRPr>
            </a:p>
          </p:txBody>
        </p:sp>
        <p:sp>
          <p:nvSpPr>
            <p:cNvPr id="142" name="object 142"/>
            <p:cNvSpPr txBox="1"/>
            <p:nvPr/>
          </p:nvSpPr>
          <p:spPr>
            <a:xfrm>
              <a:off x="1166496" y="1257300"/>
              <a:ext cx="179536" cy="947987"/>
            </a:xfrm>
            <a:prstGeom prst="rect">
              <a:avLst/>
            </a:prstGeom>
          </p:spPr>
          <p:txBody>
            <a:bodyPr vert="vert270" wrap="square" lIns="0" tIns="0" rIns="0" bIns="0" rtlCol="0">
              <a:spAutoFit/>
            </a:bodyPr>
            <a:lstStyle/>
            <a:p>
              <a:pPr marL="10018">
                <a:lnSpc>
                  <a:spcPts val="1384"/>
                </a:lnSpc>
              </a:pPr>
              <a:r>
                <a:rPr sz="1100" dirty="0">
                  <a:solidFill>
                    <a:srgbClr val="231F20"/>
                  </a:solidFill>
                  <a:latin typeface="+mj-lt"/>
                  <a:cs typeface="Calibri"/>
                </a:rPr>
                <a:t>Blah</a:t>
              </a:r>
              <a:r>
                <a:rPr sz="1100" spc="-90" dirty="0">
                  <a:solidFill>
                    <a:srgbClr val="231F20"/>
                  </a:solidFill>
                  <a:latin typeface="+mj-lt"/>
                  <a:cs typeface="Calibri"/>
                </a:rPr>
                <a:t> </a:t>
              </a:r>
              <a:r>
                <a:rPr sz="1100" dirty="0">
                  <a:solidFill>
                    <a:srgbClr val="231F20"/>
                  </a:solidFill>
                  <a:latin typeface="+mj-lt"/>
                  <a:cs typeface="Calibri"/>
                </a:rPr>
                <a:t>Blah</a:t>
              </a:r>
              <a:r>
                <a:rPr sz="1100" spc="-90" dirty="0">
                  <a:solidFill>
                    <a:srgbClr val="231F20"/>
                  </a:solidFill>
                  <a:latin typeface="+mj-lt"/>
                  <a:cs typeface="Calibri"/>
                </a:rPr>
                <a:t> </a:t>
              </a:r>
              <a:r>
                <a:rPr sz="1100" dirty="0">
                  <a:solidFill>
                    <a:srgbClr val="231F20"/>
                  </a:solidFill>
                  <a:latin typeface="+mj-lt"/>
                  <a:cs typeface="Calibri"/>
                </a:rPr>
                <a:t>Blah</a:t>
              </a:r>
              <a:endParaRPr sz="1100" dirty="0">
                <a:latin typeface="+mj-lt"/>
                <a:cs typeface="Calibri"/>
              </a:endParaRPr>
            </a:p>
          </p:txBody>
        </p:sp>
        <p:sp>
          <p:nvSpPr>
            <p:cNvPr id="143" name="object 143"/>
            <p:cNvSpPr/>
            <p:nvPr/>
          </p:nvSpPr>
          <p:spPr>
            <a:xfrm>
              <a:off x="1143000" y="2600400"/>
              <a:ext cx="227243" cy="1474384"/>
            </a:xfrm>
            <a:custGeom>
              <a:avLst/>
              <a:gdLst/>
              <a:ahLst/>
              <a:cxnLst/>
              <a:rect l="l" t="t" r="r" b="b"/>
              <a:pathLst>
                <a:path w="295275" h="1806575">
                  <a:moveTo>
                    <a:pt x="153463" y="0"/>
                  </a:moveTo>
                  <a:lnTo>
                    <a:pt x="141651" y="0"/>
                  </a:lnTo>
                  <a:lnTo>
                    <a:pt x="96886" y="6172"/>
                  </a:lnTo>
                  <a:lnTo>
                    <a:pt x="58002" y="23360"/>
                  </a:lnTo>
                  <a:lnTo>
                    <a:pt x="27336" y="49570"/>
                  </a:lnTo>
                  <a:lnTo>
                    <a:pt x="7223" y="82807"/>
                  </a:lnTo>
                  <a:lnTo>
                    <a:pt x="0" y="121077"/>
                  </a:lnTo>
                  <a:lnTo>
                    <a:pt x="0" y="1684999"/>
                  </a:lnTo>
                  <a:lnTo>
                    <a:pt x="7223" y="1723270"/>
                  </a:lnTo>
                  <a:lnTo>
                    <a:pt x="27336" y="1756506"/>
                  </a:lnTo>
                  <a:lnTo>
                    <a:pt x="58002" y="1782716"/>
                  </a:lnTo>
                  <a:lnTo>
                    <a:pt x="96886" y="1799904"/>
                  </a:lnTo>
                  <a:lnTo>
                    <a:pt x="141651" y="1806077"/>
                  </a:lnTo>
                  <a:lnTo>
                    <a:pt x="153463" y="1806077"/>
                  </a:lnTo>
                  <a:lnTo>
                    <a:pt x="198233" y="1799904"/>
                  </a:lnTo>
                  <a:lnTo>
                    <a:pt x="237118" y="1782716"/>
                  </a:lnTo>
                  <a:lnTo>
                    <a:pt x="267782" y="1756506"/>
                  </a:lnTo>
                  <a:lnTo>
                    <a:pt x="287893" y="1723270"/>
                  </a:lnTo>
                  <a:lnTo>
                    <a:pt x="295115" y="1684999"/>
                  </a:lnTo>
                  <a:lnTo>
                    <a:pt x="295115" y="121077"/>
                  </a:lnTo>
                  <a:lnTo>
                    <a:pt x="287893" y="82807"/>
                  </a:lnTo>
                  <a:lnTo>
                    <a:pt x="267782" y="49570"/>
                  </a:lnTo>
                  <a:lnTo>
                    <a:pt x="237118" y="23360"/>
                  </a:lnTo>
                  <a:lnTo>
                    <a:pt x="198233" y="6172"/>
                  </a:lnTo>
                  <a:lnTo>
                    <a:pt x="153463" y="0"/>
                  </a:lnTo>
                  <a:close/>
                </a:path>
              </a:pathLst>
            </a:custGeom>
            <a:solidFill>
              <a:srgbClr val="E6E7E8"/>
            </a:solidFill>
          </p:spPr>
          <p:txBody>
            <a:bodyPr wrap="square" lIns="0" tIns="0" rIns="0" bIns="0" rtlCol="0"/>
            <a:lstStyle/>
            <a:p>
              <a:endParaRPr sz="1100">
                <a:latin typeface="+mj-lt"/>
              </a:endParaRPr>
            </a:p>
          </p:txBody>
        </p:sp>
        <p:sp>
          <p:nvSpPr>
            <p:cNvPr id="144" name="object 144"/>
            <p:cNvSpPr/>
            <p:nvPr/>
          </p:nvSpPr>
          <p:spPr>
            <a:xfrm>
              <a:off x="1143000" y="2600400"/>
              <a:ext cx="227243" cy="1474384"/>
            </a:xfrm>
            <a:custGeom>
              <a:avLst/>
              <a:gdLst/>
              <a:ahLst/>
              <a:cxnLst/>
              <a:rect l="l" t="t" r="r" b="b"/>
              <a:pathLst>
                <a:path w="295275" h="1806575">
                  <a:moveTo>
                    <a:pt x="153463" y="0"/>
                  </a:moveTo>
                  <a:lnTo>
                    <a:pt x="198233" y="6172"/>
                  </a:lnTo>
                  <a:lnTo>
                    <a:pt x="237118" y="23360"/>
                  </a:lnTo>
                  <a:lnTo>
                    <a:pt x="267782" y="49570"/>
                  </a:lnTo>
                  <a:lnTo>
                    <a:pt x="287893" y="82807"/>
                  </a:lnTo>
                  <a:lnTo>
                    <a:pt x="295115" y="121077"/>
                  </a:lnTo>
                  <a:lnTo>
                    <a:pt x="295115" y="1684999"/>
                  </a:lnTo>
                  <a:lnTo>
                    <a:pt x="287893" y="1723270"/>
                  </a:lnTo>
                  <a:lnTo>
                    <a:pt x="267782" y="1756506"/>
                  </a:lnTo>
                  <a:lnTo>
                    <a:pt x="237118" y="1782716"/>
                  </a:lnTo>
                  <a:lnTo>
                    <a:pt x="198233" y="1799904"/>
                  </a:lnTo>
                  <a:lnTo>
                    <a:pt x="153463" y="1806077"/>
                  </a:lnTo>
                  <a:lnTo>
                    <a:pt x="141651" y="1806077"/>
                  </a:lnTo>
                  <a:lnTo>
                    <a:pt x="96886" y="1799904"/>
                  </a:lnTo>
                  <a:lnTo>
                    <a:pt x="58002" y="1782716"/>
                  </a:lnTo>
                  <a:lnTo>
                    <a:pt x="27336" y="1756506"/>
                  </a:lnTo>
                  <a:lnTo>
                    <a:pt x="7223" y="1723270"/>
                  </a:lnTo>
                  <a:lnTo>
                    <a:pt x="0" y="1684999"/>
                  </a:lnTo>
                  <a:lnTo>
                    <a:pt x="0" y="121077"/>
                  </a:lnTo>
                  <a:lnTo>
                    <a:pt x="7223" y="82807"/>
                  </a:lnTo>
                  <a:lnTo>
                    <a:pt x="27336" y="49570"/>
                  </a:lnTo>
                  <a:lnTo>
                    <a:pt x="58002" y="23360"/>
                  </a:lnTo>
                  <a:lnTo>
                    <a:pt x="96886" y="6172"/>
                  </a:lnTo>
                  <a:lnTo>
                    <a:pt x="141651" y="0"/>
                  </a:lnTo>
                  <a:lnTo>
                    <a:pt x="153463" y="0"/>
                  </a:lnTo>
                  <a:close/>
                </a:path>
              </a:pathLst>
            </a:custGeom>
            <a:ln w="12342">
              <a:solidFill>
                <a:srgbClr val="BE1E2D"/>
              </a:solidFill>
            </a:ln>
          </p:spPr>
          <p:txBody>
            <a:bodyPr wrap="square" lIns="0" tIns="0" rIns="0" bIns="0" rtlCol="0"/>
            <a:lstStyle/>
            <a:p>
              <a:endParaRPr sz="1100">
                <a:latin typeface="+mj-lt"/>
              </a:endParaRPr>
            </a:p>
          </p:txBody>
        </p:sp>
        <p:sp>
          <p:nvSpPr>
            <p:cNvPr id="145" name="object 145"/>
            <p:cNvSpPr txBox="1"/>
            <p:nvPr/>
          </p:nvSpPr>
          <p:spPr>
            <a:xfrm>
              <a:off x="1166496" y="2922137"/>
              <a:ext cx="179536" cy="781501"/>
            </a:xfrm>
            <a:prstGeom prst="rect">
              <a:avLst/>
            </a:prstGeom>
          </p:spPr>
          <p:txBody>
            <a:bodyPr vert="vert270" wrap="square" lIns="0" tIns="0" rIns="0" bIns="0" rtlCol="0">
              <a:spAutoFit/>
            </a:bodyPr>
            <a:lstStyle/>
            <a:p>
              <a:pPr marL="10018">
                <a:lnSpc>
                  <a:spcPts val="1384"/>
                </a:lnSpc>
              </a:pPr>
              <a:r>
                <a:rPr sz="1100" dirty="0">
                  <a:solidFill>
                    <a:srgbClr val="231F20"/>
                  </a:solidFill>
                  <a:latin typeface="+mj-lt"/>
                  <a:cs typeface="Calibri"/>
                </a:rPr>
                <a:t>Embedding</a:t>
              </a:r>
              <a:endParaRPr sz="1100" dirty="0">
                <a:latin typeface="+mj-lt"/>
                <a:cs typeface="Calibri"/>
              </a:endParaRPr>
            </a:p>
          </p:txBody>
        </p:sp>
        <p:sp>
          <p:nvSpPr>
            <p:cNvPr id="146" name="object 146"/>
            <p:cNvSpPr/>
            <p:nvPr/>
          </p:nvSpPr>
          <p:spPr>
            <a:xfrm>
              <a:off x="6602908" y="1126411"/>
              <a:ext cx="227243" cy="1127165"/>
            </a:xfrm>
            <a:custGeom>
              <a:avLst/>
              <a:gdLst/>
              <a:ahLst/>
              <a:cxnLst/>
              <a:rect l="l" t="t" r="r" b="b"/>
              <a:pathLst>
                <a:path w="295275" h="1381125">
                  <a:moveTo>
                    <a:pt x="153463" y="0"/>
                  </a:moveTo>
                  <a:lnTo>
                    <a:pt x="141664" y="0"/>
                  </a:lnTo>
                  <a:lnTo>
                    <a:pt x="86522" y="7276"/>
                  </a:lnTo>
                  <a:lnTo>
                    <a:pt x="41493" y="27118"/>
                  </a:lnTo>
                  <a:lnTo>
                    <a:pt x="11132" y="56546"/>
                  </a:lnTo>
                  <a:lnTo>
                    <a:pt x="0" y="92579"/>
                  </a:lnTo>
                  <a:lnTo>
                    <a:pt x="0" y="1288529"/>
                  </a:lnTo>
                  <a:lnTo>
                    <a:pt x="11132" y="1324574"/>
                  </a:lnTo>
                  <a:lnTo>
                    <a:pt x="41493" y="1354005"/>
                  </a:lnTo>
                  <a:lnTo>
                    <a:pt x="86522" y="1373846"/>
                  </a:lnTo>
                  <a:lnTo>
                    <a:pt x="141664" y="1381121"/>
                  </a:lnTo>
                  <a:lnTo>
                    <a:pt x="153463" y="1381121"/>
                  </a:lnTo>
                  <a:lnTo>
                    <a:pt x="208599" y="1373846"/>
                  </a:lnTo>
                  <a:lnTo>
                    <a:pt x="253629" y="1354005"/>
                  </a:lnTo>
                  <a:lnTo>
                    <a:pt x="283993" y="1324574"/>
                  </a:lnTo>
                  <a:lnTo>
                    <a:pt x="295127" y="1288529"/>
                  </a:lnTo>
                  <a:lnTo>
                    <a:pt x="295127" y="92579"/>
                  </a:lnTo>
                  <a:lnTo>
                    <a:pt x="283993" y="56546"/>
                  </a:lnTo>
                  <a:lnTo>
                    <a:pt x="253629" y="27118"/>
                  </a:lnTo>
                  <a:lnTo>
                    <a:pt x="208599" y="7276"/>
                  </a:lnTo>
                  <a:lnTo>
                    <a:pt x="153463" y="0"/>
                  </a:lnTo>
                  <a:close/>
                </a:path>
              </a:pathLst>
            </a:custGeom>
            <a:solidFill>
              <a:srgbClr val="E6E7E8"/>
            </a:solidFill>
          </p:spPr>
          <p:txBody>
            <a:bodyPr wrap="square" lIns="0" tIns="0" rIns="0" bIns="0" rtlCol="0"/>
            <a:lstStyle/>
            <a:p>
              <a:endParaRPr sz="1100">
                <a:latin typeface="+mj-lt"/>
              </a:endParaRPr>
            </a:p>
          </p:txBody>
        </p:sp>
        <p:sp>
          <p:nvSpPr>
            <p:cNvPr id="147" name="object 147"/>
            <p:cNvSpPr/>
            <p:nvPr/>
          </p:nvSpPr>
          <p:spPr>
            <a:xfrm>
              <a:off x="6602908" y="1126411"/>
              <a:ext cx="227243" cy="1127165"/>
            </a:xfrm>
            <a:custGeom>
              <a:avLst/>
              <a:gdLst/>
              <a:ahLst/>
              <a:cxnLst/>
              <a:rect l="l" t="t" r="r" b="b"/>
              <a:pathLst>
                <a:path w="295275" h="1381125">
                  <a:moveTo>
                    <a:pt x="141664" y="1381121"/>
                  </a:moveTo>
                  <a:lnTo>
                    <a:pt x="86522" y="1373846"/>
                  </a:lnTo>
                  <a:lnTo>
                    <a:pt x="41493" y="1354005"/>
                  </a:lnTo>
                  <a:lnTo>
                    <a:pt x="11132" y="1324574"/>
                  </a:lnTo>
                  <a:lnTo>
                    <a:pt x="0" y="1288529"/>
                  </a:lnTo>
                  <a:lnTo>
                    <a:pt x="0" y="92579"/>
                  </a:lnTo>
                  <a:lnTo>
                    <a:pt x="11132" y="56546"/>
                  </a:lnTo>
                  <a:lnTo>
                    <a:pt x="41493" y="27118"/>
                  </a:lnTo>
                  <a:lnTo>
                    <a:pt x="86522" y="7276"/>
                  </a:lnTo>
                  <a:lnTo>
                    <a:pt x="141664" y="0"/>
                  </a:lnTo>
                  <a:lnTo>
                    <a:pt x="153463" y="0"/>
                  </a:lnTo>
                  <a:lnTo>
                    <a:pt x="208599" y="7276"/>
                  </a:lnTo>
                  <a:lnTo>
                    <a:pt x="253629" y="27118"/>
                  </a:lnTo>
                  <a:lnTo>
                    <a:pt x="283993" y="56546"/>
                  </a:lnTo>
                  <a:lnTo>
                    <a:pt x="295127" y="92579"/>
                  </a:lnTo>
                  <a:lnTo>
                    <a:pt x="295127" y="1288529"/>
                  </a:lnTo>
                  <a:lnTo>
                    <a:pt x="283993" y="1324574"/>
                  </a:lnTo>
                  <a:lnTo>
                    <a:pt x="253629" y="1354005"/>
                  </a:lnTo>
                  <a:lnTo>
                    <a:pt x="208599" y="1373846"/>
                  </a:lnTo>
                  <a:lnTo>
                    <a:pt x="153463" y="1381121"/>
                  </a:lnTo>
                  <a:lnTo>
                    <a:pt x="141664" y="1381121"/>
                  </a:lnTo>
                  <a:close/>
                </a:path>
              </a:pathLst>
            </a:custGeom>
            <a:ln w="12342">
              <a:solidFill>
                <a:srgbClr val="BE1E2D"/>
              </a:solidFill>
            </a:ln>
          </p:spPr>
          <p:txBody>
            <a:bodyPr wrap="square" lIns="0" tIns="0" rIns="0" bIns="0" rtlCol="0"/>
            <a:lstStyle/>
            <a:p>
              <a:endParaRPr sz="1100">
                <a:latin typeface="+mj-lt"/>
              </a:endParaRPr>
            </a:p>
          </p:txBody>
        </p:sp>
        <p:sp>
          <p:nvSpPr>
            <p:cNvPr id="148" name="object 148"/>
            <p:cNvSpPr txBox="1"/>
            <p:nvPr/>
          </p:nvSpPr>
          <p:spPr>
            <a:xfrm>
              <a:off x="6625643" y="1257300"/>
              <a:ext cx="179536" cy="1005348"/>
            </a:xfrm>
            <a:prstGeom prst="rect">
              <a:avLst/>
            </a:prstGeom>
          </p:spPr>
          <p:txBody>
            <a:bodyPr vert="vert" wrap="square" lIns="0" tIns="0" rIns="0" bIns="0" rtlCol="0">
              <a:spAutoFit/>
            </a:bodyPr>
            <a:lstStyle/>
            <a:p>
              <a:pPr marL="10018">
                <a:lnSpc>
                  <a:spcPts val="1384"/>
                </a:lnSpc>
              </a:pPr>
              <a:r>
                <a:rPr sz="1100" spc="-16" dirty="0">
                  <a:solidFill>
                    <a:srgbClr val="231F20"/>
                  </a:solidFill>
                  <a:latin typeface="+mj-lt"/>
                  <a:cs typeface="Calibri"/>
                </a:rPr>
                <a:t>L</a:t>
              </a:r>
              <a:r>
                <a:rPr sz="1100" dirty="0">
                  <a:solidFill>
                    <a:srgbClr val="231F20"/>
                  </a:solidFill>
                  <a:latin typeface="+mj-lt"/>
                  <a:cs typeface="Calibri"/>
                </a:rPr>
                <a:t>ocal</a:t>
              </a:r>
              <a:r>
                <a:rPr sz="1100" spc="-103" dirty="0">
                  <a:solidFill>
                    <a:srgbClr val="231F20"/>
                  </a:solidFill>
                  <a:latin typeface="+mj-lt"/>
                  <a:cs typeface="Calibri"/>
                </a:rPr>
                <a:t> </a:t>
              </a:r>
              <a:r>
                <a:rPr sz="1100" spc="-12" dirty="0">
                  <a:solidFill>
                    <a:srgbClr val="231F20"/>
                  </a:solidFill>
                  <a:latin typeface="+mj-lt"/>
                  <a:cs typeface="Calibri"/>
                </a:rPr>
                <a:t>f</a:t>
              </a:r>
              <a:r>
                <a:rPr sz="1100" dirty="0">
                  <a:solidFill>
                    <a:srgbClr val="231F20"/>
                  </a:solidFill>
                  <a:latin typeface="+mj-lt"/>
                  <a:cs typeface="Calibri"/>
                </a:rPr>
                <a:t>e</a:t>
              </a:r>
              <a:r>
                <a:rPr sz="1100" spc="-4" dirty="0">
                  <a:solidFill>
                    <a:srgbClr val="231F20"/>
                  </a:solidFill>
                  <a:latin typeface="+mj-lt"/>
                  <a:cs typeface="Calibri"/>
                </a:rPr>
                <a:t>a</a:t>
              </a:r>
              <a:r>
                <a:rPr sz="1100" dirty="0">
                  <a:solidFill>
                    <a:srgbClr val="231F20"/>
                  </a:solidFill>
                  <a:latin typeface="+mj-lt"/>
                  <a:cs typeface="Calibri"/>
                </a:rPr>
                <a:t>tu</a:t>
              </a:r>
              <a:r>
                <a:rPr sz="1100" spc="-12" dirty="0">
                  <a:solidFill>
                    <a:srgbClr val="231F20"/>
                  </a:solidFill>
                  <a:latin typeface="+mj-lt"/>
                  <a:cs typeface="Calibri"/>
                </a:rPr>
                <a:t>r</a:t>
              </a:r>
              <a:r>
                <a:rPr sz="1100" dirty="0">
                  <a:solidFill>
                    <a:srgbClr val="231F20"/>
                  </a:solidFill>
                  <a:latin typeface="+mj-lt"/>
                  <a:cs typeface="Calibri"/>
                </a:rPr>
                <a:t>es</a:t>
              </a:r>
              <a:endParaRPr sz="1100" dirty="0">
                <a:latin typeface="+mj-lt"/>
                <a:cs typeface="Calibri"/>
              </a:endParaRPr>
            </a:p>
          </p:txBody>
        </p:sp>
        <p:sp>
          <p:nvSpPr>
            <p:cNvPr id="149" name="object 149"/>
            <p:cNvSpPr/>
            <p:nvPr/>
          </p:nvSpPr>
          <p:spPr>
            <a:xfrm>
              <a:off x="6602908" y="2426979"/>
              <a:ext cx="227243" cy="1907630"/>
            </a:xfrm>
            <a:custGeom>
              <a:avLst/>
              <a:gdLst/>
              <a:ahLst/>
              <a:cxnLst/>
              <a:rect l="l" t="t" r="r" b="b"/>
              <a:pathLst>
                <a:path w="295275" h="2337435">
                  <a:moveTo>
                    <a:pt x="153463" y="0"/>
                  </a:moveTo>
                  <a:lnTo>
                    <a:pt x="141664" y="0"/>
                  </a:lnTo>
                  <a:lnTo>
                    <a:pt x="96887" y="7989"/>
                  </a:lnTo>
                  <a:lnTo>
                    <a:pt x="57999" y="30236"/>
                  </a:lnTo>
                  <a:lnTo>
                    <a:pt x="27333" y="64158"/>
                  </a:lnTo>
                  <a:lnTo>
                    <a:pt x="7222" y="107172"/>
                  </a:lnTo>
                  <a:lnTo>
                    <a:pt x="0" y="156697"/>
                  </a:lnTo>
                  <a:lnTo>
                    <a:pt x="0" y="2180614"/>
                  </a:lnTo>
                  <a:lnTo>
                    <a:pt x="7222" y="2230138"/>
                  </a:lnTo>
                  <a:lnTo>
                    <a:pt x="27333" y="2273149"/>
                  </a:lnTo>
                  <a:lnTo>
                    <a:pt x="57999" y="2307067"/>
                  </a:lnTo>
                  <a:lnTo>
                    <a:pt x="96887" y="2329311"/>
                  </a:lnTo>
                  <a:lnTo>
                    <a:pt x="141664" y="2337299"/>
                  </a:lnTo>
                  <a:lnTo>
                    <a:pt x="153463" y="2337299"/>
                  </a:lnTo>
                  <a:lnTo>
                    <a:pt x="198234" y="2329311"/>
                  </a:lnTo>
                  <a:lnTo>
                    <a:pt x="237122" y="2307067"/>
                  </a:lnTo>
                  <a:lnTo>
                    <a:pt x="267790" y="2273149"/>
                  </a:lnTo>
                  <a:lnTo>
                    <a:pt x="287904" y="2230138"/>
                  </a:lnTo>
                  <a:lnTo>
                    <a:pt x="295127" y="2180614"/>
                  </a:lnTo>
                  <a:lnTo>
                    <a:pt x="295127" y="156697"/>
                  </a:lnTo>
                  <a:lnTo>
                    <a:pt x="287904" y="107172"/>
                  </a:lnTo>
                  <a:lnTo>
                    <a:pt x="267790" y="64158"/>
                  </a:lnTo>
                  <a:lnTo>
                    <a:pt x="237122" y="30236"/>
                  </a:lnTo>
                  <a:lnTo>
                    <a:pt x="198234" y="7989"/>
                  </a:lnTo>
                  <a:lnTo>
                    <a:pt x="153463" y="0"/>
                  </a:lnTo>
                  <a:close/>
                </a:path>
              </a:pathLst>
            </a:custGeom>
            <a:solidFill>
              <a:srgbClr val="E6E7E8"/>
            </a:solidFill>
          </p:spPr>
          <p:txBody>
            <a:bodyPr wrap="square" lIns="0" tIns="0" rIns="0" bIns="0" rtlCol="0"/>
            <a:lstStyle/>
            <a:p>
              <a:endParaRPr sz="1100">
                <a:latin typeface="+mj-lt"/>
              </a:endParaRPr>
            </a:p>
          </p:txBody>
        </p:sp>
        <p:sp>
          <p:nvSpPr>
            <p:cNvPr id="150" name="object 150"/>
            <p:cNvSpPr/>
            <p:nvPr/>
          </p:nvSpPr>
          <p:spPr>
            <a:xfrm>
              <a:off x="6602908" y="2426979"/>
              <a:ext cx="227243" cy="1907630"/>
            </a:xfrm>
            <a:custGeom>
              <a:avLst/>
              <a:gdLst/>
              <a:ahLst/>
              <a:cxnLst/>
              <a:rect l="l" t="t" r="r" b="b"/>
              <a:pathLst>
                <a:path w="295275" h="2337435">
                  <a:moveTo>
                    <a:pt x="141664" y="2337299"/>
                  </a:moveTo>
                  <a:lnTo>
                    <a:pt x="96887" y="2329311"/>
                  </a:lnTo>
                  <a:lnTo>
                    <a:pt x="57999" y="2307067"/>
                  </a:lnTo>
                  <a:lnTo>
                    <a:pt x="27333" y="2273149"/>
                  </a:lnTo>
                  <a:lnTo>
                    <a:pt x="7222" y="2230138"/>
                  </a:lnTo>
                  <a:lnTo>
                    <a:pt x="0" y="2180614"/>
                  </a:lnTo>
                  <a:lnTo>
                    <a:pt x="0" y="156697"/>
                  </a:lnTo>
                  <a:lnTo>
                    <a:pt x="7222" y="107172"/>
                  </a:lnTo>
                  <a:lnTo>
                    <a:pt x="27333" y="64158"/>
                  </a:lnTo>
                  <a:lnTo>
                    <a:pt x="57999" y="30236"/>
                  </a:lnTo>
                  <a:lnTo>
                    <a:pt x="96887" y="7989"/>
                  </a:lnTo>
                  <a:lnTo>
                    <a:pt x="141664" y="0"/>
                  </a:lnTo>
                  <a:lnTo>
                    <a:pt x="153463" y="0"/>
                  </a:lnTo>
                  <a:lnTo>
                    <a:pt x="198234" y="7989"/>
                  </a:lnTo>
                  <a:lnTo>
                    <a:pt x="237122" y="30236"/>
                  </a:lnTo>
                  <a:lnTo>
                    <a:pt x="267790" y="64158"/>
                  </a:lnTo>
                  <a:lnTo>
                    <a:pt x="287904" y="107172"/>
                  </a:lnTo>
                  <a:lnTo>
                    <a:pt x="295127" y="156697"/>
                  </a:lnTo>
                  <a:lnTo>
                    <a:pt x="295127" y="2180614"/>
                  </a:lnTo>
                  <a:lnTo>
                    <a:pt x="287904" y="2230138"/>
                  </a:lnTo>
                  <a:lnTo>
                    <a:pt x="267790" y="2273149"/>
                  </a:lnTo>
                  <a:lnTo>
                    <a:pt x="237122" y="2307067"/>
                  </a:lnTo>
                  <a:lnTo>
                    <a:pt x="198234" y="2329311"/>
                  </a:lnTo>
                  <a:lnTo>
                    <a:pt x="153463" y="2337299"/>
                  </a:lnTo>
                  <a:lnTo>
                    <a:pt x="141664" y="2337299"/>
                  </a:lnTo>
                  <a:close/>
                </a:path>
              </a:pathLst>
            </a:custGeom>
            <a:ln w="12342">
              <a:solidFill>
                <a:srgbClr val="BE1E2D"/>
              </a:solidFill>
            </a:ln>
          </p:spPr>
          <p:txBody>
            <a:bodyPr wrap="square" lIns="0" tIns="0" rIns="0" bIns="0" rtlCol="0"/>
            <a:lstStyle/>
            <a:p>
              <a:endParaRPr sz="1100">
                <a:latin typeface="+mj-lt"/>
              </a:endParaRPr>
            </a:p>
          </p:txBody>
        </p:sp>
        <p:sp>
          <p:nvSpPr>
            <p:cNvPr id="151" name="object 151"/>
            <p:cNvSpPr txBox="1"/>
            <p:nvPr/>
          </p:nvSpPr>
          <p:spPr>
            <a:xfrm>
              <a:off x="6638402" y="2707551"/>
              <a:ext cx="166777" cy="1290410"/>
            </a:xfrm>
            <a:prstGeom prst="rect">
              <a:avLst/>
            </a:prstGeom>
          </p:spPr>
          <p:txBody>
            <a:bodyPr vert="vert" wrap="square" lIns="0" tIns="0" rIns="0" bIns="0" rtlCol="0">
              <a:spAutoFit/>
            </a:bodyPr>
            <a:lstStyle/>
            <a:p>
              <a:pPr marL="10018" algn="ctr">
                <a:lnSpc>
                  <a:spcPts val="1384"/>
                </a:lnSpc>
              </a:pPr>
              <a:r>
                <a:rPr sz="1100" dirty="0">
                  <a:solidFill>
                    <a:srgbClr val="231F20"/>
                  </a:solidFill>
                  <a:latin typeface="+mj-lt"/>
                  <a:cs typeface="Calibri"/>
                </a:rPr>
                <a:t>Global</a:t>
              </a:r>
              <a:r>
                <a:rPr sz="1100" spc="32" dirty="0">
                  <a:solidFill>
                    <a:srgbClr val="231F20"/>
                  </a:solidFill>
                  <a:latin typeface="+mj-lt"/>
                  <a:cs typeface="Calibri"/>
                </a:rPr>
                <a:t> </a:t>
              </a:r>
              <a:r>
                <a:rPr sz="1100" spc="-24" dirty="0">
                  <a:solidFill>
                    <a:srgbClr val="231F20"/>
                  </a:solidFill>
                  <a:latin typeface="+mj-lt"/>
                  <a:cs typeface="Calibri"/>
                </a:rPr>
                <a:t>f</a:t>
              </a:r>
              <a:r>
                <a:rPr sz="1100" dirty="0">
                  <a:solidFill>
                    <a:srgbClr val="231F20"/>
                  </a:solidFill>
                  <a:latin typeface="+mj-lt"/>
                  <a:cs typeface="Calibri"/>
                </a:rPr>
                <a:t>e</a:t>
              </a:r>
              <a:r>
                <a:rPr sz="1100" spc="-8" dirty="0">
                  <a:solidFill>
                    <a:srgbClr val="231F20"/>
                  </a:solidFill>
                  <a:latin typeface="+mj-lt"/>
                  <a:cs typeface="Calibri"/>
                </a:rPr>
                <a:t>a</a:t>
              </a:r>
              <a:r>
                <a:rPr sz="1100" dirty="0">
                  <a:solidFill>
                    <a:srgbClr val="231F20"/>
                  </a:solidFill>
                  <a:latin typeface="+mj-lt"/>
                  <a:cs typeface="Calibri"/>
                </a:rPr>
                <a:t>tu</a:t>
              </a:r>
              <a:r>
                <a:rPr sz="1100" spc="-16" dirty="0">
                  <a:solidFill>
                    <a:srgbClr val="231F20"/>
                  </a:solidFill>
                  <a:latin typeface="+mj-lt"/>
                  <a:cs typeface="Calibri"/>
                </a:rPr>
                <a:t>r</a:t>
              </a:r>
              <a:r>
                <a:rPr sz="1100" dirty="0">
                  <a:solidFill>
                    <a:srgbClr val="231F20"/>
                  </a:solidFill>
                  <a:latin typeface="+mj-lt"/>
                  <a:cs typeface="Calibri"/>
                </a:rPr>
                <a:t>es</a:t>
              </a:r>
              <a:endParaRPr sz="1100" dirty="0">
                <a:latin typeface="+mj-lt"/>
                <a:cs typeface="Calibri"/>
              </a:endParaRPr>
            </a:p>
          </p:txBody>
        </p:sp>
        <p:sp>
          <p:nvSpPr>
            <p:cNvPr id="152" name="object 152"/>
            <p:cNvSpPr/>
            <p:nvPr/>
          </p:nvSpPr>
          <p:spPr>
            <a:xfrm>
              <a:off x="4640617" y="4768021"/>
              <a:ext cx="1544760" cy="240980"/>
            </a:xfrm>
            <a:custGeom>
              <a:avLst/>
              <a:gdLst/>
              <a:ahLst/>
              <a:cxnLst/>
              <a:rect l="l" t="t" r="r" b="b"/>
              <a:pathLst>
                <a:path w="2007234" h="295275">
                  <a:moveTo>
                    <a:pt x="1872243" y="0"/>
                  </a:moveTo>
                  <a:lnTo>
                    <a:pt x="134530" y="0"/>
                  </a:lnTo>
                  <a:lnTo>
                    <a:pt x="92007" y="7222"/>
                  </a:lnTo>
                  <a:lnTo>
                    <a:pt x="55077" y="27332"/>
                  </a:lnTo>
                  <a:lnTo>
                    <a:pt x="25956" y="57997"/>
                  </a:lnTo>
                  <a:lnTo>
                    <a:pt x="6858" y="96881"/>
                  </a:lnTo>
                  <a:lnTo>
                    <a:pt x="0" y="141651"/>
                  </a:lnTo>
                  <a:lnTo>
                    <a:pt x="0" y="153463"/>
                  </a:lnTo>
                  <a:lnTo>
                    <a:pt x="6858" y="198233"/>
                  </a:lnTo>
                  <a:lnTo>
                    <a:pt x="25956" y="237118"/>
                  </a:lnTo>
                  <a:lnTo>
                    <a:pt x="55077" y="267782"/>
                  </a:lnTo>
                  <a:lnTo>
                    <a:pt x="92007" y="287893"/>
                  </a:lnTo>
                  <a:lnTo>
                    <a:pt x="134530" y="295115"/>
                  </a:lnTo>
                  <a:lnTo>
                    <a:pt x="1872243" y="295115"/>
                  </a:lnTo>
                  <a:lnTo>
                    <a:pt x="1914760" y="287893"/>
                  </a:lnTo>
                  <a:lnTo>
                    <a:pt x="1951686" y="267782"/>
                  </a:lnTo>
                  <a:lnTo>
                    <a:pt x="1980806" y="237118"/>
                  </a:lnTo>
                  <a:lnTo>
                    <a:pt x="1999903" y="198233"/>
                  </a:lnTo>
                  <a:lnTo>
                    <a:pt x="2006762" y="153463"/>
                  </a:lnTo>
                  <a:lnTo>
                    <a:pt x="2006762" y="141651"/>
                  </a:lnTo>
                  <a:lnTo>
                    <a:pt x="1999903" y="96881"/>
                  </a:lnTo>
                  <a:lnTo>
                    <a:pt x="1980806" y="57997"/>
                  </a:lnTo>
                  <a:lnTo>
                    <a:pt x="1951686" y="27332"/>
                  </a:lnTo>
                  <a:lnTo>
                    <a:pt x="1914760" y="7222"/>
                  </a:lnTo>
                  <a:lnTo>
                    <a:pt x="1872243" y="0"/>
                  </a:lnTo>
                  <a:close/>
                </a:path>
              </a:pathLst>
            </a:custGeom>
            <a:solidFill>
              <a:srgbClr val="E6E7E8"/>
            </a:solidFill>
          </p:spPr>
          <p:txBody>
            <a:bodyPr wrap="square" lIns="0" tIns="0" rIns="0" bIns="0" rtlCol="0"/>
            <a:lstStyle/>
            <a:p>
              <a:endParaRPr sz="1100">
                <a:latin typeface="+mj-lt"/>
              </a:endParaRPr>
            </a:p>
          </p:txBody>
        </p:sp>
        <p:sp>
          <p:nvSpPr>
            <p:cNvPr id="153" name="object 153"/>
            <p:cNvSpPr/>
            <p:nvPr/>
          </p:nvSpPr>
          <p:spPr>
            <a:xfrm>
              <a:off x="4640617" y="4768021"/>
              <a:ext cx="1544760" cy="240980"/>
            </a:xfrm>
            <a:custGeom>
              <a:avLst/>
              <a:gdLst/>
              <a:ahLst/>
              <a:cxnLst/>
              <a:rect l="l" t="t" r="r" b="b"/>
              <a:pathLst>
                <a:path w="2007234" h="295275">
                  <a:moveTo>
                    <a:pt x="2006762" y="153463"/>
                  </a:moveTo>
                  <a:lnTo>
                    <a:pt x="1999903" y="198233"/>
                  </a:lnTo>
                  <a:lnTo>
                    <a:pt x="1980806" y="237118"/>
                  </a:lnTo>
                  <a:lnTo>
                    <a:pt x="1951686" y="267782"/>
                  </a:lnTo>
                  <a:lnTo>
                    <a:pt x="1914760" y="287893"/>
                  </a:lnTo>
                  <a:lnTo>
                    <a:pt x="1872243" y="295115"/>
                  </a:lnTo>
                  <a:lnTo>
                    <a:pt x="134530" y="295115"/>
                  </a:lnTo>
                  <a:lnTo>
                    <a:pt x="92007" y="287893"/>
                  </a:lnTo>
                  <a:lnTo>
                    <a:pt x="55077" y="267782"/>
                  </a:lnTo>
                  <a:lnTo>
                    <a:pt x="25956" y="237118"/>
                  </a:lnTo>
                  <a:lnTo>
                    <a:pt x="6858" y="198233"/>
                  </a:lnTo>
                  <a:lnTo>
                    <a:pt x="0" y="153463"/>
                  </a:lnTo>
                  <a:lnTo>
                    <a:pt x="0" y="141651"/>
                  </a:lnTo>
                  <a:lnTo>
                    <a:pt x="6858" y="96881"/>
                  </a:lnTo>
                  <a:lnTo>
                    <a:pt x="25956" y="57997"/>
                  </a:lnTo>
                  <a:lnTo>
                    <a:pt x="55077" y="27332"/>
                  </a:lnTo>
                  <a:lnTo>
                    <a:pt x="92007" y="7222"/>
                  </a:lnTo>
                  <a:lnTo>
                    <a:pt x="134530" y="0"/>
                  </a:lnTo>
                  <a:lnTo>
                    <a:pt x="1872243" y="0"/>
                  </a:lnTo>
                  <a:lnTo>
                    <a:pt x="1914760" y="7222"/>
                  </a:lnTo>
                  <a:lnTo>
                    <a:pt x="1951686" y="27332"/>
                  </a:lnTo>
                  <a:lnTo>
                    <a:pt x="1980806" y="57997"/>
                  </a:lnTo>
                  <a:lnTo>
                    <a:pt x="1999903" y="96881"/>
                  </a:lnTo>
                  <a:lnTo>
                    <a:pt x="2006762" y="141651"/>
                  </a:lnTo>
                  <a:lnTo>
                    <a:pt x="2006762" y="153463"/>
                  </a:lnTo>
                  <a:close/>
                </a:path>
              </a:pathLst>
            </a:custGeom>
            <a:ln w="12342">
              <a:solidFill>
                <a:srgbClr val="BE1E2D"/>
              </a:solidFill>
            </a:ln>
          </p:spPr>
          <p:txBody>
            <a:bodyPr wrap="square" lIns="0" tIns="0" rIns="0" bIns="0" rtlCol="0"/>
            <a:lstStyle/>
            <a:p>
              <a:endParaRPr sz="1100">
                <a:latin typeface="+mj-lt"/>
              </a:endParaRPr>
            </a:p>
          </p:txBody>
        </p:sp>
      </p:grpSp>
      <p:sp>
        <p:nvSpPr>
          <p:cNvPr id="154" name="object 154"/>
          <p:cNvSpPr txBox="1"/>
          <p:nvPr/>
        </p:nvSpPr>
        <p:spPr>
          <a:xfrm>
            <a:off x="485800" y="4076700"/>
            <a:ext cx="7099740" cy="83099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30638"/>
            <a:r>
              <a:rPr sz="900" b="1" spc="39" dirty="0">
                <a:solidFill>
                  <a:srgbClr val="6D6E71"/>
                </a:solidFill>
                <a:latin typeface="Calibri"/>
                <a:cs typeface="Calibri"/>
              </a:rPr>
              <a:t>Linear</a:t>
            </a:r>
            <a:endParaRPr sz="9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 marL="1089932" algn="ctr">
              <a:spcBef>
                <a:spcPts val="599"/>
              </a:spcBef>
            </a:pPr>
            <a:r>
              <a:rPr sz="900" b="1" spc="43" dirty="0">
                <a:solidFill>
                  <a:srgbClr val="6D6E71"/>
                </a:solidFill>
                <a:latin typeface="Calibri"/>
                <a:cs typeface="Calibri"/>
              </a:rPr>
              <a:t>Softmax</a:t>
            </a:r>
            <a:endParaRPr sz="900" dirty="0">
              <a:latin typeface="Calibri"/>
              <a:cs typeface="Calibri"/>
            </a:endParaRPr>
          </a:p>
          <a:p>
            <a:pPr>
              <a:spcBef>
                <a:spcPts val="16"/>
              </a:spcBef>
            </a:pPr>
            <a:endParaRPr sz="900" dirty="0">
              <a:latin typeface="Times New Roman"/>
              <a:cs typeface="Times New Roman"/>
            </a:endParaRPr>
          </a:p>
          <a:p>
            <a:pPr marR="1977506" algn="r"/>
            <a:r>
              <a:rPr sz="1300" spc="-67" dirty="0">
                <a:solidFill>
                  <a:srgbClr val="231F20"/>
                </a:solidFill>
                <a:latin typeface="Calibri"/>
                <a:cs typeface="Calibri"/>
              </a:rPr>
              <a:t>T</a:t>
            </a:r>
            <a:r>
              <a:rPr sz="1300" spc="47" dirty="0">
                <a:solidFill>
                  <a:srgbClr val="231F20"/>
                </a:solidFill>
                <a:latin typeface="Calibri"/>
                <a:cs typeface="Calibri"/>
              </a:rPr>
              <a:t>ags</a:t>
            </a:r>
            <a:endParaRPr sz="1300" dirty="0">
              <a:latin typeface="Calibri"/>
              <a:cs typeface="Calibri"/>
            </a:endParaRPr>
          </a:p>
        </p:txBody>
      </p:sp>
      <p:sp>
        <p:nvSpPr>
          <p:cNvPr id="156" name="Title 15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Deep SRL</a:t>
            </a:r>
          </a:p>
        </p:txBody>
      </p:sp>
      <p:sp>
        <p:nvSpPr>
          <p:cNvPr id="163" name="Text Placeholder 162"/>
          <p:cNvSpPr>
            <a:spLocks noGrp="1"/>
          </p:cNvSpPr>
          <p:nvPr>
            <p:ph type="body" idx="1"/>
          </p:nvPr>
        </p:nvSpPr>
        <p:spPr>
          <a:xfrm>
            <a:off x="383854" y="4995693"/>
            <a:ext cx="7461504" cy="804560"/>
          </a:xfrm>
        </p:spPr>
        <p:txBody>
          <a:bodyPr/>
          <a:lstStyle/>
          <a:p>
            <a:r>
              <a:rPr lang="en-US" dirty="0"/>
              <a:t>This is the network for a single window. We train/test predicting the entire sentence  of tags (“structured outputs”) using </a:t>
            </a:r>
            <a:r>
              <a:rPr lang="en-US" dirty="0" err="1"/>
              <a:t>viterbi</a:t>
            </a:r>
            <a:r>
              <a:rPr lang="en-US" dirty="0"/>
              <a:t> approach, similar to other NLP methods.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11867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 txBox="1"/>
          <p:nvPr/>
        </p:nvSpPr>
        <p:spPr>
          <a:xfrm>
            <a:off x="660400" y="3052153"/>
            <a:ext cx="7006025" cy="50577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F6F6F"/>
              </a:buClr>
              <a:buSzPct val="25000"/>
              <a:buFont typeface="Arial"/>
              <a:buNone/>
            </a:pPr>
            <a:r>
              <a:rPr lang="en-US"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rPr>
              <a:t>The GPU Teaching Kit is licensed by NVIDIA and New York University under the </a:t>
            </a:r>
          </a:p>
          <a:p>
            <a:pPr marL="0" marR="0" lvl="0" indent="0" algn="ctr" rtl="0">
              <a:lnSpc>
                <a:spcPct val="90000"/>
              </a:lnSpc>
              <a:spcBef>
                <a:spcPts val="180"/>
              </a:spcBef>
              <a:spcAft>
                <a:spcPts val="0"/>
              </a:spcAft>
              <a:buClr>
                <a:srgbClr val="6F6F6F"/>
              </a:buClr>
              <a:buSzPct val="25000"/>
              <a:buFont typeface="Arial"/>
              <a:buNone/>
            </a:pPr>
            <a:r>
              <a:rPr lang="en-US" sz="1400" b="0" i="0" u="sng" strike="noStrike" cap="non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Creative Commons Attribution-NonCommercial 4.0 International License.</a:t>
            </a:r>
          </a:p>
        </p:txBody>
      </p:sp>
      <p:pic>
        <p:nvPicPr>
          <p:cNvPr id="57" name="Shape 5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621785" y="2525817"/>
            <a:ext cx="1083253" cy="379004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3191566" y="4371556"/>
            <a:ext cx="197682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Deck credit: J. Weston</a:t>
            </a:r>
          </a:p>
        </p:txBody>
      </p:sp>
    </p:spTree>
    <p:extLst>
      <p:ext uri="{BB962C8B-B14F-4D97-AF65-F5344CB8AC3E}">
        <p14:creationId xmlns:p14="http://schemas.microsoft.com/office/powerpoint/2010/main" val="804053132"/>
      </p:ext>
    </p:extLst>
  </p:cSld>
  <p:clrMapOvr>
    <a:masterClrMapping/>
  </p:clrMapOvr>
  <p:transition spd="med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Convolutions</a:t>
            </a:r>
            <a:endParaRPr lang="en-US" dirty="0"/>
          </a:p>
        </p:txBody>
      </p:sp>
      <p:sp>
        <p:nvSpPr>
          <p:cNvPr id="66" name="Text Placeholder 65"/>
          <p:cNvSpPr>
            <a:spLocks noGrp="1"/>
          </p:cNvSpPr>
          <p:nvPr>
            <p:ph type="body" idx="1"/>
          </p:nvPr>
        </p:nvSpPr>
        <p:spPr>
          <a:xfrm>
            <a:off x="4067766" y="1714500"/>
            <a:ext cx="3777592" cy="4085753"/>
          </a:xfrm>
        </p:spPr>
        <p:txBody>
          <a:bodyPr/>
          <a:lstStyle/>
          <a:p>
            <a:r>
              <a:rPr lang="en-US" dirty="0"/>
              <a:t>Extract	local features – share  weights through time/space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Used with success in image (Le  </a:t>
            </a:r>
            <a:r>
              <a:rPr lang="en-US" dirty="0" err="1"/>
              <a:t>Cun</a:t>
            </a:r>
            <a:r>
              <a:rPr lang="en-US" dirty="0"/>
              <a:t>, 1989) and speech (</a:t>
            </a:r>
            <a:r>
              <a:rPr lang="en-US" dirty="0" err="1"/>
              <a:t>Bottou</a:t>
            </a:r>
            <a:r>
              <a:rPr lang="en-US" dirty="0"/>
              <a:t>  &amp; </a:t>
            </a:r>
            <a:r>
              <a:rPr lang="en-US" dirty="0" err="1"/>
              <a:t>Haffner</a:t>
            </a:r>
            <a:r>
              <a:rPr lang="en-US" dirty="0"/>
              <a:t>, 1989)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object 4"/>
          <p:cNvSpPr/>
          <p:nvPr/>
        </p:nvSpPr>
        <p:spPr>
          <a:xfrm>
            <a:off x="1629734" y="1894469"/>
            <a:ext cx="128526" cy="953037"/>
          </a:xfrm>
          <a:custGeom>
            <a:avLst/>
            <a:gdLst/>
            <a:ahLst/>
            <a:cxnLst/>
            <a:rect l="l" t="t" r="r" b="b"/>
            <a:pathLst>
              <a:path w="167005" h="1167764">
                <a:moveTo>
                  <a:pt x="166764" y="1167353"/>
                </a:moveTo>
                <a:lnTo>
                  <a:pt x="0" y="1167353"/>
                </a:lnTo>
                <a:lnTo>
                  <a:pt x="0" y="0"/>
                </a:lnTo>
                <a:lnTo>
                  <a:pt x="166764" y="0"/>
                </a:lnTo>
                <a:lnTo>
                  <a:pt x="166764" y="1167353"/>
                </a:lnTo>
                <a:close/>
              </a:path>
            </a:pathLst>
          </a:custGeom>
          <a:solidFill>
            <a:srgbClr val="BCBEC0"/>
          </a:solidFill>
        </p:spPr>
        <p:txBody>
          <a:bodyPr wrap="square" lIns="0" tIns="0" rIns="0" bIns="0" rtlCol="0"/>
          <a:lstStyle/>
          <a:p>
            <a:endParaRPr>
              <a:latin typeface="+mj-lt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629734" y="1894469"/>
            <a:ext cx="128526" cy="953037"/>
          </a:xfrm>
          <a:custGeom>
            <a:avLst/>
            <a:gdLst/>
            <a:ahLst/>
            <a:cxnLst/>
            <a:rect l="l" t="t" r="r" b="b"/>
            <a:pathLst>
              <a:path w="167005" h="1167764">
                <a:moveTo>
                  <a:pt x="166764" y="1167353"/>
                </a:moveTo>
                <a:lnTo>
                  <a:pt x="0" y="1167353"/>
                </a:lnTo>
                <a:lnTo>
                  <a:pt x="0" y="0"/>
                </a:lnTo>
                <a:lnTo>
                  <a:pt x="166764" y="0"/>
                </a:lnTo>
                <a:lnTo>
                  <a:pt x="166764" y="1167353"/>
                </a:lnTo>
                <a:close/>
              </a:path>
            </a:pathLst>
          </a:custGeom>
          <a:ln w="18529">
            <a:solidFill>
              <a:srgbClr val="58595B"/>
            </a:solidFill>
          </a:ln>
        </p:spPr>
        <p:txBody>
          <a:bodyPr wrap="square" lIns="0" tIns="0" rIns="0" bIns="0" rtlCol="0"/>
          <a:lstStyle/>
          <a:p>
            <a:endParaRPr>
              <a:latin typeface="+mj-lt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886417" y="3558144"/>
            <a:ext cx="128526" cy="680963"/>
          </a:xfrm>
          <a:custGeom>
            <a:avLst/>
            <a:gdLst/>
            <a:ahLst/>
            <a:cxnLst/>
            <a:rect l="l" t="t" r="r" b="b"/>
            <a:pathLst>
              <a:path w="167005" h="834389">
                <a:moveTo>
                  <a:pt x="166764" y="833824"/>
                </a:moveTo>
                <a:lnTo>
                  <a:pt x="0" y="833824"/>
                </a:lnTo>
                <a:lnTo>
                  <a:pt x="0" y="0"/>
                </a:lnTo>
                <a:lnTo>
                  <a:pt x="166764" y="0"/>
                </a:lnTo>
                <a:lnTo>
                  <a:pt x="166764" y="833824"/>
                </a:lnTo>
                <a:close/>
              </a:path>
            </a:pathLst>
          </a:custGeom>
          <a:solidFill>
            <a:srgbClr val="BCBEC0"/>
          </a:solidFill>
        </p:spPr>
        <p:txBody>
          <a:bodyPr wrap="square" lIns="0" tIns="0" rIns="0" bIns="0" rtlCol="0"/>
          <a:lstStyle/>
          <a:p>
            <a:endParaRPr>
              <a:latin typeface="+mj-lt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886417" y="3558144"/>
            <a:ext cx="128526" cy="680963"/>
          </a:xfrm>
          <a:custGeom>
            <a:avLst/>
            <a:gdLst/>
            <a:ahLst/>
            <a:cxnLst/>
            <a:rect l="l" t="t" r="r" b="b"/>
            <a:pathLst>
              <a:path w="167005" h="834389">
                <a:moveTo>
                  <a:pt x="166764" y="833824"/>
                </a:moveTo>
                <a:lnTo>
                  <a:pt x="0" y="833824"/>
                </a:lnTo>
                <a:lnTo>
                  <a:pt x="0" y="0"/>
                </a:lnTo>
                <a:lnTo>
                  <a:pt x="166764" y="0"/>
                </a:lnTo>
                <a:lnTo>
                  <a:pt x="166764" y="833824"/>
                </a:lnTo>
                <a:close/>
              </a:path>
            </a:pathLst>
          </a:custGeom>
          <a:ln w="18529">
            <a:solidFill>
              <a:srgbClr val="58595B"/>
            </a:solidFill>
          </a:ln>
        </p:spPr>
        <p:txBody>
          <a:bodyPr wrap="square" lIns="0" tIns="0" rIns="0" bIns="0" rtlCol="0"/>
          <a:lstStyle/>
          <a:p>
            <a:endParaRPr>
              <a:latin typeface="+mj-lt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2143100" y="3558144"/>
            <a:ext cx="128526" cy="680963"/>
          </a:xfrm>
          <a:custGeom>
            <a:avLst/>
            <a:gdLst/>
            <a:ahLst/>
            <a:cxnLst/>
            <a:rect l="l" t="t" r="r" b="b"/>
            <a:pathLst>
              <a:path w="167005" h="834389">
                <a:moveTo>
                  <a:pt x="166764" y="833824"/>
                </a:moveTo>
                <a:lnTo>
                  <a:pt x="0" y="833824"/>
                </a:lnTo>
                <a:lnTo>
                  <a:pt x="0" y="0"/>
                </a:lnTo>
                <a:lnTo>
                  <a:pt x="166764" y="0"/>
                </a:lnTo>
                <a:lnTo>
                  <a:pt x="166764" y="833824"/>
                </a:lnTo>
                <a:close/>
              </a:path>
            </a:pathLst>
          </a:custGeom>
          <a:solidFill>
            <a:srgbClr val="BCBEC0"/>
          </a:solidFill>
        </p:spPr>
        <p:txBody>
          <a:bodyPr wrap="square" lIns="0" tIns="0" rIns="0" bIns="0" rtlCol="0"/>
          <a:lstStyle/>
          <a:p>
            <a:endParaRPr>
              <a:latin typeface="+mj-lt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2143100" y="3558144"/>
            <a:ext cx="128526" cy="680963"/>
          </a:xfrm>
          <a:custGeom>
            <a:avLst/>
            <a:gdLst/>
            <a:ahLst/>
            <a:cxnLst/>
            <a:rect l="l" t="t" r="r" b="b"/>
            <a:pathLst>
              <a:path w="167005" h="834389">
                <a:moveTo>
                  <a:pt x="166764" y="833824"/>
                </a:moveTo>
                <a:lnTo>
                  <a:pt x="0" y="833824"/>
                </a:lnTo>
                <a:lnTo>
                  <a:pt x="0" y="0"/>
                </a:lnTo>
                <a:lnTo>
                  <a:pt x="166764" y="0"/>
                </a:lnTo>
                <a:lnTo>
                  <a:pt x="166764" y="833824"/>
                </a:lnTo>
                <a:close/>
              </a:path>
            </a:pathLst>
          </a:custGeom>
          <a:ln w="18529">
            <a:solidFill>
              <a:srgbClr val="58595B"/>
            </a:solidFill>
          </a:ln>
        </p:spPr>
        <p:txBody>
          <a:bodyPr wrap="square" lIns="0" tIns="0" rIns="0" bIns="0" rtlCol="0"/>
          <a:lstStyle/>
          <a:p>
            <a:endParaRPr>
              <a:latin typeface="+mj-lt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2399783" y="3558144"/>
            <a:ext cx="128526" cy="680963"/>
          </a:xfrm>
          <a:custGeom>
            <a:avLst/>
            <a:gdLst/>
            <a:ahLst/>
            <a:cxnLst/>
            <a:rect l="l" t="t" r="r" b="b"/>
            <a:pathLst>
              <a:path w="167004" h="834389">
                <a:moveTo>
                  <a:pt x="166764" y="833824"/>
                </a:moveTo>
                <a:lnTo>
                  <a:pt x="0" y="833824"/>
                </a:lnTo>
                <a:lnTo>
                  <a:pt x="0" y="0"/>
                </a:lnTo>
                <a:lnTo>
                  <a:pt x="166764" y="0"/>
                </a:lnTo>
                <a:lnTo>
                  <a:pt x="166764" y="833824"/>
                </a:lnTo>
                <a:close/>
              </a:path>
            </a:pathLst>
          </a:custGeom>
          <a:solidFill>
            <a:srgbClr val="BCBEC0"/>
          </a:solidFill>
        </p:spPr>
        <p:txBody>
          <a:bodyPr wrap="square" lIns="0" tIns="0" rIns="0" bIns="0" rtlCol="0"/>
          <a:lstStyle/>
          <a:p>
            <a:endParaRPr>
              <a:latin typeface="+mj-lt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2399783" y="3558144"/>
            <a:ext cx="128526" cy="680963"/>
          </a:xfrm>
          <a:custGeom>
            <a:avLst/>
            <a:gdLst/>
            <a:ahLst/>
            <a:cxnLst/>
            <a:rect l="l" t="t" r="r" b="b"/>
            <a:pathLst>
              <a:path w="167004" h="834389">
                <a:moveTo>
                  <a:pt x="166764" y="833824"/>
                </a:moveTo>
                <a:lnTo>
                  <a:pt x="0" y="833824"/>
                </a:lnTo>
                <a:lnTo>
                  <a:pt x="0" y="0"/>
                </a:lnTo>
                <a:lnTo>
                  <a:pt x="166764" y="0"/>
                </a:lnTo>
                <a:lnTo>
                  <a:pt x="166764" y="833824"/>
                </a:lnTo>
                <a:close/>
              </a:path>
            </a:pathLst>
          </a:custGeom>
          <a:ln w="18529">
            <a:solidFill>
              <a:srgbClr val="58595B"/>
            </a:solidFill>
          </a:ln>
        </p:spPr>
        <p:txBody>
          <a:bodyPr wrap="square" lIns="0" tIns="0" rIns="0" bIns="0" rtlCol="0"/>
          <a:lstStyle/>
          <a:p>
            <a:endParaRPr>
              <a:latin typeface="+mj-lt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2656467" y="3558144"/>
            <a:ext cx="128526" cy="680963"/>
          </a:xfrm>
          <a:custGeom>
            <a:avLst/>
            <a:gdLst/>
            <a:ahLst/>
            <a:cxnLst/>
            <a:rect l="l" t="t" r="r" b="b"/>
            <a:pathLst>
              <a:path w="167004" h="834389">
                <a:moveTo>
                  <a:pt x="166764" y="833824"/>
                </a:moveTo>
                <a:lnTo>
                  <a:pt x="0" y="833824"/>
                </a:lnTo>
                <a:lnTo>
                  <a:pt x="0" y="0"/>
                </a:lnTo>
                <a:lnTo>
                  <a:pt x="166764" y="0"/>
                </a:lnTo>
                <a:lnTo>
                  <a:pt x="166764" y="833824"/>
                </a:lnTo>
                <a:close/>
              </a:path>
            </a:pathLst>
          </a:custGeom>
          <a:solidFill>
            <a:srgbClr val="BCBEC0"/>
          </a:solidFill>
        </p:spPr>
        <p:txBody>
          <a:bodyPr wrap="square" lIns="0" tIns="0" rIns="0" bIns="0" rtlCol="0"/>
          <a:lstStyle/>
          <a:p>
            <a:endParaRPr>
              <a:latin typeface="+mj-lt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2656467" y="3558144"/>
            <a:ext cx="128526" cy="680963"/>
          </a:xfrm>
          <a:custGeom>
            <a:avLst/>
            <a:gdLst/>
            <a:ahLst/>
            <a:cxnLst/>
            <a:rect l="l" t="t" r="r" b="b"/>
            <a:pathLst>
              <a:path w="167004" h="834389">
                <a:moveTo>
                  <a:pt x="166764" y="833824"/>
                </a:moveTo>
                <a:lnTo>
                  <a:pt x="0" y="833824"/>
                </a:lnTo>
                <a:lnTo>
                  <a:pt x="0" y="0"/>
                </a:lnTo>
                <a:lnTo>
                  <a:pt x="166764" y="0"/>
                </a:lnTo>
                <a:lnTo>
                  <a:pt x="166764" y="833824"/>
                </a:lnTo>
                <a:close/>
              </a:path>
            </a:pathLst>
          </a:custGeom>
          <a:ln w="18529">
            <a:solidFill>
              <a:srgbClr val="58595B"/>
            </a:solidFill>
          </a:ln>
        </p:spPr>
        <p:txBody>
          <a:bodyPr wrap="square" lIns="0" tIns="0" rIns="0" bIns="0" rtlCol="0"/>
          <a:lstStyle/>
          <a:p>
            <a:endParaRPr>
              <a:latin typeface="+mj-lt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1607856" y="2847175"/>
            <a:ext cx="666089" cy="80327"/>
          </a:xfrm>
          <a:custGeom>
            <a:avLst/>
            <a:gdLst/>
            <a:ahLst/>
            <a:cxnLst/>
            <a:rect l="l" t="t" r="r" b="b"/>
            <a:pathLst>
              <a:path w="865505" h="98425">
                <a:moveTo>
                  <a:pt x="0" y="14026"/>
                </a:moveTo>
                <a:lnTo>
                  <a:pt x="33030" y="44830"/>
                </a:lnTo>
                <a:lnTo>
                  <a:pt x="71870" y="66030"/>
                </a:lnTo>
                <a:lnTo>
                  <a:pt x="114724" y="79516"/>
                </a:lnTo>
                <a:lnTo>
                  <a:pt x="159796" y="87176"/>
                </a:lnTo>
                <a:lnTo>
                  <a:pt x="205288" y="90899"/>
                </a:lnTo>
                <a:lnTo>
                  <a:pt x="249406" y="92573"/>
                </a:lnTo>
                <a:lnTo>
                  <a:pt x="298865" y="94325"/>
                </a:lnTo>
                <a:lnTo>
                  <a:pt x="348509" y="96257"/>
                </a:lnTo>
                <a:lnTo>
                  <a:pt x="398247" y="97810"/>
                </a:lnTo>
                <a:lnTo>
                  <a:pt x="447991" y="98426"/>
                </a:lnTo>
                <a:lnTo>
                  <a:pt x="497652" y="97547"/>
                </a:lnTo>
                <a:lnTo>
                  <a:pt x="547141" y="94615"/>
                </a:lnTo>
                <a:lnTo>
                  <a:pt x="596369" y="89070"/>
                </a:lnTo>
                <a:lnTo>
                  <a:pt x="643679" y="79444"/>
                </a:lnTo>
                <a:lnTo>
                  <a:pt x="688776" y="65612"/>
                </a:lnTo>
                <a:lnTo>
                  <a:pt x="732577" y="49163"/>
                </a:lnTo>
                <a:lnTo>
                  <a:pt x="775999" y="31686"/>
                </a:lnTo>
                <a:lnTo>
                  <a:pt x="819961" y="14768"/>
                </a:lnTo>
                <a:lnTo>
                  <a:pt x="865379" y="0"/>
                </a:lnTo>
              </a:path>
            </a:pathLst>
          </a:custGeom>
          <a:ln w="18529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>
              <a:latin typeface="+mj-lt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1946256" y="2931165"/>
            <a:ext cx="0" cy="529120"/>
          </a:xfrm>
          <a:custGeom>
            <a:avLst/>
            <a:gdLst/>
            <a:ahLst/>
            <a:cxnLst/>
            <a:rect l="l" t="t" r="r" b="b"/>
            <a:pathLst>
              <a:path h="648335">
                <a:moveTo>
                  <a:pt x="0" y="648048"/>
                </a:moveTo>
                <a:lnTo>
                  <a:pt x="0" y="0"/>
                </a:lnTo>
              </a:path>
            </a:pathLst>
          </a:custGeom>
          <a:ln w="18529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>
              <a:latin typeface="+mj-lt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1878449" y="3426110"/>
            <a:ext cx="135857" cy="115567"/>
          </a:xfrm>
          <a:custGeom>
            <a:avLst/>
            <a:gdLst/>
            <a:ahLst/>
            <a:cxnLst/>
            <a:rect l="l" t="t" r="r" b="b"/>
            <a:pathLst>
              <a:path w="176530" h="141604">
                <a:moveTo>
                  <a:pt x="0" y="0"/>
                </a:moveTo>
                <a:lnTo>
                  <a:pt x="25896" y="30754"/>
                </a:lnTo>
                <a:lnTo>
                  <a:pt x="49953" y="66694"/>
                </a:lnTo>
                <a:lnTo>
                  <a:pt x="71060" y="104673"/>
                </a:lnTo>
                <a:lnTo>
                  <a:pt x="88107" y="141546"/>
                </a:lnTo>
                <a:lnTo>
                  <a:pt x="105146" y="104673"/>
                </a:lnTo>
                <a:lnTo>
                  <a:pt x="126254" y="66694"/>
                </a:lnTo>
                <a:lnTo>
                  <a:pt x="150315" y="30754"/>
                </a:lnTo>
                <a:lnTo>
                  <a:pt x="152231" y="28479"/>
                </a:lnTo>
                <a:lnTo>
                  <a:pt x="88107" y="28479"/>
                </a:lnTo>
                <a:lnTo>
                  <a:pt x="0" y="0"/>
                </a:lnTo>
                <a:close/>
              </a:path>
              <a:path w="176530" h="141604">
                <a:moveTo>
                  <a:pt x="176214" y="0"/>
                </a:moveTo>
                <a:lnTo>
                  <a:pt x="88107" y="28479"/>
                </a:lnTo>
                <a:lnTo>
                  <a:pt x="152231" y="28479"/>
                </a:lnTo>
                <a:lnTo>
                  <a:pt x="176214" y="0"/>
                </a:lnTo>
                <a:close/>
              </a:path>
            </a:pathLst>
          </a:custGeom>
          <a:solidFill>
            <a:srgbClr val="939598"/>
          </a:solidFill>
        </p:spPr>
        <p:txBody>
          <a:bodyPr wrap="square" lIns="0" tIns="0" rIns="0" bIns="0" rtlCol="0"/>
          <a:lstStyle/>
          <a:p>
            <a:endParaRPr>
              <a:latin typeface="+mj-lt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2126187" y="2848830"/>
            <a:ext cx="666089" cy="80327"/>
          </a:xfrm>
          <a:custGeom>
            <a:avLst/>
            <a:gdLst/>
            <a:ahLst/>
            <a:cxnLst/>
            <a:rect l="l" t="t" r="r" b="b"/>
            <a:pathLst>
              <a:path w="865504" h="98425">
                <a:moveTo>
                  <a:pt x="0" y="14026"/>
                </a:moveTo>
                <a:lnTo>
                  <a:pt x="33030" y="44830"/>
                </a:lnTo>
                <a:lnTo>
                  <a:pt x="71870" y="66030"/>
                </a:lnTo>
                <a:lnTo>
                  <a:pt x="114724" y="79516"/>
                </a:lnTo>
                <a:lnTo>
                  <a:pt x="159796" y="87176"/>
                </a:lnTo>
                <a:lnTo>
                  <a:pt x="205288" y="90899"/>
                </a:lnTo>
                <a:lnTo>
                  <a:pt x="249406" y="92573"/>
                </a:lnTo>
                <a:lnTo>
                  <a:pt x="298865" y="94325"/>
                </a:lnTo>
                <a:lnTo>
                  <a:pt x="348509" y="96257"/>
                </a:lnTo>
                <a:lnTo>
                  <a:pt x="398247" y="97810"/>
                </a:lnTo>
                <a:lnTo>
                  <a:pt x="447991" y="98426"/>
                </a:lnTo>
                <a:lnTo>
                  <a:pt x="497652" y="97547"/>
                </a:lnTo>
                <a:lnTo>
                  <a:pt x="547141" y="94615"/>
                </a:lnTo>
                <a:lnTo>
                  <a:pt x="596369" y="89070"/>
                </a:lnTo>
                <a:lnTo>
                  <a:pt x="643679" y="79444"/>
                </a:lnTo>
                <a:lnTo>
                  <a:pt x="688776" y="65612"/>
                </a:lnTo>
                <a:lnTo>
                  <a:pt x="732577" y="49163"/>
                </a:lnTo>
                <a:lnTo>
                  <a:pt x="775999" y="31686"/>
                </a:lnTo>
                <a:lnTo>
                  <a:pt x="819961" y="14768"/>
                </a:lnTo>
                <a:lnTo>
                  <a:pt x="865379" y="0"/>
                </a:lnTo>
              </a:path>
            </a:pathLst>
          </a:custGeom>
          <a:ln w="18529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>
              <a:latin typeface="+mj-lt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2464586" y="2932819"/>
            <a:ext cx="0" cy="529120"/>
          </a:xfrm>
          <a:custGeom>
            <a:avLst/>
            <a:gdLst/>
            <a:ahLst/>
            <a:cxnLst/>
            <a:rect l="l" t="t" r="r" b="b"/>
            <a:pathLst>
              <a:path h="648335">
                <a:moveTo>
                  <a:pt x="0" y="648048"/>
                </a:moveTo>
                <a:lnTo>
                  <a:pt x="0" y="0"/>
                </a:lnTo>
              </a:path>
            </a:pathLst>
          </a:custGeom>
          <a:ln w="18529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>
              <a:latin typeface="+mj-lt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2396780" y="3427763"/>
            <a:ext cx="135857" cy="115567"/>
          </a:xfrm>
          <a:custGeom>
            <a:avLst/>
            <a:gdLst/>
            <a:ahLst/>
            <a:cxnLst/>
            <a:rect l="l" t="t" r="r" b="b"/>
            <a:pathLst>
              <a:path w="176529" h="141604">
                <a:moveTo>
                  <a:pt x="0" y="0"/>
                </a:moveTo>
                <a:lnTo>
                  <a:pt x="25896" y="30754"/>
                </a:lnTo>
                <a:lnTo>
                  <a:pt x="49953" y="66694"/>
                </a:lnTo>
                <a:lnTo>
                  <a:pt x="71060" y="104673"/>
                </a:lnTo>
                <a:lnTo>
                  <a:pt x="88107" y="141546"/>
                </a:lnTo>
                <a:lnTo>
                  <a:pt x="105146" y="104673"/>
                </a:lnTo>
                <a:lnTo>
                  <a:pt x="126254" y="66694"/>
                </a:lnTo>
                <a:lnTo>
                  <a:pt x="150315" y="30754"/>
                </a:lnTo>
                <a:lnTo>
                  <a:pt x="152231" y="28479"/>
                </a:lnTo>
                <a:lnTo>
                  <a:pt x="88107" y="28479"/>
                </a:lnTo>
                <a:lnTo>
                  <a:pt x="0" y="0"/>
                </a:lnTo>
                <a:close/>
              </a:path>
              <a:path w="176529" h="141604">
                <a:moveTo>
                  <a:pt x="176214" y="0"/>
                </a:moveTo>
                <a:lnTo>
                  <a:pt x="88107" y="28479"/>
                </a:lnTo>
                <a:lnTo>
                  <a:pt x="152231" y="28479"/>
                </a:lnTo>
                <a:lnTo>
                  <a:pt x="176214" y="0"/>
                </a:lnTo>
                <a:close/>
              </a:path>
            </a:pathLst>
          </a:custGeom>
          <a:solidFill>
            <a:srgbClr val="939598"/>
          </a:solidFill>
        </p:spPr>
        <p:txBody>
          <a:bodyPr wrap="square" lIns="0" tIns="0" rIns="0" bIns="0" rtlCol="0"/>
          <a:lstStyle/>
          <a:p>
            <a:endParaRPr>
              <a:latin typeface="+mj-lt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1873619" y="3022278"/>
            <a:ext cx="666089" cy="80327"/>
          </a:xfrm>
          <a:custGeom>
            <a:avLst/>
            <a:gdLst/>
            <a:ahLst/>
            <a:cxnLst/>
            <a:rect l="l" t="t" r="r" b="b"/>
            <a:pathLst>
              <a:path w="865504" h="98425">
                <a:moveTo>
                  <a:pt x="0" y="14026"/>
                </a:moveTo>
                <a:lnTo>
                  <a:pt x="33030" y="44830"/>
                </a:lnTo>
                <a:lnTo>
                  <a:pt x="71870" y="66030"/>
                </a:lnTo>
                <a:lnTo>
                  <a:pt x="114724" y="79516"/>
                </a:lnTo>
                <a:lnTo>
                  <a:pt x="159796" y="87176"/>
                </a:lnTo>
                <a:lnTo>
                  <a:pt x="205288" y="90899"/>
                </a:lnTo>
                <a:lnTo>
                  <a:pt x="249406" y="92573"/>
                </a:lnTo>
                <a:lnTo>
                  <a:pt x="298865" y="94325"/>
                </a:lnTo>
                <a:lnTo>
                  <a:pt x="348509" y="96257"/>
                </a:lnTo>
                <a:lnTo>
                  <a:pt x="398247" y="97810"/>
                </a:lnTo>
                <a:lnTo>
                  <a:pt x="447991" y="98426"/>
                </a:lnTo>
                <a:lnTo>
                  <a:pt x="497652" y="97547"/>
                </a:lnTo>
                <a:lnTo>
                  <a:pt x="547141" y="94615"/>
                </a:lnTo>
                <a:lnTo>
                  <a:pt x="596369" y="89070"/>
                </a:lnTo>
                <a:lnTo>
                  <a:pt x="643679" y="79444"/>
                </a:lnTo>
                <a:lnTo>
                  <a:pt x="688776" y="65612"/>
                </a:lnTo>
                <a:lnTo>
                  <a:pt x="732577" y="49163"/>
                </a:lnTo>
                <a:lnTo>
                  <a:pt x="775999" y="31686"/>
                </a:lnTo>
                <a:lnTo>
                  <a:pt x="819961" y="14768"/>
                </a:lnTo>
                <a:lnTo>
                  <a:pt x="865379" y="0"/>
                </a:lnTo>
              </a:path>
            </a:pathLst>
          </a:custGeom>
          <a:ln w="18529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>
              <a:latin typeface="+mj-lt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2209331" y="3102098"/>
            <a:ext cx="0" cy="356547"/>
          </a:xfrm>
          <a:custGeom>
            <a:avLst/>
            <a:gdLst/>
            <a:ahLst/>
            <a:cxnLst/>
            <a:rect l="l" t="t" r="r" b="b"/>
            <a:pathLst>
              <a:path h="436879">
                <a:moveTo>
                  <a:pt x="0" y="436701"/>
                </a:moveTo>
                <a:lnTo>
                  <a:pt x="0" y="0"/>
                </a:lnTo>
              </a:path>
            </a:pathLst>
          </a:custGeom>
          <a:ln w="18529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>
              <a:latin typeface="+mj-lt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2141524" y="3424559"/>
            <a:ext cx="135857" cy="115567"/>
          </a:xfrm>
          <a:custGeom>
            <a:avLst/>
            <a:gdLst/>
            <a:ahLst/>
            <a:cxnLst/>
            <a:rect l="l" t="t" r="r" b="b"/>
            <a:pathLst>
              <a:path w="176530" h="141604">
                <a:moveTo>
                  <a:pt x="0" y="0"/>
                </a:moveTo>
                <a:lnTo>
                  <a:pt x="25896" y="30754"/>
                </a:lnTo>
                <a:lnTo>
                  <a:pt x="49953" y="66694"/>
                </a:lnTo>
                <a:lnTo>
                  <a:pt x="71060" y="104673"/>
                </a:lnTo>
                <a:lnTo>
                  <a:pt x="88107" y="141546"/>
                </a:lnTo>
                <a:lnTo>
                  <a:pt x="105146" y="104673"/>
                </a:lnTo>
                <a:lnTo>
                  <a:pt x="126254" y="66694"/>
                </a:lnTo>
                <a:lnTo>
                  <a:pt x="150315" y="30754"/>
                </a:lnTo>
                <a:lnTo>
                  <a:pt x="152231" y="28479"/>
                </a:lnTo>
                <a:lnTo>
                  <a:pt x="88107" y="28479"/>
                </a:lnTo>
                <a:lnTo>
                  <a:pt x="0" y="0"/>
                </a:lnTo>
                <a:close/>
              </a:path>
              <a:path w="176530" h="141604">
                <a:moveTo>
                  <a:pt x="176214" y="0"/>
                </a:moveTo>
                <a:lnTo>
                  <a:pt x="88107" y="28479"/>
                </a:lnTo>
                <a:lnTo>
                  <a:pt x="152231" y="28479"/>
                </a:lnTo>
                <a:lnTo>
                  <a:pt x="176214" y="0"/>
                </a:lnTo>
                <a:close/>
              </a:path>
            </a:pathLst>
          </a:custGeom>
          <a:solidFill>
            <a:srgbClr val="939598"/>
          </a:solidFill>
        </p:spPr>
        <p:txBody>
          <a:bodyPr wrap="square" lIns="0" tIns="0" rIns="0" bIns="0" rtlCol="0"/>
          <a:lstStyle/>
          <a:p>
            <a:endParaRPr>
              <a:latin typeface="+mj-lt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2382815" y="3027003"/>
            <a:ext cx="666089" cy="80327"/>
          </a:xfrm>
          <a:custGeom>
            <a:avLst/>
            <a:gdLst/>
            <a:ahLst/>
            <a:cxnLst/>
            <a:rect l="l" t="t" r="r" b="b"/>
            <a:pathLst>
              <a:path w="865504" h="98425">
                <a:moveTo>
                  <a:pt x="0" y="14026"/>
                </a:moveTo>
                <a:lnTo>
                  <a:pt x="33030" y="44830"/>
                </a:lnTo>
                <a:lnTo>
                  <a:pt x="71870" y="66030"/>
                </a:lnTo>
                <a:lnTo>
                  <a:pt x="114724" y="79516"/>
                </a:lnTo>
                <a:lnTo>
                  <a:pt x="159796" y="87176"/>
                </a:lnTo>
                <a:lnTo>
                  <a:pt x="205288" y="90899"/>
                </a:lnTo>
                <a:lnTo>
                  <a:pt x="249406" y="92573"/>
                </a:lnTo>
                <a:lnTo>
                  <a:pt x="298865" y="94325"/>
                </a:lnTo>
                <a:lnTo>
                  <a:pt x="348509" y="96257"/>
                </a:lnTo>
                <a:lnTo>
                  <a:pt x="398247" y="97810"/>
                </a:lnTo>
                <a:lnTo>
                  <a:pt x="447991" y="98426"/>
                </a:lnTo>
                <a:lnTo>
                  <a:pt x="497652" y="97547"/>
                </a:lnTo>
                <a:lnTo>
                  <a:pt x="547141" y="94615"/>
                </a:lnTo>
                <a:lnTo>
                  <a:pt x="596369" y="89070"/>
                </a:lnTo>
                <a:lnTo>
                  <a:pt x="643679" y="79444"/>
                </a:lnTo>
                <a:lnTo>
                  <a:pt x="688776" y="65612"/>
                </a:lnTo>
                <a:lnTo>
                  <a:pt x="732577" y="49163"/>
                </a:lnTo>
                <a:lnTo>
                  <a:pt x="775999" y="31686"/>
                </a:lnTo>
                <a:lnTo>
                  <a:pt x="819961" y="14768"/>
                </a:lnTo>
                <a:lnTo>
                  <a:pt x="865379" y="0"/>
                </a:lnTo>
              </a:path>
            </a:pathLst>
          </a:custGeom>
          <a:ln w="18529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>
              <a:latin typeface="+mj-lt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2718528" y="3106825"/>
            <a:ext cx="0" cy="356547"/>
          </a:xfrm>
          <a:custGeom>
            <a:avLst/>
            <a:gdLst/>
            <a:ahLst/>
            <a:cxnLst/>
            <a:rect l="l" t="t" r="r" b="b"/>
            <a:pathLst>
              <a:path h="436879">
                <a:moveTo>
                  <a:pt x="0" y="436701"/>
                </a:moveTo>
                <a:lnTo>
                  <a:pt x="0" y="0"/>
                </a:lnTo>
              </a:path>
            </a:pathLst>
          </a:custGeom>
          <a:ln w="18529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>
              <a:latin typeface="+mj-lt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2650720" y="3429284"/>
            <a:ext cx="135857" cy="115567"/>
          </a:xfrm>
          <a:custGeom>
            <a:avLst/>
            <a:gdLst/>
            <a:ahLst/>
            <a:cxnLst/>
            <a:rect l="l" t="t" r="r" b="b"/>
            <a:pathLst>
              <a:path w="176529" h="141604">
                <a:moveTo>
                  <a:pt x="0" y="0"/>
                </a:moveTo>
                <a:lnTo>
                  <a:pt x="25896" y="30754"/>
                </a:lnTo>
                <a:lnTo>
                  <a:pt x="49953" y="66694"/>
                </a:lnTo>
                <a:lnTo>
                  <a:pt x="71060" y="104673"/>
                </a:lnTo>
                <a:lnTo>
                  <a:pt x="88107" y="141546"/>
                </a:lnTo>
                <a:lnTo>
                  <a:pt x="105146" y="104673"/>
                </a:lnTo>
                <a:lnTo>
                  <a:pt x="126254" y="66694"/>
                </a:lnTo>
                <a:lnTo>
                  <a:pt x="150315" y="30754"/>
                </a:lnTo>
                <a:lnTo>
                  <a:pt x="152231" y="28479"/>
                </a:lnTo>
                <a:lnTo>
                  <a:pt x="88107" y="28479"/>
                </a:lnTo>
                <a:lnTo>
                  <a:pt x="0" y="0"/>
                </a:lnTo>
                <a:close/>
              </a:path>
              <a:path w="176529" h="141604">
                <a:moveTo>
                  <a:pt x="176214" y="0"/>
                </a:moveTo>
                <a:lnTo>
                  <a:pt x="88107" y="28479"/>
                </a:lnTo>
                <a:lnTo>
                  <a:pt x="152231" y="28479"/>
                </a:lnTo>
                <a:lnTo>
                  <a:pt x="176214" y="0"/>
                </a:lnTo>
                <a:close/>
              </a:path>
            </a:pathLst>
          </a:custGeom>
          <a:solidFill>
            <a:srgbClr val="939598"/>
          </a:solidFill>
        </p:spPr>
        <p:txBody>
          <a:bodyPr wrap="square" lIns="0" tIns="0" rIns="0" bIns="0" rtlCol="0"/>
          <a:lstStyle/>
          <a:p>
            <a:endParaRPr>
              <a:latin typeface="+mj-lt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1886417" y="1894469"/>
            <a:ext cx="128526" cy="953037"/>
          </a:xfrm>
          <a:custGeom>
            <a:avLst/>
            <a:gdLst/>
            <a:ahLst/>
            <a:cxnLst/>
            <a:rect l="l" t="t" r="r" b="b"/>
            <a:pathLst>
              <a:path w="167005" h="1167764">
                <a:moveTo>
                  <a:pt x="166764" y="1167353"/>
                </a:moveTo>
                <a:lnTo>
                  <a:pt x="0" y="1167353"/>
                </a:lnTo>
                <a:lnTo>
                  <a:pt x="0" y="0"/>
                </a:lnTo>
                <a:lnTo>
                  <a:pt x="166764" y="0"/>
                </a:lnTo>
                <a:lnTo>
                  <a:pt x="166764" y="1167353"/>
                </a:lnTo>
                <a:close/>
              </a:path>
            </a:pathLst>
          </a:custGeom>
          <a:solidFill>
            <a:srgbClr val="BCBEC0"/>
          </a:solidFill>
        </p:spPr>
        <p:txBody>
          <a:bodyPr wrap="square" lIns="0" tIns="0" rIns="0" bIns="0" rtlCol="0"/>
          <a:lstStyle/>
          <a:p>
            <a:endParaRPr>
              <a:latin typeface="+mj-lt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1886417" y="1894469"/>
            <a:ext cx="128526" cy="953037"/>
          </a:xfrm>
          <a:custGeom>
            <a:avLst/>
            <a:gdLst/>
            <a:ahLst/>
            <a:cxnLst/>
            <a:rect l="l" t="t" r="r" b="b"/>
            <a:pathLst>
              <a:path w="167005" h="1167764">
                <a:moveTo>
                  <a:pt x="166764" y="1167353"/>
                </a:moveTo>
                <a:lnTo>
                  <a:pt x="0" y="1167353"/>
                </a:lnTo>
                <a:lnTo>
                  <a:pt x="0" y="0"/>
                </a:lnTo>
                <a:lnTo>
                  <a:pt x="166764" y="0"/>
                </a:lnTo>
                <a:lnTo>
                  <a:pt x="166764" y="1167353"/>
                </a:lnTo>
                <a:close/>
              </a:path>
            </a:pathLst>
          </a:custGeom>
          <a:ln w="18529">
            <a:solidFill>
              <a:srgbClr val="58595B"/>
            </a:solidFill>
          </a:ln>
        </p:spPr>
        <p:txBody>
          <a:bodyPr wrap="square" lIns="0" tIns="0" rIns="0" bIns="0" rtlCol="0"/>
          <a:lstStyle/>
          <a:p>
            <a:endParaRPr>
              <a:latin typeface="+mj-lt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2143100" y="1894469"/>
            <a:ext cx="128526" cy="953037"/>
          </a:xfrm>
          <a:custGeom>
            <a:avLst/>
            <a:gdLst/>
            <a:ahLst/>
            <a:cxnLst/>
            <a:rect l="l" t="t" r="r" b="b"/>
            <a:pathLst>
              <a:path w="167005" h="1167764">
                <a:moveTo>
                  <a:pt x="166764" y="1167353"/>
                </a:moveTo>
                <a:lnTo>
                  <a:pt x="0" y="1167353"/>
                </a:lnTo>
                <a:lnTo>
                  <a:pt x="0" y="0"/>
                </a:lnTo>
                <a:lnTo>
                  <a:pt x="166764" y="0"/>
                </a:lnTo>
                <a:lnTo>
                  <a:pt x="166764" y="1167353"/>
                </a:lnTo>
                <a:close/>
              </a:path>
            </a:pathLst>
          </a:custGeom>
          <a:solidFill>
            <a:srgbClr val="BCBEC0"/>
          </a:solidFill>
        </p:spPr>
        <p:txBody>
          <a:bodyPr wrap="square" lIns="0" tIns="0" rIns="0" bIns="0" rtlCol="0"/>
          <a:lstStyle/>
          <a:p>
            <a:endParaRPr>
              <a:latin typeface="+mj-lt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2143100" y="1894469"/>
            <a:ext cx="128526" cy="953037"/>
          </a:xfrm>
          <a:custGeom>
            <a:avLst/>
            <a:gdLst/>
            <a:ahLst/>
            <a:cxnLst/>
            <a:rect l="l" t="t" r="r" b="b"/>
            <a:pathLst>
              <a:path w="167005" h="1167764">
                <a:moveTo>
                  <a:pt x="166764" y="1167353"/>
                </a:moveTo>
                <a:lnTo>
                  <a:pt x="0" y="1167353"/>
                </a:lnTo>
                <a:lnTo>
                  <a:pt x="0" y="0"/>
                </a:lnTo>
                <a:lnTo>
                  <a:pt x="166764" y="0"/>
                </a:lnTo>
                <a:lnTo>
                  <a:pt x="166764" y="1167353"/>
                </a:lnTo>
                <a:close/>
              </a:path>
            </a:pathLst>
          </a:custGeom>
          <a:ln w="18529">
            <a:solidFill>
              <a:srgbClr val="58595B"/>
            </a:solidFill>
          </a:ln>
        </p:spPr>
        <p:txBody>
          <a:bodyPr wrap="square" lIns="0" tIns="0" rIns="0" bIns="0" rtlCol="0"/>
          <a:lstStyle/>
          <a:p>
            <a:endParaRPr>
              <a:latin typeface="+mj-lt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2399783" y="1894469"/>
            <a:ext cx="128526" cy="953037"/>
          </a:xfrm>
          <a:custGeom>
            <a:avLst/>
            <a:gdLst/>
            <a:ahLst/>
            <a:cxnLst/>
            <a:rect l="l" t="t" r="r" b="b"/>
            <a:pathLst>
              <a:path w="167004" h="1167764">
                <a:moveTo>
                  <a:pt x="166764" y="1167353"/>
                </a:moveTo>
                <a:lnTo>
                  <a:pt x="0" y="1167353"/>
                </a:lnTo>
                <a:lnTo>
                  <a:pt x="0" y="0"/>
                </a:lnTo>
                <a:lnTo>
                  <a:pt x="166764" y="0"/>
                </a:lnTo>
                <a:lnTo>
                  <a:pt x="166764" y="1167353"/>
                </a:lnTo>
                <a:close/>
              </a:path>
            </a:pathLst>
          </a:custGeom>
          <a:solidFill>
            <a:srgbClr val="BCBEC0"/>
          </a:solidFill>
        </p:spPr>
        <p:txBody>
          <a:bodyPr wrap="square" lIns="0" tIns="0" rIns="0" bIns="0" rtlCol="0"/>
          <a:lstStyle/>
          <a:p>
            <a:endParaRPr>
              <a:latin typeface="+mj-lt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2399783" y="1894469"/>
            <a:ext cx="128526" cy="953037"/>
          </a:xfrm>
          <a:custGeom>
            <a:avLst/>
            <a:gdLst/>
            <a:ahLst/>
            <a:cxnLst/>
            <a:rect l="l" t="t" r="r" b="b"/>
            <a:pathLst>
              <a:path w="167004" h="1167764">
                <a:moveTo>
                  <a:pt x="166764" y="1167353"/>
                </a:moveTo>
                <a:lnTo>
                  <a:pt x="0" y="1167353"/>
                </a:lnTo>
                <a:lnTo>
                  <a:pt x="0" y="0"/>
                </a:lnTo>
                <a:lnTo>
                  <a:pt x="166764" y="0"/>
                </a:lnTo>
                <a:lnTo>
                  <a:pt x="166764" y="1167353"/>
                </a:lnTo>
                <a:close/>
              </a:path>
            </a:pathLst>
          </a:custGeom>
          <a:ln w="18529">
            <a:solidFill>
              <a:srgbClr val="58595B"/>
            </a:solidFill>
          </a:ln>
        </p:spPr>
        <p:txBody>
          <a:bodyPr wrap="square" lIns="0" tIns="0" rIns="0" bIns="0" rtlCol="0"/>
          <a:lstStyle/>
          <a:p>
            <a:endParaRPr>
              <a:latin typeface="+mj-lt"/>
            </a:endParaRPr>
          </a:p>
        </p:txBody>
      </p:sp>
      <p:sp>
        <p:nvSpPr>
          <p:cNvPr id="32" name="object 32"/>
          <p:cNvSpPr/>
          <p:nvPr/>
        </p:nvSpPr>
        <p:spPr>
          <a:xfrm>
            <a:off x="2656467" y="1894469"/>
            <a:ext cx="128526" cy="953037"/>
          </a:xfrm>
          <a:custGeom>
            <a:avLst/>
            <a:gdLst/>
            <a:ahLst/>
            <a:cxnLst/>
            <a:rect l="l" t="t" r="r" b="b"/>
            <a:pathLst>
              <a:path w="167004" h="1167764">
                <a:moveTo>
                  <a:pt x="166764" y="1167353"/>
                </a:moveTo>
                <a:lnTo>
                  <a:pt x="0" y="1167353"/>
                </a:lnTo>
                <a:lnTo>
                  <a:pt x="0" y="0"/>
                </a:lnTo>
                <a:lnTo>
                  <a:pt x="166764" y="0"/>
                </a:lnTo>
                <a:lnTo>
                  <a:pt x="166764" y="1167353"/>
                </a:lnTo>
                <a:close/>
              </a:path>
            </a:pathLst>
          </a:custGeom>
          <a:solidFill>
            <a:srgbClr val="BCBEC0"/>
          </a:solidFill>
        </p:spPr>
        <p:txBody>
          <a:bodyPr wrap="square" lIns="0" tIns="0" rIns="0" bIns="0" rtlCol="0"/>
          <a:lstStyle/>
          <a:p>
            <a:endParaRPr>
              <a:latin typeface="+mj-lt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2656467" y="1894469"/>
            <a:ext cx="128526" cy="953037"/>
          </a:xfrm>
          <a:custGeom>
            <a:avLst/>
            <a:gdLst/>
            <a:ahLst/>
            <a:cxnLst/>
            <a:rect l="l" t="t" r="r" b="b"/>
            <a:pathLst>
              <a:path w="167004" h="1167764">
                <a:moveTo>
                  <a:pt x="166764" y="1167353"/>
                </a:moveTo>
                <a:lnTo>
                  <a:pt x="0" y="1167353"/>
                </a:lnTo>
                <a:lnTo>
                  <a:pt x="0" y="0"/>
                </a:lnTo>
                <a:lnTo>
                  <a:pt x="166764" y="0"/>
                </a:lnTo>
                <a:lnTo>
                  <a:pt x="166764" y="1167353"/>
                </a:lnTo>
                <a:close/>
              </a:path>
            </a:pathLst>
          </a:custGeom>
          <a:ln w="18529">
            <a:solidFill>
              <a:srgbClr val="58595B"/>
            </a:solidFill>
          </a:ln>
        </p:spPr>
        <p:txBody>
          <a:bodyPr wrap="square" lIns="0" tIns="0" rIns="0" bIns="0" rtlCol="0"/>
          <a:lstStyle/>
          <a:p>
            <a:endParaRPr>
              <a:latin typeface="+mj-lt"/>
            </a:endParaRPr>
          </a:p>
        </p:txBody>
      </p:sp>
      <p:sp>
        <p:nvSpPr>
          <p:cNvPr id="34" name="object 34"/>
          <p:cNvSpPr/>
          <p:nvPr/>
        </p:nvSpPr>
        <p:spPr>
          <a:xfrm>
            <a:off x="2913150" y="1894469"/>
            <a:ext cx="128526" cy="953037"/>
          </a:xfrm>
          <a:custGeom>
            <a:avLst/>
            <a:gdLst/>
            <a:ahLst/>
            <a:cxnLst/>
            <a:rect l="l" t="t" r="r" b="b"/>
            <a:pathLst>
              <a:path w="167004" h="1167764">
                <a:moveTo>
                  <a:pt x="166764" y="1167353"/>
                </a:moveTo>
                <a:lnTo>
                  <a:pt x="0" y="1167353"/>
                </a:lnTo>
                <a:lnTo>
                  <a:pt x="0" y="0"/>
                </a:lnTo>
                <a:lnTo>
                  <a:pt x="166764" y="0"/>
                </a:lnTo>
                <a:lnTo>
                  <a:pt x="166764" y="1167353"/>
                </a:lnTo>
                <a:close/>
              </a:path>
            </a:pathLst>
          </a:custGeom>
          <a:solidFill>
            <a:srgbClr val="BCBEC0"/>
          </a:solidFill>
        </p:spPr>
        <p:txBody>
          <a:bodyPr wrap="square" lIns="0" tIns="0" rIns="0" bIns="0" rtlCol="0"/>
          <a:lstStyle/>
          <a:p>
            <a:endParaRPr>
              <a:latin typeface="+mj-lt"/>
            </a:endParaRPr>
          </a:p>
        </p:txBody>
      </p:sp>
      <p:sp>
        <p:nvSpPr>
          <p:cNvPr id="35" name="object 35"/>
          <p:cNvSpPr/>
          <p:nvPr/>
        </p:nvSpPr>
        <p:spPr>
          <a:xfrm>
            <a:off x="2913150" y="1894469"/>
            <a:ext cx="128526" cy="953037"/>
          </a:xfrm>
          <a:custGeom>
            <a:avLst/>
            <a:gdLst/>
            <a:ahLst/>
            <a:cxnLst/>
            <a:rect l="l" t="t" r="r" b="b"/>
            <a:pathLst>
              <a:path w="167004" h="1167764">
                <a:moveTo>
                  <a:pt x="166764" y="1167353"/>
                </a:moveTo>
                <a:lnTo>
                  <a:pt x="0" y="1167353"/>
                </a:lnTo>
                <a:lnTo>
                  <a:pt x="0" y="0"/>
                </a:lnTo>
                <a:lnTo>
                  <a:pt x="166764" y="0"/>
                </a:lnTo>
                <a:lnTo>
                  <a:pt x="166764" y="1167353"/>
                </a:lnTo>
                <a:close/>
              </a:path>
            </a:pathLst>
          </a:custGeom>
          <a:ln w="18529">
            <a:solidFill>
              <a:srgbClr val="58595B"/>
            </a:solidFill>
          </a:ln>
        </p:spPr>
        <p:txBody>
          <a:bodyPr wrap="square" lIns="0" tIns="0" rIns="0" bIns="0" rtlCol="0"/>
          <a:lstStyle/>
          <a:p>
            <a:endParaRPr>
              <a:latin typeface="+mj-lt"/>
            </a:endParaRPr>
          </a:p>
        </p:txBody>
      </p:sp>
      <p:sp>
        <p:nvSpPr>
          <p:cNvPr id="36" name="object 36"/>
          <p:cNvSpPr/>
          <p:nvPr/>
        </p:nvSpPr>
        <p:spPr>
          <a:xfrm>
            <a:off x="1479500" y="1421825"/>
            <a:ext cx="1668889" cy="0"/>
          </a:xfrm>
          <a:custGeom>
            <a:avLst/>
            <a:gdLst/>
            <a:ahLst/>
            <a:cxnLst/>
            <a:rect l="l" t="t" r="r" b="b"/>
            <a:pathLst>
              <a:path w="2168525">
                <a:moveTo>
                  <a:pt x="0" y="0"/>
                </a:moveTo>
                <a:lnTo>
                  <a:pt x="2167942" y="0"/>
                </a:lnTo>
              </a:path>
            </a:pathLst>
          </a:custGeom>
          <a:ln w="37058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>
              <a:latin typeface="+mj-lt"/>
            </a:endParaRPr>
          </a:p>
        </p:txBody>
      </p:sp>
      <p:sp>
        <p:nvSpPr>
          <p:cNvPr id="37" name="object 37"/>
          <p:cNvSpPr/>
          <p:nvPr/>
        </p:nvSpPr>
        <p:spPr>
          <a:xfrm>
            <a:off x="3112121" y="1349918"/>
            <a:ext cx="122173" cy="144070"/>
          </a:xfrm>
          <a:custGeom>
            <a:avLst/>
            <a:gdLst/>
            <a:ahLst/>
            <a:cxnLst/>
            <a:rect l="l" t="t" r="r" b="b"/>
            <a:pathLst>
              <a:path w="158750" h="176530">
                <a:moveTo>
                  <a:pt x="0" y="0"/>
                </a:moveTo>
                <a:lnTo>
                  <a:pt x="31870" y="88107"/>
                </a:lnTo>
                <a:lnTo>
                  <a:pt x="0" y="176214"/>
                </a:lnTo>
                <a:lnTo>
                  <a:pt x="34417" y="150318"/>
                </a:lnTo>
                <a:lnTo>
                  <a:pt x="74627" y="126261"/>
                </a:lnTo>
                <a:lnTo>
                  <a:pt x="117115" y="105154"/>
                </a:lnTo>
                <a:lnTo>
                  <a:pt x="158371" y="88107"/>
                </a:lnTo>
                <a:lnTo>
                  <a:pt x="117115" y="71067"/>
                </a:lnTo>
                <a:lnTo>
                  <a:pt x="74627" y="49959"/>
                </a:lnTo>
                <a:lnTo>
                  <a:pt x="34417" y="25898"/>
                </a:lnTo>
                <a:lnTo>
                  <a:pt x="0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>
              <a:latin typeface="+mj-lt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2133326" y="1168685"/>
            <a:ext cx="361279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018"/>
            <a:r>
              <a:rPr spc="12" dirty="0">
                <a:solidFill>
                  <a:srgbClr val="231F20"/>
                </a:solidFill>
                <a:latin typeface="+mj-lt"/>
                <a:cs typeface="Calibri"/>
              </a:rPr>
              <a:t>time</a:t>
            </a:r>
            <a:endParaRPr dirty="0">
              <a:latin typeface="+mj-lt"/>
              <a:cs typeface="Calibri"/>
            </a:endParaRPr>
          </a:p>
        </p:txBody>
      </p:sp>
      <p:sp>
        <p:nvSpPr>
          <p:cNvPr id="39" name="object 39"/>
          <p:cNvSpPr/>
          <p:nvPr/>
        </p:nvSpPr>
        <p:spPr>
          <a:xfrm>
            <a:off x="2494605" y="2975710"/>
            <a:ext cx="480874" cy="0"/>
          </a:xfrm>
          <a:custGeom>
            <a:avLst/>
            <a:gdLst/>
            <a:ahLst/>
            <a:cxnLst/>
            <a:rect l="l" t="t" r="r" b="b"/>
            <a:pathLst>
              <a:path w="624839">
                <a:moveTo>
                  <a:pt x="0" y="0"/>
                </a:moveTo>
                <a:lnTo>
                  <a:pt x="624460" y="0"/>
                </a:lnTo>
              </a:path>
            </a:pathLst>
          </a:custGeom>
          <a:ln w="1852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>
              <a:latin typeface="+mj-lt"/>
            </a:endParaRPr>
          </a:p>
        </p:txBody>
      </p:sp>
      <p:sp>
        <p:nvSpPr>
          <p:cNvPr id="40" name="object 40"/>
          <p:cNvSpPr/>
          <p:nvPr/>
        </p:nvSpPr>
        <p:spPr>
          <a:xfrm>
            <a:off x="2941655" y="2903804"/>
            <a:ext cx="114354" cy="144070"/>
          </a:xfrm>
          <a:custGeom>
            <a:avLst/>
            <a:gdLst/>
            <a:ahLst/>
            <a:cxnLst/>
            <a:rect l="l" t="t" r="r" b="b"/>
            <a:pathLst>
              <a:path w="148589" h="176529">
                <a:moveTo>
                  <a:pt x="0" y="0"/>
                </a:moveTo>
                <a:lnTo>
                  <a:pt x="29832" y="88107"/>
                </a:lnTo>
                <a:lnTo>
                  <a:pt x="0" y="176214"/>
                </a:lnTo>
                <a:lnTo>
                  <a:pt x="32214" y="150318"/>
                </a:lnTo>
                <a:lnTo>
                  <a:pt x="69853" y="126261"/>
                </a:lnTo>
                <a:lnTo>
                  <a:pt x="109629" y="105154"/>
                </a:lnTo>
                <a:lnTo>
                  <a:pt x="148253" y="88107"/>
                </a:lnTo>
                <a:lnTo>
                  <a:pt x="109629" y="71067"/>
                </a:lnTo>
                <a:lnTo>
                  <a:pt x="69853" y="49959"/>
                </a:lnTo>
                <a:lnTo>
                  <a:pt x="32214" y="25898"/>
                </a:lnTo>
                <a:lnTo>
                  <a:pt x="0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>
              <a:latin typeface="+mj-lt"/>
            </a:endParaRPr>
          </a:p>
        </p:txBody>
      </p:sp>
      <p:sp>
        <p:nvSpPr>
          <p:cNvPr id="41" name="object 41"/>
          <p:cNvSpPr/>
          <p:nvPr/>
        </p:nvSpPr>
        <p:spPr>
          <a:xfrm>
            <a:off x="2414043" y="2903804"/>
            <a:ext cx="114354" cy="144070"/>
          </a:xfrm>
          <a:custGeom>
            <a:avLst/>
            <a:gdLst/>
            <a:ahLst/>
            <a:cxnLst/>
            <a:rect l="l" t="t" r="r" b="b"/>
            <a:pathLst>
              <a:path w="148589" h="176529">
                <a:moveTo>
                  <a:pt x="148253" y="0"/>
                </a:moveTo>
                <a:lnTo>
                  <a:pt x="116039" y="25896"/>
                </a:lnTo>
                <a:lnTo>
                  <a:pt x="78400" y="49953"/>
                </a:lnTo>
                <a:lnTo>
                  <a:pt x="38624" y="71060"/>
                </a:lnTo>
                <a:lnTo>
                  <a:pt x="0" y="88107"/>
                </a:lnTo>
                <a:lnTo>
                  <a:pt x="38624" y="105146"/>
                </a:lnTo>
                <a:lnTo>
                  <a:pt x="78400" y="126254"/>
                </a:lnTo>
                <a:lnTo>
                  <a:pt x="116039" y="150315"/>
                </a:lnTo>
                <a:lnTo>
                  <a:pt x="148253" y="176214"/>
                </a:lnTo>
                <a:lnTo>
                  <a:pt x="118421" y="88107"/>
                </a:lnTo>
                <a:lnTo>
                  <a:pt x="148253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>
              <a:latin typeface="+mj-lt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2611042" y="2998478"/>
            <a:ext cx="262090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018"/>
            <a:r>
              <a:rPr spc="39" dirty="0">
                <a:solidFill>
                  <a:srgbClr val="231F20"/>
                </a:solidFill>
                <a:latin typeface="+mj-lt"/>
                <a:cs typeface="Calibri"/>
              </a:rPr>
              <a:t>kw</a:t>
            </a:r>
            <a:endParaRPr dirty="0">
              <a:latin typeface="+mj-lt"/>
              <a:cs typeface="Calibri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336486" y="2801949"/>
            <a:ext cx="1105800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018"/>
            <a:r>
              <a:rPr spc="39" dirty="0">
                <a:solidFill>
                  <a:srgbClr val="231F20"/>
                </a:solidFill>
                <a:latin typeface="+mj-lt"/>
                <a:cs typeface="Calibri"/>
              </a:rPr>
              <a:t>x </a:t>
            </a:r>
            <a:r>
              <a:rPr spc="134" dirty="0">
                <a:solidFill>
                  <a:srgbClr val="231F20"/>
                </a:solidFill>
                <a:latin typeface="+mj-lt"/>
                <a:cs typeface="Calibri"/>
              </a:rPr>
              <a:t>=</a:t>
            </a:r>
            <a:r>
              <a:rPr spc="-138" dirty="0">
                <a:solidFill>
                  <a:srgbClr val="231F20"/>
                </a:solidFill>
                <a:latin typeface="+mj-lt"/>
                <a:cs typeface="Calibri"/>
              </a:rPr>
              <a:t> </a:t>
            </a:r>
            <a:r>
              <a:rPr spc="-4" dirty="0">
                <a:solidFill>
                  <a:srgbClr val="231F20"/>
                </a:solidFill>
                <a:latin typeface="+mj-lt"/>
                <a:cs typeface="Calibri"/>
              </a:rPr>
              <a:t>(x1,x2,x3)</a:t>
            </a:r>
            <a:endParaRPr dirty="0">
              <a:latin typeface="+mj-lt"/>
              <a:cs typeface="Calibri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336486" y="3346350"/>
            <a:ext cx="1346001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018"/>
            <a:r>
              <a:rPr spc="-63" dirty="0">
                <a:solidFill>
                  <a:srgbClr val="231F20"/>
                </a:solidFill>
                <a:latin typeface="+mj-lt"/>
                <a:cs typeface="Calibri"/>
              </a:rPr>
              <a:t>W </a:t>
            </a:r>
            <a:r>
              <a:rPr spc="4" dirty="0">
                <a:solidFill>
                  <a:srgbClr val="231F20"/>
                </a:solidFill>
                <a:latin typeface="+mj-lt"/>
                <a:cs typeface="Calibri"/>
              </a:rPr>
              <a:t>is</a:t>
            </a:r>
            <a:r>
              <a:rPr spc="-32" dirty="0">
                <a:solidFill>
                  <a:srgbClr val="231F20"/>
                </a:solidFill>
                <a:latin typeface="+mj-lt"/>
                <a:cs typeface="Calibri"/>
              </a:rPr>
              <a:t> </a:t>
            </a:r>
            <a:r>
              <a:rPr spc="-8" dirty="0">
                <a:solidFill>
                  <a:srgbClr val="231F20"/>
                </a:solidFill>
                <a:latin typeface="+mj-lt"/>
                <a:cs typeface="Calibri"/>
              </a:rPr>
              <a:t>osz*(isz*kw)</a:t>
            </a:r>
            <a:endParaRPr dirty="0">
              <a:latin typeface="+mj-lt"/>
              <a:cs typeface="Calibri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1619902" y="1577046"/>
            <a:ext cx="919805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018"/>
            <a:r>
              <a:rPr spc="24" dirty="0">
                <a:solidFill>
                  <a:srgbClr val="231F20"/>
                </a:solidFill>
                <a:latin typeface="+mj-lt"/>
                <a:cs typeface="Calibri"/>
              </a:rPr>
              <a:t>x1 x2 x3</a:t>
            </a:r>
            <a:endParaRPr dirty="0">
              <a:latin typeface="+mj-lt"/>
              <a:cs typeface="Calibri"/>
            </a:endParaRPr>
          </a:p>
        </p:txBody>
      </p:sp>
      <p:sp>
        <p:nvSpPr>
          <p:cNvPr id="46" name="object 46"/>
          <p:cNvSpPr/>
          <p:nvPr/>
        </p:nvSpPr>
        <p:spPr>
          <a:xfrm>
            <a:off x="3298174" y="1971056"/>
            <a:ext cx="0" cy="799639"/>
          </a:xfrm>
          <a:custGeom>
            <a:avLst/>
            <a:gdLst/>
            <a:ahLst/>
            <a:cxnLst/>
            <a:rect l="l" t="t" r="r" b="b"/>
            <a:pathLst>
              <a:path h="979804">
                <a:moveTo>
                  <a:pt x="0" y="0"/>
                </a:moveTo>
                <a:lnTo>
                  <a:pt x="0" y="979669"/>
                </a:lnTo>
              </a:path>
            </a:pathLst>
          </a:custGeom>
          <a:ln w="1852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>
              <a:latin typeface="+mj-lt"/>
            </a:endParaRPr>
          </a:p>
        </p:txBody>
      </p:sp>
      <p:sp>
        <p:nvSpPr>
          <p:cNvPr id="47" name="object 47"/>
          <p:cNvSpPr/>
          <p:nvPr/>
        </p:nvSpPr>
        <p:spPr>
          <a:xfrm>
            <a:off x="3230366" y="2738698"/>
            <a:ext cx="135857" cy="108830"/>
          </a:xfrm>
          <a:custGeom>
            <a:avLst/>
            <a:gdLst/>
            <a:ahLst/>
            <a:cxnLst/>
            <a:rect l="l" t="t" r="r" b="b"/>
            <a:pathLst>
              <a:path w="176529" h="133350">
                <a:moveTo>
                  <a:pt x="0" y="0"/>
                </a:moveTo>
                <a:lnTo>
                  <a:pt x="25896" y="28886"/>
                </a:lnTo>
                <a:lnTo>
                  <a:pt x="49953" y="62634"/>
                </a:lnTo>
                <a:lnTo>
                  <a:pt x="71060" y="98292"/>
                </a:lnTo>
                <a:lnTo>
                  <a:pt x="88107" y="132911"/>
                </a:lnTo>
                <a:lnTo>
                  <a:pt x="105146" y="98292"/>
                </a:lnTo>
                <a:lnTo>
                  <a:pt x="126254" y="62634"/>
                </a:lnTo>
                <a:lnTo>
                  <a:pt x="150315" y="28886"/>
                </a:lnTo>
                <a:lnTo>
                  <a:pt x="152225" y="26756"/>
                </a:lnTo>
                <a:lnTo>
                  <a:pt x="88107" y="26756"/>
                </a:lnTo>
                <a:lnTo>
                  <a:pt x="0" y="0"/>
                </a:lnTo>
                <a:close/>
              </a:path>
              <a:path w="176529" h="133350">
                <a:moveTo>
                  <a:pt x="176214" y="0"/>
                </a:moveTo>
                <a:lnTo>
                  <a:pt x="88107" y="26756"/>
                </a:lnTo>
                <a:lnTo>
                  <a:pt x="152225" y="26756"/>
                </a:lnTo>
                <a:lnTo>
                  <a:pt x="176214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>
              <a:latin typeface="+mj-lt"/>
            </a:endParaRPr>
          </a:p>
        </p:txBody>
      </p:sp>
      <p:sp>
        <p:nvSpPr>
          <p:cNvPr id="48" name="object 48"/>
          <p:cNvSpPr/>
          <p:nvPr/>
        </p:nvSpPr>
        <p:spPr>
          <a:xfrm>
            <a:off x="3230366" y="1894469"/>
            <a:ext cx="135857" cy="108830"/>
          </a:xfrm>
          <a:custGeom>
            <a:avLst/>
            <a:gdLst/>
            <a:ahLst/>
            <a:cxnLst/>
            <a:rect l="l" t="t" r="r" b="b"/>
            <a:pathLst>
              <a:path w="176529" h="133350">
                <a:moveTo>
                  <a:pt x="88107" y="0"/>
                </a:moveTo>
                <a:lnTo>
                  <a:pt x="71067" y="34619"/>
                </a:lnTo>
                <a:lnTo>
                  <a:pt x="49959" y="70277"/>
                </a:lnTo>
                <a:lnTo>
                  <a:pt x="25898" y="104024"/>
                </a:lnTo>
                <a:lnTo>
                  <a:pt x="0" y="132911"/>
                </a:lnTo>
                <a:lnTo>
                  <a:pt x="88107" y="106155"/>
                </a:lnTo>
                <a:lnTo>
                  <a:pt x="152228" y="106155"/>
                </a:lnTo>
                <a:lnTo>
                  <a:pt x="150318" y="104024"/>
                </a:lnTo>
                <a:lnTo>
                  <a:pt x="126261" y="70277"/>
                </a:lnTo>
                <a:lnTo>
                  <a:pt x="105154" y="34619"/>
                </a:lnTo>
                <a:lnTo>
                  <a:pt x="88107" y="0"/>
                </a:lnTo>
                <a:close/>
              </a:path>
              <a:path w="176529" h="133350">
                <a:moveTo>
                  <a:pt x="152228" y="106155"/>
                </a:moveTo>
                <a:lnTo>
                  <a:pt x="88107" y="106155"/>
                </a:lnTo>
                <a:lnTo>
                  <a:pt x="176214" y="132911"/>
                </a:lnTo>
                <a:lnTo>
                  <a:pt x="152228" y="106155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>
              <a:latin typeface="+mj-lt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1893702" y="2885888"/>
            <a:ext cx="99205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018"/>
            <a:r>
              <a:rPr spc="39" dirty="0">
                <a:solidFill>
                  <a:srgbClr val="231F20"/>
                </a:solidFill>
                <a:latin typeface="+mj-lt"/>
                <a:cs typeface="Calibri"/>
              </a:rPr>
              <a:t>x</a:t>
            </a:r>
            <a:endParaRPr>
              <a:latin typeface="+mj-lt"/>
              <a:cs typeface="Calibri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1828800" y="4268667"/>
            <a:ext cx="368334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018"/>
            <a:r>
              <a:rPr spc="-12" dirty="0">
                <a:solidFill>
                  <a:srgbClr val="231F20"/>
                </a:solidFill>
                <a:latin typeface="+mj-lt"/>
                <a:cs typeface="Calibri"/>
              </a:rPr>
              <a:t>Wx</a:t>
            </a:r>
            <a:endParaRPr dirty="0">
              <a:latin typeface="+mj-lt"/>
              <a:cs typeface="Calibri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3359706" y="2212101"/>
            <a:ext cx="255413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018"/>
            <a:r>
              <a:rPr spc="16" dirty="0">
                <a:solidFill>
                  <a:srgbClr val="231F20"/>
                </a:solidFill>
                <a:latin typeface="+mj-lt"/>
                <a:cs typeface="Calibri"/>
              </a:rPr>
              <a:t>isz</a:t>
            </a:r>
            <a:endParaRPr dirty="0">
              <a:latin typeface="+mj-lt"/>
              <a:cs typeface="Calibri"/>
            </a:endParaRPr>
          </a:p>
        </p:txBody>
      </p:sp>
      <p:sp>
        <p:nvSpPr>
          <p:cNvPr id="52" name="object 52"/>
          <p:cNvSpPr/>
          <p:nvPr/>
        </p:nvSpPr>
        <p:spPr>
          <a:xfrm>
            <a:off x="2980955" y="3608098"/>
            <a:ext cx="0" cy="603228"/>
          </a:xfrm>
          <a:custGeom>
            <a:avLst/>
            <a:gdLst/>
            <a:ahLst/>
            <a:cxnLst/>
            <a:rect l="l" t="t" r="r" b="b"/>
            <a:pathLst>
              <a:path h="739139">
                <a:moveTo>
                  <a:pt x="0" y="0"/>
                </a:moveTo>
                <a:lnTo>
                  <a:pt x="0" y="738638"/>
                </a:lnTo>
              </a:path>
            </a:pathLst>
          </a:custGeom>
          <a:ln w="1852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>
              <a:latin typeface="+mj-lt"/>
            </a:endParaRPr>
          </a:p>
        </p:txBody>
      </p:sp>
      <p:sp>
        <p:nvSpPr>
          <p:cNvPr id="53" name="object 53"/>
          <p:cNvSpPr/>
          <p:nvPr/>
        </p:nvSpPr>
        <p:spPr>
          <a:xfrm>
            <a:off x="2913148" y="4186882"/>
            <a:ext cx="135857" cy="81881"/>
          </a:xfrm>
          <a:custGeom>
            <a:avLst/>
            <a:gdLst/>
            <a:ahLst/>
            <a:cxnLst/>
            <a:rect l="l" t="t" r="r" b="b"/>
            <a:pathLst>
              <a:path w="176529" h="100329">
                <a:moveTo>
                  <a:pt x="0" y="0"/>
                </a:moveTo>
                <a:lnTo>
                  <a:pt x="25896" y="21778"/>
                </a:lnTo>
                <a:lnTo>
                  <a:pt x="49953" y="47219"/>
                </a:lnTo>
                <a:lnTo>
                  <a:pt x="71060" y="74103"/>
                </a:lnTo>
                <a:lnTo>
                  <a:pt x="88107" y="100207"/>
                </a:lnTo>
                <a:lnTo>
                  <a:pt x="105146" y="74103"/>
                </a:lnTo>
                <a:lnTo>
                  <a:pt x="126254" y="47219"/>
                </a:lnTo>
                <a:lnTo>
                  <a:pt x="150315" y="21778"/>
                </a:lnTo>
                <a:lnTo>
                  <a:pt x="152240" y="20160"/>
                </a:lnTo>
                <a:lnTo>
                  <a:pt x="88107" y="20160"/>
                </a:lnTo>
                <a:lnTo>
                  <a:pt x="0" y="0"/>
                </a:lnTo>
                <a:close/>
              </a:path>
              <a:path w="176529" h="100329">
                <a:moveTo>
                  <a:pt x="176214" y="0"/>
                </a:moveTo>
                <a:lnTo>
                  <a:pt x="88107" y="20160"/>
                </a:lnTo>
                <a:lnTo>
                  <a:pt x="152240" y="20160"/>
                </a:lnTo>
                <a:lnTo>
                  <a:pt x="176214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>
              <a:latin typeface="+mj-lt"/>
            </a:endParaRPr>
          </a:p>
        </p:txBody>
      </p:sp>
      <p:sp>
        <p:nvSpPr>
          <p:cNvPr id="54" name="object 54"/>
          <p:cNvSpPr/>
          <p:nvPr/>
        </p:nvSpPr>
        <p:spPr>
          <a:xfrm>
            <a:off x="2913148" y="3550355"/>
            <a:ext cx="135857" cy="81881"/>
          </a:xfrm>
          <a:custGeom>
            <a:avLst/>
            <a:gdLst/>
            <a:ahLst/>
            <a:cxnLst/>
            <a:rect l="l" t="t" r="r" b="b"/>
            <a:pathLst>
              <a:path w="176529" h="100329">
                <a:moveTo>
                  <a:pt x="88107" y="0"/>
                </a:moveTo>
                <a:lnTo>
                  <a:pt x="71067" y="26103"/>
                </a:lnTo>
                <a:lnTo>
                  <a:pt x="49959" y="52987"/>
                </a:lnTo>
                <a:lnTo>
                  <a:pt x="25898" y="78428"/>
                </a:lnTo>
                <a:lnTo>
                  <a:pt x="0" y="100207"/>
                </a:lnTo>
                <a:lnTo>
                  <a:pt x="88107" y="80047"/>
                </a:lnTo>
                <a:lnTo>
                  <a:pt x="152242" y="80047"/>
                </a:lnTo>
                <a:lnTo>
                  <a:pt x="150318" y="78428"/>
                </a:lnTo>
                <a:lnTo>
                  <a:pt x="126261" y="52987"/>
                </a:lnTo>
                <a:lnTo>
                  <a:pt x="105154" y="26103"/>
                </a:lnTo>
                <a:lnTo>
                  <a:pt x="88107" y="0"/>
                </a:lnTo>
                <a:close/>
              </a:path>
              <a:path w="176529" h="100329">
                <a:moveTo>
                  <a:pt x="152242" y="80047"/>
                </a:moveTo>
                <a:lnTo>
                  <a:pt x="88107" y="80047"/>
                </a:lnTo>
                <a:lnTo>
                  <a:pt x="176214" y="100207"/>
                </a:lnTo>
                <a:lnTo>
                  <a:pt x="152242" y="80047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>
              <a:latin typeface="+mj-lt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3045978" y="3747029"/>
            <a:ext cx="320245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018"/>
            <a:r>
              <a:rPr spc="24" dirty="0">
                <a:solidFill>
                  <a:srgbClr val="231F20"/>
                </a:solidFill>
                <a:latin typeface="+mj-lt"/>
                <a:cs typeface="Calibri"/>
              </a:rPr>
              <a:t>osz</a:t>
            </a:r>
            <a:endParaRPr dirty="0">
              <a:latin typeface="+mj-lt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5609588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Removing the time dimension (1/2)</a:t>
            </a:r>
          </a:p>
        </p:txBody>
      </p:sp>
      <p:pic>
        <p:nvPicPr>
          <p:cNvPr id="33" name="Picture 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68437"/>
            <a:ext cx="8229600" cy="4632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155885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4224" t="2009" r="3357"/>
          <a:stretch/>
        </p:blipFill>
        <p:spPr>
          <a:xfrm>
            <a:off x="246888" y="1028700"/>
            <a:ext cx="7690034" cy="4343400"/>
          </a:xfrm>
          <a:prstGeom prst="rect">
            <a:avLst/>
          </a:prstGeom>
        </p:spPr>
      </p:pic>
      <p:sp>
        <p:nvSpPr>
          <p:cNvPr id="30" name="Title 2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Removing the time dimension (2/2)</a:t>
            </a:r>
          </a:p>
        </p:txBody>
      </p:sp>
    </p:spTree>
    <p:extLst>
      <p:ext uri="{BB962C8B-B14F-4D97-AF65-F5344CB8AC3E}">
        <p14:creationId xmlns:p14="http://schemas.microsoft.com/office/powerpoint/2010/main" val="294799382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743200" y="2171700"/>
            <a:ext cx="2209800" cy="762000"/>
          </a:xfrm>
          <a:prstGeom prst="rect">
            <a:avLst/>
          </a:prstGeom>
          <a:blipFill>
            <a:blip r:embed="rId2" cstate="print"/>
            <a:srcRect/>
            <a:stretch>
              <a:fillRect l="-117245" t="-170000" r="-104982" b="-1792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Word Tag Likelihood (WTL)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network has one output 	  per tag </a:t>
            </a:r>
            <a:r>
              <a:rPr lang="en-US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endParaRPr lang="en-US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/>
              <a:t>Interpreted as a probability with a </a:t>
            </a:r>
            <a:r>
              <a:rPr lang="en-US" dirty="0" err="1">
                <a:solidFill>
                  <a:schemeClr val="accent1"/>
                </a:solidFill>
              </a:rPr>
              <a:t>softmax</a:t>
            </a:r>
            <a:r>
              <a:rPr lang="en-US" dirty="0"/>
              <a:t> over all </a:t>
            </a:r>
            <a:r>
              <a:rPr lang="en-US" dirty="0">
                <a:solidFill>
                  <a:schemeClr val="accent1"/>
                </a:solidFill>
              </a:rPr>
              <a:t>tags</a:t>
            </a:r>
          </a:p>
          <a:p>
            <a:endParaRPr lang="en-US" dirty="0">
              <a:solidFill>
                <a:schemeClr val="accent1"/>
              </a:solidFill>
            </a:endParaRPr>
          </a:p>
          <a:p>
            <a:endParaRPr lang="en-US" dirty="0">
              <a:solidFill>
                <a:schemeClr val="accent1"/>
              </a:solidFill>
            </a:endParaRPr>
          </a:p>
          <a:p>
            <a:endParaRPr lang="en-US" dirty="0">
              <a:solidFill>
                <a:schemeClr val="accent1"/>
              </a:solidFill>
            </a:endParaRPr>
          </a:p>
          <a:p>
            <a:endParaRPr lang="en-US" dirty="0">
              <a:solidFill>
                <a:schemeClr val="accent1"/>
              </a:solidFill>
            </a:endParaRPr>
          </a:p>
          <a:p>
            <a:pPr marL="0" indent="0">
              <a:buNone/>
            </a:pPr>
            <a:r>
              <a:rPr lang="en-US" i="1" dirty="0">
                <a:solidFill>
                  <a:srgbClr val="000000"/>
                </a:solidFill>
              </a:rPr>
              <a:t>…We can train directly for that (word tag likelihood) or we could train in a structured way by predicting the entire sentence’s tags.</a:t>
            </a:r>
          </a:p>
          <a:p>
            <a:pPr marL="0" indent="0">
              <a:buNone/>
            </a:pPr>
            <a:endParaRPr lang="en-US" dirty="0">
              <a:solidFill>
                <a:srgbClr val="000000"/>
              </a:solidFill>
            </a:endParaRPr>
          </a:p>
          <a:p>
            <a:pPr marL="0" indent="0">
              <a:buNone/>
            </a:pPr>
            <a:r>
              <a:rPr lang="en-US" dirty="0">
                <a:solidFill>
                  <a:srgbClr val="000000"/>
                </a:solidFill>
              </a:rPr>
              <a:t>That should be useful because tags are not independent.</a:t>
            </a:r>
          </a:p>
          <a:p>
            <a:endParaRPr lang="en-US" dirty="0">
              <a:solidFill>
                <a:srgbClr val="000000"/>
              </a:solidFill>
            </a:endParaRPr>
          </a:p>
          <a:p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12" name="object 2"/>
          <p:cNvSpPr/>
          <p:nvPr/>
        </p:nvSpPr>
        <p:spPr>
          <a:xfrm>
            <a:off x="3505200" y="1399674"/>
            <a:ext cx="762000" cy="302163"/>
          </a:xfrm>
          <a:prstGeom prst="rect">
            <a:avLst/>
          </a:prstGeom>
          <a:blipFill>
            <a:blip r:embed="rId2" cstate="print"/>
            <a:srcRect/>
            <a:stretch>
              <a:fillRect l="-407265" t="-173209" r="-427193" b="-412201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4810834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05400" y="1347083"/>
            <a:ext cx="1371600" cy="304800"/>
          </a:xfrm>
          <a:prstGeom prst="rect">
            <a:avLst/>
          </a:prstGeom>
          <a:blipFill>
            <a:blip r:embed="rId2" cstate="print"/>
            <a:srcRect/>
            <a:stretch>
              <a:fillRect l="-388892" t="-150011" r="-30261" b="-1245637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Sentence Tag Likelihood (STL)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</a:t>
            </a:r>
            <a:r>
              <a:rPr lang="en-US" dirty="0">
                <a:solidFill>
                  <a:schemeClr val="accent1"/>
                </a:solidFill>
              </a:rPr>
              <a:t>network score</a:t>
            </a:r>
            <a:r>
              <a:rPr lang="en-US" dirty="0"/>
              <a:t> for tag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dirty="0"/>
              <a:t> at the </a:t>
            </a:r>
            <a:r>
              <a:rPr lang="en-US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i="1" baseline="30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dirty="0"/>
              <a:t> word is</a:t>
            </a:r>
          </a:p>
          <a:p>
            <a:r>
              <a:rPr lang="en-US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i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kl</a:t>
            </a:r>
            <a:r>
              <a:rPr lang="en-US" dirty="0"/>
              <a:t> </a:t>
            </a:r>
            <a:r>
              <a:rPr lang="en-US" dirty="0">
                <a:solidFill>
                  <a:schemeClr val="accent1"/>
                </a:solidFill>
              </a:rPr>
              <a:t>transition score</a:t>
            </a:r>
            <a:r>
              <a:rPr lang="en-US" dirty="0"/>
              <a:t> to jump from tag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 </a:t>
            </a:r>
            <a:r>
              <a:rPr lang="en-US" dirty="0"/>
              <a:t>to tag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>
                <a:solidFill>
                  <a:schemeClr val="accent1"/>
                </a:solidFill>
              </a:rPr>
              <a:t>Sentence</a:t>
            </a:r>
            <a:r>
              <a:rPr lang="en-US" dirty="0"/>
              <a:t> score for a tag path</a:t>
            </a:r>
          </a:p>
        </p:txBody>
      </p:sp>
      <p:sp>
        <p:nvSpPr>
          <p:cNvPr id="9" name="object 2"/>
          <p:cNvSpPr/>
          <p:nvPr/>
        </p:nvSpPr>
        <p:spPr>
          <a:xfrm>
            <a:off x="1485900" y="2121746"/>
            <a:ext cx="5257800" cy="2057400"/>
          </a:xfrm>
          <a:prstGeom prst="rect">
            <a:avLst/>
          </a:prstGeom>
          <a:blipFill>
            <a:blip r:embed="rId2" cstate="print"/>
            <a:srcRect/>
            <a:stretch>
              <a:fillRect l="-30435" t="-59260" r="-4996" b="-62316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2"/>
          <p:cNvSpPr/>
          <p:nvPr/>
        </p:nvSpPr>
        <p:spPr>
          <a:xfrm>
            <a:off x="3657600" y="4344208"/>
            <a:ext cx="1371600" cy="342091"/>
          </a:xfrm>
          <a:prstGeom prst="rect">
            <a:avLst/>
          </a:prstGeom>
          <a:blipFill>
            <a:blip r:embed="rId2" cstate="print"/>
            <a:srcRect/>
            <a:stretch>
              <a:fillRect l="-266666" t="-969189" r="-152487" b="-263419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2"/>
          <p:cNvSpPr/>
          <p:nvPr/>
        </p:nvSpPr>
        <p:spPr>
          <a:xfrm>
            <a:off x="1828800" y="4856623"/>
            <a:ext cx="4724400" cy="785708"/>
          </a:xfrm>
          <a:prstGeom prst="rect">
            <a:avLst/>
          </a:prstGeom>
          <a:blipFill>
            <a:blip r:embed="rId2" cstate="print"/>
            <a:srcRect/>
            <a:stretch>
              <a:fillRect l="-41490" t="-481893" r="-9232" b="1686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9438140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09506" y="3390900"/>
            <a:ext cx="5410200" cy="1524001"/>
          </a:xfrm>
          <a:prstGeom prst="rect">
            <a:avLst/>
          </a:prstGeom>
          <a:blipFill>
            <a:blip r:embed="rId2" cstate="print"/>
            <a:srcRect/>
            <a:stretch>
              <a:fillRect l="-15492" t="-174126" r="-16118" b="-62028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Supervised benchmark results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chemeClr val="accent1"/>
                </a:solidFill>
              </a:rPr>
              <a:t>Network architectures</a:t>
            </a:r>
            <a:r>
              <a:rPr lang="en-US" dirty="0"/>
              <a:t>:</a:t>
            </a:r>
          </a:p>
          <a:p>
            <a:r>
              <a:rPr lang="en-US" dirty="0">
                <a:solidFill>
                  <a:schemeClr val="accent1"/>
                </a:solidFill>
              </a:rPr>
              <a:t>Window</a:t>
            </a:r>
            <a:r>
              <a:rPr lang="en-US" dirty="0"/>
              <a:t> (5) approach for POS, CHUNK &amp; NER (300HU)</a:t>
            </a:r>
          </a:p>
          <a:p>
            <a:r>
              <a:rPr lang="en-US" dirty="0">
                <a:solidFill>
                  <a:schemeClr val="accent1"/>
                </a:solidFill>
              </a:rPr>
              <a:t>Convolutional</a:t>
            </a:r>
            <a:r>
              <a:rPr lang="en-US" dirty="0"/>
              <a:t> (3) for SRL (300+500HU)</a:t>
            </a:r>
          </a:p>
          <a:p>
            <a:r>
              <a:rPr lang="en-US" dirty="0">
                <a:solidFill>
                  <a:schemeClr val="accent1"/>
                </a:solidFill>
              </a:rPr>
              <a:t>Word Tag Likelihood </a:t>
            </a:r>
            <a:r>
              <a:rPr lang="en-US" dirty="0"/>
              <a:t>(WTL) and </a:t>
            </a:r>
            <a:r>
              <a:rPr lang="en-US" dirty="0">
                <a:solidFill>
                  <a:schemeClr val="accent1"/>
                </a:solidFill>
              </a:rPr>
              <a:t>Sentence Tag Likelihood </a:t>
            </a:r>
            <a:r>
              <a:rPr lang="en-US" dirty="0"/>
              <a:t>(STL)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>
                <a:solidFill>
                  <a:schemeClr val="accent1"/>
                </a:solidFill>
              </a:rPr>
              <a:t>Network features</a:t>
            </a:r>
            <a:r>
              <a:rPr lang="en-US" dirty="0"/>
              <a:t>: lower case words (size 50), capital letters (size 5) dictionary size 100,000 words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>
                <a:solidFill>
                  <a:schemeClr val="accent1"/>
                </a:solidFill>
              </a:rPr>
              <a:t>STL helps</a:t>
            </a:r>
            <a:r>
              <a:rPr lang="en-US" dirty="0"/>
              <a:t>, but… </a:t>
            </a:r>
            <a:r>
              <a:rPr lang="en-US" dirty="0">
                <a:solidFill>
                  <a:schemeClr val="accent1"/>
                </a:solidFill>
              </a:rPr>
              <a:t>fair performance</a:t>
            </a:r>
          </a:p>
          <a:p>
            <a:r>
              <a:rPr lang="en-US" dirty="0">
                <a:solidFill>
                  <a:schemeClr val="accent1"/>
                </a:solidFill>
              </a:rPr>
              <a:t>Capacity mainly in words features… are we training it right?</a:t>
            </a:r>
          </a:p>
        </p:txBody>
      </p:sp>
    </p:spTree>
    <p:extLst>
      <p:ext uri="{BB962C8B-B14F-4D97-AF65-F5344CB8AC3E}">
        <p14:creationId xmlns:p14="http://schemas.microsoft.com/office/powerpoint/2010/main" val="44995208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38006" y="1866900"/>
            <a:ext cx="6553200" cy="2895601"/>
          </a:xfrm>
          <a:prstGeom prst="rect">
            <a:avLst/>
          </a:prstGeom>
          <a:blipFill>
            <a:blip r:embed="rId2" cstate="print"/>
            <a:srcRect/>
            <a:stretch>
              <a:fillRect l="-4650" t="-39317" r="-4003" b="-36001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Supervised word </a:t>
            </a:r>
            <a:r>
              <a:rPr lang="en-US" dirty="0" err="1"/>
              <a:t>embeddings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383854" y="1028700"/>
            <a:ext cx="7540946" cy="4771553"/>
          </a:xfrm>
        </p:spPr>
        <p:txBody>
          <a:bodyPr/>
          <a:lstStyle/>
          <a:p>
            <a:r>
              <a:rPr lang="en-US" dirty="0"/>
              <a:t>Sentences with </a:t>
            </a:r>
            <a:r>
              <a:rPr lang="en-US" dirty="0">
                <a:solidFill>
                  <a:schemeClr val="accent1"/>
                </a:solidFill>
              </a:rPr>
              <a:t>similar words </a:t>
            </a:r>
            <a:r>
              <a:rPr lang="en-US" dirty="0"/>
              <a:t>should be </a:t>
            </a:r>
            <a:r>
              <a:rPr lang="en-US" dirty="0">
                <a:solidFill>
                  <a:schemeClr val="accent1"/>
                </a:solidFill>
              </a:rPr>
              <a:t>tagged in the same way</a:t>
            </a:r>
            <a:r>
              <a:rPr lang="en-US" dirty="0"/>
              <a:t>:</a:t>
            </a:r>
          </a:p>
          <a:p>
            <a:r>
              <a:rPr lang="en-US" dirty="0"/>
              <a:t>The </a:t>
            </a:r>
            <a:r>
              <a:rPr lang="en-US" dirty="0">
                <a:solidFill>
                  <a:schemeClr val="accent1"/>
                </a:solidFill>
              </a:rPr>
              <a:t>cat</a:t>
            </a:r>
            <a:r>
              <a:rPr lang="en-US" dirty="0"/>
              <a:t> sat on the mat</a:t>
            </a:r>
          </a:p>
          <a:p>
            <a:r>
              <a:rPr lang="en-US" dirty="0"/>
              <a:t>The </a:t>
            </a:r>
            <a:r>
              <a:rPr lang="en-US" dirty="0">
                <a:solidFill>
                  <a:schemeClr val="accent1"/>
                </a:solidFill>
              </a:rPr>
              <a:t>feline</a:t>
            </a:r>
            <a:r>
              <a:rPr lang="en-US" dirty="0"/>
              <a:t> sat on the mat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About </a:t>
            </a:r>
            <a:r>
              <a:rPr lang="en-US" dirty="0">
                <a:solidFill>
                  <a:schemeClr val="accent1"/>
                </a:solidFill>
              </a:rPr>
              <a:t>1M</a:t>
            </a:r>
            <a:r>
              <a:rPr lang="en-US" dirty="0"/>
              <a:t> of words in WSJ</a:t>
            </a:r>
          </a:p>
          <a:p>
            <a:r>
              <a:rPr lang="en-US" dirty="0">
                <a:solidFill>
                  <a:schemeClr val="accent1"/>
                </a:solidFill>
              </a:rPr>
              <a:t>15% of most frequent words </a:t>
            </a:r>
            <a:r>
              <a:rPr lang="en-US" dirty="0"/>
              <a:t>in the dictionary are seen </a:t>
            </a:r>
            <a:r>
              <a:rPr lang="en-US" dirty="0">
                <a:solidFill>
                  <a:schemeClr val="accent1"/>
                </a:solidFill>
              </a:rPr>
              <a:t>90% of the time</a:t>
            </a:r>
          </a:p>
          <a:p>
            <a:r>
              <a:rPr lang="en-US" dirty="0">
                <a:solidFill>
                  <a:schemeClr val="accent1"/>
                </a:solidFill>
              </a:rPr>
              <a:t>Cannot expect words to be trained properly!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352270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icture 4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7106" y="3038063"/>
            <a:ext cx="5715000" cy="1953037"/>
          </a:xfrm>
          <a:prstGeom prst="rect">
            <a:avLst/>
          </a:prstGeom>
        </p:spPr>
      </p:pic>
      <p:sp>
        <p:nvSpPr>
          <p:cNvPr id="38" name="Title 3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Improving word embedding</a:t>
            </a:r>
          </a:p>
        </p:txBody>
      </p:sp>
      <p:sp>
        <p:nvSpPr>
          <p:cNvPr id="39" name="Text Placeholder 3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Rare words are not trained properly</a:t>
            </a:r>
          </a:p>
          <a:p>
            <a:pPr marL="0" indent="0">
              <a:buNone/>
            </a:pPr>
            <a:r>
              <a:rPr lang="en-US" dirty="0"/>
              <a:t>Sentences with similar words should be tagged in the same way:</a:t>
            </a:r>
          </a:p>
          <a:p>
            <a:endParaRPr lang="en-US" dirty="0"/>
          </a:p>
          <a:p>
            <a:r>
              <a:rPr lang="en-US" dirty="0"/>
              <a:t>The cat sat on the mat</a:t>
            </a:r>
          </a:p>
          <a:p>
            <a:r>
              <a:rPr lang="en-US" dirty="0"/>
              <a:t>The feline sat on the mat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Only 1M WASJ was not enough – let’s use lots of unsupervised data!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879039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Semi-supervised: MTL with unlabeled text</a:t>
            </a:r>
          </a:p>
        </p:txBody>
      </p:sp>
      <p:sp>
        <p:nvSpPr>
          <p:cNvPr id="22" name="Text Placeholder 2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Language Model: “is a sentence actually English or not? ”Implicitly captures: * syntax * semantics</a:t>
            </a:r>
          </a:p>
          <a:p>
            <a:r>
              <a:rPr lang="en-US" dirty="0" err="1"/>
              <a:t>Bengio</a:t>
            </a:r>
            <a:r>
              <a:rPr lang="en-US" dirty="0"/>
              <a:t> &amp; Ducharme (2001) Probability of next word given previous words. Overcomplicated – we do not need probabilities here</a:t>
            </a:r>
          </a:p>
          <a:p>
            <a:r>
              <a:rPr lang="en-US" dirty="0"/>
              <a:t>English sentence windows: Wikipedia (∼ 631M words)</a:t>
            </a:r>
          </a:p>
          <a:p>
            <a:pPr marL="174625" indent="0">
              <a:buNone/>
            </a:pPr>
            <a:r>
              <a:rPr lang="en-US" dirty="0"/>
              <a:t>Non-English sentence windows: middle word randomly replaced</a:t>
            </a:r>
          </a:p>
          <a:p>
            <a:pPr marL="174625" indent="0">
              <a:buNone/>
            </a:pPr>
            <a:r>
              <a:rPr lang="en-US" dirty="0">
                <a:solidFill>
                  <a:schemeClr val="accent1"/>
                </a:solidFill>
              </a:rPr>
              <a:t>the champion Federer wins Wimbledon</a:t>
            </a:r>
          </a:p>
          <a:p>
            <a:pPr marL="174625" indent="0">
              <a:buNone/>
            </a:pPr>
            <a:r>
              <a:rPr lang="en-US" dirty="0">
                <a:solidFill>
                  <a:schemeClr val="accent1"/>
                </a:solidFill>
              </a:rPr>
              <a:t>vs. the champion saucepan wins Wimbledon</a:t>
            </a:r>
          </a:p>
          <a:p>
            <a:pPr marL="174625" indent="-174625"/>
            <a:r>
              <a:rPr lang="en-US" dirty="0">
                <a:solidFill>
                  <a:srgbClr val="000000"/>
                </a:solidFill>
              </a:rPr>
              <a:t>Multi-class margin cost:</a:t>
            </a: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8320" y="4076700"/>
            <a:ext cx="5892960" cy="1647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499517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Language model: embedding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Nearest neighbors in 100-dim. embedding space: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(Even fairly rare words are embedded well.)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1825653"/>
            <a:ext cx="5753294" cy="3013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7468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Part 1</a:t>
            </a:r>
          </a:p>
        </p:txBody>
      </p:sp>
      <p:sp>
        <p:nvSpPr>
          <p:cNvPr id="17" name="Text Placeholder 16"/>
          <p:cNvSpPr>
            <a:spLocks noGrp="1"/>
          </p:cNvSpPr>
          <p:nvPr>
            <p:ph type="body" idx="1"/>
          </p:nvPr>
        </p:nvSpPr>
        <p:spPr>
          <a:xfrm>
            <a:off x="383854" y="4229100"/>
            <a:ext cx="7461504" cy="1571153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Based on:</a:t>
            </a:r>
          </a:p>
          <a:p>
            <a:r>
              <a:rPr lang="en-US" dirty="0" err="1"/>
              <a:t>Collobert</a:t>
            </a:r>
            <a:r>
              <a:rPr lang="en-US" dirty="0"/>
              <a:t>, R., Weston, J., </a:t>
            </a:r>
            <a:r>
              <a:rPr lang="en-US" dirty="0" err="1"/>
              <a:t>Bottou</a:t>
            </a:r>
            <a:r>
              <a:rPr lang="en-US" dirty="0"/>
              <a:t>, L., </a:t>
            </a:r>
            <a:r>
              <a:rPr lang="en-US" dirty="0" err="1"/>
              <a:t>Karlen</a:t>
            </a:r>
            <a:r>
              <a:rPr lang="en-US" dirty="0"/>
              <a:t>, M., </a:t>
            </a:r>
            <a:r>
              <a:rPr lang="en-US" dirty="0" err="1"/>
              <a:t>Kavukcuoglu</a:t>
            </a:r>
            <a:r>
              <a:rPr lang="en-US" dirty="0"/>
              <a:t>, K., &amp; </a:t>
            </a:r>
            <a:r>
              <a:rPr lang="en-US" dirty="0" err="1"/>
              <a:t>Kuksa</a:t>
            </a:r>
            <a:r>
              <a:rPr lang="en-US" dirty="0"/>
              <a:t>, P. (2011). Natural language processing (almost) from scratch. The Journal of Machine Learning Research,12, 2493-2537.</a:t>
            </a:r>
          </a:p>
          <a:p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en-US"/>
              <a:t>Deep NLP tagging</a:t>
            </a:r>
            <a:endParaRPr lang="en-US" dirty="0"/>
          </a:p>
        </p:txBody>
      </p:sp>
      <p:sp>
        <p:nvSpPr>
          <p:cNvPr id="5" name="object 5"/>
          <p:cNvSpPr/>
          <p:nvPr/>
        </p:nvSpPr>
        <p:spPr>
          <a:xfrm>
            <a:off x="1023227" y="2431644"/>
            <a:ext cx="1523810" cy="161593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2575982" y="2431644"/>
            <a:ext cx="1523810" cy="161593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128738" y="2431644"/>
            <a:ext cx="1523810" cy="161593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681493" y="2431644"/>
            <a:ext cx="1523810" cy="161593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4285436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idx="1"/>
          </p:nvPr>
        </p:nvSpPr>
        <p:spPr>
          <a:xfrm>
            <a:off x="383854" y="3543300"/>
            <a:ext cx="7461504" cy="2256953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Notes:</a:t>
            </a:r>
          </a:p>
          <a:p>
            <a:r>
              <a:rPr lang="en-US" dirty="0"/>
              <a:t>Didn’t compare to benchmarks that used external labeled data.– </a:t>
            </a:r>
          </a:p>
          <a:p>
            <a:r>
              <a:rPr lang="en-US" dirty="0"/>
              <a:t>[Ando ’05] uses external unlabeled data.– </a:t>
            </a:r>
          </a:p>
          <a:p>
            <a:r>
              <a:rPr lang="en-US" dirty="0"/>
              <a:t>[</a:t>
            </a:r>
            <a:r>
              <a:rPr lang="en-US" dirty="0" err="1"/>
              <a:t>Koomen</a:t>
            </a:r>
            <a:r>
              <a:rPr lang="en-US" dirty="0"/>
              <a:t> ’05] uses 4 parse trees not provided by the challenge. Using only 1 tree it gets 74.76.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350" y="1028700"/>
            <a:ext cx="7472901" cy="2407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595434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Software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Code for tagging with POS, NER, CHUNK, SRL + parse trees:</a:t>
            </a:r>
          </a:p>
          <a:p>
            <a:pPr marL="0" indent="0">
              <a:buNone/>
            </a:pPr>
            <a:r>
              <a:rPr lang="en-US" sz="1800" u="sng" dirty="0">
                <a:solidFill>
                  <a:schemeClr val="accent1"/>
                </a:solidFill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https://ronan.collobert.com/senna/</a:t>
            </a:r>
            <a:endParaRPr lang="en-US" dirty="0">
              <a:solidFill>
                <a:schemeClr val="accent1"/>
              </a:solidFill>
              <a:latin typeface="+mn-lt"/>
            </a:endParaRP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See also Torch: </a:t>
            </a:r>
            <a:r>
              <a:rPr lang="en-US" dirty="0">
                <a:hlinkClick r:id="rId3"/>
              </a:rPr>
              <a:t>http://www.torch.ch</a:t>
            </a:r>
            <a:r>
              <a:rPr lang="en-US" dirty="0"/>
              <a:t> 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object 5"/>
          <p:cNvSpPr/>
          <p:nvPr/>
        </p:nvSpPr>
        <p:spPr>
          <a:xfrm>
            <a:off x="533400" y="1980064"/>
            <a:ext cx="4272194" cy="317362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9206739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Conclusion: Deep learning for NLP tagging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Generic end-to-end deep learning system for NLP tasks</a:t>
            </a:r>
          </a:p>
          <a:p>
            <a:r>
              <a:rPr lang="en-US" dirty="0"/>
              <a:t>Previous common belief in NLP: engineering syntactic features necessary for semantic tasks.</a:t>
            </a:r>
          </a:p>
          <a:p>
            <a:r>
              <a:rPr lang="en-US" dirty="0"/>
              <a:t>One can do well by engineering an algorithm rather than features. </a:t>
            </a:r>
          </a:p>
          <a:p>
            <a:r>
              <a:rPr lang="en-US" dirty="0"/>
              <a:t>Attitude is changing in recent years...</a:t>
            </a:r>
          </a:p>
        </p:txBody>
      </p:sp>
    </p:spTree>
    <p:extLst>
      <p:ext uri="{BB962C8B-B14F-4D97-AF65-F5344CB8AC3E}">
        <p14:creationId xmlns:p14="http://schemas.microsoft.com/office/powerpoint/2010/main" val="359313778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/>
          <p:nvPr/>
        </p:nvSpPr>
        <p:spPr>
          <a:xfrm>
            <a:off x="554110" y="1491979"/>
            <a:ext cx="3560201" cy="170196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168107" y="1604630"/>
            <a:ext cx="3560322" cy="158931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Title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Deep NLP work: Parsing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idx="1"/>
          </p:nvPr>
        </p:nvSpPr>
        <p:spPr>
          <a:xfrm>
            <a:off x="383854" y="3619500"/>
            <a:ext cx="7461504" cy="2180753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Solve as a (structured) tagging task, similar to methods before.</a:t>
            </a:r>
          </a:p>
          <a:p>
            <a:pPr marL="0" indent="0">
              <a:buNone/>
            </a:pPr>
            <a:r>
              <a:rPr lang="en-US" dirty="0"/>
              <a:t>R. </a:t>
            </a:r>
            <a:r>
              <a:rPr lang="en-US" dirty="0" err="1"/>
              <a:t>Collobert</a:t>
            </a:r>
            <a:r>
              <a:rPr lang="en-US" dirty="0"/>
              <a:t>. Deep Learning for Eﬃcient Discriminative Parsing. In AISTATS, 2011.</a:t>
            </a:r>
          </a:p>
        </p:txBody>
      </p:sp>
    </p:spTree>
    <p:extLst>
      <p:ext uri="{BB962C8B-B14F-4D97-AF65-F5344CB8AC3E}">
        <p14:creationId xmlns:p14="http://schemas.microsoft.com/office/powerpoint/2010/main" val="156883479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idx="1"/>
          </p:nvPr>
        </p:nvSpPr>
        <p:spPr>
          <a:xfrm>
            <a:off x="383854" y="3543300"/>
            <a:ext cx="7461504" cy="2256953"/>
          </a:xfrm>
        </p:spPr>
        <p:txBody>
          <a:bodyPr/>
          <a:lstStyle/>
          <a:p>
            <a:r>
              <a:rPr lang="en-US" dirty="0" err="1"/>
              <a:t>Socher</a:t>
            </a:r>
            <a:r>
              <a:rPr lang="en-US" dirty="0"/>
              <a:t>, Richard, et al. “Parsing natural scenes and natural language with recursive neural networks.” Proceedings of the 28th International Conference on Machine  Learning (ICML-11). 2011.</a:t>
            </a:r>
          </a:p>
          <a:p>
            <a:r>
              <a:rPr lang="en-US" dirty="0" err="1"/>
              <a:t>Socher</a:t>
            </a:r>
            <a:r>
              <a:rPr lang="en-US" dirty="0"/>
              <a:t>, Richard, et al. “Recursive deep models for semantic compositionality over a  sentiment treebank.” Proceedings of the Conference on Empirical Methods in Natural Language Processing (EMNLP). 2013.</a:t>
            </a:r>
          </a:p>
          <a:p>
            <a:endParaRPr lang="en-US" dirty="0"/>
          </a:p>
        </p:txBody>
      </p:sp>
      <p:sp>
        <p:nvSpPr>
          <p:cNvPr id="5" name="object 5"/>
          <p:cNvSpPr/>
          <p:nvPr/>
        </p:nvSpPr>
        <p:spPr>
          <a:xfrm>
            <a:off x="554111" y="1638300"/>
            <a:ext cx="3560194" cy="153779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168106" y="1900626"/>
            <a:ext cx="3560156" cy="127546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Deep NLP work: Recursive NNs for parsing, sentiment, ...</a:t>
            </a:r>
          </a:p>
        </p:txBody>
      </p:sp>
    </p:spTree>
    <p:extLst>
      <p:ext uri="{BB962C8B-B14F-4D97-AF65-F5344CB8AC3E}">
        <p14:creationId xmlns:p14="http://schemas.microsoft.com/office/powerpoint/2010/main" val="395169838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idx="1"/>
          </p:nvPr>
        </p:nvSpPr>
        <p:spPr>
          <a:xfrm>
            <a:off x="383854" y="4533900"/>
            <a:ext cx="7461504" cy="1266353"/>
          </a:xfrm>
        </p:spPr>
        <p:txBody>
          <a:bodyPr/>
          <a:lstStyle/>
          <a:p>
            <a:r>
              <a:rPr lang="en-US" dirty="0" err="1"/>
              <a:t>Bengio</a:t>
            </a:r>
            <a:r>
              <a:rPr lang="en-US" dirty="0"/>
              <a:t>, Y., </a:t>
            </a:r>
            <a:r>
              <a:rPr lang="en-US" dirty="0" err="1"/>
              <a:t>Schwenk</a:t>
            </a:r>
            <a:r>
              <a:rPr lang="en-US" dirty="0"/>
              <a:t>, H., </a:t>
            </a:r>
            <a:r>
              <a:rPr lang="en-US" dirty="0" err="1"/>
              <a:t>Sencal</a:t>
            </a:r>
            <a:r>
              <a:rPr lang="en-US" dirty="0"/>
              <a:t>, J. S., Morin, F., &amp; </a:t>
            </a:r>
            <a:r>
              <a:rPr lang="en-US" dirty="0" err="1"/>
              <a:t>Gauvain</a:t>
            </a:r>
            <a:r>
              <a:rPr lang="en-US" dirty="0"/>
              <a:t>, J. L.(2006). Neural probabilistic language models. In Innovations in Machine Learning (pp. 137-186). Springer Berlin Heidelberg.</a:t>
            </a:r>
          </a:p>
        </p:txBody>
      </p:sp>
      <p:sp>
        <p:nvSpPr>
          <p:cNvPr id="5" name="object 5"/>
          <p:cNvSpPr/>
          <p:nvPr/>
        </p:nvSpPr>
        <p:spPr>
          <a:xfrm>
            <a:off x="1978143" y="1530126"/>
            <a:ext cx="4272162" cy="28191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Deep NLP work: Language models</a:t>
            </a:r>
          </a:p>
        </p:txBody>
      </p:sp>
    </p:spTree>
    <p:extLst>
      <p:ext uri="{BB962C8B-B14F-4D97-AF65-F5344CB8AC3E}">
        <p14:creationId xmlns:p14="http://schemas.microsoft.com/office/powerpoint/2010/main" val="51104442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idx="1"/>
          </p:nvPr>
        </p:nvSpPr>
        <p:spPr>
          <a:xfrm>
            <a:off x="383854" y="4762500"/>
            <a:ext cx="7461504" cy="1037753"/>
          </a:xfrm>
        </p:spPr>
        <p:txBody>
          <a:bodyPr/>
          <a:lstStyle/>
          <a:p>
            <a:r>
              <a:rPr lang="en-US" dirty="0"/>
              <a:t>Recurrent neural network based language model. T </a:t>
            </a:r>
            <a:r>
              <a:rPr lang="en-US" dirty="0" err="1"/>
              <a:t>Mikolov</a:t>
            </a:r>
            <a:r>
              <a:rPr lang="en-US" dirty="0"/>
              <a:t>, M </a:t>
            </a:r>
            <a:r>
              <a:rPr lang="en-US" dirty="0" err="1"/>
              <a:t>Karaﬁt</a:t>
            </a:r>
            <a:r>
              <a:rPr lang="en-US" dirty="0"/>
              <a:t>, L </a:t>
            </a:r>
            <a:r>
              <a:rPr lang="en-US" dirty="0" err="1"/>
              <a:t>Burget</a:t>
            </a:r>
            <a:r>
              <a:rPr lang="en-US" dirty="0"/>
              <a:t>, J </a:t>
            </a:r>
            <a:r>
              <a:rPr lang="en-US" dirty="0" err="1"/>
              <a:t>Cernock</a:t>
            </a:r>
            <a:r>
              <a:rPr lang="en-US" dirty="0"/>
              <a:t>, S </a:t>
            </a:r>
            <a:r>
              <a:rPr lang="en-US" dirty="0" err="1"/>
              <a:t>Khudanpur</a:t>
            </a:r>
            <a:r>
              <a:rPr lang="en-US" dirty="0"/>
              <a:t> INTERSPEECH, 1045-1048.</a:t>
            </a:r>
          </a:p>
        </p:txBody>
      </p:sp>
      <p:sp>
        <p:nvSpPr>
          <p:cNvPr id="5" name="object 5"/>
          <p:cNvSpPr/>
          <p:nvPr/>
        </p:nvSpPr>
        <p:spPr>
          <a:xfrm>
            <a:off x="2209800" y="1409700"/>
            <a:ext cx="3560311" cy="298926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Deep NLP work: RNN LMs</a:t>
            </a:r>
          </a:p>
        </p:txBody>
      </p:sp>
    </p:spTree>
    <p:extLst>
      <p:ext uri="{BB962C8B-B14F-4D97-AF65-F5344CB8AC3E}">
        <p14:creationId xmlns:p14="http://schemas.microsoft.com/office/powerpoint/2010/main" val="106985642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/>
          <p:cNvSpPr>
            <a:spLocks noGrp="1"/>
          </p:cNvSpPr>
          <p:nvPr>
            <p:ph type="body" idx="1"/>
          </p:nvPr>
        </p:nvSpPr>
        <p:spPr>
          <a:xfrm>
            <a:off x="383854" y="4838700"/>
            <a:ext cx="7461504" cy="961553"/>
          </a:xfrm>
        </p:spPr>
        <p:txBody>
          <a:bodyPr/>
          <a:lstStyle/>
          <a:p>
            <a:r>
              <a:rPr lang="en-US" dirty="0"/>
              <a:t>Tomas </a:t>
            </a:r>
            <a:r>
              <a:rPr lang="en-US" dirty="0" err="1"/>
              <a:t>Mikolov</a:t>
            </a:r>
            <a:r>
              <a:rPr lang="en-US" dirty="0"/>
              <a:t>, Ilya </a:t>
            </a:r>
            <a:r>
              <a:rPr lang="en-US" dirty="0" err="1"/>
              <a:t>Sutskever</a:t>
            </a:r>
            <a:r>
              <a:rPr lang="en-US" dirty="0"/>
              <a:t>, Kai Chen, Greg </a:t>
            </a:r>
            <a:r>
              <a:rPr lang="en-US" dirty="0" err="1"/>
              <a:t>Corrado</a:t>
            </a:r>
            <a:r>
              <a:rPr lang="en-US" dirty="0"/>
              <a:t>, and Jeﬀrey Dean. Distributed Representations of Words and Phrases and their Compositionality. NIPS, 2013.</a:t>
            </a:r>
          </a:p>
        </p:txBody>
      </p:sp>
      <p:sp>
        <p:nvSpPr>
          <p:cNvPr id="5" name="object 5"/>
          <p:cNvSpPr/>
          <p:nvPr/>
        </p:nvSpPr>
        <p:spPr>
          <a:xfrm>
            <a:off x="2334186" y="1006023"/>
            <a:ext cx="3560150" cy="226379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266126" y="3290457"/>
            <a:ext cx="5696479" cy="143320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Deep NLP work: word2vec LMs</a:t>
            </a:r>
          </a:p>
        </p:txBody>
      </p:sp>
    </p:spTree>
    <p:extLst>
      <p:ext uri="{BB962C8B-B14F-4D97-AF65-F5344CB8AC3E}">
        <p14:creationId xmlns:p14="http://schemas.microsoft.com/office/powerpoint/2010/main" val="345284879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on using text embedding for semantics: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More work that I have done (with co-authors):</a:t>
            </a:r>
          </a:p>
          <a:p>
            <a:r>
              <a:rPr lang="en-US" dirty="0"/>
              <a:t>A. </a:t>
            </a:r>
            <a:r>
              <a:rPr lang="en-US" dirty="0" err="1"/>
              <a:t>Bordes</a:t>
            </a:r>
            <a:r>
              <a:rPr lang="en-US" dirty="0"/>
              <a:t>, X. </a:t>
            </a:r>
            <a:r>
              <a:rPr lang="en-US" dirty="0" err="1"/>
              <a:t>Glorot</a:t>
            </a:r>
            <a:r>
              <a:rPr lang="en-US" dirty="0"/>
              <a:t>, J. Weston and Y. </a:t>
            </a:r>
            <a:r>
              <a:rPr lang="en-US" dirty="0" err="1"/>
              <a:t>Bengio</a:t>
            </a:r>
            <a:r>
              <a:rPr lang="en-US" dirty="0"/>
              <a:t>. Joint Learning of Words and Meaning Representations for Open-Text Semantic Parsing. AISTATS 2012.</a:t>
            </a:r>
          </a:p>
          <a:p>
            <a:r>
              <a:rPr lang="en-US" dirty="0"/>
              <a:t>A. </a:t>
            </a:r>
            <a:r>
              <a:rPr lang="en-US" dirty="0" err="1"/>
              <a:t>Bordes</a:t>
            </a:r>
            <a:r>
              <a:rPr lang="en-US" dirty="0"/>
              <a:t>, J. Weston, R. </a:t>
            </a:r>
            <a:r>
              <a:rPr lang="en-US" dirty="0" err="1"/>
              <a:t>Collobert</a:t>
            </a:r>
            <a:r>
              <a:rPr lang="en-US" dirty="0"/>
              <a:t> and Y. </a:t>
            </a:r>
            <a:r>
              <a:rPr lang="en-US" dirty="0" err="1"/>
              <a:t>Bengio</a:t>
            </a:r>
            <a:r>
              <a:rPr lang="en-US" dirty="0"/>
              <a:t>. Learning Structured </a:t>
            </a:r>
            <a:r>
              <a:rPr lang="en-US" dirty="0" err="1"/>
              <a:t>Embeddings</a:t>
            </a:r>
            <a:r>
              <a:rPr lang="en-US" dirty="0"/>
              <a:t> of Knowledge Bases. AAAI 2011.</a:t>
            </a:r>
          </a:p>
          <a:p>
            <a:r>
              <a:rPr lang="en-US" dirty="0"/>
              <a:t>A. </a:t>
            </a:r>
            <a:r>
              <a:rPr lang="en-US" dirty="0" err="1"/>
              <a:t>Bordes</a:t>
            </a:r>
            <a:r>
              <a:rPr lang="en-US" dirty="0"/>
              <a:t>, N. </a:t>
            </a:r>
            <a:r>
              <a:rPr lang="en-US" dirty="0" err="1"/>
              <a:t>Usunier</a:t>
            </a:r>
            <a:r>
              <a:rPr lang="en-US" dirty="0"/>
              <a:t>, R. </a:t>
            </a:r>
            <a:r>
              <a:rPr lang="en-US" dirty="0" err="1"/>
              <a:t>Collobert</a:t>
            </a:r>
            <a:r>
              <a:rPr lang="en-US" dirty="0"/>
              <a:t>, J. </a:t>
            </a:r>
            <a:r>
              <a:rPr lang="en-US" dirty="0" err="1"/>
              <a:t>Weston.Towards</a:t>
            </a:r>
            <a:r>
              <a:rPr lang="en-US" dirty="0"/>
              <a:t> Understanding Situated Natural Language. AISTATS, 2010.</a:t>
            </a:r>
          </a:p>
          <a:p>
            <a:r>
              <a:rPr lang="en-US" dirty="0">
                <a:solidFill>
                  <a:schemeClr val="accent1"/>
                </a:solidFill>
              </a:rPr>
              <a:t>They use similar tools to incorporate world knowledge into text understanding by embedding concepts and words in a joint space.</a:t>
            </a:r>
          </a:p>
        </p:txBody>
      </p:sp>
    </p:spTree>
    <p:extLst>
      <p:ext uri="{BB962C8B-B14F-4D97-AF65-F5344CB8AC3E}">
        <p14:creationId xmlns:p14="http://schemas.microsoft.com/office/powerpoint/2010/main" val="31330027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on using text embedding for IR: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More work that I have done (with co-authors):</a:t>
            </a:r>
          </a:p>
          <a:p>
            <a:r>
              <a:rPr lang="en-US" dirty="0"/>
              <a:t>B. Bai, J. Weston, D. </a:t>
            </a:r>
            <a:r>
              <a:rPr lang="en-US" dirty="0" err="1"/>
              <a:t>Grangier</a:t>
            </a:r>
            <a:r>
              <a:rPr lang="en-US" dirty="0"/>
              <a:t>, R. </a:t>
            </a:r>
            <a:r>
              <a:rPr lang="en-US" dirty="0" err="1"/>
              <a:t>Collobert</a:t>
            </a:r>
            <a:r>
              <a:rPr lang="en-US" dirty="0"/>
              <a:t>, K. </a:t>
            </a:r>
            <a:r>
              <a:rPr lang="en-US" dirty="0" err="1"/>
              <a:t>Sadamasa</a:t>
            </a:r>
            <a:r>
              <a:rPr lang="en-US" dirty="0"/>
              <a:t>, Y. Qi, C. Cortes, M. </a:t>
            </a:r>
            <a:r>
              <a:rPr lang="en-US" dirty="0" err="1"/>
              <a:t>Mohri</a:t>
            </a:r>
            <a:r>
              <a:rPr lang="en-US" dirty="0"/>
              <a:t>. Polynomial Semantic Indexing. NIPS, 2009.</a:t>
            </a:r>
          </a:p>
          <a:p>
            <a:r>
              <a:rPr lang="en-US" dirty="0"/>
              <a:t>J. Weston, S. </a:t>
            </a:r>
            <a:r>
              <a:rPr lang="en-US" dirty="0" err="1"/>
              <a:t>Bengio</a:t>
            </a:r>
            <a:r>
              <a:rPr lang="en-US" dirty="0"/>
              <a:t>, N. </a:t>
            </a:r>
            <a:r>
              <a:rPr lang="en-US" dirty="0" err="1"/>
              <a:t>Usunier</a:t>
            </a:r>
            <a:r>
              <a:rPr lang="en-US" dirty="0"/>
              <a:t>. Large Scale Image Annotation: Learning to Rank with Joint Word-Image </a:t>
            </a:r>
            <a:r>
              <a:rPr lang="en-US" dirty="0" err="1"/>
              <a:t>Embeddings</a:t>
            </a:r>
            <a:r>
              <a:rPr lang="en-US" dirty="0"/>
              <a:t>. ECML PKDD 2010 special issue of the Machine Learning journal.</a:t>
            </a:r>
          </a:p>
          <a:p>
            <a:r>
              <a:rPr lang="en-US" dirty="0"/>
              <a:t>A. </a:t>
            </a:r>
            <a:r>
              <a:rPr lang="en-US" dirty="0" err="1"/>
              <a:t>Lucchi</a:t>
            </a:r>
            <a:r>
              <a:rPr lang="en-US" dirty="0"/>
              <a:t> and J. Weston. Joint Image and Word Sense Discrimination For Image Retrieval. ECCV 2012.</a:t>
            </a:r>
          </a:p>
          <a:p>
            <a:r>
              <a:rPr lang="en-US" dirty="0">
                <a:solidFill>
                  <a:schemeClr val="accent1"/>
                </a:solidFill>
              </a:rPr>
              <a:t>They use similar tools to perform retrieval, the latter two using </a:t>
            </a:r>
            <a:r>
              <a:rPr lang="en-US" dirty="0" err="1">
                <a:solidFill>
                  <a:schemeClr val="accent1"/>
                </a:solidFill>
              </a:rPr>
              <a:t>embeddings</a:t>
            </a:r>
            <a:r>
              <a:rPr lang="en-US" dirty="0">
                <a:solidFill>
                  <a:schemeClr val="accent1"/>
                </a:solidFill>
              </a:rPr>
              <a:t> of words and images in a joint space.</a:t>
            </a:r>
          </a:p>
        </p:txBody>
      </p:sp>
    </p:spTree>
    <p:extLst>
      <p:ext uri="{BB962C8B-B14F-4D97-AF65-F5344CB8AC3E}">
        <p14:creationId xmlns:p14="http://schemas.microsoft.com/office/powerpoint/2010/main" val="15239394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NLP tasks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Part-Of-Speech Tagging (POS): syntactic roles (noun, adverb...)</a:t>
            </a:r>
          </a:p>
          <a:p>
            <a:endParaRPr lang="en-US" dirty="0"/>
          </a:p>
          <a:p>
            <a:endParaRPr lang="en-US" dirty="0"/>
          </a:p>
          <a:p>
            <a:r>
              <a:rPr lang="fr-FR" dirty="0" err="1"/>
              <a:t>Chunking</a:t>
            </a:r>
            <a:r>
              <a:rPr lang="fr-FR" dirty="0"/>
              <a:t>: </a:t>
            </a:r>
            <a:r>
              <a:rPr lang="fr-FR" dirty="0" err="1"/>
              <a:t>syntactic</a:t>
            </a:r>
            <a:r>
              <a:rPr lang="fr-FR" dirty="0"/>
              <a:t> constituants (</a:t>
            </a:r>
            <a:r>
              <a:rPr lang="fr-FR" dirty="0" err="1"/>
              <a:t>noun</a:t>
            </a:r>
            <a:r>
              <a:rPr lang="fr-FR" dirty="0"/>
              <a:t> phrase, </a:t>
            </a:r>
            <a:r>
              <a:rPr lang="fr-FR" dirty="0" err="1"/>
              <a:t>verb</a:t>
            </a:r>
            <a:r>
              <a:rPr lang="fr-FR" dirty="0"/>
              <a:t>  phrase...)</a:t>
            </a:r>
          </a:p>
          <a:p>
            <a:endParaRPr lang="fr-FR" dirty="0"/>
          </a:p>
          <a:p>
            <a:endParaRPr lang="fr-FR" dirty="0"/>
          </a:p>
          <a:p>
            <a:r>
              <a:rPr lang="en-US" dirty="0"/>
              <a:t>Name Entity Recognition (NER): person/company/location...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Semantic Role Labeling (SRL):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	[John]</a:t>
            </a:r>
            <a:r>
              <a:rPr lang="en-US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ARG0</a:t>
            </a:r>
            <a:r>
              <a:rPr lang="en-US" dirty="0"/>
              <a:t> [ate]</a:t>
            </a:r>
            <a:r>
              <a:rPr lang="en-US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REL</a:t>
            </a:r>
            <a:r>
              <a:rPr lang="en-US" dirty="0"/>
              <a:t> [the apple]</a:t>
            </a:r>
            <a:r>
              <a:rPr lang="en-US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ARG1</a:t>
            </a:r>
            <a:r>
              <a:rPr lang="en-US" dirty="0"/>
              <a:t> [in the garden]</a:t>
            </a:r>
            <a:r>
              <a:rPr lang="en-US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ARGM−LOC</a:t>
            </a:r>
          </a:p>
          <a:p>
            <a:endParaRPr lang="en-US" dirty="0"/>
          </a:p>
          <a:p>
            <a:endParaRPr lang="fr-FR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333500"/>
            <a:ext cx="395212" cy="3929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374" y="2198594"/>
            <a:ext cx="452438" cy="452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706" y="3117476"/>
            <a:ext cx="3810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987" y="4000500"/>
            <a:ext cx="452437" cy="452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6062195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Shape 175"/>
          <p:cNvSpPr txBox="1">
            <a:spLocks noGrp="1"/>
          </p:cNvSpPr>
          <p:nvPr>
            <p:ph type="title"/>
          </p:nvPr>
        </p:nvSpPr>
        <p:spPr>
          <a:xfrm>
            <a:off x="2027735" y="4290519"/>
            <a:ext cx="5845247" cy="50783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3000" b="0" i="0" u="none" strike="noStrike" cap="none">
                <a:solidFill>
                  <a:srgbClr val="939A90"/>
                </a:solidFill>
                <a:latin typeface="Arial"/>
                <a:ea typeface="Arial"/>
                <a:cs typeface="Arial"/>
                <a:sym typeface="Arial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806402114"/>
      </p:ext>
    </p:extLst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Complex systems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Two extreme choice to get a </a:t>
            </a:r>
            <a:r>
              <a:rPr lang="en-US" dirty="0">
                <a:solidFill>
                  <a:schemeClr val="accent1"/>
                </a:solidFill>
              </a:rPr>
              <a:t>complex system</a:t>
            </a:r>
          </a:p>
          <a:p>
            <a:r>
              <a:rPr lang="en-US" dirty="0">
                <a:solidFill>
                  <a:schemeClr val="accent1"/>
                </a:solidFill>
              </a:rPr>
              <a:t>Large scale</a:t>
            </a:r>
            <a:r>
              <a:rPr lang="en-US" dirty="0"/>
              <a:t> </a:t>
            </a:r>
            <a:r>
              <a:rPr lang="en-US" dirty="0">
                <a:solidFill>
                  <a:schemeClr val="tx2"/>
                </a:solidFill>
              </a:rPr>
              <a:t>engineering</a:t>
            </a:r>
            <a:r>
              <a:rPr lang="en-US" dirty="0"/>
              <a:t>: </a:t>
            </a:r>
            <a:r>
              <a:rPr lang="en-US" dirty="0">
                <a:solidFill>
                  <a:schemeClr val="accent1"/>
                </a:solidFill>
              </a:rPr>
              <a:t>design</a:t>
            </a:r>
            <a:r>
              <a:rPr lang="en-US" dirty="0"/>
              <a:t> a lot of </a:t>
            </a:r>
            <a:r>
              <a:rPr lang="en-US" dirty="0">
                <a:solidFill>
                  <a:schemeClr val="accent1"/>
                </a:solidFill>
              </a:rPr>
              <a:t>complex features</a:t>
            </a:r>
            <a:r>
              <a:rPr lang="en-US" dirty="0"/>
              <a:t>, use a fast existing linear machine learning algorithm</a:t>
            </a:r>
          </a:p>
          <a:p>
            <a:r>
              <a:rPr lang="en-US" dirty="0">
                <a:solidFill>
                  <a:schemeClr val="accent1"/>
                </a:solidFill>
              </a:rPr>
              <a:t>Large scale</a:t>
            </a:r>
            <a:r>
              <a:rPr lang="en-US" dirty="0"/>
              <a:t> </a:t>
            </a:r>
            <a:r>
              <a:rPr lang="en-US" dirty="0">
                <a:solidFill>
                  <a:schemeClr val="tx2"/>
                </a:solidFill>
              </a:rPr>
              <a:t>machine learning</a:t>
            </a:r>
            <a:r>
              <a:rPr lang="en-US" dirty="0"/>
              <a:t>: use simple features, design a </a:t>
            </a:r>
            <a:r>
              <a:rPr lang="en-US" dirty="0">
                <a:solidFill>
                  <a:schemeClr val="accent1"/>
                </a:solidFill>
              </a:rPr>
              <a:t>complex model</a:t>
            </a:r>
            <a:r>
              <a:rPr lang="en-US" dirty="0"/>
              <a:t> which will </a:t>
            </a:r>
            <a:r>
              <a:rPr lang="en-US" dirty="0">
                <a:solidFill>
                  <a:schemeClr val="accent1"/>
                </a:solidFill>
              </a:rPr>
              <a:t>implicitly</a:t>
            </a:r>
            <a:r>
              <a:rPr lang="en-US" dirty="0"/>
              <a:t> </a:t>
            </a:r>
            <a:r>
              <a:rPr lang="en-US" dirty="0">
                <a:solidFill>
                  <a:schemeClr val="tx2"/>
                </a:solidFill>
              </a:rPr>
              <a:t>learn</a:t>
            </a:r>
            <a:r>
              <a:rPr lang="en-US" dirty="0"/>
              <a:t> the right features</a:t>
            </a:r>
          </a:p>
        </p:txBody>
      </p:sp>
    </p:spTree>
    <p:extLst>
      <p:ext uri="{BB962C8B-B14F-4D97-AF65-F5344CB8AC3E}">
        <p14:creationId xmlns:p14="http://schemas.microsoft.com/office/powerpoint/2010/main" val="3150155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shallow system way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idx="1"/>
          </p:nvPr>
        </p:nvSpPr>
        <p:spPr>
          <a:xfrm>
            <a:off x="383854" y="3924300"/>
            <a:ext cx="7461504" cy="1875953"/>
          </a:xfrm>
        </p:spPr>
        <p:txBody>
          <a:bodyPr/>
          <a:lstStyle/>
          <a:p>
            <a:r>
              <a:rPr lang="en-US" dirty="0"/>
              <a:t>Extract hand-made features e.g. from the parse tree  </a:t>
            </a:r>
          </a:p>
          <a:p>
            <a:r>
              <a:rPr lang="en-US" dirty="0"/>
              <a:t>Disjoint: all tasks trained separately</a:t>
            </a:r>
          </a:p>
          <a:p>
            <a:r>
              <a:rPr lang="en-US" dirty="0"/>
              <a:t>Cascade features feed these features to a shallow classifier like   SVM</a:t>
            </a:r>
          </a:p>
          <a:p>
            <a:endParaRPr lang="en-US" dirty="0"/>
          </a:p>
        </p:txBody>
      </p:sp>
      <p:sp>
        <p:nvSpPr>
          <p:cNvPr id="4" name="object 4"/>
          <p:cNvSpPr/>
          <p:nvPr/>
        </p:nvSpPr>
        <p:spPr>
          <a:xfrm>
            <a:off x="1622169" y="976244"/>
            <a:ext cx="4984264" cy="264279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8006551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itle 49"/>
          <p:cNvSpPr>
            <a:spLocks noGrp="1"/>
          </p:cNvSpPr>
          <p:nvPr>
            <p:ph type="title"/>
          </p:nvPr>
        </p:nvSpPr>
        <p:spPr>
          <a:xfrm>
            <a:off x="373761" y="347471"/>
            <a:ext cx="7703439" cy="516166"/>
          </a:xfrm>
        </p:spPr>
        <p:txBody>
          <a:bodyPr/>
          <a:lstStyle/>
          <a:p>
            <a:r>
              <a:rPr lang="en-US" dirty="0"/>
              <a:t>Assert: many hand built features for SRL</a:t>
            </a:r>
          </a:p>
        </p:txBody>
      </p:sp>
      <p:sp>
        <p:nvSpPr>
          <p:cNvPr id="51" name="Text Placeholder 50"/>
          <p:cNvSpPr>
            <a:spLocks noGrp="1"/>
          </p:cNvSpPr>
          <p:nvPr>
            <p:ph type="body" idx="1"/>
          </p:nvPr>
        </p:nvSpPr>
        <p:spPr>
          <a:xfrm>
            <a:off x="383854" y="952500"/>
            <a:ext cx="7461504" cy="4847753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Problems: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Features rely on other solutions (parsing, named entity, word-sense)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Technology task-transfer is diﬃcult</a:t>
            </a:r>
          </a:p>
          <a:p>
            <a:pPr marL="342900" indent="-342900">
              <a:buFont typeface="+mj-lt"/>
              <a:buAutoNum type="arabicPeriod"/>
            </a:pPr>
            <a:endParaRPr lang="en-US" dirty="0"/>
          </a:p>
          <a:p>
            <a:r>
              <a:rPr lang="en-US" dirty="0"/>
              <a:t>Choose some good hand-crafted features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r>
              <a:rPr lang="en-US" dirty="0"/>
              <a:t>Feed them to a shallow classiﬁer like SVM</a:t>
            </a:r>
          </a:p>
        </p:txBody>
      </p:sp>
      <p:graphicFrame>
        <p:nvGraphicFramePr>
          <p:cNvPr id="53" name="Table 5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2733522"/>
              </p:ext>
            </p:extLst>
          </p:nvPr>
        </p:nvGraphicFramePr>
        <p:xfrm>
          <a:off x="342900" y="2705100"/>
          <a:ext cx="7543800" cy="2286000"/>
        </p:xfrm>
        <a:graphic>
          <a:graphicData uri="http://schemas.openxmlformats.org/drawingml/2006/table">
            <a:tbl>
              <a:tblPr firstRow="1" bandRow="1">
                <a:tableStyleId>{C7806B90-F4B4-4DD5-B165-D0DAAE6AC9AA}</a:tableStyleId>
              </a:tblPr>
              <a:tblGrid>
                <a:gridCol w="3890263">
                  <a:extLst>
                    <a:ext uri="{9D8B030D-6E8A-4147-A177-3AD203B41FA5}">
                      <a16:colId xmlns:a16="http://schemas.microsoft.com/office/drawing/2014/main" val="325388659"/>
                    </a:ext>
                  </a:extLst>
                </a:gridCol>
                <a:gridCol w="3653537">
                  <a:extLst>
                    <a:ext uri="{9D8B030D-6E8A-4147-A177-3AD203B41FA5}">
                      <a16:colId xmlns:a16="http://schemas.microsoft.com/office/drawing/2014/main" val="40786197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200" b="0" dirty="0">
                          <a:solidFill>
                            <a:schemeClr val="accent1"/>
                          </a:solidFill>
                        </a:rPr>
                        <a:t>Predicate and POS tag </a:t>
                      </a:r>
                      <a:r>
                        <a:rPr lang="en-US" sz="1200" b="0" dirty="0">
                          <a:solidFill>
                            <a:sysClr val="windowText" lastClr="000000"/>
                          </a:solidFill>
                        </a:rPr>
                        <a:t>of predicate</a:t>
                      </a:r>
                    </a:p>
                    <a:p>
                      <a:r>
                        <a:rPr lang="en-US" sz="1200" b="0" dirty="0">
                          <a:solidFill>
                            <a:schemeClr val="accent1"/>
                          </a:solidFill>
                        </a:rPr>
                        <a:t>Phrase type</a:t>
                      </a:r>
                      <a:r>
                        <a:rPr lang="en-US" sz="1200" b="0" dirty="0">
                          <a:solidFill>
                            <a:sysClr val="windowText" lastClr="000000"/>
                          </a:solidFill>
                        </a:rPr>
                        <a:t>: adverbial phrase, prepositional phrase</a:t>
                      </a:r>
                    </a:p>
                    <a:p>
                      <a:r>
                        <a:rPr lang="en-US" sz="1200" b="0" dirty="0">
                          <a:solidFill>
                            <a:schemeClr val="accent1"/>
                          </a:solidFill>
                        </a:rPr>
                        <a:t>Head word</a:t>
                      </a:r>
                      <a:r>
                        <a:rPr lang="en-US" sz="1200" b="0" dirty="0">
                          <a:solidFill>
                            <a:sysClr val="windowText" lastClr="000000"/>
                          </a:solidFill>
                        </a:rPr>
                        <a:t> and POS tag of the head word</a:t>
                      </a:r>
                    </a:p>
                    <a:p>
                      <a:r>
                        <a:rPr lang="en-US" sz="1200" b="0" dirty="0">
                          <a:solidFill>
                            <a:schemeClr val="accent1"/>
                          </a:solidFill>
                        </a:rPr>
                        <a:t>Path</a:t>
                      </a:r>
                      <a:r>
                        <a:rPr lang="en-US" sz="1200" b="0" dirty="0">
                          <a:solidFill>
                            <a:sysClr val="windowText" lastClr="000000"/>
                          </a:solidFill>
                        </a:rPr>
                        <a:t>: traversal from predicate to constituent </a:t>
                      </a:r>
                    </a:p>
                    <a:p>
                      <a:r>
                        <a:rPr lang="en-US" sz="1200" b="0" dirty="0">
                          <a:solidFill>
                            <a:schemeClr val="accent1"/>
                          </a:solidFill>
                        </a:rPr>
                        <a:t>Word-sense</a:t>
                      </a:r>
                      <a:r>
                        <a:rPr lang="en-US" sz="1200" b="0" dirty="0">
                          <a:solidFill>
                            <a:sysClr val="windowText" lastClr="000000"/>
                          </a:solidFill>
                        </a:rPr>
                        <a:t> disambiguation of the verb</a:t>
                      </a:r>
                    </a:p>
                    <a:p>
                      <a:r>
                        <a:rPr lang="en-US" sz="1200" b="0" dirty="0">
                          <a:solidFill>
                            <a:schemeClr val="accent1"/>
                          </a:solidFill>
                        </a:rPr>
                        <a:t>Length</a:t>
                      </a:r>
                      <a:r>
                        <a:rPr lang="en-US" sz="1200" b="0" dirty="0">
                          <a:solidFill>
                            <a:sysClr val="windowText" lastClr="000000"/>
                          </a:solidFill>
                        </a:rPr>
                        <a:t> of the target constituent (number of words) </a:t>
                      </a:r>
                      <a:r>
                        <a:rPr lang="en-US" sz="1200" b="0" dirty="0">
                          <a:solidFill>
                            <a:schemeClr val="accent1"/>
                          </a:solidFill>
                        </a:rPr>
                        <a:t>Partial Path</a:t>
                      </a:r>
                      <a:r>
                        <a:rPr lang="en-US" sz="1200" b="0" dirty="0">
                          <a:solidFill>
                            <a:sysClr val="windowText" lastClr="000000"/>
                          </a:solidFill>
                        </a:rPr>
                        <a:t>: lowest common ancestor in path</a:t>
                      </a:r>
                    </a:p>
                    <a:p>
                      <a:r>
                        <a:rPr lang="en-US" sz="1200" b="0" dirty="0">
                          <a:solidFill>
                            <a:schemeClr val="accent1"/>
                          </a:solidFill>
                        </a:rPr>
                        <a:t>First and last words </a:t>
                      </a:r>
                      <a:r>
                        <a:rPr lang="en-US" sz="1200" b="0" dirty="0">
                          <a:solidFill>
                            <a:sysClr val="windowText" lastClr="000000"/>
                          </a:solidFill>
                        </a:rPr>
                        <a:t>and POS in constituents </a:t>
                      </a:r>
                      <a:r>
                        <a:rPr lang="en-US" sz="1200" b="0" dirty="0">
                          <a:solidFill>
                            <a:schemeClr val="accent1"/>
                          </a:solidFill>
                        </a:rPr>
                        <a:t>Constituent tree distance</a:t>
                      </a:r>
                    </a:p>
                    <a:p>
                      <a:r>
                        <a:rPr lang="en-US" sz="1200" b="0" dirty="0">
                          <a:solidFill>
                            <a:schemeClr val="accent1"/>
                          </a:solidFill>
                        </a:rPr>
                        <a:t>Dynamic class context</a:t>
                      </a:r>
                      <a:r>
                        <a:rPr lang="en-US" sz="1200" b="0" dirty="0">
                          <a:solidFill>
                            <a:sysClr val="windowText" lastClr="000000"/>
                          </a:solidFill>
                        </a:rPr>
                        <a:t>: previous node labels </a:t>
                      </a:r>
                      <a:r>
                        <a:rPr lang="en-US" sz="1200" b="0" dirty="0">
                          <a:solidFill>
                            <a:schemeClr val="accent1"/>
                          </a:solidFill>
                        </a:rPr>
                        <a:t>Constituent relative features</a:t>
                      </a:r>
                      <a:r>
                        <a:rPr lang="en-US" sz="1200" b="0" dirty="0">
                          <a:solidFill>
                            <a:sysClr val="windowText" lastClr="000000"/>
                          </a:solidFill>
                        </a:rPr>
                        <a:t>: head word</a:t>
                      </a:r>
                    </a:p>
                    <a:p>
                      <a:r>
                        <a:rPr lang="en-US" sz="1200" b="0" dirty="0">
                          <a:solidFill>
                            <a:schemeClr val="accent1"/>
                          </a:solidFill>
                        </a:rPr>
                        <a:t>Constituent relative features</a:t>
                      </a:r>
                      <a:r>
                        <a:rPr lang="en-US" sz="1200" b="0" dirty="0">
                          <a:solidFill>
                            <a:sysClr val="windowText" lastClr="000000"/>
                          </a:solidFill>
                        </a:rPr>
                        <a:t>: siblings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>
                          <a:solidFill>
                            <a:schemeClr val="accent1"/>
                          </a:solidFill>
                        </a:rPr>
                        <a:t>Voice</a:t>
                      </a:r>
                      <a:r>
                        <a:rPr lang="en-US" sz="1200" b="0" dirty="0">
                          <a:solidFill>
                            <a:sysClr val="windowText" lastClr="000000"/>
                          </a:solidFill>
                        </a:rPr>
                        <a:t>: active or passive (hand-built rules) </a:t>
                      </a:r>
                      <a:r>
                        <a:rPr lang="en-US" sz="1200" b="0" dirty="0">
                          <a:solidFill>
                            <a:schemeClr val="accent1"/>
                          </a:solidFill>
                        </a:rPr>
                        <a:t>Governing category</a:t>
                      </a:r>
                      <a:r>
                        <a:rPr lang="en-US" sz="1200" b="0" dirty="0">
                          <a:solidFill>
                            <a:sysClr val="windowText" lastClr="000000"/>
                          </a:solidFill>
                        </a:rPr>
                        <a:t>: Parent node’s phrase type(s) </a:t>
                      </a:r>
                      <a:r>
                        <a:rPr lang="en-US" sz="1200" b="0" dirty="0">
                          <a:solidFill>
                            <a:schemeClr val="accent1"/>
                          </a:solidFill>
                        </a:rPr>
                        <a:t>Position</a:t>
                      </a:r>
                      <a:r>
                        <a:rPr lang="en-US" sz="1200" b="0" dirty="0">
                          <a:solidFill>
                            <a:sysClr val="windowText" lastClr="000000"/>
                          </a:solidFill>
                        </a:rPr>
                        <a:t>: left or right of verb</a:t>
                      </a:r>
                    </a:p>
                    <a:p>
                      <a:r>
                        <a:rPr lang="en-US" sz="1200" b="0" dirty="0">
                          <a:solidFill>
                            <a:sysClr val="windowText" lastClr="000000"/>
                          </a:solidFill>
                        </a:rPr>
                        <a:t>Predicted </a:t>
                      </a:r>
                      <a:r>
                        <a:rPr lang="en-US" sz="1200" b="0" dirty="0">
                          <a:solidFill>
                            <a:schemeClr val="accent1"/>
                          </a:solidFill>
                        </a:rPr>
                        <a:t>named entity </a:t>
                      </a:r>
                      <a:r>
                        <a:rPr lang="en-US" sz="1200" b="0" dirty="0">
                          <a:solidFill>
                            <a:sysClr val="windowText" lastClr="000000"/>
                          </a:solidFill>
                        </a:rPr>
                        <a:t>class</a:t>
                      </a:r>
                    </a:p>
                    <a:p>
                      <a:r>
                        <a:rPr lang="en-US" sz="1200" b="0" dirty="0">
                          <a:solidFill>
                            <a:schemeClr val="accent1"/>
                          </a:solidFill>
                        </a:rPr>
                        <a:t>Verb clustering</a:t>
                      </a:r>
                    </a:p>
                    <a:p>
                      <a:r>
                        <a:rPr lang="en-US" sz="1200" b="0" dirty="0">
                          <a:solidFill>
                            <a:schemeClr val="accent1"/>
                          </a:solidFill>
                        </a:rPr>
                        <a:t>NEG </a:t>
                      </a:r>
                      <a:r>
                        <a:rPr lang="en-US" sz="1200" b="0" dirty="0">
                          <a:solidFill>
                            <a:sysClr val="windowText" lastClr="000000"/>
                          </a:solidFill>
                        </a:rPr>
                        <a:t>feature: whether the verb chunk has a ”not” </a:t>
                      </a:r>
                      <a:r>
                        <a:rPr lang="en-US" sz="1200" b="0" dirty="0">
                          <a:solidFill>
                            <a:schemeClr val="accent1"/>
                          </a:solidFill>
                        </a:rPr>
                        <a:t>Head word replacement </a:t>
                      </a:r>
                      <a:r>
                        <a:rPr lang="en-US" sz="1200" b="0" dirty="0">
                          <a:solidFill>
                            <a:sysClr val="windowText" lastClr="000000"/>
                          </a:solidFill>
                        </a:rPr>
                        <a:t>in </a:t>
                      </a:r>
                      <a:r>
                        <a:rPr lang="en-US" sz="1200" b="0" dirty="0" err="1">
                          <a:solidFill>
                            <a:sysClr val="windowText" lastClr="000000"/>
                          </a:solidFill>
                        </a:rPr>
                        <a:t>prepopositional</a:t>
                      </a:r>
                      <a:r>
                        <a:rPr lang="en-US" sz="1200" b="0" dirty="0">
                          <a:solidFill>
                            <a:sysClr val="windowText" lastClr="000000"/>
                          </a:solidFill>
                        </a:rPr>
                        <a:t> phrases </a:t>
                      </a:r>
                      <a:r>
                        <a:rPr lang="en-US" sz="1200" b="0" dirty="0">
                          <a:solidFill>
                            <a:schemeClr val="accent1"/>
                          </a:solidFill>
                        </a:rPr>
                        <a:t>Ordinal position </a:t>
                      </a:r>
                      <a:r>
                        <a:rPr lang="en-US" sz="1200" b="0" dirty="0">
                          <a:solidFill>
                            <a:sysClr val="windowText" lastClr="000000"/>
                          </a:solidFill>
                        </a:rPr>
                        <a:t>from predicate + constituent type </a:t>
                      </a:r>
                      <a:r>
                        <a:rPr lang="en-US" sz="1200" b="0" dirty="0">
                          <a:solidFill>
                            <a:schemeClr val="accent1"/>
                          </a:solidFill>
                        </a:rPr>
                        <a:t>Temporal cue words </a:t>
                      </a:r>
                      <a:r>
                        <a:rPr lang="en-US" sz="1200" b="0" dirty="0">
                          <a:solidFill>
                            <a:sysClr val="windowText" lastClr="000000"/>
                          </a:solidFill>
                        </a:rPr>
                        <a:t>(hand-built rules) </a:t>
                      </a:r>
                    </a:p>
                    <a:p>
                      <a:r>
                        <a:rPr lang="en-US" sz="1200" b="0" dirty="0">
                          <a:solidFill>
                            <a:schemeClr val="accent1"/>
                          </a:solidFill>
                        </a:rPr>
                        <a:t>Constituent relative features</a:t>
                      </a:r>
                      <a:r>
                        <a:rPr lang="en-US" sz="1200" b="0" dirty="0">
                          <a:solidFill>
                            <a:sysClr val="windowText" lastClr="000000"/>
                          </a:solidFill>
                        </a:rPr>
                        <a:t>: phrase type </a:t>
                      </a:r>
                      <a:r>
                        <a:rPr lang="en-US" sz="1200" b="0" dirty="0">
                          <a:solidFill>
                            <a:schemeClr val="accent1"/>
                          </a:solidFill>
                        </a:rPr>
                        <a:t>Constituent relative features</a:t>
                      </a:r>
                      <a:r>
                        <a:rPr lang="en-US" sz="1200" b="0" dirty="0">
                          <a:solidFill>
                            <a:sysClr val="windowText" lastClr="000000"/>
                          </a:solidFill>
                        </a:rPr>
                        <a:t>: head word POS </a:t>
                      </a:r>
                      <a:r>
                        <a:rPr lang="en-US" sz="1200" b="0" dirty="0">
                          <a:solidFill>
                            <a:schemeClr val="accent1"/>
                          </a:solidFill>
                        </a:rPr>
                        <a:t>Number of pirates existing in the world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257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287525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suboptimal (?) cascade</a:t>
            </a:r>
          </a:p>
        </p:txBody>
      </p:sp>
      <p:sp>
        <p:nvSpPr>
          <p:cNvPr id="5" name="object 5"/>
          <p:cNvSpPr/>
          <p:nvPr/>
        </p:nvSpPr>
        <p:spPr>
          <a:xfrm>
            <a:off x="554110" y="1512527"/>
            <a:ext cx="4984565" cy="380584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619067" y="3956926"/>
            <a:ext cx="1424049" cy="136144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300044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NLP: large scale machine learning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Goals</a:t>
            </a:r>
          </a:p>
          <a:p>
            <a:r>
              <a:rPr lang="en-US" dirty="0"/>
              <a:t>Task-specific engineering </a:t>
            </a:r>
            <a:r>
              <a:rPr lang="en-US" dirty="0">
                <a:solidFill>
                  <a:schemeClr val="accent1"/>
                </a:solidFill>
              </a:rPr>
              <a:t>limits NLP scope</a:t>
            </a:r>
          </a:p>
          <a:p>
            <a:r>
              <a:rPr lang="en-US" dirty="0"/>
              <a:t>Can we find </a:t>
            </a:r>
            <a:r>
              <a:rPr lang="en-US" dirty="0">
                <a:solidFill>
                  <a:schemeClr val="accent1"/>
                </a:solidFill>
              </a:rPr>
              <a:t>unified hidden representations</a:t>
            </a:r>
            <a:r>
              <a:rPr lang="en-US" dirty="0"/>
              <a:t>?</a:t>
            </a:r>
          </a:p>
          <a:p>
            <a:r>
              <a:rPr lang="en-US" dirty="0"/>
              <a:t>Can we build </a:t>
            </a:r>
            <a:r>
              <a:rPr lang="en-US" dirty="0">
                <a:solidFill>
                  <a:schemeClr val="accent1"/>
                </a:solidFill>
              </a:rPr>
              <a:t>unified NLP architecture</a:t>
            </a:r>
            <a:r>
              <a:rPr lang="en-US" dirty="0"/>
              <a:t>?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Means</a:t>
            </a:r>
          </a:p>
          <a:p>
            <a:r>
              <a:rPr lang="en-US" dirty="0"/>
              <a:t>Start </a:t>
            </a:r>
            <a:r>
              <a:rPr lang="en-US" dirty="0">
                <a:solidFill>
                  <a:schemeClr val="accent1"/>
                </a:solidFill>
              </a:rPr>
              <a:t>from scratch</a:t>
            </a:r>
            <a:r>
              <a:rPr lang="en-US" dirty="0"/>
              <a:t>: forget (most of) NLP knowledge</a:t>
            </a:r>
          </a:p>
          <a:p>
            <a:r>
              <a:rPr lang="en-US" dirty="0"/>
              <a:t>Compare against classical </a:t>
            </a:r>
            <a:r>
              <a:rPr lang="en-US" dirty="0">
                <a:solidFill>
                  <a:schemeClr val="accent1"/>
                </a:solidFill>
              </a:rPr>
              <a:t>NLP benchmarks</a:t>
            </a:r>
          </a:p>
          <a:p>
            <a:r>
              <a:rPr lang="en-US" dirty="0">
                <a:solidFill>
                  <a:schemeClr val="accent1"/>
                </a:solidFill>
              </a:rPr>
              <a:t>Our dogma</a:t>
            </a:r>
            <a:r>
              <a:rPr lang="en-US" dirty="0"/>
              <a:t>: avoid task-specific engineering</a:t>
            </a:r>
          </a:p>
        </p:txBody>
      </p:sp>
    </p:spTree>
    <p:extLst>
      <p:ext uri="{BB962C8B-B14F-4D97-AF65-F5344CB8AC3E}">
        <p14:creationId xmlns:p14="http://schemas.microsoft.com/office/powerpoint/2010/main" val="606879781"/>
      </p:ext>
    </p:extLst>
  </p:cSld>
  <p:clrMapOvr>
    <a:masterClrMapping/>
  </p:clrMapOvr>
</p:sld>
</file>

<file path=ppt/theme/theme1.xml><?xml version="1.0" encoding="utf-8"?>
<a:theme xmlns:a="http://schemas.openxmlformats.org/drawingml/2006/main" name="1_Title &amp; Bullet ">
  <a:themeElements>
    <a:clrScheme name="NYC_FINAL">
      <a:dk1>
        <a:srgbClr val="6F6F6F"/>
      </a:dk1>
      <a:lt1>
        <a:srgbClr val="FFFFFF"/>
      </a:lt1>
      <a:dk2>
        <a:srgbClr val="939A90"/>
      </a:dk2>
      <a:lt2>
        <a:srgbClr val="57068C"/>
      </a:lt2>
      <a:accent1>
        <a:srgbClr val="76B900"/>
      </a:accent1>
      <a:accent2>
        <a:srgbClr val="598B00"/>
      </a:accent2>
      <a:accent3>
        <a:srgbClr val="9B16F6"/>
      </a:accent3>
      <a:accent4>
        <a:srgbClr val="57068C"/>
      </a:accent4>
      <a:accent5>
        <a:srgbClr val="E97300"/>
      </a:accent5>
      <a:accent6>
        <a:srgbClr val="008996"/>
      </a:accent6>
      <a:hlink>
        <a:srgbClr val="939A90"/>
      </a:hlink>
      <a:folHlink>
        <a:srgbClr val="76B9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980</TotalTime>
  <Words>2197</Words>
  <Application>Microsoft Office PowerPoint</Application>
  <PresentationFormat>Custom</PresentationFormat>
  <Paragraphs>392</Paragraphs>
  <Slides>40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5" baseType="lpstr">
      <vt:lpstr>Arial</vt:lpstr>
      <vt:lpstr>Calibri</vt:lpstr>
      <vt:lpstr>Times New Roman</vt:lpstr>
      <vt:lpstr>Trebuchet MS</vt:lpstr>
      <vt:lpstr>1_Title &amp; Bullet </vt:lpstr>
      <vt:lpstr>   Lecture 6.6 - Deep Natural Language Processing</vt:lpstr>
      <vt:lpstr>PowerPoint Presentation</vt:lpstr>
      <vt:lpstr>Part 1</vt:lpstr>
      <vt:lpstr>NLP tasks</vt:lpstr>
      <vt:lpstr>Complex systems</vt:lpstr>
      <vt:lpstr>The shallow system way</vt:lpstr>
      <vt:lpstr>Assert: many hand built features for SRL</vt:lpstr>
      <vt:lpstr>The suboptimal (?) cascade</vt:lpstr>
      <vt:lpstr>NLP: large scale machine learning</vt:lpstr>
      <vt:lpstr>NLP benchmarks</vt:lpstr>
      <vt:lpstr>The “deep learning” way</vt:lpstr>
      <vt:lpstr>Neural networks</vt:lpstr>
      <vt:lpstr>The big picture</vt:lpstr>
      <vt:lpstr>Words into vectors</vt:lpstr>
      <vt:lpstr>The lookup tables</vt:lpstr>
      <vt:lpstr>Windows approach</vt:lpstr>
      <vt:lpstr>Sentence approach</vt:lpstr>
      <vt:lpstr>Sentence approach</vt:lpstr>
      <vt:lpstr>Deep SRL</vt:lpstr>
      <vt:lpstr>Convolutions</vt:lpstr>
      <vt:lpstr>Removing the time dimension (1/2)</vt:lpstr>
      <vt:lpstr>Removing the time dimension (2/2)</vt:lpstr>
      <vt:lpstr>Word Tag Likelihood (WTL)</vt:lpstr>
      <vt:lpstr>Sentence Tag Likelihood (STL)</vt:lpstr>
      <vt:lpstr>Supervised benchmark results</vt:lpstr>
      <vt:lpstr>Supervised word embeddings</vt:lpstr>
      <vt:lpstr>Improving word embedding</vt:lpstr>
      <vt:lpstr>Semi-supervised: MTL with unlabeled text</vt:lpstr>
      <vt:lpstr>Language model: embedding</vt:lpstr>
      <vt:lpstr>Results</vt:lpstr>
      <vt:lpstr>Software</vt:lpstr>
      <vt:lpstr>Conclusion: Deep learning for NLP tagging</vt:lpstr>
      <vt:lpstr>Other Deep NLP work: Parsing</vt:lpstr>
      <vt:lpstr>Other Deep NLP work: Recursive NNs for parsing, sentiment, ...</vt:lpstr>
      <vt:lpstr>Other Deep NLP work: Language models</vt:lpstr>
      <vt:lpstr>Other Deep NLP work: RNN LMs</vt:lpstr>
      <vt:lpstr>Other Deep NLP work: word2vec LMs</vt:lpstr>
      <vt:lpstr>Work on using text embedding for semantics:</vt:lpstr>
      <vt:lpstr>Work on using text embedding for IR: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Goes Here</dc:title>
  <dc:creator>Joe Bungo</dc:creator>
  <cp:lastModifiedBy>Joe Bungo</cp:lastModifiedBy>
  <cp:revision>174</cp:revision>
  <dcterms:modified xsi:type="dcterms:W3CDTF">2023-04-24T22:27:24Z</dcterms:modified>
</cp:coreProperties>
</file>