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32"/>
  </p:notesMasterIdLst>
  <p:handoutMasterIdLst>
    <p:handoutMasterId r:id="rId33"/>
  </p:handoutMasterIdLst>
  <p:sldIdLst>
    <p:sldId id="858" r:id="rId5"/>
    <p:sldId id="824" r:id="rId6"/>
    <p:sldId id="825" r:id="rId7"/>
    <p:sldId id="859" r:id="rId8"/>
    <p:sldId id="826" r:id="rId9"/>
    <p:sldId id="845" r:id="rId10"/>
    <p:sldId id="860" r:id="rId11"/>
    <p:sldId id="839" r:id="rId12"/>
    <p:sldId id="828" r:id="rId13"/>
    <p:sldId id="831" r:id="rId14"/>
    <p:sldId id="833" r:id="rId15"/>
    <p:sldId id="846" r:id="rId16"/>
    <p:sldId id="834" r:id="rId17"/>
    <p:sldId id="847" r:id="rId18"/>
    <p:sldId id="848" r:id="rId19"/>
    <p:sldId id="849" r:id="rId20"/>
    <p:sldId id="850" r:id="rId21"/>
    <p:sldId id="835" r:id="rId22"/>
    <p:sldId id="853" r:id="rId23"/>
    <p:sldId id="851" r:id="rId24"/>
    <p:sldId id="852" r:id="rId25"/>
    <p:sldId id="836" r:id="rId26"/>
    <p:sldId id="855" r:id="rId27"/>
    <p:sldId id="854" r:id="rId28"/>
    <p:sldId id="837" r:id="rId29"/>
    <p:sldId id="856" r:id="rId30"/>
    <p:sldId id="857" r:id="rId31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ysemuttlu" initials="ay" lastIdx="1" clrIdx="0">
    <p:extLst>
      <p:ext uri="{19B8F6BF-5375-455C-9EA6-DF929625EA0E}">
        <p15:presenceInfo xmlns:p15="http://schemas.microsoft.com/office/powerpoint/2012/main" userId="S::aysemuttlu_gmail.com#ext#@nvidia.onmicrosoft.com::22880469-0ac1-4873-9702-4b0483f99fa6" providerId="AD"/>
      </p:ext>
    </p:extLst>
  </p:cmAuthor>
  <p:cmAuthor id="2" name="Dustin Franklin" initials="DF" lastIdx="1" clrIdx="0">
    <p:extLst>
      <p:ext uri="{19B8F6BF-5375-455C-9EA6-DF929625EA0E}">
        <p15:presenceInfo xmlns:p15="http://schemas.microsoft.com/office/powerpoint/2012/main" userId="S::dustinf@nvidia.com::1f165bb6-326c-4610-b292-af9159272b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3838"/>
    <a:srgbClr val="EE8D00"/>
    <a:srgbClr val="DBE0E5"/>
    <a:srgbClr val="556B84"/>
    <a:srgbClr val="001C53"/>
    <a:srgbClr val="B3A369"/>
    <a:srgbClr val="890C58"/>
    <a:srgbClr val="0071C5"/>
    <a:srgbClr val="4F2682"/>
    <a:srgbClr val="0085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0BA25D9-D277-4988-9CCB-6BC2BA7F42CF}" v="1" dt="2023-04-24T21:42:53.4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594" y="54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3.xml"/><Relationship Id="rId4" Type="http://schemas.openxmlformats.org/officeDocument/2006/relationships/image" Target="../media/image7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2.xml"/><Relationship Id="rId4" Type="http://schemas.openxmlformats.org/officeDocument/2006/relationships/image" Target="../media/image7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4/24/2023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DE9A25CB-F3DC-472C-9C8D-574A4C8F42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2E42B73E-884F-4736-8A30-A9D83EF76A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8D8CF8-E6F1-4C71-A0F0-EB56510727F2}"/>
              </a:ext>
            </a:extLst>
          </p:cNvPr>
          <p:cNvSpPr/>
          <p:nvPr userDrawn="1"/>
        </p:nvSpPr>
        <p:spPr>
          <a:xfrm>
            <a:off x="16446823" y="9716467"/>
            <a:ext cx="1841178" cy="5705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3E6342-0934-4596-B090-343BD3D864C2}"/>
              </a:ext>
            </a:extLst>
          </p:cNvPr>
          <p:cNvGrpSpPr/>
          <p:nvPr userDrawn="1"/>
        </p:nvGrpSpPr>
        <p:grpSpPr>
          <a:xfrm>
            <a:off x="16458876" y="9691227"/>
            <a:ext cx="1500593" cy="396573"/>
            <a:chOff x="16458876" y="9691227"/>
            <a:chExt cx="1500593" cy="39657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63B7F7C-2AF1-4224-94BD-871935C065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6458876" y="9691227"/>
              <a:ext cx="793145" cy="39657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B7ABEDA-E49E-4754-B6ED-834DE61A65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7356893" y="9798679"/>
              <a:ext cx="602576" cy="254789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1B404C-CFD2-4F0A-8198-378A3FF9A789}"/>
                </a:ext>
              </a:extLst>
            </p:cNvPr>
            <p:cNvCxnSpPr/>
            <p:nvPr userDrawn="1"/>
          </p:nvCxnSpPr>
          <p:spPr>
            <a:xfrm>
              <a:off x="17295137" y="9792797"/>
              <a:ext cx="0" cy="196159"/>
            </a:xfrm>
            <a:prstGeom prst="line">
              <a:avLst/>
            </a:prstGeom>
            <a:ln w="635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5781F1-6692-4A43-B92C-D22E46A17DBD}"/>
              </a:ext>
            </a:extLst>
          </p:cNvPr>
          <p:cNvGrpSpPr/>
          <p:nvPr userDrawn="1"/>
        </p:nvGrpSpPr>
        <p:grpSpPr>
          <a:xfrm>
            <a:off x="14912588" y="9537904"/>
            <a:ext cx="3044450" cy="590602"/>
            <a:chOff x="12319466" y="1549925"/>
            <a:chExt cx="5238462" cy="1016226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C2FDD42-E463-47E8-BC74-30C0F632C361}"/>
                </a:ext>
              </a:extLst>
            </p:cNvPr>
            <p:cNvCxnSpPr/>
            <p:nvPr/>
          </p:nvCxnSpPr>
          <p:spPr>
            <a:xfrm>
              <a:off x="14874733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790E381-A253-4895-8817-3A0BDB2729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2319466" y="1549925"/>
              <a:ext cx="2413994" cy="1016226"/>
            </a:xfrm>
            <a:prstGeom prst="rect">
              <a:avLst/>
            </a:prstGeom>
          </p:spPr>
        </p:pic>
        <p:pic>
          <p:nvPicPr>
            <p:cNvPr id="24" name="Picture 23" descr="Text&#10;&#10;Description automatically generated">
              <a:extLst>
                <a:ext uri="{FF2B5EF4-FFF2-40B4-BE49-F238E27FC236}">
                  <a16:creationId xmlns:a16="http://schemas.microsoft.com/office/drawing/2014/main" id="{8D2A1852-65BB-4AC6-A3B2-0A79C38FA5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15197113" y="1709326"/>
              <a:ext cx="2360815" cy="6974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311.2524.pdf" TargetMode="External"/><Relationship Id="rId2" Type="http://schemas.openxmlformats.org/officeDocument/2006/relationships/hyperlink" Target="https://link.springer.com/article/10.1007/s11263-013-0620-5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504.08083.pdf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506.01497.pdf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arxiv.org/pdf/1506.02640.pdf" TargetMode="Externa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arxiv.org/pdf/1512.02325.pdf" TargetMode="Externa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arxiv.org/pdf/2005.12872.pdf" TargetMode="Externa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embedded/jetson-benchmarks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0.png"/><Relationship Id="rId7" Type="http://schemas.openxmlformats.org/officeDocument/2006/relationships/hyperlink" Target="https://captain-whu.github.io/DOTA/dataset.html" TargetMode="External"/><Relationship Id="rId2" Type="http://schemas.openxmlformats.org/officeDocument/2006/relationships/hyperlink" Target="https://cocodataset.org/#home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storage.googleapis.com/openimages/web/factsfigures.html" TargetMode="External"/><Relationship Id="rId11" Type="http://schemas.openxmlformats.org/officeDocument/2006/relationships/image" Target="../media/image14.jpeg"/><Relationship Id="rId5" Type="http://schemas.openxmlformats.org/officeDocument/2006/relationships/hyperlink" Target="https://cvrr.ucsd.edu/lisa-traffic-signs-dataset" TargetMode="External"/><Relationship Id="rId10" Type="http://schemas.openxmlformats.org/officeDocument/2006/relationships/image" Target="../media/image13.png"/><Relationship Id="rId4" Type="http://schemas.openxmlformats.org/officeDocument/2006/relationships/hyperlink" Target="http://www.cs.toronto.edu/~kriz/cifar.html" TargetMode="External"/><Relationship Id="rId9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Lecture 2.2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Object Detection</a:t>
            </a:r>
            <a:endParaRPr lang="en-US" b="0" dirty="0">
              <a:latin typeface="Arial"/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984677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R-CNN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083" y="4002489"/>
            <a:ext cx="9882272" cy="3405815"/>
          </a:xfrm>
        </p:spPr>
        <p:txBody>
          <a:bodyPr/>
          <a:lstStyle/>
          <a:p>
            <a:r>
              <a:rPr lang="en-US" sz="2400" dirty="0">
                <a:latin typeface="Arial"/>
                <a:cs typeface="Arial"/>
              </a:rPr>
              <a:t>Solution for reducing number of crops: Region proposals.</a:t>
            </a:r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Region proposal method comes from traditional image processing.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It is usually Selective Search but could be any similar.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148E96C5-4423-4315-A8B7-5556574206BA}"/>
              </a:ext>
            </a:extLst>
          </p:cNvPr>
          <p:cNvSpPr txBox="1"/>
          <p:nvPr/>
        </p:nvSpPr>
        <p:spPr>
          <a:xfrm>
            <a:off x="481190" y="7407912"/>
            <a:ext cx="17346244" cy="4247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383540" indent="-383540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 dirty="0">
                <a:latin typeface="Arial"/>
                <a:ea typeface="+mn-lt"/>
                <a:cs typeface="+mn-lt"/>
                <a:hlinkClick r:id="rId2"/>
              </a:rPr>
              <a:t>J.R.R. Uijlings et al: Selective Search for Object Recognition (2012)</a:t>
            </a:r>
            <a:endParaRPr lang="en-US">
              <a:latin typeface="Arial"/>
              <a:ea typeface="+mn-lt"/>
              <a:cs typeface="+mn-lt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6428FD1C-4C07-411A-B268-A18BDF1F02CA}"/>
              </a:ext>
            </a:extLst>
          </p:cNvPr>
          <p:cNvSpPr txBox="1"/>
          <p:nvPr/>
        </p:nvSpPr>
        <p:spPr>
          <a:xfrm>
            <a:off x="481189" y="2463772"/>
            <a:ext cx="17346244" cy="4247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marL="383540" indent="-383540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</a:pPr>
            <a:r>
              <a:rPr lang="en-US" sz="2400" dirty="0">
                <a:solidFill>
                  <a:schemeClr val="bg1"/>
                </a:solidFill>
                <a:latin typeface="Arial"/>
                <a:ea typeface="+mn-lt"/>
                <a:cs typeface="+mn-lt"/>
                <a:hlinkClick r:id="rId3"/>
              </a:rPr>
              <a:t>Ross Girshick et al: "Rich feature hierarchies for accurate object detection and semantic segmentation" (2014)</a:t>
            </a:r>
            <a:r>
              <a:rPr lang="en-US" sz="2400" dirty="0">
                <a:solidFill>
                  <a:schemeClr val="bg1"/>
                </a:solidFill>
                <a:latin typeface="Arial"/>
                <a:ea typeface="+mn-lt"/>
                <a:cs typeface="+mn-lt"/>
              </a:rPr>
              <a:t> </a:t>
            </a:r>
            <a:endParaRPr lang="tr-TR" sz="240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8" name="Resim 8">
            <a:extLst>
              <a:ext uri="{FF2B5EF4-FFF2-40B4-BE49-F238E27FC236}">
                <a16:creationId xmlns:a16="http://schemas.microsoft.com/office/drawing/2014/main" id="{5F5894E6-FAE6-48B6-BE73-CABFAFBCC8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56112" y="3436676"/>
            <a:ext cx="8697432" cy="4854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2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R-CNN</a:t>
            </a:r>
            <a:endParaRPr lang="en-US" b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877" y="1924181"/>
            <a:ext cx="16624525" cy="8050157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Output:</a:t>
            </a:r>
            <a:endParaRPr lang="tr-TR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For each warped </a:t>
            </a:r>
            <a:r>
              <a:rPr lang="en-US" sz="2400" dirty="0" err="1">
                <a:latin typeface="Arial"/>
                <a:cs typeface="Arial"/>
              </a:rPr>
              <a:t>RoI</a:t>
            </a:r>
            <a:r>
              <a:rPr lang="en-US" sz="2400" dirty="0">
                <a:latin typeface="Arial"/>
                <a:cs typeface="Arial"/>
              </a:rPr>
              <a:t> CNN outputs two predictions: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Category labels (classification via SVM)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Correction to the bounding box (regression)</a:t>
            </a:r>
            <a:endParaRPr lang="en-US" sz="2400" dirty="0"/>
          </a:p>
          <a:p>
            <a:pPr marL="383540" indent="-383540"/>
            <a:endParaRPr lang="en-US" sz="2400" b="1"/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Training:</a:t>
            </a:r>
            <a:endParaRPr lang="en-US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Fully supervised, input images with marked bounding boxes and labeled objects inside.</a:t>
            </a:r>
            <a:endParaRPr lang="en-US" sz="2400" dirty="0"/>
          </a:p>
          <a:p>
            <a:pPr marL="383540" indent="-383540"/>
            <a:endParaRPr lang="en-US" sz="2400" b="1"/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Loss:</a:t>
            </a:r>
            <a:endParaRPr lang="en-US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Two-fold (Multi-task) loss (Hinge for SVM, L2 for regression)</a:t>
            </a:r>
            <a:endParaRPr lang="en-US" sz="2400" dirty="0"/>
          </a:p>
          <a:p>
            <a:pPr marL="383540" indent="-383540"/>
            <a:endParaRPr lang="en-US" sz="240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Problems:</a:t>
            </a:r>
            <a:endParaRPr lang="en-US" sz="2400" b="1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2k regions, each goes through CNN                                   =&gt; still computationally expensive 👎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Region proposal method is fixed, regions are not learned  =&gt; lower accuracy 👎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Warping distorts the images which go into CNN                 =&gt; lower accuracy 👎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Many parameters                                                                =&gt; lots of memory required 👎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Multi-step detector                                                               =&gt; training and testing are slow 👎</a:t>
            </a:r>
            <a:endParaRPr lang="en-US" sz="2400" dirty="0"/>
          </a:p>
          <a:p>
            <a:pPr marL="383540" indent="-383540"/>
            <a:endParaRPr lang="en-US" sz="2400"/>
          </a:p>
          <a:p>
            <a:pPr marL="383540" indent="-383540"/>
            <a:endParaRPr lang="en-US" sz="2400"/>
          </a:p>
          <a:p>
            <a:pPr marL="383540" indent="-383540"/>
            <a:endParaRPr lang="en-US" sz="2400"/>
          </a:p>
          <a:p>
            <a:pPr marL="383540" indent="-383540"/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1221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Fast R-CNN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1" y="4083835"/>
            <a:ext cx="6337525" cy="3897740"/>
          </a:xfrm>
        </p:spPr>
        <p:txBody>
          <a:bodyPr/>
          <a:lstStyle/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Computations are reduced by swapping CNN and Region Proposals.</a:t>
            </a:r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Fully connected layers downstream are expecting some fixed-size input =&gt; </a:t>
            </a:r>
            <a:r>
              <a:rPr lang="en-US" sz="2400" dirty="0" err="1">
                <a:latin typeface="Arial"/>
                <a:cs typeface="Arial"/>
              </a:rPr>
              <a:t>RoI</a:t>
            </a:r>
            <a:r>
              <a:rPr lang="en-US" sz="2400" dirty="0">
                <a:latin typeface="Arial"/>
                <a:cs typeface="Arial"/>
              </a:rPr>
              <a:t> Pooling (similar to Max Pooling)</a:t>
            </a:r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E7BBE478-D034-4731-82EA-480D9D2E7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8167" y="2809589"/>
            <a:ext cx="9500892" cy="5427125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4ACFD9-3304-4F6D-BD7C-EFF53146FF71}"/>
              </a:ext>
            </a:extLst>
          </p:cNvPr>
          <p:cNvSpPr txBox="1">
            <a:spLocks/>
          </p:cNvSpPr>
          <p:nvPr/>
        </p:nvSpPr>
        <p:spPr bwMode="auto">
          <a:xfrm>
            <a:off x="883100" y="2181730"/>
            <a:ext cx="4876221" cy="125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52519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 algn="l" rtl="0" fontAlgn="base">
              <a:lnSpc>
                <a:spcPct val="90000"/>
              </a:lnSpc>
              <a:spcBef>
                <a:spcPts val="1500"/>
              </a:spcBef>
              <a:spcAft>
                <a:spcPts val="1500"/>
              </a:spcAft>
              <a:buClr>
                <a:schemeClr val="bg2"/>
              </a:buClr>
              <a:buSzPct val="100000"/>
              <a:buFontTx/>
              <a:buNone/>
              <a:defRPr sz="1833" b="0">
                <a:solidFill>
                  <a:schemeClr val="accent4"/>
                </a:solidFill>
                <a:latin typeface="Trebuchet MS" pitchFamily="34" charset="0"/>
              </a:defRPr>
            </a:lvl3pPr>
            <a:lvl4pPr marL="2958101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>
              <a:buFont typeface="Arial"/>
              <a:buChar char="•"/>
            </a:pPr>
            <a:endParaRPr lang="en-US" sz="2400" kern="0" dirty="0"/>
          </a:p>
          <a:p>
            <a:pPr marL="383540" indent="-383540" defTabSz="914400"/>
            <a:r>
              <a:rPr lang="en-US" sz="2400" kern="0" dirty="0">
                <a:latin typeface="Arial"/>
                <a:cs typeface="Arial"/>
                <a:hlinkClick r:id="rId3"/>
              </a:rPr>
              <a:t>Ross Girshick: Fast R-CNN (2015)</a:t>
            </a:r>
            <a:endParaRPr lang="en-US" sz="2400" kern="0" dirty="0"/>
          </a:p>
        </p:txBody>
      </p:sp>
    </p:spTree>
    <p:extLst>
      <p:ext uri="{BB962C8B-B14F-4D97-AF65-F5344CB8AC3E}">
        <p14:creationId xmlns:p14="http://schemas.microsoft.com/office/powerpoint/2010/main" val="3297823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Fast R-CNN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86" y="2369974"/>
            <a:ext cx="16581120" cy="6979499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Output:</a:t>
            </a:r>
            <a:endParaRPr lang="tr-TR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For each </a:t>
            </a:r>
            <a:r>
              <a:rPr lang="en-US" sz="2400" dirty="0" err="1">
                <a:latin typeface="Arial"/>
                <a:cs typeface="Arial"/>
              </a:rPr>
              <a:t>RoI</a:t>
            </a:r>
            <a:r>
              <a:rPr lang="en-US" sz="2400" dirty="0">
                <a:latin typeface="Arial"/>
                <a:cs typeface="Arial"/>
              </a:rPr>
              <a:t> CNN outputs two predictions: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Category labels (</a:t>
            </a:r>
            <a:r>
              <a:rPr lang="en-US" sz="2400" dirty="0" err="1">
                <a:latin typeface="Arial"/>
                <a:cs typeface="Arial"/>
              </a:rPr>
              <a:t>Softmax</a:t>
            </a:r>
            <a:r>
              <a:rPr lang="en-US" sz="2400" dirty="0">
                <a:latin typeface="Arial"/>
                <a:cs typeface="Arial"/>
              </a:rPr>
              <a:t> classifier)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Correction to the bounding box (regression)</a:t>
            </a:r>
            <a:endParaRPr lang="en-US" sz="2400" dirty="0"/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Training:</a:t>
            </a:r>
            <a:endParaRPr lang="en-US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Fully supervised, input images with marked bounding boxes and labeled objects inside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Loss: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Multi-task loss, sum of: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Log loss (for </a:t>
            </a:r>
            <a:r>
              <a:rPr lang="en-US" sz="2400" dirty="0" err="1">
                <a:latin typeface="Arial"/>
                <a:cs typeface="Arial"/>
              </a:rPr>
              <a:t>Softmax</a:t>
            </a:r>
            <a:r>
              <a:rPr lang="en-US" sz="2400" dirty="0">
                <a:latin typeface="Arial"/>
                <a:cs typeface="Arial"/>
              </a:rPr>
              <a:t>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Smooth L1 loss (for </a:t>
            </a:r>
            <a:r>
              <a:rPr lang="en-US" sz="2400" dirty="0" err="1">
                <a:latin typeface="Arial"/>
                <a:cs typeface="Arial"/>
              </a:rPr>
              <a:t>BBox</a:t>
            </a:r>
            <a:r>
              <a:rPr lang="en-US" sz="2400" dirty="0">
                <a:latin typeface="Arial"/>
                <a:cs typeface="Arial"/>
              </a:rPr>
              <a:t> regressor)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Problem: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Slow computing of region proposals 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3885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Faster R-CNN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5179" y="3188073"/>
            <a:ext cx="7379247" cy="6805879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Region proposal method replaced with CNN which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learns regions - Region Proposal Network (RPN).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RPN predicts: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 err="1">
                <a:latin typeface="Arial"/>
                <a:cs typeface="Arial"/>
              </a:rPr>
              <a:t>RoIs</a:t>
            </a:r>
            <a:endParaRPr lang="en-US" sz="2400" dirty="0" err="1"/>
          </a:p>
          <a:p>
            <a:pPr marL="383540" indent="-383540">
              <a:buFont typeface="Arial"/>
              <a:buChar char="•"/>
            </a:pPr>
            <a:r>
              <a:rPr lang="en-US" sz="2400" dirty="0" err="1">
                <a:latin typeface="Arial"/>
                <a:cs typeface="Arial"/>
              </a:rPr>
              <a:t>objectness</a:t>
            </a:r>
            <a:r>
              <a:rPr lang="en-US" sz="2400" dirty="0">
                <a:latin typeface="Arial"/>
                <a:cs typeface="Arial"/>
              </a:rPr>
              <a:t> for each </a:t>
            </a:r>
            <a:r>
              <a:rPr lang="en-US" sz="2400" dirty="0" err="1">
                <a:latin typeface="Arial"/>
                <a:cs typeface="Arial"/>
              </a:rPr>
              <a:t>RoI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Faster R-CNN = RPN + Fast R-CNN</a:t>
            </a:r>
            <a:endParaRPr lang="en-US" sz="2400" b="1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Output</a:t>
            </a:r>
            <a:r>
              <a:rPr lang="en-US" sz="2400" dirty="0">
                <a:latin typeface="Arial"/>
                <a:cs typeface="Arial"/>
              </a:rPr>
              <a:t>: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For each </a:t>
            </a:r>
            <a:r>
              <a:rPr lang="en-US" sz="2400" dirty="0" err="1">
                <a:latin typeface="Arial"/>
                <a:cs typeface="Arial"/>
              </a:rPr>
              <a:t>RoI</a:t>
            </a:r>
            <a:r>
              <a:rPr lang="en-US" sz="2400" dirty="0">
                <a:latin typeface="Arial"/>
                <a:cs typeface="Arial"/>
              </a:rPr>
              <a:t> CNN outputs two predictions: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Category labels (</a:t>
            </a:r>
            <a:r>
              <a:rPr lang="en-US" sz="2400" dirty="0" err="1">
                <a:latin typeface="Arial"/>
                <a:cs typeface="Arial"/>
              </a:rPr>
              <a:t>Softmax</a:t>
            </a:r>
            <a:r>
              <a:rPr lang="en-US" sz="2400" dirty="0">
                <a:latin typeface="Arial"/>
                <a:cs typeface="Arial"/>
              </a:rPr>
              <a:t> classifier)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Correction to the </a:t>
            </a:r>
            <a:r>
              <a:rPr lang="en-US" sz="2400" dirty="0" err="1">
                <a:latin typeface="Arial"/>
                <a:cs typeface="Arial"/>
              </a:rPr>
              <a:t>BBox</a:t>
            </a:r>
            <a:r>
              <a:rPr lang="en-US" sz="2400" dirty="0">
                <a:latin typeface="Arial"/>
                <a:cs typeface="Arial"/>
              </a:rPr>
              <a:t> (regression)</a:t>
            </a:r>
            <a:endParaRPr lang="en-US" sz="2400" dirty="0"/>
          </a:p>
        </p:txBody>
      </p:sp>
      <p:pic>
        <p:nvPicPr>
          <p:cNvPr id="6" name="Resim 6">
            <a:extLst>
              <a:ext uri="{FF2B5EF4-FFF2-40B4-BE49-F238E27FC236}">
                <a16:creationId xmlns:a16="http://schemas.microsoft.com/office/drawing/2014/main" id="{263DB975-F070-42B3-A719-021828FE4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7958" y="3086087"/>
            <a:ext cx="6432630" cy="6256141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5172398-AF83-449E-B7DC-7DDFCEAA2AAD}"/>
              </a:ext>
            </a:extLst>
          </p:cNvPr>
          <p:cNvSpPr txBox="1">
            <a:spLocks/>
          </p:cNvSpPr>
          <p:nvPr/>
        </p:nvSpPr>
        <p:spPr bwMode="auto">
          <a:xfrm>
            <a:off x="909695" y="2142153"/>
            <a:ext cx="15828764" cy="104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52519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 algn="l" rtl="0" fontAlgn="base">
              <a:lnSpc>
                <a:spcPct val="90000"/>
              </a:lnSpc>
              <a:spcBef>
                <a:spcPts val="1500"/>
              </a:spcBef>
              <a:spcAft>
                <a:spcPts val="1500"/>
              </a:spcAft>
              <a:buClr>
                <a:schemeClr val="bg2"/>
              </a:buClr>
              <a:buSzPct val="100000"/>
              <a:buFontTx/>
              <a:buNone/>
              <a:defRPr sz="1833" b="0">
                <a:solidFill>
                  <a:schemeClr val="accent4"/>
                </a:solidFill>
                <a:latin typeface="Trebuchet MS" pitchFamily="34" charset="0"/>
              </a:defRPr>
            </a:lvl3pPr>
            <a:lvl4pPr marL="2958101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/>
            <a:r>
              <a:rPr lang="en-US" sz="2400" kern="0" dirty="0">
                <a:latin typeface="Arial"/>
                <a:cs typeface="Arial"/>
                <a:hlinkClick r:id="rId3"/>
              </a:rPr>
              <a:t>Shaoqing Ren et al.: “Faster R-CNN: Towards Real-Time Object Detection with Region Proposal Networks” (2015)</a:t>
            </a:r>
            <a:endParaRPr lang="en-US" dirty="0">
              <a:hlinkClick r:id="" action="ppaction://noaction"/>
            </a:endParaRPr>
          </a:p>
        </p:txBody>
      </p:sp>
    </p:spTree>
    <p:extLst>
      <p:ext uri="{BB962C8B-B14F-4D97-AF65-F5344CB8AC3E}">
        <p14:creationId xmlns:p14="http://schemas.microsoft.com/office/powerpoint/2010/main" val="49074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Faster R-CNN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1" y="3186797"/>
            <a:ext cx="8941829" cy="6198208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Region Proposal Network</a:t>
            </a:r>
            <a:endParaRPr lang="tr-TR" sz="2400" b="1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Sliding window goes across the feature map</a:t>
            </a:r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At each crop it selects k anchor boxes (rectangles of various aspect ratios with </a:t>
            </a:r>
            <a:r>
              <a:rPr lang="en-US" sz="2400" dirty="0" err="1">
                <a:latin typeface="Arial"/>
                <a:cs typeface="Arial"/>
              </a:rPr>
              <a:t>centre</a:t>
            </a:r>
            <a:r>
              <a:rPr lang="en-US" sz="2400" dirty="0">
                <a:latin typeface="Arial"/>
                <a:cs typeface="Arial"/>
              </a:rPr>
              <a:t> points being in the </a:t>
            </a:r>
            <a:r>
              <a:rPr lang="en-US" sz="2400" dirty="0" err="1">
                <a:latin typeface="Arial"/>
                <a:cs typeface="Arial"/>
              </a:rPr>
              <a:t>centre</a:t>
            </a:r>
            <a:r>
              <a:rPr lang="en-US" sz="2400" dirty="0">
                <a:latin typeface="Arial"/>
                <a:cs typeface="Arial"/>
              </a:rPr>
              <a:t> of the slide)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For each anchor box it predicts:</a:t>
            </a:r>
            <a:endParaRPr lang="en-US" sz="2400" dirty="0"/>
          </a:p>
          <a:p>
            <a:pPr marL="38354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2 </a:t>
            </a:r>
            <a:r>
              <a:rPr lang="en-US" sz="2000" dirty="0" err="1">
                <a:latin typeface="Arial"/>
                <a:cs typeface="Arial"/>
              </a:rPr>
              <a:t>objectness</a:t>
            </a:r>
            <a:r>
              <a:rPr lang="en-US" sz="2000" dirty="0">
                <a:latin typeface="Arial"/>
                <a:cs typeface="Arial"/>
              </a:rPr>
              <a:t> scores (object or background) - classifier</a:t>
            </a:r>
            <a:endParaRPr lang="en-US" sz="2000" dirty="0"/>
          </a:p>
          <a:p>
            <a:pPr marL="38354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4 coordinates - regressor</a:t>
            </a:r>
            <a:endParaRPr lang="en-US" sz="2000" dirty="0"/>
          </a:p>
        </p:txBody>
      </p:sp>
      <p:pic>
        <p:nvPicPr>
          <p:cNvPr id="5" name="Resim 5">
            <a:extLst>
              <a:ext uri="{FF2B5EF4-FFF2-40B4-BE49-F238E27FC236}">
                <a16:creationId xmlns:a16="http://schemas.microsoft.com/office/drawing/2014/main" id="{456E15C4-6B54-4848-8319-AC47A0C69B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9463" y="3519457"/>
            <a:ext cx="7286262" cy="4477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531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Faster R-CNN</a:t>
            </a:r>
            <a:endParaRPr lang="tr-TR"/>
          </a:p>
        </p:txBody>
      </p:sp>
      <p:pic>
        <p:nvPicPr>
          <p:cNvPr id="7" name="Resim 7">
            <a:extLst>
              <a:ext uri="{FF2B5EF4-FFF2-40B4-BE49-F238E27FC236}">
                <a16:creationId xmlns:a16="http://schemas.microsoft.com/office/drawing/2014/main" id="{C015996D-5603-4D8F-8F3D-9F5EB350F0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104" y="2396575"/>
            <a:ext cx="14607250" cy="6552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49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Faster R-CNN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4962" y="1993370"/>
            <a:ext cx="16816443" cy="7936113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Training:</a:t>
            </a:r>
            <a:endParaRPr lang="tr-TR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Fully supervised, input images with marked bounding boxes and labeled objects inside.</a:t>
            </a:r>
            <a:endParaRPr lang="en-US" sz="2400" dirty="0"/>
          </a:p>
          <a:p>
            <a:pPr marL="383540" indent="-383540"/>
            <a:endParaRPr lang="en-US" sz="240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Loss: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Multi-task loss, sum of: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Binary Classification Loss (from RPN predicting </a:t>
            </a:r>
            <a:r>
              <a:rPr lang="en-US" sz="2400" dirty="0" err="1">
                <a:latin typeface="Arial"/>
                <a:cs typeface="Arial"/>
              </a:rPr>
              <a:t>objectness</a:t>
            </a:r>
            <a:r>
              <a:rPr lang="en-US" sz="2400" dirty="0">
                <a:latin typeface="Arial"/>
                <a:cs typeface="Arial"/>
              </a:rPr>
              <a:t>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Bounding box Regression Loss (from RPN predicting </a:t>
            </a:r>
            <a:r>
              <a:rPr lang="en-US" sz="2400" dirty="0" err="1">
                <a:latin typeface="Arial"/>
                <a:cs typeface="Arial"/>
              </a:rPr>
              <a:t>RoI</a:t>
            </a:r>
            <a:r>
              <a:rPr lang="en-US" sz="2400" dirty="0">
                <a:latin typeface="Arial"/>
                <a:cs typeface="Arial"/>
              </a:rPr>
              <a:t>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Classification Loss (from Fast-RNN classifier)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Bounding box Regression Loss (from Fast-RNN </a:t>
            </a:r>
            <a:r>
              <a:rPr lang="en-US" sz="2400" dirty="0" err="1">
                <a:latin typeface="Arial"/>
                <a:cs typeface="Arial"/>
              </a:rPr>
              <a:t>BBox</a:t>
            </a:r>
            <a:r>
              <a:rPr lang="en-US" sz="2400" dirty="0">
                <a:latin typeface="Arial"/>
                <a:cs typeface="Arial"/>
              </a:rPr>
              <a:t> regressor)</a:t>
            </a:r>
            <a:endParaRPr lang="en-US" sz="2400" dirty="0"/>
          </a:p>
          <a:p>
            <a:pPr marL="383540" indent="-383540"/>
            <a:endParaRPr lang="en-US" sz="2400" b="1"/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Strength:</a:t>
            </a:r>
            <a:endParaRPr lang="en-US" sz="2400" b="1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Very accurate </a:t>
            </a:r>
            <a:endParaRPr lang="en-US" sz="2400" dirty="0"/>
          </a:p>
          <a:p>
            <a:pPr marL="383540" indent="-383540"/>
            <a:endParaRPr lang="en-US" sz="240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Problems:</a:t>
            </a:r>
            <a:endParaRPr lang="en-US" sz="2400" b="1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Still computationally intensive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Training is slow and has 2 parts: training region proposal vs classifier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Slow inference (~7 fps) for real-time object detection (which requires &gt;= 25fps) 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0260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YOLO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7079" y="3552335"/>
            <a:ext cx="7798829" cy="5489259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Idea:</a:t>
            </a:r>
            <a:endParaRPr lang="en-US" sz="2400" b="1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No Sliding Window crops, no regions.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No classification at all. Just regression.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Divide input image into grid of N * N cells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Each cell predicts B anchor boxes (YOLOv2) and for each of them:</a:t>
            </a:r>
            <a:endParaRPr lang="en-US" sz="2400" dirty="0"/>
          </a:p>
          <a:p>
            <a:pPr marL="38354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Coordinates (4 values)</a:t>
            </a:r>
            <a:endParaRPr lang="en-US" sz="2000" dirty="0"/>
          </a:p>
          <a:p>
            <a:pPr marL="38354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Confidence score/</a:t>
            </a:r>
            <a:r>
              <a:rPr lang="en-US" sz="2000" dirty="0" err="1">
                <a:latin typeface="Arial"/>
                <a:cs typeface="Arial"/>
              </a:rPr>
              <a:t>Objectness</a:t>
            </a:r>
            <a:r>
              <a:rPr lang="en-US" sz="2000" dirty="0">
                <a:latin typeface="Arial"/>
                <a:cs typeface="Arial"/>
              </a:rPr>
              <a:t> (1 value)</a:t>
            </a:r>
            <a:endParaRPr lang="en-US" sz="2000" dirty="0"/>
          </a:p>
          <a:p>
            <a:pPr marL="38354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Class probabilities (C values)</a:t>
            </a:r>
            <a:endParaRPr lang="en-US" sz="2000" dirty="0"/>
          </a:p>
          <a:p>
            <a:pPr marL="383540" indent="-383540"/>
            <a:endParaRPr lang="en-US" sz="2400" dirty="0"/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Output:</a:t>
            </a:r>
            <a:endParaRPr lang="en-US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(N * N) * (B * (5 + C)) values</a:t>
            </a:r>
            <a:endParaRPr lang="en-US" sz="24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48E8689-A89A-4307-A920-0B352AD17E29}"/>
              </a:ext>
            </a:extLst>
          </p:cNvPr>
          <p:cNvSpPr txBox="1">
            <a:spLocks/>
          </p:cNvSpPr>
          <p:nvPr/>
        </p:nvSpPr>
        <p:spPr bwMode="auto">
          <a:xfrm>
            <a:off x="750543" y="2373647"/>
            <a:ext cx="14396398" cy="106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52519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 algn="l" rtl="0" fontAlgn="base">
              <a:lnSpc>
                <a:spcPct val="90000"/>
              </a:lnSpc>
              <a:spcBef>
                <a:spcPts val="1500"/>
              </a:spcBef>
              <a:spcAft>
                <a:spcPts val="1500"/>
              </a:spcAft>
              <a:buClr>
                <a:schemeClr val="bg2"/>
              </a:buClr>
              <a:buSzPct val="100000"/>
              <a:buFontTx/>
              <a:buNone/>
              <a:defRPr sz="1833" b="0">
                <a:solidFill>
                  <a:schemeClr val="accent4"/>
                </a:solidFill>
                <a:latin typeface="Trebuchet MS" pitchFamily="34" charset="0"/>
              </a:defRPr>
            </a:lvl3pPr>
            <a:lvl4pPr marL="2958101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/>
            <a:r>
              <a:rPr lang="en-US" sz="2400" kern="0" dirty="0">
                <a:latin typeface="Arial"/>
                <a:cs typeface="Arial"/>
                <a:hlinkClick r:id="rId2"/>
              </a:rPr>
              <a:t>Joseph Redmon et al.: "You Only Look Once: Unified, Real-Time Object Detection" (2015)</a:t>
            </a:r>
            <a:endParaRPr lang="en-US" sz="2400" kern="0" dirty="0"/>
          </a:p>
        </p:txBody>
      </p:sp>
      <p:pic>
        <p:nvPicPr>
          <p:cNvPr id="9" name="Resim 9">
            <a:extLst>
              <a:ext uri="{FF2B5EF4-FFF2-40B4-BE49-F238E27FC236}">
                <a16:creationId xmlns:a16="http://schemas.microsoft.com/office/drawing/2014/main" id="{87BC944F-D263-49CF-AACD-D9F5BB1DC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2749" y="3473172"/>
            <a:ext cx="8830338" cy="533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94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YOLO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168" y="2279120"/>
            <a:ext cx="10171639" cy="6776942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Method:</a:t>
            </a:r>
            <a:endParaRPr lang="tr-TR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Object is detected by one cell only - the one which contains its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center point. But one cell can predict multiple objects.</a:t>
            </a: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Cell predicts B anchor boxes to address cases where multiple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objects have </a:t>
            </a:r>
            <a:r>
              <a:rPr lang="en-US" sz="2400" dirty="0" err="1">
                <a:latin typeface="Arial"/>
                <a:cs typeface="Arial"/>
              </a:rPr>
              <a:t>centerpoints</a:t>
            </a:r>
            <a:r>
              <a:rPr lang="en-US" sz="2400" dirty="0">
                <a:latin typeface="Arial"/>
                <a:cs typeface="Arial"/>
              </a:rPr>
              <a:t> in one cell.</a:t>
            </a:r>
            <a:endParaRPr lang="en-US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k-Means </a:t>
            </a:r>
            <a:r>
              <a:rPr lang="en-US" sz="2400">
                <a:latin typeface="Arial"/>
                <a:cs typeface="Arial"/>
              </a:rPr>
              <a:t>clustering is used </a:t>
            </a:r>
            <a:r>
              <a:rPr lang="en-US" sz="2400" dirty="0">
                <a:latin typeface="Arial"/>
                <a:cs typeface="Arial"/>
              </a:rPr>
              <a:t>on training sets to determine anchor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boxes sizes and number (B).</a:t>
            </a: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Non-maximum Suppression: </a:t>
            </a:r>
            <a:r>
              <a:rPr lang="en-US" sz="2400" dirty="0">
                <a:latin typeface="Arial"/>
                <a:cs typeface="Arial"/>
              </a:rPr>
              <a:t>object has to be detected by one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anchor box - the one with the highest confidence score and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Intersection over Union (</a:t>
            </a:r>
            <a:r>
              <a:rPr lang="en-US" sz="2400" dirty="0" err="1">
                <a:latin typeface="Arial"/>
                <a:cs typeface="Arial"/>
              </a:rPr>
              <a:t>IoU</a:t>
            </a:r>
            <a:r>
              <a:rPr lang="en-US" sz="2400" dirty="0">
                <a:latin typeface="Arial"/>
                <a:cs typeface="Arial"/>
              </a:rPr>
              <a:t>) with nearby anchors will be taken,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others will be discarded (iteratively).</a:t>
            </a:r>
          </a:p>
        </p:txBody>
      </p:sp>
      <p:pic>
        <p:nvPicPr>
          <p:cNvPr id="5" name="Resim 5">
            <a:extLst>
              <a:ext uri="{FF2B5EF4-FFF2-40B4-BE49-F238E27FC236}">
                <a16:creationId xmlns:a16="http://schemas.microsoft.com/office/drawing/2014/main" id="{8C8FBF0D-4853-44E3-8DDF-81AD693B60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7726" y="2574791"/>
            <a:ext cx="5108944" cy="5164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23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University of Oxford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YOLO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7506" y="1959753"/>
            <a:ext cx="16581120" cy="7572701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 set labeling:</a:t>
            </a:r>
            <a:endParaRPr lang="tr-TR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label vector matches network output</a:t>
            </a: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 Loss Function: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Regression L2 loss (Mean Square Error)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9537517E-2735-4BBA-9AE4-5D94855AC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3423" y="2079876"/>
            <a:ext cx="9641071" cy="6512677"/>
          </a:xfrm>
          <a:prstGeom prst="rect">
            <a:avLst/>
          </a:prstGeom>
        </p:spPr>
      </p:pic>
      <p:pic>
        <p:nvPicPr>
          <p:cNvPr id="5" name="Resim 7" descr="kare içeren bir resim&#10;&#10;Açıklama otomatik olarak oluşturuldu">
            <a:extLst>
              <a:ext uri="{FF2B5EF4-FFF2-40B4-BE49-F238E27FC236}">
                <a16:creationId xmlns:a16="http://schemas.microsoft.com/office/drawing/2014/main" id="{C3E1E486-72DD-4844-A20D-9E8EA4B35A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517" y="4174137"/>
            <a:ext cx="5255142" cy="285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YOLO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786" y="2111032"/>
            <a:ext cx="16581120" cy="7428018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Implementation:</a:t>
            </a:r>
            <a:endParaRPr lang="tr-TR" sz="2400" b="1" dirty="0">
              <a:latin typeface="Arial"/>
              <a:cs typeface="Arial"/>
            </a:endParaRP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Single CNN, named </a:t>
            </a:r>
            <a:r>
              <a:rPr lang="en-US" sz="2400" dirty="0" err="1">
                <a:latin typeface="Arial"/>
                <a:cs typeface="Arial"/>
              </a:rPr>
              <a:t>DarkNet</a:t>
            </a:r>
            <a:endParaRPr lang="en-US" sz="2400" dirty="0">
              <a:latin typeface="Arial"/>
              <a:cs typeface="Arial"/>
            </a:endParaRP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Built on </a:t>
            </a:r>
            <a:r>
              <a:rPr lang="en-US" sz="2400" dirty="0" err="1">
                <a:latin typeface="Arial"/>
                <a:cs typeface="Arial"/>
              </a:rPr>
              <a:t>GoogleNet</a:t>
            </a:r>
            <a:r>
              <a:rPr lang="en-US" sz="2400" dirty="0">
                <a:latin typeface="Arial"/>
                <a:cs typeface="Arial"/>
              </a:rPr>
              <a:t> (22 layers), added 2 convolutional layers and 2 fully connected layers</a:t>
            </a:r>
          </a:p>
          <a:p>
            <a:pPr marL="383540" indent="-383540"/>
            <a:endParaRPr lang="en-US" sz="2400" b="1"/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Benefits: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Very fast inference (~45 fps; Fast YOLO 155 fps); 10x faster than Faster R-CNN ⇒ First CNN-based model which could be used for object detection in real-time videos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Looks at the whole image at test time ⇒ predictions are informed by global context in the image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Far less likely to predict false detections where nothing exists</a:t>
            </a:r>
          </a:p>
          <a:p>
            <a:pPr marL="383540" indent="-383540"/>
            <a:endParaRPr lang="en-US" sz="240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Problems: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Less precise localization than Faster R-CNN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Lower detection performance on groups of smaller objects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Struggles with unusual aspect ratios</a:t>
            </a:r>
          </a:p>
          <a:p>
            <a:pPr marL="383540" indent="-383540"/>
            <a:endParaRPr lang="en-US" sz="240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Versions:</a:t>
            </a:r>
            <a:r>
              <a:rPr lang="en-US" sz="2400" dirty="0">
                <a:latin typeface="Arial"/>
                <a:cs typeface="Arial"/>
              </a:rPr>
              <a:t> YOLO (2015) , v2/9000 (2016) , v3 (2018) , v4 (Alexey </a:t>
            </a:r>
            <a:r>
              <a:rPr lang="en-US" sz="2400" dirty="0" err="1">
                <a:latin typeface="Arial"/>
                <a:cs typeface="Arial"/>
              </a:rPr>
              <a:t>Bochkovskiy</a:t>
            </a:r>
            <a:r>
              <a:rPr lang="en-US" sz="2400" dirty="0">
                <a:latin typeface="Arial"/>
                <a:cs typeface="Arial"/>
              </a:rPr>
              <a:t>, 2020) , v5 (Glenn </a:t>
            </a:r>
            <a:r>
              <a:rPr lang="en-US" sz="2400" dirty="0" err="1">
                <a:latin typeface="Arial"/>
                <a:cs typeface="Arial"/>
              </a:rPr>
              <a:t>Jocher</a:t>
            </a:r>
            <a:r>
              <a:rPr lang="en-US" sz="2400" dirty="0">
                <a:latin typeface="Arial"/>
                <a:cs typeface="Arial"/>
              </a:rPr>
              <a:t>, 2020)</a:t>
            </a:r>
          </a:p>
        </p:txBody>
      </p:sp>
    </p:spTree>
    <p:extLst>
      <p:ext uri="{BB962C8B-B14F-4D97-AF65-F5344CB8AC3E}">
        <p14:creationId xmlns:p14="http://schemas.microsoft.com/office/powerpoint/2010/main" val="863903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SSD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977" y="2561382"/>
            <a:ext cx="16624252" cy="655737"/>
          </a:xfrm>
        </p:spPr>
        <p:txBody>
          <a:bodyPr/>
          <a:lstStyle/>
          <a:p>
            <a:pPr marL="383540" indent="-383540"/>
            <a:r>
              <a:rPr lang="en-US">
                <a:latin typeface="Arial"/>
                <a:cs typeface="Arial"/>
                <a:hlinkClick r:id="rId2"/>
              </a:rPr>
              <a:t>Wei Liu et al.: “SSD: Single Shot MultiBox Detector” (2015)</a:t>
            </a:r>
            <a:endParaRPr lang="tr-TR">
              <a:hlinkClick r:id="rId2"/>
            </a:endParaRPr>
          </a:p>
        </p:txBody>
      </p:sp>
      <p:pic>
        <p:nvPicPr>
          <p:cNvPr id="5" name="Resim 5">
            <a:extLst>
              <a:ext uri="{FF2B5EF4-FFF2-40B4-BE49-F238E27FC236}">
                <a16:creationId xmlns:a16="http://schemas.microsoft.com/office/drawing/2014/main" id="{261418A5-FB87-48EA-9F67-2888E5151D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5517" y="3956668"/>
            <a:ext cx="12923874" cy="4765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3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SSD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405" y="2372314"/>
            <a:ext cx="16581120" cy="6993967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Motivation and Idea:</a:t>
            </a:r>
            <a:endParaRPr lang="tr-TR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Improve Faster R-CNN speed =&gt; use single-shot approach (=&gt; ~60fps inference)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Improve YOLO’s accuracy =&gt; vary grid density &amp; anchor box scales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work on feature maps (which retain spatial content of the input image but have low resolution =&gt; less parameters)</a:t>
            </a:r>
            <a:endParaRPr lang="en-US" sz="2400" dirty="0"/>
          </a:p>
          <a:p>
            <a:pPr marL="383540" indent="-383540"/>
            <a:endParaRPr lang="en-US" sz="240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Method: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For each grid density and for each anchor box predict:</a:t>
            </a:r>
            <a:endParaRPr lang="en-US" sz="2400" dirty="0"/>
          </a:p>
          <a:p>
            <a:pPr marL="38354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bounding box coordinates/offset</a:t>
            </a:r>
            <a:endParaRPr lang="en-US" dirty="0"/>
          </a:p>
          <a:p>
            <a:pPr marL="383540" lvl="1">
              <a:buFont typeface="Arial"/>
              <a:buChar char="•"/>
            </a:pPr>
            <a:r>
              <a:rPr lang="en-US" sz="2000" dirty="0">
                <a:latin typeface="Arial"/>
                <a:cs typeface="Arial"/>
              </a:rPr>
              <a:t> class predictions for all categories</a:t>
            </a:r>
            <a:endParaRPr lang="en-US" sz="20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Use non-max suppression for final detections</a:t>
            </a:r>
            <a:endParaRPr lang="en-US" sz="2400" dirty="0"/>
          </a:p>
          <a:p>
            <a:pPr marL="383540" indent="-383540"/>
            <a:endParaRPr lang="en-US" sz="240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 Loss: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Weighted sum of: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localization (regression) loss (Smooth L1)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confidence (classification) loss (</a:t>
            </a:r>
            <a:r>
              <a:rPr lang="en-US" sz="2400" dirty="0" err="1">
                <a:latin typeface="Arial"/>
                <a:cs typeface="Arial"/>
              </a:rPr>
              <a:t>Softmax</a:t>
            </a:r>
            <a:r>
              <a:rPr lang="en-US" sz="2400" dirty="0">
                <a:latin typeface="Arial"/>
                <a:cs typeface="Arial"/>
              </a:rPr>
              <a:t>)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15601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SSD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168" y="2716150"/>
            <a:ext cx="16581120" cy="6198208"/>
          </a:xfrm>
        </p:spPr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Predictions made for multiple feature maps of different sizes that represent multiple scales</a:t>
            </a:r>
            <a:endParaRPr lang="tr-TR" dirty="0"/>
          </a:p>
          <a:p>
            <a:pPr marL="457200" indent="-45720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Deep layers cover larger receptive fields and construct more abstract representations =&gt; they detect larger objects</a:t>
            </a:r>
            <a:endParaRPr lang="en-US"/>
          </a:p>
          <a:p>
            <a:pPr marL="457200" indent="-45720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Initial convolutional layers cover smaller receptive fields =&gt; they detect smaller objects</a:t>
            </a:r>
            <a:endParaRPr lang="tr-TR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89FAE8CF-D4D3-4D72-B86C-6E455AA075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261" y="5003785"/>
            <a:ext cx="14066874" cy="394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635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Transformers (2020)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977" y="2817003"/>
            <a:ext cx="16581120" cy="6198208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  <a:hlinkClick r:id="rId2"/>
              </a:rPr>
              <a:t>Nicolas Carion et al (Facebook AI): “End-to-End Object Detection with Transformers” (2020)</a:t>
            </a:r>
            <a:endParaRPr lang="tr-TR" sz="2400" dirty="0">
              <a:hlinkClick r:id="" action="ppaction://noaction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Transformer encoder-decoder architecture</a:t>
            </a:r>
            <a:endParaRPr lang="en-US" sz="2400"/>
          </a:p>
          <a:p>
            <a:pPr marL="383540" indent="-383540">
              <a:buFont typeface="Arial"/>
              <a:buChar char="•"/>
            </a:pPr>
            <a:r>
              <a:rPr lang="en-US" sz="2400" dirty="0" err="1">
                <a:latin typeface="Arial"/>
                <a:cs typeface="Arial"/>
              </a:rPr>
              <a:t>DEtection</a:t>
            </a:r>
            <a:r>
              <a:rPr lang="en-US" sz="2400" dirty="0">
                <a:latin typeface="Arial"/>
                <a:cs typeface="Arial"/>
              </a:rPr>
              <a:t> </a:t>
            </a:r>
            <a:r>
              <a:rPr lang="en-US" sz="2400" dirty="0" err="1">
                <a:latin typeface="Arial"/>
                <a:cs typeface="Arial"/>
              </a:rPr>
              <a:t>TRansformer</a:t>
            </a:r>
            <a:r>
              <a:rPr lang="en-US" sz="2400" dirty="0">
                <a:latin typeface="Arial"/>
                <a:cs typeface="Arial"/>
              </a:rPr>
              <a:t> (DETR)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Accuracy and run-time performance on par with Faster RCNN on the COCO object detection dataset; outperforms other models in segmentation.</a:t>
            </a:r>
          </a:p>
          <a:p>
            <a:pPr marL="383540" indent="-383540"/>
            <a:endParaRPr lang="en-US" sz="2400" dirty="0"/>
          </a:p>
        </p:txBody>
      </p:sp>
      <p:pic>
        <p:nvPicPr>
          <p:cNvPr id="5" name="Resim 5">
            <a:extLst>
              <a:ext uri="{FF2B5EF4-FFF2-40B4-BE49-F238E27FC236}">
                <a16:creationId xmlns:a16="http://schemas.microsoft.com/office/drawing/2014/main" id="{482B7DD0-625D-40A6-B4ED-8BC7461578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762" y="6144853"/>
            <a:ext cx="15143420" cy="278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309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Object Detection Benchmarks (Performance)</a:t>
            </a:r>
            <a:endParaRPr lang="en-US" sz="4800">
              <a:solidFill>
                <a:srgbClr val="000000"/>
              </a:solidFill>
            </a:endParaRPr>
          </a:p>
        </p:txBody>
      </p:sp>
      <p:pic>
        <p:nvPicPr>
          <p:cNvPr id="3" name="Picture 3" descr="Chart, bar chart&#10;&#10;Description automatically generated">
            <a:extLst>
              <a:ext uri="{FF2B5EF4-FFF2-40B4-BE49-F238E27FC236}">
                <a16:creationId xmlns:a16="http://schemas.microsoft.com/office/drawing/2014/main" id="{E03E3380-947E-4735-B1CF-D33BE5FB88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9196" y="2414172"/>
            <a:ext cx="9635856" cy="5949906"/>
          </a:xfrm>
          <a:prstGeom prst="rect">
            <a:avLst/>
          </a:prstGeom>
        </p:spPr>
      </p:pic>
      <p:sp>
        <p:nvSpPr>
          <p:cNvPr id="4" name="TextBox 1">
            <a:extLst>
              <a:ext uri="{FF2B5EF4-FFF2-40B4-BE49-F238E27FC236}">
                <a16:creationId xmlns:a16="http://schemas.microsoft.com/office/drawing/2014/main" id="{D6297BCC-1B38-4395-8D93-FD776424DF02}"/>
              </a:ext>
            </a:extLst>
          </p:cNvPr>
          <p:cNvSpPr txBox="1"/>
          <p:nvPr/>
        </p:nvSpPr>
        <p:spPr>
          <a:xfrm>
            <a:off x="4303529" y="8356779"/>
            <a:ext cx="2653547" cy="5909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61970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52393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2285909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3047878" algn="l" defTabSz="76197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809848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4571817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5333787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6095756" algn="l" defTabSz="1523939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Ref: Jetson Benchmarks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39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881939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Outline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Object detection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Datasets for object detection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Object detection architectures</a:t>
            </a:r>
            <a:endParaRPr lang="en-US" sz="2400" dirty="0"/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Object detection benchmarks</a:t>
            </a:r>
            <a:endParaRPr lang="en-US" sz="2400" dirty="0"/>
          </a:p>
          <a:p>
            <a:pPr marL="457200" indent="-457200">
              <a:buFont typeface="Arial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642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Learning objectives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Define object detection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Describe different datasets for object detection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Describe object detection architectures</a:t>
            </a:r>
            <a:endParaRPr lang="en-US"/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Discuss performance benchmarks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5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Task definition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977" y="3186797"/>
            <a:ext cx="10113766" cy="6198208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Objective:</a:t>
            </a:r>
            <a:endParaRPr lang="tr-TR" sz="240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Predict the class and the position of multiple objects in the image</a:t>
            </a:r>
            <a:endParaRPr lang="en-US" sz="2400" dirty="0"/>
          </a:p>
          <a:p>
            <a:pPr marL="383540" indent="-383540"/>
            <a:br>
              <a:rPr lang="en-US" dirty="0"/>
            </a:br>
            <a:endParaRPr lang="en-US" sz="2400" dirty="0"/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Input:</a:t>
            </a:r>
            <a:endParaRPr lang="en-US" sz="2400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Image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Predefined set of labels (categories/classes)</a:t>
            </a:r>
            <a:endParaRPr lang="en-US" sz="2400" dirty="0"/>
          </a:p>
          <a:p>
            <a:pPr marL="383540" indent="0"/>
            <a:br>
              <a:rPr lang="en-US" dirty="0"/>
            </a:br>
            <a:endParaRPr lang="en-US" sz="2400" dirty="0"/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Output:</a:t>
            </a:r>
            <a:endParaRPr lang="en-US" sz="2400" dirty="0">
              <a:latin typeface="Arial"/>
              <a:cs typeface="Arial"/>
            </a:endParaRP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Predicted class, location &amp; dimension of the </a:t>
            </a:r>
            <a:r>
              <a:rPr lang="en-US" sz="2400" b="1" dirty="0">
                <a:latin typeface="Arial"/>
                <a:cs typeface="Arial"/>
              </a:rPr>
              <a:t>bounding box </a:t>
            </a:r>
            <a:r>
              <a:rPr lang="en-US" sz="2400" dirty="0">
                <a:latin typeface="Arial"/>
                <a:cs typeface="Arial"/>
              </a:rPr>
              <a:t>for multiple objects</a:t>
            </a:r>
            <a:endParaRPr lang="en-US" sz="2400" dirty="0"/>
          </a:p>
          <a:p>
            <a:pPr marL="383540" indent="-383540"/>
            <a:br>
              <a:rPr lang="en-US" dirty="0"/>
            </a:br>
            <a:endParaRPr lang="en-US" sz="2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C354BF-9CCC-4615-B313-B3F99705E0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For general purpose use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05EEB74-D1CB-4B70-B2D1-91784E67D6AC}"/>
              </a:ext>
            </a:extLst>
          </p:cNvPr>
          <p:cNvSpPr txBox="1"/>
          <p:nvPr/>
        </p:nvSpPr>
        <p:spPr>
          <a:xfrm>
            <a:off x="13005576" y="7933504"/>
            <a:ext cx="3127038" cy="757130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>
                <a:solidFill>
                  <a:srgbClr val="000000"/>
                </a:solidFill>
                <a:latin typeface="Arial MT"/>
              </a:rPr>
              <a:t>Person</a:t>
            </a:r>
            <a:endParaRPr lang="tr-TR" dirty="0"/>
          </a:p>
          <a:p>
            <a:pPr algn="ctr">
              <a:lnSpc>
                <a:spcPct val="90000"/>
              </a:lnSpc>
            </a:pPr>
            <a:r>
              <a:rPr lang="en-US" sz="2400" dirty="0">
                <a:solidFill>
                  <a:srgbClr val="000000"/>
                </a:solidFill>
                <a:latin typeface="Arial MT"/>
              </a:rPr>
              <a:t>(Single object)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6" name="Resim 7" descr="metin içeren bir resim&#10;&#10;Açıklama otomatik olarak oluşturuldu">
            <a:extLst>
              <a:ext uri="{FF2B5EF4-FFF2-40B4-BE49-F238E27FC236}">
                <a16:creationId xmlns:a16="http://schemas.microsoft.com/office/drawing/2014/main" id="{69EF65AF-C3DA-4EF4-8EEF-B633A5030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8836" y="3901633"/>
            <a:ext cx="4841593" cy="3973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511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466" y="2265929"/>
            <a:ext cx="16581120" cy="7572701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Traditional Methods:</a:t>
            </a:r>
            <a:endParaRPr lang="tr-TR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3 steps:</a:t>
            </a:r>
            <a:endParaRPr lang="tr-TR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Selecting Informative Regions (candidate bounding boxes) (Sliding Window)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Feature detection (SIFT, HOG, Haar-like features)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Classification (SVM, AdaBoost, Deformable Part-based Model)</a:t>
            </a: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Problems:</a:t>
            </a:r>
            <a:endParaRPr lang="en-US" sz="2400" b="1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Neither features nor bounding boxes are learned =&gt; low accuracy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Slow speed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Modern Methods: Deep learning (CNN)</a:t>
            </a:r>
            <a:endParaRPr lang="en-US" sz="2400" b="1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2-step detectors: Regions proposal and serial processing of each region (classification &amp; regression) (Sliding Window + classification; R-CNN, Fast R-CNN, Faster R-CNN)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Single-shot detectors: both regions &amp; features are learned in one pass through CNN (</a:t>
            </a:r>
            <a:r>
              <a:rPr lang="en-US" sz="2400" dirty="0" err="1">
                <a:latin typeface="Arial"/>
                <a:cs typeface="Arial"/>
              </a:rPr>
              <a:t>OverFeat</a:t>
            </a:r>
            <a:r>
              <a:rPr lang="en-US" sz="2400" dirty="0">
                <a:latin typeface="Arial"/>
                <a:cs typeface="Arial"/>
              </a:rPr>
              <a:t>, Yolo, SSD)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6036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1513F-046F-4840-8E7B-21B725BFD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Datasets for object detection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E3A6BB-2259-491C-B236-8B7FF3662448}"/>
              </a:ext>
            </a:extLst>
          </p:cNvPr>
          <p:cNvSpPr>
            <a:spLocks noGrp="1"/>
          </p:cNvSpPr>
          <p:nvPr/>
        </p:nvSpPr>
        <p:spPr bwMode="auto">
          <a:xfrm>
            <a:off x="2163066" y="2347632"/>
            <a:ext cx="2951931" cy="62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52519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 algn="l" rtl="0" fontAlgn="base">
              <a:lnSpc>
                <a:spcPct val="90000"/>
              </a:lnSpc>
              <a:spcBef>
                <a:spcPts val="1500"/>
              </a:spcBef>
              <a:spcAft>
                <a:spcPts val="1500"/>
              </a:spcAft>
              <a:buClr>
                <a:schemeClr val="bg2"/>
              </a:buClr>
              <a:buSzPct val="100000"/>
              <a:buFontTx/>
              <a:buNone/>
              <a:defRPr sz="1833" b="0">
                <a:solidFill>
                  <a:schemeClr val="accent4"/>
                </a:solidFill>
                <a:latin typeface="Trebuchet MS" pitchFamily="34" charset="0"/>
              </a:defRPr>
            </a:lvl3pPr>
            <a:lvl4pPr marL="2958101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hlinkClick r:id="rId2"/>
              </a:rPr>
              <a:t>MS COCO</a:t>
            </a:r>
            <a:endParaRPr lang="en-US"/>
          </a:p>
        </p:txBody>
      </p:sp>
      <p:pic>
        <p:nvPicPr>
          <p:cNvPr id="8" name="Picture 8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8B83B2F6-7C03-449A-8CE3-C0366BA6CC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1426" y="2977327"/>
            <a:ext cx="4653022" cy="2480397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DF864B5-BBBD-45B1-A5EC-A59B15331601}"/>
              </a:ext>
            </a:extLst>
          </p:cNvPr>
          <p:cNvSpPr>
            <a:spLocks noGrp="1"/>
          </p:cNvSpPr>
          <p:nvPr/>
        </p:nvSpPr>
        <p:spPr bwMode="auto">
          <a:xfrm>
            <a:off x="8326585" y="2347631"/>
            <a:ext cx="2951931" cy="62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52519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 algn="l" rtl="0" fontAlgn="base">
              <a:lnSpc>
                <a:spcPct val="90000"/>
              </a:lnSpc>
              <a:spcBef>
                <a:spcPts val="1500"/>
              </a:spcBef>
              <a:spcAft>
                <a:spcPts val="1500"/>
              </a:spcAft>
              <a:buClr>
                <a:schemeClr val="bg2"/>
              </a:buClr>
              <a:buSzPct val="100000"/>
              <a:buFontTx/>
              <a:buNone/>
              <a:defRPr sz="1833" b="0">
                <a:solidFill>
                  <a:schemeClr val="accent4"/>
                </a:solidFill>
                <a:latin typeface="Trebuchet MS" pitchFamily="34" charset="0"/>
              </a:defRPr>
            </a:lvl3pPr>
            <a:lvl4pPr marL="2958101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hlinkClick r:id="rId4"/>
              </a:rPr>
              <a:t>CIFAR-10</a:t>
            </a:r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1D05446-2318-45A5-84E8-B8B4F90F0056}"/>
              </a:ext>
            </a:extLst>
          </p:cNvPr>
          <p:cNvSpPr>
            <a:spLocks noGrp="1"/>
          </p:cNvSpPr>
          <p:nvPr/>
        </p:nvSpPr>
        <p:spPr bwMode="auto">
          <a:xfrm>
            <a:off x="13043268" y="2347632"/>
            <a:ext cx="3935779" cy="62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52519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 algn="l" rtl="0" fontAlgn="base">
              <a:lnSpc>
                <a:spcPct val="90000"/>
              </a:lnSpc>
              <a:spcBef>
                <a:spcPts val="1500"/>
              </a:spcBef>
              <a:spcAft>
                <a:spcPts val="1500"/>
              </a:spcAft>
              <a:buClr>
                <a:schemeClr val="bg2"/>
              </a:buClr>
              <a:buSzPct val="100000"/>
              <a:buFontTx/>
              <a:buNone/>
              <a:defRPr sz="1833" b="0">
                <a:solidFill>
                  <a:schemeClr val="accent4"/>
                </a:solidFill>
                <a:latin typeface="Trebuchet MS" pitchFamily="34" charset="0"/>
              </a:defRPr>
            </a:lvl3pPr>
            <a:lvl4pPr marL="2958101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hlinkClick r:id="rId5"/>
              </a:rPr>
              <a:t>LISA Traffic Sign Detection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2B8A29F-14A1-46A3-93D3-214242242FE2}"/>
              </a:ext>
            </a:extLst>
          </p:cNvPr>
          <p:cNvSpPr>
            <a:spLocks noGrp="1"/>
          </p:cNvSpPr>
          <p:nvPr/>
        </p:nvSpPr>
        <p:spPr bwMode="auto">
          <a:xfrm>
            <a:off x="3089040" y="6528986"/>
            <a:ext cx="2951931" cy="62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52519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 algn="l" rtl="0" fontAlgn="base">
              <a:lnSpc>
                <a:spcPct val="90000"/>
              </a:lnSpc>
              <a:spcBef>
                <a:spcPts val="1500"/>
              </a:spcBef>
              <a:spcAft>
                <a:spcPts val="1500"/>
              </a:spcAft>
              <a:buClr>
                <a:schemeClr val="bg2"/>
              </a:buClr>
              <a:buSzPct val="100000"/>
              <a:buFontTx/>
              <a:buNone/>
              <a:defRPr sz="1833" b="0">
                <a:solidFill>
                  <a:schemeClr val="accent4"/>
                </a:solidFill>
                <a:latin typeface="Trebuchet MS" pitchFamily="34" charset="0"/>
              </a:defRPr>
            </a:lvl3pPr>
            <a:lvl4pPr marL="2958101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hlinkClick r:id="rId6"/>
              </a:rPr>
              <a:t>Open</a:t>
            </a: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Images</a:t>
            </a:r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1EF6488C-2B6E-4861-B466-2F838B44659C}"/>
              </a:ext>
            </a:extLst>
          </p:cNvPr>
          <p:cNvSpPr>
            <a:spLocks noGrp="1"/>
          </p:cNvSpPr>
          <p:nvPr/>
        </p:nvSpPr>
        <p:spPr bwMode="auto">
          <a:xfrm>
            <a:off x="9990445" y="6528986"/>
            <a:ext cx="2951931" cy="62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52519" indent="0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 algn="l" rtl="0" fontAlgn="base">
              <a:lnSpc>
                <a:spcPct val="90000"/>
              </a:lnSpc>
              <a:spcBef>
                <a:spcPts val="1500"/>
              </a:spcBef>
              <a:spcAft>
                <a:spcPts val="1500"/>
              </a:spcAft>
              <a:buClr>
                <a:schemeClr val="bg2"/>
              </a:buClr>
              <a:buSzPct val="100000"/>
              <a:buFontTx/>
              <a:buNone/>
              <a:defRPr sz="1833" b="0">
                <a:solidFill>
                  <a:schemeClr val="accent4"/>
                </a:solidFill>
                <a:latin typeface="Trebuchet MS" pitchFamily="34" charset="0"/>
              </a:defRPr>
            </a:lvl3pPr>
            <a:lvl4pPr marL="2958101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  <a:latin typeface="+mn-lt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/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hlinkClick r:id="rId7"/>
              </a:rPr>
              <a:t>DOTA</a:t>
            </a:r>
            <a:endParaRPr lang="en-US"/>
          </a:p>
        </p:txBody>
      </p:sp>
      <p:pic>
        <p:nvPicPr>
          <p:cNvPr id="13" name="Picture 13" descr="A picture containing text&#10;&#10;Description automatically generated">
            <a:extLst>
              <a:ext uri="{FF2B5EF4-FFF2-40B4-BE49-F238E27FC236}">
                <a16:creationId xmlns:a16="http://schemas.microsoft.com/office/drawing/2014/main" id="{B4594D12-0E93-49CB-A546-41A95C05DB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6425" y="2990150"/>
            <a:ext cx="4132162" cy="3163700"/>
          </a:xfrm>
          <a:prstGeom prst="rect">
            <a:avLst/>
          </a:prstGeom>
        </p:spPr>
      </p:pic>
      <p:pic>
        <p:nvPicPr>
          <p:cNvPr id="14" name="Picture 14" descr="Graphical user interface&#10;&#10;Description automatically generated">
            <a:extLst>
              <a:ext uri="{FF2B5EF4-FFF2-40B4-BE49-F238E27FC236}">
                <a16:creationId xmlns:a16="http://schemas.microsoft.com/office/drawing/2014/main" id="{7C1D377A-F313-4500-81B1-C38DB75121E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58868" y="3401675"/>
            <a:ext cx="5072605" cy="1906597"/>
          </a:xfrm>
          <a:prstGeom prst="rect">
            <a:avLst/>
          </a:prstGeom>
        </p:spPr>
      </p:pic>
      <p:pic>
        <p:nvPicPr>
          <p:cNvPr id="15" name="Picture 15" descr="A picture containing text, colorful&#10;&#10;Description automatically generated">
            <a:extLst>
              <a:ext uri="{FF2B5EF4-FFF2-40B4-BE49-F238E27FC236}">
                <a16:creationId xmlns:a16="http://schemas.microsoft.com/office/drawing/2014/main" id="{901A6DA0-22BB-4B1C-BF9D-481C940020B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15274" y="7218078"/>
            <a:ext cx="4103225" cy="2622034"/>
          </a:xfrm>
          <a:prstGeom prst="rect">
            <a:avLst/>
          </a:prstGeom>
        </p:spPr>
      </p:pic>
      <p:pic>
        <p:nvPicPr>
          <p:cNvPr id="16" name="Picture 16">
            <a:extLst>
              <a:ext uri="{FF2B5EF4-FFF2-40B4-BE49-F238E27FC236}">
                <a16:creationId xmlns:a16="http://schemas.microsoft.com/office/drawing/2014/main" id="{EA7DD030-19E7-4D45-8E8A-EB030448E5C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31147" y="7167499"/>
            <a:ext cx="3698111" cy="289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0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Sliding Window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169" y="3186797"/>
            <a:ext cx="9571841" cy="6198208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Algorithm:</a:t>
            </a:r>
            <a:endParaRPr lang="tr-TR" sz="2400" b="1" dirty="0"/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Reuse solution used for Image Detection (Object classification):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Slide a window across the image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Apply classification on the image crop at the each location of the sliding window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Repeat previous steps but with windows of different sizes and aspect ratios</a:t>
            </a:r>
            <a:endParaRPr lang="en-US" sz="2400" dirty="0"/>
          </a:p>
        </p:txBody>
      </p:sp>
      <p:pic>
        <p:nvPicPr>
          <p:cNvPr id="4" name="Resim 4" descr="köpek, iç mekan, memeli içeren bir resim&#10;&#10;Açıklama otomatik olarak oluşturuldu">
            <a:extLst>
              <a:ext uri="{FF2B5EF4-FFF2-40B4-BE49-F238E27FC236}">
                <a16:creationId xmlns:a16="http://schemas.microsoft.com/office/drawing/2014/main" id="{E285A338-6C6D-49A6-A05C-261DFD73C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9651" y="3356101"/>
            <a:ext cx="7207369" cy="5113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79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Object Detection: Sliding Window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124" y="2419549"/>
            <a:ext cx="16581120" cy="6878220"/>
          </a:xfrm>
        </p:spPr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Architecture:</a:t>
            </a:r>
            <a:endParaRPr lang="tr-TR" sz="2400" b="1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Sliding Window cropping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Image classifier (CNN)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 set:</a:t>
            </a:r>
            <a:endParaRPr lang="en-US" sz="2400" b="1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Same as for Image Classification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Problems:</a:t>
            </a:r>
            <a:endParaRPr lang="en-US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Large number of crops is taken to classifier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⇒ High computational cost 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⇒ Low speed </a:t>
            </a: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If we increase stride (decrease granularity), we might miss the “winning window”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⇒ Low accuracy 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5498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3" ma:contentTypeDescription="Create a new document." ma:contentTypeScope="" ma:versionID="48d2e06ba3395677a6202287fd893282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bd78c5df7a87cfa2f9097bdb78757dc2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88E22E-2A4B-4FB1-9848-BF16E7DBE74B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791050-FDD9-4A95-9FB5-3098566602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2f9681-256a-46bb-8d43-d723a9a9dd0a"/>
    <ds:schemaRef ds:uri="adb55acf-91ac-4c47-b2b7-b7c95866bb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1539</Words>
  <Application>Microsoft Office PowerPoint</Application>
  <PresentationFormat>Custom</PresentationFormat>
  <Paragraphs>255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Arial MT</vt:lpstr>
      <vt:lpstr>Trebuchet MS</vt:lpstr>
      <vt:lpstr>Wingdings</vt:lpstr>
      <vt:lpstr>Title &amp; Bullet</vt:lpstr>
      <vt:lpstr>Lecture 2.2 Object Detection</vt:lpstr>
      <vt:lpstr>PowerPoint Presentation</vt:lpstr>
      <vt:lpstr>Outline</vt:lpstr>
      <vt:lpstr>Learning objectives</vt:lpstr>
      <vt:lpstr>Object detection: Task definition</vt:lpstr>
      <vt:lpstr>Object detection</vt:lpstr>
      <vt:lpstr>Datasets for object detection</vt:lpstr>
      <vt:lpstr>Object Detection: Sliding Window</vt:lpstr>
      <vt:lpstr>Object Detection: Sliding Window</vt:lpstr>
      <vt:lpstr>Object Detection: R-CNN</vt:lpstr>
      <vt:lpstr>Object Detection: R-CNN</vt:lpstr>
      <vt:lpstr>Object Detection: Fast R-CNN</vt:lpstr>
      <vt:lpstr>Object Detection: Fast R-CNN</vt:lpstr>
      <vt:lpstr>Object Detection: Faster R-CNN</vt:lpstr>
      <vt:lpstr>Object Detection: Faster R-CNN</vt:lpstr>
      <vt:lpstr>Object Detection: Faster R-CNN</vt:lpstr>
      <vt:lpstr>Object Detection: Faster R-CNN</vt:lpstr>
      <vt:lpstr>Object Detection: YOLO</vt:lpstr>
      <vt:lpstr>Object Detection: YOLO</vt:lpstr>
      <vt:lpstr>Object Detection: YOLO</vt:lpstr>
      <vt:lpstr>Object Detection: YOLO</vt:lpstr>
      <vt:lpstr>Object Detection: SSD</vt:lpstr>
      <vt:lpstr>Object Detection: SSD</vt:lpstr>
      <vt:lpstr>Object Detection: SSD</vt:lpstr>
      <vt:lpstr>Object Detection: Transformers (2020)</vt:lpstr>
      <vt:lpstr>Object Detection Benchmarks (Performance)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Joe Bungo</cp:lastModifiedBy>
  <cp:revision>296</cp:revision>
  <dcterms:created xsi:type="dcterms:W3CDTF">2008-01-24T03:11:41Z</dcterms:created>
  <dcterms:modified xsi:type="dcterms:W3CDTF">2023-04-24T21:43:04Z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