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4" r:id="rId4"/>
  </p:sldMasterIdLst>
  <p:notesMasterIdLst>
    <p:notesMasterId r:id="rId44"/>
  </p:notesMasterIdLst>
  <p:handoutMasterIdLst>
    <p:handoutMasterId r:id="rId45"/>
  </p:handoutMasterIdLst>
  <p:sldIdLst>
    <p:sldId id="859" r:id="rId5"/>
    <p:sldId id="824" r:id="rId6"/>
    <p:sldId id="821" r:id="rId7"/>
    <p:sldId id="825" r:id="rId8"/>
    <p:sldId id="839" r:id="rId9"/>
    <p:sldId id="826" r:id="rId10"/>
    <p:sldId id="862" r:id="rId11"/>
    <p:sldId id="827" r:id="rId12"/>
    <p:sldId id="836" r:id="rId13"/>
    <p:sldId id="829" r:id="rId14"/>
    <p:sldId id="830" r:id="rId15"/>
    <p:sldId id="861" r:id="rId16"/>
    <p:sldId id="831" r:id="rId17"/>
    <p:sldId id="832" r:id="rId18"/>
    <p:sldId id="833" r:id="rId19"/>
    <p:sldId id="840" r:id="rId20"/>
    <p:sldId id="834" r:id="rId21"/>
    <p:sldId id="838" r:id="rId22"/>
    <p:sldId id="835" r:id="rId23"/>
    <p:sldId id="837" r:id="rId24"/>
    <p:sldId id="841" r:id="rId25"/>
    <p:sldId id="828" r:id="rId26"/>
    <p:sldId id="843" r:id="rId27"/>
    <p:sldId id="844" r:id="rId28"/>
    <p:sldId id="845" r:id="rId29"/>
    <p:sldId id="846" r:id="rId30"/>
    <p:sldId id="847" r:id="rId31"/>
    <p:sldId id="848" r:id="rId32"/>
    <p:sldId id="849" r:id="rId33"/>
    <p:sldId id="850" r:id="rId34"/>
    <p:sldId id="851" r:id="rId35"/>
    <p:sldId id="852" r:id="rId36"/>
    <p:sldId id="853" r:id="rId37"/>
    <p:sldId id="854" r:id="rId38"/>
    <p:sldId id="855" r:id="rId39"/>
    <p:sldId id="857" r:id="rId40"/>
    <p:sldId id="858" r:id="rId41"/>
    <p:sldId id="856" r:id="rId42"/>
    <p:sldId id="860" r:id="rId43"/>
  </p:sldIdLst>
  <p:sldSz cx="18288000" cy="10287000"/>
  <p:notesSz cx="7010400" cy="9296400"/>
  <p:defaultTextStyle>
    <a:defPPr>
      <a:defRPr lang="en-US"/>
    </a:defPPr>
    <a:lvl1pPr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761970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152393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228590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3047878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3809848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457181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533378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6095756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orient="horz" pos="5083" userDrawn="1">
          <p15:clr>
            <a:srgbClr val="A4A3A4"/>
          </p15:clr>
        </p15:guide>
        <p15:guide id="3" orient="horz" pos="5315" userDrawn="1">
          <p15:clr>
            <a:srgbClr val="A4A3A4"/>
          </p15:clr>
        </p15:guide>
        <p15:guide id="4" pos="9092" userDrawn="1">
          <p15:clr>
            <a:srgbClr val="A4A3A4"/>
          </p15:clr>
        </p15:guide>
        <p15:guide id="5" orient="horz" pos="1625" userDrawn="1">
          <p15:clr>
            <a:srgbClr val="A4A3A4"/>
          </p15:clr>
        </p15:guide>
        <p15:guide id="6" pos="57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83838"/>
    <a:srgbClr val="EE8D00"/>
    <a:srgbClr val="DBE0E5"/>
    <a:srgbClr val="556B84"/>
    <a:srgbClr val="001C53"/>
    <a:srgbClr val="B3A369"/>
    <a:srgbClr val="890C58"/>
    <a:srgbClr val="0071C5"/>
    <a:srgbClr val="4F2682"/>
    <a:srgbClr val="0085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4" d="100"/>
          <a:sy n="54" d="100"/>
        </p:scale>
        <p:origin x="754" y="82"/>
      </p:cViewPr>
      <p:guideLst>
        <p:guide orient="horz" pos="2193"/>
        <p:guide orient="horz" pos="5083"/>
        <p:guide orient="horz" pos="5315"/>
        <p:guide pos="9092"/>
        <p:guide orient="horz" pos="1625"/>
        <p:guide pos="576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theme" Target="../theme/theme3.xml"/><Relationship Id="rId4" Type="http://schemas.openxmlformats.org/officeDocument/2006/relationships/image" Target="../media/image7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5FFAEB-A754-4EDE-A063-5F87103CFC27}"/>
              </a:ext>
            </a:extLst>
          </p:cNvPr>
          <p:cNvGrpSpPr/>
          <p:nvPr/>
        </p:nvGrpSpPr>
        <p:grpSpPr>
          <a:xfrm>
            <a:off x="4249882" y="8675204"/>
            <a:ext cx="2267650" cy="298438"/>
            <a:chOff x="10009693" y="1549925"/>
            <a:chExt cx="7721678" cy="101622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B7B5E74-8CE9-4070-AE0B-4319A9396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709196-319E-460C-BD9A-61C4F6096565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6B9F5D1-3A4D-4466-A79D-06C828B01D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61CA6E49-ACF6-4B13-9CB1-0C7F74EF7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9DC410A-BD91-4F54-BFA8-66F070ED673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8398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png"/><Relationship Id="rId1" Type="http://schemas.openxmlformats.org/officeDocument/2006/relationships/theme" Target="../theme/theme2.xml"/><Relationship Id="rId4" Type="http://schemas.openxmlformats.org/officeDocument/2006/relationships/image" Target="../media/image7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0565" y="883158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EFD2D7F-A763-4126-9B71-A7F863137437}" type="datetimeFigureOut">
              <a:rPr lang="en-US" smtClean="0"/>
              <a:pPr>
                <a:defRPr/>
              </a:pPr>
              <a:t>10/24/2021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6317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7B74364-6FC3-4AAB-BCCB-78A57EF73B4D}"/>
              </a:ext>
            </a:extLst>
          </p:cNvPr>
          <p:cNvGrpSpPr/>
          <p:nvPr/>
        </p:nvGrpSpPr>
        <p:grpSpPr>
          <a:xfrm>
            <a:off x="4394824" y="259707"/>
            <a:ext cx="2267650" cy="298438"/>
            <a:chOff x="10009693" y="1549925"/>
            <a:chExt cx="7721678" cy="101622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59CB9EB-7626-44E1-86CD-80D71DFF0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CF17C3E-2351-45E7-8E11-40FCDACA31FB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Picture 1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E038CEBE-9523-4464-A83D-24A213DF2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6" name="Picture 15" descr="Text&#10;&#10;Description automatically generated">
              <a:extLst>
                <a:ext uri="{FF2B5EF4-FFF2-40B4-BE49-F238E27FC236}">
                  <a16:creationId xmlns:a16="http://schemas.microsoft.com/office/drawing/2014/main" id="{2F98C3B4-B517-47AD-BAF6-46881ABB0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F05B4D3-6BFB-4CBB-AAC4-B7D357961D0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67120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761970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52393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228590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3047878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3809848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57181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33378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6095756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8F294F-DAD8-4F9A-9D68-AFBC945462DF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DC4EAA4-CD11-4B02-BD1A-6BB86D43E95C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F7821F8-31A6-487C-8320-8A9EB2CAC5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D894489D-030F-42D0-BE02-40D0588B9E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DE9A25CB-F3DC-472C-9C8D-574A4C8F42D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E3853B6-5C1E-4F3D-804C-8F839D1C7774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5BB7876-3D9A-46AC-853A-0E60F5CA6F37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Picture 1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A8ACEBA-4D0E-4BF4-9252-65C9ADBBD1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8" name="Picture 17" descr="Text&#10;&#10;Description automatically generated">
              <a:extLst>
                <a:ext uri="{FF2B5EF4-FFF2-40B4-BE49-F238E27FC236}">
                  <a16:creationId xmlns:a16="http://schemas.microsoft.com/office/drawing/2014/main" id="{83C59A1E-8723-49FF-B1A9-3930EF2F5A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2E42B73E-884F-4736-8A30-A9D83EF76A8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88F294F-DAD8-4F9A-9D68-AFBC945462DF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0DC4EAA4-CD11-4B02-BD1A-6BB86D43E95C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4F7821F8-31A6-487C-8320-8A9EB2CAC5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D894489D-030F-42D0-BE02-40D0588B9E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435CAFA6-18B5-41DF-AA7F-00F440833D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59E07367-9FF5-4A36-A752-AF6C25678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1E3853B6-5C1E-4F3D-804C-8F839D1C7774}"/>
              </a:ext>
            </a:extLst>
          </p:cNvPr>
          <p:cNvGrpSpPr/>
          <p:nvPr userDrawn="1"/>
        </p:nvGrpSpPr>
        <p:grpSpPr>
          <a:xfrm>
            <a:off x="897679" y="1356239"/>
            <a:ext cx="7123588" cy="1525760"/>
            <a:chOff x="12505237" y="1549925"/>
            <a:chExt cx="4744637" cy="1016226"/>
          </a:xfrm>
        </p:grpSpPr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05BB7876-3D9A-46AC-853A-0E60F5CA6F37}"/>
                </a:ext>
              </a:extLst>
            </p:cNvPr>
            <p:cNvCxnSpPr/>
            <p:nvPr/>
          </p:nvCxnSpPr>
          <p:spPr>
            <a:xfrm>
              <a:off x="14927326" y="1614767"/>
              <a:ext cx="0" cy="94367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Picture 15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5A8ACEBA-4D0E-4BF4-9252-65C9ADBBD19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3"/>
            <a:srcRect r="6627"/>
            <a:stretch/>
          </p:blipFill>
          <p:spPr>
            <a:xfrm>
              <a:off x="12505237" y="1549925"/>
              <a:ext cx="2254020" cy="1016226"/>
            </a:xfrm>
            <a:prstGeom prst="rect">
              <a:avLst/>
            </a:prstGeom>
          </p:spPr>
        </p:pic>
        <p:pic>
          <p:nvPicPr>
            <p:cNvPr id="18" name="Picture 17" descr="Text&#10;&#10;Description automatically generated">
              <a:extLst>
                <a:ext uri="{FF2B5EF4-FFF2-40B4-BE49-F238E27FC236}">
                  <a16:creationId xmlns:a16="http://schemas.microsoft.com/office/drawing/2014/main" id="{83C59A1E-8723-49FF-B1A9-3930EF2F5A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5103105" y="1748463"/>
              <a:ext cx="2146769" cy="6341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itle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8301" y="747664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1977" y="3186797"/>
            <a:ext cx="16581120" cy="6198208"/>
          </a:xfrm>
        </p:spPr>
        <p:txBody>
          <a:bodyPr/>
          <a:lstStyle>
            <a:lvl1pPr marL="0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33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331" y="1741489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70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936" y="747428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4728" y="3189912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4728" y="1739896"/>
            <a:ext cx="16607858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056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 Brande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5700" y="748506"/>
            <a:ext cx="16626840" cy="984885"/>
          </a:xfrm>
        </p:spPr>
        <p:txBody>
          <a:bodyPr/>
          <a:lstStyle>
            <a:lvl1pPr algn="l">
              <a:defRPr sz="48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340" y="3191235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828" y="1740430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2F676A-5111-4EB7-8282-C9626C589645}"/>
              </a:ext>
            </a:extLst>
          </p:cNvPr>
          <p:cNvSpPr/>
          <p:nvPr userDrawn="1"/>
        </p:nvSpPr>
        <p:spPr bwMode="white">
          <a:xfrm>
            <a:off x="14655801" y="9389443"/>
            <a:ext cx="3632199" cy="8975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Content - NO LOGO &amp; 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618" y="744037"/>
            <a:ext cx="16620988" cy="990175"/>
          </a:xfrm>
        </p:spPr>
        <p:txBody>
          <a:bodyPr/>
          <a:lstStyle>
            <a:lvl1pPr algn="l">
              <a:defRPr sz="4800" cap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440" y="3505059"/>
            <a:ext cx="16581120" cy="6156263"/>
          </a:xfrm>
        </p:spPr>
        <p:txBody>
          <a:bodyPr/>
          <a:lstStyle>
            <a:lvl1pPr marL="0" indent="0"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accent4"/>
                </a:solidFill>
              </a:defRPr>
            </a:lvl1pPr>
            <a:lvl2pPr marL="952519" indent="0">
              <a:buClr>
                <a:schemeClr val="bg2"/>
              </a:buClr>
              <a:buSzPct val="100000"/>
              <a:buFontTx/>
              <a:buNone/>
              <a:defRPr sz="2000">
                <a:solidFill>
                  <a:schemeClr val="accent4"/>
                </a:solidFill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00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7103" y="1740548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18D8CF8-E6F1-4C71-A0F0-EB56510727F2}"/>
              </a:ext>
            </a:extLst>
          </p:cNvPr>
          <p:cNvSpPr/>
          <p:nvPr userDrawn="1"/>
        </p:nvSpPr>
        <p:spPr>
          <a:xfrm>
            <a:off x="16446823" y="9716467"/>
            <a:ext cx="1841178" cy="57053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903E6342-0934-4596-B090-343BD3D864C2}"/>
              </a:ext>
            </a:extLst>
          </p:cNvPr>
          <p:cNvGrpSpPr/>
          <p:nvPr userDrawn="1"/>
        </p:nvGrpSpPr>
        <p:grpSpPr>
          <a:xfrm>
            <a:off x="16458876" y="9691227"/>
            <a:ext cx="1500593" cy="396573"/>
            <a:chOff x="16458876" y="9691227"/>
            <a:chExt cx="1500593" cy="396573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63B7F7C-2AF1-4224-94BD-871935C065F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6458876" y="9691227"/>
              <a:ext cx="793145" cy="39657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B7ABEDA-E49E-4754-B6ED-834DE61A655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7356893" y="9798679"/>
              <a:ext cx="602576" cy="254789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1B404C-CFD2-4F0A-8198-378A3FF9A789}"/>
                </a:ext>
              </a:extLst>
            </p:cNvPr>
            <p:cNvCxnSpPr/>
            <p:nvPr userDrawn="1"/>
          </p:nvCxnSpPr>
          <p:spPr>
            <a:xfrm>
              <a:off x="17295137" y="9792797"/>
              <a:ext cx="0" cy="196159"/>
            </a:xfrm>
            <a:prstGeom prst="line">
              <a:avLst/>
            </a:prstGeom>
            <a:ln w="635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1026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or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3869" y="3998551"/>
            <a:ext cx="11900262" cy="2193243"/>
          </a:xfrm>
        </p:spPr>
        <p:txBody>
          <a:bodyPr anchor="t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993AEE-ACAA-4A36-926F-A62FD4F2A9AC}"/>
              </a:ext>
            </a:extLst>
          </p:cNvPr>
          <p:cNvSpPr/>
          <p:nvPr userDrawn="1"/>
        </p:nvSpPr>
        <p:spPr bwMode="white">
          <a:xfrm>
            <a:off x="0" y="9330779"/>
            <a:ext cx="1524000" cy="9562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11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05090" y="749096"/>
            <a:ext cx="1662219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4201" y="3185146"/>
            <a:ext cx="16581552" cy="622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908748" y="9870621"/>
            <a:ext cx="535045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4400" cap="all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algn="l"/>
            <a:fld id="{9EF62655-870B-4C06-BC3D-C67D37BAE36D}" type="slidenum">
              <a:rPr lang="en-US" sz="1200" kern="1200" smtClean="0">
                <a:solidFill>
                  <a:schemeClr val="accent5"/>
                </a:solidFill>
                <a:latin typeface="Trebuchet MS" panose="020B0603020202020204" pitchFamily="34" charset="0"/>
                <a:ea typeface="MS PGothic" pitchFamily="34" charset="-128"/>
                <a:cs typeface="+mn-cs"/>
              </a:rPr>
              <a:pPr algn="l"/>
              <a:t>‹#›</a:t>
            </a:fld>
            <a:r>
              <a:rPr lang="en-US" sz="1200" cap="none" baseline="0">
                <a:solidFill>
                  <a:schemeClr val="accent5"/>
                </a:solidFill>
                <a:latin typeface="Trebuchet MS" panose="020B0603020202020204" pitchFamily="34" charset="0"/>
              </a:rPr>
              <a:t> </a:t>
            </a:r>
            <a:endParaRPr lang="en-US" sz="1200" cap="none">
              <a:solidFill>
                <a:schemeClr val="accent5"/>
              </a:solidFill>
              <a:latin typeface="Trebuchet MS" panose="020B0603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C5781F1-6692-4A43-B92C-D22E46A17DBD}"/>
              </a:ext>
            </a:extLst>
          </p:cNvPr>
          <p:cNvGrpSpPr/>
          <p:nvPr userDrawn="1"/>
        </p:nvGrpSpPr>
        <p:grpSpPr>
          <a:xfrm>
            <a:off x="14912588" y="9537904"/>
            <a:ext cx="3044450" cy="590602"/>
            <a:chOff x="12319466" y="1549925"/>
            <a:chExt cx="5238462" cy="1016226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BC2FDD42-E463-47E8-BC74-30C0F632C361}"/>
                </a:ext>
              </a:extLst>
            </p:cNvPr>
            <p:cNvCxnSpPr/>
            <p:nvPr/>
          </p:nvCxnSpPr>
          <p:spPr>
            <a:xfrm>
              <a:off x="14874733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A790E381-A253-4895-8817-3A0BDB27299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12319466" y="1549925"/>
              <a:ext cx="2413994" cy="1016226"/>
            </a:xfrm>
            <a:prstGeom prst="rect">
              <a:avLst/>
            </a:prstGeom>
          </p:spPr>
        </p:pic>
        <p:pic>
          <p:nvPicPr>
            <p:cNvPr id="24" name="Picture 23" descr="Text&#10;&#10;Description automatically generated">
              <a:extLst>
                <a:ext uri="{FF2B5EF4-FFF2-40B4-BE49-F238E27FC236}">
                  <a16:creationId xmlns:a16="http://schemas.microsoft.com/office/drawing/2014/main" id="{8D2A1852-65BB-4AC6-A3B2-0A79C38FA5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15197113" y="1709326"/>
              <a:ext cx="2360815" cy="6974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2569072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80" r:id="rId3"/>
    <p:sldLayoutId id="2147483985" r:id="rId4"/>
    <p:sldLayoutId id="2147483896" r:id="rId5"/>
    <p:sldLayoutId id="2147483981" r:id="rId6"/>
    <p:sldLayoutId id="2147483991" r:id="rId7"/>
    <p:sldLayoutId id="2147483988" r:id="rId8"/>
    <p:sldLayoutId id="2147483954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800" b="1" cap="none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5pPr>
      <a:lvl6pPr marL="762015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6pPr>
      <a:lvl7pPr marL="1524030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7pPr>
      <a:lvl8pPr marL="2286046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8pPr>
      <a:lvl9pPr marL="3048061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9pPr>
    </p:titleStyle>
    <p:bodyStyle>
      <a:lvl1pPr marL="0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800" b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52519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400" b="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815078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1833" b="0">
          <a:solidFill>
            <a:schemeClr val="accent4"/>
          </a:solidFill>
          <a:latin typeface="Trebuchet MS" pitchFamily="34" charset="0"/>
        </a:defRPr>
      </a:lvl3pPr>
      <a:lvl4pPr marL="2958101" indent="-381008" algn="l" rtl="0" fontAlgn="base">
        <a:spcBef>
          <a:spcPct val="20000"/>
        </a:spcBef>
        <a:spcAft>
          <a:spcPct val="0"/>
        </a:spcAft>
        <a:buChar char="–"/>
        <a:defRPr sz="3333">
          <a:solidFill>
            <a:schemeClr val="bg1"/>
          </a:solidFill>
          <a:latin typeface="+mn-lt"/>
        </a:defRPr>
      </a:lvl4pPr>
      <a:lvl5pPr marL="3529612" indent="-381008" algn="l" rtl="0" fontAlgn="base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5pPr>
      <a:lvl6pPr marL="4291627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6pPr>
      <a:lvl7pPr marL="505364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7pPr>
      <a:lvl8pPr marL="5815658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8pPr>
      <a:lvl9pPr marL="657767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2015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3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04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06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07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09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4107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6122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creativecommons.org/licenses/by-nc/4.0/legalcode" TargetMode="Externa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096EC-7B78-40A1-902B-4FD4379826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2530" y="7760976"/>
            <a:ext cx="9692640" cy="1638092"/>
          </a:xfrm>
        </p:spPr>
        <p:txBody>
          <a:bodyPr/>
          <a:lstStyle/>
          <a:p>
            <a:r>
              <a:rPr lang="en-US" sz="5400" dirty="0">
                <a:latin typeface="Arial"/>
                <a:cs typeface="Arial"/>
              </a:rPr>
              <a:t>Lecture 1.7</a:t>
            </a:r>
            <a:br>
              <a:rPr lang="en-US" sz="5400" dirty="0">
                <a:latin typeface="Arial"/>
                <a:cs typeface="Arial"/>
              </a:rPr>
            </a:br>
            <a:r>
              <a:rPr lang="en-US" sz="5400" dirty="0">
                <a:latin typeface="Arial"/>
                <a:cs typeface="Arial"/>
              </a:rPr>
              <a:t>Machine Learning Fundamentals</a:t>
            </a:r>
            <a:endParaRPr lang="en-US" sz="5400" b="0" dirty="0">
              <a:latin typeface="Arial"/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B2F42C-38A8-43F3-8788-F337D2EA91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271020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What is Machine Learning?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3540" indent="-383540"/>
            <a:r>
              <a:rPr lang="en-US" sz="2400" dirty="0">
                <a:latin typeface="Arial"/>
                <a:cs typeface="Arial"/>
              </a:rPr>
              <a:t>Sub-field of AI that relates to making computers learn from experience.</a:t>
            </a:r>
            <a:endParaRPr lang="tr-TR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Requires: </a:t>
            </a:r>
            <a:endParaRPr lang="en-US" sz="2400" dirty="0"/>
          </a:p>
          <a:p>
            <a:pPr marL="0" indent="0"/>
            <a:r>
              <a:rPr lang="en-US" sz="2400" b="1" dirty="0">
                <a:latin typeface="Arial"/>
                <a:cs typeface="Arial"/>
              </a:rPr>
              <a:t>data</a:t>
            </a:r>
            <a:endParaRPr lang="en-US" sz="2400" b="1" dirty="0"/>
          </a:p>
          <a:p>
            <a:pPr marL="342900" lvl="2" indent="-342900">
              <a:buChar char="•"/>
            </a:pPr>
            <a:r>
              <a:rPr lang="en-US" sz="2400" dirty="0">
                <a:latin typeface="Arial"/>
                <a:cs typeface="Arial"/>
              </a:rPr>
              <a:t>used in learning (training) how to accomplish some task</a:t>
            </a:r>
            <a:endParaRPr lang="en-US" sz="2400" dirty="0"/>
          </a:p>
          <a:p>
            <a:pPr marL="342900" lvl="2" indent="-342900">
              <a:buChar char="•"/>
            </a:pPr>
            <a:r>
              <a:rPr lang="en-US" sz="2400" dirty="0">
                <a:latin typeface="Arial"/>
                <a:cs typeface="Arial"/>
              </a:rPr>
              <a:t>Features</a:t>
            </a:r>
            <a:endParaRPr lang="en-US" sz="2400" b="1" dirty="0">
              <a:solidFill>
                <a:srgbClr val="FFFFFF"/>
              </a:solidFill>
              <a:cs typeface="Arial"/>
            </a:endParaRPr>
          </a:p>
          <a:p>
            <a:pPr marL="0" lvl="2"/>
            <a:r>
              <a:rPr lang="en-US" sz="2400" b="1" dirty="0">
                <a:solidFill>
                  <a:srgbClr val="000000"/>
                </a:solidFill>
                <a:latin typeface="Arial"/>
                <a:cs typeface="Arial"/>
              </a:rPr>
              <a:t>algorithm</a:t>
            </a:r>
            <a:endParaRPr lang="en-US" sz="2400" b="1" dirty="0">
              <a:solidFill>
                <a:srgbClr val="FFFFFF"/>
              </a:solidFill>
            </a:endParaRPr>
          </a:p>
          <a:p>
            <a:pPr marL="457200" lvl="1" indent="-457200">
              <a:buChar char="•"/>
            </a:pPr>
            <a:r>
              <a:rPr lang="en-US" dirty="0">
                <a:latin typeface="Arial"/>
                <a:cs typeface="Arial"/>
              </a:rPr>
              <a:t>improves automatically through experience (training)</a:t>
            </a:r>
            <a:endParaRPr lang="en-US" dirty="0"/>
          </a:p>
          <a:p>
            <a:pPr marL="457200" indent="-457200">
              <a:buFont typeface="Courier New" panose="020B0604020202020204" pitchFamily="34" charset="0"/>
              <a:buChar char="o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6936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Types of Machine Learning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3540" indent="-383540"/>
            <a:r>
              <a:rPr lang="en-US" sz="2400" dirty="0">
                <a:latin typeface="Arial"/>
                <a:cs typeface="Arial"/>
              </a:rPr>
              <a:t>Algorithm requires a </a:t>
            </a:r>
            <a:r>
              <a:rPr lang="en-US" sz="2400" b="1" dirty="0">
                <a:latin typeface="Arial"/>
                <a:cs typeface="Arial"/>
              </a:rPr>
              <a:t>feedback </a:t>
            </a:r>
            <a:r>
              <a:rPr lang="en-US" sz="2400" dirty="0">
                <a:latin typeface="Arial"/>
                <a:cs typeface="Arial"/>
              </a:rPr>
              <a:t>during training (</a:t>
            </a:r>
            <a:r>
              <a:rPr lang="en-US" sz="2400" b="1" dirty="0">
                <a:latin typeface="Arial"/>
                <a:cs typeface="Arial"/>
              </a:rPr>
              <a:t>learning</a:t>
            </a:r>
            <a:r>
              <a:rPr lang="en-US" sz="2400" dirty="0">
                <a:latin typeface="Arial"/>
                <a:cs typeface="Arial"/>
              </a:rPr>
              <a:t>) phase. </a:t>
            </a:r>
            <a:endParaRPr lang="tr-TR" sz="2400" dirty="0"/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Machine Learning types, by the nature of that feedback:</a:t>
            </a:r>
            <a:endParaRPr lang="tr-TR" sz="2400" dirty="0"/>
          </a:p>
          <a:p>
            <a:pPr marL="457200" indent="-457200">
              <a:buChar char="•"/>
            </a:pPr>
            <a:r>
              <a:rPr lang="en-US" sz="2400" dirty="0">
                <a:latin typeface="Arial"/>
                <a:cs typeface="Arial"/>
              </a:rPr>
              <a:t>Supervised</a:t>
            </a:r>
            <a:endParaRPr lang="tr-TR" sz="2400" dirty="0"/>
          </a:p>
          <a:p>
            <a:pPr marL="457200" indent="-457200">
              <a:buChar char="•"/>
            </a:pPr>
            <a:r>
              <a:rPr lang="en-US" sz="2400" dirty="0">
                <a:latin typeface="Arial"/>
                <a:cs typeface="Arial"/>
              </a:rPr>
              <a:t>Unsupervised</a:t>
            </a:r>
            <a:endParaRPr lang="tr-TR" sz="2400" dirty="0"/>
          </a:p>
          <a:p>
            <a:pPr marL="457200" indent="-457200">
              <a:buChar char="•"/>
            </a:pPr>
            <a:r>
              <a:rPr lang="en-US" sz="2400" dirty="0">
                <a:latin typeface="Arial"/>
                <a:cs typeface="Arial"/>
              </a:rPr>
              <a:t>Semi-supervised</a:t>
            </a:r>
            <a:endParaRPr lang="tr-TR" sz="2400" dirty="0"/>
          </a:p>
          <a:p>
            <a:pPr marL="457200" indent="-457200">
              <a:buChar char="•"/>
            </a:pPr>
            <a:r>
              <a:rPr lang="en-US" sz="2400" dirty="0">
                <a:latin typeface="Arial"/>
                <a:cs typeface="Arial"/>
              </a:rPr>
              <a:t>Reinforcement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42042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Types of 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23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Supervised Machine Learning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Training data: labeled (</a:t>
            </a:r>
            <a:r>
              <a:rPr lang="en-US" sz="2400" b="1" dirty="0">
                <a:latin typeface="Arial"/>
                <a:cs typeface="Arial"/>
              </a:rPr>
              <a:t>ground truth </a:t>
            </a:r>
            <a:r>
              <a:rPr lang="en-US" sz="2400" dirty="0">
                <a:latin typeface="Arial"/>
                <a:cs typeface="Arial"/>
              </a:rPr>
              <a:t>- expected algorithm result; expensive!)</a:t>
            </a:r>
            <a:endParaRPr lang="tr-TR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Training: Algorithm uses labels to evaluate its accuracy on training data.</a:t>
            </a:r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Not much training data required. Risk of </a:t>
            </a:r>
            <a:r>
              <a:rPr lang="en-US" sz="2400" b="1" dirty="0">
                <a:latin typeface="Arial"/>
                <a:cs typeface="Arial"/>
              </a:rPr>
              <a:t>overfitting</a:t>
            </a:r>
            <a:r>
              <a:rPr lang="en-US" sz="2400" dirty="0">
                <a:latin typeface="Arial"/>
                <a:cs typeface="Arial"/>
              </a:rPr>
              <a:t>.</a:t>
            </a:r>
            <a:endParaRPr lang="en-US" sz="2400" dirty="0"/>
          </a:p>
          <a:p>
            <a:pPr marL="383540" indent="-383540"/>
            <a:endParaRPr lang="en-US" sz="2400" dirty="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6629745A-B5DD-44C1-800D-C421FE726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4000" y="5165335"/>
            <a:ext cx="14312300" cy="4204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49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Supervised Machine Learning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en-US" sz="2400" dirty="0">
                <a:latin typeface="Arial"/>
                <a:cs typeface="Arial"/>
              </a:rPr>
              <a:t>2 types of problems it tries to solve:</a:t>
            </a:r>
            <a:endParaRPr lang="tr-TR" sz="2400" dirty="0"/>
          </a:p>
          <a:p>
            <a:pPr marL="0" indent="0"/>
            <a:endParaRPr lang="en-US" sz="2400" dirty="0">
              <a:latin typeface="Arial"/>
              <a:cs typeface="Arial"/>
            </a:endParaRPr>
          </a:p>
          <a:p>
            <a:pPr marL="0" lvl="1" indent="0"/>
            <a:r>
              <a:rPr lang="en-US" b="1" dirty="0">
                <a:latin typeface="Arial"/>
                <a:cs typeface="Arial"/>
              </a:rPr>
              <a:t>Regression</a:t>
            </a:r>
            <a:endParaRPr lang="en-US" dirty="0"/>
          </a:p>
          <a:p>
            <a:pPr marL="285750" lvl="1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predict numerical (continuous) value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Linear, Nonlinear Regression</a:t>
            </a:r>
            <a:endParaRPr lang="en-US" sz="2400" dirty="0"/>
          </a:p>
          <a:p>
            <a:pPr marL="0" indent="0"/>
            <a:endParaRPr lang="en-US" sz="2400" b="1" dirty="0">
              <a:latin typeface="Arial"/>
              <a:cs typeface="Arial"/>
            </a:endParaRPr>
          </a:p>
          <a:p>
            <a:pPr marL="0" indent="0"/>
            <a:r>
              <a:rPr lang="en-US" sz="2400" b="1" dirty="0">
                <a:latin typeface="Arial"/>
                <a:cs typeface="Arial"/>
              </a:rPr>
              <a:t>Classification</a:t>
            </a:r>
            <a:r>
              <a:rPr lang="en-US" sz="2400" dirty="0">
                <a:latin typeface="Arial"/>
                <a:cs typeface="Arial"/>
              </a:rPr>
              <a:t>:</a:t>
            </a:r>
          </a:p>
          <a:p>
            <a:pPr marL="285750" lvl="1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predict categorical (discrete) value</a:t>
            </a:r>
            <a:endParaRPr lang="en-US" dirty="0"/>
          </a:p>
          <a:p>
            <a:pPr marL="342900" indent="-3429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Naive Bayes Classifier, </a:t>
            </a:r>
            <a:r>
              <a:rPr lang="en-US" sz="2400" i="1" dirty="0">
                <a:latin typeface="Arial"/>
                <a:cs typeface="Arial"/>
              </a:rPr>
              <a:t>Support Vector Machines</a:t>
            </a:r>
            <a:r>
              <a:rPr lang="en-US" sz="2400" dirty="0">
                <a:latin typeface="Arial"/>
                <a:cs typeface="Arial"/>
              </a:rPr>
              <a:t>, Logistic Regression, ...</a:t>
            </a:r>
            <a:endParaRPr lang="en-US" sz="2400" dirty="0"/>
          </a:p>
          <a:p>
            <a:pPr marL="285750" lvl="1" indent="-285750">
              <a:buFont typeface="Arial"/>
              <a:buChar char="•"/>
            </a:pPr>
            <a:endParaRPr lang="en-US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Decision Tree, Random Forest, k-NN, Neural Networks, etc...can solve both problems</a:t>
            </a:r>
          </a:p>
        </p:txBody>
      </p:sp>
      <p:pic>
        <p:nvPicPr>
          <p:cNvPr id="5" name="Resim 5">
            <a:extLst>
              <a:ext uri="{FF2B5EF4-FFF2-40B4-BE49-F238E27FC236}">
                <a16:creationId xmlns:a16="http://schemas.microsoft.com/office/drawing/2014/main" id="{B4DFCF28-7A58-49C4-8FFE-11F451CD8A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01455" y="2861184"/>
            <a:ext cx="3646277" cy="3421631"/>
          </a:xfrm>
          <a:prstGeom prst="rect">
            <a:avLst/>
          </a:prstGeom>
        </p:spPr>
      </p:pic>
      <p:pic>
        <p:nvPicPr>
          <p:cNvPr id="6" name="Resim 6">
            <a:extLst>
              <a:ext uri="{FF2B5EF4-FFF2-40B4-BE49-F238E27FC236}">
                <a16:creationId xmlns:a16="http://schemas.microsoft.com/office/drawing/2014/main" id="{FCC7A798-B776-41EC-A371-AB88D8EE0A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0776" y="2863699"/>
            <a:ext cx="3624711" cy="3438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28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Unsupervised Machine Learning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041" y="3186797"/>
            <a:ext cx="7292436" cy="6198208"/>
          </a:xfrm>
        </p:spPr>
        <p:txBody>
          <a:bodyPr/>
          <a:lstStyle/>
          <a:p>
            <a:pPr marL="0" indent="0"/>
            <a:r>
              <a:rPr lang="en-US" sz="2400" dirty="0">
                <a:latin typeface="Arial"/>
                <a:cs typeface="Arial"/>
              </a:rPr>
              <a:t>Training data: Unlabeled data</a:t>
            </a:r>
            <a:endParaRPr lang="tr-TR" sz="2400" dirty="0"/>
          </a:p>
          <a:p>
            <a:pPr marL="0" indent="0"/>
            <a:endParaRPr lang="en-US" sz="2400" dirty="0">
              <a:latin typeface="Arial"/>
              <a:cs typeface="Arial"/>
            </a:endParaRPr>
          </a:p>
          <a:p>
            <a:pPr marL="0" indent="0"/>
            <a:r>
              <a:rPr lang="en-US" sz="2400" dirty="0">
                <a:latin typeface="Arial"/>
                <a:cs typeface="Arial"/>
              </a:rPr>
              <a:t>Training:</a:t>
            </a:r>
            <a:endParaRPr lang="en-US" sz="2400" dirty="0"/>
          </a:p>
          <a:p>
            <a:pPr marL="285750" lvl="1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extract </a:t>
            </a:r>
            <a:r>
              <a:rPr lang="en-US" b="1" dirty="0">
                <a:latin typeface="Arial"/>
                <a:cs typeface="Arial"/>
              </a:rPr>
              <a:t>features </a:t>
            </a:r>
            <a:r>
              <a:rPr lang="en-US" dirty="0">
                <a:latin typeface="Arial"/>
                <a:cs typeface="Arial"/>
              </a:rPr>
              <a:t>and patterns from data itself</a:t>
            </a:r>
            <a:endParaRPr lang="en-US" dirty="0"/>
          </a:p>
          <a:p>
            <a:pPr marL="285750" lvl="1" indent="-285750">
              <a:buFont typeface="Arial"/>
              <a:buChar char="•"/>
            </a:pPr>
            <a:r>
              <a:rPr lang="en-US" b="1" dirty="0">
                <a:latin typeface="Arial"/>
                <a:cs typeface="Arial"/>
              </a:rPr>
              <a:t>clustering</a:t>
            </a:r>
            <a:r>
              <a:rPr lang="en-US" dirty="0">
                <a:latin typeface="Arial"/>
                <a:cs typeface="Arial"/>
              </a:rPr>
              <a:t>: these features used to label and classify the data into clusters</a:t>
            </a:r>
            <a:endParaRPr lang="en-US" dirty="0"/>
          </a:p>
          <a:p>
            <a:pPr marL="285750" lvl="1" indent="-285750">
              <a:buFont typeface="Arial"/>
              <a:buChar char="•"/>
            </a:pPr>
            <a:endParaRPr lang="en-US">
              <a:latin typeface="Arial"/>
              <a:cs typeface="Arial"/>
            </a:endParaRPr>
          </a:p>
          <a:p>
            <a:pPr marL="0" indent="0"/>
            <a:r>
              <a:rPr lang="en-US" sz="2400" dirty="0">
                <a:latin typeface="Arial"/>
                <a:cs typeface="Arial"/>
              </a:rPr>
              <a:t>k-Means clustering, ...</a:t>
            </a:r>
            <a:endParaRPr lang="en-US" sz="2400" dirty="0"/>
          </a:p>
          <a:p>
            <a:pPr marL="383540" indent="-383540"/>
            <a:endParaRPr lang="en-US" sz="2400" dirty="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9F6F7BFF-933E-4F6B-9502-0B807F934B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2142" y="2577321"/>
            <a:ext cx="9790622" cy="560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37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Semi-supervised Machine Learning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en-US" sz="2400" dirty="0">
                <a:latin typeface="Arial"/>
                <a:cs typeface="Arial"/>
              </a:rPr>
              <a:t>Hybrid learning - between supervised and unsupervised</a:t>
            </a:r>
            <a:endParaRPr lang="tr-TR" sz="2400" dirty="0"/>
          </a:p>
          <a:p>
            <a:pPr marL="0" indent="0"/>
            <a:r>
              <a:rPr lang="en-US" sz="2400" dirty="0">
                <a:latin typeface="Arial"/>
                <a:cs typeface="Arial"/>
              </a:rPr>
              <a:t>Solves the problem of having not enough labeled data to train a supervised learning algorithm</a:t>
            </a:r>
            <a:endParaRPr lang="en-US" sz="2400" dirty="0"/>
          </a:p>
          <a:p>
            <a:pPr marL="0" indent="0"/>
            <a:endParaRPr lang="en-US" sz="2400" dirty="0">
              <a:latin typeface="Arial"/>
              <a:cs typeface="Arial"/>
            </a:endParaRPr>
          </a:p>
          <a:p>
            <a:pPr marL="0" indent="0"/>
            <a:r>
              <a:rPr lang="en-US" sz="2400" dirty="0">
                <a:latin typeface="Arial"/>
                <a:cs typeface="Arial"/>
              </a:rPr>
              <a:t>Training data: small labeled and large unlabeled data set</a:t>
            </a:r>
            <a:endParaRPr lang="en-US" sz="2400" dirty="0"/>
          </a:p>
          <a:p>
            <a:pPr marL="0" indent="0"/>
            <a:r>
              <a:rPr lang="en-US" sz="2400" dirty="0">
                <a:latin typeface="Arial"/>
                <a:cs typeface="Arial"/>
              </a:rPr>
              <a:t>Training:</a:t>
            </a:r>
            <a:endParaRPr lang="en-US" sz="2400" dirty="0"/>
          </a:p>
          <a:p>
            <a:pPr marL="285750" lvl="1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Train model with labeled data</a:t>
            </a:r>
            <a:endParaRPr lang="en-US" dirty="0"/>
          </a:p>
          <a:p>
            <a:pPr marL="285750" lvl="1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Trained model used to predict </a:t>
            </a:r>
            <a:endParaRPr lang="en-US" dirty="0"/>
          </a:p>
          <a:p>
            <a:pPr marL="0" lvl="1" indent="0"/>
            <a:r>
              <a:rPr lang="en-US" dirty="0">
                <a:latin typeface="Arial"/>
                <a:cs typeface="Arial"/>
              </a:rPr>
              <a:t>   labels for unlabeled data =&gt; </a:t>
            </a:r>
            <a:endParaRPr lang="en-US" dirty="0"/>
          </a:p>
          <a:p>
            <a:pPr marL="0" lvl="1" indent="0"/>
            <a:r>
              <a:rPr lang="en-US" b="1" dirty="0">
                <a:latin typeface="Arial"/>
                <a:cs typeface="Arial"/>
              </a:rPr>
              <a:t>   pseudo-labeled data</a:t>
            </a:r>
            <a:endParaRPr lang="en-US" dirty="0"/>
          </a:p>
          <a:p>
            <a:pPr marL="285750" lvl="1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Retrain model with both </a:t>
            </a:r>
            <a:endParaRPr lang="en-US" dirty="0"/>
          </a:p>
          <a:p>
            <a:pPr marL="0" lvl="1" indent="0"/>
            <a:r>
              <a:rPr lang="en-US" dirty="0">
                <a:latin typeface="Arial"/>
                <a:cs typeface="Arial"/>
              </a:rPr>
              <a:t>   pseudo- and labeled data sets</a:t>
            </a:r>
            <a:endParaRPr lang="en-US" dirty="0"/>
          </a:p>
          <a:p>
            <a:pPr marL="383540" indent="-383540"/>
            <a:endParaRPr lang="en-US" sz="2400" dirty="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A5B42B4F-3CB2-40AA-8B26-2A50E6A38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0878" y="5650931"/>
            <a:ext cx="7548626" cy="3535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31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Reinforcement Machine Learning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en-US" sz="2400" dirty="0">
                <a:latin typeface="Arial"/>
                <a:cs typeface="Arial"/>
              </a:rPr>
              <a:t>Training data: none</a:t>
            </a:r>
            <a:endParaRPr lang="tr-TR" sz="2400" dirty="0"/>
          </a:p>
          <a:p>
            <a:pPr marL="0" indent="0"/>
            <a:endParaRPr lang="en-US" sz="2400" dirty="0">
              <a:latin typeface="Arial"/>
              <a:cs typeface="Arial"/>
            </a:endParaRPr>
          </a:p>
          <a:p>
            <a:pPr marL="0" indent="0"/>
            <a:r>
              <a:rPr lang="en-US" sz="2400" dirty="0">
                <a:latin typeface="Arial"/>
                <a:cs typeface="Arial"/>
              </a:rPr>
              <a:t>Training:</a:t>
            </a:r>
            <a:endParaRPr lang="en-US" sz="2400" dirty="0"/>
          </a:p>
          <a:p>
            <a:pPr marL="285750" lvl="1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Machine trained to make specific decisions</a:t>
            </a:r>
            <a:endParaRPr lang="en-US" dirty="0"/>
          </a:p>
          <a:p>
            <a:pPr marL="285750" lvl="1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Machine interacting with its environment</a:t>
            </a:r>
            <a:endParaRPr lang="en-US" dirty="0"/>
          </a:p>
          <a:p>
            <a:pPr marL="285750" lvl="1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Trial and error</a:t>
            </a:r>
            <a:endParaRPr lang="en-US" dirty="0"/>
          </a:p>
          <a:p>
            <a:pPr marL="285750" lvl="1" indent="-285750">
              <a:buFont typeface="Arial"/>
              <a:buChar char="•"/>
            </a:pPr>
            <a:r>
              <a:rPr lang="en-US" b="1" dirty="0">
                <a:latin typeface="Arial"/>
                <a:cs typeface="Arial"/>
              </a:rPr>
              <a:t>Reward system</a:t>
            </a:r>
            <a:r>
              <a:rPr lang="en-US" dirty="0">
                <a:latin typeface="Arial"/>
                <a:cs typeface="Arial"/>
              </a:rPr>
              <a:t>: providing feedback when an artificial intelligence agent performs the best action in a particular situation</a:t>
            </a:r>
            <a:endParaRPr lang="en-US" dirty="0"/>
          </a:p>
          <a:p>
            <a:pPr marL="285750" lvl="1" indent="-285750">
              <a:buFont typeface="Arial"/>
              <a:buChar char="•"/>
            </a:pPr>
            <a:r>
              <a:rPr lang="en-US" dirty="0">
                <a:latin typeface="Arial"/>
                <a:cs typeface="Arial"/>
              </a:rPr>
              <a:t>Sequence of successful outcomes is reinforced to develop the best solution for a given problem.</a:t>
            </a:r>
            <a:endParaRPr lang="en-US" dirty="0"/>
          </a:p>
          <a:p>
            <a:pPr marL="285750" lvl="1" indent="-285750">
              <a:buFont typeface="Arial"/>
              <a:buChar char="•"/>
            </a:pPr>
            <a:endParaRPr lang="en-US">
              <a:latin typeface="Arial"/>
              <a:cs typeface="Arial"/>
            </a:endParaRPr>
          </a:p>
          <a:p>
            <a:pPr marL="0" indent="0"/>
            <a:r>
              <a:rPr lang="en-US" sz="2400" dirty="0">
                <a:latin typeface="Arial"/>
                <a:cs typeface="Arial"/>
              </a:rPr>
              <a:t>Markov Decision Process</a:t>
            </a:r>
            <a:endParaRPr lang="en-US" sz="2400" dirty="0"/>
          </a:p>
          <a:p>
            <a:pPr marL="383540" indent="-383540"/>
            <a:endParaRPr lang="en-US" sz="2400" dirty="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FEC8EF35-86CC-4A53-B4F4-BCBDDE500F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9438" y="2266591"/>
            <a:ext cx="6858898" cy="3403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73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What is Deep Learning?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en-US" sz="2400" b="1" dirty="0">
                <a:latin typeface="Arial"/>
                <a:cs typeface="Arial"/>
              </a:rPr>
              <a:t>Deep Neural Networks </a:t>
            </a:r>
            <a:r>
              <a:rPr lang="en-US" sz="2400" dirty="0">
                <a:latin typeface="Arial"/>
                <a:cs typeface="Arial"/>
              </a:rPr>
              <a:t>- more than </a:t>
            </a:r>
            <a:endParaRPr lang="tr-TR" sz="2400" dirty="0"/>
          </a:p>
          <a:p>
            <a:pPr marL="0" indent="0"/>
            <a:r>
              <a:rPr lang="en-US" sz="2400" dirty="0">
                <a:latin typeface="Arial"/>
                <a:cs typeface="Arial"/>
              </a:rPr>
              <a:t>   one hidden layer (vs </a:t>
            </a:r>
            <a:r>
              <a:rPr lang="en-US" sz="2400" b="1" dirty="0">
                <a:latin typeface="Arial"/>
                <a:cs typeface="Arial"/>
              </a:rPr>
              <a:t>Shallow Network</a:t>
            </a:r>
            <a:r>
              <a:rPr lang="en-US" sz="2400" dirty="0">
                <a:latin typeface="Arial"/>
                <a:cs typeface="Arial"/>
              </a:rPr>
              <a:t>)</a:t>
            </a:r>
            <a:endParaRPr lang="en-US" sz="2400" dirty="0"/>
          </a:p>
          <a:p>
            <a:pPr marL="383540" indent="-383540"/>
            <a:br>
              <a:rPr lang="en-US" dirty="0"/>
            </a:br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With each new hidden layer system</a:t>
            </a:r>
            <a:endParaRPr lang="en-US" sz="2400" dirty="0"/>
          </a:p>
          <a:p>
            <a:pPr marL="0" indent="0"/>
            <a:r>
              <a:rPr lang="en-US" sz="2400" dirty="0">
                <a:latin typeface="Arial"/>
                <a:cs typeface="Arial"/>
              </a:rPr>
              <a:t>   becomes more intelligent; increases</a:t>
            </a:r>
            <a:endParaRPr lang="en-US" sz="2400" dirty="0"/>
          </a:p>
          <a:p>
            <a:pPr marL="0" indent="0"/>
            <a:r>
              <a:rPr lang="en-US" sz="2400" dirty="0">
                <a:latin typeface="Arial"/>
                <a:cs typeface="Arial"/>
              </a:rPr>
              <a:t>   capabilities to learn: </a:t>
            </a:r>
            <a:r>
              <a:rPr lang="en-US" sz="2400" b="1" dirty="0">
                <a:latin typeface="Arial"/>
                <a:cs typeface="Arial"/>
              </a:rPr>
              <a:t>new </a:t>
            </a:r>
            <a:r>
              <a:rPr lang="en-US" sz="2400" dirty="0">
                <a:latin typeface="Arial"/>
                <a:cs typeface="Arial"/>
              </a:rPr>
              <a:t>features and</a:t>
            </a:r>
            <a:endParaRPr lang="en-US" sz="2400" dirty="0"/>
          </a:p>
          <a:p>
            <a:pPr marL="0" lvl="1" indent="0"/>
            <a:r>
              <a:rPr lang="en-US" b="1" dirty="0">
                <a:latin typeface="Arial"/>
                <a:cs typeface="Arial"/>
              </a:rPr>
              <a:t>   more complex </a:t>
            </a:r>
            <a:r>
              <a:rPr lang="en-US" dirty="0">
                <a:latin typeface="Arial"/>
                <a:cs typeface="Arial"/>
              </a:rPr>
              <a:t>features</a:t>
            </a:r>
            <a:endParaRPr lang="en-US" dirty="0"/>
          </a:p>
          <a:p>
            <a:pPr marL="1333500" lvl="1" indent="0"/>
            <a:br>
              <a:rPr lang="en-US" dirty="0"/>
            </a:br>
            <a:endParaRPr lang="en-US"/>
          </a:p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Each feature reflects one detail from the input</a:t>
            </a:r>
            <a:endParaRPr lang="en-US" sz="2400" dirty="0"/>
          </a:p>
          <a:p>
            <a:pPr marL="383540" indent="-383540"/>
            <a:endParaRPr lang="en-US" sz="2400" dirty="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1A902D1B-DB33-4AD1-8F4F-C7BBBB3F70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3914" y="2566179"/>
            <a:ext cx="9691417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596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Artificial Neural Network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041" y="3186797"/>
            <a:ext cx="9245664" cy="6198208"/>
          </a:xfrm>
        </p:spPr>
        <p:txBody>
          <a:bodyPr/>
          <a:lstStyle/>
          <a:p>
            <a:pPr marL="383540" indent="-383540"/>
            <a:r>
              <a:rPr lang="en-US" sz="2400" dirty="0">
                <a:latin typeface="Arial"/>
                <a:cs typeface="Arial"/>
              </a:rPr>
              <a:t>Collection of simple, trainable, interconnected</a:t>
            </a:r>
            <a:endParaRPr lang="tr-TR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mathematical units (neurons) that collectively learn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complex function</a:t>
            </a:r>
            <a:endParaRPr lang="en-US" sz="2400" dirty="0"/>
          </a:p>
          <a:p>
            <a:pPr marL="383540" indent="-383540"/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System of interconnected </a:t>
            </a:r>
            <a:r>
              <a:rPr lang="en-US" sz="2400" b="1" dirty="0">
                <a:latin typeface="Arial"/>
                <a:cs typeface="Arial"/>
              </a:rPr>
              <a:t>layers</a:t>
            </a:r>
            <a:r>
              <a:rPr lang="en-US" sz="2400" dirty="0">
                <a:latin typeface="Arial"/>
                <a:cs typeface="Arial"/>
              </a:rPr>
              <a:t>: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b="1" dirty="0">
                <a:latin typeface="Arial"/>
                <a:cs typeface="Arial"/>
              </a:rPr>
              <a:t>input</a:t>
            </a:r>
            <a:r>
              <a:rPr lang="en-US" sz="2400" dirty="0">
                <a:latin typeface="Arial"/>
                <a:cs typeface="Arial"/>
              </a:rPr>
              <a:t>: numeric representation of the data</a:t>
            </a:r>
            <a:endParaRPr lang="en-US" sz="2400" b="1" dirty="0"/>
          </a:p>
          <a:p>
            <a:pPr marL="383540" indent="-383540">
              <a:buFont typeface="Arial"/>
              <a:buChar char="•"/>
            </a:pPr>
            <a:r>
              <a:rPr lang="en-US" sz="2400" b="1" dirty="0">
                <a:latin typeface="Arial"/>
                <a:cs typeface="Arial"/>
              </a:rPr>
              <a:t>hidden</a:t>
            </a:r>
            <a:r>
              <a:rPr lang="en-US" sz="2400" dirty="0">
                <a:latin typeface="Arial"/>
                <a:cs typeface="Arial"/>
              </a:rPr>
              <a:t>: nonlinear function (</a:t>
            </a:r>
            <a:r>
              <a:rPr lang="en-US" sz="2400" b="1" dirty="0">
                <a:latin typeface="Arial"/>
                <a:cs typeface="Arial"/>
              </a:rPr>
              <a:t>activation function</a:t>
            </a:r>
            <a:r>
              <a:rPr lang="en-US" sz="2400" dirty="0">
                <a:latin typeface="Arial"/>
                <a:cs typeface="Arial"/>
              </a:rPr>
              <a:t>) of the sum of weighted inputs from the previous layer plus bias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b="1" dirty="0">
                <a:latin typeface="Arial"/>
                <a:cs typeface="Arial"/>
              </a:rPr>
              <a:t>output</a:t>
            </a:r>
            <a:r>
              <a:rPr lang="en-US" sz="2400" dirty="0">
                <a:latin typeface="Arial"/>
                <a:cs typeface="Arial"/>
              </a:rPr>
              <a:t>: prediction - set of values (continuous ⇒ model solves </a:t>
            </a:r>
            <a:r>
              <a:rPr lang="en-US" sz="2400" b="1" dirty="0">
                <a:latin typeface="Arial"/>
                <a:cs typeface="Arial"/>
              </a:rPr>
              <a:t>regression </a:t>
            </a:r>
            <a:r>
              <a:rPr lang="en-US" sz="2400" dirty="0">
                <a:latin typeface="Arial"/>
                <a:cs typeface="Arial"/>
              </a:rPr>
              <a:t>problem; discrete ⇒ </a:t>
            </a:r>
            <a:r>
              <a:rPr lang="en-US" sz="2400" b="1" dirty="0">
                <a:latin typeface="Arial"/>
                <a:cs typeface="Arial"/>
              </a:rPr>
              <a:t>classification</a:t>
            </a:r>
            <a:endParaRPr lang="en-US" sz="2400" dirty="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5E34DB0F-0459-4AF3-B535-3CF9BB53B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4885" y="1937079"/>
            <a:ext cx="7995967" cy="6844161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id="{2C612BFD-A54E-4D93-99C9-533611458B46}"/>
              </a:ext>
            </a:extLst>
          </p:cNvPr>
          <p:cNvSpPr txBox="1"/>
          <p:nvPr/>
        </p:nvSpPr>
        <p:spPr>
          <a:xfrm>
            <a:off x="10317192" y="9015026"/>
            <a:ext cx="6348795" cy="840230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bg1"/>
                </a:solidFill>
              </a:rPr>
              <a:t>y = F(w 1 x 1 + w 2 x 2 + ... w N x N + b);</a:t>
            </a:r>
            <a:endParaRPr lang="tr-TR" dirty="0"/>
          </a:p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bg1"/>
                </a:solidFill>
              </a:rPr>
              <a:t>F(x) = max(0, x); (</a:t>
            </a:r>
            <a:r>
              <a:rPr lang="en-US" dirty="0" err="1">
                <a:solidFill>
                  <a:schemeClr val="bg1"/>
                </a:solidFill>
              </a:rPr>
              <a:t>ReLU</a:t>
            </a:r>
            <a:r>
              <a:rPr lang="en-US" dirty="0">
                <a:solidFill>
                  <a:schemeClr val="bg1"/>
                </a:solidFill>
              </a:rPr>
              <a:t>)</a:t>
            </a:r>
          </a:p>
          <a:p>
            <a:pPr algn="ctr">
              <a:lnSpc>
                <a:spcPct val="90000"/>
              </a:lnSpc>
            </a:pPr>
            <a:r>
              <a:rPr lang="en-US" dirty="0">
                <a:solidFill>
                  <a:schemeClr val="bg1"/>
                </a:solidFill>
              </a:rPr>
              <a:t>xi - input, </a:t>
            </a:r>
            <a:r>
              <a:rPr lang="en-US" dirty="0" err="1">
                <a:solidFill>
                  <a:schemeClr val="bg1"/>
                </a:solidFill>
              </a:rPr>
              <a:t>wi</a:t>
            </a:r>
            <a:r>
              <a:rPr lang="en-US" dirty="0">
                <a:solidFill>
                  <a:schemeClr val="bg1"/>
                </a:solidFill>
              </a:rPr>
              <a:t> - weight</a:t>
            </a:r>
          </a:p>
        </p:txBody>
      </p:sp>
    </p:spTree>
    <p:extLst>
      <p:ext uri="{BB962C8B-B14F-4D97-AF65-F5344CB8AC3E}">
        <p14:creationId xmlns:p14="http://schemas.microsoft.com/office/powerpoint/2010/main" val="1434901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11">
            <a:extLst>
              <a:ext uri="{FF2B5EF4-FFF2-40B4-BE49-F238E27FC236}">
                <a16:creationId xmlns:a16="http://schemas.microsoft.com/office/drawing/2014/main" id="{7A19A67C-0C19-4076-8945-3A7EB019B8F8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831977" y="4980568"/>
            <a:ext cx="16581120" cy="73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346459" rtl="0" fontAlgn="base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Tx/>
              <a:buNone/>
              <a:defRPr sz="1400" b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0238" indent="-2286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04863" indent="-2032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1066" indent="-171443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bg1"/>
                </a:solidFill>
                <a:latin typeface="+mn-lt"/>
              </a:defRPr>
            </a:lvl4pPr>
            <a:lvl5pPr marL="1588230" indent="-171443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5pPr>
            <a:lvl6pPr marL="1931117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6pPr>
            <a:lvl7pPr marL="2274003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7pPr>
            <a:lvl8pPr marL="2616890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8pPr>
            <a:lvl9pPr marL="2959775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The Edge AI and Robotics Teaching Kit is licensed by NVIDIA</a:t>
            </a:r>
            <a:r>
              <a:rPr lang="en-US" sz="160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and University of Oxford under the</a:t>
            </a:r>
          </a:p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lang="en-US" sz="1600" u="sng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</a:t>
            </a:r>
            <a:r>
              <a:rPr lang="en-US" sz="1600" u="sng" err="1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NonCommercial</a:t>
            </a:r>
            <a:r>
              <a:rPr lang="en-US" sz="1600" u="sng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4.0 International License.</a:t>
            </a:r>
            <a:endParaRPr lang="en-US" sz="1600">
              <a:solidFill>
                <a:srgbClr val="6F6F6F"/>
              </a:solidFill>
              <a:ea typeface="Times New Roman" panose="02020603050405020304" pitchFamily="18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39E623-7E8F-487F-86AA-742B27905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8880" y="3505059"/>
            <a:ext cx="3190241" cy="110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08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What is Learning in Neural Network?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977" y="3186797"/>
            <a:ext cx="7032007" cy="6198208"/>
          </a:xfrm>
        </p:spPr>
        <p:txBody>
          <a:bodyPr/>
          <a:lstStyle/>
          <a:p>
            <a:pPr marL="383540" indent="-383540"/>
            <a:r>
              <a:rPr lang="en-US" sz="2400" dirty="0">
                <a:latin typeface="Arial"/>
                <a:cs typeface="Arial"/>
              </a:rPr>
              <a:t>Learning (training):</a:t>
            </a:r>
            <a:endParaRPr lang="tr-TR" sz="2400" dirty="0"/>
          </a:p>
          <a:p>
            <a:pPr marL="383540" indent="-383540"/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Auto-adjusting model parameters with the each new input sample so the output (</a:t>
            </a:r>
            <a:r>
              <a:rPr lang="en-US" sz="2400" b="1" dirty="0">
                <a:latin typeface="Arial"/>
                <a:cs typeface="Arial"/>
              </a:rPr>
              <a:t>prediction</a:t>
            </a:r>
            <a:r>
              <a:rPr lang="en-US" sz="2400" dirty="0">
                <a:latin typeface="Arial"/>
                <a:cs typeface="Arial"/>
              </a:rPr>
              <a:t>) gets closer to expected values (</a:t>
            </a:r>
            <a:r>
              <a:rPr lang="en-US" sz="2400" b="1" dirty="0">
                <a:latin typeface="Arial"/>
                <a:cs typeface="Arial"/>
              </a:rPr>
              <a:t>ground truth</a:t>
            </a:r>
            <a:r>
              <a:rPr lang="en-US" sz="2400" dirty="0">
                <a:latin typeface="Arial"/>
                <a:cs typeface="Arial"/>
              </a:rPr>
              <a:t>)</a:t>
            </a:r>
            <a:br>
              <a:rPr lang="en-US" dirty="0"/>
            </a:br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forward-propagating activations for labeled input and back-propagating</a:t>
            </a:r>
            <a:endParaRPr lang="en-US" sz="2400" dirty="0"/>
          </a:p>
          <a:p>
            <a:r>
              <a:rPr lang="en-US" sz="2400" dirty="0">
                <a:latin typeface="Arial"/>
                <a:cs typeface="Arial"/>
              </a:rPr>
              <a:t>   Errors to adjust parameters in each node in order to minimize loss function</a:t>
            </a:r>
            <a:endParaRPr lang="en-US" sz="2400" i="1" dirty="0"/>
          </a:p>
          <a:p>
            <a:pPr marL="383540" indent="-383540"/>
            <a:endParaRPr lang="en-US" sz="2400" dirty="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2AD90DB8-D7E8-4F31-829E-171B431E4D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4902" y="3291606"/>
            <a:ext cx="9506668" cy="514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93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>
                <a:latin typeface="Arial"/>
                <a:cs typeface="Arial"/>
              </a:rPr>
            </a:br>
            <a:r>
              <a:rPr lang="en-US">
                <a:latin typeface="Arial"/>
                <a:cs typeface="Arial"/>
              </a:rPr>
              <a:t>Types of Layers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16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Neural Network Input: Digital Image</a:t>
            </a:r>
            <a:endParaRPr lang="tr-TR"/>
          </a:p>
        </p:txBody>
      </p:sp>
      <p:sp>
        <p:nvSpPr>
          <p:cNvPr id="9" name="İçerik Yer Tutucusu 8">
            <a:extLst>
              <a:ext uri="{FF2B5EF4-FFF2-40B4-BE49-F238E27FC236}">
                <a16:creationId xmlns:a16="http://schemas.microsoft.com/office/drawing/2014/main" id="{E5A71A4F-F74F-4EF9-812C-CE227F87E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7724" y="5805569"/>
            <a:ext cx="16581120" cy="3955614"/>
          </a:xfrm>
        </p:spPr>
        <p:txBody>
          <a:bodyPr/>
          <a:lstStyle/>
          <a:p>
            <a:pPr marL="383540" indent="-383540"/>
            <a:r>
              <a:rPr lang="tr-TR" sz="2400" b="1" dirty="0" err="1">
                <a:latin typeface="Arial"/>
                <a:cs typeface="Arial"/>
              </a:rPr>
              <a:t>Digital</a:t>
            </a:r>
            <a:r>
              <a:rPr lang="tr-TR" sz="2400" b="1" dirty="0">
                <a:latin typeface="Arial"/>
                <a:cs typeface="Arial"/>
              </a:rPr>
              <a:t> </a:t>
            </a:r>
            <a:r>
              <a:rPr lang="tr-TR" sz="2400" b="1" dirty="0" err="1">
                <a:latin typeface="Arial"/>
                <a:cs typeface="Arial"/>
              </a:rPr>
              <a:t>image</a:t>
            </a:r>
            <a:r>
              <a:rPr lang="tr-TR" sz="2400" b="1" dirty="0">
                <a:latin typeface="Arial"/>
                <a:cs typeface="Arial"/>
              </a:rPr>
              <a:t> </a:t>
            </a:r>
            <a:r>
              <a:rPr lang="tr-TR" sz="2400" dirty="0">
                <a:latin typeface="Arial"/>
                <a:cs typeface="Arial"/>
              </a:rPr>
              <a:t>- 2D set of </a:t>
            </a:r>
            <a:r>
              <a:rPr lang="tr-TR" sz="2400" dirty="0" err="1">
                <a:latin typeface="Arial"/>
                <a:cs typeface="Arial"/>
              </a:rPr>
              <a:t>pixels</a:t>
            </a:r>
            <a:r>
              <a:rPr lang="tr-TR" sz="2400" dirty="0">
                <a:latin typeface="Arial"/>
                <a:cs typeface="Arial"/>
              </a:rPr>
              <a:t>.</a:t>
            </a:r>
          </a:p>
          <a:p>
            <a:pPr marL="383540" indent="-383540"/>
            <a:endParaRPr lang="en-US" sz="2400" dirty="0"/>
          </a:p>
          <a:p>
            <a:pPr marL="383540" indent="-383540"/>
            <a:r>
              <a:rPr lang="tr-TR" sz="2400" dirty="0" err="1">
                <a:latin typeface="Arial"/>
                <a:cs typeface="Arial"/>
              </a:rPr>
              <a:t>Each</a:t>
            </a:r>
            <a:r>
              <a:rPr lang="tr-TR" sz="2400" dirty="0">
                <a:latin typeface="Arial"/>
                <a:cs typeface="Arial"/>
              </a:rPr>
              <a:t> </a:t>
            </a:r>
            <a:r>
              <a:rPr lang="tr-TR" sz="2400" b="1" dirty="0" err="1">
                <a:latin typeface="Arial"/>
                <a:cs typeface="Arial"/>
              </a:rPr>
              <a:t>pixel</a:t>
            </a:r>
            <a:r>
              <a:rPr lang="tr-TR" sz="2400" b="1" dirty="0">
                <a:latin typeface="Arial"/>
                <a:cs typeface="Arial"/>
              </a:rPr>
              <a:t> </a:t>
            </a:r>
            <a:r>
              <a:rPr lang="tr-TR" sz="2400" dirty="0">
                <a:latin typeface="Arial"/>
                <a:cs typeface="Arial"/>
              </a:rPr>
              <a:t>has </a:t>
            </a:r>
            <a:r>
              <a:rPr lang="tr-TR" sz="2400" dirty="0" err="1">
                <a:latin typeface="Arial"/>
                <a:cs typeface="Arial"/>
              </a:rPr>
              <a:t>numeric</a:t>
            </a:r>
            <a:r>
              <a:rPr lang="tr-TR" sz="2400" dirty="0">
                <a:latin typeface="Arial"/>
                <a:cs typeface="Arial"/>
              </a:rPr>
              <a:t> </a:t>
            </a:r>
            <a:r>
              <a:rPr lang="tr-TR" sz="2400" dirty="0" err="1">
                <a:latin typeface="Arial"/>
                <a:cs typeface="Arial"/>
              </a:rPr>
              <a:t>value</a:t>
            </a:r>
            <a:r>
              <a:rPr lang="tr-TR" sz="2400" dirty="0">
                <a:latin typeface="Arial"/>
                <a:cs typeface="Arial"/>
              </a:rPr>
              <a:t>(s) </a:t>
            </a:r>
            <a:r>
              <a:rPr lang="tr-TR" sz="2400" dirty="0" err="1">
                <a:latin typeface="Arial"/>
                <a:cs typeface="Arial"/>
              </a:rPr>
              <a:t>associated</a:t>
            </a:r>
            <a:r>
              <a:rPr lang="tr-TR" sz="2400" dirty="0">
                <a:latin typeface="Arial"/>
                <a:cs typeface="Arial"/>
              </a:rPr>
              <a:t> </a:t>
            </a:r>
            <a:r>
              <a:rPr lang="tr-TR" sz="2400" dirty="0" err="1">
                <a:latin typeface="Arial"/>
                <a:cs typeface="Arial"/>
              </a:rPr>
              <a:t>to</a:t>
            </a:r>
            <a:r>
              <a:rPr lang="tr-TR" sz="2400" dirty="0">
                <a:latin typeface="Arial"/>
                <a:cs typeface="Arial"/>
              </a:rPr>
              <a:t> it:</a:t>
            </a:r>
          </a:p>
          <a:p>
            <a:pPr marL="285750" indent="-285750">
              <a:buFont typeface="Arial"/>
              <a:buChar char="•"/>
            </a:pPr>
            <a:r>
              <a:rPr lang="tr-TR" sz="2400" dirty="0" err="1">
                <a:latin typeface="Arial"/>
                <a:cs typeface="Arial"/>
              </a:rPr>
              <a:t>Monochrome</a:t>
            </a:r>
            <a:r>
              <a:rPr lang="tr-TR" sz="2400" dirty="0">
                <a:latin typeface="Arial"/>
                <a:cs typeface="Arial"/>
              </a:rPr>
              <a:t>: 0, 1</a:t>
            </a:r>
          </a:p>
          <a:p>
            <a:pPr marL="285750" indent="-285750">
              <a:buFont typeface="Arial"/>
              <a:buChar char="•"/>
            </a:pPr>
            <a:r>
              <a:rPr lang="tr-TR" sz="2400" dirty="0" err="1">
                <a:latin typeface="Arial"/>
                <a:cs typeface="Arial"/>
              </a:rPr>
              <a:t>Grayscale</a:t>
            </a:r>
            <a:r>
              <a:rPr lang="tr-TR" sz="2400" dirty="0">
                <a:latin typeface="Arial"/>
                <a:cs typeface="Arial"/>
              </a:rPr>
              <a:t>: 0 (</a:t>
            </a:r>
            <a:r>
              <a:rPr lang="tr-TR" sz="2400" dirty="0" err="1">
                <a:latin typeface="Arial"/>
                <a:cs typeface="Arial"/>
              </a:rPr>
              <a:t>black</a:t>
            </a:r>
            <a:r>
              <a:rPr lang="tr-TR" sz="2400" dirty="0">
                <a:latin typeface="Arial"/>
                <a:cs typeface="Arial"/>
              </a:rPr>
              <a:t>) - 255 (</a:t>
            </a:r>
            <a:r>
              <a:rPr lang="tr-TR" sz="2400" dirty="0" err="1">
                <a:latin typeface="Arial"/>
                <a:cs typeface="Arial"/>
              </a:rPr>
              <a:t>white</a:t>
            </a:r>
            <a:r>
              <a:rPr lang="tr-TR" sz="2400" dirty="0">
                <a:latin typeface="Arial"/>
                <a:cs typeface="Arial"/>
              </a:rPr>
              <a:t>)</a:t>
            </a:r>
          </a:p>
          <a:p>
            <a:pPr marL="285750" indent="-285750">
              <a:buFont typeface="Arial"/>
              <a:buChar char="•"/>
            </a:pPr>
            <a:r>
              <a:rPr lang="tr-TR" sz="2400" dirty="0" err="1">
                <a:latin typeface="Arial"/>
                <a:cs typeface="Arial"/>
              </a:rPr>
              <a:t>Colour</a:t>
            </a:r>
            <a:r>
              <a:rPr lang="tr-TR" sz="2400" dirty="0">
                <a:latin typeface="Arial"/>
                <a:cs typeface="Arial"/>
              </a:rPr>
              <a:t>: 0 - 255 (in </a:t>
            </a:r>
            <a:r>
              <a:rPr lang="tr-TR" sz="2400" dirty="0" err="1">
                <a:latin typeface="Arial"/>
                <a:cs typeface="Arial"/>
              </a:rPr>
              <a:t>each</a:t>
            </a:r>
            <a:r>
              <a:rPr lang="tr-TR" sz="2400" dirty="0">
                <a:latin typeface="Arial"/>
                <a:cs typeface="Arial"/>
              </a:rPr>
              <a:t> </a:t>
            </a:r>
            <a:r>
              <a:rPr lang="tr-TR" sz="2400" dirty="0" err="1">
                <a:latin typeface="Arial"/>
                <a:cs typeface="Arial"/>
              </a:rPr>
              <a:t>channel</a:t>
            </a:r>
            <a:r>
              <a:rPr lang="tr-TR" sz="2400" dirty="0">
                <a:latin typeface="Arial"/>
                <a:cs typeface="Arial"/>
              </a:rPr>
              <a:t>: R, G, B)</a:t>
            </a:r>
          </a:p>
          <a:p>
            <a:pPr marL="285750" indent="-285750">
              <a:buFont typeface="Arial"/>
              <a:buChar char="•"/>
            </a:pPr>
            <a:endParaRPr lang="tr-TR" sz="2400" dirty="0">
              <a:latin typeface="Arial"/>
              <a:cs typeface="Arial"/>
            </a:endParaRPr>
          </a:p>
          <a:p>
            <a:pPr marL="0" indent="0"/>
            <a:r>
              <a:rPr lang="tr-TR" sz="2400" dirty="0" err="1">
                <a:latin typeface="Arial"/>
                <a:cs typeface="Arial"/>
              </a:rPr>
              <a:t>Computer</a:t>
            </a:r>
            <a:r>
              <a:rPr lang="tr-TR" sz="2400" dirty="0">
                <a:latin typeface="Arial"/>
                <a:cs typeface="Arial"/>
              </a:rPr>
              <a:t> </a:t>
            </a:r>
            <a:r>
              <a:rPr lang="tr-TR" sz="2400" dirty="0" err="1">
                <a:latin typeface="Arial"/>
                <a:cs typeface="Arial"/>
              </a:rPr>
              <a:t>sees</a:t>
            </a:r>
            <a:r>
              <a:rPr lang="tr-TR" sz="2400" dirty="0">
                <a:latin typeface="Arial"/>
                <a:cs typeface="Arial"/>
              </a:rPr>
              <a:t> an </a:t>
            </a:r>
            <a:r>
              <a:rPr lang="tr-TR" sz="2400" dirty="0" err="1">
                <a:latin typeface="Arial"/>
                <a:cs typeface="Arial"/>
              </a:rPr>
              <a:t>array</a:t>
            </a:r>
            <a:r>
              <a:rPr lang="tr-TR" sz="2400" dirty="0">
                <a:latin typeface="Arial"/>
                <a:cs typeface="Arial"/>
              </a:rPr>
              <a:t> of </a:t>
            </a:r>
            <a:r>
              <a:rPr lang="tr-TR" sz="2400" dirty="0" err="1">
                <a:latin typeface="Arial"/>
                <a:cs typeface="Arial"/>
              </a:rPr>
              <a:t>numbers</a:t>
            </a:r>
            <a:r>
              <a:rPr lang="tr-TR" sz="2400" dirty="0">
                <a:latin typeface="Arial"/>
                <a:cs typeface="Arial"/>
              </a:rPr>
              <a:t>.</a:t>
            </a:r>
          </a:p>
          <a:p>
            <a:pPr marL="383540" indent="-383540"/>
            <a:endParaRPr lang="tr-TR" sz="2400" dirty="0"/>
          </a:p>
        </p:txBody>
      </p:sp>
      <p:pic>
        <p:nvPicPr>
          <p:cNvPr id="10" name="Resim 10" descr="metin, çapraz bulmaca, küçük resim içeren bir resim&#10;&#10;Açıklama otomatik olarak oluşturuldu">
            <a:extLst>
              <a:ext uri="{FF2B5EF4-FFF2-40B4-BE49-F238E27FC236}">
                <a16:creationId xmlns:a16="http://schemas.microsoft.com/office/drawing/2014/main" id="{59CE4B53-6A38-4263-8134-2EA2F1D751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557" y="2663226"/>
            <a:ext cx="7974581" cy="2803944"/>
          </a:xfrm>
          <a:prstGeom prst="rect">
            <a:avLst/>
          </a:prstGeom>
        </p:spPr>
      </p:pic>
      <p:pic>
        <p:nvPicPr>
          <p:cNvPr id="11" name="Resim 11">
            <a:extLst>
              <a:ext uri="{FF2B5EF4-FFF2-40B4-BE49-F238E27FC236}">
                <a16:creationId xmlns:a16="http://schemas.microsoft.com/office/drawing/2014/main" id="{518B6C5A-E544-4516-99C5-3A0C30612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16269" y="2665472"/>
            <a:ext cx="7134764" cy="2842583"/>
          </a:xfrm>
          <a:prstGeom prst="rect">
            <a:avLst/>
          </a:prstGeom>
        </p:spPr>
      </p:pic>
      <p:pic>
        <p:nvPicPr>
          <p:cNvPr id="12" name="Resim 12">
            <a:extLst>
              <a:ext uri="{FF2B5EF4-FFF2-40B4-BE49-F238E27FC236}">
                <a16:creationId xmlns:a16="http://schemas.microsoft.com/office/drawing/2014/main" id="{43E11445-16E0-4758-BF66-660FECA15B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09169" y="6215152"/>
            <a:ext cx="3439603" cy="2795317"/>
          </a:xfrm>
          <a:prstGeom prst="rect">
            <a:avLst/>
          </a:prstGeom>
        </p:spPr>
      </p:pic>
      <p:pic>
        <p:nvPicPr>
          <p:cNvPr id="13" name="Resim 13">
            <a:extLst>
              <a:ext uri="{FF2B5EF4-FFF2-40B4-BE49-F238E27FC236}">
                <a16:creationId xmlns:a16="http://schemas.microsoft.com/office/drawing/2014/main" id="{C777CFF0-4AF1-4140-BFCA-CAF8F9A10AD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00834" y="6215152"/>
            <a:ext cx="1725822" cy="2795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48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Fully-connected Input Layer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041" y="2405506"/>
            <a:ext cx="16711334" cy="6198208"/>
          </a:xfrm>
        </p:spPr>
        <p:txBody>
          <a:bodyPr/>
          <a:lstStyle/>
          <a:p>
            <a:pPr marL="0" indent="0" algn="just"/>
            <a:r>
              <a:rPr lang="en-US" sz="2400" dirty="0">
                <a:latin typeface="Arial"/>
                <a:cs typeface="Arial"/>
              </a:rPr>
              <a:t>Feeding input to a fully-connected input layer:</a:t>
            </a:r>
            <a:endParaRPr lang="tr-TR" sz="2400" dirty="0"/>
          </a:p>
          <a:p>
            <a:pPr marL="0" indent="0" algn="just"/>
            <a:endParaRPr lang="en-US" sz="2400" dirty="0">
              <a:latin typeface="Arial"/>
              <a:cs typeface="Arial"/>
            </a:endParaRPr>
          </a:p>
          <a:p>
            <a:pPr marL="0" indent="0"/>
            <a:r>
              <a:rPr lang="en-US" sz="2400" dirty="0">
                <a:latin typeface="Arial"/>
                <a:cs typeface="Arial"/>
              </a:rPr>
              <a:t>2D intensity (or 3D </a:t>
            </a:r>
            <a:r>
              <a:rPr lang="en-US" sz="2400" dirty="0" err="1">
                <a:latin typeface="Arial"/>
                <a:cs typeface="Arial"/>
              </a:rPr>
              <a:t>colour</a:t>
            </a:r>
            <a:r>
              <a:rPr lang="en-US" sz="2400" dirty="0">
                <a:latin typeface="Arial"/>
                <a:cs typeface="Arial"/>
              </a:rPr>
              <a:t>) matrix is collapsed into 1D vector</a:t>
            </a:r>
            <a:br>
              <a:rPr lang="en-US" sz="2400" dirty="0"/>
            </a:br>
            <a:endParaRPr lang="en-US" sz="2400" dirty="0"/>
          </a:p>
        </p:txBody>
      </p:sp>
      <p:pic>
        <p:nvPicPr>
          <p:cNvPr id="4" name="Resim 4" descr="metin içeren bir resim&#10;&#10;Açıklama otomatik olarak oluşturuldu">
            <a:extLst>
              <a:ext uri="{FF2B5EF4-FFF2-40B4-BE49-F238E27FC236}">
                <a16:creationId xmlns:a16="http://schemas.microsoft.com/office/drawing/2014/main" id="{4F58EC0E-D590-4419-BF63-7C155537F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0867" y="4055710"/>
            <a:ext cx="11235366" cy="5912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130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Problem with fully-connected input layer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6445" y="2781683"/>
            <a:ext cx="16581120" cy="6198208"/>
          </a:xfrm>
        </p:spPr>
        <p:txBody>
          <a:bodyPr/>
          <a:lstStyle/>
          <a:p>
            <a:pPr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 Explosion of parameters</a:t>
            </a:r>
            <a:endParaRPr lang="tr-TR" sz="2400" dirty="0"/>
          </a:p>
          <a:p>
            <a:pPr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 Spatial information lost</a:t>
            </a:r>
            <a:endParaRPr lang="tr-TR" sz="2400" dirty="0"/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400" dirty="0"/>
          </a:p>
        </p:txBody>
      </p:sp>
      <p:pic>
        <p:nvPicPr>
          <p:cNvPr id="4" name="Resim 4" descr="metin içeren bir resim&#10;&#10;Açıklama otomatik olarak oluşturuldu">
            <a:extLst>
              <a:ext uri="{FF2B5EF4-FFF2-40B4-BE49-F238E27FC236}">
                <a16:creationId xmlns:a16="http://schemas.microsoft.com/office/drawing/2014/main" id="{A4B96E09-A59A-4A04-BB91-ECB3B5DAB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5042" y="2397583"/>
            <a:ext cx="12529328" cy="6602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100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Solution: Convolution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8357" y="2651468"/>
            <a:ext cx="16581120" cy="6198208"/>
          </a:xfrm>
        </p:spPr>
        <p:txBody>
          <a:bodyPr/>
          <a:lstStyle/>
          <a:p>
            <a:r>
              <a:rPr lang="en-US" sz="2400" dirty="0">
                <a:latin typeface="Arial"/>
                <a:cs typeface="Arial"/>
              </a:rPr>
              <a:t>How to preserve that valuable spatial structure of the input?</a:t>
            </a:r>
            <a:endParaRPr lang="en-US" sz="2400" dirty="0"/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Feed a small </a:t>
            </a:r>
            <a:r>
              <a:rPr lang="en-US" sz="2400" b="1" dirty="0">
                <a:latin typeface="Arial"/>
                <a:cs typeface="Arial"/>
              </a:rPr>
              <a:t>patch </a:t>
            </a:r>
            <a:r>
              <a:rPr lang="en-US" sz="2400" dirty="0">
                <a:latin typeface="Arial"/>
                <a:cs typeface="Arial"/>
              </a:rPr>
              <a:t>of the input image to a single neuron in a hidden layer</a:t>
            </a:r>
            <a:endParaRPr lang="en-US" sz="2400" dirty="0"/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Each neuron in that hidden layer is seeing only a patch in the input image</a:t>
            </a:r>
            <a:endParaRPr lang="tr-TR" sz="2400" dirty="0"/>
          </a:p>
          <a:p>
            <a:endParaRPr lang="en-US" sz="2400" dirty="0">
              <a:latin typeface="Arial"/>
              <a:cs typeface="Arial"/>
            </a:endParaRPr>
          </a:p>
          <a:p>
            <a:r>
              <a:rPr lang="en-US" sz="2400" dirty="0">
                <a:latin typeface="Arial"/>
                <a:cs typeface="Arial"/>
              </a:rPr>
              <a:t>How to extract features? (fundamental task of DNN)</a:t>
            </a:r>
            <a:endParaRPr lang="en-US" sz="2400" dirty="0"/>
          </a:p>
          <a:p>
            <a:pPr marL="342900" indent="-3429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Use </a:t>
            </a:r>
            <a:r>
              <a:rPr lang="en-US" sz="2400" b="1" dirty="0">
                <a:latin typeface="Arial"/>
                <a:cs typeface="Arial"/>
              </a:rPr>
              <a:t>convolution </a:t>
            </a:r>
            <a:r>
              <a:rPr lang="en-US" sz="2400" dirty="0">
                <a:latin typeface="Arial"/>
                <a:cs typeface="Arial"/>
              </a:rPr>
              <a:t>as a mapping function of a patch into a neuron</a:t>
            </a:r>
            <a:endParaRPr lang="en-US" sz="2400" dirty="0"/>
          </a:p>
        </p:txBody>
      </p:sp>
      <p:pic>
        <p:nvPicPr>
          <p:cNvPr id="4" name="Resim 4" descr="metin içeren bir resim&#10;&#10;Açıklama otomatik olarak oluşturuldu">
            <a:extLst>
              <a:ext uri="{FF2B5EF4-FFF2-40B4-BE49-F238E27FC236}">
                <a16:creationId xmlns:a16="http://schemas.microsoft.com/office/drawing/2014/main" id="{55BB784E-B286-4650-8E02-C7F439352C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120" y="5796489"/>
            <a:ext cx="9664819" cy="409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5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Convolution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040" y="2521253"/>
            <a:ext cx="16581120" cy="6198208"/>
          </a:xfrm>
        </p:spPr>
        <p:txBody>
          <a:bodyPr/>
          <a:lstStyle/>
          <a:p>
            <a:pPr marL="0" indent="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   Measure of similarity between a </a:t>
            </a:r>
            <a:r>
              <a:rPr lang="en-US" sz="2400" b="1" dirty="0">
                <a:latin typeface="Arial"/>
                <a:cs typeface="Arial"/>
              </a:rPr>
              <a:t>filter </a:t>
            </a:r>
            <a:r>
              <a:rPr lang="en-US" sz="2400" dirty="0">
                <a:latin typeface="Arial"/>
                <a:cs typeface="Arial"/>
              </a:rPr>
              <a:t>(</a:t>
            </a:r>
            <a:r>
              <a:rPr lang="en-US" sz="2400" b="1" dirty="0">
                <a:latin typeface="Arial"/>
                <a:cs typeface="Arial"/>
              </a:rPr>
              <a:t>kernel</a:t>
            </a:r>
            <a:r>
              <a:rPr lang="en-US" sz="2400" dirty="0">
                <a:latin typeface="Arial"/>
                <a:cs typeface="Arial"/>
              </a:rPr>
              <a:t>, small </a:t>
            </a:r>
            <a:r>
              <a:rPr lang="en-US" sz="2400" b="1" dirty="0">
                <a:latin typeface="Arial"/>
                <a:cs typeface="Arial"/>
              </a:rPr>
              <a:t>feature</a:t>
            </a:r>
            <a:r>
              <a:rPr lang="en-US" sz="2400" dirty="0">
                <a:latin typeface="Arial"/>
                <a:cs typeface="Arial"/>
              </a:rPr>
              <a:t>) and currently observed </a:t>
            </a:r>
            <a:r>
              <a:rPr lang="en-US" sz="2400" b="1" dirty="0">
                <a:latin typeface="Arial"/>
                <a:cs typeface="Arial"/>
              </a:rPr>
              <a:t>region </a:t>
            </a:r>
            <a:r>
              <a:rPr lang="en-US" sz="2400" dirty="0">
                <a:latin typeface="Arial"/>
                <a:cs typeface="Arial"/>
              </a:rPr>
              <a:t>in the input image.</a:t>
            </a:r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Detects that image contains given feature and creates an output matrix - a </a:t>
            </a:r>
            <a:r>
              <a:rPr lang="en-US" sz="2400" b="1" dirty="0">
                <a:latin typeface="Arial"/>
                <a:cs typeface="Arial"/>
              </a:rPr>
              <a:t>feature map</a:t>
            </a:r>
            <a:r>
              <a:rPr lang="en-US" sz="2400" dirty="0">
                <a:latin typeface="Arial"/>
                <a:cs typeface="Arial"/>
              </a:rPr>
              <a:t>. Feature map tells where in the image is the activation for this particular filter</a:t>
            </a:r>
            <a:endParaRPr lang="en-US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Depth of a filter must match the depth of the input for the filter (e.g. the number of channels).</a:t>
            </a:r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400" dirty="0"/>
          </a:p>
        </p:txBody>
      </p:sp>
      <p:pic>
        <p:nvPicPr>
          <p:cNvPr id="4" name="Resim 4" descr="metin, skorbord, elektronik eşyalar, klavye içeren bir resim&#10;&#10;Açıklama otomatik olarak oluşturuldu">
            <a:extLst>
              <a:ext uri="{FF2B5EF4-FFF2-40B4-BE49-F238E27FC236}">
                <a16:creationId xmlns:a16="http://schemas.microsoft.com/office/drawing/2014/main" id="{06FF6560-4176-4156-B8C9-815A5502E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2725" y="5036781"/>
            <a:ext cx="9693933" cy="3942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9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Feature Maps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0411" y="3186797"/>
            <a:ext cx="5819668" cy="6198208"/>
          </a:xfrm>
        </p:spPr>
        <p:txBody>
          <a:bodyPr/>
          <a:lstStyle/>
          <a:p>
            <a:pPr marL="0" indent="0"/>
            <a:r>
              <a:rPr lang="en-US" sz="2400" dirty="0">
                <a:latin typeface="Arial"/>
                <a:cs typeface="Arial"/>
              </a:rPr>
              <a:t>Convolution layer creates a feature map for each filter.</a:t>
            </a:r>
            <a:endParaRPr lang="tr-TR" sz="2400" dirty="0"/>
          </a:p>
          <a:p>
            <a:pPr marL="0" indent="0"/>
            <a:endParaRPr lang="en-US" sz="2400" dirty="0"/>
          </a:p>
          <a:p>
            <a:pPr marL="0" indent="0"/>
            <a:r>
              <a:rPr lang="en-US" sz="2400" dirty="0">
                <a:latin typeface="Arial"/>
                <a:cs typeface="Arial"/>
              </a:rPr>
              <a:t>The same pixel in each feature map is connected to the same patch of the input image.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</a:pPr>
            <a:br>
              <a:rPr lang="en-US" dirty="0"/>
            </a:br>
            <a:endParaRPr lang="en-US" sz="2400" dirty="0"/>
          </a:p>
        </p:txBody>
      </p:sp>
      <p:pic>
        <p:nvPicPr>
          <p:cNvPr id="4" name="Resim 4" descr="metin, skorbord, çapraz bulmaca, ilk yardım çantası içeren bir resim&#10;&#10;Açıklama otomatik olarak oluşturuldu">
            <a:extLst>
              <a:ext uri="{FF2B5EF4-FFF2-40B4-BE49-F238E27FC236}">
                <a16:creationId xmlns:a16="http://schemas.microsoft.com/office/drawing/2014/main" id="{4092E63C-7900-4096-815A-15A4D28280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7718" y="2576423"/>
            <a:ext cx="9452753" cy="6773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193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Nonlinearity Layer: Rectified Linear Unit (</a:t>
            </a:r>
            <a:r>
              <a:rPr lang="en-US" err="1">
                <a:latin typeface="Arial"/>
                <a:cs typeface="Arial"/>
              </a:rPr>
              <a:t>ReLu</a:t>
            </a:r>
            <a:r>
              <a:rPr lang="en-US">
                <a:latin typeface="Arial"/>
                <a:cs typeface="Arial"/>
              </a:rPr>
              <a:t>)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6231" y="2694873"/>
            <a:ext cx="16624524" cy="1221095"/>
          </a:xfrm>
        </p:spPr>
        <p:txBody>
          <a:bodyPr/>
          <a:lstStyle/>
          <a:p>
            <a:r>
              <a:rPr lang="en-US" sz="2400" b="1" dirty="0">
                <a:latin typeface="Arial"/>
                <a:cs typeface="Arial"/>
              </a:rPr>
              <a:t>Activation function: nonlinear </a:t>
            </a:r>
            <a:r>
              <a:rPr lang="en-US" sz="2400" dirty="0">
                <a:latin typeface="Arial"/>
                <a:cs typeface="Arial"/>
              </a:rPr>
              <a:t>function converts </a:t>
            </a:r>
            <a:r>
              <a:rPr lang="en-US" sz="2400" b="1" dirty="0">
                <a:latin typeface="Arial"/>
                <a:cs typeface="Arial"/>
              </a:rPr>
              <a:t>feature map </a:t>
            </a:r>
            <a:r>
              <a:rPr lang="en-US" sz="2400" dirty="0">
                <a:latin typeface="Arial"/>
                <a:cs typeface="Arial"/>
              </a:rPr>
              <a:t>into the </a:t>
            </a:r>
            <a:r>
              <a:rPr lang="en-US" sz="2400" b="1" dirty="0">
                <a:latin typeface="Arial"/>
                <a:cs typeface="Arial"/>
              </a:rPr>
              <a:t>activation map</a:t>
            </a:r>
            <a:endParaRPr lang="en-US" sz="2400" dirty="0">
              <a:latin typeface="Arial"/>
              <a:cs typeface="Arial"/>
            </a:endParaRPr>
          </a:p>
          <a:p>
            <a:pPr marL="0" indent="0">
              <a:spcBef>
                <a:spcPct val="0"/>
              </a:spcBef>
              <a:spcAft>
                <a:spcPct val="0"/>
              </a:spcAft>
            </a:pPr>
            <a:endParaRPr lang="en-US" sz="2400" dirty="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B39DBE40-6A99-4356-95F6-E5D61841C8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016" y="3498756"/>
            <a:ext cx="7333604" cy="2729591"/>
          </a:xfrm>
          <a:prstGeom prst="rect">
            <a:avLst/>
          </a:prstGeom>
        </p:spPr>
      </p:pic>
      <p:pic>
        <p:nvPicPr>
          <p:cNvPr id="5" name="Resim 5">
            <a:extLst>
              <a:ext uri="{FF2B5EF4-FFF2-40B4-BE49-F238E27FC236}">
                <a16:creationId xmlns:a16="http://schemas.microsoft.com/office/drawing/2014/main" id="{862148D0-9F08-4920-9F65-38B13EA62B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9348" y="7035832"/>
            <a:ext cx="2720444" cy="2884974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CBD757C-53D3-41C6-8D54-71EE4059FB61}"/>
              </a:ext>
            </a:extLst>
          </p:cNvPr>
          <p:cNvSpPr txBox="1">
            <a:spLocks/>
          </p:cNvSpPr>
          <p:nvPr/>
        </p:nvSpPr>
        <p:spPr bwMode="auto">
          <a:xfrm>
            <a:off x="6415390" y="7596512"/>
            <a:ext cx="9140837" cy="248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83654" indent="-383654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 b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333527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 algn="l" rtl="0" fontAlgn="base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sz="3333">
                <a:solidFill>
                  <a:schemeClr val="tx1"/>
                </a:solidFill>
                <a:latin typeface="+mn-lt"/>
              </a:defRPr>
            </a:lvl5pPr>
            <a:lvl6pPr marL="4291627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6pPr>
            <a:lvl7pPr marL="505364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7pPr>
            <a:lvl8pPr marL="5815658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8pPr>
            <a:lvl9pPr marL="6577673" indent="-381008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3333">
                <a:solidFill>
                  <a:schemeClr val="bg1"/>
                </a:solidFill>
                <a:latin typeface="+mn-lt"/>
              </a:defRPr>
            </a:lvl9pPr>
          </a:lstStyle>
          <a:p>
            <a:pPr marL="342900" indent="-342900" defTabSz="914400">
              <a:buChar char="•"/>
            </a:pPr>
            <a:r>
              <a:rPr lang="en-US" sz="2400" kern="0" dirty="0" err="1">
                <a:latin typeface="Arial"/>
                <a:cs typeface="Arial"/>
              </a:rPr>
              <a:t>ReLU</a:t>
            </a:r>
            <a:r>
              <a:rPr lang="en-US" sz="2400" kern="0" dirty="0">
                <a:latin typeface="Arial"/>
                <a:cs typeface="Arial"/>
              </a:rPr>
              <a:t> makes CNNs perform best.</a:t>
            </a:r>
            <a:endParaRPr lang="en-US" sz="2400" kern="0" dirty="0"/>
          </a:p>
          <a:p>
            <a:pPr marL="285750" indent="-285750" defTabSz="91440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400" kern="0" dirty="0"/>
          </a:p>
          <a:p>
            <a:pPr marL="383540" indent="-383540" defTabSz="914400">
              <a:buChar char="•"/>
            </a:pPr>
            <a:r>
              <a:rPr lang="en-US" sz="2400" kern="0" dirty="0">
                <a:latin typeface="Arial"/>
                <a:cs typeface="Arial"/>
              </a:rPr>
              <a:t>CNN data input is usually normalized to range [-1, 1] =&gt;</a:t>
            </a:r>
            <a:endParaRPr lang="en-US" sz="2400" dirty="0">
              <a:latin typeface="Arial"/>
              <a:cs typeface="Arial"/>
            </a:endParaRPr>
          </a:p>
          <a:p>
            <a:pPr marL="0" indent="0" defTabSz="914400">
              <a:spcBef>
                <a:spcPct val="0"/>
              </a:spcBef>
              <a:spcAft>
                <a:spcPct val="0"/>
              </a:spcAft>
            </a:pPr>
            <a:r>
              <a:rPr lang="en-US" sz="2400" kern="0" dirty="0">
                <a:latin typeface="Arial"/>
                <a:cs typeface="Arial"/>
              </a:rPr>
              <a:t>improves learning speed and accuracy</a:t>
            </a:r>
            <a:endParaRPr lang="en-US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174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Pooling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1977" y="3186797"/>
            <a:ext cx="7264592" cy="6198208"/>
          </a:xfrm>
        </p:spPr>
        <p:txBody>
          <a:bodyPr/>
          <a:lstStyle/>
          <a:p>
            <a:pPr marL="0" indent="0"/>
            <a:r>
              <a:rPr lang="en-US" sz="2400" dirty="0">
                <a:latin typeface="Arial"/>
                <a:cs typeface="Arial"/>
              </a:rPr>
              <a:t>Reducing the size of the feature</a:t>
            </a:r>
            <a:endParaRPr lang="tr-TR" sz="2400" dirty="0"/>
          </a:p>
          <a:p>
            <a:pPr marL="0" indent="0"/>
            <a:r>
              <a:rPr lang="en-US" sz="2400" dirty="0">
                <a:latin typeface="Arial"/>
                <a:cs typeface="Arial"/>
              </a:rPr>
              <a:t>stack by </a:t>
            </a:r>
            <a:r>
              <a:rPr lang="en-US" sz="2400" dirty="0" err="1">
                <a:latin typeface="Arial"/>
                <a:cs typeface="Arial"/>
              </a:rPr>
              <a:t>downsampling</a:t>
            </a:r>
            <a:r>
              <a:rPr lang="en-US" sz="2400" dirty="0">
                <a:latin typeface="Arial"/>
                <a:cs typeface="Arial"/>
              </a:rPr>
              <a:t> spatial</a:t>
            </a:r>
          </a:p>
          <a:p>
            <a:pPr marL="0" indent="0"/>
            <a:r>
              <a:rPr lang="en-US" sz="2400" dirty="0">
                <a:latin typeface="Arial"/>
                <a:cs typeface="Arial"/>
              </a:rPr>
              <a:t>resolution of each feature</a:t>
            </a:r>
          </a:p>
          <a:p>
            <a:pPr marL="0" indent="0"/>
            <a:r>
              <a:rPr lang="en-US" sz="2400" dirty="0">
                <a:latin typeface="Arial"/>
                <a:cs typeface="Arial"/>
              </a:rPr>
              <a:t>map =&gt;</a:t>
            </a:r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less data for processing</a:t>
            </a:r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features and their spatial information are not lost</a:t>
            </a:r>
          </a:p>
          <a:p>
            <a:pPr marL="0" indent="0"/>
            <a:endParaRPr lang="en-US" sz="2400" dirty="0">
              <a:latin typeface="Arial"/>
              <a:cs typeface="Arial"/>
            </a:endParaRPr>
          </a:p>
          <a:p>
            <a:pPr marL="0" indent="0"/>
            <a:r>
              <a:rPr lang="en-US" sz="2400" b="1" dirty="0">
                <a:latin typeface="Arial"/>
                <a:cs typeface="Arial"/>
              </a:rPr>
              <a:t>Max Pooling:</a:t>
            </a:r>
          </a:p>
          <a:p>
            <a:pPr marL="0" indent="0"/>
            <a:r>
              <a:rPr lang="en-US" sz="2400" dirty="0">
                <a:latin typeface="Arial"/>
                <a:cs typeface="Arial"/>
              </a:rPr>
              <a:t>Slide the window across the image and pick the maximum value at every position.</a:t>
            </a:r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B0DA9865-A072-4BB0-AE94-041AAE8FBB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7251" y="3700822"/>
            <a:ext cx="9549800" cy="3834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30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Outline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6445" y="2651468"/>
            <a:ext cx="16581120" cy="6198208"/>
          </a:xfrm>
        </p:spPr>
        <p:txBody>
          <a:bodyPr/>
          <a:lstStyle/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What is Artificial Intelligence (AI)?</a:t>
            </a:r>
            <a:endParaRPr lang="tr-TR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Types of AI</a:t>
            </a:r>
            <a:endParaRPr lang="en-US" sz="2400" dirty="0"/>
          </a:p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What is Machine Learning (ML)?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Types of ML</a:t>
            </a:r>
          </a:p>
          <a:p>
            <a:pPr marL="285750" lvl="1" indent="-285750">
              <a:buFont typeface="Arial"/>
              <a:buChar char="•"/>
            </a:pPr>
            <a:r>
              <a:rPr lang="en-US" dirty="0">
                <a:latin typeface="Arial"/>
                <a:ea typeface="+mn-ea"/>
                <a:cs typeface="Arial"/>
              </a:rPr>
              <a:t>What is Artificial</a:t>
            </a:r>
            <a:r>
              <a:rPr lang="en-US" dirty="0">
                <a:latin typeface="Arial"/>
                <a:cs typeface="Arial"/>
              </a:rPr>
              <a:t> Neural Network (ANN)?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What is Learning in Neural Network?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What is Deep Learning?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Types of Layers</a:t>
            </a:r>
          </a:p>
          <a:p>
            <a:pPr marL="285750" lvl="1" indent="-285750">
              <a:buFont typeface="Arial"/>
              <a:buChar char="•"/>
            </a:pPr>
            <a:r>
              <a:rPr lang="en-US" dirty="0">
                <a:latin typeface="Arial"/>
                <a:ea typeface="+mn-ea"/>
                <a:cs typeface="Arial"/>
              </a:rPr>
              <a:t>CNN architectures</a:t>
            </a:r>
          </a:p>
          <a:p>
            <a:pPr marL="285750" lvl="1" indent="-285750">
              <a:buFont typeface="Arial"/>
              <a:buChar char="•"/>
            </a:pPr>
            <a:r>
              <a:rPr lang="en-US" dirty="0">
                <a:solidFill>
                  <a:srgbClr val="000000"/>
                </a:solidFill>
                <a:latin typeface="Arial"/>
                <a:ea typeface="+mn-ea"/>
                <a:cs typeface="Arial"/>
              </a:rPr>
              <a:t>RNN / LSTM / GRU</a:t>
            </a:r>
            <a:endParaRPr lang="en-US" dirty="0">
              <a:solidFill>
                <a:srgbClr val="000000"/>
              </a:solidFill>
              <a:latin typeface="Trebuchet MS"/>
              <a:ea typeface="+mn-ea"/>
            </a:endParaRPr>
          </a:p>
          <a:p>
            <a:pPr marL="285750" indent="-28575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Transfer Learning</a:t>
            </a:r>
          </a:p>
          <a:p>
            <a:endParaRPr lang="en-US"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713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Stack</a:t>
            </a:r>
            <a:endParaRPr lang="tr-TR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65D7B639-9136-4B6E-AB3D-99CC491BB3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069" y="2573797"/>
            <a:ext cx="15845286" cy="597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937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Deep Stacking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040" y="2738278"/>
            <a:ext cx="16581120" cy="6198208"/>
          </a:xfrm>
        </p:spPr>
        <p:txBody>
          <a:bodyPr/>
          <a:lstStyle/>
          <a:p>
            <a:pPr marL="0" indent="0"/>
            <a:r>
              <a:rPr lang="en-US" sz="2400" dirty="0">
                <a:latin typeface="Arial"/>
                <a:cs typeface="Arial"/>
              </a:rPr>
              <a:t>With each new convolutional layer:</a:t>
            </a:r>
            <a:endParaRPr lang="tr-TR" sz="2400" dirty="0"/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filters become larger and learn larger and more complex features</a:t>
            </a:r>
          </a:p>
          <a:p>
            <a:pPr marL="383540" indent="-38354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feature maps are shrinking and become smaller</a:t>
            </a:r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400" dirty="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BFD951EF-35D2-408C-B259-0C37190385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3041" y="5148696"/>
            <a:ext cx="14930527" cy="360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466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Fully-connected layers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6445" y="2825088"/>
            <a:ext cx="16581120" cy="6198208"/>
          </a:xfrm>
        </p:spPr>
        <p:txBody>
          <a:bodyPr/>
          <a:lstStyle/>
          <a:p>
            <a:pPr marL="0" indent="0"/>
            <a:r>
              <a:rPr lang="en-US" sz="2400" dirty="0">
                <a:latin typeface="Arial"/>
                <a:cs typeface="Arial"/>
              </a:rPr>
              <a:t>They learn non-linear combinations of the high-level features outputted by the convolutional layers.</a:t>
            </a:r>
          </a:p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Arial"/>
                <a:cs typeface="Arial"/>
              </a:rPr>
              <a:t>Features are assign weights which describe their contribution in recognizing particular object.</a:t>
            </a:r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9FB64174-76CD-41F8-9951-0E1D4A6D5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5242" y="4052944"/>
            <a:ext cx="1044838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510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Softmax</a:t>
            </a:r>
            <a:r>
              <a:rPr lang="en-US" dirty="0">
                <a:latin typeface="Arial"/>
                <a:cs typeface="Arial"/>
              </a:rPr>
              <a:t> Layer</a:t>
            </a:r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041" y="3186797"/>
            <a:ext cx="7885639" cy="6198208"/>
          </a:xfrm>
        </p:spPr>
        <p:txBody>
          <a:bodyPr/>
          <a:lstStyle/>
          <a:p>
            <a:pPr marL="457200" indent="-457200">
              <a:buChar char="•"/>
            </a:pPr>
            <a:r>
              <a:rPr lang="en-US" sz="2400" dirty="0" err="1">
                <a:latin typeface="Arial"/>
                <a:cs typeface="Arial"/>
              </a:rPr>
              <a:t>Softmax</a:t>
            </a:r>
            <a:r>
              <a:rPr lang="en-US" sz="2400" dirty="0">
                <a:latin typeface="Arial"/>
                <a:cs typeface="Arial"/>
              </a:rPr>
              <a:t> Function</a:t>
            </a:r>
            <a:endParaRPr lang="tr-TR" sz="2400" dirty="0"/>
          </a:p>
          <a:p>
            <a:pPr marL="457200" indent="-457200">
              <a:buChar char="•"/>
            </a:pPr>
            <a:r>
              <a:rPr lang="en-US" sz="2400">
                <a:latin typeface="Arial"/>
                <a:cs typeface="Arial"/>
              </a:rPr>
              <a:t>Multiclass</a:t>
            </a:r>
            <a:r>
              <a:rPr lang="en-US" sz="2400" dirty="0">
                <a:latin typeface="Arial"/>
                <a:cs typeface="Arial"/>
              </a:rPr>
              <a:t> logistic regression</a:t>
            </a:r>
          </a:p>
          <a:p>
            <a:pPr marL="457200" indent="-457200">
              <a:buChar char="•"/>
            </a:pPr>
            <a:r>
              <a:rPr lang="en-US" sz="2400">
                <a:latin typeface="Arial"/>
                <a:cs typeface="Arial"/>
              </a:rPr>
              <a:t>Normalizes the output of a network to a probability distribution over predicted output classes</a:t>
            </a:r>
            <a:endParaRPr lang="en-US" sz="2400" dirty="0"/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FE58C4B9-BAD8-4084-9B4A-FA3BAE9D3FD3}"/>
              </a:ext>
            </a:extLst>
          </p:cNvPr>
          <p:cNvSpPr txBox="1"/>
          <p:nvPr/>
        </p:nvSpPr>
        <p:spPr>
          <a:xfrm>
            <a:off x="9885872" y="2898184"/>
            <a:ext cx="1838166" cy="125572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>
                <a:solidFill>
                  <a:schemeClr val="bg1"/>
                </a:solidFill>
              </a:rPr>
              <a:t>Last</a:t>
            </a:r>
          </a:p>
          <a:p>
            <a:pPr>
              <a:lnSpc>
                <a:spcPct val="90000"/>
              </a:lnSpc>
            </a:pPr>
            <a:r>
              <a:rPr lang="en-US" sz="2800">
                <a:solidFill>
                  <a:schemeClr val="bg1"/>
                </a:solidFill>
              </a:rPr>
              <a:t>Hidden</a:t>
            </a:r>
          </a:p>
          <a:p>
            <a:pPr>
              <a:lnSpc>
                <a:spcPct val="90000"/>
              </a:lnSpc>
            </a:pPr>
            <a:r>
              <a:rPr lang="en-US" sz="2800">
                <a:solidFill>
                  <a:schemeClr val="bg1"/>
                </a:solidFill>
              </a:rPr>
              <a:t>Layer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3859DDEB-6B58-46A4-AB65-58E147F2EBF1}"/>
              </a:ext>
            </a:extLst>
          </p:cNvPr>
          <p:cNvSpPr txBox="1"/>
          <p:nvPr/>
        </p:nvSpPr>
        <p:spPr>
          <a:xfrm>
            <a:off x="15147985" y="3048756"/>
            <a:ext cx="2269486" cy="480131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>
                <a:solidFill>
                  <a:schemeClr val="bg1"/>
                </a:solidFill>
              </a:rPr>
              <a:t>Predictions</a:t>
            </a:r>
            <a:endParaRPr lang="tr-TR"/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BE535F0C-EBCA-481A-BD0A-3480608DC9E0}"/>
              </a:ext>
            </a:extLst>
          </p:cNvPr>
          <p:cNvSpPr txBox="1"/>
          <p:nvPr/>
        </p:nvSpPr>
        <p:spPr>
          <a:xfrm>
            <a:off x="12107173" y="2898183"/>
            <a:ext cx="1838166" cy="1255728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err="1">
                <a:solidFill>
                  <a:schemeClr val="bg1"/>
                </a:solidFill>
              </a:rPr>
              <a:t>Softmax</a:t>
            </a:r>
            <a:r>
              <a:rPr lang="en-US" sz="2800">
                <a:solidFill>
                  <a:schemeClr val="bg1"/>
                </a:solidFill>
              </a:rPr>
              <a:t> activation function</a:t>
            </a:r>
            <a:endParaRPr lang="tr-TR"/>
          </a:p>
        </p:txBody>
      </p:sp>
      <p:pic>
        <p:nvPicPr>
          <p:cNvPr id="7" name="Resim 7" descr="metin içeren bir resim&#10;&#10;Açıklama otomatik olarak oluşturuldu">
            <a:extLst>
              <a:ext uri="{FF2B5EF4-FFF2-40B4-BE49-F238E27FC236}">
                <a16:creationId xmlns:a16="http://schemas.microsoft.com/office/drawing/2014/main" id="{ED230DBC-9027-4D5C-AFE4-9BC112A4C1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5333" y="5068467"/>
            <a:ext cx="7143750" cy="299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45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CNN Architectures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/>
            <a:r>
              <a:rPr lang="en-US" sz="2400">
                <a:latin typeface="Arial"/>
                <a:cs typeface="Arial"/>
              </a:rPr>
              <a:t>The first hidden layer is always a </a:t>
            </a:r>
            <a:r>
              <a:rPr lang="en-US" sz="2400" b="1">
                <a:latin typeface="Arial"/>
                <a:cs typeface="Arial"/>
              </a:rPr>
              <a:t>convolutional layer</a:t>
            </a:r>
            <a:r>
              <a:rPr lang="en-US" sz="2400">
                <a:latin typeface="Arial"/>
                <a:cs typeface="Arial"/>
              </a:rPr>
              <a:t>.</a:t>
            </a:r>
            <a:endParaRPr lang="tr-TR" sz="240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333F4C06-6C0F-498E-B5AB-AEE10E194F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089" y="3915820"/>
            <a:ext cx="14762491" cy="4980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003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Recurrent Neural Networks</a:t>
            </a:r>
            <a:endParaRPr lang="tr-TR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8500" y="2955303"/>
            <a:ext cx="16624252" cy="6123682"/>
          </a:xfrm>
        </p:spPr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Arial"/>
                <a:cs typeface="Arial"/>
              </a:rPr>
              <a:t>Recurrent neural networks, also known as RNNs, are a class of neural networks that allow previous outputs to be used as inputs while having hidden states. They are typically as follows:</a:t>
            </a:r>
            <a:endParaRPr lang="en-US" sz="2400" dirty="0"/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en-US" sz="2400" dirty="0"/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400" dirty="0"/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400" dirty="0"/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400" dirty="0"/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400" dirty="0"/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400" dirty="0"/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400" dirty="0"/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400" dirty="0"/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400" dirty="0"/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400" dirty="0"/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400" dirty="0"/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400" dirty="0"/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400" dirty="0"/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endParaRPr lang="en-US" sz="2400" dirty="0"/>
          </a:p>
          <a:p>
            <a:pPr marL="285750" indent="-285750">
              <a:spcBef>
                <a:spcPct val="0"/>
              </a:spcBef>
              <a:spcAft>
                <a:spcPct val="0"/>
              </a:spcAft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RNN's are good at processing sequence data for prediction.</a:t>
            </a:r>
            <a:endParaRPr lang="en-US" sz="2400" dirty="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D90A20DA-2D86-49BC-BEA3-616D510679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4046" y="4635011"/>
            <a:ext cx="5752618" cy="2507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10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Long short-term memory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3040" y="2492316"/>
            <a:ext cx="16581120" cy="6198208"/>
          </a:xfrm>
        </p:spPr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latin typeface="Arial"/>
                <a:cs typeface="Arial"/>
              </a:rPr>
              <a:t>Long Short-Term Memory networks, also known as LSTMs, are a type of RNN, capable of learning long-term dependencies in sequence prediction problems.</a:t>
            </a:r>
            <a:endParaRPr lang="en-US" sz="2400" dirty="0"/>
          </a:p>
        </p:txBody>
      </p:sp>
      <p:pic>
        <p:nvPicPr>
          <p:cNvPr id="4" name="Resim 5">
            <a:extLst>
              <a:ext uri="{FF2B5EF4-FFF2-40B4-BE49-F238E27FC236}">
                <a16:creationId xmlns:a16="http://schemas.microsoft.com/office/drawing/2014/main" id="{98BF2C82-B5F3-4FEC-BD9B-0887BF5668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554" y="3763219"/>
            <a:ext cx="9861629" cy="4930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42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Gated Recurrent Network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0698" y="2738278"/>
            <a:ext cx="16581120" cy="6198208"/>
          </a:xfrm>
        </p:spPr>
        <p:txBody>
          <a:bodyPr/>
          <a:lstStyle/>
          <a:p>
            <a:r>
              <a:rPr lang="en-US" sz="2400" dirty="0">
                <a:latin typeface="Arial"/>
                <a:cs typeface="Arial"/>
              </a:rPr>
              <a:t>The GRU is the newer generation of Recurrent Neural networks. Just like LSTM, GRU uses gates to control the flow of information. </a:t>
            </a:r>
          </a:p>
          <a:p>
            <a:pPr>
              <a:spcBef>
                <a:spcPct val="0"/>
              </a:spcBef>
              <a:spcAft>
                <a:spcPct val="0"/>
              </a:spcAft>
            </a:pPr>
            <a:endParaRPr lang="en-US" sz="2400" dirty="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B50A5AFE-2FFE-4795-834F-4469702642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3363" y="4542788"/>
            <a:ext cx="13102541" cy="393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25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Transfer Learning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ct val="0"/>
              </a:spcBef>
              <a:spcAft>
                <a:spcPct val="0"/>
              </a:spcAft>
            </a:pPr>
            <a:r>
              <a:rPr lang="en-US" sz="2400">
                <a:latin typeface="Arial"/>
                <a:cs typeface="Arial"/>
              </a:rPr>
              <a:t>If the classes we want to recognize are not among the labels of the pre-trained model, we can usually </a:t>
            </a:r>
            <a:r>
              <a:rPr lang="en-US" sz="2400" b="1">
                <a:latin typeface="Arial"/>
                <a:cs typeface="Arial"/>
              </a:rPr>
              <a:t>retrain </a:t>
            </a:r>
            <a:r>
              <a:rPr lang="en-US" sz="2400">
                <a:latin typeface="Arial"/>
                <a:cs typeface="Arial"/>
              </a:rPr>
              <a:t>the pre-trained neural network model to recognize the new classes, by using most of the weights and connections of the pre-trained model.</a:t>
            </a:r>
            <a:endParaRPr lang="tr-TR" sz="2400"/>
          </a:p>
        </p:txBody>
      </p:sp>
    </p:spTree>
    <p:extLst>
      <p:ext uri="{BB962C8B-B14F-4D97-AF65-F5344CB8AC3E}">
        <p14:creationId xmlns:p14="http://schemas.microsoft.com/office/powerpoint/2010/main" val="224640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A6D3E35-7FB6-4F84-88E8-ED2635EB18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276C08-D6AC-41B8-9C4F-83CCA4CE3F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3889082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Learning objectives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Define artificial intelligence</a:t>
            </a:r>
            <a:endParaRPr lang="en-US" sz="2400" dirty="0">
              <a:solidFill>
                <a:srgbClr val="000000"/>
              </a:solidFill>
            </a:endParaRP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Arial"/>
                <a:cs typeface="Arial"/>
              </a:rPr>
              <a:t>Define machine learning</a:t>
            </a:r>
          </a:p>
          <a:p>
            <a:pPr marL="342900" indent="-3429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Define deep learning</a:t>
            </a:r>
            <a:endParaRPr lang="en-US" sz="2400" dirty="0"/>
          </a:p>
          <a:p>
            <a:pPr marL="342900" indent="-3429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Define neural network and types of layers</a:t>
            </a:r>
            <a:endParaRPr lang="en-US" sz="2400" dirty="0"/>
          </a:p>
          <a:p>
            <a:pPr marL="342900" indent="-3429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Explain convolution neural network</a:t>
            </a:r>
            <a:endParaRPr lang="en-US" sz="2400" dirty="0"/>
          </a:p>
          <a:p>
            <a:pPr marL="342900" indent="-3429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Explain types of artificial neural networks</a:t>
            </a:r>
          </a:p>
          <a:p>
            <a:pPr marL="342900" indent="-342900">
              <a:buFont typeface="Arial"/>
              <a:buChar char="•"/>
            </a:pPr>
            <a:endParaRPr lang="en-US" sz="2400" dirty="0"/>
          </a:p>
          <a:p>
            <a:pPr marL="342900" indent="-342900">
              <a:buFont typeface="Arial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2390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AI – Machine Learning – Deep Learning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3540" indent="-383540"/>
            <a:r>
              <a:rPr lang="en-US" sz="2400" dirty="0">
                <a:latin typeface="Arial"/>
                <a:cs typeface="Arial"/>
              </a:rPr>
              <a:t>1950’s:</a:t>
            </a:r>
            <a:endParaRPr lang="tr-TR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First </a:t>
            </a:r>
            <a:r>
              <a:rPr lang="en-US" sz="2400" b="1" dirty="0">
                <a:latin typeface="Arial"/>
                <a:cs typeface="Arial"/>
              </a:rPr>
              <a:t>Artificial Intelligence </a:t>
            </a:r>
            <a:r>
              <a:rPr lang="en-US" sz="2400" dirty="0">
                <a:latin typeface="Arial"/>
                <a:cs typeface="Arial"/>
              </a:rPr>
              <a:t>concepts</a:t>
            </a:r>
            <a:endParaRPr lang="en-US" sz="2400" dirty="0"/>
          </a:p>
          <a:p>
            <a:pPr marL="383540" indent="-383540"/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1980’s: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digitalization, faster processors =&gt; </a:t>
            </a:r>
            <a:r>
              <a:rPr lang="en-US" sz="2400" b="1" dirty="0">
                <a:latin typeface="Arial"/>
                <a:cs typeface="Arial"/>
              </a:rPr>
              <a:t>Machine Learning</a:t>
            </a:r>
            <a:endParaRPr lang="en-US" sz="2400" dirty="0"/>
          </a:p>
          <a:p>
            <a:pPr marL="383540" indent="-383540"/>
            <a:endParaRPr lang="en-US" sz="2400" dirty="0"/>
          </a:p>
          <a:p>
            <a:pPr marL="0" indent="0"/>
            <a:r>
              <a:rPr lang="en-US" sz="2400" dirty="0">
                <a:latin typeface="Arial"/>
                <a:cs typeface="Arial"/>
              </a:rPr>
              <a:t>2000’s: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Large (deep) neural networks =&gt; </a:t>
            </a:r>
            <a:r>
              <a:rPr lang="en-US" sz="2400" b="1" dirty="0">
                <a:latin typeface="Arial"/>
                <a:cs typeface="Arial"/>
              </a:rPr>
              <a:t>Deep Learning</a:t>
            </a:r>
            <a:endParaRPr lang="en-US" sz="2400" dirty="0"/>
          </a:p>
          <a:p>
            <a:pPr marL="383540" indent="-383540"/>
            <a:endParaRPr lang="en-US" sz="2400" b="1" dirty="0">
              <a:latin typeface="Arial"/>
              <a:cs typeface="Arial"/>
            </a:endParaRPr>
          </a:p>
          <a:p>
            <a:pPr marL="383540" indent="-383540"/>
            <a:r>
              <a:rPr lang="en-US" sz="2400" b="1" i="1" dirty="0">
                <a:latin typeface="Arial"/>
                <a:cs typeface="Arial"/>
              </a:rPr>
              <a:t>Data Science </a:t>
            </a:r>
            <a:r>
              <a:rPr lang="en-US" sz="2400" i="1" dirty="0">
                <a:latin typeface="Arial"/>
                <a:cs typeface="Arial"/>
              </a:rPr>
              <a:t>produces </a:t>
            </a:r>
            <a:r>
              <a:rPr lang="en-US" sz="2400" b="1" i="1" dirty="0">
                <a:latin typeface="Arial"/>
                <a:cs typeface="Arial"/>
              </a:rPr>
              <a:t>insights</a:t>
            </a:r>
            <a:r>
              <a:rPr lang="en-US" sz="2400" i="1" dirty="0">
                <a:latin typeface="Arial"/>
                <a:cs typeface="Arial"/>
              </a:rPr>
              <a:t>.</a:t>
            </a:r>
            <a:endParaRPr lang="en-US" sz="2400" dirty="0"/>
          </a:p>
          <a:p>
            <a:pPr marL="383540" indent="-383540"/>
            <a:r>
              <a:rPr lang="en-US" sz="2400" b="1" i="1" dirty="0">
                <a:latin typeface="Arial"/>
                <a:cs typeface="Arial"/>
              </a:rPr>
              <a:t>Machine Learning </a:t>
            </a:r>
            <a:r>
              <a:rPr lang="en-US" sz="2400" i="1" dirty="0">
                <a:latin typeface="Arial"/>
                <a:cs typeface="Arial"/>
              </a:rPr>
              <a:t>produces </a:t>
            </a:r>
            <a:r>
              <a:rPr lang="en-US" sz="2400" b="1" i="1" dirty="0">
                <a:latin typeface="Arial"/>
                <a:cs typeface="Arial"/>
              </a:rPr>
              <a:t>predictions</a:t>
            </a:r>
            <a:r>
              <a:rPr lang="en-US" sz="2400" i="1" dirty="0">
                <a:latin typeface="Arial"/>
                <a:cs typeface="Arial"/>
              </a:rPr>
              <a:t>.</a:t>
            </a:r>
            <a:endParaRPr lang="en-US" sz="2400" dirty="0"/>
          </a:p>
          <a:p>
            <a:pPr marL="383540" indent="-383540"/>
            <a:r>
              <a:rPr lang="en-US" sz="2400" b="1" i="1" dirty="0">
                <a:latin typeface="Arial"/>
                <a:cs typeface="Arial"/>
              </a:rPr>
              <a:t>Artificial Intelligence </a:t>
            </a:r>
            <a:r>
              <a:rPr lang="en-US" sz="2400" i="1" dirty="0">
                <a:latin typeface="Arial"/>
                <a:cs typeface="Arial"/>
              </a:rPr>
              <a:t>produces </a:t>
            </a:r>
            <a:r>
              <a:rPr lang="en-US" sz="2400" b="1" i="1" dirty="0">
                <a:latin typeface="Arial"/>
                <a:cs typeface="Arial"/>
              </a:rPr>
              <a:t>actions</a:t>
            </a:r>
            <a:r>
              <a:rPr lang="en-US" sz="2400" i="1" dirty="0">
                <a:latin typeface="Arial"/>
                <a:cs typeface="Arial"/>
              </a:rPr>
              <a:t>.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                                           David Robinson (@drob)</a:t>
            </a:r>
            <a:endParaRPr lang="en-US" sz="2400" dirty="0"/>
          </a:p>
          <a:p>
            <a:pPr marL="383540" indent="-383540"/>
            <a:br>
              <a:rPr lang="en-US" dirty="0"/>
            </a:br>
            <a:endParaRPr lang="en-US" sz="2400" dirty="0"/>
          </a:p>
        </p:txBody>
      </p:sp>
      <p:pic>
        <p:nvPicPr>
          <p:cNvPr id="4" name="Resim 4">
            <a:extLst>
              <a:ext uri="{FF2B5EF4-FFF2-40B4-BE49-F238E27FC236}">
                <a16:creationId xmlns:a16="http://schemas.microsoft.com/office/drawing/2014/main" id="{4554B0EF-DE5B-4FCB-A797-843C1F1005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8167" y="3290107"/>
            <a:ext cx="7217074" cy="5429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11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What is Artificial Intelligence?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Char char="•"/>
            </a:pPr>
            <a:r>
              <a:rPr lang="en-US" sz="2400" dirty="0">
                <a:latin typeface="Arial"/>
                <a:cs typeface="Arial"/>
              </a:rPr>
              <a:t>Intelligence exhibited by machines programmed to sense, think and act like humans</a:t>
            </a:r>
            <a:endParaRPr lang="tr-TR" sz="2400" dirty="0"/>
          </a:p>
          <a:p>
            <a:pPr marL="457200" indent="-457200">
              <a:buChar char="•"/>
            </a:pPr>
            <a:r>
              <a:rPr lang="en-US" sz="2400" b="1" dirty="0">
                <a:latin typeface="Arial"/>
                <a:cs typeface="Arial"/>
              </a:rPr>
              <a:t>Humans:</a:t>
            </a:r>
            <a:r>
              <a:rPr lang="en-US" sz="2400" dirty="0">
                <a:latin typeface="Arial"/>
                <a:cs typeface="Arial"/>
              </a:rPr>
              <a:t> sensory receptors, reasoning, decisions, actions</a:t>
            </a:r>
            <a:endParaRPr lang="en-US" sz="2400" dirty="0"/>
          </a:p>
          <a:p>
            <a:pPr marL="457200" indent="-457200">
              <a:buChar char="•"/>
            </a:pPr>
            <a:r>
              <a:rPr lang="en-US" sz="2400" b="1" dirty="0">
                <a:latin typeface="Arial"/>
                <a:cs typeface="Arial"/>
              </a:rPr>
              <a:t>AI </a:t>
            </a:r>
            <a:r>
              <a:rPr lang="en-US" sz="2400" dirty="0">
                <a:latin typeface="Arial"/>
                <a:cs typeface="Arial"/>
              </a:rPr>
              <a:t>mimics human intelligence and </a:t>
            </a:r>
            <a:r>
              <a:rPr lang="en-US" sz="2400" dirty="0" err="1">
                <a:latin typeface="Arial"/>
                <a:cs typeface="Arial"/>
              </a:rPr>
              <a:t>behaviour</a:t>
            </a:r>
            <a:endParaRPr lang="en-US" sz="2400" dirty="0"/>
          </a:p>
          <a:p>
            <a:pPr marL="1221740" lvl="2" indent="-282575">
              <a:buChar char="•"/>
            </a:pPr>
            <a:r>
              <a:rPr lang="en-US" sz="2400" dirty="0">
                <a:latin typeface="Arial"/>
                <a:cs typeface="Arial"/>
              </a:rPr>
              <a:t>sensors</a:t>
            </a:r>
            <a:endParaRPr lang="en-US" sz="2400" dirty="0"/>
          </a:p>
          <a:p>
            <a:pPr marL="1221740" lvl="2" indent="-282575">
              <a:buChar char="•"/>
            </a:pPr>
            <a:r>
              <a:rPr lang="en-US" sz="2400" dirty="0">
                <a:latin typeface="Arial"/>
                <a:cs typeface="Arial"/>
              </a:rPr>
              <a:t>processors</a:t>
            </a:r>
            <a:endParaRPr lang="en-US" sz="2400" dirty="0"/>
          </a:p>
          <a:p>
            <a:pPr marL="1221740" lvl="2" indent="-282575">
              <a:buChar char="•"/>
            </a:pPr>
            <a:r>
              <a:rPr lang="en-US" sz="2400" dirty="0">
                <a:latin typeface="Arial"/>
                <a:cs typeface="Arial"/>
              </a:rPr>
              <a:t>mechanical parts</a:t>
            </a:r>
            <a:endParaRPr lang="en-US" sz="2400" dirty="0"/>
          </a:p>
          <a:p>
            <a:pPr marL="457200" indent="-457200">
              <a:buChar char="•"/>
            </a:pPr>
            <a:r>
              <a:rPr lang="en-US" sz="2400" dirty="0">
                <a:latin typeface="Arial"/>
                <a:cs typeface="Arial"/>
              </a:rPr>
              <a:t>AI is now better than us in recognizing images, playing games, medical diagnostics...and</a:t>
            </a:r>
            <a:endParaRPr lang="en-US" sz="2400" dirty="0"/>
          </a:p>
          <a:p>
            <a:pPr marL="0" indent="0"/>
            <a:r>
              <a:rPr lang="en-US" sz="2400" dirty="0">
                <a:latin typeface="Arial"/>
                <a:cs typeface="Arial"/>
              </a:rPr>
              <a:t>driving cars (almost!)</a:t>
            </a:r>
            <a:endParaRPr lang="en-US" sz="2400" dirty="0"/>
          </a:p>
          <a:p>
            <a:pPr marL="457200" indent="-457200">
              <a:buChar char="•"/>
            </a:pPr>
            <a:r>
              <a:rPr lang="en-US" sz="2400" dirty="0">
                <a:latin typeface="Arial"/>
                <a:cs typeface="Arial"/>
              </a:rPr>
              <a:t>Future: emotions, sense of humor, ethical decisions</a:t>
            </a:r>
          </a:p>
        </p:txBody>
      </p:sp>
    </p:spTree>
    <p:extLst>
      <p:ext uri="{BB962C8B-B14F-4D97-AF65-F5344CB8AC3E}">
        <p14:creationId xmlns:p14="http://schemas.microsoft.com/office/powerpoint/2010/main" val="268059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Types of AI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1498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4800"/>
            </a:br>
            <a:r>
              <a:rPr lang="en-US">
                <a:solidFill>
                  <a:srgbClr val="000000"/>
                </a:solidFill>
                <a:latin typeface="Arial"/>
                <a:cs typeface="Arial"/>
              </a:rPr>
              <a:t>Types of Artificial Intelligence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3540" indent="-383540"/>
            <a:r>
              <a:rPr lang="en-US" sz="2400" b="1" dirty="0">
                <a:latin typeface="Arial"/>
                <a:cs typeface="Arial"/>
              </a:rPr>
              <a:t>Weak AI (Narrow AI)</a:t>
            </a:r>
            <a:r>
              <a:rPr lang="en-US" sz="2400" dirty="0">
                <a:latin typeface="Arial"/>
                <a:cs typeface="Arial"/>
              </a:rPr>
              <a:t> </a:t>
            </a:r>
            <a:endParaRPr lang="tr-TR" sz="2400" dirty="0">
              <a:latin typeface="Arial"/>
              <a:cs typeface="Arial"/>
            </a:endParaRP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Can do only specific tasks like humans or better</a:t>
            </a: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Traditional: No learning; algorithm rules and parameters are hand-crafted and fixed</a:t>
            </a: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Modern: Learning from experience, machine is trained on data (relies on humans)</a:t>
            </a:r>
          </a:p>
          <a:p>
            <a:pPr marL="383540" indent="-383540"/>
            <a:endParaRPr lang="en-US" sz="2400" b="1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Strong AI</a:t>
            </a: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Equal to human intelligence</a:t>
            </a:r>
            <a:endParaRPr lang="en-US" sz="2400" dirty="0"/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Can solve many types of problems</a:t>
            </a: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Can choose the problems it wants to solve</a:t>
            </a: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Has Self-awareness; independent - no human intervention needed</a:t>
            </a:r>
          </a:p>
          <a:p>
            <a:pPr marL="383540" indent="-383540"/>
            <a:endParaRPr lang="en-US" sz="2400" dirty="0">
              <a:latin typeface="Arial"/>
              <a:cs typeface="Arial"/>
            </a:endParaRPr>
          </a:p>
          <a:p>
            <a:pPr marL="383540" indent="-383540"/>
            <a:r>
              <a:rPr lang="en-US" sz="2400" b="1" dirty="0">
                <a:latin typeface="Arial"/>
                <a:cs typeface="Arial"/>
              </a:rPr>
              <a:t>Super AI </a:t>
            </a:r>
          </a:p>
          <a:p>
            <a:pPr marL="383540" indent="-383540"/>
            <a:r>
              <a:rPr lang="en-US" sz="2400" dirty="0">
                <a:latin typeface="Arial"/>
                <a:cs typeface="Arial"/>
              </a:rPr>
              <a:t>Superior to human intelligence</a:t>
            </a:r>
            <a:endParaRPr lang="en-US" sz="2400" dirty="0"/>
          </a:p>
          <a:p>
            <a:pPr marL="383540" indent="-383540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6067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27300AB-AEA3-474F-91CE-3458A9AA8A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tr-TR" b="0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Artificial Intelligence at the Edge</a:t>
            </a:r>
            <a:endParaRPr lang="en-US" b="0" dirty="0">
              <a:latin typeface="Arial"/>
              <a:cs typeface="Arial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3ED077-93C9-4AB6-B4EA-01B2D36EEA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4872" y="2840719"/>
            <a:ext cx="16602686" cy="6888321"/>
          </a:xfrm>
        </p:spPr>
        <p:txBody>
          <a:bodyPr/>
          <a:lstStyle/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The "Edge" means local (or near local) processing, not in the cloud</a:t>
            </a:r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Cloud can still be used for training of AI models</a:t>
            </a:r>
          </a:p>
          <a:p>
            <a:pPr marL="457200" indent="-457200">
              <a:buFont typeface="Arial"/>
              <a:buChar char="•"/>
            </a:pPr>
            <a:r>
              <a:rPr lang="en-US" sz="2400" dirty="0">
                <a:latin typeface="Arial"/>
                <a:cs typeface="Arial"/>
              </a:rPr>
              <a:t>AI models will then be performed at the edge </a:t>
            </a:r>
            <a:endParaRPr lang="en-US" sz="2400" dirty="0"/>
          </a:p>
          <a:p>
            <a:pPr marL="457200" indent="-457200">
              <a:buFont typeface="Arial"/>
              <a:buChar char="•"/>
            </a:pPr>
            <a:endParaRPr lang="en-US" sz="2400" dirty="0"/>
          </a:p>
          <a:p>
            <a:pPr marL="457200" indent="-457200">
              <a:buFont typeface="Arial"/>
              <a:buChar char="•"/>
            </a:pPr>
            <a:endParaRPr lang="en-US" sz="2400" dirty="0"/>
          </a:p>
        </p:txBody>
      </p:sp>
      <p:pic>
        <p:nvPicPr>
          <p:cNvPr id="3" name="Resim 4">
            <a:extLst>
              <a:ext uri="{FF2B5EF4-FFF2-40B4-BE49-F238E27FC236}">
                <a16:creationId xmlns:a16="http://schemas.microsoft.com/office/drawing/2014/main" id="{A3A1FF44-B405-42B6-8BD2-5DAF4F0F13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5895" y="5190643"/>
            <a:ext cx="622935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32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itle &amp; Bullet">
  <a:themeElements>
    <a:clrScheme name="Custom 1">
      <a:dk1>
        <a:srgbClr val="CDCDCD"/>
      </a:dk1>
      <a:lt1>
        <a:srgbClr val="FFFFFF"/>
      </a:lt1>
      <a:dk2>
        <a:srgbClr val="000000"/>
      </a:dk2>
      <a:lt2>
        <a:srgbClr val="76B900"/>
      </a:lt2>
      <a:accent1>
        <a:srgbClr val="008564"/>
      </a:accent1>
      <a:accent2>
        <a:srgbClr val="5D1682"/>
      </a:accent2>
      <a:accent3>
        <a:srgbClr val="890C58"/>
      </a:accent3>
      <a:accent4>
        <a:srgbClr val="5E5E5E"/>
      </a:accent4>
      <a:accent5>
        <a:srgbClr val="8C8C8C"/>
      </a:accent5>
      <a:accent6>
        <a:srgbClr val="0071C5"/>
      </a:accent6>
      <a:hlink>
        <a:srgbClr val="76B900"/>
      </a:hlink>
      <a:folHlink>
        <a:srgbClr val="76B90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4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6350">
          <a:noFill/>
        </a:ln>
      </a:spPr>
      <a:bodyPr wrap="none" rtlCol="0" anchor="ctr">
        <a:spAutoFit/>
      </a:bodyPr>
      <a:lstStyle>
        <a:defPPr algn="ctr">
          <a:lnSpc>
            <a:spcPct val="90000"/>
          </a:lnSpc>
          <a:defRPr sz="1600" dirty="0" err="1" smtClean="0">
            <a:solidFill>
              <a:schemeClr val="bg1"/>
            </a:solidFill>
            <a:latin typeface="Trebuchet MS" panose="020B06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>
    <a:extraClrScheme>
      <a:clrScheme name="PPT_Template_Corp_16x9_rev2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TaxCatchAll xmlns="adb55acf-91ac-4c47-b2b7-b7c95866bb05" xsi:nil="true"/>
    <lcf76f155ced4ddcb4097134ff3c332f xmlns="e42f9681-256a-46bb-8d43-d723a9a9dd0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074B55424DDA46A2D5F88A4E6A8409" ma:contentTypeVersion="16" ma:contentTypeDescription="Create a new document." ma:contentTypeScope="" ma:versionID="c18a61330e6fa6d103abce2695885716">
  <xsd:schema xmlns:xsd="http://www.w3.org/2001/XMLSchema" xmlns:xs="http://www.w3.org/2001/XMLSchema" xmlns:p="http://schemas.microsoft.com/office/2006/metadata/properties" xmlns:ns2="e42f9681-256a-46bb-8d43-d723a9a9dd0a" xmlns:ns3="adb55acf-91ac-4c47-b2b7-b7c95866bb05" targetNamespace="http://schemas.microsoft.com/office/2006/metadata/properties" ma:root="true" ma:fieldsID="5b522bcb3bbd01c572015d91d3f26f7d" ns2:_="" ns3:_="">
    <xsd:import namespace="e42f9681-256a-46bb-8d43-d723a9a9dd0a"/>
    <xsd:import namespace="adb55acf-91ac-4c47-b2b7-b7c95866bb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2f9681-256a-46bb-8d43-d723a9a9dd0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804b2a00-2846-4002-b30b-85ebaf4c01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b55acf-91ac-4c47-b2b7-b7c95866bb0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91899317-92f2-4c2c-8860-d4f06723e3af}" ma:internalName="TaxCatchAll" ma:showField="CatchAllData" ma:web="adb55acf-91ac-4c47-b2b7-b7c95866bb0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F88E22E-2A4B-4FB1-9848-BF16E7DBE74B}">
  <ds:schemaRefs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A6681CD-4A2F-4C57-9C61-FCA587B31E46}"/>
</file>

<file path=customXml/itemProps3.xml><?xml version="1.0" encoding="utf-8"?>
<ds:datastoreItem xmlns:ds="http://schemas.openxmlformats.org/officeDocument/2006/customXml" ds:itemID="{E29B7386-0C5E-43DB-8BF1-052EEAD5F5D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1572</Words>
  <Application>Microsoft Office PowerPoint</Application>
  <PresentationFormat>Custom</PresentationFormat>
  <Paragraphs>252</Paragraphs>
  <Slides>39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Arial</vt:lpstr>
      <vt:lpstr>Courier New</vt:lpstr>
      <vt:lpstr>Trebuchet MS</vt:lpstr>
      <vt:lpstr>Wingdings</vt:lpstr>
      <vt:lpstr>Title &amp; Bullet</vt:lpstr>
      <vt:lpstr>Lecture 1.7 Machine Learning Fundamentals</vt:lpstr>
      <vt:lpstr>PowerPoint Presentation</vt:lpstr>
      <vt:lpstr>Outline</vt:lpstr>
      <vt:lpstr>Learning objectives</vt:lpstr>
      <vt:lpstr> AI – Machine Learning – Deep Learning</vt:lpstr>
      <vt:lpstr> What is Artificial Intelligence?</vt:lpstr>
      <vt:lpstr> Types of AI</vt:lpstr>
      <vt:lpstr> Types of Artificial Intelligence</vt:lpstr>
      <vt:lpstr> Artificial Intelligence at the Edge</vt:lpstr>
      <vt:lpstr> What is Machine Learning?</vt:lpstr>
      <vt:lpstr> Types of Machine Learning</vt:lpstr>
      <vt:lpstr> Types of ML</vt:lpstr>
      <vt:lpstr> Supervised Machine Learning</vt:lpstr>
      <vt:lpstr>Supervised Machine Learning</vt:lpstr>
      <vt:lpstr> Unsupervised Machine Learning</vt:lpstr>
      <vt:lpstr> Semi-supervised Machine Learning</vt:lpstr>
      <vt:lpstr> Reinforcement Machine Learning</vt:lpstr>
      <vt:lpstr> What is Deep Learning?</vt:lpstr>
      <vt:lpstr> Artificial Neural Network</vt:lpstr>
      <vt:lpstr> What is Learning in Neural Network?</vt:lpstr>
      <vt:lpstr> Types of Layers</vt:lpstr>
      <vt:lpstr>Neural Network Input: Digital Image</vt:lpstr>
      <vt:lpstr>Fully-connected Input Layer</vt:lpstr>
      <vt:lpstr>Problem with fully-connected input layer</vt:lpstr>
      <vt:lpstr>Solution: Convolution</vt:lpstr>
      <vt:lpstr>Convolution</vt:lpstr>
      <vt:lpstr>Feature Maps</vt:lpstr>
      <vt:lpstr>Nonlinearity Layer: Rectified Linear Unit (ReLu)</vt:lpstr>
      <vt:lpstr>Pooling</vt:lpstr>
      <vt:lpstr>Stack</vt:lpstr>
      <vt:lpstr>Deep Stacking</vt:lpstr>
      <vt:lpstr>Fully-connected layers</vt:lpstr>
      <vt:lpstr>Softmax Layer</vt:lpstr>
      <vt:lpstr>CNN Architectures</vt:lpstr>
      <vt:lpstr>Recurrent Neural Networks</vt:lpstr>
      <vt:lpstr>Long short-term memory</vt:lpstr>
      <vt:lpstr>Gated Recurrent Network</vt:lpstr>
      <vt:lpstr>Transfer Learning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Jennifer Hohn</dc:creator>
  <cp:lastModifiedBy>geetha jaokar</cp:lastModifiedBy>
  <cp:revision>296</cp:revision>
  <dcterms:created xsi:type="dcterms:W3CDTF">2008-01-24T03:11:41Z</dcterms:created>
  <dcterms:modified xsi:type="dcterms:W3CDTF">2021-10-24T18:08:21Z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0x01010071074B55424DDA46A2D5F88A4E6A8409</vt:lpwstr>
  </property>
  <property fmtid="{D5CDD505-2E9C-101B-9397-08002B2CF9AE}" pid="3" name="MSIP_Label_6b558183-044c-4105-8d9c-cea02a2a3d86_Enabled">
    <vt:lpwstr>True</vt:lpwstr>
  </property>
  <property fmtid="{D5CDD505-2E9C-101B-9397-08002B2CF9AE}" pid="4" name="MSIP_Label_6b558183-044c-4105-8d9c-cea02a2a3d86_SiteId">
    <vt:lpwstr>43083d15-7273-40c1-b7db-39efd9ccc17a</vt:lpwstr>
  </property>
  <property fmtid="{D5CDD505-2E9C-101B-9397-08002B2CF9AE}" pid="5" name="MSIP_Label_6b558183-044c-4105-8d9c-cea02a2a3d86_Ref">
    <vt:lpwstr>https://api.informationprotection.azure.com/api/43083d15-7273-40c1-b7db-39efd9ccc17a</vt:lpwstr>
  </property>
  <property fmtid="{D5CDD505-2E9C-101B-9397-08002B2CF9AE}" pid="6" name="MSIP_Label_6b558183-044c-4105-8d9c-cea02a2a3d86_Owner">
    <vt:lpwstr>lspillman@nvidia.com</vt:lpwstr>
  </property>
  <property fmtid="{D5CDD505-2E9C-101B-9397-08002B2CF9AE}" pid="7" name="MSIP_Label_6b558183-044c-4105-8d9c-cea02a2a3d86_SetDate">
    <vt:lpwstr>2018-05-11T15:28:31.9824217-07:00</vt:lpwstr>
  </property>
  <property fmtid="{D5CDD505-2E9C-101B-9397-08002B2CF9AE}" pid="8" name="MSIP_Label_6b558183-044c-4105-8d9c-cea02a2a3d86_Name">
    <vt:lpwstr>Unrestricted</vt:lpwstr>
  </property>
  <property fmtid="{D5CDD505-2E9C-101B-9397-08002B2CF9AE}" pid="9" name="MSIP_Label_6b558183-044c-4105-8d9c-cea02a2a3d86_Application">
    <vt:lpwstr>Microsoft Azure Information Protection</vt:lpwstr>
  </property>
  <property fmtid="{D5CDD505-2E9C-101B-9397-08002B2CF9AE}" pid="10" name="MSIP_Label_6b558183-044c-4105-8d9c-cea02a2a3d86_Extended_MSFT_Method">
    <vt:lpwstr>Automatic</vt:lpwstr>
  </property>
  <property fmtid="{D5CDD505-2E9C-101B-9397-08002B2CF9AE}" pid="11" name="Sensitivity">
    <vt:lpwstr>Unrestricted</vt:lpwstr>
  </property>
</Properties>
</file>