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31"/>
  </p:notesMasterIdLst>
  <p:handoutMasterIdLst>
    <p:handoutMasterId r:id="rId32"/>
  </p:handoutMasterIdLst>
  <p:sldIdLst>
    <p:sldId id="818" r:id="rId5"/>
    <p:sldId id="824" r:id="rId6"/>
    <p:sldId id="1136" r:id="rId7"/>
    <p:sldId id="1147" r:id="rId8"/>
    <p:sldId id="279" r:id="rId9"/>
    <p:sldId id="1146" r:id="rId10"/>
    <p:sldId id="1134" r:id="rId11"/>
    <p:sldId id="258" r:id="rId12"/>
    <p:sldId id="271" r:id="rId13"/>
    <p:sldId id="1135" r:id="rId14"/>
    <p:sldId id="270" r:id="rId15"/>
    <p:sldId id="1140" r:id="rId16"/>
    <p:sldId id="1138" r:id="rId17"/>
    <p:sldId id="447" r:id="rId18"/>
    <p:sldId id="1144" r:id="rId19"/>
    <p:sldId id="1145" r:id="rId20"/>
    <p:sldId id="1141" r:id="rId21"/>
    <p:sldId id="1142" r:id="rId22"/>
    <p:sldId id="1143" r:id="rId23"/>
    <p:sldId id="1149" r:id="rId24"/>
    <p:sldId id="1150" r:id="rId25"/>
    <p:sldId id="1151" r:id="rId26"/>
    <p:sldId id="1152" r:id="rId27"/>
    <p:sldId id="1153" r:id="rId28"/>
    <p:sldId id="1148" r:id="rId29"/>
    <p:sldId id="820" r:id="rId30"/>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am Ellsworth" initials="AE" lastIdx="1" clrIdx="0">
    <p:extLst>
      <p:ext uri="{19B8F6BF-5375-455C-9EA6-DF929625EA0E}">
        <p15:presenceInfo xmlns:p15="http://schemas.microsoft.com/office/powerpoint/2012/main" userId="S::aellsworth@nvidia.com::444b7a66-6931-46d0-a608-56acbc983d01" providerId="AD"/>
      </p:ext>
    </p:extLst>
  </p:cmAuthor>
  <p:cmAuthor id="2" name="Danielle Detering" initials="DD" lastIdx="1" clrIdx="1">
    <p:extLst>
      <p:ext uri="{19B8F6BF-5375-455C-9EA6-DF929625EA0E}">
        <p15:presenceInfo xmlns:p15="http://schemas.microsoft.com/office/powerpoint/2012/main" userId="S::ddetering@nvidia.com::385b7343-7e51-4167-b40a-3bc9ed8e0e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C9EE926-FB74-C0FF-9898-AD196FA77188}" v="6" dt="2021-09-08T15:51:41.3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919" autoAdjust="0"/>
    <p:restoredTop sz="91003" autoAdjust="0"/>
  </p:normalViewPr>
  <p:slideViewPr>
    <p:cSldViewPr snapToGrid="0">
      <p:cViewPr varScale="1">
        <p:scale>
          <a:sx n="52" d="100"/>
          <a:sy n="52" d="100"/>
        </p:scale>
        <p:origin x="1277" y="62"/>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DC9EE926-FB74-C0FF-9898-AD196FA77188}"/>
    <pc:docChg chg="addSld delSld modSld">
      <pc:chgData name="Joe Bungo" userId="S::jbungo@nvidia.com::68c73667-b054-4751-86c2-2fef667112d9" providerId="AD" clId="Web-{DC9EE926-FB74-C0FF-9898-AD196FA77188}" dt="2021-09-08T15:51:41.368" v="5"/>
      <pc:docMkLst>
        <pc:docMk/>
      </pc:docMkLst>
      <pc:sldChg chg="modSp mod modClrScheme chgLayout">
        <pc:chgData name="Joe Bungo" userId="S::jbungo@nvidia.com::68c73667-b054-4751-86c2-2fef667112d9" providerId="AD" clId="Web-{DC9EE926-FB74-C0FF-9898-AD196FA77188}" dt="2021-09-08T15:51:22.977" v="3"/>
        <pc:sldMkLst>
          <pc:docMk/>
          <pc:sldMk cId="797556869" sldId="818"/>
        </pc:sldMkLst>
        <pc:spChg chg="mod ord">
          <ac:chgData name="Joe Bungo" userId="S::jbungo@nvidia.com::68c73667-b054-4751-86c2-2fef667112d9" providerId="AD" clId="Web-{DC9EE926-FB74-C0FF-9898-AD196FA77188}" dt="2021-09-08T15:51:22.977" v="3"/>
          <ac:spMkLst>
            <pc:docMk/>
            <pc:sldMk cId="797556869" sldId="818"/>
            <ac:spMk id="2" creationId="{4E9096EC-7B78-40A1-902B-4FD437982655}"/>
          </ac:spMkLst>
        </pc:spChg>
        <pc:spChg chg="mod ord">
          <ac:chgData name="Joe Bungo" userId="S::jbungo@nvidia.com::68c73667-b054-4751-86c2-2fef667112d9" providerId="AD" clId="Web-{DC9EE926-FB74-C0FF-9898-AD196FA77188}" dt="2021-09-08T15:51:22.977" v="3"/>
          <ac:spMkLst>
            <pc:docMk/>
            <pc:sldMk cId="797556869" sldId="818"/>
            <ac:spMk id="4" creationId="{BDB2F42C-38A8-43F3-8788-F337D2EA9153}"/>
          </ac:spMkLst>
        </pc:spChg>
      </pc:sldChg>
      <pc:sldChg chg="modSp mod modClrScheme chgLayout">
        <pc:chgData name="Joe Bungo" userId="S::jbungo@nvidia.com::68c73667-b054-4751-86c2-2fef667112d9" providerId="AD" clId="Web-{DC9EE926-FB74-C0FF-9898-AD196FA77188}" dt="2021-09-08T15:51:33.884" v="4"/>
        <pc:sldMkLst>
          <pc:docMk/>
          <pc:sldMk cId="1017057522" sldId="820"/>
        </pc:sldMkLst>
        <pc:spChg chg="mod ord">
          <ac:chgData name="Joe Bungo" userId="S::jbungo@nvidia.com::68c73667-b054-4751-86c2-2fef667112d9" providerId="AD" clId="Web-{DC9EE926-FB74-C0FF-9898-AD196FA77188}" dt="2021-09-08T15:51:33.884" v="4"/>
          <ac:spMkLst>
            <pc:docMk/>
            <pc:sldMk cId="1017057522" sldId="820"/>
            <ac:spMk id="2" creationId="{4A6D3E35-7FB6-4F84-88E8-ED2635EB18BA}"/>
          </ac:spMkLst>
        </pc:spChg>
        <pc:spChg chg="mod ord">
          <ac:chgData name="Joe Bungo" userId="S::jbungo@nvidia.com::68c73667-b054-4751-86c2-2fef667112d9" providerId="AD" clId="Web-{DC9EE926-FB74-C0FF-9898-AD196FA77188}" dt="2021-09-08T15:51:33.884" v="4"/>
          <ac:spMkLst>
            <pc:docMk/>
            <pc:sldMk cId="1017057522" sldId="820"/>
            <ac:spMk id="5" creationId="{04276C08-D6AC-41B8-9C4F-83CCA4CE3F1E}"/>
          </ac:spMkLst>
        </pc:spChg>
      </pc:sldChg>
      <pc:sldChg chg="add del">
        <pc:chgData name="Joe Bungo" userId="S::jbungo@nvidia.com::68c73667-b054-4751-86c2-2fef667112d9" providerId="AD" clId="Web-{DC9EE926-FB74-C0FF-9898-AD196FA77188}" dt="2021-09-08T15:51:41.368" v="5"/>
        <pc:sldMkLst>
          <pc:docMk/>
          <pc:sldMk cId="2653468879" sldId="1154"/>
        </pc:sldMkLst>
      </pc:sldChg>
      <pc:sldMasterChg chg="addSldLayout">
        <pc:chgData name="Joe Bungo" userId="S::jbungo@nvidia.com::68c73667-b054-4751-86c2-2fef667112d9" providerId="AD" clId="Web-{DC9EE926-FB74-C0FF-9898-AD196FA77188}" dt="2021-09-08T15:51:12.054" v="2"/>
        <pc:sldMasterMkLst>
          <pc:docMk/>
          <pc:sldMasterMk cId="1725690729" sldId="2147483894"/>
        </pc:sldMasterMkLst>
        <pc:sldLayoutChg chg="add">
          <pc:chgData name="Joe Bungo" userId="S::jbungo@nvidia.com::68c73667-b054-4751-86c2-2fef667112d9" providerId="AD" clId="Web-{DC9EE926-FB74-C0FF-9898-AD196FA77188}" dt="2021-09-08T15:51:12.054" v="2"/>
          <pc:sldLayoutMkLst>
            <pc:docMk/>
            <pc:sldMasterMk cId="1725690729" sldId="2147483894"/>
            <pc:sldLayoutMk cId="1043030392" sldId="2147483994"/>
          </pc:sldLayoutMkLst>
        </pc:sldLayoutChg>
        <pc:sldLayoutChg chg="add">
          <pc:chgData name="Joe Bungo" userId="S::jbungo@nvidia.com::68c73667-b054-4751-86c2-2fef667112d9" providerId="AD" clId="Web-{DC9EE926-FB74-C0FF-9898-AD196FA77188}" dt="2021-09-08T15:51:12.054" v="2"/>
          <pc:sldLayoutMkLst>
            <pc:docMk/>
            <pc:sldMasterMk cId="1725690729" sldId="2147483894"/>
            <pc:sldLayoutMk cId="190507778" sldId="2147483995"/>
          </pc:sldLayoutMkLst>
        </pc:sldLayoutChg>
      </pc:sldMaster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9/8/2021</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171450" indent="-171450">
              <a:buFont typeface="Arial"/>
              <a:buChar char="•"/>
            </a:pPr>
            <a:r>
              <a:rPr lang="en-US" dirty="0"/>
              <a:t>Computer vision, also known as machine vision, is the job of creating program and algorithms to extract useful information about images captured by a camera</a:t>
            </a:r>
          </a:p>
          <a:p>
            <a:pPr marL="171450" indent="-171450">
              <a:buFont typeface="Arial"/>
              <a:buChar char="•"/>
            </a:pPr>
            <a:r>
              <a:rPr lang="en-US" dirty="0"/>
              <a:t>For</a:t>
            </a:r>
            <a:r>
              <a:rPr lang="en-US" baseline="0" dirty="0"/>
              <a:t> a robot, this could be distinguishing what areas around it are occupied by obstacles or recognizing which person is nearby</a:t>
            </a:r>
          </a:p>
          <a:p>
            <a:pPr marL="171450" indent="-171450">
              <a:buFont typeface="Arial"/>
              <a:buChar char="•"/>
            </a:pPr>
            <a:r>
              <a:rPr lang="en-US" baseline="0" dirty="0"/>
              <a:t>These tasks can often seem very simple and easy for humans, but to write a program to accomplish such tasks can be very difficult</a:t>
            </a:r>
          </a:p>
          <a:p>
            <a:pPr marL="171450" indent="-171450">
              <a:buFont typeface="Arial"/>
              <a:buChar char="•"/>
            </a:pPr>
            <a:r>
              <a:rPr lang="en-US" baseline="0" dirty="0"/>
              <a:t>Computers do not inherently have the years of visual experience nor the tactile experiential knowledge that humans have</a:t>
            </a:r>
          </a:p>
          <a:p>
            <a:pPr marL="171450" indent="-171450">
              <a:buFont typeface="Arial"/>
              <a:buChar char="•"/>
            </a:pPr>
            <a:r>
              <a:rPr lang="en-US" baseline="0" dirty="0"/>
              <a:t>Without a model of the world, determining the content of an image can be quite challenging</a:t>
            </a:r>
            <a:endParaRPr lang="en-US" dirty="0"/>
          </a:p>
        </p:txBody>
      </p:sp>
      <p:sp>
        <p:nvSpPr>
          <p:cNvPr id="4" name="Slide Number Placeholder 3"/>
          <p:cNvSpPr>
            <a:spLocks noGrp="1"/>
          </p:cNvSpPr>
          <p:nvPr>
            <p:ph type="sldNum" sz="quarter" idx="10"/>
          </p:nvPr>
        </p:nvSpPr>
        <p:spPr/>
        <p:txBody>
          <a:bodyPr/>
          <a:lstStyle/>
          <a:p>
            <a:fld id="{1D31FD72-1958-3543-AC9F-031F242FF112}" type="slidenum">
              <a:rPr lang="en-US" smtClean="0"/>
              <a:pPr/>
              <a:t>5</a:t>
            </a:fld>
            <a:endParaRPr lang="en-US"/>
          </a:p>
        </p:txBody>
      </p:sp>
    </p:spTree>
    <p:extLst>
      <p:ext uri="{BB962C8B-B14F-4D97-AF65-F5344CB8AC3E}">
        <p14:creationId xmlns:p14="http://schemas.microsoft.com/office/powerpoint/2010/main" val="9983665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An image captured by a camera is a 2-dimensional array of pixels</a:t>
            </a:r>
          </a:p>
          <a:p>
            <a:pPr marL="171450" indent="-171450">
              <a:buFont typeface="Arial"/>
              <a:buChar char="•"/>
            </a:pPr>
            <a:r>
              <a:rPr lang="en-US" dirty="0"/>
              <a:t>Pixels</a:t>
            </a:r>
            <a:r>
              <a:rPr lang="en-US" baseline="0" dirty="0"/>
              <a:t> are discretized picture elements which when put together form the original image</a:t>
            </a:r>
          </a:p>
          <a:p>
            <a:pPr marL="171450" indent="-171450">
              <a:buFont typeface="Arial"/>
              <a:buChar char="•"/>
            </a:pPr>
            <a:r>
              <a:rPr lang="en-US" baseline="0" dirty="0"/>
              <a:t>The higher the resolution, the more visual detail is captured in the image, but it does take more time to process a higher resolution image</a:t>
            </a:r>
          </a:p>
          <a:p>
            <a:pPr marL="171450" indent="-171450">
              <a:buFont typeface="Arial"/>
              <a:buChar char="•"/>
            </a:pPr>
            <a:r>
              <a:rPr lang="en-US" baseline="0" dirty="0"/>
              <a:t>The image captured by the Jet camera is 640x480, which is .3 megapixels.  Even this resolution can take some time to process, so sometimes it is necessary to convert the image to a lower resolution.</a:t>
            </a:r>
            <a:endParaRPr lang="en-US" dirty="0"/>
          </a:p>
        </p:txBody>
      </p:sp>
      <p:sp>
        <p:nvSpPr>
          <p:cNvPr id="4" name="Slide Number Placeholder 3"/>
          <p:cNvSpPr>
            <a:spLocks noGrp="1"/>
          </p:cNvSpPr>
          <p:nvPr>
            <p:ph type="sldNum" sz="quarter" idx="10"/>
          </p:nvPr>
        </p:nvSpPr>
        <p:spPr/>
        <p:txBody>
          <a:bodyPr/>
          <a:lstStyle/>
          <a:p>
            <a:fld id="{1D31FD72-1958-3543-AC9F-031F242FF112}" type="slidenum">
              <a:rPr lang="en-US" smtClean="0"/>
              <a:pPr/>
              <a:t>8</a:t>
            </a:fld>
            <a:endParaRPr lang="en-US"/>
          </a:p>
        </p:txBody>
      </p:sp>
    </p:spTree>
    <p:extLst>
      <p:ext uri="{BB962C8B-B14F-4D97-AF65-F5344CB8AC3E}">
        <p14:creationId xmlns:p14="http://schemas.microsoft.com/office/powerpoint/2010/main" val="3438601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1450" indent="-171450">
              <a:buFont typeface="Arial"/>
              <a:buChar char="•"/>
            </a:pPr>
            <a:r>
              <a:rPr lang="en-US" dirty="0" err="1"/>
              <a:t>Grayscale</a:t>
            </a:r>
            <a:r>
              <a:rPr lang="en-US" dirty="0"/>
              <a:t> image are what we typically think of as black and white images</a:t>
            </a:r>
          </a:p>
          <a:p>
            <a:pPr marL="171450" indent="-171450">
              <a:buFont typeface="Arial"/>
              <a:buChar char="•"/>
            </a:pPr>
            <a:r>
              <a:rPr lang="en-US" dirty="0"/>
              <a:t>The</a:t>
            </a:r>
            <a:r>
              <a:rPr lang="en-US" baseline="0" dirty="0"/>
              <a:t> difference here is that the color components are represented as a single value.  For example, this could be a single 8-bit value</a:t>
            </a:r>
          </a:p>
          <a:p>
            <a:pPr marL="171450" indent="-171450">
              <a:buFont typeface="Arial"/>
              <a:buChar char="•"/>
            </a:pPr>
            <a:r>
              <a:rPr lang="en-US" baseline="0" dirty="0"/>
              <a:t>0 is black and 255 is white.</a:t>
            </a:r>
          </a:p>
          <a:p>
            <a:pPr marL="171450" indent="-171450">
              <a:buFont typeface="Arial"/>
              <a:buChar char="•"/>
            </a:pPr>
            <a:r>
              <a:rPr lang="en-US" baseline="0" dirty="0"/>
              <a:t>Converting a color image to grayscale is done by averaging the 3 color channels.</a:t>
            </a:r>
          </a:p>
          <a:p>
            <a:pPr marL="171450" indent="-171450">
              <a:buFont typeface="Arial"/>
              <a:buChar char="•"/>
            </a:pPr>
            <a:r>
              <a:rPr lang="en-US" baseline="0" dirty="0"/>
              <a:t>When color is not needed, these images can be faster to process.</a:t>
            </a:r>
          </a:p>
          <a:p>
            <a:pPr marL="171450" indent="-171450">
              <a:buFont typeface="Arial"/>
              <a:buChar char="•"/>
            </a:pPr>
            <a:r>
              <a:rPr lang="en-US" baseline="0" dirty="0"/>
              <a:t>Binary images are images where the pixel value is a 1 or a 0.</a:t>
            </a:r>
          </a:p>
          <a:p>
            <a:pPr marL="171450" indent="-171450">
              <a:buFont typeface="Arial"/>
              <a:buChar char="•"/>
            </a:pPr>
            <a:r>
              <a:rPr lang="en-US" baseline="0" dirty="0"/>
              <a:t>These images can be useful intermediate representations when detecting edges or lines.</a:t>
            </a:r>
            <a:endParaRPr lang="en-US" dirty="0"/>
          </a:p>
        </p:txBody>
      </p:sp>
      <p:sp>
        <p:nvSpPr>
          <p:cNvPr id="4" name="Slide Number Placeholder 3"/>
          <p:cNvSpPr>
            <a:spLocks noGrp="1"/>
          </p:cNvSpPr>
          <p:nvPr>
            <p:ph type="sldNum" sz="quarter" idx="10"/>
          </p:nvPr>
        </p:nvSpPr>
        <p:spPr/>
        <p:txBody>
          <a:bodyPr/>
          <a:lstStyle/>
          <a:p>
            <a:fld id="{1D31FD72-1958-3543-AC9F-031F242FF112}" type="slidenum">
              <a:rPr lang="en-US" smtClean="0"/>
              <a:pPr/>
              <a:t>9</a:t>
            </a:fld>
            <a:endParaRPr lang="en-US"/>
          </a:p>
        </p:txBody>
      </p:sp>
    </p:spTree>
    <p:extLst>
      <p:ext uri="{BB962C8B-B14F-4D97-AF65-F5344CB8AC3E}">
        <p14:creationId xmlns:p14="http://schemas.microsoft.com/office/powerpoint/2010/main" val="780283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Color images are</a:t>
            </a:r>
            <a:r>
              <a:rPr lang="en-US" baseline="0" dirty="0"/>
              <a:t> represented as 3 values per pixel</a:t>
            </a:r>
          </a:p>
          <a:p>
            <a:pPr marL="171450" indent="-171450">
              <a:buFont typeface="Arial"/>
              <a:buChar char="•"/>
            </a:pPr>
            <a:r>
              <a:rPr lang="en-US" baseline="0" dirty="0"/>
              <a:t>A common representation has 3 bytes for each pixel and each byte represents the Red, Green, and Blue components of the pixel color</a:t>
            </a:r>
          </a:p>
          <a:p>
            <a:pPr marL="171450" indent="-171450">
              <a:buFont typeface="Arial"/>
              <a:buChar char="•"/>
            </a:pPr>
            <a:r>
              <a:rPr lang="en-US" baseline="0" dirty="0"/>
              <a:t>Each color component can then be represented as a value from 0 to 255</a:t>
            </a:r>
          </a:p>
          <a:p>
            <a:pPr marL="171450" indent="-171450">
              <a:buFont typeface="Arial"/>
              <a:buChar char="•"/>
            </a:pPr>
            <a:r>
              <a:rPr lang="en-US" baseline="0" dirty="0"/>
              <a:t>This is often called 24-bit color (3 x 8 bits)</a:t>
            </a:r>
          </a:p>
          <a:p>
            <a:pPr marL="171450" indent="-171450">
              <a:buFont typeface="Arial"/>
              <a:buChar char="•"/>
            </a:pPr>
            <a:r>
              <a:rPr lang="en-US" baseline="0" dirty="0"/>
              <a:t>Brighter colors will have higher component values.  White is all 3 values being 255.  Black is all 3 values being 0.</a:t>
            </a:r>
          </a:p>
          <a:p>
            <a:pPr marL="171450" indent="-171450">
              <a:buFont typeface="Arial"/>
              <a:buChar char="•"/>
            </a:pPr>
            <a:r>
              <a:rPr lang="en-US" baseline="0" dirty="0"/>
              <a:t>For example, a 640x480 image will take 921,600 bytes (640*480*3 = 921,600)</a:t>
            </a:r>
            <a:endParaRPr lang="en-US" dirty="0"/>
          </a:p>
        </p:txBody>
      </p:sp>
      <p:sp>
        <p:nvSpPr>
          <p:cNvPr id="4" name="Slide Number Placeholder 3"/>
          <p:cNvSpPr>
            <a:spLocks noGrp="1"/>
          </p:cNvSpPr>
          <p:nvPr>
            <p:ph type="sldNum" sz="quarter" idx="10"/>
          </p:nvPr>
        </p:nvSpPr>
        <p:spPr/>
        <p:txBody>
          <a:bodyPr/>
          <a:lstStyle/>
          <a:p>
            <a:fld id="{1D31FD72-1958-3543-AC9F-031F242FF112}" type="slidenum">
              <a:rPr lang="en-US" smtClean="0"/>
              <a:pPr/>
              <a:t>11</a:t>
            </a:fld>
            <a:endParaRPr lang="en-US"/>
          </a:p>
        </p:txBody>
      </p:sp>
    </p:spTree>
    <p:extLst>
      <p:ext uri="{BB962C8B-B14F-4D97-AF65-F5344CB8AC3E}">
        <p14:creationId xmlns:p14="http://schemas.microsoft.com/office/powerpoint/2010/main" val="14494150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4B4E2567-F5B1-43D3-B154-0DFE6E8FF3C6}" type="datetime1">
              <a:rPr lang="en-US" smtClean="0"/>
              <a:t>9/8/2021</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a:xfrm>
            <a:off x="12915900" y="9465468"/>
            <a:ext cx="4114800" cy="547688"/>
          </a:xfrm>
        </p:spPr>
        <p:txBody>
          <a:bodyPr/>
          <a:lstStyle>
            <a:lvl1pPr>
              <a:defRPr/>
            </a:lvl1pPr>
          </a:lstStyle>
          <a:p>
            <a:fld id="{40901272-7106-4A61-960A-EAFD4560DABF}" type="slidenum">
              <a:rPr lang="en-US" smtClean="0"/>
              <a:pPr/>
              <a:t>‹#›</a:t>
            </a:fld>
            <a:endParaRPr lang="en-US" dirty="0"/>
          </a:p>
        </p:txBody>
      </p:sp>
    </p:spTree>
    <p:extLst>
      <p:ext uri="{BB962C8B-B14F-4D97-AF65-F5344CB8AC3E}">
        <p14:creationId xmlns:p14="http://schemas.microsoft.com/office/powerpoint/2010/main" val="3976284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579123"/>
            <a:ext cx="16626840" cy="757130"/>
          </a:xfrm>
          <a:noFill/>
          <a:ln w="9525">
            <a:noFill/>
            <a:miter lim="800000"/>
            <a:headEnd/>
            <a:tailEnd/>
          </a:ln>
        </p:spPr>
        <p:txBody>
          <a:bodyPr vert="horz" wrap="square" lIns="91440" tIns="45720" rIns="91440" bIns="45720" numCol="1" anchor="t" anchorCtr="0" compatLnSpc="1">
            <a:prstTxWarp prst="textNoShape">
              <a:avLst/>
            </a:prstTxWarp>
            <a:spAutoFit/>
          </a:bodyPr>
          <a:lstStyle>
            <a:lvl1pPr>
              <a:defRPr lang="en-US" dirty="0"/>
            </a:lvl1pPr>
          </a:lstStyle>
          <a:p>
            <a:pPr lvl="0"/>
            <a:r>
              <a:rPr lang="en-US" dirty="0"/>
              <a:t>Click to edit Master title style</a:t>
            </a:r>
          </a:p>
        </p:txBody>
      </p:sp>
      <p:sp>
        <p:nvSpPr>
          <p:cNvPr id="3" name="Content Placeholder 2"/>
          <p:cNvSpPr>
            <a:spLocks noGrp="1"/>
          </p:cNvSpPr>
          <p:nvPr>
            <p:ph idx="1"/>
          </p:nvPr>
        </p:nvSpPr>
        <p:spPr>
          <a:xfrm>
            <a:off x="853008" y="3247762"/>
            <a:ext cx="16581120" cy="6419328"/>
          </a:xfrm>
          <a:noFill/>
          <a:ln w="9525">
            <a:noFill/>
            <a:miter lim="800000"/>
            <a:headEnd/>
            <a:tailEnd/>
          </a:ln>
        </p:spPr>
        <p:txBody>
          <a:bodyPr vert="horz" wrap="square" lIns="91440" tIns="45720" rIns="91440" bIns="45720" numCol="1" anchor="t" anchorCtr="0" compatLnSpc="1">
            <a:prstTxWarp prst="textNoShape">
              <a:avLst/>
            </a:prstTxWarp>
          </a:bodyPr>
          <a:lstStyle>
            <a:lvl1pPr marL="473586" marR="0" indent="-473586"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lang="en-US" sz="3000" dirty="0" smtClean="0"/>
            </a:lvl1pPr>
            <a:lvl2pPr marL="1050354" marR="0" indent="-380984"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lang="en-US" sz="2334" dirty="0" smtClean="0"/>
            </a:lvl2pPr>
            <a:lvl3pPr marL="1341384" marR="0" indent="-338654"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lang="en-US" sz="2334" dirty="0" smtClean="0"/>
            </a:lvl3pPr>
          </a:lstStyle>
          <a:p>
            <a:pPr marL="473586" marR="0" lvl="0" indent="-473586"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a:pPr>
            <a:r>
              <a:rPr kumimoji="0" lang="en-US" sz="3334" b="0" i="0" u="none" strike="noStrike" kern="0" cap="none" spc="0" normalizeH="0" baseline="0" noProof="0" dirty="0">
                <a:ln>
                  <a:noFill/>
                </a:ln>
                <a:solidFill>
                  <a:srgbClr val="6F6F6F"/>
                </a:solidFill>
                <a:effectLst/>
                <a:uLnTx/>
                <a:uFillTx/>
                <a:latin typeface="Arial" panose="020B0604020202020204" pitchFamily="34" charset="0"/>
                <a:cs typeface="Arial" panose="020B0604020202020204" pitchFamily="34" charset="0"/>
              </a:rPr>
              <a:t>Click to edit Master text styles</a:t>
            </a:r>
          </a:p>
          <a:p>
            <a:pPr marL="1050354" marR="0" lvl="1" indent="-380984"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a:pPr>
            <a:r>
              <a:rPr kumimoji="0" lang="en-US" sz="3000" b="0" i="0" u="none" strike="noStrike" kern="0" cap="none" spc="0" normalizeH="0" baseline="0" noProof="0" dirty="0">
                <a:ln>
                  <a:noFill/>
                </a:ln>
                <a:solidFill>
                  <a:srgbClr val="6F6F6F"/>
                </a:solidFill>
                <a:effectLst/>
                <a:uLnTx/>
                <a:uFillTx/>
                <a:latin typeface="Arial" panose="020B0604020202020204" pitchFamily="34" charset="0"/>
                <a:cs typeface="Arial" panose="020B0604020202020204" pitchFamily="34" charset="0"/>
              </a:rPr>
              <a:t>Second level</a:t>
            </a:r>
          </a:p>
          <a:p>
            <a:pPr marL="1341384" marR="0" lvl="2" indent="-338654" algn="l" defTabSz="577408" rtl="0" eaLnBrk="1" fontAlgn="base" latinLnBrk="0" hangingPunct="1">
              <a:lnSpc>
                <a:spcPct val="90000"/>
              </a:lnSpc>
              <a:spcBef>
                <a:spcPts val="374"/>
              </a:spcBef>
              <a:spcAft>
                <a:spcPts val="374"/>
              </a:spcAft>
              <a:buClr>
                <a:srgbClr val="6F6F6F"/>
              </a:buClr>
              <a:buSzPct val="100000"/>
              <a:buFont typeface="Arial" panose="020B0604020202020204" pitchFamily="34" charset="0"/>
              <a:buChar char="–"/>
              <a:tabLst/>
              <a:defRPr/>
            </a:pPr>
            <a:r>
              <a:rPr kumimoji="0" lang="en-US" sz="2666" b="0" i="0" u="none" strike="noStrike" kern="0" cap="none" spc="0" normalizeH="0" baseline="0" noProof="0" dirty="0">
                <a:ln>
                  <a:noFill/>
                </a:ln>
                <a:solidFill>
                  <a:srgbClr val="6F6F6F"/>
                </a:solidFill>
                <a:effectLst/>
                <a:uLnTx/>
                <a:uFillTx/>
                <a:latin typeface="Arial" panose="020B0604020202020204" pitchFamily="34" charset="0"/>
                <a:cs typeface="Arial" panose="020B0604020202020204" pitchFamily="34" charset="0"/>
              </a:rPr>
              <a:t>Third level</a:t>
            </a:r>
          </a:p>
        </p:txBody>
      </p:sp>
      <p:sp>
        <p:nvSpPr>
          <p:cNvPr id="5" name="Text Placeholder 4"/>
          <p:cNvSpPr>
            <a:spLocks noGrp="1"/>
          </p:cNvSpPr>
          <p:nvPr>
            <p:ph type="body" sz="quarter" idx="10"/>
          </p:nvPr>
        </p:nvSpPr>
        <p:spPr>
          <a:xfrm>
            <a:off x="830580" y="2049334"/>
            <a:ext cx="16626840" cy="875772"/>
          </a:xfrm>
        </p:spPr>
        <p:txBody>
          <a:bodyPr anchor="ctr"/>
          <a:lstStyle>
            <a:lvl1pPr marL="0" indent="0" algn="l">
              <a:buFontTx/>
              <a:buNone/>
              <a:defRPr sz="4000">
                <a:solidFill>
                  <a:schemeClr val="accent1"/>
                </a:solidFill>
                <a:latin typeface="Arial" panose="020B0604020202020204" pitchFamily="34" charset="0"/>
                <a:cs typeface="Arial" panose="020B0604020202020204" pitchFamily="34" charset="0"/>
              </a:defRPr>
            </a:lvl1pPr>
            <a:lvl2pPr marL="714318" indent="0" algn="ctr">
              <a:buFontTx/>
              <a:buNone/>
              <a:defRPr sz="3500">
                <a:solidFill>
                  <a:schemeClr val="tx2"/>
                </a:solidFill>
                <a:latin typeface="Trebuchet MS" panose="020B0603020202020204" pitchFamily="34" charset="0"/>
              </a:defRPr>
            </a:lvl2pPr>
            <a:lvl3pPr marL="1361174" indent="0" algn="ctr">
              <a:buFontTx/>
              <a:buNone/>
              <a:defRPr sz="3500">
                <a:solidFill>
                  <a:schemeClr val="tx2"/>
                </a:solidFill>
                <a:latin typeface="Trebuchet MS" panose="020B0603020202020204" pitchFamily="34" charset="0"/>
              </a:defRPr>
            </a:lvl3pPr>
            <a:lvl4pPr marL="1932626" indent="0" algn="ctr">
              <a:buFontTx/>
              <a:buNone/>
              <a:defRPr sz="3500">
                <a:solidFill>
                  <a:schemeClr val="tx2"/>
                </a:solidFill>
                <a:latin typeface="Trebuchet MS" panose="020B0603020202020204" pitchFamily="34" charset="0"/>
              </a:defRPr>
            </a:lvl4pPr>
            <a:lvl5pPr marL="2361218" indent="0" algn="ctr">
              <a:buFontTx/>
              <a:buNone/>
              <a:defRPr sz="3500">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941549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3"/>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4"/>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4" r:id="rId1"/>
    <p:sldLayoutId id="2147483995"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hyperlink" Target="https://docs.opencv.org/2.4/modules/gpu/doc/gpu.html" TargetMode="External"/><Relationship Id="rId2" Type="http://schemas.openxmlformats.org/officeDocument/2006/relationships/hyperlink" Target="https://docs.opencv.org/4.5.3/d1/dfb/intro.html" TargetMode="External"/><Relationship Id="rId1" Type="http://schemas.openxmlformats.org/officeDocument/2006/relationships/slideLayout" Target="../slideLayouts/slideLayout10.xml"/><Relationship Id="rId4" Type="http://schemas.openxmlformats.org/officeDocument/2006/relationships/hyperlink" Target="https://learnopencv.com/getting-started-opencv-cuda-module/"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hyperlink" Target="https://pypi.org/project/opencv-python/" TargetMode="Externa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1.8</a:t>
            </a:r>
            <a:br>
              <a:rPr lang="en-US" dirty="0"/>
            </a:br>
            <a:r>
              <a:rPr lang="en-US" dirty="0">
                <a:latin typeface="Arial"/>
                <a:cs typeface="Arial"/>
              </a:rPr>
              <a:t>Computer Vision</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0580" y="738381"/>
            <a:ext cx="16626840" cy="984885"/>
          </a:xfrm>
        </p:spPr>
        <p:txBody>
          <a:bodyPr/>
          <a:lstStyle/>
          <a:p>
            <a:pPr algn="l"/>
            <a:r>
              <a:rPr lang="en-US" dirty="0"/>
              <a:t>Generate a Grayscale image - CPU</a:t>
            </a:r>
          </a:p>
        </p:txBody>
      </p:sp>
      <p:sp>
        <p:nvSpPr>
          <p:cNvPr id="3" name="Text Placeholder 2">
            <a:extLst>
              <a:ext uri="{FF2B5EF4-FFF2-40B4-BE49-F238E27FC236}">
                <a16:creationId xmlns:a16="http://schemas.microsoft.com/office/drawing/2014/main" id="{CDA2FBB4-5BB9-48EB-9B17-54175DBA8D4D}"/>
              </a:ext>
            </a:extLst>
          </p:cNvPr>
          <p:cNvSpPr>
            <a:spLocks noGrp="1"/>
          </p:cNvSpPr>
          <p:nvPr>
            <p:ph type="body" sz="quarter" idx="10"/>
          </p:nvPr>
        </p:nvSpPr>
        <p:spPr/>
        <p:txBody>
          <a:bodyPr/>
          <a:lstStyle/>
          <a:p>
            <a:pPr algn="l"/>
            <a:r>
              <a:rPr lang="en-US" dirty="0">
                <a:solidFill>
                  <a:srgbClr val="6F6F6F"/>
                </a:solidFill>
              </a:rPr>
              <a:t>Generating, writing and reading a random grayscale image</a:t>
            </a:r>
          </a:p>
        </p:txBody>
      </p:sp>
      <p:pic>
        <p:nvPicPr>
          <p:cNvPr id="5" name="Picture 4">
            <a:extLst>
              <a:ext uri="{FF2B5EF4-FFF2-40B4-BE49-F238E27FC236}">
                <a16:creationId xmlns:a16="http://schemas.microsoft.com/office/drawing/2014/main" id="{B115082B-D0E1-43CE-A2CA-5694A29BF1D1}"/>
              </a:ext>
            </a:extLst>
          </p:cNvPr>
          <p:cNvPicPr>
            <a:picLocks noChangeAspect="1"/>
          </p:cNvPicPr>
          <p:nvPr/>
        </p:nvPicPr>
        <p:blipFill>
          <a:blip r:embed="rId2"/>
          <a:stretch>
            <a:fillRect/>
          </a:stretch>
        </p:blipFill>
        <p:spPr>
          <a:xfrm>
            <a:off x="1091381" y="3156155"/>
            <a:ext cx="15249832" cy="5560141"/>
          </a:xfrm>
          <a:prstGeom prst="rect">
            <a:avLst/>
          </a:prstGeom>
        </p:spPr>
      </p:pic>
    </p:spTree>
    <p:extLst>
      <p:ext uri="{BB962C8B-B14F-4D97-AF65-F5344CB8AC3E}">
        <p14:creationId xmlns:p14="http://schemas.microsoft.com/office/powerpoint/2010/main" val="2941019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740924" y="619910"/>
            <a:ext cx="12470130" cy="1421928"/>
          </a:xfrm>
        </p:spPr>
        <p:txBody>
          <a:bodyPr/>
          <a:lstStyle/>
          <a:p>
            <a:br>
              <a:rPr lang="en-US" dirty="0"/>
            </a:br>
            <a:r>
              <a:rPr lang="en-US" dirty="0"/>
              <a:t>Color Images</a:t>
            </a:r>
          </a:p>
        </p:txBody>
      </p:sp>
      <p:sp>
        <p:nvSpPr>
          <p:cNvPr id="12" name="Subtitle 11"/>
          <p:cNvSpPr>
            <a:spLocks noGrp="1"/>
          </p:cNvSpPr>
          <p:nvPr>
            <p:ph idx="1"/>
          </p:nvPr>
        </p:nvSpPr>
        <p:spPr/>
        <p:txBody>
          <a:bodyPr/>
          <a:lstStyle/>
          <a:p>
            <a:r>
              <a:rPr lang="en-US" dirty="0"/>
              <a:t>Color images can be represented with 3 values per pixel</a:t>
            </a:r>
          </a:p>
          <a:p>
            <a:pPr lvl="1"/>
            <a:r>
              <a:rPr lang="en-US" dirty="0"/>
              <a:t>A common representation is RGB (Red, Green, Blue)</a:t>
            </a:r>
          </a:p>
          <a:p>
            <a:pPr lvl="1"/>
            <a:r>
              <a:rPr lang="en-US" dirty="0"/>
              <a:t>Each color value is an 8-bit number between 0 and 255</a:t>
            </a:r>
          </a:p>
          <a:p>
            <a:pPr lvl="1"/>
            <a:r>
              <a:rPr lang="en-US" dirty="0"/>
              <a:t>Black is all 3 values being 0</a:t>
            </a:r>
          </a:p>
          <a:p>
            <a:pPr lvl="1"/>
            <a:r>
              <a:rPr lang="en-US" dirty="0"/>
              <a:t>White is all 3 values being 255</a:t>
            </a:r>
          </a:p>
          <a:p>
            <a:pPr lvl="1"/>
            <a:r>
              <a:rPr lang="en-US" dirty="0"/>
              <a:t>To represent this type of image, there are 3 parallel 2-D arrays</a:t>
            </a:r>
          </a:p>
          <a:p>
            <a:pPr lvl="2"/>
            <a:r>
              <a:rPr lang="en-US" dirty="0"/>
              <a:t>One 2-D array for each color</a:t>
            </a:r>
          </a:p>
        </p:txBody>
      </p:sp>
    </p:spTree>
    <p:extLst>
      <p:ext uri="{BB962C8B-B14F-4D97-AF65-F5344CB8AC3E}">
        <p14:creationId xmlns:p14="http://schemas.microsoft.com/office/powerpoint/2010/main" val="11264126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18E15A-6C7A-4ADA-85DD-61A64902A20B}"/>
              </a:ext>
            </a:extLst>
          </p:cNvPr>
          <p:cNvSpPr>
            <a:spLocks noGrp="1"/>
          </p:cNvSpPr>
          <p:nvPr>
            <p:ph type="title"/>
          </p:nvPr>
        </p:nvSpPr>
        <p:spPr/>
        <p:txBody>
          <a:bodyPr/>
          <a:lstStyle/>
          <a:p>
            <a:r>
              <a:rPr lang="en-US" dirty="0"/>
              <a:t>Generate a Color Image - CPU</a:t>
            </a:r>
          </a:p>
        </p:txBody>
      </p:sp>
      <p:pic>
        <p:nvPicPr>
          <p:cNvPr id="6" name="Content Placeholder 5">
            <a:extLst>
              <a:ext uri="{FF2B5EF4-FFF2-40B4-BE49-F238E27FC236}">
                <a16:creationId xmlns:a16="http://schemas.microsoft.com/office/drawing/2014/main" id="{B0080E4C-7E69-49F2-A058-F4DEB6550CE6}"/>
              </a:ext>
            </a:extLst>
          </p:cNvPr>
          <p:cNvPicPr>
            <a:picLocks noGrp="1" noChangeAspect="1"/>
          </p:cNvPicPr>
          <p:nvPr>
            <p:ph idx="1"/>
          </p:nvPr>
        </p:nvPicPr>
        <p:blipFill>
          <a:blip r:embed="rId2"/>
          <a:stretch>
            <a:fillRect/>
          </a:stretch>
        </p:blipFill>
        <p:spPr>
          <a:xfrm>
            <a:off x="830580" y="3392129"/>
            <a:ext cx="16513523" cy="5810865"/>
          </a:xfrm>
        </p:spPr>
      </p:pic>
      <p:sp>
        <p:nvSpPr>
          <p:cNvPr id="4" name="Text Placeholder 3">
            <a:extLst>
              <a:ext uri="{FF2B5EF4-FFF2-40B4-BE49-F238E27FC236}">
                <a16:creationId xmlns:a16="http://schemas.microsoft.com/office/drawing/2014/main" id="{08E56E1A-C62A-4166-A4CB-C8DD2757D120}"/>
              </a:ext>
            </a:extLst>
          </p:cNvPr>
          <p:cNvSpPr>
            <a:spLocks noGrp="1"/>
          </p:cNvSpPr>
          <p:nvPr>
            <p:ph type="body" sz="quarter" idx="10"/>
          </p:nvPr>
        </p:nvSpPr>
        <p:spPr/>
        <p:txBody>
          <a:bodyPr/>
          <a:lstStyle/>
          <a:p>
            <a:r>
              <a:rPr lang="en-US" dirty="0"/>
              <a:t>Generating, writing, and reading a random color image</a:t>
            </a:r>
          </a:p>
        </p:txBody>
      </p:sp>
    </p:spTree>
    <p:extLst>
      <p:ext uri="{BB962C8B-B14F-4D97-AF65-F5344CB8AC3E}">
        <p14:creationId xmlns:p14="http://schemas.microsoft.com/office/powerpoint/2010/main" val="1214463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Example Open CV Code to Read an Image - CPU</a:t>
            </a:r>
          </a:p>
        </p:txBody>
      </p:sp>
      <p:sp>
        <p:nvSpPr>
          <p:cNvPr id="7" name="Content Placeholder 6">
            <a:extLst>
              <a:ext uri="{FF2B5EF4-FFF2-40B4-BE49-F238E27FC236}">
                <a16:creationId xmlns:a16="http://schemas.microsoft.com/office/drawing/2014/main" id="{8BC75CE3-FFDB-4CAF-935E-065944771ADC}"/>
              </a:ext>
            </a:extLst>
          </p:cNvPr>
          <p:cNvSpPr>
            <a:spLocks noGrp="1"/>
          </p:cNvSpPr>
          <p:nvPr>
            <p:ph idx="1"/>
          </p:nvPr>
        </p:nvSpPr>
        <p:spPr/>
        <p:txBody>
          <a:bodyPr/>
          <a:lstStyle/>
          <a:p>
            <a:r>
              <a:rPr lang="en-US" dirty="0"/>
              <a:t>import cv2</a:t>
            </a:r>
          </a:p>
          <a:p>
            <a:endParaRPr lang="en-US" dirty="0"/>
          </a:p>
          <a:p>
            <a:r>
              <a:rPr lang="en-US" dirty="0"/>
              <a:t>import </a:t>
            </a:r>
            <a:r>
              <a:rPr lang="en-US" dirty="0" err="1"/>
              <a:t>numpy</a:t>
            </a:r>
            <a:r>
              <a:rPr lang="en-US" dirty="0"/>
              <a:t> as np</a:t>
            </a:r>
          </a:p>
          <a:p>
            <a:r>
              <a:rPr lang="en-US" dirty="0"/>
              <a:t>import </a:t>
            </a:r>
            <a:r>
              <a:rPr lang="en-US" dirty="0" err="1"/>
              <a:t>os</a:t>
            </a:r>
            <a:endParaRPr lang="en-US" dirty="0"/>
          </a:p>
          <a:p>
            <a:endParaRPr lang="en-US" dirty="0"/>
          </a:p>
          <a:p>
            <a:r>
              <a:rPr lang="en-US" dirty="0"/>
              <a:t>from </a:t>
            </a:r>
            <a:r>
              <a:rPr lang="en-US" dirty="0" err="1"/>
              <a:t>IPython.display</a:t>
            </a:r>
            <a:r>
              <a:rPr lang="en-US" dirty="0"/>
              <a:t> import display</a:t>
            </a:r>
          </a:p>
          <a:p>
            <a:r>
              <a:rPr lang="en-US" dirty="0"/>
              <a:t>from PIL import Image</a:t>
            </a:r>
          </a:p>
          <a:p>
            <a:r>
              <a:rPr lang="en-US" dirty="0"/>
              <a:t>img3 = cv2.imread('images/aqualung.jpg')</a:t>
            </a:r>
          </a:p>
          <a:p>
            <a:r>
              <a:rPr lang="en-US" dirty="0"/>
              <a:t>display(</a:t>
            </a:r>
            <a:r>
              <a:rPr lang="en-US" dirty="0" err="1"/>
              <a:t>Image.fromarray</a:t>
            </a:r>
            <a:r>
              <a:rPr lang="en-US" dirty="0"/>
              <a:t>(img3))</a:t>
            </a:r>
          </a:p>
        </p:txBody>
      </p:sp>
      <p:sp>
        <p:nvSpPr>
          <p:cNvPr id="3" name="Text Placeholder 2">
            <a:extLst>
              <a:ext uri="{FF2B5EF4-FFF2-40B4-BE49-F238E27FC236}">
                <a16:creationId xmlns:a16="http://schemas.microsoft.com/office/drawing/2014/main" id="{CDA2FBB4-5BB9-48EB-9B17-54175DBA8D4D}"/>
              </a:ext>
            </a:extLst>
          </p:cNvPr>
          <p:cNvSpPr>
            <a:spLocks noGrp="1"/>
          </p:cNvSpPr>
          <p:nvPr>
            <p:ph type="body" sz="quarter" idx="10"/>
          </p:nvPr>
        </p:nvSpPr>
        <p:spPr/>
        <p:txBody>
          <a:bodyPr/>
          <a:lstStyle/>
          <a:p>
            <a:pPr algn="l"/>
            <a:r>
              <a:rPr lang="en-US" dirty="0">
                <a:solidFill>
                  <a:srgbClr val="6F6F6F"/>
                </a:solidFill>
              </a:rPr>
              <a:t>Reading and display Image</a:t>
            </a:r>
          </a:p>
        </p:txBody>
      </p:sp>
      <p:pic>
        <p:nvPicPr>
          <p:cNvPr id="10" name="Picture 9">
            <a:extLst>
              <a:ext uri="{FF2B5EF4-FFF2-40B4-BE49-F238E27FC236}">
                <a16:creationId xmlns:a16="http://schemas.microsoft.com/office/drawing/2014/main" id="{12D3ADE2-B817-468C-9AAB-89224BDE0877}"/>
              </a:ext>
            </a:extLst>
          </p:cNvPr>
          <p:cNvPicPr>
            <a:picLocks noChangeAspect="1"/>
          </p:cNvPicPr>
          <p:nvPr/>
        </p:nvPicPr>
        <p:blipFill>
          <a:blip r:embed="rId2"/>
          <a:stretch>
            <a:fillRect/>
          </a:stretch>
        </p:blipFill>
        <p:spPr>
          <a:xfrm>
            <a:off x="8874106" y="3963683"/>
            <a:ext cx="2781541" cy="1592718"/>
          </a:xfrm>
          <a:prstGeom prst="rect">
            <a:avLst/>
          </a:prstGeom>
        </p:spPr>
      </p:pic>
    </p:spTree>
    <p:extLst>
      <p:ext uri="{BB962C8B-B14F-4D97-AF65-F5344CB8AC3E}">
        <p14:creationId xmlns:p14="http://schemas.microsoft.com/office/powerpoint/2010/main" val="3301001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CFC21A-8D0C-48F3-86EE-74CB49ABFD09}"/>
              </a:ext>
            </a:extLst>
          </p:cNvPr>
          <p:cNvSpPr>
            <a:spLocks noGrp="1"/>
          </p:cNvSpPr>
          <p:nvPr>
            <p:ph type="title"/>
          </p:nvPr>
        </p:nvSpPr>
        <p:spPr/>
        <p:txBody>
          <a:bodyPr/>
          <a:lstStyle/>
          <a:p>
            <a:r>
              <a:rPr lang="en-US" dirty="0"/>
              <a:t>OpenCV for Python</a:t>
            </a:r>
          </a:p>
        </p:txBody>
      </p:sp>
      <p:sp>
        <p:nvSpPr>
          <p:cNvPr id="3" name="Content Placeholder 2">
            <a:extLst>
              <a:ext uri="{FF2B5EF4-FFF2-40B4-BE49-F238E27FC236}">
                <a16:creationId xmlns:a16="http://schemas.microsoft.com/office/drawing/2014/main" id="{FD868F5D-A81A-4C81-8029-61CAA37F8E84}"/>
              </a:ext>
            </a:extLst>
          </p:cNvPr>
          <p:cNvSpPr>
            <a:spLocks noGrp="1"/>
          </p:cNvSpPr>
          <p:nvPr>
            <p:ph idx="1"/>
          </p:nvPr>
        </p:nvSpPr>
        <p:spPr/>
        <p:txBody>
          <a:bodyPr>
            <a:normAutofit/>
          </a:bodyPr>
          <a:lstStyle/>
          <a:p>
            <a:r>
              <a:rPr lang="en-US" dirty="0"/>
              <a:t>Opensource Computer Vision (OpenCV) -popular opensource library for working with and displaying images and videos </a:t>
            </a:r>
            <a:r>
              <a:rPr lang="en-US" dirty="0">
                <a:hlinkClick r:id="rId2"/>
              </a:rPr>
              <a:t>https://docs.opencv.org/4.5.3/d1/dfb/intro.html</a:t>
            </a:r>
            <a:r>
              <a:rPr lang="en-US" dirty="0"/>
              <a:t> </a:t>
            </a:r>
          </a:p>
          <a:p>
            <a:r>
              <a:rPr lang="en-US" dirty="0"/>
              <a:t>OpenCV can be used with other libraries such as </a:t>
            </a:r>
            <a:r>
              <a:rPr lang="en-US" dirty="0" err="1"/>
              <a:t>PyCuda</a:t>
            </a:r>
            <a:r>
              <a:rPr lang="en-US" dirty="0"/>
              <a:t> to GPU enable image processing.  </a:t>
            </a:r>
          </a:p>
          <a:p>
            <a:r>
              <a:rPr lang="en-US" dirty="0"/>
              <a:t>Some of the OpenCV functions are CUDA enabled </a:t>
            </a:r>
            <a:r>
              <a:rPr lang="it-IT" dirty="0">
                <a:hlinkClick r:id="rId3"/>
              </a:rPr>
              <a:t>gpu. GPU-accelerated Computer Vision — OpenCV 2.4.13.7 documentation</a:t>
            </a:r>
            <a:r>
              <a:rPr lang="it-IT" dirty="0"/>
              <a:t> .  </a:t>
            </a:r>
            <a:r>
              <a:rPr lang="en-US" dirty="0"/>
              <a:t>Good reference for getting started OpenCV </a:t>
            </a:r>
            <a:r>
              <a:rPr lang="en-US" dirty="0" err="1"/>
              <a:t>Cuda</a:t>
            </a:r>
            <a:r>
              <a:rPr lang="en-US" dirty="0"/>
              <a:t>: </a:t>
            </a:r>
            <a:r>
              <a:rPr lang="en-US" dirty="0">
                <a:hlinkClick r:id="rId4"/>
              </a:rPr>
              <a:t>Getting Started with OpenCV CUDA Module | </a:t>
            </a:r>
            <a:r>
              <a:rPr lang="en-US" dirty="0" err="1">
                <a:hlinkClick r:id="rId4"/>
              </a:rPr>
              <a:t>LearnOpenCV</a:t>
            </a:r>
            <a:endParaRPr lang="en-US" dirty="0"/>
          </a:p>
        </p:txBody>
      </p:sp>
      <p:sp>
        <p:nvSpPr>
          <p:cNvPr id="5" name="Slide Number Placeholder 4">
            <a:extLst>
              <a:ext uri="{FF2B5EF4-FFF2-40B4-BE49-F238E27FC236}">
                <a16:creationId xmlns:a16="http://schemas.microsoft.com/office/drawing/2014/main" id="{12CFB996-DFAC-405E-B8AD-C8DAD1257EE9}"/>
              </a:ext>
            </a:extLst>
          </p:cNvPr>
          <p:cNvSpPr>
            <a:spLocks noGrp="1"/>
          </p:cNvSpPr>
          <p:nvPr>
            <p:ph type="sldNum" sz="quarter" idx="12"/>
          </p:nvPr>
        </p:nvSpPr>
        <p:spPr/>
        <p:txBody>
          <a:bodyPr/>
          <a:lstStyle/>
          <a:p>
            <a:fld id="{40901272-7106-4A61-960A-EAFD4560DABF}" type="slidenum">
              <a:rPr lang="en-US" smtClean="0"/>
              <a:pPr/>
              <a:t>14</a:t>
            </a:fld>
            <a:endParaRPr lang="en-US" dirty="0"/>
          </a:p>
        </p:txBody>
      </p:sp>
    </p:spTree>
    <p:extLst>
      <p:ext uri="{BB962C8B-B14F-4D97-AF65-F5344CB8AC3E}">
        <p14:creationId xmlns:p14="http://schemas.microsoft.com/office/powerpoint/2010/main" val="2725930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30EDF7-5CA5-4537-87DA-5150FB7418E7}"/>
              </a:ext>
            </a:extLst>
          </p:cNvPr>
          <p:cNvSpPr>
            <a:spLocks noGrp="1"/>
          </p:cNvSpPr>
          <p:nvPr>
            <p:ph type="title"/>
          </p:nvPr>
        </p:nvSpPr>
        <p:spPr/>
        <p:txBody>
          <a:bodyPr/>
          <a:lstStyle/>
          <a:p>
            <a:r>
              <a:rPr lang="en-US" dirty="0"/>
              <a:t>OpenCV with </a:t>
            </a:r>
            <a:r>
              <a:rPr lang="en-US" dirty="0" err="1"/>
              <a:t>PyCuda</a:t>
            </a:r>
            <a:endParaRPr lang="en-US" dirty="0"/>
          </a:p>
        </p:txBody>
      </p:sp>
      <p:sp>
        <p:nvSpPr>
          <p:cNvPr id="3" name="Content Placeholder 2">
            <a:extLst>
              <a:ext uri="{FF2B5EF4-FFF2-40B4-BE49-F238E27FC236}">
                <a16:creationId xmlns:a16="http://schemas.microsoft.com/office/drawing/2014/main" id="{A506A441-1CD0-4F60-B2D0-911381C0772D}"/>
              </a:ext>
            </a:extLst>
          </p:cNvPr>
          <p:cNvSpPr>
            <a:spLocks noGrp="1"/>
          </p:cNvSpPr>
          <p:nvPr>
            <p:ph idx="1"/>
          </p:nvPr>
        </p:nvSpPr>
        <p:spPr>
          <a:xfrm>
            <a:off x="853440" y="2776957"/>
            <a:ext cx="16581120" cy="6198208"/>
          </a:xfrm>
        </p:spPr>
        <p:txBody>
          <a:bodyPr/>
          <a:lstStyle/>
          <a:p>
            <a:r>
              <a:rPr lang="en-US" sz="1800" dirty="0"/>
              <a:t>#pass c code to perform work on GPU</a:t>
            </a:r>
          </a:p>
          <a:p>
            <a:endParaRPr lang="en-US" sz="1800" dirty="0"/>
          </a:p>
          <a:p>
            <a:r>
              <a:rPr lang="en-US" sz="1800" dirty="0"/>
              <a:t>mod = </a:t>
            </a:r>
            <a:r>
              <a:rPr lang="en-US" sz="1800" dirty="0" err="1">
                <a:highlight>
                  <a:srgbClr val="FFFF00"/>
                </a:highlight>
              </a:rPr>
              <a:t>SourceModule</a:t>
            </a:r>
            <a:r>
              <a:rPr lang="en-US" sz="1800" dirty="0"/>
              <a:t> \</a:t>
            </a:r>
          </a:p>
          <a:p>
            <a:r>
              <a:rPr lang="en-US" sz="1800" dirty="0"/>
              <a:t>    ( </a:t>
            </a:r>
          </a:p>
          <a:p>
            <a:r>
              <a:rPr lang="en-US" sz="1800" dirty="0"/>
              <a:t>        '''</a:t>
            </a:r>
          </a:p>
          <a:p>
            <a:r>
              <a:rPr lang="en-US" sz="1800" dirty="0"/>
              <a:t>#include&lt;stdio.h&gt;</a:t>
            </a:r>
          </a:p>
          <a:p>
            <a:r>
              <a:rPr lang="en-US" sz="1800" dirty="0"/>
              <a:t>#define INDEX(a, b) a*256+b</a:t>
            </a:r>
          </a:p>
          <a:p>
            <a:endParaRPr lang="en-US" sz="1800" dirty="0"/>
          </a:p>
          <a:p>
            <a:r>
              <a:rPr lang="en-US" sz="1800" dirty="0"/>
              <a:t>__global__ void </a:t>
            </a:r>
            <a:r>
              <a:rPr lang="en-US" sz="1800" dirty="0">
                <a:highlight>
                  <a:srgbClr val="FFFF00"/>
                </a:highlight>
              </a:rPr>
              <a:t>bgr2gray</a:t>
            </a:r>
            <a:r>
              <a:rPr lang="en-US" sz="1800" dirty="0"/>
              <a:t>(float *</a:t>
            </a:r>
            <a:r>
              <a:rPr lang="en-US" sz="1800" dirty="0" err="1"/>
              <a:t>d_result,float</a:t>
            </a:r>
            <a:r>
              <a:rPr lang="en-US" sz="1800" dirty="0"/>
              <a:t> *</a:t>
            </a:r>
            <a:r>
              <a:rPr lang="en-US" sz="1800" dirty="0" err="1"/>
              <a:t>b_img</a:t>
            </a:r>
            <a:r>
              <a:rPr lang="en-US" sz="1800" dirty="0"/>
              <a:t>, float *</a:t>
            </a:r>
            <a:r>
              <a:rPr lang="en-US" sz="1800" dirty="0" err="1"/>
              <a:t>g_img</a:t>
            </a:r>
            <a:r>
              <a:rPr lang="en-US" sz="1800" dirty="0"/>
              <a:t>, float *</a:t>
            </a:r>
            <a:r>
              <a:rPr lang="en-US" sz="1800" dirty="0" err="1"/>
              <a:t>r_img</a:t>
            </a:r>
            <a:r>
              <a:rPr lang="en-US" sz="1800" dirty="0"/>
              <a:t>)</a:t>
            </a:r>
          </a:p>
          <a:p>
            <a:r>
              <a:rPr lang="en-US" sz="1800" dirty="0"/>
              <a:t>{</a:t>
            </a:r>
          </a:p>
          <a:p>
            <a:r>
              <a:rPr lang="en-US" sz="1800" dirty="0"/>
              <a:t>unsigned int </a:t>
            </a:r>
            <a:r>
              <a:rPr lang="en-US" sz="1800" dirty="0" err="1"/>
              <a:t>idx</a:t>
            </a:r>
            <a:r>
              <a:rPr lang="en-US" sz="1800" dirty="0"/>
              <a:t> = </a:t>
            </a:r>
            <a:r>
              <a:rPr lang="en-US" sz="1800" dirty="0" err="1"/>
              <a:t>threadIdx.x</a:t>
            </a:r>
            <a:r>
              <a:rPr lang="en-US" sz="1800" dirty="0"/>
              <a:t>+(</a:t>
            </a:r>
            <a:r>
              <a:rPr lang="en-US" sz="1800" dirty="0" err="1"/>
              <a:t>blockIdx.x</a:t>
            </a:r>
            <a:r>
              <a:rPr lang="en-US" sz="1800" dirty="0"/>
              <a:t>*(</a:t>
            </a:r>
            <a:r>
              <a:rPr lang="en-US" sz="1800" dirty="0" err="1"/>
              <a:t>blockDim.x</a:t>
            </a:r>
            <a:r>
              <a:rPr lang="en-US" sz="1800" dirty="0"/>
              <a:t>*</a:t>
            </a:r>
            <a:r>
              <a:rPr lang="en-US" sz="1800" dirty="0" err="1"/>
              <a:t>blockDim.y</a:t>
            </a:r>
            <a:r>
              <a:rPr lang="en-US" sz="1800" dirty="0"/>
              <a:t>));</a:t>
            </a:r>
          </a:p>
          <a:p>
            <a:r>
              <a:rPr lang="en-US" sz="1800" dirty="0"/>
              <a:t>unsigned int a = </a:t>
            </a:r>
            <a:r>
              <a:rPr lang="en-US" sz="1800" dirty="0" err="1"/>
              <a:t>idx</a:t>
            </a:r>
            <a:r>
              <a:rPr lang="en-US" sz="1800" dirty="0"/>
              <a:t>/256;</a:t>
            </a:r>
          </a:p>
          <a:p>
            <a:r>
              <a:rPr lang="en-US" sz="1800" dirty="0"/>
              <a:t>unsigned int b = idx%256;</a:t>
            </a:r>
          </a:p>
          <a:p>
            <a:r>
              <a:rPr lang="en-US" sz="1800" dirty="0" err="1"/>
              <a:t>d_result</a:t>
            </a:r>
            <a:r>
              <a:rPr lang="en-US" sz="1800" dirty="0"/>
              <a:t>[INDEX(a, b)] = (0.299*</a:t>
            </a:r>
            <a:r>
              <a:rPr lang="en-US" sz="1800" dirty="0" err="1"/>
              <a:t>r_img</a:t>
            </a:r>
            <a:r>
              <a:rPr lang="en-US" sz="1800" dirty="0"/>
              <a:t>[INDEX(a, b)]+0.587*</a:t>
            </a:r>
            <a:r>
              <a:rPr lang="en-US" sz="1800" dirty="0" err="1"/>
              <a:t>g_img</a:t>
            </a:r>
            <a:r>
              <a:rPr lang="en-US" sz="1800" dirty="0"/>
              <a:t>[INDEX(a, b)]+0.114*</a:t>
            </a:r>
            <a:r>
              <a:rPr lang="en-US" sz="1800" dirty="0" err="1"/>
              <a:t>b_img</a:t>
            </a:r>
            <a:r>
              <a:rPr lang="en-US" sz="1800" dirty="0"/>
              <a:t>[INDEX(a, b)]);</a:t>
            </a:r>
          </a:p>
          <a:p>
            <a:r>
              <a:rPr lang="en-US" sz="1800" dirty="0"/>
              <a:t>}</a:t>
            </a:r>
          </a:p>
          <a:p>
            <a:r>
              <a:rPr lang="en-US" sz="1800" dirty="0"/>
              <a:t>  '''      )</a:t>
            </a:r>
          </a:p>
        </p:txBody>
      </p:sp>
      <p:sp>
        <p:nvSpPr>
          <p:cNvPr id="4" name="Text Placeholder 3">
            <a:extLst>
              <a:ext uri="{FF2B5EF4-FFF2-40B4-BE49-F238E27FC236}">
                <a16:creationId xmlns:a16="http://schemas.microsoft.com/office/drawing/2014/main" id="{D2E0D3F4-5A5C-48A6-92B1-AA5823181C19}"/>
              </a:ext>
            </a:extLst>
          </p:cNvPr>
          <p:cNvSpPr>
            <a:spLocks noGrp="1"/>
          </p:cNvSpPr>
          <p:nvPr>
            <p:ph type="body" sz="quarter" idx="10"/>
          </p:nvPr>
        </p:nvSpPr>
        <p:spPr/>
        <p:txBody>
          <a:bodyPr/>
          <a:lstStyle/>
          <a:p>
            <a:r>
              <a:rPr lang="en-US" sz="3200" dirty="0" err="1"/>
              <a:t>PyCuda</a:t>
            </a:r>
            <a:r>
              <a:rPr lang="en-US" sz="3200" dirty="0"/>
              <a:t> integrates with Python by using </a:t>
            </a:r>
            <a:r>
              <a:rPr lang="en-US" sz="3200" dirty="0" err="1"/>
              <a:t>SourceModule</a:t>
            </a:r>
            <a:r>
              <a:rPr lang="en-US" sz="3200" dirty="0"/>
              <a:t> to pass through C code:</a:t>
            </a:r>
          </a:p>
        </p:txBody>
      </p:sp>
    </p:spTree>
    <p:extLst>
      <p:ext uri="{BB962C8B-B14F-4D97-AF65-F5344CB8AC3E}">
        <p14:creationId xmlns:p14="http://schemas.microsoft.com/office/powerpoint/2010/main" val="341339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6D683-F981-4CC5-9416-B476887AB50F}"/>
              </a:ext>
            </a:extLst>
          </p:cNvPr>
          <p:cNvSpPr>
            <a:spLocks noGrp="1"/>
          </p:cNvSpPr>
          <p:nvPr>
            <p:ph type="title"/>
          </p:nvPr>
        </p:nvSpPr>
        <p:spPr/>
        <p:txBody>
          <a:bodyPr/>
          <a:lstStyle/>
          <a:p>
            <a:r>
              <a:rPr lang="en-US" dirty="0" err="1"/>
              <a:t>OpenCv</a:t>
            </a:r>
            <a:r>
              <a:rPr lang="en-US" dirty="0"/>
              <a:t> with </a:t>
            </a:r>
            <a:r>
              <a:rPr lang="en-US" dirty="0" err="1"/>
              <a:t>PyCuda</a:t>
            </a:r>
            <a:endParaRPr lang="en-US" dirty="0"/>
          </a:p>
        </p:txBody>
      </p:sp>
      <p:sp>
        <p:nvSpPr>
          <p:cNvPr id="3" name="Content Placeholder 2">
            <a:extLst>
              <a:ext uri="{FF2B5EF4-FFF2-40B4-BE49-F238E27FC236}">
                <a16:creationId xmlns:a16="http://schemas.microsoft.com/office/drawing/2014/main" id="{6403F6DE-6612-4CF2-8541-F6108904A1FF}"/>
              </a:ext>
            </a:extLst>
          </p:cNvPr>
          <p:cNvSpPr>
            <a:spLocks noGrp="1"/>
          </p:cNvSpPr>
          <p:nvPr>
            <p:ph idx="1"/>
          </p:nvPr>
        </p:nvSpPr>
        <p:spPr>
          <a:xfrm>
            <a:off x="824728" y="2623251"/>
            <a:ext cx="16581120" cy="6198208"/>
          </a:xfrm>
        </p:spPr>
        <p:txBody>
          <a:bodyPr/>
          <a:lstStyle/>
          <a:p>
            <a:r>
              <a:rPr lang="en-US" sz="1800" dirty="0" err="1"/>
              <a:t>h_img</a:t>
            </a:r>
            <a:r>
              <a:rPr lang="en-US" sz="1800" dirty="0"/>
              <a:t> = cv2.imread('lena_color.tif',1)</a:t>
            </a:r>
          </a:p>
          <a:p>
            <a:endParaRPr lang="en-US" sz="1800" dirty="0"/>
          </a:p>
          <a:p>
            <a:r>
              <a:rPr lang="en-US" sz="1800" dirty="0" err="1"/>
              <a:t>r_img</a:t>
            </a:r>
            <a:r>
              <a:rPr lang="en-US" sz="1800" dirty="0"/>
              <a:t> = </a:t>
            </a:r>
            <a:r>
              <a:rPr lang="en-US" sz="1800" dirty="0" err="1"/>
              <a:t>h_img</a:t>
            </a:r>
            <a:r>
              <a:rPr lang="en-US" sz="1800" dirty="0"/>
              <a:t>[:, :, 2].reshape(65536).</a:t>
            </a:r>
            <a:r>
              <a:rPr lang="en-US" sz="1800" dirty="0" err="1"/>
              <a:t>astype</a:t>
            </a:r>
            <a:r>
              <a:rPr lang="en-US" sz="1800" dirty="0"/>
              <a:t>(np.float32)</a:t>
            </a:r>
          </a:p>
          <a:p>
            <a:r>
              <a:rPr lang="en-US" sz="1800" dirty="0" err="1"/>
              <a:t>h_result</a:t>
            </a:r>
            <a:r>
              <a:rPr lang="en-US" sz="1800" dirty="0"/>
              <a:t>=</a:t>
            </a:r>
            <a:r>
              <a:rPr lang="en-US" sz="1800" dirty="0" err="1"/>
              <a:t>r_img</a:t>
            </a:r>
            <a:endParaRPr lang="en-US" sz="1800" dirty="0"/>
          </a:p>
          <a:p>
            <a:r>
              <a:rPr lang="en-US" sz="1800" dirty="0"/>
              <a:t>#create instance of </a:t>
            </a:r>
            <a:r>
              <a:rPr lang="en-US" sz="1800" dirty="0" err="1"/>
              <a:t>cuda</a:t>
            </a:r>
            <a:r>
              <a:rPr lang="en-US" sz="1800" dirty="0"/>
              <a:t> function</a:t>
            </a:r>
          </a:p>
          <a:p>
            <a:r>
              <a:rPr lang="en-US" sz="1800" dirty="0"/>
              <a:t>bgr2gray = </a:t>
            </a:r>
            <a:r>
              <a:rPr lang="en-US" sz="1800" dirty="0" err="1"/>
              <a:t>mod.get_function</a:t>
            </a:r>
            <a:r>
              <a:rPr lang="en-US" sz="1800" dirty="0"/>
              <a:t>("</a:t>
            </a:r>
            <a:r>
              <a:rPr lang="en-US" sz="1800" dirty="0">
                <a:highlight>
                  <a:srgbClr val="FFFF00"/>
                </a:highlight>
              </a:rPr>
              <a:t>bgr2gray</a:t>
            </a:r>
            <a:r>
              <a:rPr lang="en-US" sz="1800" dirty="0"/>
              <a:t>")</a:t>
            </a:r>
          </a:p>
          <a:p>
            <a:r>
              <a:rPr lang="en-US" sz="1800" dirty="0"/>
              <a:t>#call </a:t>
            </a:r>
            <a:r>
              <a:rPr lang="en-US" sz="1800" dirty="0" err="1"/>
              <a:t>pycuda</a:t>
            </a:r>
            <a:r>
              <a:rPr lang="en-US" sz="1800" dirty="0"/>
              <a:t> function and output image</a:t>
            </a:r>
          </a:p>
          <a:p>
            <a:r>
              <a:rPr lang="en-US" sz="1800" dirty="0">
                <a:highlight>
                  <a:srgbClr val="FFFF00"/>
                </a:highlight>
              </a:rPr>
              <a:t>bgr2gray</a:t>
            </a:r>
            <a:r>
              <a:rPr lang="en-US" sz="1800" dirty="0"/>
              <a:t>(</a:t>
            </a:r>
            <a:r>
              <a:rPr lang="en-US" sz="1800" dirty="0" err="1"/>
              <a:t>drv.Out</a:t>
            </a:r>
            <a:r>
              <a:rPr lang="en-US" sz="1800" dirty="0"/>
              <a:t>(</a:t>
            </a:r>
            <a:r>
              <a:rPr lang="en-US" sz="1800" dirty="0" err="1">
                <a:highlight>
                  <a:srgbClr val="FFFF00"/>
                </a:highlight>
              </a:rPr>
              <a:t>h_result</a:t>
            </a:r>
            <a:r>
              <a:rPr lang="en-US" sz="1800" dirty="0"/>
              <a:t>), </a:t>
            </a:r>
            <a:r>
              <a:rPr lang="en-US" sz="1800" dirty="0" err="1"/>
              <a:t>drv.In</a:t>
            </a:r>
            <a:r>
              <a:rPr lang="en-US" sz="1800" dirty="0"/>
              <a:t>(</a:t>
            </a:r>
            <a:r>
              <a:rPr lang="en-US" sz="1800" dirty="0" err="1"/>
              <a:t>b_img</a:t>
            </a:r>
            <a:r>
              <a:rPr lang="en-US" sz="1800" dirty="0"/>
              <a:t>), </a:t>
            </a:r>
            <a:r>
              <a:rPr lang="en-US" sz="1800" dirty="0" err="1"/>
              <a:t>drv.In</a:t>
            </a:r>
            <a:r>
              <a:rPr lang="en-US" sz="1800" dirty="0"/>
              <a:t>(</a:t>
            </a:r>
            <a:r>
              <a:rPr lang="en-US" sz="1800" dirty="0" err="1"/>
              <a:t>g_img</a:t>
            </a:r>
            <a:r>
              <a:rPr lang="en-US" sz="1800" dirty="0"/>
              <a:t>),</a:t>
            </a:r>
            <a:r>
              <a:rPr lang="en-US" sz="1800" dirty="0" err="1"/>
              <a:t>drv.In</a:t>
            </a:r>
            <a:r>
              <a:rPr lang="en-US" sz="1800" dirty="0"/>
              <a:t>(</a:t>
            </a:r>
            <a:r>
              <a:rPr lang="en-US" sz="1800" dirty="0" err="1"/>
              <a:t>r_img</a:t>
            </a:r>
            <a:r>
              <a:rPr lang="en-US" sz="1800" dirty="0"/>
              <a:t>),block=(1024, 1, 1), grid=(64, 1, 1))</a:t>
            </a:r>
          </a:p>
          <a:p>
            <a:endParaRPr lang="en-US" sz="1800" dirty="0"/>
          </a:p>
          <a:p>
            <a:r>
              <a:rPr lang="en-US" sz="1800" dirty="0" err="1"/>
              <a:t>h_result</a:t>
            </a:r>
            <a:r>
              <a:rPr lang="en-US" sz="1800" dirty="0"/>
              <a:t>=</a:t>
            </a:r>
            <a:r>
              <a:rPr lang="en-US" sz="1800" dirty="0" err="1"/>
              <a:t>np.reshape</a:t>
            </a:r>
            <a:r>
              <a:rPr lang="en-US" sz="1800" dirty="0"/>
              <a:t>(</a:t>
            </a:r>
            <a:r>
              <a:rPr lang="en-US" sz="1800" dirty="0" err="1"/>
              <a:t>h_result</a:t>
            </a:r>
            <a:r>
              <a:rPr lang="en-US" sz="1800" dirty="0"/>
              <a:t>,(256,256)).</a:t>
            </a:r>
            <a:r>
              <a:rPr lang="en-US" sz="1800" dirty="0" err="1"/>
              <a:t>astype</a:t>
            </a:r>
            <a:r>
              <a:rPr lang="en-US" sz="1800" dirty="0"/>
              <a:t>(np.uint8)</a:t>
            </a:r>
          </a:p>
          <a:p>
            <a:r>
              <a:rPr lang="en-US" sz="1800" dirty="0"/>
              <a:t>#display transformed image</a:t>
            </a:r>
          </a:p>
          <a:p>
            <a:r>
              <a:rPr lang="en-US" sz="1800" dirty="0" err="1"/>
              <a:t>image_widget</a:t>
            </a:r>
            <a:r>
              <a:rPr lang="en-US" sz="1800" dirty="0"/>
              <a:t> = </a:t>
            </a:r>
            <a:r>
              <a:rPr lang="en-US" sz="1800" dirty="0" err="1"/>
              <a:t>ipywidgets.Image</a:t>
            </a:r>
            <a:r>
              <a:rPr lang="en-US" sz="1800" dirty="0"/>
              <a:t>(format='jpeg')</a:t>
            </a:r>
          </a:p>
          <a:p>
            <a:r>
              <a:rPr lang="en-US" sz="1800" dirty="0" err="1"/>
              <a:t>image_widget.value</a:t>
            </a:r>
            <a:r>
              <a:rPr lang="en-US" sz="1800" dirty="0"/>
              <a:t> = bgr8_to_jpeg(</a:t>
            </a:r>
            <a:r>
              <a:rPr lang="en-US" sz="1800" dirty="0" err="1"/>
              <a:t>h_result</a:t>
            </a:r>
            <a:r>
              <a:rPr lang="en-US" sz="1800" dirty="0"/>
              <a:t>)</a:t>
            </a:r>
          </a:p>
          <a:p>
            <a:r>
              <a:rPr lang="en-US" sz="1800" dirty="0"/>
              <a:t>display(</a:t>
            </a:r>
            <a:r>
              <a:rPr lang="en-US" sz="1800" dirty="0" err="1"/>
              <a:t>image_widget</a:t>
            </a:r>
            <a:r>
              <a:rPr lang="en-US" sz="1800" dirty="0"/>
              <a:t>)</a:t>
            </a:r>
          </a:p>
          <a:p>
            <a:r>
              <a:rPr lang="en-US" sz="1800" dirty="0"/>
              <a:t>#original image</a:t>
            </a:r>
          </a:p>
          <a:p>
            <a:r>
              <a:rPr lang="en-US" sz="1800" dirty="0" err="1"/>
              <a:t>orgimage_widget</a:t>
            </a:r>
            <a:r>
              <a:rPr lang="en-US" sz="1800" dirty="0"/>
              <a:t> = </a:t>
            </a:r>
            <a:r>
              <a:rPr lang="en-US" sz="1800" dirty="0" err="1"/>
              <a:t>ipywidgets.Image</a:t>
            </a:r>
            <a:r>
              <a:rPr lang="en-US" sz="1800" dirty="0"/>
              <a:t>(format='jpeg')</a:t>
            </a:r>
          </a:p>
          <a:p>
            <a:r>
              <a:rPr lang="en-US" sz="1800" dirty="0" err="1"/>
              <a:t>orgimage_widget.value</a:t>
            </a:r>
            <a:r>
              <a:rPr lang="en-US" sz="1800" dirty="0"/>
              <a:t> = bgr8_to_jpeg(</a:t>
            </a:r>
            <a:r>
              <a:rPr lang="en-US" sz="1800" dirty="0" err="1"/>
              <a:t>h_img</a:t>
            </a:r>
            <a:r>
              <a:rPr lang="en-US" sz="1800" dirty="0"/>
              <a:t>)</a:t>
            </a:r>
          </a:p>
          <a:p>
            <a:r>
              <a:rPr lang="en-US" sz="1800" dirty="0"/>
              <a:t>display(</a:t>
            </a:r>
            <a:r>
              <a:rPr lang="en-US" sz="1800" dirty="0" err="1"/>
              <a:t>orgimage_widget</a:t>
            </a:r>
            <a:r>
              <a:rPr lang="en-US" sz="1800" dirty="0"/>
              <a:t>)</a:t>
            </a:r>
          </a:p>
        </p:txBody>
      </p:sp>
      <p:sp>
        <p:nvSpPr>
          <p:cNvPr id="4" name="Text Placeholder 3">
            <a:extLst>
              <a:ext uri="{FF2B5EF4-FFF2-40B4-BE49-F238E27FC236}">
                <a16:creationId xmlns:a16="http://schemas.microsoft.com/office/drawing/2014/main" id="{D99E2447-C55B-44BB-82A7-202DB9E258D6}"/>
              </a:ext>
            </a:extLst>
          </p:cNvPr>
          <p:cNvSpPr>
            <a:spLocks noGrp="1"/>
          </p:cNvSpPr>
          <p:nvPr>
            <p:ph type="body" sz="quarter" idx="10"/>
          </p:nvPr>
        </p:nvSpPr>
        <p:spPr/>
        <p:txBody>
          <a:bodyPr/>
          <a:lstStyle/>
          <a:p>
            <a:r>
              <a:rPr lang="en-US" dirty="0"/>
              <a:t>Create instance of and use function created in previous slide </a:t>
            </a:r>
          </a:p>
        </p:txBody>
      </p:sp>
      <p:pic>
        <p:nvPicPr>
          <p:cNvPr id="6" name="Picture 5">
            <a:extLst>
              <a:ext uri="{FF2B5EF4-FFF2-40B4-BE49-F238E27FC236}">
                <a16:creationId xmlns:a16="http://schemas.microsoft.com/office/drawing/2014/main" id="{0224BE9A-F5C1-4BEB-B5CC-7ED45BE76498}"/>
              </a:ext>
            </a:extLst>
          </p:cNvPr>
          <p:cNvPicPr>
            <a:picLocks noChangeAspect="1"/>
          </p:cNvPicPr>
          <p:nvPr/>
        </p:nvPicPr>
        <p:blipFill>
          <a:blip r:embed="rId2"/>
          <a:stretch>
            <a:fillRect/>
          </a:stretch>
        </p:blipFill>
        <p:spPr>
          <a:xfrm>
            <a:off x="7862949" y="6287254"/>
            <a:ext cx="2469094" cy="2461473"/>
          </a:xfrm>
          <a:prstGeom prst="rect">
            <a:avLst/>
          </a:prstGeom>
        </p:spPr>
      </p:pic>
      <p:pic>
        <p:nvPicPr>
          <p:cNvPr id="10" name="Picture 9">
            <a:extLst>
              <a:ext uri="{FF2B5EF4-FFF2-40B4-BE49-F238E27FC236}">
                <a16:creationId xmlns:a16="http://schemas.microsoft.com/office/drawing/2014/main" id="{7DD02036-7D72-4512-88FB-4249FF0C4251}"/>
              </a:ext>
            </a:extLst>
          </p:cNvPr>
          <p:cNvPicPr>
            <a:picLocks noChangeAspect="1"/>
          </p:cNvPicPr>
          <p:nvPr/>
        </p:nvPicPr>
        <p:blipFill>
          <a:blip r:embed="rId3"/>
          <a:stretch>
            <a:fillRect/>
          </a:stretch>
        </p:blipFill>
        <p:spPr>
          <a:xfrm>
            <a:off x="10480469" y="6287254"/>
            <a:ext cx="2400508" cy="2415749"/>
          </a:xfrm>
          <a:prstGeom prst="rect">
            <a:avLst/>
          </a:prstGeom>
        </p:spPr>
      </p:pic>
    </p:spTree>
    <p:extLst>
      <p:ext uri="{BB962C8B-B14F-4D97-AF65-F5344CB8AC3E}">
        <p14:creationId xmlns:p14="http://schemas.microsoft.com/office/powerpoint/2010/main" val="33118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943082-B51F-40E7-B454-A59EC4313066}"/>
              </a:ext>
            </a:extLst>
          </p:cNvPr>
          <p:cNvSpPr>
            <a:spLocks noGrp="1"/>
          </p:cNvSpPr>
          <p:nvPr>
            <p:ph type="title"/>
          </p:nvPr>
        </p:nvSpPr>
        <p:spPr/>
        <p:txBody>
          <a:bodyPr/>
          <a:lstStyle/>
          <a:p>
            <a:r>
              <a:rPr lang="en-US" dirty="0"/>
              <a:t>OpenCV for CUDA</a:t>
            </a:r>
          </a:p>
        </p:txBody>
      </p:sp>
      <p:sp>
        <p:nvSpPr>
          <p:cNvPr id="3" name="Content Placeholder 2">
            <a:extLst>
              <a:ext uri="{FF2B5EF4-FFF2-40B4-BE49-F238E27FC236}">
                <a16:creationId xmlns:a16="http://schemas.microsoft.com/office/drawing/2014/main" id="{174D233D-389F-437F-841A-56FC31EEAAFF}"/>
              </a:ext>
            </a:extLst>
          </p:cNvPr>
          <p:cNvSpPr>
            <a:spLocks noGrp="1"/>
          </p:cNvSpPr>
          <p:nvPr>
            <p:ph idx="1"/>
          </p:nvPr>
        </p:nvSpPr>
        <p:spPr/>
        <p:txBody>
          <a:bodyPr/>
          <a:lstStyle/>
          <a:p>
            <a:pPr marL="457200" indent="-457200">
              <a:buFont typeface="Arial" panose="020B0604020202020204" pitchFamily="34" charset="0"/>
              <a:buChar char="•"/>
            </a:pPr>
            <a:r>
              <a:rPr lang="en-US" dirty="0"/>
              <a:t>Some OpenCV image libraries are CUDA enabled which simplifies working with the GPU</a:t>
            </a:r>
          </a:p>
          <a:p>
            <a:pPr marL="457200" indent="-457200">
              <a:buFont typeface="Arial" panose="020B0604020202020204" pitchFamily="34" charset="0"/>
              <a:buChar char="•"/>
            </a:pPr>
            <a:r>
              <a:rPr lang="en-US" dirty="0"/>
              <a:t>Typical steps to work with OpenCV CUDA:</a:t>
            </a:r>
          </a:p>
          <a:p>
            <a:pPr marL="1409719" lvl="1" indent="-457200">
              <a:buFont typeface="Arial" panose="020B0604020202020204" pitchFamily="34" charset="0"/>
              <a:buChar char="•"/>
            </a:pPr>
            <a:r>
              <a:rPr lang="en-US" dirty="0"/>
              <a:t>Import libraries</a:t>
            </a:r>
          </a:p>
          <a:p>
            <a:pPr marL="1409719" lvl="1" indent="-457200">
              <a:buFont typeface="Arial" panose="020B0604020202020204" pitchFamily="34" charset="0"/>
              <a:buChar char="•"/>
            </a:pPr>
            <a:r>
              <a:rPr lang="en-US" dirty="0"/>
              <a:t>Upload image to GPU Device</a:t>
            </a:r>
          </a:p>
          <a:p>
            <a:pPr marL="1409719" lvl="1" indent="-457200">
              <a:buFont typeface="Arial" panose="020B0604020202020204" pitchFamily="34" charset="0"/>
              <a:buChar char="•"/>
            </a:pPr>
            <a:r>
              <a:rPr lang="en-US" dirty="0"/>
              <a:t>Perform image processing</a:t>
            </a:r>
          </a:p>
          <a:p>
            <a:pPr marL="1409719" lvl="1" indent="-457200">
              <a:buFont typeface="Arial" panose="020B0604020202020204" pitchFamily="34" charset="0"/>
              <a:buChar char="•"/>
            </a:pPr>
            <a:r>
              <a:rPr lang="en-US" dirty="0"/>
              <a:t>Download image back to CPU</a:t>
            </a:r>
          </a:p>
          <a:p>
            <a:pPr marL="1409719" lvl="1" indent="-457200">
              <a:buFont typeface="Arial" panose="020B0604020202020204" pitchFamily="34" charset="0"/>
              <a:buChar char="•"/>
            </a:pPr>
            <a:r>
              <a:rPr lang="en-US" dirty="0"/>
              <a:t>Display image</a:t>
            </a:r>
          </a:p>
        </p:txBody>
      </p:sp>
      <p:sp>
        <p:nvSpPr>
          <p:cNvPr id="4" name="Slide Number Placeholder 3">
            <a:extLst>
              <a:ext uri="{FF2B5EF4-FFF2-40B4-BE49-F238E27FC236}">
                <a16:creationId xmlns:a16="http://schemas.microsoft.com/office/drawing/2014/main" id="{279C82C7-92FD-45C8-B578-2BE98CD1C4E0}"/>
              </a:ext>
            </a:extLst>
          </p:cNvPr>
          <p:cNvSpPr>
            <a:spLocks noGrp="1"/>
          </p:cNvSpPr>
          <p:nvPr>
            <p:ph type="sldNum" sz="quarter" idx="12"/>
          </p:nvPr>
        </p:nvSpPr>
        <p:spPr/>
        <p:txBody>
          <a:bodyPr/>
          <a:lstStyle/>
          <a:p>
            <a:fld id="{40901272-7106-4A61-960A-EAFD4560DABF}" type="slidenum">
              <a:rPr lang="en-US" smtClean="0"/>
              <a:pPr/>
              <a:t>17</a:t>
            </a:fld>
            <a:endParaRPr lang="en-US" dirty="0"/>
          </a:p>
        </p:txBody>
      </p:sp>
    </p:spTree>
    <p:extLst>
      <p:ext uri="{BB962C8B-B14F-4D97-AF65-F5344CB8AC3E}">
        <p14:creationId xmlns:p14="http://schemas.microsoft.com/office/powerpoint/2010/main" val="14094341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8EA4C3-25B4-42E6-B6D1-BC9720E52F32}"/>
              </a:ext>
            </a:extLst>
          </p:cNvPr>
          <p:cNvSpPr>
            <a:spLocks noGrp="1"/>
          </p:cNvSpPr>
          <p:nvPr>
            <p:ph type="title"/>
          </p:nvPr>
        </p:nvSpPr>
        <p:spPr/>
        <p:txBody>
          <a:bodyPr/>
          <a:lstStyle/>
          <a:p>
            <a:r>
              <a:rPr lang="en-US" dirty="0"/>
              <a:t>Let’s compare coding for CPU vs GPU</a:t>
            </a:r>
          </a:p>
        </p:txBody>
      </p:sp>
      <p:sp>
        <p:nvSpPr>
          <p:cNvPr id="6" name="Content Placeholder 5">
            <a:extLst>
              <a:ext uri="{FF2B5EF4-FFF2-40B4-BE49-F238E27FC236}">
                <a16:creationId xmlns:a16="http://schemas.microsoft.com/office/drawing/2014/main" id="{B825FA43-8DFF-4BAC-A22D-6CEA1A4A7429}"/>
              </a:ext>
            </a:extLst>
          </p:cNvPr>
          <p:cNvSpPr>
            <a:spLocks noGrp="1"/>
          </p:cNvSpPr>
          <p:nvPr>
            <p:ph idx="1"/>
          </p:nvPr>
        </p:nvSpPr>
        <p:spPr/>
        <p:txBody>
          <a:bodyPr/>
          <a:lstStyle/>
          <a:p>
            <a:r>
              <a:rPr lang="en-US" sz="2400" dirty="0"/>
              <a:t>#CPU version</a:t>
            </a:r>
          </a:p>
          <a:p>
            <a:r>
              <a:rPr lang="en-US" sz="2400" dirty="0" err="1"/>
              <a:t>img</a:t>
            </a:r>
            <a:r>
              <a:rPr lang="en-US" sz="2400" dirty="0"/>
              <a:t> = cv2.imread("images/statue_small.jpg", cv2.IMREAD_GRAYSCALE)</a:t>
            </a:r>
          </a:p>
          <a:p>
            <a:endParaRPr lang="en-US" sz="2400" dirty="0"/>
          </a:p>
          <a:p>
            <a:r>
              <a:rPr lang="en-US" sz="2400" dirty="0"/>
              <a:t>#contrast Limited Adaptive Histogram Equalization</a:t>
            </a:r>
          </a:p>
          <a:p>
            <a:r>
              <a:rPr lang="en-US" sz="2400" dirty="0" err="1"/>
              <a:t>clahe</a:t>
            </a:r>
            <a:r>
              <a:rPr lang="en-US" sz="2400" dirty="0"/>
              <a:t> = cv2.createCLAHE(</a:t>
            </a:r>
            <a:r>
              <a:rPr lang="en-US" sz="2400" dirty="0" err="1"/>
              <a:t>clipLimit</a:t>
            </a:r>
            <a:r>
              <a:rPr lang="en-US" sz="2400" dirty="0"/>
              <a:t>=5.0, </a:t>
            </a:r>
            <a:r>
              <a:rPr lang="en-US" sz="2400" dirty="0" err="1"/>
              <a:t>tileGridSize</a:t>
            </a:r>
            <a:r>
              <a:rPr lang="en-US" sz="2400" dirty="0"/>
              <a:t>=(8, 8))</a:t>
            </a:r>
          </a:p>
          <a:p>
            <a:r>
              <a:rPr lang="en-US" sz="2400" dirty="0" err="1"/>
              <a:t>imgr</a:t>
            </a:r>
            <a:r>
              <a:rPr lang="en-US" sz="2400" dirty="0"/>
              <a:t> = </a:t>
            </a:r>
            <a:r>
              <a:rPr lang="en-US" sz="2400" dirty="0" err="1"/>
              <a:t>clahe.apply</a:t>
            </a:r>
            <a:r>
              <a:rPr lang="en-US" sz="2400" dirty="0"/>
              <a:t>(</a:t>
            </a:r>
            <a:r>
              <a:rPr lang="en-US" sz="2400" dirty="0" err="1"/>
              <a:t>img</a:t>
            </a:r>
            <a:r>
              <a:rPr lang="en-US" sz="2400" dirty="0"/>
              <a:t>)</a:t>
            </a:r>
          </a:p>
          <a:p>
            <a:endParaRPr lang="en-US" sz="2400" dirty="0"/>
          </a:p>
          <a:p>
            <a:r>
              <a:rPr lang="en-US" sz="2400" dirty="0" err="1"/>
              <a:t>plt.subplot</a:t>
            </a:r>
            <a:r>
              <a:rPr lang="en-US" sz="2400" dirty="0"/>
              <a:t>(121)</a:t>
            </a:r>
          </a:p>
          <a:p>
            <a:r>
              <a:rPr lang="en-US" sz="2400" dirty="0" err="1"/>
              <a:t>plt.imshow</a:t>
            </a:r>
            <a:r>
              <a:rPr lang="en-US" sz="2400" dirty="0"/>
              <a:t>(</a:t>
            </a:r>
            <a:r>
              <a:rPr lang="en-US" sz="2400" dirty="0" err="1"/>
              <a:t>imgr</a:t>
            </a:r>
            <a:r>
              <a:rPr lang="en-US" sz="2400" dirty="0"/>
              <a:t>)</a:t>
            </a:r>
          </a:p>
          <a:p>
            <a:r>
              <a:rPr lang="en-US" sz="2400" dirty="0" err="1"/>
              <a:t>plt.title</a:t>
            </a:r>
            <a:r>
              <a:rPr lang="en-US" sz="2400" dirty="0"/>
              <a:t>("</a:t>
            </a:r>
            <a:r>
              <a:rPr lang="en-US" sz="2400" dirty="0" err="1"/>
              <a:t>cpu</a:t>
            </a:r>
            <a:r>
              <a:rPr lang="en-US" sz="2400" dirty="0"/>
              <a:t> </a:t>
            </a:r>
            <a:r>
              <a:rPr lang="en-US" sz="2400" dirty="0" err="1"/>
              <a:t>clahe</a:t>
            </a:r>
            <a:r>
              <a:rPr lang="en-US" sz="2400" dirty="0"/>
              <a:t>")</a:t>
            </a:r>
          </a:p>
          <a:p>
            <a:r>
              <a:rPr lang="en-US" sz="2400" dirty="0" err="1"/>
              <a:t>plt.xticks</a:t>
            </a:r>
            <a:r>
              <a:rPr lang="en-US" sz="2400" dirty="0"/>
              <a:t>([])</a:t>
            </a:r>
          </a:p>
          <a:p>
            <a:r>
              <a:rPr lang="en-US" sz="2400" dirty="0" err="1"/>
              <a:t>plt.yticks</a:t>
            </a:r>
            <a:r>
              <a:rPr lang="en-US" sz="2400" dirty="0"/>
              <a:t>([])</a:t>
            </a:r>
          </a:p>
          <a:p>
            <a:endParaRPr lang="en-US" sz="2400" dirty="0"/>
          </a:p>
          <a:p>
            <a:r>
              <a:rPr lang="en-US" sz="2400" dirty="0" err="1"/>
              <a:t>plt.show</a:t>
            </a:r>
            <a:r>
              <a:rPr lang="en-US" sz="2400" dirty="0"/>
              <a:t>()</a:t>
            </a:r>
          </a:p>
        </p:txBody>
      </p:sp>
      <p:sp>
        <p:nvSpPr>
          <p:cNvPr id="7" name="Text Placeholder 6">
            <a:extLst>
              <a:ext uri="{FF2B5EF4-FFF2-40B4-BE49-F238E27FC236}">
                <a16:creationId xmlns:a16="http://schemas.microsoft.com/office/drawing/2014/main" id="{9A6E9C96-FFF4-48E1-9E59-7912FB3A2D9A}"/>
              </a:ext>
            </a:extLst>
          </p:cNvPr>
          <p:cNvSpPr>
            <a:spLocks noGrp="1"/>
          </p:cNvSpPr>
          <p:nvPr>
            <p:ph type="body" sz="quarter" idx="10"/>
          </p:nvPr>
        </p:nvSpPr>
        <p:spPr/>
        <p:txBody>
          <a:bodyPr/>
          <a:lstStyle/>
          <a:p>
            <a:r>
              <a:rPr lang="en-US" dirty="0"/>
              <a:t>This calls the OpenCV CLAHE transformation – CPU Version</a:t>
            </a:r>
          </a:p>
        </p:txBody>
      </p:sp>
      <p:sp>
        <p:nvSpPr>
          <p:cNvPr id="4" name="Slide Number Placeholder 3">
            <a:extLst>
              <a:ext uri="{FF2B5EF4-FFF2-40B4-BE49-F238E27FC236}">
                <a16:creationId xmlns:a16="http://schemas.microsoft.com/office/drawing/2014/main" id="{963B0035-866B-44F1-A43F-46960E780201}"/>
              </a:ext>
            </a:extLst>
          </p:cNvPr>
          <p:cNvSpPr>
            <a:spLocks noGrp="1"/>
          </p:cNvSpPr>
          <p:nvPr>
            <p:ph type="sldNum" sz="quarter" idx="4294967295"/>
          </p:nvPr>
        </p:nvSpPr>
        <p:spPr>
          <a:xfrm>
            <a:off x="14173200" y="9464675"/>
            <a:ext cx="4114800" cy="547688"/>
          </a:xfrm>
        </p:spPr>
        <p:txBody>
          <a:bodyPr/>
          <a:lstStyle/>
          <a:p>
            <a:fld id="{40901272-7106-4A61-960A-EAFD4560DABF}" type="slidenum">
              <a:rPr lang="en-US" smtClean="0"/>
              <a:pPr/>
              <a:t>18</a:t>
            </a:fld>
            <a:endParaRPr lang="en-US" dirty="0"/>
          </a:p>
        </p:txBody>
      </p:sp>
      <p:pic>
        <p:nvPicPr>
          <p:cNvPr id="9" name="Picture 8">
            <a:extLst>
              <a:ext uri="{FF2B5EF4-FFF2-40B4-BE49-F238E27FC236}">
                <a16:creationId xmlns:a16="http://schemas.microsoft.com/office/drawing/2014/main" id="{DDC75062-BB37-412F-B467-96AAD3E8D84A}"/>
              </a:ext>
            </a:extLst>
          </p:cNvPr>
          <p:cNvPicPr>
            <a:picLocks noChangeAspect="1"/>
          </p:cNvPicPr>
          <p:nvPr/>
        </p:nvPicPr>
        <p:blipFill>
          <a:blip r:embed="rId2"/>
          <a:stretch>
            <a:fillRect/>
          </a:stretch>
        </p:blipFill>
        <p:spPr>
          <a:xfrm>
            <a:off x="10319129" y="4352848"/>
            <a:ext cx="4591490" cy="4850146"/>
          </a:xfrm>
          <a:prstGeom prst="rect">
            <a:avLst/>
          </a:prstGeom>
        </p:spPr>
      </p:pic>
    </p:spTree>
    <p:extLst>
      <p:ext uri="{BB962C8B-B14F-4D97-AF65-F5344CB8AC3E}">
        <p14:creationId xmlns:p14="http://schemas.microsoft.com/office/powerpoint/2010/main" val="1306238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E8EA4C3-25B4-42E6-B6D1-BC9720E52F32}"/>
              </a:ext>
            </a:extLst>
          </p:cNvPr>
          <p:cNvSpPr>
            <a:spLocks noGrp="1"/>
          </p:cNvSpPr>
          <p:nvPr>
            <p:ph type="title"/>
          </p:nvPr>
        </p:nvSpPr>
        <p:spPr/>
        <p:txBody>
          <a:bodyPr/>
          <a:lstStyle/>
          <a:p>
            <a:r>
              <a:rPr lang="en-US" dirty="0"/>
              <a:t>Let’s compare coding for CPU vs GPU</a:t>
            </a:r>
          </a:p>
        </p:txBody>
      </p:sp>
      <p:sp>
        <p:nvSpPr>
          <p:cNvPr id="6" name="Content Placeholder 5">
            <a:extLst>
              <a:ext uri="{FF2B5EF4-FFF2-40B4-BE49-F238E27FC236}">
                <a16:creationId xmlns:a16="http://schemas.microsoft.com/office/drawing/2014/main" id="{B825FA43-8DFF-4BAC-A22D-6CEA1A4A7429}"/>
              </a:ext>
            </a:extLst>
          </p:cNvPr>
          <p:cNvSpPr>
            <a:spLocks noGrp="1"/>
          </p:cNvSpPr>
          <p:nvPr>
            <p:ph idx="1"/>
          </p:nvPr>
        </p:nvSpPr>
        <p:spPr>
          <a:xfrm>
            <a:off x="1016458" y="2499389"/>
            <a:ext cx="16581120" cy="6965285"/>
          </a:xfrm>
        </p:spPr>
        <p:txBody>
          <a:bodyPr/>
          <a:lstStyle/>
          <a:p>
            <a:r>
              <a:rPr lang="en-US" sz="1800" dirty="0"/>
              <a:t>#reference https://learnopencv.com/getting-started-opencv-cuda-module/</a:t>
            </a:r>
          </a:p>
          <a:p>
            <a:r>
              <a:rPr lang="en-US" sz="1800" dirty="0" err="1"/>
              <a:t>img</a:t>
            </a:r>
            <a:r>
              <a:rPr lang="en-US" sz="1800" dirty="0"/>
              <a:t> = cv2.imread("images/statue_small.jpg", cv2.IMREAD_GRAYSCALE)</a:t>
            </a:r>
          </a:p>
          <a:p>
            <a:r>
              <a:rPr lang="en-US" sz="1800" dirty="0" err="1"/>
              <a:t>src</a:t>
            </a:r>
            <a:r>
              <a:rPr lang="en-US" sz="1800" dirty="0"/>
              <a:t> = cv2.</a:t>
            </a:r>
            <a:r>
              <a:rPr lang="en-US" sz="1800" dirty="0">
                <a:highlight>
                  <a:srgbClr val="FFFF00"/>
                </a:highlight>
              </a:rPr>
              <a:t>cuda_GpuMat()</a:t>
            </a:r>
          </a:p>
          <a:p>
            <a:r>
              <a:rPr lang="en-US" sz="1800" dirty="0" err="1">
                <a:highlight>
                  <a:srgbClr val="FFFF00"/>
                </a:highlight>
              </a:rPr>
              <a:t>src.upload</a:t>
            </a:r>
            <a:r>
              <a:rPr lang="en-US" sz="1800" dirty="0">
                <a:highlight>
                  <a:srgbClr val="FFFF00"/>
                </a:highlight>
              </a:rPr>
              <a:t>(</a:t>
            </a:r>
            <a:r>
              <a:rPr lang="en-US" sz="1800" dirty="0" err="1">
                <a:highlight>
                  <a:srgbClr val="FFFF00"/>
                </a:highlight>
              </a:rPr>
              <a:t>img</a:t>
            </a:r>
            <a:r>
              <a:rPr lang="en-US" sz="1800" dirty="0">
                <a:highlight>
                  <a:srgbClr val="FFFF00"/>
                </a:highlight>
              </a:rPr>
              <a:t>)</a:t>
            </a:r>
          </a:p>
          <a:p>
            <a:endParaRPr lang="en-US" sz="1800" dirty="0"/>
          </a:p>
          <a:p>
            <a:r>
              <a:rPr lang="en-US" sz="1800" dirty="0" err="1"/>
              <a:t>clahe</a:t>
            </a:r>
            <a:r>
              <a:rPr lang="en-US" sz="1800" dirty="0"/>
              <a:t> = cv2.</a:t>
            </a:r>
            <a:r>
              <a:rPr lang="en-US" sz="1800" dirty="0">
                <a:highlight>
                  <a:srgbClr val="FFFF00"/>
                </a:highlight>
              </a:rPr>
              <a:t>cuda.</a:t>
            </a:r>
            <a:r>
              <a:rPr lang="en-US" sz="1800" dirty="0"/>
              <a:t>createCLAHE(</a:t>
            </a:r>
            <a:r>
              <a:rPr lang="en-US" sz="1800" dirty="0" err="1"/>
              <a:t>clipLimit</a:t>
            </a:r>
            <a:r>
              <a:rPr lang="en-US" sz="1800" dirty="0"/>
              <a:t>=5.0, </a:t>
            </a:r>
            <a:r>
              <a:rPr lang="en-US" sz="1800" dirty="0" err="1"/>
              <a:t>tileGridSize</a:t>
            </a:r>
            <a:r>
              <a:rPr lang="en-US" sz="1800" dirty="0"/>
              <a:t>=(8, 8))</a:t>
            </a:r>
          </a:p>
          <a:p>
            <a:r>
              <a:rPr lang="en-US" sz="1800" dirty="0" err="1"/>
              <a:t>dst</a:t>
            </a:r>
            <a:r>
              <a:rPr lang="en-US" sz="1800" dirty="0"/>
              <a:t> = </a:t>
            </a:r>
            <a:r>
              <a:rPr lang="en-US" sz="1800" dirty="0" err="1"/>
              <a:t>clahe.apply</a:t>
            </a:r>
            <a:r>
              <a:rPr lang="en-US" sz="1800" dirty="0"/>
              <a:t>(</a:t>
            </a:r>
            <a:r>
              <a:rPr lang="en-US" sz="1800" dirty="0" err="1"/>
              <a:t>src</a:t>
            </a:r>
            <a:r>
              <a:rPr lang="en-US" sz="1800" dirty="0"/>
              <a:t>, cv2.cuda_Stream.Null())</a:t>
            </a:r>
          </a:p>
          <a:p>
            <a:endParaRPr lang="en-US" sz="1800" dirty="0"/>
          </a:p>
          <a:p>
            <a:r>
              <a:rPr lang="en-US" sz="1800" dirty="0">
                <a:highlight>
                  <a:srgbClr val="FFFF00"/>
                </a:highlight>
              </a:rPr>
              <a:t>result = </a:t>
            </a:r>
            <a:r>
              <a:rPr lang="en-US" sz="1800" dirty="0" err="1">
                <a:highlight>
                  <a:srgbClr val="FFFF00"/>
                </a:highlight>
              </a:rPr>
              <a:t>dst.download</a:t>
            </a:r>
            <a:r>
              <a:rPr lang="en-US" sz="1800" dirty="0">
                <a:highlight>
                  <a:srgbClr val="FFFF00"/>
                </a:highlight>
              </a:rPr>
              <a:t>()</a:t>
            </a:r>
          </a:p>
          <a:p>
            <a:endParaRPr lang="en-US" sz="1800" dirty="0"/>
          </a:p>
          <a:p>
            <a:r>
              <a:rPr lang="en-US" sz="1800" dirty="0"/>
              <a:t>#cv2.imshow("result", result)</a:t>
            </a:r>
          </a:p>
          <a:p>
            <a:r>
              <a:rPr lang="en-US" sz="1800" dirty="0"/>
              <a:t>#cv2.waitKey(0)</a:t>
            </a:r>
          </a:p>
          <a:p>
            <a:r>
              <a:rPr lang="en-US" sz="1800" dirty="0" err="1"/>
              <a:t>plt.subplot</a:t>
            </a:r>
            <a:r>
              <a:rPr lang="en-US" sz="1800" dirty="0"/>
              <a:t>(121)</a:t>
            </a:r>
          </a:p>
          <a:p>
            <a:r>
              <a:rPr lang="en-US" sz="1800" dirty="0" err="1"/>
              <a:t>plt.imshow</a:t>
            </a:r>
            <a:r>
              <a:rPr lang="en-US" sz="1800" dirty="0"/>
              <a:t>(result)</a:t>
            </a:r>
          </a:p>
          <a:p>
            <a:r>
              <a:rPr lang="en-US" sz="1800" dirty="0" err="1"/>
              <a:t>plt.title</a:t>
            </a:r>
            <a:r>
              <a:rPr lang="en-US" sz="1800" dirty="0"/>
              <a:t>("</a:t>
            </a:r>
            <a:r>
              <a:rPr lang="en-US" sz="1800" dirty="0" err="1"/>
              <a:t>cuda</a:t>
            </a:r>
            <a:r>
              <a:rPr lang="en-US" sz="1800" dirty="0"/>
              <a:t> </a:t>
            </a:r>
            <a:r>
              <a:rPr lang="en-US" sz="1800" dirty="0" err="1"/>
              <a:t>clahe</a:t>
            </a:r>
            <a:r>
              <a:rPr lang="en-US" sz="1800" dirty="0"/>
              <a:t>")</a:t>
            </a:r>
          </a:p>
          <a:p>
            <a:r>
              <a:rPr lang="en-US" sz="1800" dirty="0" err="1"/>
              <a:t>plt.xticks</a:t>
            </a:r>
            <a:r>
              <a:rPr lang="en-US" sz="1800" dirty="0"/>
              <a:t>([])</a:t>
            </a:r>
          </a:p>
          <a:p>
            <a:r>
              <a:rPr lang="en-US" sz="1800" dirty="0" err="1"/>
              <a:t>plt.yticks</a:t>
            </a:r>
            <a:r>
              <a:rPr lang="en-US" sz="1800" dirty="0"/>
              <a:t>([])</a:t>
            </a:r>
          </a:p>
          <a:p>
            <a:r>
              <a:rPr lang="en-US" sz="1800" dirty="0" err="1"/>
              <a:t>plt.show</a:t>
            </a:r>
            <a:r>
              <a:rPr lang="en-US" sz="1800" dirty="0"/>
              <a:t>()</a:t>
            </a:r>
          </a:p>
        </p:txBody>
      </p:sp>
      <p:sp>
        <p:nvSpPr>
          <p:cNvPr id="7" name="Text Placeholder 6">
            <a:extLst>
              <a:ext uri="{FF2B5EF4-FFF2-40B4-BE49-F238E27FC236}">
                <a16:creationId xmlns:a16="http://schemas.microsoft.com/office/drawing/2014/main" id="{9A6E9C96-FFF4-48E1-9E59-7912FB3A2D9A}"/>
              </a:ext>
            </a:extLst>
          </p:cNvPr>
          <p:cNvSpPr>
            <a:spLocks noGrp="1"/>
          </p:cNvSpPr>
          <p:nvPr>
            <p:ph type="body" sz="quarter" idx="10"/>
          </p:nvPr>
        </p:nvSpPr>
        <p:spPr>
          <a:xfrm>
            <a:off x="824728" y="1732313"/>
            <a:ext cx="16607858" cy="875772"/>
          </a:xfrm>
        </p:spPr>
        <p:txBody>
          <a:bodyPr/>
          <a:lstStyle/>
          <a:p>
            <a:r>
              <a:rPr lang="en-US" dirty="0"/>
              <a:t>This calls the OpenCV CLAHE transformation – CUDA GPU Version</a:t>
            </a:r>
          </a:p>
        </p:txBody>
      </p:sp>
      <p:sp>
        <p:nvSpPr>
          <p:cNvPr id="4" name="Slide Number Placeholder 3">
            <a:extLst>
              <a:ext uri="{FF2B5EF4-FFF2-40B4-BE49-F238E27FC236}">
                <a16:creationId xmlns:a16="http://schemas.microsoft.com/office/drawing/2014/main" id="{963B0035-866B-44F1-A43F-46960E780201}"/>
              </a:ext>
            </a:extLst>
          </p:cNvPr>
          <p:cNvSpPr>
            <a:spLocks noGrp="1"/>
          </p:cNvSpPr>
          <p:nvPr>
            <p:ph type="sldNum" sz="quarter" idx="4294967295"/>
          </p:nvPr>
        </p:nvSpPr>
        <p:spPr>
          <a:xfrm>
            <a:off x="14173200" y="9464675"/>
            <a:ext cx="4114800" cy="547688"/>
          </a:xfrm>
        </p:spPr>
        <p:txBody>
          <a:bodyPr/>
          <a:lstStyle/>
          <a:p>
            <a:fld id="{40901272-7106-4A61-960A-EAFD4560DABF}" type="slidenum">
              <a:rPr lang="en-US" smtClean="0"/>
              <a:pPr/>
              <a:t>19</a:t>
            </a:fld>
            <a:endParaRPr lang="en-US" dirty="0"/>
          </a:p>
        </p:txBody>
      </p:sp>
      <p:pic>
        <p:nvPicPr>
          <p:cNvPr id="3" name="Picture 2">
            <a:extLst>
              <a:ext uri="{FF2B5EF4-FFF2-40B4-BE49-F238E27FC236}">
                <a16:creationId xmlns:a16="http://schemas.microsoft.com/office/drawing/2014/main" id="{842430F8-1B01-42DA-9F6C-ED8202215556}"/>
              </a:ext>
            </a:extLst>
          </p:cNvPr>
          <p:cNvPicPr>
            <a:picLocks noChangeAspect="1"/>
          </p:cNvPicPr>
          <p:nvPr/>
        </p:nvPicPr>
        <p:blipFill>
          <a:blip r:embed="rId2"/>
          <a:stretch>
            <a:fillRect/>
          </a:stretch>
        </p:blipFill>
        <p:spPr>
          <a:xfrm>
            <a:off x="9733935" y="3409694"/>
            <a:ext cx="5633883" cy="5505711"/>
          </a:xfrm>
          <a:prstGeom prst="rect">
            <a:avLst/>
          </a:prstGeom>
        </p:spPr>
      </p:pic>
    </p:spTree>
    <p:extLst>
      <p:ext uri="{BB962C8B-B14F-4D97-AF65-F5344CB8AC3E}">
        <p14:creationId xmlns:p14="http://schemas.microsoft.com/office/powerpoint/2010/main" val="277413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27521-D6D1-4291-8F03-7788581DEF9F}"/>
              </a:ext>
            </a:extLst>
          </p:cNvPr>
          <p:cNvSpPr>
            <a:spLocks noGrp="1"/>
          </p:cNvSpPr>
          <p:nvPr>
            <p:ph type="title"/>
          </p:nvPr>
        </p:nvSpPr>
        <p:spPr/>
        <p:txBody>
          <a:bodyPr/>
          <a:lstStyle/>
          <a:p>
            <a:r>
              <a:rPr lang="en-US" dirty="0"/>
              <a:t>Working with Videos</a:t>
            </a:r>
          </a:p>
        </p:txBody>
      </p:sp>
      <p:sp>
        <p:nvSpPr>
          <p:cNvPr id="3" name="Content Placeholder 2">
            <a:extLst>
              <a:ext uri="{FF2B5EF4-FFF2-40B4-BE49-F238E27FC236}">
                <a16:creationId xmlns:a16="http://schemas.microsoft.com/office/drawing/2014/main" id="{3AA8F9DC-1E06-4239-B8B4-59EC3483E52B}"/>
              </a:ext>
            </a:extLst>
          </p:cNvPr>
          <p:cNvSpPr>
            <a:spLocks noGrp="1"/>
          </p:cNvSpPr>
          <p:nvPr>
            <p:ph idx="1"/>
          </p:nvPr>
        </p:nvSpPr>
        <p:spPr/>
        <p:txBody>
          <a:bodyPr/>
          <a:lstStyle/>
          <a:p>
            <a:r>
              <a:rPr lang="en-US" dirty="0"/>
              <a:t>You can directly read and display a video file using </a:t>
            </a:r>
            <a:r>
              <a:rPr lang="en-US" dirty="0" err="1"/>
              <a:t>ipywidgets</a:t>
            </a:r>
            <a:r>
              <a:rPr lang="en-US" dirty="0"/>
              <a:t>:</a:t>
            </a:r>
          </a:p>
          <a:p>
            <a:endParaRPr lang="en-US" dirty="0"/>
          </a:p>
          <a:p>
            <a:r>
              <a:rPr lang="en-US" dirty="0"/>
              <a:t>from </a:t>
            </a:r>
            <a:r>
              <a:rPr lang="en-US" dirty="0" err="1"/>
              <a:t>IPython.display</a:t>
            </a:r>
            <a:r>
              <a:rPr lang="en-US" dirty="0"/>
              <a:t> import display</a:t>
            </a:r>
          </a:p>
          <a:p>
            <a:r>
              <a:rPr lang="en-US" dirty="0"/>
              <a:t>from </a:t>
            </a:r>
            <a:r>
              <a:rPr lang="en-US" dirty="0" err="1"/>
              <a:t>ipywidgets</a:t>
            </a:r>
            <a:r>
              <a:rPr lang="en-US" dirty="0"/>
              <a:t> import Video, Image</a:t>
            </a:r>
          </a:p>
          <a:p>
            <a:r>
              <a:rPr lang="en-US" dirty="0"/>
              <a:t>import </a:t>
            </a:r>
            <a:r>
              <a:rPr lang="en-US" dirty="0" err="1"/>
              <a:t>numpy</a:t>
            </a:r>
            <a:r>
              <a:rPr lang="en-US" dirty="0"/>
              <a:t> as np</a:t>
            </a:r>
          </a:p>
          <a:p>
            <a:r>
              <a:rPr lang="en-US" dirty="0"/>
              <a:t>import base64</a:t>
            </a:r>
          </a:p>
          <a:p>
            <a:endParaRPr lang="en-US" dirty="0"/>
          </a:p>
          <a:p>
            <a:r>
              <a:rPr lang="en-US" dirty="0"/>
              <a:t>video = </a:t>
            </a:r>
            <a:r>
              <a:rPr lang="en-US" dirty="0" err="1"/>
              <a:t>Video.from_file</a:t>
            </a:r>
            <a:r>
              <a:rPr lang="en-US" dirty="0"/>
              <a:t>('hallway.mp4')</a:t>
            </a:r>
          </a:p>
          <a:p>
            <a:r>
              <a:rPr lang="en-US" dirty="0"/>
              <a:t>video</a:t>
            </a:r>
          </a:p>
        </p:txBody>
      </p:sp>
      <p:pic>
        <p:nvPicPr>
          <p:cNvPr id="6" name="Picture 5">
            <a:extLst>
              <a:ext uri="{FF2B5EF4-FFF2-40B4-BE49-F238E27FC236}">
                <a16:creationId xmlns:a16="http://schemas.microsoft.com/office/drawing/2014/main" id="{69F88D3C-0521-42E3-832D-BCB4CB5C5C38}"/>
              </a:ext>
            </a:extLst>
          </p:cNvPr>
          <p:cNvPicPr>
            <a:picLocks noChangeAspect="1"/>
          </p:cNvPicPr>
          <p:nvPr/>
        </p:nvPicPr>
        <p:blipFill>
          <a:blip r:embed="rId2"/>
          <a:stretch>
            <a:fillRect/>
          </a:stretch>
        </p:blipFill>
        <p:spPr>
          <a:xfrm>
            <a:off x="8434800" y="4724643"/>
            <a:ext cx="3955123" cy="2872989"/>
          </a:xfrm>
          <a:prstGeom prst="rect">
            <a:avLst/>
          </a:prstGeom>
        </p:spPr>
      </p:pic>
    </p:spTree>
    <p:extLst>
      <p:ext uri="{BB962C8B-B14F-4D97-AF65-F5344CB8AC3E}">
        <p14:creationId xmlns:p14="http://schemas.microsoft.com/office/powerpoint/2010/main" val="1563530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ECCFF7-ED39-4FA3-994A-3F4FDA428FB8}"/>
              </a:ext>
            </a:extLst>
          </p:cNvPr>
          <p:cNvSpPr>
            <a:spLocks noGrp="1"/>
          </p:cNvSpPr>
          <p:nvPr>
            <p:ph type="title"/>
          </p:nvPr>
        </p:nvSpPr>
        <p:spPr/>
        <p:txBody>
          <a:bodyPr/>
          <a:lstStyle/>
          <a:p>
            <a:r>
              <a:rPr lang="en-US" dirty="0"/>
              <a:t>Transforming Videos</a:t>
            </a:r>
          </a:p>
        </p:txBody>
      </p:sp>
      <p:sp>
        <p:nvSpPr>
          <p:cNvPr id="3" name="Content Placeholder 2">
            <a:extLst>
              <a:ext uri="{FF2B5EF4-FFF2-40B4-BE49-F238E27FC236}">
                <a16:creationId xmlns:a16="http://schemas.microsoft.com/office/drawing/2014/main" id="{266E0994-995E-4142-BBB1-24499E482B71}"/>
              </a:ext>
            </a:extLst>
          </p:cNvPr>
          <p:cNvSpPr>
            <a:spLocks noGrp="1"/>
          </p:cNvSpPr>
          <p:nvPr>
            <p:ph idx="1"/>
          </p:nvPr>
        </p:nvSpPr>
        <p:spPr/>
        <p:txBody>
          <a:bodyPr/>
          <a:lstStyle/>
          <a:p>
            <a:r>
              <a:rPr lang="en-US" dirty="0"/>
              <a:t>Build upon what you learned when working with Images</a:t>
            </a:r>
          </a:p>
          <a:p>
            <a:pPr marL="457200" indent="-457200">
              <a:buFont typeface="Arial" panose="020B0604020202020204" pitchFamily="34" charset="0"/>
              <a:buChar char="•"/>
            </a:pPr>
            <a:r>
              <a:rPr lang="en-US" dirty="0"/>
              <a:t>Reading in video</a:t>
            </a:r>
          </a:p>
          <a:p>
            <a:pPr marL="457200" indent="-457200">
              <a:buFont typeface="Arial" panose="020B0604020202020204" pitchFamily="34" charset="0"/>
              <a:buChar char="•"/>
            </a:pPr>
            <a:r>
              <a:rPr lang="en-US" dirty="0"/>
              <a:t>Loop through each frame (image)</a:t>
            </a:r>
          </a:p>
          <a:p>
            <a:pPr marL="457200" indent="-457200">
              <a:buFont typeface="Arial" panose="020B0604020202020204" pitchFamily="34" charset="0"/>
              <a:buChar char="•"/>
            </a:pPr>
            <a:r>
              <a:rPr lang="en-US" dirty="0"/>
              <a:t>Apply transformation to each </a:t>
            </a:r>
            <a:r>
              <a:rPr lang="en-US" dirty="0" err="1"/>
              <a:t>fram</a:t>
            </a:r>
            <a:endParaRPr lang="en-US" dirty="0"/>
          </a:p>
          <a:p>
            <a:pPr marL="457200" indent="-457200">
              <a:buFont typeface="Arial" panose="020B0604020202020204" pitchFamily="34" charset="0"/>
              <a:buChar char="•"/>
            </a:pPr>
            <a:r>
              <a:rPr lang="en-US" dirty="0"/>
              <a:t>Append frame to new video</a:t>
            </a:r>
          </a:p>
        </p:txBody>
      </p:sp>
      <p:sp>
        <p:nvSpPr>
          <p:cNvPr id="4" name="Text Placeholder 3">
            <a:extLst>
              <a:ext uri="{FF2B5EF4-FFF2-40B4-BE49-F238E27FC236}">
                <a16:creationId xmlns:a16="http://schemas.microsoft.com/office/drawing/2014/main" id="{AC705876-2AFC-4971-B19E-D77CCD9F1613}"/>
              </a:ext>
            </a:extLst>
          </p:cNvPr>
          <p:cNvSpPr>
            <a:spLocks noGrp="1"/>
          </p:cNvSpPr>
          <p:nvPr>
            <p:ph type="body" sz="quarter" idx="10"/>
          </p:nvPr>
        </p:nvSpPr>
        <p:spPr/>
        <p:txBody>
          <a:bodyPr/>
          <a:lstStyle/>
          <a:p>
            <a:r>
              <a:rPr lang="en-US" dirty="0"/>
              <a:t>Steps</a:t>
            </a:r>
          </a:p>
        </p:txBody>
      </p:sp>
    </p:spTree>
    <p:extLst>
      <p:ext uri="{BB962C8B-B14F-4D97-AF65-F5344CB8AC3E}">
        <p14:creationId xmlns:p14="http://schemas.microsoft.com/office/powerpoint/2010/main" val="1472348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44A82-B541-4F63-B6FD-9B109952F078}"/>
              </a:ext>
            </a:extLst>
          </p:cNvPr>
          <p:cNvSpPr>
            <a:spLocks noGrp="1"/>
          </p:cNvSpPr>
          <p:nvPr>
            <p:ph type="title"/>
          </p:nvPr>
        </p:nvSpPr>
        <p:spPr/>
        <p:txBody>
          <a:bodyPr/>
          <a:lstStyle/>
          <a:p>
            <a:r>
              <a:rPr lang="en-US" dirty="0"/>
              <a:t>Working with Videos - OpenCV</a:t>
            </a:r>
          </a:p>
        </p:txBody>
      </p:sp>
      <p:sp>
        <p:nvSpPr>
          <p:cNvPr id="3" name="Content Placeholder 2">
            <a:extLst>
              <a:ext uri="{FF2B5EF4-FFF2-40B4-BE49-F238E27FC236}">
                <a16:creationId xmlns:a16="http://schemas.microsoft.com/office/drawing/2014/main" id="{EBF06C5E-33C5-44B6-81F9-6E1AEC0E52D3}"/>
              </a:ext>
            </a:extLst>
          </p:cNvPr>
          <p:cNvSpPr>
            <a:spLocks noGrp="1"/>
          </p:cNvSpPr>
          <p:nvPr>
            <p:ph idx="1"/>
          </p:nvPr>
        </p:nvSpPr>
        <p:spPr>
          <a:xfrm>
            <a:off x="806936" y="2623251"/>
            <a:ext cx="8009556" cy="6198208"/>
          </a:xfrm>
        </p:spPr>
        <p:txBody>
          <a:bodyPr/>
          <a:lstStyle/>
          <a:p>
            <a:r>
              <a:rPr lang="en-US" sz="1800" dirty="0"/>
              <a:t>Import cv2</a:t>
            </a:r>
          </a:p>
          <a:p>
            <a:r>
              <a:rPr lang="en-US" sz="1800" dirty="0"/>
              <a:t>cap = cv2.VideoCapture('hallway.mp4')</a:t>
            </a:r>
          </a:p>
          <a:p>
            <a:endParaRPr lang="en-US" sz="1800" dirty="0"/>
          </a:p>
          <a:p>
            <a:r>
              <a:rPr lang="en-US" sz="1800" dirty="0"/>
              <a:t>frames = []</a:t>
            </a:r>
          </a:p>
          <a:p>
            <a:endParaRPr lang="en-US" sz="1800" dirty="0"/>
          </a:p>
          <a:p>
            <a:r>
              <a:rPr lang="en-US" sz="1800" dirty="0"/>
              <a:t>while(1):</a:t>
            </a:r>
          </a:p>
          <a:p>
            <a:r>
              <a:rPr lang="en-US" sz="1800" dirty="0"/>
              <a:t>    try:</a:t>
            </a:r>
          </a:p>
          <a:p>
            <a:r>
              <a:rPr lang="en-US" sz="1800" dirty="0"/>
              <a:t>        _, frame = </a:t>
            </a:r>
            <a:r>
              <a:rPr lang="en-US" sz="1800" dirty="0" err="1"/>
              <a:t>cap.read</a:t>
            </a:r>
            <a:r>
              <a:rPr lang="en-US" sz="1800" dirty="0"/>
              <a:t>()</a:t>
            </a:r>
          </a:p>
          <a:p>
            <a:endParaRPr lang="en-US" sz="1800" dirty="0"/>
          </a:p>
          <a:p>
            <a:r>
              <a:rPr lang="en-US" sz="1800" dirty="0"/>
              <a:t>        </a:t>
            </a:r>
            <a:r>
              <a:rPr lang="en-US" sz="1800" dirty="0" err="1"/>
              <a:t>fgmask</a:t>
            </a:r>
            <a:r>
              <a:rPr lang="en-US" sz="1800" dirty="0"/>
              <a:t> = cv2.Canny(frame, 100, 100)</a:t>
            </a:r>
          </a:p>
          <a:p>
            <a:endParaRPr lang="en-US" sz="1800" dirty="0"/>
          </a:p>
          <a:p>
            <a:r>
              <a:rPr lang="en-US" sz="1800" dirty="0"/>
              <a:t>        mask = </a:t>
            </a:r>
            <a:r>
              <a:rPr lang="en-US" sz="1800" dirty="0" err="1"/>
              <a:t>fgmask</a:t>
            </a:r>
            <a:r>
              <a:rPr lang="en-US" sz="1800" dirty="0"/>
              <a:t> &gt; 100</a:t>
            </a:r>
          </a:p>
          <a:p>
            <a:r>
              <a:rPr lang="en-US" sz="1800" dirty="0"/>
              <a:t>        frame[mask, :] = 0</a:t>
            </a:r>
          </a:p>
          <a:p>
            <a:endParaRPr lang="en-US" sz="1800" dirty="0"/>
          </a:p>
          <a:p>
            <a:r>
              <a:rPr lang="en-US" sz="1800" dirty="0"/>
              <a:t>        </a:t>
            </a:r>
            <a:r>
              <a:rPr lang="en-US" sz="1800" dirty="0" err="1"/>
              <a:t>frames.append</a:t>
            </a:r>
            <a:r>
              <a:rPr lang="en-US" sz="1800" dirty="0"/>
              <a:t>(frame)</a:t>
            </a:r>
          </a:p>
          <a:p>
            <a:r>
              <a:rPr lang="en-US" sz="1800" dirty="0"/>
              <a:t>    except Exception:</a:t>
            </a:r>
          </a:p>
          <a:p>
            <a:r>
              <a:rPr lang="en-US" sz="1800" dirty="0"/>
              <a:t>        break</a:t>
            </a:r>
          </a:p>
          <a:p>
            <a:endParaRPr lang="en-US" sz="1400" dirty="0"/>
          </a:p>
        </p:txBody>
      </p:sp>
      <p:sp>
        <p:nvSpPr>
          <p:cNvPr id="4" name="Text Placeholder 3">
            <a:extLst>
              <a:ext uri="{FF2B5EF4-FFF2-40B4-BE49-F238E27FC236}">
                <a16:creationId xmlns:a16="http://schemas.microsoft.com/office/drawing/2014/main" id="{50E08757-8E9F-49A9-AE93-783B4FEC70CD}"/>
              </a:ext>
            </a:extLst>
          </p:cNvPr>
          <p:cNvSpPr>
            <a:spLocks noGrp="1"/>
          </p:cNvSpPr>
          <p:nvPr>
            <p:ph type="body" sz="quarter" idx="10"/>
          </p:nvPr>
        </p:nvSpPr>
        <p:spPr/>
        <p:txBody>
          <a:bodyPr/>
          <a:lstStyle/>
          <a:p>
            <a:r>
              <a:rPr lang="en-US" dirty="0"/>
              <a:t>You will want to use OpenCV to perform transformations – each video frame is an image</a:t>
            </a:r>
          </a:p>
          <a:p>
            <a:endParaRPr lang="en-US" dirty="0"/>
          </a:p>
        </p:txBody>
      </p:sp>
      <p:sp>
        <p:nvSpPr>
          <p:cNvPr id="5" name="TextBox 4">
            <a:extLst>
              <a:ext uri="{FF2B5EF4-FFF2-40B4-BE49-F238E27FC236}">
                <a16:creationId xmlns:a16="http://schemas.microsoft.com/office/drawing/2014/main" id="{142334E7-E759-4DF0-BD38-78C083C2985A}"/>
              </a:ext>
            </a:extLst>
          </p:cNvPr>
          <p:cNvSpPr txBox="1"/>
          <p:nvPr/>
        </p:nvSpPr>
        <p:spPr>
          <a:xfrm>
            <a:off x="6651524" y="2770542"/>
            <a:ext cx="8200103" cy="474591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dirty="0">
                <a:solidFill>
                  <a:schemeClr val="bg1"/>
                </a:solidFill>
                <a:latin typeface="Arial" panose="020B0604020202020204" pitchFamily="34" charset="0"/>
                <a:cs typeface="Arial" panose="020B0604020202020204" pitchFamily="34" charset="0"/>
              </a:rPr>
              <a:t>width = int(</a:t>
            </a:r>
            <a:r>
              <a:rPr lang="en-US" dirty="0" err="1">
                <a:solidFill>
                  <a:schemeClr val="bg1"/>
                </a:solidFill>
                <a:latin typeface="Arial" panose="020B0604020202020204" pitchFamily="34" charset="0"/>
                <a:cs typeface="Arial" panose="020B0604020202020204" pitchFamily="34" charset="0"/>
              </a:rPr>
              <a:t>cap.get</a:t>
            </a:r>
            <a:r>
              <a:rPr lang="en-US" dirty="0">
                <a:solidFill>
                  <a:schemeClr val="bg1"/>
                </a:solidFill>
                <a:latin typeface="Arial" panose="020B0604020202020204" pitchFamily="34" charset="0"/>
                <a:cs typeface="Arial" panose="020B0604020202020204" pitchFamily="34" charset="0"/>
              </a:rPr>
              <a:t>(3))</a:t>
            </a:r>
          </a:p>
          <a:p>
            <a:r>
              <a:rPr lang="en-US" dirty="0">
                <a:solidFill>
                  <a:schemeClr val="bg1"/>
                </a:solidFill>
                <a:latin typeface="Arial" panose="020B0604020202020204" pitchFamily="34" charset="0"/>
                <a:cs typeface="Arial" panose="020B0604020202020204" pitchFamily="34" charset="0"/>
              </a:rPr>
              <a:t>height = int(</a:t>
            </a:r>
            <a:r>
              <a:rPr lang="en-US" dirty="0" err="1">
                <a:solidFill>
                  <a:schemeClr val="bg1"/>
                </a:solidFill>
                <a:latin typeface="Arial" panose="020B0604020202020204" pitchFamily="34" charset="0"/>
                <a:cs typeface="Arial" panose="020B0604020202020204" pitchFamily="34" charset="0"/>
              </a:rPr>
              <a:t>cap.get</a:t>
            </a:r>
            <a:r>
              <a:rPr lang="en-US" dirty="0">
                <a:solidFill>
                  <a:schemeClr val="bg1"/>
                </a:solidFill>
                <a:latin typeface="Arial" panose="020B0604020202020204" pitchFamily="34" charset="0"/>
                <a:cs typeface="Arial" panose="020B0604020202020204" pitchFamily="34" charset="0"/>
              </a:rPr>
              <a:t>(4))</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filename = 'output.mp4'</a:t>
            </a:r>
          </a:p>
          <a:p>
            <a:endParaRPr lang="en-US" dirty="0">
              <a:solidFill>
                <a:schemeClr val="bg1"/>
              </a:solidFill>
              <a:latin typeface="Arial" panose="020B0604020202020204" pitchFamily="34" charset="0"/>
              <a:cs typeface="Arial" panose="020B0604020202020204" pitchFamily="34" charset="0"/>
            </a:endParaRPr>
          </a:p>
          <a:p>
            <a:r>
              <a:rPr lang="en-US" dirty="0" err="1">
                <a:solidFill>
                  <a:schemeClr val="bg1"/>
                </a:solidFill>
                <a:latin typeface="Arial" panose="020B0604020202020204" pitchFamily="34" charset="0"/>
                <a:cs typeface="Arial" panose="020B0604020202020204" pitchFamily="34" charset="0"/>
              </a:rPr>
              <a:t>fourcc</a:t>
            </a:r>
            <a:r>
              <a:rPr lang="en-US" dirty="0">
                <a:solidFill>
                  <a:schemeClr val="bg1"/>
                </a:solidFill>
                <a:latin typeface="Arial" panose="020B0604020202020204" pitchFamily="34" charset="0"/>
                <a:cs typeface="Arial" panose="020B0604020202020204" pitchFamily="34" charset="0"/>
              </a:rPr>
              <a:t> = cv2.VideoWriter_fourcc(*'avc1')</a:t>
            </a:r>
          </a:p>
          <a:p>
            <a:r>
              <a:rPr lang="en-US" dirty="0">
                <a:solidFill>
                  <a:schemeClr val="bg1"/>
                </a:solidFill>
                <a:latin typeface="Arial" panose="020B0604020202020204" pitchFamily="34" charset="0"/>
                <a:cs typeface="Arial" panose="020B0604020202020204" pitchFamily="34" charset="0"/>
              </a:rPr>
              <a:t>writer = cv2.VideoWriter(filename, </a:t>
            </a:r>
            <a:r>
              <a:rPr lang="en-US" dirty="0" err="1">
                <a:solidFill>
                  <a:schemeClr val="bg1"/>
                </a:solidFill>
                <a:latin typeface="Arial" panose="020B0604020202020204" pitchFamily="34" charset="0"/>
                <a:cs typeface="Arial" panose="020B0604020202020204" pitchFamily="34" charset="0"/>
              </a:rPr>
              <a:t>fourcc</a:t>
            </a:r>
            <a:r>
              <a:rPr lang="en-US" dirty="0">
                <a:solidFill>
                  <a:schemeClr val="bg1"/>
                </a:solidFill>
                <a:latin typeface="Arial" panose="020B0604020202020204" pitchFamily="34" charset="0"/>
                <a:cs typeface="Arial" panose="020B0604020202020204" pitchFamily="34" charset="0"/>
              </a:rPr>
              <a:t>, 25, (width, height))</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for frame in frames:</a:t>
            </a:r>
          </a:p>
          <a:p>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writer.write</a:t>
            </a:r>
            <a:r>
              <a:rPr lang="en-US" dirty="0">
                <a:solidFill>
                  <a:schemeClr val="bg1"/>
                </a:solidFill>
                <a:latin typeface="Arial" panose="020B0604020202020204" pitchFamily="34" charset="0"/>
                <a:cs typeface="Arial" panose="020B0604020202020204" pitchFamily="34" charset="0"/>
              </a:rPr>
              <a:t>(frame)</a:t>
            </a:r>
          </a:p>
          <a:p>
            <a:endParaRPr lang="en-US" dirty="0">
              <a:solidFill>
                <a:schemeClr val="bg1"/>
              </a:solidFill>
              <a:latin typeface="Arial" panose="020B0604020202020204" pitchFamily="34" charset="0"/>
              <a:cs typeface="Arial" panose="020B0604020202020204" pitchFamily="34" charset="0"/>
            </a:endParaRPr>
          </a:p>
          <a:p>
            <a:r>
              <a:rPr lang="en-US" dirty="0" err="1">
                <a:solidFill>
                  <a:schemeClr val="bg1"/>
                </a:solidFill>
                <a:latin typeface="Arial" panose="020B0604020202020204" pitchFamily="34" charset="0"/>
                <a:cs typeface="Arial" panose="020B0604020202020204" pitchFamily="34" charset="0"/>
              </a:rPr>
              <a:t>cap.release</a:t>
            </a:r>
            <a:r>
              <a:rPr lang="en-US" dirty="0">
                <a:solidFill>
                  <a:schemeClr val="bg1"/>
                </a:solidFill>
                <a:latin typeface="Arial" panose="020B0604020202020204" pitchFamily="34" charset="0"/>
                <a:cs typeface="Arial" panose="020B0604020202020204" pitchFamily="34" charset="0"/>
              </a:rPr>
              <a:t>()</a:t>
            </a:r>
          </a:p>
          <a:p>
            <a:r>
              <a:rPr lang="en-US" dirty="0" err="1">
                <a:solidFill>
                  <a:schemeClr val="bg1"/>
                </a:solidFill>
                <a:latin typeface="Arial" panose="020B0604020202020204" pitchFamily="34" charset="0"/>
                <a:cs typeface="Arial" panose="020B0604020202020204" pitchFamily="34" charset="0"/>
              </a:rPr>
              <a:t>writer.release</a:t>
            </a:r>
            <a:r>
              <a:rPr lang="en-US" dirty="0">
                <a:solidFill>
                  <a:schemeClr val="bg1"/>
                </a:solidFill>
                <a:latin typeface="Arial" panose="020B0604020202020204" pitchFamily="34" charset="0"/>
                <a:cs typeface="Arial" panose="020B0604020202020204" pitchFamily="34" charset="0"/>
              </a:rPr>
              <a:t>()</a:t>
            </a:r>
          </a:p>
          <a:p>
            <a:endParaRPr lang="en-US" dirty="0">
              <a:solidFill>
                <a:schemeClr val="bg1"/>
              </a:solidFill>
              <a:latin typeface="Arial" panose="020B0604020202020204" pitchFamily="34" charset="0"/>
              <a:cs typeface="Arial" panose="020B0604020202020204" pitchFamily="34" charset="0"/>
            </a:endParaRPr>
          </a:p>
          <a:p>
            <a:r>
              <a:rPr lang="en-US" dirty="0">
                <a:solidFill>
                  <a:schemeClr val="bg1"/>
                </a:solidFill>
                <a:latin typeface="Arial" panose="020B0604020202020204" pitchFamily="34" charset="0"/>
                <a:cs typeface="Arial" panose="020B0604020202020204" pitchFamily="34" charset="0"/>
              </a:rPr>
              <a:t>with open(filename, '</a:t>
            </a:r>
            <a:r>
              <a:rPr lang="en-US" dirty="0" err="1">
                <a:solidFill>
                  <a:schemeClr val="bg1"/>
                </a:solidFill>
                <a:latin typeface="Arial" panose="020B0604020202020204" pitchFamily="34" charset="0"/>
                <a:cs typeface="Arial" panose="020B0604020202020204" pitchFamily="34" charset="0"/>
              </a:rPr>
              <a:t>rb</a:t>
            </a:r>
            <a:r>
              <a:rPr lang="en-US" dirty="0">
                <a:solidFill>
                  <a:schemeClr val="bg1"/>
                </a:solidFill>
                <a:latin typeface="Arial" panose="020B0604020202020204" pitchFamily="34" charset="0"/>
                <a:cs typeface="Arial" panose="020B0604020202020204" pitchFamily="34" charset="0"/>
              </a:rPr>
              <a:t>') as f:</a:t>
            </a:r>
          </a:p>
          <a:p>
            <a:r>
              <a:rPr lang="en-US" dirty="0">
                <a:solidFill>
                  <a:schemeClr val="bg1"/>
                </a:solidFill>
                <a:latin typeface="Arial" panose="020B0604020202020204" pitchFamily="34" charset="0"/>
                <a:cs typeface="Arial" panose="020B0604020202020204" pitchFamily="34" charset="0"/>
              </a:rPr>
              <a:t>    </a:t>
            </a:r>
            <a:r>
              <a:rPr lang="en-US" dirty="0" err="1">
                <a:solidFill>
                  <a:schemeClr val="bg1"/>
                </a:solidFill>
                <a:latin typeface="Arial" panose="020B0604020202020204" pitchFamily="34" charset="0"/>
                <a:cs typeface="Arial" panose="020B0604020202020204" pitchFamily="34" charset="0"/>
              </a:rPr>
              <a:t>video.value</a:t>
            </a:r>
            <a:r>
              <a:rPr lang="en-US" dirty="0">
                <a:solidFill>
                  <a:schemeClr val="bg1"/>
                </a:solidFill>
                <a:latin typeface="Arial" panose="020B0604020202020204" pitchFamily="34" charset="0"/>
                <a:cs typeface="Arial" panose="020B0604020202020204" pitchFamily="34" charset="0"/>
              </a:rPr>
              <a:t> = </a:t>
            </a:r>
            <a:r>
              <a:rPr lang="en-US" dirty="0" err="1">
                <a:solidFill>
                  <a:schemeClr val="bg1"/>
                </a:solidFill>
                <a:latin typeface="Arial" panose="020B0604020202020204" pitchFamily="34" charset="0"/>
                <a:cs typeface="Arial" panose="020B0604020202020204" pitchFamily="34" charset="0"/>
              </a:rPr>
              <a:t>f.read</a:t>
            </a:r>
            <a:r>
              <a:rPr lang="en-US" dirty="0">
                <a:solidFill>
                  <a:schemeClr val="bg1"/>
                </a:solidFill>
                <a:latin typeface="Arial" panose="020B0604020202020204" pitchFamily="34" charset="0"/>
                <a:cs typeface="Arial" panose="020B0604020202020204" pitchFamily="34" charset="0"/>
              </a:rPr>
              <a:t>()</a:t>
            </a:r>
          </a:p>
          <a:p>
            <a:pPr algn="ctr">
              <a:lnSpc>
                <a:spcPct val="90000"/>
              </a:lnSpc>
            </a:pPr>
            <a:endParaRPr lang="en-US" sz="1600" dirty="0" err="1">
              <a:solidFill>
                <a:schemeClr val="bg1"/>
              </a:solidFill>
              <a:latin typeface="Trebuchet MS" panose="020B0603020202020204" pitchFamily="34" charset="0"/>
            </a:endParaRPr>
          </a:p>
        </p:txBody>
      </p:sp>
      <p:pic>
        <p:nvPicPr>
          <p:cNvPr id="7" name="Picture 6">
            <a:extLst>
              <a:ext uri="{FF2B5EF4-FFF2-40B4-BE49-F238E27FC236}">
                <a16:creationId xmlns:a16="http://schemas.microsoft.com/office/drawing/2014/main" id="{F0200234-FABA-4A4D-A753-03A0553C9B69}"/>
              </a:ext>
            </a:extLst>
          </p:cNvPr>
          <p:cNvPicPr>
            <a:picLocks noChangeAspect="1"/>
          </p:cNvPicPr>
          <p:nvPr/>
        </p:nvPicPr>
        <p:blipFill>
          <a:blip r:embed="rId2"/>
          <a:stretch>
            <a:fillRect/>
          </a:stretch>
        </p:blipFill>
        <p:spPr>
          <a:xfrm>
            <a:off x="12614508" y="5349314"/>
            <a:ext cx="3589331" cy="2819644"/>
          </a:xfrm>
          <a:prstGeom prst="rect">
            <a:avLst/>
          </a:prstGeom>
        </p:spPr>
      </p:pic>
    </p:spTree>
    <p:extLst>
      <p:ext uri="{BB962C8B-B14F-4D97-AF65-F5344CB8AC3E}">
        <p14:creationId xmlns:p14="http://schemas.microsoft.com/office/powerpoint/2010/main" val="1570926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A1D961-7896-4431-9F70-5C53397EC610}"/>
              </a:ext>
            </a:extLst>
          </p:cNvPr>
          <p:cNvSpPr>
            <a:spLocks noGrp="1"/>
          </p:cNvSpPr>
          <p:nvPr>
            <p:ph type="title"/>
          </p:nvPr>
        </p:nvSpPr>
        <p:spPr/>
        <p:txBody>
          <a:bodyPr/>
          <a:lstStyle/>
          <a:p>
            <a:r>
              <a:rPr lang="en-US" dirty="0"/>
              <a:t>Working with your Camera</a:t>
            </a:r>
          </a:p>
        </p:txBody>
      </p:sp>
      <p:sp>
        <p:nvSpPr>
          <p:cNvPr id="3" name="Content Placeholder 2">
            <a:extLst>
              <a:ext uri="{FF2B5EF4-FFF2-40B4-BE49-F238E27FC236}">
                <a16:creationId xmlns:a16="http://schemas.microsoft.com/office/drawing/2014/main" id="{5F491BD3-2F8F-4BAF-B0ED-29E3DEDEB891}"/>
              </a:ext>
            </a:extLst>
          </p:cNvPr>
          <p:cNvSpPr>
            <a:spLocks noGrp="1"/>
          </p:cNvSpPr>
          <p:nvPr>
            <p:ph idx="1"/>
          </p:nvPr>
        </p:nvSpPr>
        <p:spPr/>
        <p:txBody>
          <a:bodyPr/>
          <a:lstStyle/>
          <a:p>
            <a:r>
              <a:rPr lang="en-US" dirty="0"/>
              <a:t>You use the video capture function and pass in a 0 other number to represent your webcam.  </a:t>
            </a:r>
          </a:p>
          <a:p>
            <a:r>
              <a:rPr lang="en-US" dirty="0"/>
              <a:t>	cap = cv2.VideoCapture(0)</a:t>
            </a:r>
          </a:p>
          <a:p>
            <a:endParaRPr lang="en-US" dirty="0"/>
          </a:p>
          <a:p>
            <a:r>
              <a:rPr lang="en-US" dirty="0"/>
              <a:t>If you have just one camera, it is usually device 0.  If you have both a webcam and USB, the USB might be assigned a 1.</a:t>
            </a:r>
          </a:p>
          <a:p>
            <a:endParaRPr lang="en-US" dirty="0"/>
          </a:p>
          <a:p>
            <a:r>
              <a:rPr lang="en-US" dirty="0"/>
              <a:t>To see if a webcam is abled on your nano, you can run:</a:t>
            </a:r>
          </a:p>
          <a:p>
            <a:pPr lvl="1"/>
            <a:r>
              <a:rPr lang="en-US" dirty="0"/>
              <a:t>!ls -</a:t>
            </a:r>
            <a:r>
              <a:rPr lang="en-US" dirty="0" err="1"/>
              <a:t>ltrh</a:t>
            </a:r>
            <a:r>
              <a:rPr lang="en-US" dirty="0"/>
              <a:t> /dev/video*</a:t>
            </a:r>
          </a:p>
          <a:p>
            <a:pPr lvl="1"/>
            <a:endParaRPr lang="en-US" dirty="0"/>
          </a:p>
          <a:p>
            <a:r>
              <a:rPr lang="en-US" dirty="0"/>
              <a:t>Sample results: </a:t>
            </a:r>
          </a:p>
        </p:txBody>
      </p:sp>
      <p:pic>
        <p:nvPicPr>
          <p:cNvPr id="6" name="Picture 5">
            <a:extLst>
              <a:ext uri="{FF2B5EF4-FFF2-40B4-BE49-F238E27FC236}">
                <a16:creationId xmlns:a16="http://schemas.microsoft.com/office/drawing/2014/main" id="{45B4AD4F-CBDB-4BDF-9E3B-FCC80041B025}"/>
              </a:ext>
            </a:extLst>
          </p:cNvPr>
          <p:cNvPicPr>
            <a:picLocks noChangeAspect="1"/>
          </p:cNvPicPr>
          <p:nvPr/>
        </p:nvPicPr>
        <p:blipFill>
          <a:blip r:embed="rId2"/>
          <a:stretch>
            <a:fillRect/>
          </a:stretch>
        </p:blipFill>
        <p:spPr>
          <a:xfrm>
            <a:off x="3537974" y="7523757"/>
            <a:ext cx="4470399" cy="535754"/>
          </a:xfrm>
          <a:prstGeom prst="rect">
            <a:avLst/>
          </a:prstGeom>
        </p:spPr>
      </p:pic>
    </p:spTree>
    <p:extLst>
      <p:ext uri="{BB962C8B-B14F-4D97-AF65-F5344CB8AC3E}">
        <p14:creationId xmlns:p14="http://schemas.microsoft.com/office/powerpoint/2010/main" val="2356624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93E97-AF1C-46D5-92DB-94E1DE062782}"/>
              </a:ext>
            </a:extLst>
          </p:cNvPr>
          <p:cNvSpPr>
            <a:spLocks noGrp="1"/>
          </p:cNvSpPr>
          <p:nvPr>
            <p:ph type="title"/>
          </p:nvPr>
        </p:nvSpPr>
        <p:spPr/>
        <p:txBody>
          <a:bodyPr/>
          <a:lstStyle/>
          <a:p>
            <a:r>
              <a:rPr lang="en-US" dirty="0"/>
              <a:t>Possible Camera Errors with Nano</a:t>
            </a:r>
          </a:p>
        </p:txBody>
      </p:sp>
      <p:sp>
        <p:nvSpPr>
          <p:cNvPr id="3" name="Content Placeholder 2">
            <a:extLst>
              <a:ext uri="{FF2B5EF4-FFF2-40B4-BE49-F238E27FC236}">
                <a16:creationId xmlns:a16="http://schemas.microsoft.com/office/drawing/2014/main" id="{33F68E04-86CD-4A91-BD8B-A2679189CA2F}"/>
              </a:ext>
            </a:extLst>
          </p:cNvPr>
          <p:cNvSpPr>
            <a:spLocks noGrp="1"/>
          </p:cNvSpPr>
          <p:nvPr>
            <p:ph idx="1"/>
          </p:nvPr>
        </p:nvSpPr>
        <p:spPr/>
        <p:txBody>
          <a:bodyPr/>
          <a:lstStyle/>
          <a:p>
            <a:pPr algn="l"/>
            <a:r>
              <a:rPr lang="en-US" b="1" i="0" dirty="0">
                <a:effectLst/>
                <a:latin typeface="-apple-system"/>
              </a:rPr>
              <a:t>Common Camera errors:</a:t>
            </a:r>
          </a:p>
          <a:p>
            <a:pPr algn="l">
              <a:buFont typeface="Arial" panose="020B0604020202020204" pitchFamily="34" charset="0"/>
              <a:buChar char="•"/>
            </a:pPr>
            <a:r>
              <a:rPr lang="en-US" b="0" i="0" dirty="0">
                <a:effectLst/>
                <a:latin typeface="-apple-system"/>
              </a:rPr>
              <a:t>Your camera is not connected</a:t>
            </a:r>
          </a:p>
          <a:p>
            <a:pPr algn="l">
              <a:buFont typeface="Arial" panose="020B0604020202020204" pitchFamily="34" charset="0"/>
              <a:buChar char="•"/>
            </a:pPr>
            <a:r>
              <a:rPr lang="en-US" b="0" i="0" dirty="0">
                <a:effectLst/>
                <a:latin typeface="-apple-system"/>
              </a:rPr>
              <a:t>For remote containers, you did not add the parameter to attach your device. Stop the container and run again with the required parameter to attach your camera:</a:t>
            </a:r>
          </a:p>
          <a:p>
            <a:pPr marL="742950" lvl="1" indent="-285750" algn="l">
              <a:buFont typeface="Arial" panose="020B0604020202020204" pitchFamily="34" charset="0"/>
              <a:buChar char="•"/>
            </a:pPr>
            <a:r>
              <a:rPr lang="en-US" b="0" i="0" dirty="0">
                <a:effectLst/>
                <a:latin typeface="-apple-system"/>
              </a:rPr>
              <a:t>E.G. </a:t>
            </a:r>
            <a:r>
              <a:rPr lang="en-US" b="0" i="0" dirty="0" err="1">
                <a:effectLst/>
                <a:latin typeface="-apple-system"/>
              </a:rPr>
              <a:t>sudo</a:t>
            </a:r>
            <a:r>
              <a:rPr lang="en-US" b="0" i="0" dirty="0">
                <a:effectLst/>
                <a:latin typeface="-apple-system"/>
              </a:rPr>
              <a:t> docker run --runtime </a:t>
            </a:r>
            <a:r>
              <a:rPr lang="en-US" b="0" i="0" dirty="0" err="1">
                <a:effectLst/>
                <a:latin typeface="-apple-system"/>
              </a:rPr>
              <a:t>nvidia</a:t>
            </a:r>
            <a:r>
              <a:rPr lang="en-US" b="0" i="0" dirty="0">
                <a:effectLst/>
                <a:latin typeface="-apple-system"/>
              </a:rPr>
              <a:t> -it --rm --network host </a:t>
            </a:r>
            <a:r>
              <a:rPr lang="en-US" b="1" i="1" dirty="0">
                <a:effectLst/>
                <a:latin typeface="-apple-system"/>
              </a:rPr>
              <a:t>--device /dev/video0</a:t>
            </a:r>
            <a:r>
              <a:rPr lang="en-US" b="0" i="0" dirty="0">
                <a:effectLst/>
                <a:latin typeface="-apple-system"/>
              </a:rPr>
              <a:t> </a:t>
            </a:r>
            <a:r>
              <a:rPr lang="en-US" b="0" i="0" dirty="0" err="1">
                <a:effectLst/>
                <a:latin typeface="-apple-system"/>
              </a:rPr>
              <a:t>dustynv</a:t>
            </a:r>
            <a:r>
              <a:rPr lang="en-US" b="0" i="0" dirty="0">
                <a:effectLst/>
                <a:latin typeface="-apple-system"/>
              </a:rPr>
              <a:t>/l4t-ml:r32.5.0-py3</a:t>
            </a:r>
          </a:p>
          <a:p>
            <a:pPr algn="l">
              <a:buFont typeface="Arial" panose="020B0604020202020204" pitchFamily="34" charset="0"/>
              <a:buChar char="•"/>
            </a:pPr>
            <a:endParaRPr lang="en-US" b="0" i="0" dirty="0">
              <a:effectLst/>
              <a:latin typeface="-apple-system"/>
            </a:endParaRPr>
          </a:p>
          <a:p>
            <a:pPr algn="l">
              <a:buFont typeface="Arial" panose="020B0604020202020204" pitchFamily="34" charset="0"/>
              <a:buChar char="•"/>
            </a:pPr>
            <a:r>
              <a:rPr lang="en-US" b="0" i="0" dirty="0">
                <a:effectLst/>
                <a:latin typeface="-apple-system"/>
              </a:rPr>
              <a:t>If this is a windows machine, typically your primary camera will be device 0 (e.g. cv2.VideoCapture(0) ) but if it is a USB camera and you have an embedded camera, it may be device 1. You can always set the value in the </a:t>
            </a:r>
            <a:r>
              <a:rPr lang="en-US" b="0" i="0" dirty="0" err="1">
                <a:effectLst/>
                <a:latin typeface="-apple-system"/>
              </a:rPr>
              <a:t>USBcamera</a:t>
            </a:r>
            <a:r>
              <a:rPr lang="en-US" b="0" i="0" dirty="0">
                <a:effectLst/>
                <a:latin typeface="-apple-system"/>
              </a:rPr>
              <a:t> class to </a:t>
            </a:r>
            <a:r>
              <a:rPr lang="en-US" b="0" i="0" dirty="0" err="1">
                <a:effectLst/>
                <a:latin typeface="-apple-system"/>
              </a:rPr>
              <a:t>cv.VideoCapture</a:t>
            </a:r>
            <a:r>
              <a:rPr lang="en-US" b="0" i="0" dirty="0">
                <a:effectLst/>
                <a:latin typeface="-apple-system"/>
              </a:rPr>
              <a:t>(1) and test it out.</a:t>
            </a:r>
          </a:p>
          <a:p>
            <a:endParaRPr lang="en-US" dirty="0"/>
          </a:p>
        </p:txBody>
      </p:sp>
      <p:sp>
        <p:nvSpPr>
          <p:cNvPr id="4" name="Text Placeholder 3">
            <a:extLst>
              <a:ext uri="{FF2B5EF4-FFF2-40B4-BE49-F238E27FC236}">
                <a16:creationId xmlns:a16="http://schemas.microsoft.com/office/drawing/2014/main" id="{D4C454AE-ABF3-40A7-B4DD-804D3A4E7766}"/>
              </a:ext>
            </a:extLst>
          </p:cNvPr>
          <p:cNvSpPr>
            <a:spLocks noGrp="1"/>
          </p:cNvSpPr>
          <p:nvPr>
            <p:ph type="body" sz="quarter" idx="10"/>
          </p:nvPr>
        </p:nvSpPr>
        <p:spPr/>
        <p:txBody>
          <a:bodyPr/>
          <a:lstStyle/>
          <a:p>
            <a:r>
              <a:rPr lang="en-US" dirty="0"/>
              <a:t>Troubleshooting</a:t>
            </a:r>
          </a:p>
        </p:txBody>
      </p:sp>
    </p:spTree>
    <p:extLst>
      <p:ext uri="{BB962C8B-B14F-4D97-AF65-F5344CB8AC3E}">
        <p14:creationId xmlns:p14="http://schemas.microsoft.com/office/powerpoint/2010/main" val="2142576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55238-7049-46BF-B189-3EC84FDC425A}"/>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A0EF9F72-2911-4BC0-AB07-527A61DE56D7}"/>
              </a:ext>
            </a:extLst>
          </p:cNvPr>
          <p:cNvSpPr>
            <a:spLocks noGrp="1"/>
          </p:cNvSpPr>
          <p:nvPr>
            <p:ph idx="1"/>
          </p:nvPr>
        </p:nvSpPr>
        <p:spPr/>
        <p:txBody>
          <a:bodyPr/>
          <a:lstStyle/>
          <a:p>
            <a:r>
              <a:rPr lang="en-US" dirty="0"/>
              <a:t>This module covered:</a:t>
            </a:r>
          </a:p>
          <a:p>
            <a:pPr marL="457200" indent="-457200">
              <a:buFont typeface="Arial" panose="020B0604020202020204" pitchFamily="34" charset="0"/>
              <a:buChar char="•"/>
            </a:pPr>
            <a:r>
              <a:rPr lang="en-US" dirty="0"/>
              <a:t>how images are represented computationally</a:t>
            </a:r>
          </a:p>
          <a:p>
            <a:pPr marL="457200" indent="-457200">
              <a:buFont typeface="Arial" panose="020B0604020202020204" pitchFamily="34" charset="0"/>
              <a:buChar char="•"/>
            </a:pPr>
            <a:r>
              <a:rPr lang="en-US" dirty="0"/>
              <a:t>How to work with images and videos using OpenCV</a:t>
            </a:r>
          </a:p>
          <a:p>
            <a:pPr marL="457200" indent="-457200">
              <a:buFont typeface="Arial" panose="020B0604020202020204" pitchFamily="34" charset="0"/>
              <a:buChar char="•"/>
            </a:pPr>
            <a:r>
              <a:rPr lang="en-US" dirty="0"/>
              <a:t>How to integrate use of GPUs with OpenCV using </a:t>
            </a:r>
            <a:r>
              <a:rPr lang="en-US" dirty="0" err="1"/>
              <a:t>PyCuda</a:t>
            </a:r>
            <a:r>
              <a:rPr lang="en-US" dirty="0"/>
              <a:t> and OpenCV CUDA</a:t>
            </a:r>
          </a:p>
          <a:p>
            <a:pPr marL="457200" indent="-457200">
              <a:buFont typeface="Arial" panose="020B0604020202020204" pitchFamily="34" charset="0"/>
              <a:buChar char="•"/>
            </a:pPr>
            <a:r>
              <a:rPr lang="en-US" dirty="0"/>
              <a:t>How to work read in images from a connected webcam</a:t>
            </a:r>
          </a:p>
          <a:p>
            <a:endParaRPr lang="en-US" dirty="0"/>
          </a:p>
        </p:txBody>
      </p:sp>
    </p:spTree>
    <p:extLst>
      <p:ext uri="{BB962C8B-B14F-4D97-AF65-F5344CB8AC3E}">
        <p14:creationId xmlns:p14="http://schemas.microsoft.com/office/powerpoint/2010/main" val="1145610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35C40B-01A7-4B8D-B451-38C4C0BCF851}"/>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3AB2BC3F-3D64-4BC7-8296-47092BDC6226}"/>
              </a:ext>
            </a:extLst>
          </p:cNvPr>
          <p:cNvSpPr>
            <a:spLocks noGrp="1"/>
          </p:cNvSpPr>
          <p:nvPr>
            <p:ph idx="1"/>
          </p:nvPr>
        </p:nvSpPr>
        <p:spPr/>
        <p:txBody>
          <a:bodyPr/>
          <a:lstStyle/>
          <a:p>
            <a:r>
              <a:rPr lang="en-US" dirty="0"/>
              <a:t>Introduction</a:t>
            </a:r>
          </a:p>
          <a:p>
            <a:r>
              <a:rPr lang="en-US" dirty="0"/>
              <a:t>How a computer sees an image</a:t>
            </a:r>
          </a:p>
          <a:p>
            <a:r>
              <a:rPr lang="en-US" dirty="0"/>
              <a:t>OpenCV</a:t>
            </a:r>
          </a:p>
          <a:p>
            <a:r>
              <a:rPr lang="en-US" dirty="0" err="1"/>
              <a:t>PyCuda</a:t>
            </a:r>
            <a:endParaRPr lang="en-US" dirty="0"/>
          </a:p>
          <a:p>
            <a:r>
              <a:rPr lang="en-US" dirty="0"/>
              <a:t>OpenCV CUDA</a:t>
            </a:r>
          </a:p>
          <a:p>
            <a:r>
              <a:rPr lang="en-US" dirty="0"/>
              <a:t>Working with Videos</a:t>
            </a:r>
          </a:p>
          <a:p>
            <a:r>
              <a:rPr lang="en-US" dirty="0"/>
              <a:t>Working with a Webcam</a:t>
            </a:r>
          </a:p>
          <a:p>
            <a:endParaRPr lang="en-US" dirty="0"/>
          </a:p>
        </p:txBody>
      </p:sp>
      <p:sp>
        <p:nvSpPr>
          <p:cNvPr id="4" name="Slide Number Placeholder 3">
            <a:extLst>
              <a:ext uri="{FF2B5EF4-FFF2-40B4-BE49-F238E27FC236}">
                <a16:creationId xmlns:a16="http://schemas.microsoft.com/office/drawing/2014/main" id="{98DAED2E-B9F2-4BC7-982F-6FF523FCD0D6}"/>
              </a:ext>
            </a:extLst>
          </p:cNvPr>
          <p:cNvSpPr>
            <a:spLocks noGrp="1"/>
          </p:cNvSpPr>
          <p:nvPr>
            <p:ph type="sldNum" sz="quarter" idx="12"/>
          </p:nvPr>
        </p:nvSpPr>
        <p:spPr/>
        <p:txBody>
          <a:bodyPr/>
          <a:lstStyle/>
          <a:p>
            <a:fld id="{40901272-7106-4A61-960A-EAFD4560DABF}" type="slidenum">
              <a:rPr lang="en-US" smtClean="0"/>
              <a:pPr/>
              <a:t>3</a:t>
            </a:fld>
            <a:endParaRPr lang="en-US" dirty="0"/>
          </a:p>
        </p:txBody>
      </p:sp>
    </p:spTree>
    <p:extLst>
      <p:ext uri="{BB962C8B-B14F-4D97-AF65-F5344CB8AC3E}">
        <p14:creationId xmlns:p14="http://schemas.microsoft.com/office/powerpoint/2010/main" val="41294447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F3FC1-AC70-4C3B-965E-7C74B4206C47}"/>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F390449E-D99C-45E2-8D85-5DD32CFEA176}"/>
              </a:ext>
            </a:extLst>
          </p:cNvPr>
          <p:cNvSpPr>
            <a:spLocks noGrp="1"/>
          </p:cNvSpPr>
          <p:nvPr>
            <p:ph idx="1"/>
          </p:nvPr>
        </p:nvSpPr>
        <p:spPr/>
        <p:txBody>
          <a:bodyPr/>
          <a:lstStyle/>
          <a:p>
            <a:r>
              <a:rPr lang="en-US" dirty="0"/>
              <a:t>This module introduces you to the basics of working with images and videos using OpenCV, </a:t>
            </a:r>
            <a:r>
              <a:rPr lang="en-US" dirty="0" err="1"/>
              <a:t>PyCuda</a:t>
            </a:r>
            <a:r>
              <a:rPr lang="en-US" dirty="0"/>
              <a:t> and OpenCV CUDA</a:t>
            </a:r>
          </a:p>
        </p:txBody>
      </p:sp>
      <p:sp>
        <p:nvSpPr>
          <p:cNvPr id="4" name="Slide Number Placeholder 3">
            <a:extLst>
              <a:ext uri="{FF2B5EF4-FFF2-40B4-BE49-F238E27FC236}">
                <a16:creationId xmlns:a16="http://schemas.microsoft.com/office/drawing/2014/main" id="{75799D4D-464D-409A-BB56-F30DDD9DB6FD}"/>
              </a:ext>
            </a:extLst>
          </p:cNvPr>
          <p:cNvSpPr>
            <a:spLocks noGrp="1"/>
          </p:cNvSpPr>
          <p:nvPr>
            <p:ph type="sldNum" sz="quarter" idx="12"/>
          </p:nvPr>
        </p:nvSpPr>
        <p:spPr/>
        <p:txBody>
          <a:bodyPr/>
          <a:lstStyle/>
          <a:p>
            <a:fld id="{40901272-7106-4A61-960A-EAFD4560DABF}" type="slidenum">
              <a:rPr lang="en-US" smtClean="0"/>
              <a:pPr/>
              <a:t>4</a:t>
            </a:fld>
            <a:endParaRPr lang="en-US" dirty="0"/>
          </a:p>
        </p:txBody>
      </p:sp>
    </p:spTree>
    <p:extLst>
      <p:ext uri="{BB962C8B-B14F-4D97-AF65-F5344CB8AC3E}">
        <p14:creationId xmlns:p14="http://schemas.microsoft.com/office/powerpoint/2010/main" val="4149852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2908937" y="579121"/>
            <a:ext cx="12470130" cy="1421928"/>
          </a:xfrm>
        </p:spPr>
        <p:txBody>
          <a:bodyPr/>
          <a:lstStyle/>
          <a:p>
            <a:br>
              <a:rPr lang="en-US" dirty="0"/>
            </a:br>
            <a:r>
              <a:rPr lang="en-US" dirty="0"/>
              <a:t>Computer Vision</a:t>
            </a:r>
          </a:p>
        </p:txBody>
      </p:sp>
      <p:sp>
        <p:nvSpPr>
          <p:cNvPr id="12" name="Subtitle 11"/>
          <p:cNvSpPr>
            <a:spLocks noGrp="1"/>
          </p:cNvSpPr>
          <p:nvPr>
            <p:ph idx="1"/>
          </p:nvPr>
        </p:nvSpPr>
        <p:spPr/>
        <p:txBody>
          <a:bodyPr/>
          <a:lstStyle/>
          <a:p>
            <a:r>
              <a:rPr lang="en-US" dirty="0"/>
              <a:t>Computer vision is the task of understanding the images captured by a camera</a:t>
            </a:r>
          </a:p>
          <a:p>
            <a:endParaRPr lang="en-US" dirty="0"/>
          </a:p>
          <a:p>
            <a:r>
              <a:rPr lang="en-US" dirty="0"/>
              <a:t>Vision tasks that are simple for humans to do, can be very difficult for a computer</a:t>
            </a:r>
          </a:p>
          <a:p>
            <a:pPr lvl="1"/>
            <a:r>
              <a:rPr lang="en-US" dirty="0"/>
              <a:t>For example, color each fruit a different color</a:t>
            </a:r>
          </a:p>
          <a:p>
            <a:endParaRPr lang="en-US" dirty="0"/>
          </a:p>
        </p:txBody>
      </p:sp>
      <p:pic>
        <p:nvPicPr>
          <p:cNvPr id="2" name="Picture 1" descr="97746_wm_watershed-based-segmentation.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11412" y="6581423"/>
            <a:ext cx="8128000" cy="2645834"/>
          </a:xfrm>
          <a:prstGeom prst="rect">
            <a:avLst/>
          </a:prstGeom>
        </p:spPr>
      </p:pic>
    </p:spTree>
    <p:extLst>
      <p:ext uri="{BB962C8B-B14F-4D97-AF65-F5344CB8AC3E}">
        <p14:creationId xmlns:p14="http://schemas.microsoft.com/office/powerpoint/2010/main" val="41363778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55BC1-C154-4715-9B86-18C3350F4EEB}"/>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0E1E63A5-9919-4C9F-ACDD-05AA19C7B560}"/>
              </a:ext>
            </a:extLst>
          </p:cNvPr>
          <p:cNvSpPr>
            <a:spLocks noGrp="1"/>
          </p:cNvSpPr>
          <p:nvPr>
            <p:ph idx="1"/>
          </p:nvPr>
        </p:nvSpPr>
        <p:spPr/>
        <p:txBody>
          <a:bodyPr/>
          <a:lstStyle/>
          <a:p>
            <a:r>
              <a:rPr lang="en-US" dirty="0"/>
              <a:t>Describe how computers see images</a:t>
            </a:r>
          </a:p>
          <a:p>
            <a:r>
              <a:rPr lang="en-US" dirty="0"/>
              <a:t>Work with OpenCV utilities to read, write and transform images and videos</a:t>
            </a:r>
          </a:p>
          <a:p>
            <a:r>
              <a:rPr lang="en-US" dirty="0"/>
              <a:t>Demonstrate ability to leverage GPU enabled libraries to process images</a:t>
            </a:r>
          </a:p>
        </p:txBody>
      </p:sp>
    </p:spTree>
    <p:extLst>
      <p:ext uri="{BB962C8B-B14F-4D97-AF65-F5344CB8AC3E}">
        <p14:creationId xmlns:p14="http://schemas.microsoft.com/office/powerpoint/2010/main" val="110659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77968-277C-4A62-841E-4302E86C5B11}"/>
              </a:ext>
            </a:extLst>
          </p:cNvPr>
          <p:cNvSpPr>
            <a:spLocks noGrp="1"/>
          </p:cNvSpPr>
          <p:nvPr>
            <p:ph type="title"/>
          </p:nvPr>
        </p:nvSpPr>
        <p:spPr/>
        <p:txBody>
          <a:bodyPr/>
          <a:lstStyle/>
          <a:p>
            <a:r>
              <a:rPr lang="en-US" dirty="0"/>
              <a:t>Image Processing</a:t>
            </a:r>
          </a:p>
        </p:txBody>
      </p:sp>
      <p:sp>
        <p:nvSpPr>
          <p:cNvPr id="3" name="Content Placeholder 2">
            <a:extLst>
              <a:ext uri="{FF2B5EF4-FFF2-40B4-BE49-F238E27FC236}">
                <a16:creationId xmlns:a16="http://schemas.microsoft.com/office/drawing/2014/main" id="{1FE49B67-88E4-4767-AA43-081033C2CC5C}"/>
              </a:ext>
            </a:extLst>
          </p:cNvPr>
          <p:cNvSpPr>
            <a:spLocks noGrp="1"/>
          </p:cNvSpPr>
          <p:nvPr>
            <p:ph idx="1"/>
          </p:nvPr>
        </p:nvSpPr>
        <p:spPr/>
        <p:txBody>
          <a:bodyPr/>
          <a:lstStyle/>
          <a:p>
            <a:pPr algn="l"/>
            <a:r>
              <a:rPr lang="en-US" sz="2800" dirty="0">
                <a:effectLst/>
              </a:rPr>
              <a:t>Images are made up of a bunch of pixels. Each pixel has attributes such as location, color, and distance to other pixels.</a:t>
            </a:r>
          </a:p>
          <a:p>
            <a:pPr algn="l"/>
            <a:r>
              <a:rPr lang="en-US" sz="2800" dirty="0">
                <a:effectLst/>
              </a:rPr>
              <a:t>There are numerous methods to display images in Python.</a:t>
            </a:r>
          </a:p>
          <a:p>
            <a:pPr algn="l"/>
            <a:r>
              <a:rPr lang="en-US" sz="2800" dirty="0">
                <a:effectLst/>
              </a:rPr>
              <a:t>OpenCV for Python is an opensource library popular in the Machine Learning community. More info can be found at </a:t>
            </a:r>
            <a:r>
              <a:rPr lang="en-US" sz="2800" u="none" strike="noStrike" dirty="0">
                <a:effectLst/>
                <a:hlinkClick r:id="rId2"/>
              </a:rPr>
              <a:t>https://pypi.org/project/opencv-python/</a:t>
            </a:r>
            <a:r>
              <a:rPr lang="en-US" sz="2800" dirty="0">
                <a:effectLst/>
              </a:rPr>
              <a:t>. Images in OpenCV are primarily </a:t>
            </a:r>
            <a:r>
              <a:rPr lang="en-US" sz="2800" dirty="0" err="1">
                <a:effectLst/>
              </a:rPr>
              <a:t>numpy</a:t>
            </a:r>
            <a:r>
              <a:rPr lang="en-US" sz="2800" dirty="0">
                <a:effectLst/>
              </a:rPr>
              <a:t> arrays.</a:t>
            </a:r>
          </a:p>
          <a:p>
            <a:pPr algn="l"/>
            <a:r>
              <a:rPr lang="en-US" sz="2800" dirty="0"/>
              <a:t>OpenCV can be combined with </a:t>
            </a:r>
            <a:r>
              <a:rPr lang="en-US" sz="2800" dirty="0" err="1"/>
              <a:t>PyCuda</a:t>
            </a:r>
            <a:r>
              <a:rPr lang="en-US" sz="2800" dirty="0"/>
              <a:t>, </a:t>
            </a:r>
            <a:r>
              <a:rPr lang="en-US" sz="2800" dirty="0" err="1"/>
              <a:t>Tensorflow</a:t>
            </a:r>
            <a:r>
              <a:rPr lang="en-US" sz="2800" dirty="0"/>
              <a:t> and other GPU enable tools to improve processing</a:t>
            </a:r>
            <a:endParaRPr lang="en-US" sz="2800" dirty="0">
              <a:effectLst/>
            </a:endParaRPr>
          </a:p>
          <a:p>
            <a:pPr marL="0" indent="0">
              <a:buNone/>
            </a:pPr>
            <a:endParaRPr lang="en-US" dirty="0"/>
          </a:p>
        </p:txBody>
      </p:sp>
      <p:sp>
        <p:nvSpPr>
          <p:cNvPr id="4" name="Text Placeholder 3">
            <a:extLst>
              <a:ext uri="{FF2B5EF4-FFF2-40B4-BE49-F238E27FC236}">
                <a16:creationId xmlns:a16="http://schemas.microsoft.com/office/drawing/2014/main" id="{CE3B7852-BF69-4CEC-A356-900BF38515FD}"/>
              </a:ext>
            </a:extLst>
          </p:cNvPr>
          <p:cNvSpPr>
            <a:spLocks noGrp="1"/>
          </p:cNvSpPr>
          <p:nvPr>
            <p:ph type="body" sz="quarter" idx="10"/>
          </p:nvPr>
        </p:nvSpPr>
        <p:spPr/>
        <p:txBody>
          <a:bodyPr/>
          <a:lstStyle/>
          <a:p>
            <a:r>
              <a:rPr lang="en-US" dirty="0"/>
              <a:t>How a computer sees an image</a:t>
            </a:r>
          </a:p>
        </p:txBody>
      </p:sp>
    </p:spTree>
    <p:extLst>
      <p:ext uri="{BB962C8B-B14F-4D97-AF65-F5344CB8AC3E}">
        <p14:creationId xmlns:p14="http://schemas.microsoft.com/office/powerpoint/2010/main" val="3313250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53008" y="586880"/>
            <a:ext cx="12470130" cy="1421928"/>
          </a:xfrm>
        </p:spPr>
        <p:txBody>
          <a:bodyPr/>
          <a:lstStyle/>
          <a:p>
            <a:br>
              <a:rPr lang="en-US" dirty="0"/>
            </a:br>
            <a:r>
              <a:rPr lang="en-US" dirty="0"/>
              <a:t>Images and Image Representation</a:t>
            </a:r>
          </a:p>
        </p:txBody>
      </p:sp>
      <p:sp>
        <p:nvSpPr>
          <p:cNvPr id="12" name="Subtitle 11"/>
          <p:cNvSpPr>
            <a:spLocks noGrp="1"/>
          </p:cNvSpPr>
          <p:nvPr>
            <p:ph idx="1"/>
          </p:nvPr>
        </p:nvSpPr>
        <p:spPr/>
        <p:txBody>
          <a:bodyPr/>
          <a:lstStyle/>
          <a:p>
            <a:r>
              <a:rPr lang="en-US" dirty="0"/>
              <a:t>Camera images are 2-dimensional arrays of pixels</a:t>
            </a:r>
          </a:p>
          <a:p>
            <a:pPr lvl="1"/>
            <a:r>
              <a:rPr lang="en-US" dirty="0"/>
              <a:t>Each pixel is a ‘picture element’</a:t>
            </a:r>
          </a:p>
          <a:p>
            <a:pPr lvl="1"/>
            <a:r>
              <a:rPr lang="en-US" dirty="0"/>
              <a:t>Resolution is the width x height (e.g. 640x480, 1024x768)</a:t>
            </a:r>
          </a:p>
          <a:p>
            <a:endParaRPr lang="en-US" dirty="0"/>
          </a:p>
          <a:p>
            <a:r>
              <a:rPr lang="en-US" dirty="0"/>
              <a:t>Another image statistic is the number of pixels used to represent the image</a:t>
            </a:r>
          </a:p>
          <a:p>
            <a:pPr lvl="1"/>
            <a:r>
              <a:rPr lang="en-US" dirty="0"/>
              <a:t>1 megapixel or 2 megapixels</a:t>
            </a:r>
          </a:p>
          <a:p>
            <a:pPr lvl="1"/>
            <a:r>
              <a:rPr lang="en-US" dirty="0"/>
              <a:t>The higher the resolution, the more information available, but it takes more time to processes higher resolution images</a:t>
            </a:r>
          </a:p>
        </p:txBody>
      </p:sp>
      <p:pic>
        <p:nvPicPr>
          <p:cNvPr id="2" name="Picture 1" descr="imgres.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97512" y="7380572"/>
            <a:ext cx="4328852" cy="2393768"/>
          </a:xfrm>
          <a:prstGeom prst="rect">
            <a:avLst/>
          </a:prstGeom>
        </p:spPr>
      </p:pic>
    </p:spTree>
    <p:extLst>
      <p:ext uri="{BB962C8B-B14F-4D97-AF65-F5344CB8AC3E}">
        <p14:creationId xmlns:p14="http://schemas.microsoft.com/office/powerpoint/2010/main" val="7988099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53008" y="649885"/>
            <a:ext cx="12470130" cy="1421928"/>
          </a:xfrm>
        </p:spPr>
        <p:txBody>
          <a:bodyPr/>
          <a:lstStyle/>
          <a:p>
            <a:br>
              <a:rPr lang="en-US" dirty="0"/>
            </a:br>
            <a:r>
              <a:rPr lang="en-US" dirty="0"/>
              <a:t>Binary Images and </a:t>
            </a:r>
            <a:r>
              <a:rPr lang="en-US" dirty="0" err="1"/>
              <a:t>Grayscale</a:t>
            </a:r>
            <a:endParaRPr lang="en-US" dirty="0"/>
          </a:p>
        </p:txBody>
      </p:sp>
      <p:sp>
        <p:nvSpPr>
          <p:cNvPr id="12" name="Subtitle 11"/>
          <p:cNvSpPr>
            <a:spLocks noGrp="1"/>
          </p:cNvSpPr>
          <p:nvPr>
            <p:ph idx="1"/>
          </p:nvPr>
        </p:nvSpPr>
        <p:spPr/>
        <p:txBody>
          <a:bodyPr/>
          <a:lstStyle/>
          <a:p>
            <a:r>
              <a:rPr lang="en-US" dirty="0" err="1"/>
              <a:t>Grayscale</a:t>
            </a:r>
            <a:r>
              <a:rPr lang="en-US" dirty="0"/>
              <a:t> image have each pixel representing a single intensity value</a:t>
            </a:r>
          </a:p>
          <a:p>
            <a:pPr lvl="1"/>
            <a:r>
              <a:rPr lang="en-US" dirty="0"/>
              <a:t>A value of 0 is black (lowest intensity)</a:t>
            </a:r>
          </a:p>
          <a:p>
            <a:pPr lvl="1"/>
            <a:r>
              <a:rPr lang="en-US" dirty="0"/>
              <a:t>A value of 255 is white (highest intensity)</a:t>
            </a:r>
          </a:p>
          <a:p>
            <a:pPr lvl="1"/>
            <a:r>
              <a:rPr lang="en-US" dirty="0"/>
              <a:t>128 is the midpoint and can be used as a threshold for pixel intensity</a:t>
            </a:r>
          </a:p>
          <a:p>
            <a:pPr lvl="1"/>
            <a:r>
              <a:rPr lang="en-US" dirty="0"/>
              <a:t>These images look like a typical black and white image</a:t>
            </a:r>
          </a:p>
          <a:p>
            <a:pPr lvl="1"/>
            <a:r>
              <a:rPr lang="en-US" dirty="0"/>
              <a:t>Average the RGB values to convert color to </a:t>
            </a:r>
            <a:r>
              <a:rPr lang="en-US" dirty="0" err="1"/>
              <a:t>grayscale</a:t>
            </a:r>
            <a:endParaRPr lang="en-US" dirty="0"/>
          </a:p>
          <a:p>
            <a:pPr lvl="1"/>
            <a:endParaRPr lang="en-US" dirty="0"/>
          </a:p>
          <a:p>
            <a:r>
              <a:rPr lang="en-US" dirty="0"/>
              <a:t>Binary images have each pixel either on (1) or off (0)</a:t>
            </a:r>
          </a:p>
          <a:p>
            <a:pPr lvl="1"/>
            <a:r>
              <a:rPr lang="en-US" dirty="0"/>
              <a:t>These images are useful as an intermediate representation for other operations</a:t>
            </a:r>
          </a:p>
        </p:txBody>
      </p:sp>
    </p:spTree>
    <p:extLst>
      <p:ext uri="{BB962C8B-B14F-4D97-AF65-F5344CB8AC3E}">
        <p14:creationId xmlns:p14="http://schemas.microsoft.com/office/powerpoint/2010/main" val="313475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29B7386-0C5E-43DB-8BF1-052EEAD5F5DF}">
  <ds:schemaRefs>
    <ds:schemaRef ds:uri="http://schemas.microsoft.com/sharepoint/v3/contenttype/forms"/>
  </ds:schemaRefs>
</ds:datastoreItem>
</file>

<file path=customXml/itemProps2.xml><?xml version="1.0" encoding="utf-8"?>
<ds:datastoreItem xmlns:ds="http://schemas.openxmlformats.org/officeDocument/2006/customXml" ds:itemID="{00E1EAFB-F7EC-4189-B58A-4FEEFD203A81}"/>
</file>

<file path=customXml/itemProps3.xml><?xml version="1.0" encoding="utf-8"?>
<ds:datastoreItem xmlns:ds="http://schemas.openxmlformats.org/officeDocument/2006/customXml" ds:itemID="{DF88E22E-2A4B-4FB1-9848-BF16E7DBE74B}">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102797</TotalTime>
  <Words>2290</Words>
  <Application>Microsoft Office PowerPoint</Application>
  <PresentationFormat>Custom</PresentationFormat>
  <Paragraphs>266</Paragraphs>
  <Slides>26</Slides>
  <Notes>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Title &amp; Bullet</vt:lpstr>
      <vt:lpstr>Lecture 1.8 Computer Vision</vt:lpstr>
      <vt:lpstr>PowerPoint Presentation</vt:lpstr>
      <vt:lpstr>Topics</vt:lpstr>
      <vt:lpstr>Introduction</vt:lpstr>
      <vt:lpstr> Computer Vision</vt:lpstr>
      <vt:lpstr>Learning Objectives</vt:lpstr>
      <vt:lpstr>Image Processing</vt:lpstr>
      <vt:lpstr> Images and Image Representation</vt:lpstr>
      <vt:lpstr> Binary Images and Grayscale</vt:lpstr>
      <vt:lpstr>Generate a Grayscale image - CPU</vt:lpstr>
      <vt:lpstr> Color Images</vt:lpstr>
      <vt:lpstr>Generate a Color Image - CPU</vt:lpstr>
      <vt:lpstr>Example Open CV Code to Read an Image - CPU</vt:lpstr>
      <vt:lpstr>OpenCV for Python</vt:lpstr>
      <vt:lpstr>OpenCV with PyCuda</vt:lpstr>
      <vt:lpstr>OpenCv with PyCuda</vt:lpstr>
      <vt:lpstr>OpenCV for CUDA</vt:lpstr>
      <vt:lpstr>Let’s compare coding for CPU vs GPU</vt:lpstr>
      <vt:lpstr>Let’s compare coding for CPU vs GPU</vt:lpstr>
      <vt:lpstr>Working with Videos</vt:lpstr>
      <vt:lpstr>Transforming Videos</vt:lpstr>
      <vt:lpstr>Working with Videos - OpenCV</vt:lpstr>
      <vt:lpstr>Working with your Camera</vt:lpstr>
      <vt:lpstr>Possible Camera Errors with Nano</vt:lpstr>
      <vt:lpstr>Summary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Patty Delafuente</cp:lastModifiedBy>
  <cp:revision>3759</cp:revision>
  <dcterms:created xsi:type="dcterms:W3CDTF">2008-01-24T03:11:41Z</dcterms:created>
  <dcterms:modified xsi:type="dcterms:W3CDTF">2021-09-08T15:51:43Z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