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omments/comment1.xml" ContentType="application/vnd.openxmlformats-officedocument.presentationml.comments+xml"/>
  <Override PartName="/ppt/changesInfos/changesInfo1.xml" ContentType="application/vnd.ms-powerpoint.changesinfo+xml"/>
  <Override PartName="/ppt/revisionInfo.xml" ContentType="application/vnd.ms-powerpoint.revisioninfo+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4" r:id="rId4"/>
  </p:sldMasterIdLst>
  <p:notesMasterIdLst>
    <p:notesMasterId r:id="rId35"/>
  </p:notesMasterIdLst>
  <p:handoutMasterIdLst>
    <p:handoutMasterId r:id="rId36"/>
  </p:handoutMasterIdLst>
  <p:sldIdLst>
    <p:sldId id="818" r:id="rId5"/>
    <p:sldId id="824" r:id="rId6"/>
    <p:sldId id="401" r:id="rId7"/>
    <p:sldId id="380" r:id="rId8"/>
    <p:sldId id="834" r:id="rId9"/>
    <p:sldId id="318" r:id="rId10"/>
    <p:sldId id="319" r:id="rId11"/>
    <p:sldId id="320" r:id="rId12"/>
    <p:sldId id="266" r:id="rId13"/>
    <p:sldId id="835" r:id="rId14"/>
    <p:sldId id="321" r:id="rId15"/>
    <p:sldId id="323" r:id="rId16"/>
    <p:sldId id="14759" r:id="rId17"/>
    <p:sldId id="411" r:id="rId18"/>
    <p:sldId id="350" r:id="rId19"/>
    <p:sldId id="414" r:id="rId20"/>
    <p:sldId id="415" r:id="rId21"/>
    <p:sldId id="406" r:id="rId22"/>
    <p:sldId id="14758" r:id="rId23"/>
    <p:sldId id="260" r:id="rId24"/>
    <p:sldId id="838" r:id="rId25"/>
    <p:sldId id="410" r:id="rId26"/>
    <p:sldId id="420" r:id="rId27"/>
    <p:sldId id="407" r:id="rId28"/>
    <p:sldId id="14760" r:id="rId29"/>
    <p:sldId id="14761" r:id="rId30"/>
    <p:sldId id="14762" r:id="rId31"/>
    <p:sldId id="14763" r:id="rId32"/>
    <p:sldId id="813" r:id="rId33"/>
    <p:sldId id="820" r:id="rId34"/>
  </p:sldIdLst>
  <p:sldSz cx="18288000" cy="10287000"/>
  <p:notesSz cx="7010400" cy="9296400"/>
  <p:defaultTextStyle>
    <a:defPPr>
      <a:defRPr lang="en-US"/>
    </a:defPPr>
    <a:lvl1pPr algn="l" defTabSz="761970" rtl="0" fontAlgn="base">
      <a:spcBef>
        <a:spcPct val="0"/>
      </a:spcBef>
      <a:spcAft>
        <a:spcPct val="0"/>
      </a:spcAft>
      <a:defRPr kern="1200">
        <a:solidFill>
          <a:schemeClr val="tx1"/>
        </a:solidFill>
        <a:latin typeface="Arial" charset="0"/>
        <a:ea typeface="MS PGothic" pitchFamily="34" charset="-128"/>
        <a:cs typeface="+mn-cs"/>
      </a:defRPr>
    </a:lvl1pPr>
    <a:lvl2pPr marL="761970" algn="l" defTabSz="761970" rtl="0" fontAlgn="base">
      <a:spcBef>
        <a:spcPct val="0"/>
      </a:spcBef>
      <a:spcAft>
        <a:spcPct val="0"/>
      </a:spcAft>
      <a:defRPr kern="1200">
        <a:solidFill>
          <a:schemeClr val="tx1"/>
        </a:solidFill>
        <a:latin typeface="Arial" charset="0"/>
        <a:ea typeface="MS PGothic" pitchFamily="34" charset="-128"/>
        <a:cs typeface="+mn-cs"/>
      </a:defRPr>
    </a:lvl2pPr>
    <a:lvl3pPr marL="1523939" algn="l" defTabSz="761970" rtl="0" fontAlgn="base">
      <a:spcBef>
        <a:spcPct val="0"/>
      </a:spcBef>
      <a:spcAft>
        <a:spcPct val="0"/>
      </a:spcAft>
      <a:defRPr kern="1200">
        <a:solidFill>
          <a:schemeClr val="tx1"/>
        </a:solidFill>
        <a:latin typeface="Arial" charset="0"/>
        <a:ea typeface="MS PGothic" pitchFamily="34" charset="-128"/>
        <a:cs typeface="+mn-cs"/>
      </a:defRPr>
    </a:lvl3pPr>
    <a:lvl4pPr marL="2285909" algn="l" defTabSz="761970" rtl="0" fontAlgn="base">
      <a:spcBef>
        <a:spcPct val="0"/>
      </a:spcBef>
      <a:spcAft>
        <a:spcPct val="0"/>
      </a:spcAft>
      <a:defRPr kern="1200">
        <a:solidFill>
          <a:schemeClr val="tx1"/>
        </a:solidFill>
        <a:latin typeface="Arial" charset="0"/>
        <a:ea typeface="MS PGothic" pitchFamily="34" charset="-128"/>
        <a:cs typeface="+mn-cs"/>
      </a:defRPr>
    </a:lvl4pPr>
    <a:lvl5pPr marL="3047878" algn="l" defTabSz="761970" rtl="0" fontAlgn="base">
      <a:spcBef>
        <a:spcPct val="0"/>
      </a:spcBef>
      <a:spcAft>
        <a:spcPct val="0"/>
      </a:spcAft>
      <a:defRPr kern="1200">
        <a:solidFill>
          <a:schemeClr val="tx1"/>
        </a:solidFill>
        <a:latin typeface="Arial" charset="0"/>
        <a:ea typeface="MS PGothic" pitchFamily="34" charset="-128"/>
        <a:cs typeface="+mn-cs"/>
      </a:defRPr>
    </a:lvl5pPr>
    <a:lvl6pPr marL="3809848" algn="l" defTabSz="1523939" rtl="0" eaLnBrk="1" latinLnBrk="0" hangingPunct="1">
      <a:defRPr kern="1200">
        <a:solidFill>
          <a:schemeClr val="tx1"/>
        </a:solidFill>
        <a:latin typeface="Arial" charset="0"/>
        <a:ea typeface="MS PGothic" pitchFamily="34" charset="-128"/>
        <a:cs typeface="+mn-cs"/>
      </a:defRPr>
    </a:lvl6pPr>
    <a:lvl7pPr marL="4571817" algn="l" defTabSz="1523939" rtl="0" eaLnBrk="1" latinLnBrk="0" hangingPunct="1">
      <a:defRPr kern="1200">
        <a:solidFill>
          <a:schemeClr val="tx1"/>
        </a:solidFill>
        <a:latin typeface="Arial" charset="0"/>
        <a:ea typeface="MS PGothic" pitchFamily="34" charset="-128"/>
        <a:cs typeface="+mn-cs"/>
      </a:defRPr>
    </a:lvl7pPr>
    <a:lvl8pPr marL="5333787" algn="l" defTabSz="1523939" rtl="0" eaLnBrk="1" latinLnBrk="0" hangingPunct="1">
      <a:defRPr kern="1200">
        <a:solidFill>
          <a:schemeClr val="tx1"/>
        </a:solidFill>
        <a:latin typeface="Arial" charset="0"/>
        <a:ea typeface="MS PGothic" pitchFamily="34" charset="-128"/>
        <a:cs typeface="+mn-cs"/>
      </a:defRPr>
    </a:lvl8pPr>
    <a:lvl9pPr marL="6095756" algn="l" defTabSz="1523939"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93" userDrawn="1">
          <p15:clr>
            <a:srgbClr val="A4A3A4"/>
          </p15:clr>
        </p15:guide>
        <p15:guide id="2" orient="horz" pos="5083" userDrawn="1">
          <p15:clr>
            <a:srgbClr val="A4A3A4"/>
          </p15:clr>
        </p15:guide>
        <p15:guide id="3" orient="horz" pos="5315" userDrawn="1">
          <p15:clr>
            <a:srgbClr val="A4A3A4"/>
          </p15:clr>
        </p15:guide>
        <p15:guide id="4" pos="9092" userDrawn="1">
          <p15:clr>
            <a:srgbClr val="A4A3A4"/>
          </p15:clr>
        </p15:guide>
        <p15:guide id="5" orient="horz" pos="1625" userDrawn="1">
          <p15:clr>
            <a:srgbClr val="A4A3A4"/>
          </p15:clr>
        </p15:guide>
        <p15:guide id="6" pos="5762"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ty Delafuente" initials="PD" lastIdx="2" clrIdx="0">
    <p:extLst>
      <p:ext uri="{19B8F6BF-5375-455C-9EA6-DF929625EA0E}">
        <p15:presenceInfo xmlns:p15="http://schemas.microsoft.com/office/powerpoint/2012/main" userId="4fab165edfa306a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76"/>
    <a:srgbClr val="C7C8CA"/>
    <a:srgbClr val="FDB515"/>
    <a:srgbClr val="383838"/>
    <a:srgbClr val="EE8D00"/>
    <a:srgbClr val="DBE0E5"/>
    <a:srgbClr val="556B84"/>
    <a:srgbClr val="001C53"/>
    <a:srgbClr val="B3A369"/>
    <a:srgbClr val="890C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6A2425-1B27-7E27-3C78-C3CE99318312}" v="4" dt="2021-09-08T15:39:49.622"/>
    <p1510:client id="{DDF96664-0BC0-BC3A-B7E4-E98C14EF7785}" v="7" dt="2021-09-08T15:47:10.3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227" autoAdjust="0"/>
    <p:restoredTop sz="94347" autoAdjust="0"/>
  </p:normalViewPr>
  <p:slideViewPr>
    <p:cSldViewPr snapToGrid="0">
      <p:cViewPr varScale="1">
        <p:scale>
          <a:sx n="57" d="100"/>
          <a:sy n="57" d="100"/>
        </p:scale>
        <p:origin x="398" y="77"/>
      </p:cViewPr>
      <p:guideLst>
        <p:guide orient="horz" pos="2193"/>
        <p:guide orient="horz" pos="5083"/>
        <p:guide orient="horz" pos="5315"/>
        <p:guide pos="9092"/>
        <p:guide orient="horz" pos="1625"/>
        <p:guide pos="5762"/>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92" d="100"/>
          <a:sy n="92" d="100"/>
        </p:scale>
        <p:origin x="3606"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e Bungo" userId="S::jbungo@nvidia.com::68c73667-b054-4751-86c2-2fef667112d9" providerId="AD" clId="Web-{DDF96664-0BC0-BC3A-B7E4-E98C14EF7785}"/>
    <pc:docChg chg="addSld delSld modSld">
      <pc:chgData name="Joe Bungo" userId="S::jbungo@nvidia.com::68c73667-b054-4751-86c2-2fef667112d9" providerId="AD" clId="Web-{DDF96664-0BC0-BC3A-B7E4-E98C14EF7785}" dt="2021-09-08T15:47:10.361" v="5"/>
      <pc:docMkLst>
        <pc:docMk/>
      </pc:docMkLst>
      <pc:sldChg chg="modSp">
        <pc:chgData name="Joe Bungo" userId="S::jbungo@nvidia.com::68c73667-b054-4751-86c2-2fef667112d9" providerId="AD" clId="Web-{DDF96664-0BC0-BC3A-B7E4-E98C14EF7785}" dt="2021-09-08T15:46:49.375" v="3" actId="20577"/>
        <pc:sldMkLst>
          <pc:docMk/>
          <pc:sldMk cId="797556869" sldId="818"/>
        </pc:sldMkLst>
        <pc:spChg chg="mod">
          <ac:chgData name="Joe Bungo" userId="S::jbungo@nvidia.com::68c73667-b054-4751-86c2-2fef667112d9" providerId="AD" clId="Web-{DDF96664-0BC0-BC3A-B7E4-E98C14EF7785}" dt="2021-09-08T15:46:49.375" v="3" actId="20577"/>
          <ac:spMkLst>
            <pc:docMk/>
            <pc:sldMk cId="797556869" sldId="818"/>
            <ac:spMk id="2" creationId="{4E9096EC-7B78-40A1-902B-4FD437982655}"/>
          </ac:spMkLst>
        </pc:spChg>
      </pc:sldChg>
      <pc:sldChg chg="add del">
        <pc:chgData name="Joe Bungo" userId="S::jbungo@nvidia.com::68c73667-b054-4751-86c2-2fef667112d9" providerId="AD" clId="Web-{DDF96664-0BC0-BC3A-B7E4-E98C14EF7785}" dt="2021-09-08T15:47:10.361" v="5"/>
        <pc:sldMkLst>
          <pc:docMk/>
          <pc:sldMk cId="2728878364" sldId="14764"/>
        </pc:sldMkLst>
      </pc:sldChg>
    </pc:docChg>
  </pc:docChgLst>
  <pc:docChgLst>
    <pc:chgData name="Joe Bungo" userId="S::jbungo@nvidia.com::68c73667-b054-4751-86c2-2fef667112d9" providerId="AD" clId="Web-{646A2425-1B27-7E27-3C78-C3CE99318312}"/>
    <pc:docChg chg="addSld delSld modSld">
      <pc:chgData name="Joe Bungo" userId="S::jbungo@nvidia.com::68c73667-b054-4751-86c2-2fef667112d9" providerId="AD" clId="Web-{646A2425-1B27-7E27-3C78-C3CE99318312}" dt="2021-09-08T15:39:49.622" v="3"/>
      <pc:docMkLst>
        <pc:docMk/>
      </pc:docMkLst>
      <pc:sldChg chg="modSp mod modClrScheme chgLayout">
        <pc:chgData name="Joe Bungo" userId="S::jbungo@nvidia.com::68c73667-b054-4751-86c2-2fef667112d9" providerId="AD" clId="Web-{646A2425-1B27-7E27-3C78-C3CE99318312}" dt="2021-09-08T15:39:24.230" v="1"/>
        <pc:sldMkLst>
          <pc:docMk/>
          <pc:sldMk cId="797556869" sldId="818"/>
        </pc:sldMkLst>
        <pc:spChg chg="mod ord">
          <ac:chgData name="Joe Bungo" userId="S::jbungo@nvidia.com::68c73667-b054-4751-86c2-2fef667112d9" providerId="AD" clId="Web-{646A2425-1B27-7E27-3C78-C3CE99318312}" dt="2021-09-08T15:39:24.230" v="1"/>
          <ac:spMkLst>
            <pc:docMk/>
            <pc:sldMk cId="797556869" sldId="818"/>
            <ac:spMk id="2" creationId="{4E9096EC-7B78-40A1-902B-4FD437982655}"/>
          </ac:spMkLst>
        </pc:spChg>
        <pc:spChg chg="mod ord">
          <ac:chgData name="Joe Bungo" userId="S::jbungo@nvidia.com::68c73667-b054-4751-86c2-2fef667112d9" providerId="AD" clId="Web-{646A2425-1B27-7E27-3C78-C3CE99318312}" dt="2021-09-08T15:39:24.230" v="1"/>
          <ac:spMkLst>
            <pc:docMk/>
            <pc:sldMk cId="797556869" sldId="818"/>
            <ac:spMk id="4" creationId="{BDB2F42C-38A8-43F3-8788-F337D2EA9153}"/>
          </ac:spMkLst>
        </pc:spChg>
      </pc:sldChg>
      <pc:sldChg chg="modSp mod modClrScheme chgLayout">
        <pc:chgData name="Joe Bungo" userId="S::jbungo@nvidia.com::68c73667-b054-4751-86c2-2fef667112d9" providerId="AD" clId="Web-{646A2425-1B27-7E27-3C78-C3CE99318312}" dt="2021-09-08T15:39:49.622" v="3"/>
        <pc:sldMkLst>
          <pc:docMk/>
          <pc:sldMk cId="1017057522" sldId="820"/>
        </pc:sldMkLst>
        <pc:spChg chg="mod ord">
          <ac:chgData name="Joe Bungo" userId="S::jbungo@nvidia.com::68c73667-b054-4751-86c2-2fef667112d9" providerId="AD" clId="Web-{646A2425-1B27-7E27-3C78-C3CE99318312}" dt="2021-09-08T15:39:49.622" v="3"/>
          <ac:spMkLst>
            <pc:docMk/>
            <pc:sldMk cId="1017057522" sldId="820"/>
            <ac:spMk id="2" creationId="{4A6D3E35-7FB6-4F84-88E8-ED2635EB18BA}"/>
          </ac:spMkLst>
        </pc:spChg>
        <pc:spChg chg="mod ord">
          <ac:chgData name="Joe Bungo" userId="S::jbungo@nvidia.com::68c73667-b054-4751-86c2-2fef667112d9" providerId="AD" clId="Web-{646A2425-1B27-7E27-3C78-C3CE99318312}" dt="2021-09-08T15:39:49.622" v="3"/>
          <ac:spMkLst>
            <pc:docMk/>
            <pc:sldMk cId="1017057522" sldId="820"/>
            <ac:spMk id="5" creationId="{04276C08-D6AC-41B8-9C4F-83CCA4CE3F1E}"/>
          </ac:spMkLst>
        </pc:spChg>
      </pc:sldChg>
      <pc:sldChg chg="add del">
        <pc:chgData name="Joe Bungo" userId="S::jbungo@nvidia.com::68c73667-b054-4751-86c2-2fef667112d9" providerId="AD" clId="Web-{646A2425-1B27-7E27-3C78-C3CE99318312}" dt="2021-09-08T15:39:34.480" v="2"/>
        <pc:sldMkLst>
          <pc:docMk/>
          <pc:sldMk cId="2816488533" sldId="14764"/>
        </pc:sldMkLst>
      </pc:sldChg>
      <pc:sldMasterChg chg="addSldLayout">
        <pc:chgData name="Joe Bungo" userId="S::jbungo@nvidia.com::68c73667-b054-4751-86c2-2fef667112d9" providerId="AD" clId="Web-{646A2425-1B27-7E27-3C78-C3CE99318312}" dt="2021-09-08T15:39:01.932" v="0"/>
        <pc:sldMasterMkLst>
          <pc:docMk/>
          <pc:sldMasterMk cId="1725690729" sldId="2147483894"/>
        </pc:sldMasterMkLst>
        <pc:sldLayoutChg chg="add">
          <pc:chgData name="Joe Bungo" userId="S::jbungo@nvidia.com::68c73667-b054-4751-86c2-2fef667112d9" providerId="AD" clId="Web-{646A2425-1B27-7E27-3C78-C3CE99318312}" dt="2021-09-08T15:39:01.932" v="0"/>
          <pc:sldLayoutMkLst>
            <pc:docMk/>
            <pc:sldMasterMk cId="1725690729" sldId="2147483894"/>
            <pc:sldLayoutMk cId="1043030392" sldId="2147483998"/>
          </pc:sldLayoutMkLst>
        </pc:sldLayoutChg>
        <pc:sldLayoutChg chg="add">
          <pc:chgData name="Joe Bungo" userId="S::jbungo@nvidia.com::68c73667-b054-4751-86c2-2fef667112d9" providerId="AD" clId="Web-{646A2425-1B27-7E27-3C78-C3CE99318312}" dt="2021-09-08T15:39:01.932" v="0"/>
          <pc:sldLayoutMkLst>
            <pc:docMk/>
            <pc:sldMasterMk cId="1725690729" sldId="2147483894"/>
            <pc:sldLayoutMk cId="190507778" sldId="2147483999"/>
          </pc:sldLayoutMkLst>
        </pc:sldLayoutChg>
      </pc:sldMaster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1" dt="2021-06-29T00:01:06.011" idx="2">
    <p:pos x="10" y="10"/>
    <p:text>add more content/links to this slide</p:text>
    <p:extLst>
      <p:ext uri="{C676402C-5697-4E1C-873F-D02D1690AC5C}">
        <p15:threadingInfo xmlns:p15="http://schemas.microsoft.com/office/powerpoint/2012/main" timeZoneBias="240"/>
      </p:ext>
    </p:extLst>
  </p:cm>
</p:cmLst>
</file>

<file path=ppt/handoutMasters/_rels/handout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3.xml"/><Relationship Id="rId4" Type="http://schemas.openxmlformats.org/officeDocument/2006/relationships/image" Target="../media/image6.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5FFAEB-A754-4EDE-A063-5F87103CFC27}"/>
              </a:ext>
            </a:extLst>
          </p:cNvPr>
          <p:cNvGrpSpPr/>
          <p:nvPr/>
        </p:nvGrpSpPr>
        <p:grpSpPr>
          <a:xfrm>
            <a:off x="4249882" y="8675204"/>
            <a:ext cx="2267650" cy="298438"/>
            <a:chOff x="10009693" y="1549925"/>
            <a:chExt cx="7721678" cy="1016226"/>
          </a:xfrm>
        </p:grpSpPr>
        <p:pic>
          <p:nvPicPr>
            <p:cNvPr id="7" name="Picture 6">
              <a:extLst>
                <a:ext uri="{FF2B5EF4-FFF2-40B4-BE49-F238E27FC236}">
                  <a16:creationId xmlns:a16="http://schemas.microsoft.com/office/drawing/2014/main" id="{EB7B5E74-8CE9-4070-AE0B-4319A9396E4B}"/>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0" name="Straight Connector 9">
              <a:extLst>
                <a:ext uri="{FF2B5EF4-FFF2-40B4-BE49-F238E27FC236}">
                  <a16:creationId xmlns:a16="http://schemas.microsoft.com/office/drawing/2014/main" id="{2C709196-319E-460C-BD9A-61C4F6096565}"/>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C6B9F5D1-3A4D-4466-A79D-06C828B01D17}"/>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61CA6E49-ACF6-4B13-9CB1-0C7F74EF7869}"/>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3" name="Straight Connector 12">
              <a:extLst>
                <a:ext uri="{FF2B5EF4-FFF2-40B4-BE49-F238E27FC236}">
                  <a16:creationId xmlns:a16="http://schemas.microsoft.com/office/drawing/2014/main" id="{19DC410A-BD91-4F54-BFA8-66F070ED673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8398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2.xml"/><Relationship Id="rId4" Type="http://schemas.openxmlformats.org/officeDocument/2006/relationships/image" Target="../media/image6.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30565" y="8831580"/>
            <a:ext cx="3037840" cy="464820"/>
          </a:xfrm>
          <a:prstGeom prst="rect">
            <a:avLst/>
          </a:prstGeom>
        </p:spPr>
        <p:txBody>
          <a:bodyPr vert="horz" lIns="93177" tIns="46589" rIns="93177" bIns="46589" rtlCol="0" anchor="ctr"/>
          <a:lstStyle>
            <a:lvl1pPr algn="l">
              <a:defRPr sz="1100">
                <a:latin typeface="Arial" panose="020B0604020202020204" pitchFamily="34" charset="0"/>
                <a:ea typeface="ＭＳ Ｐゴシック" pitchFamily="-16" charset="-128"/>
                <a:cs typeface="Arial" panose="020B0604020202020204" pitchFamily="34" charset="0"/>
              </a:defRPr>
            </a:lvl1pPr>
          </a:lstStyle>
          <a:p>
            <a:pPr>
              <a:defRPr/>
            </a:pPr>
            <a:fld id="{0EFD2D7F-A763-4126-9B71-A7F863137437}" type="datetimeFigureOut">
              <a:rPr lang="en-US" smtClean="0"/>
              <a:pPr>
                <a:defRPr/>
              </a:pPr>
              <a:t>9/8/2021</a:t>
            </a:fld>
            <a:endParaRPr lang="en-US" dirty="0">
              <a:latin typeface="Arial" panose="020B0604020202020204" pitchFamily="34" charset="0"/>
              <a:cs typeface="Arial" panose="020B0604020202020204" pitchFamily="34" charset="0"/>
            </a:endParaRPr>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3663170" y="8829967"/>
            <a:ext cx="3037840" cy="464820"/>
          </a:xfrm>
          <a:prstGeom prst="rect">
            <a:avLst/>
          </a:prstGeom>
        </p:spPr>
        <p:txBody>
          <a:bodyPr vert="horz" lIns="93177" tIns="46589" rIns="93177" bIns="46589" rtlCol="0" anchor="ctr"/>
          <a:lstStyle>
            <a:lvl1pPr algn="r">
              <a:defRPr sz="1100">
                <a:latin typeface="Arial" panose="020B0604020202020204" pitchFamily="34" charset="0"/>
                <a:ea typeface="ＭＳ Ｐゴシック" pitchFamily="-16" charset="-128"/>
                <a:cs typeface="Arial" panose="020B0604020202020204" pitchFamily="34" charset="0"/>
              </a:defRPr>
            </a:lvl1pPr>
          </a:lstStyle>
          <a:p>
            <a:pPr>
              <a:defRPr/>
            </a:pPr>
            <a:fld id="{E02D639A-AF38-4D9A-897E-57859A70BDEB}" type="slidenum">
              <a:rPr lang="en-US" smtClean="0"/>
              <a:pPr>
                <a:defRPr/>
              </a:pPr>
              <a:t>‹#›</a:t>
            </a:fld>
            <a:endParaRPr lang="en-US"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87B74364-6FC3-4AAB-BCCB-78A57EF73B4D}"/>
              </a:ext>
            </a:extLst>
          </p:cNvPr>
          <p:cNvGrpSpPr/>
          <p:nvPr/>
        </p:nvGrpSpPr>
        <p:grpSpPr>
          <a:xfrm>
            <a:off x="4394824" y="259707"/>
            <a:ext cx="2267650" cy="298438"/>
            <a:chOff x="10009693" y="1549925"/>
            <a:chExt cx="7721678" cy="1016226"/>
          </a:xfrm>
        </p:grpSpPr>
        <p:pic>
          <p:nvPicPr>
            <p:cNvPr id="13" name="Picture 12">
              <a:extLst>
                <a:ext uri="{FF2B5EF4-FFF2-40B4-BE49-F238E27FC236}">
                  <a16:creationId xmlns:a16="http://schemas.microsoft.com/office/drawing/2014/main" id="{E59CB9EB-7626-44E1-86CD-80D71DFF0C32}"/>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4" name="Straight Connector 13">
              <a:extLst>
                <a:ext uri="{FF2B5EF4-FFF2-40B4-BE49-F238E27FC236}">
                  <a16:creationId xmlns:a16="http://schemas.microsoft.com/office/drawing/2014/main" id="{4CF17C3E-2351-45E7-8E11-40FCDACA31FB}"/>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text&#10;&#10;Description automatically generated">
              <a:extLst>
                <a:ext uri="{FF2B5EF4-FFF2-40B4-BE49-F238E27FC236}">
                  <a16:creationId xmlns:a16="http://schemas.microsoft.com/office/drawing/2014/main" id="{E038CEBE-9523-4464-A83D-24A213DF25D9}"/>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6" name="Picture 15" descr="Text&#10;&#10;Description automatically generated">
              <a:extLst>
                <a:ext uri="{FF2B5EF4-FFF2-40B4-BE49-F238E27FC236}">
                  <a16:creationId xmlns:a16="http://schemas.microsoft.com/office/drawing/2014/main" id="{2F98C3B4-B517-47AD-BAF6-46881ABB0DB2}"/>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7" name="Straight Connector 16">
              <a:extLst>
                <a:ext uri="{FF2B5EF4-FFF2-40B4-BE49-F238E27FC236}">
                  <a16:creationId xmlns:a16="http://schemas.microsoft.com/office/drawing/2014/main" id="{2F05B4D3-6BFB-4CBB-AAC4-B7D357961D0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6712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1pPr>
    <a:lvl2pPr marL="761970"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2pPr>
    <a:lvl3pPr marL="152393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3pPr>
    <a:lvl4pPr marL="228590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4pPr>
    <a:lvl5pPr marL="3047878"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5pPr>
    <a:lvl6pPr marL="3809848" algn="l" defTabSz="1523939" rtl="0" eaLnBrk="1" latinLnBrk="0" hangingPunct="1">
      <a:defRPr sz="2000" kern="1200">
        <a:solidFill>
          <a:schemeClr val="tx1"/>
        </a:solidFill>
        <a:latin typeface="+mn-lt"/>
        <a:ea typeface="+mn-ea"/>
        <a:cs typeface="+mn-cs"/>
      </a:defRPr>
    </a:lvl6pPr>
    <a:lvl7pPr marL="4571817" algn="l" defTabSz="1523939" rtl="0" eaLnBrk="1" latinLnBrk="0" hangingPunct="1">
      <a:defRPr sz="2000" kern="1200">
        <a:solidFill>
          <a:schemeClr val="tx1"/>
        </a:solidFill>
        <a:latin typeface="+mn-lt"/>
        <a:ea typeface="+mn-ea"/>
        <a:cs typeface="+mn-cs"/>
      </a:defRPr>
    </a:lvl7pPr>
    <a:lvl8pPr marL="5333787" algn="l" defTabSz="1523939" rtl="0" eaLnBrk="1" latinLnBrk="0" hangingPunct="1">
      <a:defRPr sz="2000" kern="1200">
        <a:solidFill>
          <a:schemeClr val="tx1"/>
        </a:solidFill>
        <a:latin typeface="+mn-lt"/>
        <a:ea typeface="+mn-ea"/>
        <a:cs typeface="+mn-cs"/>
      </a:defRPr>
    </a:lvl8pPr>
    <a:lvl9pPr marL="6095756" algn="l" defTabSz="1523939"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A1B500-5240-4E6F-A2BC-958D310A257C}" type="slidenum">
              <a:rPr lang="en-US" smtClean="0"/>
              <a:t>15</a:t>
            </a:fld>
            <a:endParaRPr lang="en-US"/>
          </a:p>
        </p:txBody>
      </p:sp>
    </p:spTree>
    <p:extLst>
      <p:ext uri="{BB962C8B-B14F-4D97-AF65-F5344CB8AC3E}">
        <p14:creationId xmlns:p14="http://schemas.microsoft.com/office/powerpoint/2010/main" val="622580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defTabSz="897301" eaLnBrk="0" fontAlgn="base" hangingPunct="0">
              <a:spcBef>
                <a:spcPct val="30000"/>
              </a:spcBef>
              <a:spcAft>
                <a:spcPct val="0"/>
              </a:spcAft>
              <a:defRPr/>
            </a:pPr>
            <a:r>
              <a:rPr lang="en-US" dirty="0"/>
              <a:t>Why</a:t>
            </a:r>
            <a:r>
              <a:rPr lang="en-US" baseline="0" dirty="0"/>
              <a:t> </a:t>
            </a:r>
            <a:r>
              <a:rPr lang="en-US" dirty="0"/>
              <a:t>is AI at the edge so important? It’s</a:t>
            </a:r>
            <a:r>
              <a:rPr lang="en-US" baseline="0" dirty="0"/>
              <a:t> simple – for systems in the field, t</a:t>
            </a:r>
            <a:r>
              <a:rPr lang="en-US" dirty="0"/>
              <a:t>here are many use cases where you simply cannot rely on a round trip through the cloud to solve the problem.  For some problems like AI Cities the scale is so big and the amount of data generated is so vast that the network cannot possibly support it. For robotics you have devices that support</a:t>
            </a:r>
            <a:r>
              <a:rPr lang="en-US" baseline="0" dirty="0"/>
              <a:t> </a:t>
            </a:r>
            <a:r>
              <a:rPr lang="en-US" dirty="0"/>
              <a:t>safety-critical services and need to make millisecond decisions at the speed of light. </a:t>
            </a:r>
          </a:p>
          <a:p>
            <a:pPr defTabSz="897301" eaLnBrk="0" fontAlgn="base" hangingPunct="0">
              <a:spcBef>
                <a:spcPct val="30000"/>
              </a:spcBef>
              <a:spcAft>
                <a:spcPct val="0"/>
              </a:spcAft>
              <a:defRPr/>
            </a:pPr>
            <a:endParaRPr lang="en-US" dirty="0"/>
          </a:p>
          <a:p>
            <a:pPr defTabSz="897301" eaLnBrk="0" fontAlgn="base" hangingPunct="0">
              <a:spcBef>
                <a:spcPct val="30000"/>
              </a:spcBef>
              <a:spcAft>
                <a:spcPct val="0"/>
              </a:spcAft>
              <a:defRPr/>
            </a:pPr>
            <a:r>
              <a:rPr lang="en-US" dirty="0"/>
              <a:t>For many companies data security is of paramount importance, to protect the privacy of individuals and to keep intellectual property safe. And for many applications in remote areas where robots and UAVs are ideally suited, network coverage is spotty or just doesn’t exist,</a:t>
            </a:r>
            <a:r>
              <a:rPr lang="en-US" baseline="0" dirty="0"/>
              <a:t> </a:t>
            </a:r>
            <a:r>
              <a:rPr lang="en-US" dirty="0"/>
              <a:t>or is</a:t>
            </a:r>
            <a:r>
              <a:rPr lang="en-US" baseline="0" dirty="0"/>
              <a:t> slower </a:t>
            </a:r>
            <a:r>
              <a:rPr lang="en-US" dirty="0"/>
              <a:t>with</a:t>
            </a:r>
            <a:r>
              <a:rPr lang="en-US" baseline="0" dirty="0"/>
              <a:t> the degraded speeds of </a:t>
            </a:r>
            <a:r>
              <a:rPr lang="en-US" dirty="0"/>
              <a:t>2G or satellite communications.  Relying on the cloud may not be an option when the connection isn’t always available.</a:t>
            </a:r>
          </a:p>
          <a:p>
            <a:pPr defTabSz="897301" eaLnBrk="0" fontAlgn="base" hangingPunct="0">
              <a:spcBef>
                <a:spcPct val="30000"/>
              </a:spcBef>
              <a:spcAft>
                <a:spcPct val="0"/>
              </a:spcAft>
              <a:defRPr/>
            </a:pPr>
            <a:endParaRPr lang="en-US" dirty="0"/>
          </a:p>
          <a:p>
            <a:pPr defTabSz="897301" eaLnBrk="0" fontAlgn="base" hangingPunct="0">
              <a:spcBef>
                <a:spcPct val="30000"/>
              </a:spcBef>
              <a:spcAft>
                <a:spcPct val="0"/>
              </a:spcAft>
              <a:defRPr/>
            </a:pPr>
            <a:r>
              <a:rPr lang="en-US" dirty="0"/>
              <a:t>If you want to solve these problems with AI you must have decision-making At the edge. That’s at the camera, on the robot, in the drone. But the past there was never a platform that could do this. How do you get the kind of supercomputing performance you need to do inferencing on large and deep neural networks in the power envelope and size constraints at the edge?  Enter NVIDIA’s Jetson embedded computing platform.</a:t>
            </a:r>
          </a:p>
          <a:p>
            <a:endParaRPr lang="en-US" dirty="0"/>
          </a:p>
        </p:txBody>
      </p:sp>
      <p:sp>
        <p:nvSpPr>
          <p:cNvPr id="4" name="Slide Number Placeholder 3"/>
          <p:cNvSpPr>
            <a:spLocks noGrp="1"/>
          </p:cNvSpPr>
          <p:nvPr>
            <p:ph type="sldNum" idx="12"/>
          </p:nvPr>
        </p:nvSpPr>
        <p:spPr/>
        <p:txBody>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100" b="0" i="0" u="none" strike="noStrike" kern="0" cap="none" spc="0" normalizeH="0" baseline="0" noProof="0" smtClean="0">
                <a:ln>
                  <a:noFill/>
                </a:ln>
                <a:solidFill>
                  <a:srgbClr val="000000"/>
                </a:solidFill>
                <a:effectLst/>
                <a:uLnTx/>
                <a:uFillTx/>
                <a:latin typeface="Trebuchet MS"/>
                <a:ea typeface="Trebuchet MS"/>
                <a:cs typeface="Trebuchet MS"/>
                <a:sym typeface="Trebuchet MS"/>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19</a:t>
            </a:fld>
            <a:endParaRPr kumimoji="0" lang="en-US" sz="11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Tree>
    <p:extLst>
      <p:ext uri="{BB962C8B-B14F-4D97-AF65-F5344CB8AC3E}">
        <p14:creationId xmlns:p14="http://schemas.microsoft.com/office/powerpoint/2010/main" val="1291815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5:notes"/>
          <p:cNvSpPr txBox="1">
            <a:spLocks noGrp="1"/>
          </p:cNvSpPr>
          <p:nvPr>
            <p:ph type="body" idx="1"/>
          </p:nvPr>
        </p:nvSpPr>
        <p:spPr>
          <a:xfrm>
            <a:off x="701040" y="4415790"/>
            <a:ext cx="5608320" cy="4183380"/>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446" name="Google Shape;446;p5:notes"/>
          <p:cNvSpPr txBox="1">
            <a:spLocks noGrp="1"/>
          </p:cNvSpPr>
          <p:nvPr>
            <p:ph type="sldNum" idx="12"/>
          </p:nvPr>
        </p:nvSpPr>
        <p:spPr>
          <a:xfrm>
            <a:off x="3663170" y="8829967"/>
            <a:ext cx="3037840" cy="464820"/>
          </a:xfrm>
          <a:prstGeom prst="rect">
            <a:avLst/>
          </a:prstGeom>
          <a:noFill/>
          <a:ln>
            <a:noFill/>
          </a:ln>
        </p:spPr>
        <p:txBody>
          <a:bodyPr spcFirstLastPara="1" wrap="square" lIns="93175" tIns="46575" rIns="93175" bIns="4657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20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concerns: latency, bandwidth, security, ?</a:t>
            </a: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21</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8187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A1B500-5240-4E6F-A2BC-958D310A257C}" type="slidenum">
              <a:rPr lang="en-US" smtClean="0"/>
              <a:t>22</a:t>
            </a:fld>
            <a:endParaRPr lang="en-US"/>
          </a:p>
        </p:txBody>
      </p:sp>
    </p:spTree>
    <p:extLst>
      <p:ext uri="{BB962C8B-B14F-4D97-AF65-F5344CB8AC3E}">
        <p14:creationId xmlns:p14="http://schemas.microsoft.com/office/powerpoint/2010/main" val="913795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A1B500-5240-4E6F-A2BC-958D310A257C}" type="slidenum">
              <a:rPr lang="en-US" smtClean="0"/>
              <a:t>23</a:t>
            </a:fld>
            <a:endParaRPr lang="en-US"/>
          </a:p>
        </p:txBody>
      </p:sp>
    </p:spTree>
    <p:extLst>
      <p:ext uri="{BB962C8B-B14F-4D97-AF65-F5344CB8AC3E}">
        <p14:creationId xmlns:p14="http://schemas.microsoft.com/office/powerpoint/2010/main" val="22519511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7" name="Picture 16" descr="Logo&#10;&#10;Description automatically generated">
            <a:extLst>
              <a:ext uri="{FF2B5EF4-FFF2-40B4-BE49-F238E27FC236}">
                <a16:creationId xmlns:a16="http://schemas.microsoft.com/office/drawing/2014/main" id="{56585199-FF4D-4D00-9CF9-F2022C78CF0D}"/>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29FA0-EE25-42DE-B069-720CB1AC80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572D1C-6BAB-47E6-ABF4-77D1EE9809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66D827-48C0-460A-BD79-6D0997ED4175}"/>
              </a:ext>
            </a:extLst>
          </p:cNvPr>
          <p:cNvSpPr>
            <a:spLocks noGrp="1"/>
          </p:cNvSpPr>
          <p:nvPr>
            <p:ph type="dt" sz="half" idx="10"/>
          </p:nvPr>
        </p:nvSpPr>
        <p:spPr/>
        <p:txBody>
          <a:bodyPr/>
          <a:lstStyle/>
          <a:p>
            <a:fld id="{166C6124-861F-48A6-87A6-B5801FF83AF7}" type="datetime1">
              <a:rPr lang="en-US" smtClean="0"/>
              <a:t>9/8/2021</a:t>
            </a:fld>
            <a:endParaRPr lang="en-US"/>
          </a:p>
        </p:txBody>
      </p:sp>
      <p:sp>
        <p:nvSpPr>
          <p:cNvPr id="5" name="Footer Placeholder 4">
            <a:extLst>
              <a:ext uri="{FF2B5EF4-FFF2-40B4-BE49-F238E27FC236}">
                <a16:creationId xmlns:a16="http://schemas.microsoft.com/office/drawing/2014/main" id="{BD2E7B1F-5506-422C-A6BB-375911D250C6}"/>
              </a:ext>
            </a:extLst>
          </p:cNvPr>
          <p:cNvSpPr>
            <a:spLocks noGrp="1"/>
          </p:cNvSpPr>
          <p:nvPr>
            <p:ph type="ftr" sz="quarter" idx="11"/>
          </p:nvPr>
        </p:nvSpPr>
        <p:spPr/>
        <p:txBody>
          <a:bodyPr/>
          <a:lstStyle/>
          <a:p>
            <a:r>
              <a:rPr lang="en-US"/>
              <a:t>URL</a:t>
            </a:r>
            <a:endParaRPr lang="en-US" dirty="0"/>
          </a:p>
        </p:txBody>
      </p:sp>
      <p:sp>
        <p:nvSpPr>
          <p:cNvPr id="6" name="Slide Number Placeholder 5">
            <a:extLst>
              <a:ext uri="{FF2B5EF4-FFF2-40B4-BE49-F238E27FC236}">
                <a16:creationId xmlns:a16="http://schemas.microsoft.com/office/drawing/2014/main" id="{4EA880A7-44D4-4E32-A850-617CB5C8BE27}"/>
              </a:ext>
            </a:extLst>
          </p:cNvPr>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1191952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68263-5A2D-496C-9170-702FF9C28D85}"/>
              </a:ext>
            </a:extLst>
          </p:cNvPr>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AF4FAF9F-1005-4CC1-A625-D07F8C761D41}"/>
              </a:ext>
            </a:extLst>
          </p:cNvPr>
          <p:cNvSpPr>
            <a:spLocks noGrp="1"/>
          </p:cNvSpPr>
          <p:nvPr>
            <p:ph type="subTitle" idx="1"/>
          </p:nvPr>
        </p:nvSpPr>
        <p:spPr>
          <a:xfrm>
            <a:off x="2286000" y="5403056"/>
            <a:ext cx="13716000" cy="2483644"/>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9563C2E0-8D80-4778-A7B7-885BF09B5F83}"/>
              </a:ext>
            </a:extLst>
          </p:cNvPr>
          <p:cNvSpPr>
            <a:spLocks noGrp="1"/>
          </p:cNvSpPr>
          <p:nvPr>
            <p:ph type="dt" sz="half" idx="10"/>
          </p:nvPr>
        </p:nvSpPr>
        <p:spPr/>
        <p:txBody>
          <a:bodyPr/>
          <a:lstStyle/>
          <a:p>
            <a:fld id="{5D215A03-3D57-428D-8E0D-BB88F00565E6}" type="datetime1">
              <a:rPr lang="en-US" smtClean="0"/>
              <a:t>9/8/2021</a:t>
            </a:fld>
            <a:endParaRPr lang="en-US"/>
          </a:p>
        </p:txBody>
      </p:sp>
      <p:sp>
        <p:nvSpPr>
          <p:cNvPr id="5" name="Footer Placeholder 4">
            <a:extLst>
              <a:ext uri="{FF2B5EF4-FFF2-40B4-BE49-F238E27FC236}">
                <a16:creationId xmlns:a16="http://schemas.microsoft.com/office/drawing/2014/main" id="{6296C33C-3646-44BC-A2D0-3788C4EF632E}"/>
              </a:ext>
            </a:extLst>
          </p:cNvPr>
          <p:cNvSpPr>
            <a:spLocks noGrp="1"/>
          </p:cNvSpPr>
          <p:nvPr>
            <p:ph type="ftr" sz="quarter" idx="11"/>
          </p:nvPr>
        </p:nvSpPr>
        <p:spPr/>
        <p:txBody>
          <a:bodyPr/>
          <a:lstStyle/>
          <a:p>
            <a:r>
              <a:rPr lang="en-US"/>
              <a:t>URL</a:t>
            </a:r>
            <a:endParaRPr lang="en-US" dirty="0"/>
          </a:p>
        </p:txBody>
      </p:sp>
      <p:sp>
        <p:nvSpPr>
          <p:cNvPr id="6" name="Slide Number Placeholder 5">
            <a:extLst>
              <a:ext uri="{FF2B5EF4-FFF2-40B4-BE49-F238E27FC236}">
                <a16:creationId xmlns:a16="http://schemas.microsoft.com/office/drawing/2014/main" id="{C9785320-5F73-4F52-B336-C18914B8ECF5}"/>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535034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31"/>
        <p:cNvGrpSpPr/>
        <p:nvPr/>
      </p:nvGrpSpPr>
      <p:grpSpPr>
        <a:xfrm>
          <a:off x="0" y="0"/>
          <a:ext cx="0" cy="0"/>
          <a:chOff x="0" y="0"/>
          <a:chExt cx="0" cy="0"/>
        </a:xfrm>
      </p:grpSpPr>
      <p:sp>
        <p:nvSpPr>
          <p:cNvPr id="32" name="Google Shape;32;p15"/>
          <p:cNvSpPr/>
          <p:nvPr/>
        </p:nvSpPr>
        <p:spPr>
          <a:xfrm>
            <a:off x="0" y="0"/>
            <a:ext cx="18288000" cy="10287000"/>
          </a:xfrm>
          <a:prstGeom prst="rect">
            <a:avLst/>
          </a:prstGeom>
          <a:solidFill>
            <a:schemeClr val="lt1"/>
          </a:solidFill>
          <a:ln>
            <a:noFill/>
          </a:ln>
        </p:spPr>
        <p:txBody>
          <a:bodyPr spcFirstLastPara="1" wrap="square" lIns="152375" tIns="76167" rIns="152375" bIns="76167" anchor="ctr" anchorCtr="0">
            <a:noAutofit/>
          </a:bodyPr>
          <a:lstStyle/>
          <a:p>
            <a:pPr marL="0" marR="0" lvl="0" indent="0" algn="ctr" rtl="0">
              <a:spcBef>
                <a:spcPts val="0"/>
              </a:spcBef>
              <a:spcAft>
                <a:spcPts val="0"/>
              </a:spcAft>
              <a:buNone/>
            </a:pPr>
            <a:endParaRPr sz="3000">
              <a:solidFill>
                <a:schemeClr val="lt1"/>
              </a:solidFill>
              <a:latin typeface="Arial"/>
              <a:ea typeface="Arial"/>
              <a:cs typeface="Arial"/>
              <a:sym typeface="Arial"/>
            </a:endParaRPr>
          </a:p>
        </p:txBody>
      </p:sp>
      <p:sp>
        <p:nvSpPr>
          <p:cNvPr id="33" name="Google Shape;33;p15"/>
          <p:cNvSpPr txBox="1">
            <a:spLocks noGrp="1"/>
          </p:cNvSpPr>
          <p:nvPr>
            <p:ph type="title"/>
          </p:nvPr>
        </p:nvSpPr>
        <p:spPr>
          <a:xfrm>
            <a:off x="830580" y="868682"/>
            <a:ext cx="16626840" cy="98488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SzPts val="1400"/>
              <a:buNone/>
              <a:defRPr sz="4667">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extLst>
      <p:ext uri="{BB962C8B-B14F-4D97-AF65-F5344CB8AC3E}">
        <p14:creationId xmlns:p14="http://schemas.microsoft.com/office/powerpoint/2010/main" val="379009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ontent Slide_SUBTITLE_">
    <p:spTree>
      <p:nvGrpSpPr>
        <p:cNvPr id="1" name=""/>
        <p:cNvGrpSpPr/>
        <p:nvPr/>
      </p:nvGrpSpPr>
      <p:grpSpPr>
        <a:xfrm>
          <a:off x="0" y="0"/>
          <a:ext cx="0" cy="0"/>
          <a:chOff x="0" y="0"/>
          <a:chExt cx="0" cy="0"/>
        </a:xfrm>
      </p:grpSpPr>
      <p:sp>
        <p:nvSpPr>
          <p:cNvPr id="2" name="Title 1"/>
          <p:cNvSpPr>
            <a:spLocks noGrp="1"/>
          </p:cNvSpPr>
          <p:nvPr>
            <p:ph type="title"/>
          </p:nvPr>
        </p:nvSpPr>
        <p:spPr>
          <a:xfrm>
            <a:off x="1631021" y="650512"/>
            <a:ext cx="15023594" cy="610859"/>
          </a:xfrm>
          <a:prstGeom prst="rect">
            <a:avLst/>
          </a:prstGeom>
        </p:spPr>
        <p:txBody>
          <a:bodyPr/>
          <a:lstStyle>
            <a:lvl1pPr algn="ctr">
              <a:defRPr>
                <a:solidFill>
                  <a:schemeClr val="bg1">
                    <a:lumMod val="85000"/>
                    <a:lumOff val="15000"/>
                  </a:schemeClr>
                </a:solidFill>
                <a:latin typeface="+mj-lt"/>
              </a:defRPr>
            </a:lvl1pPr>
          </a:lstStyle>
          <a:p>
            <a:r>
              <a:rPr lang="en-US" dirty="0"/>
              <a:t>Click to edit Master title style</a:t>
            </a:r>
          </a:p>
        </p:txBody>
      </p:sp>
      <p:sp>
        <p:nvSpPr>
          <p:cNvPr id="4" name="Text Placeholder 4">
            <a:extLst>
              <a:ext uri="{FF2B5EF4-FFF2-40B4-BE49-F238E27FC236}">
                <a16:creationId xmlns:a16="http://schemas.microsoft.com/office/drawing/2014/main" id="{C7287D93-1CC1-42BE-A9C5-6AFEDDF37F73}"/>
              </a:ext>
            </a:extLst>
          </p:cNvPr>
          <p:cNvSpPr>
            <a:spLocks noGrp="1"/>
          </p:cNvSpPr>
          <p:nvPr>
            <p:ph type="body" sz="quarter" idx="10" hasCustomPrompt="1"/>
          </p:nvPr>
        </p:nvSpPr>
        <p:spPr>
          <a:xfrm>
            <a:off x="1631021" y="1245472"/>
            <a:ext cx="15023594" cy="701672"/>
          </a:xfrm>
          <a:prstGeom prst="rect">
            <a:avLst/>
          </a:prstGeom>
        </p:spPr>
        <p:txBody>
          <a:bodyPr/>
          <a:lstStyle>
            <a:lvl1pPr marL="0" indent="0" algn="ctr">
              <a:lnSpc>
                <a:spcPct val="90000"/>
              </a:lnSpc>
              <a:buFontTx/>
              <a:buNone/>
              <a:defRPr sz="2201" cap="none" baseline="0">
                <a:solidFill>
                  <a:schemeClr val="bg1">
                    <a:lumMod val="75000"/>
                    <a:lumOff val="25000"/>
                  </a:schemeClr>
                </a:solidFill>
                <a:latin typeface="+mj-lt"/>
              </a:defRPr>
            </a:lvl1pPr>
            <a:lvl2pPr marL="1281384" indent="0" algn="l">
              <a:lnSpc>
                <a:spcPct val="90000"/>
              </a:lnSpc>
              <a:buFontTx/>
              <a:buNone/>
              <a:defRPr sz="3770" cap="all" baseline="0">
                <a:solidFill>
                  <a:schemeClr val="tx2"/>
                </a:solidFill>
                <a:latin typeface="DINPro-Medium" panose="02000503030000020004" pitchFamily="50" charset="0"/>
              </a:defRPr>
            </a:lvl2pPr>
            <a:lvl3pPr marL="2441766" indent="0" algn="l">
              <a:lnSpc>
                <a:spcPct val="90000"/>
              </a:lnSpc>
              <a:buFontTx/>
              <a:buNone/>
              <a:defRPr sz="3770" cap="all" baseline="0">
                <a:solidFill>
                  <a:schemeClr val="tx2"/>
                </a:solidFill>
                <a:latin typeface="DINPro-Medium" panose="02000503030000020004" pitchFamily="50" charset="0"/>
              </a:defRPr>
            </a:lvl3pPr>
            <a:lvl4pPr marL="3466830" indent="0">
              <a:buNone/>
              <a:defRPr/>
            </a:lvl4pPr>
          </a:lstStyle>
          <a:p>
            <a:pPr lvl="0"/>
            <a:r>
              <a:rPr lang="en-US"/>
              <a:t>Edit Master Text Style</a:t>
            </a:r>
          </a:p>
        </p:txBody>
      </p:sp>
    </p:spTree>
    <p:extLst>
      <p:ext uri="{BB962C8B-B14F-4D97-AF65-F5344CB8AC3E}">
        <p14:creationId xmlns:p14="http://schemas.microsoft.com/office/powerpoint/2010/main" val="1740367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2" name="Picture 11" descr="Logo&#10;&#10;Description automatically generated">
            <a:extLst>
              <a:ext uri="{FF2B5EF4-FFF2-40B4-BE49-F238E27FC236}">
                <a16:creationId xmlns:a16="http://schemas.microsoft.com/office/drawing/2014/main" id="{E4ACB54B-5D74-47C9-957F-A16252531EC9}"/>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10;&#10;Description automatically generated">
            <a:extLst>
              <a:ext uri="{FF2B5EF4-FFF2-40B4-BE49-F238E27FC236}">
                <a16:creationId xmlns:a16="http://schemas.microsoft.com/office/drawing/2014/main" id="{435CAFA6-18B5-41DF-AA7F-00F440833DD8}"/>
              </a:ext>
            </a:extLst>
          </p:cNvPr>
          <p:cNvPicPr>
            <a:picLocks noChangeAspect="1"/>
          </p:cNvPicPr>
          <p:nvPr userDrawn="1"/>
        </p:nvPicPr>
        <p:blipFill rotWithShape="1">
          <a:blip r:embed="rId3"/>
          <a:srcRect l="21860" t="29481" r="30436" b="24358"/>
          <a:stretch/>
        </p:blipFill>
        <p:spPr>
          <a:xfrm>
            <a:off x="14276227" y="6551154"/>
            <a:ext cx="3788827" cy="3459040"/>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59E07367-9FF5-4A36-A752-AF6C25678972}"/>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3"/>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7205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1026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dirty="0"/>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51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dirty="0"/>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dirty="0">
                <a:solidFill>
                  <a:schemeClr val="accent5"/>
                </a:solidFill>
                <a:latin typeface="Trebuchet MS" panose="020B0603020202020204" pitchFamily="34" charset="0"/>
              </a:rPr>
              <a:t> </a:t>
            </a:r>
            <a:endParaRPr lang="en-US" sz="1200" cap="none" dirty="0">
              <a:solidFill>
                <a:schemeClr val="accent5"/>
              </a:solidFill>
              <a:latin typeface="Trebuchet MS" panose="020B0603020202020204" pitchFamily="34" charset="0"/>
            </a:endParaRPr>
          </a:p>
        </p:txBody>
      </p:sp>
      <p:cxnSp>
        <p:nvCxnSpPr>
          <p:cNvPr id="22" name="Straight Connector 21">
            <a:extLst>
              <a:ext uri="{FF2B5EF4-FFF2-40B4-BE49-F238E27FC236}">
                <a16:creationId xmlns:a16="http://schemas.microsoft.com/office/drawing/2014/main" id="{BC2FDD42-E463-47E8-BC74-30C0F632C361}"/>
              </a:ext>
            </a:extLst>
          </p:cNvPr>
          <p:cNvCxnSpPr/>
          <p:nvPr/>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10;&#10;Description automatically generated">
            <a:extLst>
              <a:ext uri="{FF2B5EF4-FFF2-40B4-BE49-F238E27FC236}">
                <a16:creationId xmlns:a16="http://schemas.microsoft.com/office/drawing/2014/main" id="{A790E381-A253-4895-8817-3A0BDB27299C}"/>
              </a:ext>
            </a:extLst>
          </p:cNvPr>
          <p:cNvPicPr>
            <a:picLocks noChangeAspect="1"/>
          </p:cNvPicPr>
          <p:nvPr userDrawn="1"/>
        </p:nvPicPr>
        <p:blipFill>
          <a:blip r:embed="rId15"/>
          <a:stretch>
            <a:fillRect/>
          </a:stretch>
        </p:blipFill>
        <p:spPr>
          <a:xfrm>
            <a:off x="14912588" y="9537904"/>
            <a:ext cx="1402947" cy="590602"/>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0FF81F06-FF3B-4262-8198-F99751439291}"/>
              </a:ext>
            </a:extLst>
          </p:cNvPr>
          <p:cNvPicPr>
            <a:picLocks noChangeAspect="1"/>
          </p:cNvPicPr>
          <p:nvPr userDrawn="1"/>
        </p:nvPicPr>
        <p:blipFill>
          <a:blip r:embed="rId16"/>
          <a:stretch>
            <a:fillRect/>
          </a:stretch>
        </p:blipFill>
        <p:spPr>
          <a:xfrm>
            <a:off x="16584997" y="9696809"/>
            <a:ext cx="1225925" cy="282426"/>
          </a:xfrm>
          <a:prstGeom prst="rect">
            <a:avLst/>
          </a:prstGeom>
        </p:spPr>
      </p:pic>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3998" r:id="rId1"/>
    <p:sldLayoutId id="2147483999" r:id="rId2"/>
    <p:sldLayoutId id="2147483980" r:id="rId3"/>
    <p:sldLayoutId id="2147483985" r:id="rId4"/>
    <p:sldLayoutId id="2147483896" r:id="rId5"/>
    <p:sldLayoutId id="2147483981" r:id="rId6"/>
    <p:sldLayoutId id="2147483991" r:id="rId7"/>
    <p:sldLayoutId id="2147483988" r:id="rId8"/>
    <p:sldLayoutId id="2147483954" r:id="rId9"/>
    <p:sldLayoutId id="2147483992" r:id="rId10"/>
    <p:sldLayoutId id="2147483993" r:id="rId11"/>
    <p:sldLayoutId id="2147483995" r:id="rId12"/>
    <p:sldLayoutId id="2147483997"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0.xml"/><Relationship Id="rId4" Type="http://schemas.openxmlformats.org/officeDocument/2006/relationships/hyperlink" Target="https://www.cisco.com/c/en/us/td/docs/solutions/Enterprise/Data_Center/DC_Infra2_5/DCInfra_1.html"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s://www.frontiersin.org/articles/10.3389/fdata.2020.587139/full" TargetMode="External"/><Relationship Id="rId2" Type="http://schemas.openxmlformats.org/officeDocument/2006/relationships/image" Target="../media/image10.jpg"/><Relationship Id="rId1" Type="http://schemas.openxmlformats.org/officeDocument/2006/relationships/slideLayout" Target="../slideLayouts/slideLayout10.xml"/><Relationship Id="rId4" Type="http://schemas.openxmlformats.org/officeDocument/2006/relationships/hyperlink" Target="https://creativecommons.org/licenses/by/3.0/"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tiff"/><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creativecommons.org/licenses/by-nc/4.0/legalcode" TargetMode="Externa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9.jpeg"/><Relationship Id="rId5" Type="http://schemas.openxmlformats.org/officeDocument/2006/relationships/image" Target="../media/image18.png"/><Relationship Id="rId4" Type="http://schemas.openxmlformats.org/officeDocument/2006/relationships/image" Target="../media/image17.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hyperlink" Target="https://creativecommons.org/licenses/by-sa/3.0/" TargetMode="External"/><Relationship Id="rId4" Type="http://schemas.openxmlformats.org/officeDocument/2006/relationships/hyperlink" Target="https://en.wikipedia.org/wiki/Edge_computing"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www.maxpixels.net/3d-Smartphone-Iphone-Render-Mobile-Cellphone-2470313" TargetMode="External"/><Relationship Id="rId3" Type="http://schemas.openxmlformats.org/officeDocument/2006/relationships/image" Target="../media/image21.jpg"/><Relationship Id="rId7"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10.xml"/><Relationship Id="rId6" Type="http://schemas.openxmlformats.org/officeDocument/2006/relationships/hyperlink" Target="https://blog.csdn.net/dqcfkyqdxym3f8rb0/article/details/102927040" TargetMode="External"/><Relationship Id="rId5" Type="http://schemas.openxmlformats.org/officeDocument/2006/relationships/image" Target="../media/image22.jpeg"/><Relationship Id="rId10" Type="http://schemas.openxmlformats.org/officeDocument/2006/relationships/hyperlink" Target="https://creativecommons.org/licenses/by-sa/3.0/" TargetMode="External"/><Relationship Id="rId4" Type="http://schemas.openxmlformats.org/officeDocument/2006/relationships/hyperlink" Target="https://theallapps.com/review-xiaomi-xiaofang-smart-ip-camera/" TargetMode="External"/><Relationship Id="rId9" Type="http://schemas.openxmlformats.org/officeDocument/2006/relationships/hyperlink" Target="https://creativecommons.org/licenses/by/3.0/"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3" Type="http://schemas.openxmlformats.org/officeDocument/2006/relationships/hyperlink" Target="https://pixabay.com/illustrations/iot-internet-of-things-network-3337536/" TargetMode="External"/><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8" Type="http://schemas.openxmlformats.org/officeDocument/2006/relationships/hyperlink" Target="https://cloud.google.com/gpu/#section-4" TargetMode="External"/><Relationship Id="rId3" Type="http://schemas.openxmlformats.org/officeDocument/2006/relationships/hyperlink" Target="https://docs.microsoft.com/en-us/azure/virtual-machines/sizes-gpu" TargetMode="External"/><Relationship Id="rId7" Type="http://schemas.openxmlformats.org/officeDocument/2006/relationships/hyperlink" Target="https://aws.amazon.com/pricing/" TargetMode="External"/><Relationship Id="rId2" Type="http://schemas.openxmlformats.org/officeDocument/2006/relationships/hyperlink" Target="https://azure.microsoft.com/en-us/" TargetMode="External"/><Relationship Id="rId1" Type="http://schemas.openxmlformats.org/officeDocument/2006/relationships/slideLayout" Target="../slideLayouts/slideLayout5.xml"/><Relationship Id="rId6" Type="http://schemas.openxmlformats.org/officeDocument/2006/relationships/hyperlink" Target="https://docs.aws.amazon.com/dlami/latest/devguide/gpu.html" TargetMode="External"/><Relationship Id="rId11" Type="http://schemas.openxmlformats.org/officeDocument/2006/relationships/comments" Target="../comments/comment1.xml"/><Relationship Id="rId5" Type="http://schemas.openxmlformats.org/officeDocument/2006/relationships/hyperlink" Target="https://aws.amazon.com/products/compute/?nc2=h_ql_prod_cp" TargetMode="External"/><Relationship Id="rId10" Type="http://schemas.openxmlformats.org/officeDocument/2006/relationships/hyperlink" Target="https://cloud.google.com/compute/gpus-pricing" TargetMode="External"/><Relationship Id="rId4" Type="http://schemas.openxmlformats.org/officeDocument/2006/relationships/hyperlink" Target="https://azure.microsoft.com/en-us/pricing/calculator/" TargetMode="External"/><Relationship Id="rId9" Type="http://schemas.openxmlformats.org/officeDocument/2006/relationships/hyperlink" Target="https://colab.research.google.com/"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096EC-7B78-40A1-902B-4FD437982655}"/>
              </a:ext>
            </a:extLst>
          </p:cNvPr>
          <p:cNvSpPr>
            <a:spLocks noGrp="1"/>
          </p:cNvSpPr>
          <p:nvPr>
            <p:ph type="title"/>
          </p:nvPr>
        </p:nvSpPr>
        <p:spPr/>
        <p:txBody>
          <a:bodyPr/>
          <a:lstStyle/>
          <a:p>
            <a:r>
              <a:rPr lang="en-US" dirty="0">
                <a:latin typeface="Arial"/>
                <a:cs typeface="Arial"/>
              </a:rPr>
              <a:t>Lecture 1.5</a:t>
            </a:r>
            <a:br>
              <a:rPr lang="en-US" dirty="0"/>
            </a:br>
            <a:r>
              <a:rPr lang="en-US" dirty="0">
                <a:latin typeface="Arial"/>
                <a:cs typeface="Arial"/>
              </a:rPr>
              <a:t>Edge, </a:t>
            </a:r>
            <a:r>
              <a:rPr lang="en-US" dirty="0" err="1">
                <a:latin typeface="Arial"/>
                <a:cs typeface="Arial"/>
              </a:rPr>
              <a:t>AIoT</a:t>
            </a:r>
            <a:r>
              <a:rPr lang="en-US" dirty="0">
                <a:latin typeface="Arial"/>
                <a:cs typeface="Arial"/>
              </a:rPr>
              <a:t>, Big Data</a:t>
            </a:r>
          </a:p>
        </p:txBody>
      </p:sp>
      <p:sp>
        <p:nvSpPr>
          <p:cNvPr id="4" name="Text Placeholder 3">
            <a:extLst>
              <a:ext uri="{FF2B5EF4-FFF2-40B4-BE49-F238E27FC236}">
                <a16:creationId xmlns:a16="http://schemas.microsoft.com/office/drawing/2014/main" id="{BDB2F42C-38A8-43F3-8788-F337D2EA9153}"/>
              </a:ext>
            </a:extLst>
          </p:cNvPr>
          <p:cNvSpPr>
            <a:spLocks noGrp="1"/>
          </p:cNvSpPr>
          <p:nvPr>
            <p:ph type="body" sz="quarter" idx="10"/>
          </p:nvPr>
        </p:nvSpPr>
        <p:spPr/>
        <p:txBody>
          <a:bodyPr/>
          <a:lstStyle/>
          <a:p>
            <a:r>
              <a:rPr lang="en-US" dirty="0"/>
              <a:t>Edge AI and Robotics Teaching Kit</a:t>
            </a:r>
          </a:p>
        </p:txBody>
      </p:sp>
    </p:spTree>
    <p:extLst>
      <p:ext uri="{BB962C8B-B14F-4D97-AF65-F5344CB8AC3E}">
        <p14:creationId xmlns:p14="http://schemas.microsoft.com/office/powerpoint/2010/main" val="79755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CCCD47-400C-4BE7-919A-D0061D415C4B}"/>
              </a:ext>
            </a:extLst>
          </p:cNvPr>
          <p:cNvSpPr>
            <a:spLocks noGrp="1"/>
          </p:cNvSpPr>
          <p:nvPr>
            <p:ph type="title"/>
          </p:nvPr>
        </p:nvSpPr>
        <p:spPr/>
        <p:txBody>
          <a:bodyPr/>
          <a:lstStyle/>
          <a:p>
            <a:r>
              <a:rPr lang="en-US" dirty="0"/>
              <a:t>Infrastructure Advances in Data Management</a:t>
            </a:r>
          </a:p>
        </p:txBody>
      </p:sp>
      <p:sp>
        <p:nvSpPr>
          <p:cNvPr id="3" name="Content Placeholder 2">
            <a:extLst>
              <a:ext uri="{FF2B5EF4-FFF2-40B4-BE49-F238E27FC236}">
                <a16:creationId xmlns:a16="http://schemas.microsoft.com/office/drawing/2014/main" id="{AA1537CF-7295-4687-A3E0-2EA4C26747B6}"/>
              </a:ext>
            </a:extLst>
          </p:cNvPr>
          <p:cNvSpPr>
            <a:spLocks noGrp="1"/>
          </p:cNvSpPr>
          <p:nvPr>
            <p:ph idx="1"/>
          </p:nvPr>
        </p:nvSpPr>
        <p:spPr>
          <a:xfrm>
            <a:off x="1003210" y="2314424"/>
            <a:ext cx="16581552" cy="6223737"/>
          </a:xfrm>
        </p:spPr>
        <p:txBody>
          <a:bodyPr/>
          <a:lstStyle/>
          <a:p>
            <a:r>
              <a:rPr lang="en-US" sz="2400" dirty="0"/>
              <a:t>Massively parallel processing (MPP)</a:t>
            </a:r>
          </a:p>
          <a:p>
            <a:pPr lvl="1"/>
            <a:r>
              <a:rPr lang="en-US" dirty="0"/>
              <a:t>divide a computing task (such as query processing) between multiple processors, speeding it up significantly</a:t>
            </a:r>
          </a:p>
          <a:p>
            <a:r>
              <a:rPr lang="en-US" sz="2400" dirty="0"/>
              <a:t>In-memory DBMS</a:t>
            </a:r>
          </a:p>
          <a:p>
            <a:pPr lvl="1"/>
            <a:r>
              <a:rPr lang="en-US" dirty="0"/>
              <a:t>keep the entire database in primary memory, thus enabling significantly faster processing</a:t>
            </a:r>
          </a:p>
          <a:p>
            <a:r>
              <a:rPr lang="en-US" sz="2400" dirty="0"/>
              <a:t>In-database analytics</a:t>
            </a:r>
          </a:p>
          <a:p>
            <a:pPr lvl="1"/>
            <a:r>
              <a:rPr lang="en-US" dirty="0"/>
              <a:t>no need to move large quantities of data to separate analytics tools for processing</a:t>
            </a:r>
          </a:p>
          <a:p>
            <a:r>
              <a:rPr lang="en-US" sz="2400" dirty="0"/>
              <a:t>Columnar DBMS</a:t>
            </a:r>
          </a:p>
          <a:p>
            <a:pPr lvl="1"/>
            <a:r>
              <a:rPr lang="en-US" dirty="0"/>
              <a:t>reorient the data in the storage structures, leading to efficiencies in data warehousing and analytics applications</a:t>
            </a:r>
          </a:p>
          <a:p>
            <a:endParaRPr lang="en-US" dirty="0"/>
          </a:p>
        </p:txBody>
      </p:sp>
      <p:sp>
        <p:nvSpPr>
          <p:cNvPr id="4" name="Footer Placeholder 3">
            <a:extLst>
              <a:ext uri="{FF2B5EF4-FFF2-40B4-BE49-F238E27FC236}">
                <a16:creationId xmlns:a16="http://schemas.microsoft.com/office/drawing/2014/main" id="{7B05AB73-D096-46E6-8E79-F71ED85C1CED}"/>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defRPr/>
            </a:pPr>
            <a:r>
              <a:rPr lang="en-US"/>
              <a:t>Data 604: Data Management</a:t>
            </a:r>
          </a:p>
        </p:txBody>
      </p:sp>
      <p:sp>
        <p:nvSpPr>
          <p:cNvPr id="5" name="Slide Number Placeholder 4">
            <a:extLst>
              <a:ext uri="{FF2B5EF4-FFF2-40B4-BE49-F238E27FC236}">
                <a16:creationId xmlns:a16="http://schemas.microsoft.com/office/drawing/2014/main" id="{EAFA785A-90E9-4D87-9A41-7E94B310591B}"/>
              </a:ext>
            </a:extLst>
          </p:cNvPr>
          <p:cNvSpPr>
            <a:spLocks noGrp="1"/>
          </p:cNvSpPr>
          <p:nvPr>
            <p:ph type="sldNum" sz="quarter" idx="12"/>
          </p:nvPr>
        </p:nvSpPr>
        <p:spPr/>
        <p:txBody>
          <a:bodyPr/>
          <a:lstStyle/>
          <a:p>
            <a:pPr>
              <a:defRPr/>
            </a:pPr>
            <a:fld id="{7499886E-1778-41FD-B810-C2A5ABCE85E5}" type="slidenum">
              <a:rPr lang="en-US" altLang="en-US" smtClean="0"/>
              <a:pPr>
                <a:defRPr/>
              </a:pPr>
              <a:t>10</a:t>
            </a:fld>
            <a:endParaRPr lang="en-US" altLang="en-US"/>
          </a:p>
        </p:txBody>
      </p:sp>
      <p:pic>
        <p:nvPicPr>
          <p:cNvPr id="6" name="Shape 15" descr="Pearson Logo">
            <a:extLst>
              <a:ext uri="{FF2B5EF4-FFF2-40B4-BE49-F238E27FC236}">
                <a16:creationId xmlns:a16="http://schemas.microsoft.com/office/drawing/2014/main" id="{EDA0519D-8032-412A-B459-40E02376B5A1}"/>
              </a:ext>
            </a:extLst>
          </p:cNvPr>
          <p:cNvPicPr preferRelativeResize="0"/>
          <p:nvPr/>
        </p:nvPicPr>
        <p:blipFill rotWithShape="1">
          <a:blip r:embed="rId2">
            <a:alphaModFix/>
          </a:blip>
          <a:srcRect/>
          <a:stretch/>
        </p:blipFill>
        <p:spPr>
          <a:xfrm>
            <a:off x="7739188" y="9537904"/>
            <a:ext cx="1376998" cy="419872"/>
          </a:xfrm>
          <a:prstGeom prst="rect">
            <a:avLst/>
          </a:prstGeom>
          <a:noFill/>
          <a:ln>
            <a:noFill/>
          </a:ln>
        </p:spPr>
      </p:pic>
      <p:sp>
        <p:nvSpPr>
          <p:cNvPr id="7" name="TextBox 6">
            <a:extLst>
              <a:ext uri="{FF2B5EF4-FFF2-40B4-BE49-F238E27FC236}">
                <a16:creationId xmlns:a16="http://schemas.microsoft.com/office/drawing/2014/main" id="{67AD9B04-9735-4479-AAFC-818736E31F10}"/>
              </a:ext>
            </a:extLst>
          </p:cNvPr>
          <p:cNvSpPr txBox="1"/>
          <p:nvPr/>
        </p:nvSpPr>
        <p:spPr>
          <a:xfrm>
            <a:off x="7774783" y="8975423"/>
            <a:ext cx="7541418" cy="738664"/>
          </a:xfrm>
          <a:prstGeom prst="rect">
            <a:avLst/>
          </a:prstGeom>
          <a:noFill/>
        </p:spPr>
        <p:txBody>
          <a:bodyPr wrap="square" rtlCol="0">
            <a:spAutoFit/>
          </a:bodyP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r>
              <a:rPr lang="en-US" altLang="en-US" sz="1500" dirty="0">
                <a:latin typeface="Verdana"/>
                <a:ea typeface="Verdana" panose="020B0604030504040204" pitchFamily="34" charset="0"/>
                <a:cs typeface="Verdana" panose="020B0604030504040204" pitchFamily="34" charset="0"/>
              </a:rPr>
              <a:t>Copyright © 2019, 2016, 2013 Pearson Education, Inc. All Rights Reserved </a:t>
            </a:r>
          </a:p>
          <a:p>
            <a:endParaRPr lang="en-US" sz="2700" dirty="0"/>
          </a:p>
        </p:txBody>
      </p:sp>
    </p:spTree>
    <p:extLst>
      <p:ext uri="{BB962C8B-B14F-4D97-AF65-F5344CB8AC3E}">
        <p14:creationId xmlns:p14="http://schemas.microsoft.com/office/powerpoint/2010/main" val="3460880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04BFAABF-C0B4-45CA-951C-FA96D06150A0}"/>
              </a:ext>
            </a:extLst>
          </p:cNvPr>
          <p:cNvSpPr>
            <a:spLocks noGrp="1"/>
          </p:cNvSpPr>
          <p:nvPr>
            <p:ph type="title"/>
          </p:nvPr>
        </p:nvSpPr>
        <p:spPr/>
        <p:txBody>
          <a:bodyPr/>
          <a:lstStyle/>
          <a:p>
            <a:r>
              <a:rPr lang="en-US" altLang="nl-BE" dirty="0"/>
              <a:t>Hadoop</a:t>
            </a:r>
            <a:endParaRPr lang="nl-BE" altLang="nl-BE" dirty="0"/>
          </a:p>
        </p:txBody>
      </p:sp>
      <p:sp>
        <p:nvSpPr>
          <p:cNvPr id="12291" name="Content Placeholder 2">
            <a:extLst>
              <a:ext uri="{FF2B5EF4-FFF2-40B4-BE49-F238E27FC236}">
                <a16:creationId xmlns:a16="http://schemas.microsoft.com/office/drawing/2014/main" id="{8387ED59-0FA2-4913-9050-BC19FDB6CA21}"/>
              </a:ext>
            </a:extLst>
          </p:cNvPr>
          <p:cNvSpPr>
            <a:spLocks noGrp="1"/>
          </p:cNvSpPr>
          <p:nvPr>
            <p:ph idx="1"/>
          </p:nvPr>
        </p:nvSpPr>
        <p:spPr/>
        <p:txBody>
          <a:bodyPr/>
          <a:lstStyle/>
          <a:p>
            <a:r>
              <a:rPr lang="en-US" altLang="nl-BE" sz="2400" dirty="0"/>
              <a:t>Open-source software framework used for distributed storage and processing of big datasets</a:t>
            </a:r>
          </a:p>
          <a:p>
            <a:r>
              <a:rPr lang="en-US" altLang="nl-BE" sz="2400" dirty="0"/>
              <a:t>Can be set up over a cluster of computers built from normal, commodity hardware</a:t>
            </a:r>
          </a:p>
          <a:p>
            <a:r>
              <a:rPr lang="en-US" altLang="nl-BE" sz="2400" dirty="0"/>
              <a:t>Many vendors offer their implementation of a Hadoop stack (e.g., Amazon, Cloudera, Dell, Oracle, IBM, Microsoft)</a:t>
            </a:r>
            <a:endParaRPr lang="nl-BE" altLang="nl-BE" sz="2400" dirty="0"/>
          </a:p>
        </p:txBody>
      </p:sp>
      <p:sp>
        <p:nvSpPr>
          <p:cNvPr id="12292" name="Slide Number Placeholder 3">
            <a:extLst>
              <a:ext uri="{FF2B5EF4-FFF2-40B4-BE49-F238E27FC236}">
                <a16:creationId xmlns:a16="http://schemas.microsoft.com/office/drawing/2014/main" id="{4DDDEEC9-98FD-4625-85E7-EAB934F49EC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4432">
                <a:solidFill>
                  <a:schemeClr val="tx1"/>
                </a:solidFill>
                <a:latin typeface="Calibri" panose="020F0502020204030204" pitchFamily="34" charset="0"/>
              </a:defRPr>
            </a:lvl1pPr>
            <a:lvl2pPr marL="1028726" indent="-395664">
              <a:spcBef>
                <a:spcPct val="20000"/>
              </a:spcBef>
              <a:buFont typeface="Arial" panose="020B0604020202020204" pitchFamily="34" charset="0"/>
              <a:buChar char="–"/>
              <a:defRPr sz="3878">
                <a:solidFill>
                  <a:schemeClr val="tx1"/>
                </a:solidFill>
                <a:latin typeface="Calibri" panose="020F0502020204030204" pitchFamily="34" charset="0"/>
              </a:defRPr>
            </a:lvl2pPr>
            <a:lvl3pPr marL="1582654" indent="-316532">
              <a:spcBef>
                <a:spcPct val="20000"/>
              </a:spcBef>
              <a:buFont typeface="Arial" panose="020B0604020202020204" pitchFamily="34" charset="0"/>
              <a:buChar char="•"/>
              <a:defRPr sz="3322">
                <a:solidFill>
                  <a:schemeClr val="tx1"/>
                </a:solidFill>
                <a:latin typeface="Calibri" panose="020F0502020204030204" pitchFamily="34" charset="0"/>
              </a:defRPr>
            </a:lvl3pPr>
            <a:lvl4pPr marL="2215718" indent="-316532">
              <a:spcBef>
                <a:spcPct val="20000"/>
              </a:spcBef>
              <a:buFont typeface="Arial" panose="020B0604020202020204" pitchFamily="34" charset="0"/>
              <a:buChar char="–"/>
              <a:defRPr sz="2770">
                <a:solidFill>
                  <a:schemeClr val="tx1"/>
                </a:solidFill>
                <a:latin typeface="Calibri" panose="020F0502020204030204" pitchFamily="34" charset="0"/>
              </a:defRPr>
            </a:lvl4pPr>
            <a:lvl5pPr marL="2848780" indent="-316532">
              <a:spcBef>
                <a:spcPct val="20000"/>
              </a:spcBef>
              <a:buFont typeface="Arial" panose="020B0604020202020204" pitchFamily="34" charset="0"/>
              <a:buChar char="»"/>
              <a:defRPr sz="2770">
                <a:solidFill>
                  <a:schemeClr val="tx1"/>
                </a:solidFill>
                <a:latin typeface="Calibri" panose="020F0502020204030204" pitchFamily="34" charset="0"/>
              </a:defRPr>
            </a:lvl5pPr>
            <a:lvl6pPr marL="3481840"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6pPr>
            <a:lvl7pPr marL="4114904"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7pPr>
            <a:lvl8pPr marL="4747966"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8pPr>
            <a:lvl9pPr marL="5381026"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9pPr>
          </a:lstStyle>
          <a:p>
            <a:pPr>
              <a:spcBef>
                <a:spcPct val="0"/>
              </a:spcBef>
              <a:buFontTx/>
              <a:buNone/>
            </a:pPr>
            <a:fld id="{A2CA821F-FDDE-4063-92CD-04A6A7179075}" type="slidenum">
              <a:rPr lang="nl-NL" altLang="nl-BE" sz="1662">
                <a:solidFill>
                  <a:srgbClr val="898989"/>
                </a:solidFill>
                <a:latin typeface="Arial" panose="020B0604020202020204" pitchFamily="34" charset="0"/>
              </a:rPr>
              <a:pPr>
                <a:spcBef>
                  <a:spcPct val="0"/>
                </a:spcBef>
                <a:buFontTx/>
                <a:buNone/>
              </a:pPr>
              <a:t>11</a:t>
            </a:fld>
            <a:endParaRPr lang="nl-NL" altLang="nl-BE" sz="1662">
              <a:solidFill>
                <a:srgbClr val="898989"/>
              </a:solidFill>
              <a:latin typeface="Arial" panose="020B0604020202020204" pitchFamily="34" charset="0"/>
            </a:endParaRPr>
          </a:p>
        </p:txBody>
      </p:sp>
      <p:sp>
        <p:nvSpPr>
          <p:cNvPr id="5" name="TextBox 3">
            <a:extLst>
              <a:ext uri="{FF2B5EF4-FFF2-40B4-BE49-F238E27FC236}">
                <a16:creationId xmlns:a16="http://schemas.microsoft.com/office/drawing/2014/main" id="{5BA2D03D-86CB-4631-BF2E-6921AA400E1D}"/>
              </a:ext>
            </a:extLst>
          </p:cNvPr>
          <p:cNvSpPr txBox="1">
            <a:spLocks noChangeArrowheads="1"/>
          </p:cNvSpPr>
          <p:nvPr/>
        </p:nvSpPr>
        <p:spPr bwMode="auto">
          <a:xfrm>
            <a:off x="9178416" y="9247956"/>
            <a:ext cx="531811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700" dirty="0"/>
              <a:t>© Cambridge University Press 2018</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4586CC9D-33BD-4348-83AD-E5317675DAB5}"/>
              </a:ext>
            </a:extLst>
          </p:cNvPr>
          <p:cNvSpPr>
            <a:spLocks noGrp="1"/>
          </p:cNvSpPr>
          <p:nvPr>
            <p:ph type="title"/>
          </p:nvPr>
        </p:nvSpPr>
        <p:spPr>
          <a:xfrm>
            <a:off x="1304394" y="827844"/>
            <a:ext cx="11572876" cy="857250"/>
          </a:xfrm>
        </p:spPr>
        <p:txBody>
          <a:bodyPr/>
          <a:lstStyle/>
          <a:p>
            <a:r>
              <a:rPr lang="en-US" altLang="nl-BE" dirty="0"/>
              <a:t>History of Hadoop</a:t>
            </a:r>
            <a:endParaRPr lang="nl-BE" altLang="nl-BE" dirty="0"/>
          </a:p>
        </p:txBody>
      </p:sp>
      <p:sp>
        <p:nvSpPr>
          <p:cNvPr id="14339" name="Content Placeholder 2">
            <a:extLst>
              <a:ext uri="{FF2B5EF4-FFF2-40B4-BE49-F238E27FC236}">
                <a16:creationId xmlns:a16="http://schemas.microsoft.com/office/drawing/2014/main" id="{06E228E3-9E85-490E-9609-A6F10B082E90}"/>
              </a:ext>
            </a:extLst>
          </p:cNvPr>
          <p:cNvSpPr>
            <a:spLocks noGrp="1"/>
          </p:cNvSpPr>
          <p:nvPr>
            <p:ph idx="1"/>
          </p:nvPr>
        </p:nvSpPr>
        <p:spPr>
          <a:xfrm>
            <a:off x="1702932" y="2335190"/>
            <a:ext cx="14060832" cy="6266716"/>
          </a:xfrm>
        </p:spPr>
        <p:txBody>
          <a:bodyPr/>
          <a:lstStyle/>
          <a:p>
            <a:r>
              <a:rPr lang="en-US" altLang="nl-BE" sz="2400" dirty="0"/>
              <a:t>Key building blocks:</a:t>
            </a:r>
          </a:p>
          <a:p>
            <a:pPr lvl="1"/>
            <a:r>
              <a:rPr lang="en-US" altLang="nl-BE" dirty="0"/>
              <a:t>Google File System: a file system that could be easily distributed across commodity hardware, </a:t>
            </a:r>
            <a:r>
              <a:rPr lang="en-US" altLang="nl-BE" dirty="0" err="1"/>
              <a:t>whil</a:t>
            </a:r>
            <a:r>
              <a:rPr lang="nl-BE" altLang="nl-BE" dirty="0"/>
              <a:t>e</a:t>
            </a:r>
            <a:r>
              <a:rPr lang="en-US" altLang="nl-BE" dirty="0"/>
              <a:t> providing fault tolerance</a:t>
            </a:r>
            <a:endParaRPr lang="nl-BE" altLang="nl-BE" dirty="0"/>
          </a:p>
          <a:p>
            <a:pPr lvl="1"/>
            <a:r>
              <a:rPr lang="en-US" altLang="nl-BE" dirty="0"/>
              <a:t>Google MapReduce: a programming paradigm to write programs that can be automatically parallelized and executed across a cluster of different computers</a:t>
            </a:r>
          </a:p>
          <a:p>
            <a:r>
              <a:rPr lang="en-US" altLang="nl-BE" sz="2400" dirty="0" err="1"/>
              <a:t>Nutch</a:t>
            </a:r>
            <a:r>
              <a:rPr lang="en-US" altLang="nl-BE" sz="2400" dirty="0"/>
              <a:t> web crawler prototype developed by Doug Cutting</a:t>
            </a:r>
          </a:p>
          <a:p>
            <a:pPr lvl="1"/>
            <a:r>
              <a:rPr lang="en-US" altLang="nl-BE" dirty="0"/>
              <a:t>Later renamed to Hadoop</a:t>
            </a:r>
          </a:p>
          <a:p>
            <a:r>
              <a:rPr lang="en-US" altLang="nl-BE" sz="2400" dirty="0"/>
              <a:t>In 2008, Yahoo! open-sourced Hadoop as “Apache Hadoop”</a:t>
            </a:r>
          </a:p>
          <a:p>
            <a:endParaRPr lang="en-US" altLang="nl-BE" dirty="0"/>
          </a:p>
        </p:txBody>
      </p:sp>
      <p:sp>
        <p:nvSpPr>
          <p:cNvPr id="14340" name="Slide Number Placeholder 3">
            <a:extLst>
              <a:ext uri="{FF2B5EF4-FFF2-40B4-BE49-F238E27FC236}">
                <a16:creationId xmlns:a16="http://schemas.microsoft.com/office/drawing/2014/main" id="{87810F44-CB0C-4E76-9270-A7A32A2CAB1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4432">
                <a:solidFill>
                  <a:schemeClr val="tx1"/>
                </a:solidFill>
                <a:latin typeface="Calibri" panose="020F0502020204030204" pitchFamily="34" charset="0"/>
              </a:defRPr>
            </a:lvl1pPr>
            <a:lvl2pPr marL="1028726" indent="-395664">
              <a:spcBef>
                <a:spcPct val="20000"/>
              </a:spcBef>
              <a:buFont typeface="Arial" panose="020B0604020202020204" pitchFamily="34" charset="0"/>
              <a:buChar char="–"/>
              <a:defRPr sz="3878">
                <a:solidFill>
                  <a:schemeClr val="tx1"/>
                </a:solidFill>
                <a:latin typeface="Calibri" panose="020F0502020204030204" pitchFamily="34" charset="0"/>
              </a:defRPr>
            </a:lvl2pPr>
            <a:lvl3pPr marL="1582654" indent="-316532">
              <a:spcBef>
                <a:spcPct val="20000"/>
              </a:spcBef>
              <a:buFont typeface="Arial" panose="020B0604020202020204" pitchFamily="34" charset="0"/>
              <a:buChar char="•"/>
              <a:defRPr sz="3322">
                <a:solidFill>
                  <a:schemeClr val="tx1"/>
                </a:solidFill>
                <a:latin typeface="Calibri" panose="020F0502020204030204" pitchFamily="34" charset="0"/>
              </a:defRPr>
            </a:lvl3pPr>
            <a:lvl4pPr marL="2215718" indent="-316532">
              <a:spcBef>
                <a:spcPct val="20000"/>
              </a:spcBef>
              <a:buFont typeface="Arial" panose="020B0604020202020204" pitchFamily="34" charset="0"/>
              <a:buChar char="–"/>
              <a:defRPr sz="2770">
                <a:solidFill>
                  <a:schemeClr val="tx1"/>
                </a:solidFill>
                <a:latin typeface="Calibri" panose="020F0502020204030204" pitchFamily="34" charset="0"/>
              </a:defRPr>
            </a:lvl4pPr>
            <a:lvl5pPr marL="2848780" indent="-316532">
              <a:spcBef>
                <a:spcPct val="20000"/>
              </a:spcBef>
              <a:buFont typeface="Arial" panose="020B0604020202020204" pitchFamily="34" charset="0"/>
              <a:buChar char="»"/>
              <a:defRPr sz="2770">
                <a:solidFill>
                  <a:schemeClr val="tx1"/>
                </a:solidFill>
                <a:latin typeface="Calibri" panose="020F0502020204030204" pitchFamily="34" charset="0"/>
              </a:defRPr>
            </a:lvl5pPr>
            <a:lvl6pPr marL="3481840"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6pPr>
            <a:lvl7pPr marL="4114904"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7pPr>
            <a:lvl8pPr marL="4747966"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8pPr>
            <a:lvl9pPr marL="5381026"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9pPr>
          </a:lstStyle>
          <a:p>
            <a:pPr>
              <a:spcBef>
                <a:spcPct val="0"/>
              </a:spcBef>
              <a:buFontTx/>
              <a:buNone/>
            </a:pPr>
            <a:fld id="{502F6342-8D2C-45B4-BAD1-FEC4F4FEE445}" type="slidenum">
              <a:rPr lang="nl-NL" altLang="nl-BE" sz="1662">
                <a:solidFill>
                  <a:srgbClr val="898989"/>
                </a:solidFill>
                <a:latin typeface="Arial" panose="020B0604020202020204" pitchFamily="34" charset="0"/>
              </a:rPr>
              <a:pPr>
                <a:spcBef>
                  <a:spcPct val="0"/>
                </a:spcBef>
                <a:buFontTx/>
                <a:buNone/>
              </a:pPr>
              <a:t>12</a:t>
            </a:fld>
            <a:endParaRPr lang="nl-NL" altLang="nl-BE" sz="1662">
              <a:solidFill>
                <a:srgbClr val="898989"/>
              </a:solidFill>
              <a:latin typeface="Arial" panose="020B0604020202020204" pitchFamily="34" charset="0"/>
            </a:endParaRPr>
          </a:p>
        </p:txBody>
      </p:sp>
      <p:sp>
        <p:nvSpPr>
          <p:cNvPr id="5" name="TextBox 3">
            <a:extLst>
              <a:ext uri="{FF2B5EF4-FFF2-40B4-BE49-F238E27FC236}">
                <a16:creationId xmlns:a16="http://schemas.microsoft.com/office/drawing/2014/main" id="{6E603574-AED7-409E-B581-185C4E91C38C}"/>
              </a:ext>
            </a:extLst>
          </p:cNvPr>
          <p:cNvSpPr txBox="1">
            <a:spLocks noChangeArrowheads="1"/>
          </p:cNvSpPr>
          <p:nvPr/>
        </p:nvSpPr>
        <p:spPr bwMode="auto">
          <a:xfrm>
            <a:off x="9178416" y="9247956"/>
            <a:ext cx="531811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700" dirty="0"/>
              <a:t>© Cambridge University Press 2018</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D671EDB-4A99-4A92-9972-57AC0F101F34}"/>
              </a:ext>
            </a:extLst>
          </p:cNvPr>
          <p:cNvSpPr>
            <a:spLocks noGrp="1"/>
          </p:cNvSpPr>
          <p:nvPr>
            <p:ph type="title"/>
          </p:nvPr>
        </p:nvSpPr>
        <p:spPr/>
        <p:txBody>
          <a:bodyPr/>
          <a:lstStyle/>
          <a:p>
            <a:r>
              <a:rPr lang="en-US" dirty="0"/>
              <a:t>Data/Compute Infrastructure</a:t>
            </a:r>
          </a:p>
        </p:txBody>
      </p:sp>
      <p:sp>
        <p:nvSpPr>
          <p:cNvPr id="4" name="Slide Number Placeholder 3">
            <a:extLst>
              <a:ext uri="{FF2B5EF4-FFF2-40B4-BE49-F238E27FC236}">
                <a16:creationId xmlns:a16="http://schemas.microsoft.com/office/drawing/2014/main" id="{ACDC99C5-7682-4A78-9C20-B31C0A5956A4}"/>
              </a:ext>
            </a:extLst>
          </p:cNvPr>
          <p:cNvSpPr>
            <a:spLocks noGrp="1"/>
          </p:cNvSpPr>
          <p:nvPr>
            <p:ph type="sldNum" sz="quarter" idx="4294967295"/>
          </p:nvPr>
        </p:nvSpPr>
        <p:spPr>
          <a:xfrm>
            <a:off x="0" y="0"/>
            <a:ext cx="0" cy="0"/>
          </a:xfrm>
        </p:spPr>
        <p:txBody>
          <a:bodyPr/>
          <a:lstStyle/>
          <a:p>
            <a:fld id="{6113E31D-E2AB-40D1-8B51-AFA5AFEF393A}" type="slidenum">
              <a:rPr lang="en-US" smtClean="0"/>
              <a:t>13</a:t>
            </a:fld>
            <a:endParaRPr lang="en-US" dirty="0"/>
          </a:p>
        </p:txBody>
      </p:sp>
    </p:spTree>
    <p:extLst>
      <p:ext uri="{BB962C8B-B14F-4D97-AF65-F5344CB8AC3E}">
        <p14:creationId xmlns:p14="http://schemas.microsoft.com/office/powerpoint/2010/main" val="104189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999BD-B594-41A5-9D7A-24E351CA8C29}"/>
              </a:ext>
            </a:extLst>
          </p:cNvPr>
          <p:cNvSpPr>
            <a:spLocks noGrp="1"/>
          </p:cNvSpPr>
          <p:nvPr>
            <p:ph type="title"/>
          </p:nvPr>
        </p:nvSpPr>
        <p:spPr/>
        <p:txBody>
          <a:bodyPr/>
          <a:lstStyle/>
          <a:p>
            <a:r>
              <a:rPr lang="en-US" dirty="0"/>
              <a:t>Data and Compute Infrastructures</a:t>
            </a:r>
          </a:p>
        </p:txBody>
      </p:sp>
      <p:sp>
        <p:nvSpPr>
          <p:cNvPr id="3" name="Content Placeholder 2">
            <a:extLst>
              <a:ext uri="{FF2B5EF4-FFF2-40B4-BE49-F238E27FC236}">
                <a16:creationId xmlns:a16="http://schemas.microsoft.com/office/drawing/2014/main" id="{D9E772B0-E9C4-46FC-BBBF-4E0A7150633D}"/>
              </a:ext>
            </a:extLst>
          </p:cNvPr>
          <p:cNvSpPr>
            <a:spLocks noGrp="1"/>
          </p:cNvSpPr>
          <p:nvPr>
            <p:ph idx="1"/>
          </p:nvPr>
        </p:nvSpPr>
        <p:spPr/>
        <p:txBody>
          <a:bodyPr/>
          <a:lstStyle/>
          <a:p>
            <a:r>
              <a:rPr lang="en-US" sz="2400" dirty="0"/>
              <a:t>On-Premise Data is located within your local network but could be in a central location within that network</a:t>
            </a:r>
          </a:p>
          <a:p>
            <a:r>
              <a:rPr lang="en-US" sz="2400" dirty="0"/>
              <a:t>Cloud – Data is external to your network and accessed over HTTP</a:t>
            </a:r>
          </a:p>
          <a:p>
            <a:r>
              <a:rPr lang="en-US" sz="2400" dirty="0"/>
              <a:t>Embedded / Edge – Process Data closer to source rather than a remote or central location </a:t>
            </a:r>
          </a:p>
        </p:txBody>
      </p:sp>
    </p:spTree>
    <p:extLst>
      <p:ext uri="{BB962C8B-B14F-4D97-AF65-F5344CB8AC3E}">
        <p14:creationId xmlns:p14="http://schemas.microsoft.com/office/powerpoint/2010/main" val="36439179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E0201-9545-4267-A1E0-82B6C975CFDB}"/>
              </a:ext>
            </a:extLst>
          </p:cNvPr>
          <p:cNvSpPr>
            <a:spLocks noGrp="1"/>
          </p:cNvSpPr>
          <p:nvPr>
            <p:ph type="title"/>
          </p:nvPr>
        </p:nvSpPr>
        <p:spPr/>
        <p:txBody>
          <a:bodyPr/>
          <a:lstStyle/>
          <a:p>
            <a:pPr algn="ctr"/>
            <a:r>
              <a:rPr lang="en-US" dirty="0"/>
              <a:t>On-Premise Datacenter</a:t>
            </a:r>
          </a:p>
        </p:txBody>
      </p:sp>
      <p:pic>
        <p:nvPicPr>
          <p:cNvPr id="1026" name="Picture 2">
            <a:extLst>
              <a:ext uri="{FF2B5EF4-FFF2-40B4-BE49-F238E27FC236}">
                <a16:creationId xmlns:a16="http://schemas.microsoft.com/office/drawing/2014/main" id="{42D33C3C-65B8-4B1C-9937-93ECC2C038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9827" y="2178019"/>
            <a:ext cx="13465174" cy="570729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3EA5B00-D8D6-48B6-9594-9889A73E417D}"/>
              </a:ext>
            </a:extLst>
          </p:cNvPr>
          <p:cNvSpPr txBox="1"/>
          <p:nvPr/>
        </p:nvSpPr>
        <p:spPr>
          <a:xfrm>
            <a:off x="2591419" y="8455425"/>
            <a:ext cx="13283582" cy="369332"/>
          </a:xfrm>
          <a:prstGeom prst="rect">
            <a:avLst/>
          </a:prstGeom>
          <a:noFill/>
        </p:spPr>
        <p:txBody>
          <a:bodyPr wrap="square" rtlCol="0">
            <a:spAutoFit/>
          </a:bodyPr>
          <a:lstStyle/>
          <a:p>
            <a:r>
              <a:rPr lang="en-US" dirty="0">
                <a:hlinkClick r:id="rId4"/>
              </a:rPr>
              <a:t>https://www.cisco.com/c/en/us/td/docs/solutions/Enterprise/Data_Center/DC_Infra2_5/DCInfra_1.html</a:t>
            </a:r>
            <a:endParaRPr lang="en-US" dirty="0"/>
          </a:p>
        </p:txBody>
      </p:sp>
    </p:spTree>
    <p:extLst>
      <p:ext uri="{BB962C8B-B14F-4D97-AF65-F5344CB8AC3E}">
        <p14:creationId xmlns:p14="http://schemas.microsoft.com/office/powerpoint/2010/main" val="20424880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E5DDDACE-3C48-483D-8C7A-7839BF85F2DA}"/>
              </a:ext>
            </a:extLst>
          </p:cNvPr>
          <p:cNvPicPr>
            <a:picLocks noGrp="1" noChangeAspect="1"/>
          </p:cNvPicPr>
          <p:nvPr>
            <p:ph idx="1"/>
          </p:nvPr>
        </p:nvPicPr>
        <p:blipFill>
          <a:blip r:embed="rId2">
            <a:extLst>
              <a:ext uri="{837473B0-CC2E-450A-ABE3-18F120FF3D39}">
                <a1611:picAttrSrcUrl xmlns:a1611="http://schemas.microsoft.com/office/drawing/2016/11/main" r:id="rId3"/>
              </a:ext>
            </a:extLst>
          </a:blip>
          <a:stretch>
            <a:fillRect/>
          </a:stretch>
        </p:blipFill>
        <p:spPr>
          <a:xfrm>
            <a:off x="2240280" y="1125584"/>
            <a:ext cx="13807440" cy="7711438"/>
          </a:xfrm>
        </p:spPr>
      </p:pic>
      <p:sp>
        <p:nvSpPr>
          <p:cNvPr id="6" name="TextBox 5">
            <a:extLst>
              <a:ext uri="{FF2B5EF4-FFF2-40B4-BE49-F238E27FC236}">
                <a16:creationId xmlns:a16="http://schemas.microsoft.com/office/drawing/2014/main" id="{1AD34E47-030E-4A20-A1BC-6B87C7E94CDF}"/>
              </a:ext>
            </a:extLst>
          </p:cNvPr>
          <p:cNvSpPr txBox="1"/>
          <p:nvPr/>
        </p:nvSpPr>
        <p:spPr>
          <a:xfrm>
            <a:off x="3337560" y="9161416"/>
            <a:ext cx="13807440" cy="369332"/>
          </a:xfrm>
          <a:prstGeom prst="rect">
            <a:avLst/>
          </a:prstGeom>
          <a:noFill/>
        </p:spPr>
        <p:txBody>
          <a:bodyPr wrap="square" rtlCol="0">
            <a:spAutoFit/>
          </a:bodyPr>
          <a:lstStyle/>
          <a:p>
            <a:r>
              <a:rPr lang="en-US" dirty="0">
                <a:solidFill>
                  <a:srgbClr val="76B900"/>
                </a:solidFill>
                <a:hlinkClick r:id="rId3" tooltip="https://www.frontiersin.org/articles/10.3389/fdata.2020.587139/full">
                  <a:extLst>
                    <a:ext uri="{A12FA001-AC4F-418D-AE19-62706E023703}">
                      <ahyp:hlinkClr xmlns:ahyp="http://schemas.microsoft.com/office/drawing/2018/hyperlinkcolor" val="tx"/>
                    </a:ext>
                  </a:extLst>
                </a:hlinkClick>
              </a:rPr>
              <a:t>This </a:t>
            </a:r>
            <a:r>
              <a:rPr lang="en-US" dirty="0">
                <a:solidFill>
                  <a:schemeClr val="bg1"/>
                </a:solidFill>
                <a:hlinkClick r:id="rId3" tooltip="https://www.frontiersin.org/articles/10.3389/fdata.2020.587139/full">
                  <a:extLst>
                    <a:ext uri="{A12FA001-AC4F-418D-AE19-62706E023703}">
                      <ahyp:hlinkClr xmlns:ahyp="http://schemas.microsoft.com/office/drawing/2018/hyperlinkcolor" val="tx"/>
                    </a:ext>
                  </a:extLst>
                </a:hlinkClick>
              </a:rPr>
              <a:t>Photo</a:t>
            </a:r>
            <a:r>
              <a:rPr lang="en-US" dirty="0">
                <a:solidFill>
                  <a:schemeClr val="bg1"/>
                </a:solidFill>
              </a:rPr>
              <a:t> by Unknown Author is licensed under</a:t>
            </a:r>
            <a:r>
              <a:rPr lang="en-US" dirty="0"/>
              <a:t> </a:t>
            </a:r>
            <a:r>
              <a:rPr lang="en-US" dirty="0">
                <a:hlinkClick r:id="rId4" tooltip="https://creativecommons.org/licenses/by/3.0/"/>
              </a:rPr>
              <a:t>CC BY</a:t>
            </a:r>
            <a:endParaRPr lang="en-US" dirty="0"/>
          </a:p>
        </p:txBody>
      </p:sp>
    </p:spTree>
    <p:extLst>
      <p:ext uri="{BB962C8B-B14F-4D97-AF65-F5344CB8AC3E}">
        <p14:creationId xmlns:p14="http://schemas.microsoft.com/office/powerpoint/2010/main" val="4272441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762ECE-7C28-4B29-93B3-F433441113D4}"/>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42DE054-4F41-402D-B1B4-21D5421A710C}"/>
              </a:ext>
            </a:extLst>
          </p:cNvPr>
          <p:cNvSpPr>
            <a:spLocks noGrp="1"/>
          </p:cNvSpPr>
          <p:nvPr>
            <p:ph idx="1"/>
          </p:nvPr>
        </p:nvSpPr>
        <p:spPr/>
        <p:txBody>
          <a:bodyPr/>
          <a:lstStyle/>
          <a:p>
            <a:endParaRPr lang="en-US"/>
          </a:p>
        </p:txBody>
      </p:sp>
      <p:pic>
        <p:nvPicPr>
          <p:cNvPr id="1026" name="Picture 2" descr="NVIDIA EGX delivers powerful, secure AI from data center to edge.">
            <a:extLst>
              <a:ext uri="{FF2B5EF4-FFF2-40B4-BE49-F238E27FC236}">
                <a16:creationId xmlns:a16="http://schemas.microsoft.com/office/drawing/2014/main" id="{336E471D-099D-4773-A818-0EC2036324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6" y="0"/>
            <a:ext cx="18284824" cy="1028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77804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3EAA8-293F-4548-857B-6D2AC2B00133}"/>
              </a:ext>
            </a:extLst>
          </p:cNvPr>
          <p:cNvSpPr>
            <a:spLocks noGrp="1"/>
          </p:cNvSpPr>
          <p:nvPr>
            <p:ph type="ctrTitle"/>
          </p:nvPr>
        </p:nvSpPr>
        <p:spPr/>
        <p:txBody>
          <a:bodyPr/>
          <a:lstStyle/>
          <a:p>
            <a:r>
              <a:rPr lang="en-US" sz="4800" dirty="0"/>
              <a:t>Embedded and Edge Computing</a:t>
            </a:r>
          </a:p>
        </p:txBody>
      </p:sp>
    </p:spTree>
    <p:extLst>
      <p:ext uri="{BB962C8B-B14F-4D97-AF65-F5344CB8AC3E}">
        <p14:creationId xmlns:p14="http://schemas.microsoft.com/office/powerpoint/2010/main" val="12528574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B1FFC50C-F631-4A1A-8686-874CBA593604}"/>
              </a:ext>
            </a:extLst>
          </p:cNvPr>
          <p:cNvSpPr/>
          <p:nvPr/>
        </p:nvSpPr>
        <p:spPr>
          <a:xfrm>
            <a:off x="9257514" y="3299308"/>
            <a:ext cx="3989916" cy="3503084"/>
          </a:xfrm>
          <a:prstGeom prst="rect">
            <a:avLst/>
          </a:prstGeom>
          <a:solidFill>
            <a:schemeClr val="tx1"/>
          </a:solidFill>
          <a:ln w="6350">
            <a:solidFill>
              <a:srgbClr val="5A5A5A"/>
            </a:solidFill>
          </a:ln>
          <a:effectLst/>
        </p:spPr>
        <p:style>
          <a:lnRef idx="2">
            <a:schemeClr val="accent1">
              <a:shade val="50000"/>
            </a:schemeClr>
          </a:lnRef>
          <a:fillRef idx="1">
            <a:schemeClr val="accent1"/>
          </a:fillRef>
          <a:effectRef idx="0">
            <a:schemeClr val="accent1"/>
          </a:effectRef>
          <a:fontRef idx="minor">
            <a:schemeClr val="lt1"/>
          </a:fontRef>
        </p:style>
        <p:txBody>
          <a:bodyPr lIns="152388" tIns="76194" rIns="152388" bIns="76194" rtlCol="0" anchor="ctr"/>
          <a:lstStyle/>
          <a:p>
            <a:pPr algn="ctr" defTabSz="761933"/>
            <a:endParaRPr lang="en-US" sz="3000" dirty="0">
              <a:solidFill>
                <a:srgbClr val="000000"/>
              </a:solidFill>
              <a:latin typeface="Arial" panose="020B0604020202020204" pitchFamily="34" charset="0"/>
              <a:cs typeface="Arial" panose="020B0604020202020204" pitchFamily="34" charset="0"/>
              <a:sym typeface="Arial"/>
            </a:endParaRPr>
          </a:p>
        </p:txBody>
      </p:sp>
      <p:sp>
        <p:nvSpPr>
          <p:cNvPr id="6" name="TextBox 5">
            <a:extLst>
              <a:ext uri="{FF2B5EF4-FFF2-40B4-BE49-F238E27FC236}">
                <a16:creationId xmlns:a16="http://schemas.microsoft.com/office/drawing/2014/main" id="{46C92B65-59E7-4186-8777-91F17F96B797}"/>
              </a:ext>
            </a:extLst>
          </p:cNvPr>
          <p:cNvSpPr txBox="1"/>
          <p:nvPr/>
        </p:nvSpPr>
        <p:spPr>
          <a:xfrm>
            <a:off x="4985178" y="2679879"/>
            <a:ext cx="4062207" cy="5416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52388" tIns="76194" rIns="152388" bIns="76194" rtlCol="0" anchor="ctr">
            <a:spAutoFit/>
          </a:bodyPr>
          <a:lstStyle/>
          <a:p>
            <a:pPr algn="ctr" defTabSz="761933">
              <a:lnSpc>
                <a:spcPct val="90000"/>
              </a:lnSpc>
            </a:pPr>
            <a:r>
              <a:rPr lang="en-US" sz="2800" dirty="0">
                <a:solidFill>
                  <a:srgbClr val="000000"/>
                </a:solidFill>
                <a:latin typeface="Arial" panose="020B0604020202020204" pitchFamily="34" charset="0"/>
                <a:cs typeface="Arial" panose="020B0604020202020204" pitchFamily="34" charset="0"/>
                <a:sym typeface="Arial"/>
              </a:rPr>
              <a:t>LATENCY</a:t>
            </a:r>
          </a:p>
        </p:txBody>
      </p:sp>
      <p:sp>
        <p:nvSpPr>
          <p:cNvPr id="8" name="TextBox 7">
            <a:extLst>
              <a:ext uri="{FF2B5EF4-FFF2-40B4-BE49-F238E27FC236}">
                <a16:creationId xmlns:a16="http://schemas.microsoft.com/office/drawing/2014/main" id="{9358B5A4-CC0A-41EE-A662-A40AE9BCEB83}"/>
              </a:ext>
            </a:extLst>
          </p:cNvPr>
          <p:cNvSpPr txBox="1"/>
          <p:nvPr/>
        </p:nvSpPr>
        <p:spPr>
          <a:xfrm>
            <a:off x="741435" y="2679879"/>
            <a:ext cx="4047753" cy="5416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52388" tIns="76194" rIns="152388" bIns="76194" rtlCol="0" anchor="ctr">
            <a:spAutoFit/>
          </a:bodyPr>
          <a:lstStyle/>
          <a:p>
            <a:pPr algn="ctr" defTabSz="761933">
              <a:lnSpc>
                <a:spcPct val="90000"/>
              </a:lnSpc>
            </a:pPr>
            <a:r>
              <a:rPr lang="en-US" sz="2800" dirty="0">
                <a:solidFill>
                  <a:srgbClr val="000000"/>
                </a:solidFill>
                <a:latin typeface="Arial" panose="020B0604020202020204" pitchFamily="34" charset="0"/>
                <a:cs typeface="Arial" panose="020B0604020202020204" pitchFamily="34" charset="0"/>
                <a:sym typeface="Arial"/>
              </a:rPr>
              <a:t>BANDWIDTH</a:t>
            </a:r>
          </a:p>
        </p:txBody>
      </p:sp>
      <p:sp>
        <p:nvSpPr>
          <p:cNvPr id="9" name="TextBox 8">
            <a:extLst>
              <a:ext uri="{FF2B5EF4-FFF2-40B4-BE49-F238E27FC236}">
                <a16:creationId xmlns:a16="http://schemas.microsoft.com/office/drawing/2014/main" id="{C6B90ECE-721A-4F20-BDC8-213CC2F480D6}"/>
              </a:ext>
            </a:extLst>
          </p:cNvPr>
          <p:cNvSpPr txBox="1"/>
          <p:nvPr/>
        </p:nvSpPr>
        <p:spPr>
          <a:xfrm>
            <a:off x="13485221" y="2679879"/>
            <a:ext cx="4058792" cy="5416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52388" tIns="76194" rIns="152388" bIns="76194" rtlCol="0" anchor="ctr">
            <a:spAutoFit/>
          </a:bodyPr>
          <a:lstStyle/>
          <a:p>
            <a:pPr algn="ctr" defTabSz="761933">
              <a:lnSpc>
                <a:spcPct val="90000"/>
              </a:lnSpc>
            </a:pPr>
            <a:r>
              <a:rPr lang="en-US" sz="2800" dirty="0">
                <a:solidFill>
                  <a:srgbClr val="000000"/>
                </a:solidFill>
                <a:latin typeface="Arial" panose="020B0604020202020204" pitchFamily="34" charset="0"/>
                <a:cs typeface="Arial" panose="020B0604020202020204" pitchFamily="34" charset="0"/>
                <a:sym typeface="Arial"/>
              </a:rPr>
              <a:t>CONNECTIVITY</a:t>
            </a:r>
          </a:p>
        </p:txBody>
      </p:sp>
      <p:sp>
        <p:nvSpPr>
          <p:cNvPr id="10" name="TextBox 9">
            <a:extLst>
              <a:ext uri="{FF2B5EF4-FFF2-40B4-BE49-F238E27FC236}">
                <a16:creationId xmlns:a16="http://schemas.microsoft.com/office/drawing/2014/main" id="{C569657D-F6A3-4D6C-BB42-7CD555AF6053}"/>
              </a:ext>
            </a:extLst>
          </p:cNvPr>
          <p:cNvSpPr txBox="1"/>
          <p:nvPr/>
        </p:nvSpPr>
        <p:spPr>
          <a:xfrm>
            <a:off x="741436" y="7002416"/>
            <a:ext cx="4047752" cy="1202368"/>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52388" tIns="76194" rIns="152388" bIns="76194" rtlCol="0" anchor="t">
            <a:spAutoFit/>
          </a:bodyPr>
          <a:lstStyle/>
          <a:p>
            <a:pPr algn="ctr" defTabSz="761933">
              <a:lnSpc>
                <a:spcPct val="90000"/>
              </a:lnSpc>
              <a:spcBef>
                <a:spcPts val="167"/>
              </a:spcBef>
              <a:spcAft>
                <a:spcPts val="167"/>
              </a:spcAft>
            </a:pPr>
            <a:r>
              <a:rPr lang="en-US" sz="2400" dirty="0">
                <a:solidFill>
                  <a:srgbClr val="000000"/>
                </a:solidFill>
                <a:latin typeface="Arial" panose="020B0604020202020204" pitchFamily="34" charset="0"/>
                <a:cs typeface="Arial" panose="020B0604020202020204" pitchFamily="34" charset="0"/>
                <a:sym typeface="Arial"/>
              </a:rPr>
              <a:t>1 billion+ cameras worldwide</a:t>
            </a:r>
          </a:p>
          <a:p>
            <a:pPr algn="ctr" defTabSz="761933">
              <a:lnSpc>
                <a:spcPct val="90000"/>
              </a:lnSpc>
              <a:spcBef>
                <a:spcPts val="167"/>
              </a:spcBef>
              <a:spcAft>
                <a:spcPts val="167"/>
              </a:spcAft>
            </a:pPr>
            <a:r>
              <a:rPr lang="en-US" sz="2400" dirty="0">
                <a:solidFill>
                  <a:srgbClr val="000000"/>
                </a:solidFill>
                <a:latin typeface="Arial" panose="020B0604020202020204" pitchFamily="34" charset="0"/>
                <a:cs typeface="Arial" panose="020B0604020202020204" pitchFamily="34" charset="0"/>
                <a:sym typeface="Arial"/>
              </a:rPr>
              <a:t>10’s of petabytes per day</a:t>
            </a:r>
          </a:p>
        </p:txBody>
      </p:sp>
      <p:sp>
        <p:nvSpPr>
          <p:cNvPr id="11" name="TextBox 10">
            <a:extLst>
              <a:ext uri="{FF2B5EF4-FFF2-40B4-BE49-F238E27FC236}">
                <a16:creationId xmlns:a16="http://schemas.microsoft.com/office/drawing/2014/main" id="{5CEC3433-8BAF-4C35-99F5-258B5CA9CE59}"/>
              </a:ext>
            </a:extLst>
          </p:cNvPr>
          <p:cNvSpPr txBox="1"/>
          <p:nvPr/>
        </p:nvSpPr>
        <p:spPr>
          <a:xfrm>
            <a:off x="4985178" y="6960404"/>
            <a:ext cx="4062207" cy="86997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52388" tIns="76194" rIns="152388" bIns="76194" rtlCol="0" anchor="t">
            <a:spAutoFit/>
          </a:bodyPr>
          <a:lstStyle/>
          <a:p>
            <a:pPr algn="ctr" defTabSz="761933">
              <a:lnSpc>
                <a:spcPct val="90000"/>
              </a:lnSpc>
              <a:spcBef>
                <a:spcPts val="167"/>
              </a:spcBef>
              <a:spcAft>
                <a:spcPts val="167"/>
              </a:spcAft>
            </a:pPr>
            <a:r>
              <a:rPr lang="en-US" sz="2400" dirty="0">
                <a:solidFill>
                  <a:srgbClr val="000000"/>
                </a:solidFill>
                <a:latin typeface="Arial" panose="020B0604020202020204" pitchFamily="34" charset="0"/>
                <a:cs typeface="Arial" panose="020B0604020202020204" pitchFamily="34" charset="0"/>
                <a:sym typeface="Arial"/>
              </a:rPr>
              <a:t>Safety-critical services</a:t>
            </a:r>
          </a:p>
          <a:p>
            <a:pPr algn="ctr" defTabSz="761933">
              <a:lnSpc>
                <a:spcPct val="90000"/>
              </a:lnSpc>
              <a:spcBef>
                <a:spcPts val="167"/>
              </a:spcBef>
              <a:spcAft>
                <a:spcPts val="167"/>
              </a:spcAft>
            </a:pPr>
            <a:r>
              <a:rPr lang="en-US" sz="2400" dirty="0" err="1">
                <a:solidFill>
                  <a:srgbClr val="000000"/>
                </a:solidFill>
                <a:latin typeface="Arial" panose="020B0604020202020204" pitchFamily="34" charset="0"/>
                <a:cs typeface="Arial" panose="020B0604020202020204" pitchFamily="34" charset="0"/>
                <a:sym typeface="Arial"/>
              </a:rPr>
              <a:t>Realtime</a:t>
            </a:r>
            <a:r>
              <a:rPr lang="en-US" sz="2400" dirty="0">
                <a:solidFill>
                  <a:srgbClr val="000000"/>
                </a:solidFill>
                <a:latin typeface="Arial" panose="020B0604020202020204" pitchFamily="34" charset="0"/>
                <a:cs typeface="Arial" panose="020B0604020202020204" pitchFamily="34" charset="0"/>
                <a:sym typeface="Arial"/>
              </a:rPr>
              <a:t> decisions</a:t>
            </a:r>
          </a:p>
        </p:txBody>
      </p:sp>
      <p:sp>
        <p:nvSpPr>
          <p:cNvPr id="12" name="TextBox 11">
            <a:extLst>
              <a:ext uri="{FF2B5EF4-FFF2-40B4-BE49-F238E27FC236}">
                <a16:creationId xmlns:a16="http://schemas.microsoft.com/office/drawing/2014/main" id="{84217ECA-652F-4135-986F-9D310020E95A}"/>
              </a:ext>
            </a:extLst>
          </p:cNvPr>
          <p:cNvSpPr txBox="1"/>
          <p:nvPr/>
        </p:nvSpPr>
        <p:spPr>
          <a:xfrm>
            <a:off x="13485214" y="6954483"/>
            <a:ext cx="4196297" cy="15347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52388" tIns="76194" rIns="152388" bIns="76194" rtlCol="0" anchor="t">
            <a:spAutoFit/>
          </a:bodyPr>
          <a:lstStyle/>
          <a:p>
            <a:pPr algn="ctr" defTabSz="761933">
              <a:lnSpc>
                <a:spcPct val="90000"/>
              </a:lnSpc>
              <a:spcBef>
                <a:spcPts val="167"/>
              </a:spcBef>
              <a:spcAft>
                <a:spcPts val="167"/>
              </a:spcAft>
            </a:pPr>
            <a:r>
              <a:rPr lang="en-US" sz="2400" dirty="0">
                <a:solidFill>
                  <a:srgbClr val="000000"/>
                </a:solidFill>
                <a:latin typeface="Arial" panose="020B0604020202020204" pitchFamily="34" charset="0"/>
                <a:cs typeface="Arial" panose="020B0604020202020204" pitchFamily="34" charset="0"/>
                <a:sym typeface="Arial"/>
              </a:rPr>
              <a:t>50% of populated world &lt; 8mbps</a:t>
            </a:r>
          </a:p>
          <a:p>
            <a:pPr algn="ctr" defTabSz="761933">
              <a:lnSpc>
                <a:spcPct val="90000"/>
              </a:lnSpc>
              <a:spcBef>
                <a:spcPts val="167"/>
              </a:spcBef>
              <a:spcAft>
                <a:spcPts val="167"/>
              </a:spcAft>
            </a:pPr>
            <a:r>
              <a:rPr lang="en-US" sz="2400" dirty="0">
                <a:solidFill>
                  <a:srgbClr val="000000"/>
                </a:solidFill>
                <a:latin typeface="Arial" panose="020B0604020202020204" pitchFamily="34" charset="0"/>
                <a:cs typeface="Arial" panose="020B0604020202020204" pitchFamily="34" charset="0"/>
                <a:sym typeface="Arial"/>
              </a:rPr>
              <a:t>Bulk of uninhabited world no 3G+</a:t>
            </a:r>
          </a:p>
        </p:txBody>
      </p:sp>
      <p:sp>
        <p:nvSpPr>
          <p:cNvPr id="13" name="TextBox 12">
            <a:extLst>
              <a:ext uri="{FF2B5EF4-FFF2-40B4-BE49-F238E27FC236}">
                <a16:creationId xmlns:a16="http://schemas.microsoft.com/office/drawing/2014/main" id="{EAB73AA6-6956-4A51-8EC4-E4F23D751046}"/>
              </a:ext>
            </a:extLst>
          </p:cNvPr>
          <p:cNvSpPr txBox="1"/>
          <p:nvPr/>
        </p:nvSpPr>
        <p:spPr>
          <a:xfrm>
            <a:off x="5037122" y="5637677"/>
            <a:ext cx="3920312" cy="5693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52388" tIns="76194" rIns="152388" bIns="76194" rtlCol="0" anchor="ctr">
            <a:spAutoFit/>
          </a:bodyPr>
          <a:lstStyle/>
          <a:p>
            <a:pPr algn="ctr" defTabSz="761933">
              <a:lnSpc>
                <a:spcPct val="90000"/>
              </a:lnSpc>
            </a:pPr>
            <a:r>
              <a:rPr lang="en-US" sz="3000" dirty="0">
                <a:solidFill>
                  <a:srgbClr val="000000"/>
                </a:solidFill>
                <a:latin typeface="Arial" panose="020B0604020202020204" pitchFamily="34" charset="0"/>
                <a:cs typeface="Arial" panose="020B0604020202020204" pitchFamily="34" charset="0"/>
                <a:sym typeface="Arial"/>
              </a:rPr>
              <a:t>PRIVACY</a:t>
            </a:r>
          </a:p>
        </p:txBody>
      </p:sp>
      <p:sp>
        <p:nvSpPr>
          <p:cNvPr id="14" name="Rectangle 13">
            <a:extLst>
              <a:ext uri="{FF2B5EF4-FFF2-40B4-BE49-F238E27FC236}">
                <a16:creationId xmlns:a16="http://schemas.microsoft.com/office/drawing/2014/main" id="{4EB68123-AB0B-406B-9F69-2038A1076C37}"/>
              </a:ext>
            </a:extLst>
          </p:cNvPr>
          <p:cNvSpPr/>
          <p:nvPr/>
        </p:nvSpPr>
        <p:spPr>
          <a:xfrm>
            <a:off x="4995372" y="3299308"/>
            <a:ext cx="3989916" cy="3503084"/>
          </a:xfrm>
          <a:prstGeom prst="rect">
            <a:avLst/>
          </a:prstGeom>
          <a:blipFill dpi="0" rotWithShape="1">
            <a:blip r:embed="rId3" cstate="screen">
              <a:extLst>
                <a:ext uri="{28A0092B-C50C-407E-A947-70E740481C1C}">
                  <a14:useLocalDpi xmlns:a14="http://schemas.microsoft.com/office/drawing/2010/main"/>
                </a:ext>
              </a:extLst>
            </a:blip>
            <a:srcRect/>
            <a:stretch>
              <a:fillRect r="-43000" b="-9000"/>
            </a:stretch>
          </a:blipFill>
          <a:ln w="6350">
            <a:solidFill>
              <a:srgbClr val="5A5A5A"/>
            </a:solidFill>
          </a:ln>
          <a:effectLst/>
        </p:spPr>
        <p:style>
          <a:lnRef idx="2">
            <a:schemeClr val="accent1">
              <a:shade val="50000"/>
            </a:schemeClr>
          </a:lnRef>
          <a:fillRef idx="1">
            <a:schemeClr val="accent1"/>
          </a:fillRef>
          <a:effectRef idx="0">
            <a:schemeClr val="accent1"/>
          </a:effectRef>
          <a:fontRef idx="minor">
            <a:schemeClr val="lt1"/>
          </a:fontRef>
        </p:style>
        <p:txBody>
          <a:bodyPr lIns="152388" tIns="76194" rIns="152388" bIns="76194" rtlCol="0" anchor="ctr"/>
          <a:lstStyle/>
          <a:p>
            <a:pPr algn="ctr" defTabSz="761933"/>
            <a:endParaRPr lang="en-US" sz="3000">
              <a:solidFill>
                <a:srgbClr val="000000"/>
              </a:solidFill>
              <a:latin typeface="Arial" panose="020B0604020202020204" pitchFamily="34" charset="0"/>
              <a:cs typeface="Arial" panose="020B0604020202020204" pitchFamily="34" charset="0"/>
              <a:sym typeface="Arial"/>
            </a:endParaRPr>
          </a:p>
        </p:txBody>
      </p:sp>
      <p:sp>
        <p:nvSpPr>
          <p:cNvPr id="15" name="Rectangle 14">
            <a:extLst>
              <a:ext uri="{FF2B5EF4-FFF2-40B4-BE49-F238E27FC236}">
                <a16:creationId xmlns:a16="http://schemas.microsoft.com/office/drawing/2014/main" id="{EB89C24B-B564-4562-AB39-41E2C96495B7}"/>
              </a:ext>
            </a:extLst>
          </p:cNvPr>
          <p:cNvSpPr/>
          <p:nvPr/>
        </p:nvSpPr>
        <p:spPr>
          <a:xfrm flipH="1">
            <a:off x="807473" y="3299308"/>
            <a:ext cx="3915677" cy="3503084"/>
          </a:xfrm>
          <a:prstGeom prst="rect">
            <a:avLst/>
          </a:prstGeom>
          <a:blipFill dpi="0" rotWithShape="1">
            <a:blip r:embed="rId4"/>
            <a:srcRect/>
            <a:stretch>
              <a:fillRect t="-4000" b="-9000"/>
            </a:stretch>
          </a:blipFill>
          <a:ln w="6350">
            <a:solidFill>
              <a:srgbClr val="5A5A5A"/>
            </a:solidFill>
          </a:ln>
          <a:effectLst/>
        </p:spPr>
        <p:style>
          <a:lnRef idx="2">
            <a:schemeClr val="accent1">
              <a:shade val="50000"/>
            </a:schemeClr>
          </a:lnRef>
          <a:fillRef idx="1">
            <a:schemeClr val="accent1"/>
          </a:fillRef>
          <a:effectRef idx="0">
            <a:schemeClr val="accent1"/>
          </a:effectRef>
          <a:fontRef idx="minor">
            <a:schemeClr val="lt1"/>
          </a:fontRef>
        </p:style>
        <p:txBody>
          <a:bodyPr lIns="152388" tIns="76194" rIns="152388" bIns="76194" rtlCol="0" anchor="ctr"/>
          <a:lstStyle/>
          <a:p>
            <a:pPr algn="ctr" defTabSz="761933"/>
            <a:endParaRPr lang="en-US" sz="3000">
              <a:solidFill>
                <a:srgbClr val="000000"/>
              </a:solidFill>
              <a:latin typeface="Arial" panose="020B0604020202020204" pitchFamily="34" charset="0"/>
              <a:cs typeface="Arial" panose="020B0604020202020204" pitchFamily="34" charset="0"/>
              <a:sym typeface="Arial"/>
            </a:endParaRPr>
          </a:p>
        </p:txBody>
      </p:sp>
      <p:sp>
        <p:nvSpPr>
          <p:cNvPr id="16" name="Rectangle 15">
            <a:extLst>
              <a:ext uri="{FF2B5EF4-FFF2-40B4-BE49-F238E27FC236}">
                <a16:creationId xmlns:a16="http://schemas.microsoft.com/office/drawing/2014/main" id="{17CF62CE-EF87-4995-B5A2-AA2A6A4776AA}"/>
              </a:ext>
            </a:extLst>
          </p:cNvPr>
          <p:cNvSpPr/>
          <p:nvPr/>
        </p:nvSpPr>
        <p:spPr>
          <a:xfrm>
            <a:off x="13519656" y="3299308"/>
            <a:ext cx="3989916" cy="3503084"/>
          </a:xfrm>
          <a:prstGeom prst="rect">
            <a:avLst/>
          </a:prstGeom>
          <a:blipFill dpi="0" rotWithShape="1">
            <a:blip r:embed="rId5" cstate="screen">
              <a:extLst>
                <a:ext uri="{28A0092B-C50C-407E-A947-70E740481C1C}">
                  <a14:useLocalDpi xmlns:a14="http://schemas.microsoft.com/office/drawing/2010/main"/>
                </a:ext>
              </a:extLst>
            </a:blip>
            <a:srcRect/>
            <a:stretch>
              <a:fillRect l="-35000" t="-6000" r="-44000"/>
            </a:stretch>
          </a:blipFill>
          <a:ln w="6350">
            <a:solidFill>
              <a:srgbClr val="5A5A5A"/>
            </a:solidFill>
          </a:ln>
          <a:effectLst/>
        </p:spPr>
        <p:style>
          <a:lnRef idx="2">
            <a:schemeClr val="accent1">
              <a:shade val="50000"/>
            </a:schemeClr>
          </a:lnRef>
          <a:fillRef idx="1">
            <a:schemeClr val="accent1"/>
          </a:fillRef>
          <a:effectRef idx="0">
            <a:schemeClr val="accent1"/>
          </a:effectRef>
          <a:fontRef idx="minor">
            <a:schemeClr val="lt1"/>
          </a:fontRef>
        </p:style>
        <p:txBody>
          <a:bodyPr lIns="152388" tIns="76194" rIns="152388" bIns="76194" rtlCol="0" anchor="ctr"/>
          <a:lstStyle/>
          <a:p>
            <a:pPr algn="ctr" defTabSz="761933"/>
            <a:endParaRPr lang="en-US" sz="3000" dirty="0">
              <a:solidFill>
                <a:srgbClr val="000000"/>
              </a:solidFill>
              <a:latin typeface="Arial" panose="020B0604020202020204" pitchFamily="34" charset="0"/>
              <a:cs typeface="Arial" panose="020B0604020202020204" pitchFamily="34" charset="0"/>
              <a:sym typeface="Arial"/>
            </a:endParaRPr>
          </a:p>
        </p:txBody>
      </p:sp>
      <p:sp>
        <p:nvSpPr>
          <p:cNvPr id="17" name="Shape 386">
            <a:extLst>
              <a:ext uri="{FF2B5EF4-FFF2-40B4-BE49-F238E27FC236}">
                <a16:creationId xmlns:a16="http://schemas.microsoft.com/office/drawing/2014/main" id="{0A2994D1-0E87-416E-B2CD-23E4340620D2}"/>
              </a:ext>
            </a:extLst>
          </p:cNvPr>
          <p:cNvSpPr txBox="1"/>
          <p:nvPr/>
        </p:nvSpPr>
        <p:spPr>
          <a:xfrm>
            <a:off x="8957430" y="6960286"/>
            <a:ext cx="4527783" cy="985001"/>
          </a:xfrm>
          <a:prstGeom prst="rect">
            <a:avLst/>
          </a:prstGeom>
          <a:noFill/>
          <a:ln>
            <a:noFill/>
          </a:ln>
        </p:spPr>
        <p:txBody>
          <a:bodyPr lIns="152361" tIns="76160" rIns="152361" bIns="76160" anchor="t" anchorCtr="0">
            <a:noAutofit/>
          </a:bodyPr>
          <a:lstStyle/>
          <a:p>
            <a:pPr algn="ctr" defTabSz="761933">
              <a:lnSpc>
                <a:spcPct val="90000"/>
              </a:lnSpc>
              <a:spcBef>
                <a:spcPts val="167"/>
              </a:spcBef>
              <a:spcAft>
                <a:spcPts val="167"/>
              </a:spcAft>
            </a:pPr>
            <a:r>
              <a:rPr lang="en-US" sz="2400" dirty="0">
                <a:solidFill>
                  <a:srgbClr val="000000"/>
                </a:solidFill>
                <a:latin typeface="Arial" panose="020B0604020202020204" pitchFamily="34" charset="0"/>
                <a:cs typeface="Arial" panose="020B0604020202020204" pitchFamily="34" charset="0"/>
                <a:sym typeface="Arial"/>
              </a:rPr>
              <a:t>Data Redaction + Confidentiality</a:t>
            </a:r>
          </a:p>
          <a:p>
            <a:pPr algn="ctr" defTabSz="761933">
              <a:lnSpc>
                <a:spcPct val="90000"/>
              </a:lnSpc>
              <a:spcBef>
                <a:spcPts val="167"/>
              </a:spcBef>
              <a:spcAft>
                <a:spcPts val="167"/>
              </a:spcAft>
            </a:pPr>
            <a:r>
              <a:rPr lang="en-US" sz="2400" dirty="0">
                <a:solidFill>
                  <a:srgbClr val="000000"/>
                </a:solidFill>
                <a:latin typeface="Arial" panose="020B0604020202020204" pitchFamily="34" charset="0"/>
                <a:cs typeface="Arial" panose="020B0604020202020204" pitchFamily="34" charset="0"/>
                <a:sym typeface="Arial"/>
              </a:rPr>
              <a:t>Private cloud or on-premises storage</a:t>
            </a:r>
            <a:endParaRPr lang="en-US" sz="2400" dirty="0">
              <a:solidFill>
                <a:srgbClr val="545454"/>
              </a:solidFill>
              <a:latin typeface="Arial" panose="020B0604020202020204" pitchFamily="34" charset="0"/>
              <a:cs typeface="Arial" panose="020B0604020202020204" pitchFamily="34" charset="0"/>
              <a:sym typeface="Arial"/>
            </a:endParaRPr>
          </a:p>
        </p:txBody>
      </p:sp>
      <p:sp>
        <p:nvSpPr>
          <p:cNvPr id="18" name="TextBox 17">
            <a:extLst>
              <a:ext uri="{FF2B5EF4-FFF2-40B4-BE49-F238E27FC236}">
                <a16:creationId xmlns:a16="http://schemas.microsoft.com/office/drawing/2014/main" id="{2644DA02-AA5A-4ED5-842C-E1E420118361}"/>
              </a:ext>
            </a:extLst>
          </p:cNvPr>
          <p:cNvSpPr txBox="1"/>
          <p:nvPr/>
        </p:nvSpPr>
        <p:spPr>
          <a:xfrm>
            <a:off x="9191906" y="2679879"/>
            <a:ext cx="4062207" cy="5416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lIns="152388" tIns="76194" rIns="152388" bIns="76194" rtlCol="0" anchor="ctr">
            <a:spAutoFit/>
          </a:bodyPr>
          <a:lstStyle/>
          <a:p>
            <a:pPr algn="ctr" defTabSz="761933">
              <a:lnSpc>
                <a:spcPct val="90000"/>
              </a:lnSpc>
            </a:pPr>
            <a:r>
              <a:rPr lang="en-US" sz="2800" dirty="0">
                <a:solidFill>
                  <a:srgbClr val="000000"/>
                </a:solidFill>
                <a:latin typeface="Arial" panose="020B0604020202020204" pitchFamily="34" charset="0"/>
                <a:cs typeface="Arial" panose="020B0604020202020204" pitchFamily="34" charset="0"/>
                <a:sym typeface="Arial"/>
              </a:rPr>
              <a:t>PRIVACY</a:t>
            </a:r>
          </a:p>
        </p:txBody>
      </p:sp>
      <p:sp>
        <p:nvSpPr>
          <p:cNvPr id="19" name="Rectangle 18">
            <a:extLst>
              <a:ext uri="{FF2B5EF4-FFF2-40B4-BE49-F238E27FC236}">
                <a16:creationId xmlns:a16="http://schemas.microsoft.com/office/drawing/2014/main" id="{D2A83687-5F68-417A-9A46-56D67329BE9E}"/>
              </a:ext>
            </a:extLst>
          </p:cNvPr>
          <p:cNvSpPr/>
          <p:nvPr/>
        </p:nvSpPr>
        <p:spPr>
          <a:xfrm>
            <a:off x="9257514" y="3299308"/>
            <a:ext cx="3989916" cy="3503084"/>
          </a:xfrm>
          <a:prstGeom prst="rect">
            <a:avLst/>
          </a:prstGeom>
          <a:blipFill dpi="0" rotWithShape="1">
            <a:blip r:embed="rId6"/>
            <a:srcRect/>
            <a:stretch>
              <a:fillRect l="1000" t="12000" b="7000"/>
            </a:stretch>
          </a:blipFill>
          <a:ln w="6350">
            <a:solidFill>
              <a:srgbClr val="5A5A5A"/>
            </a:solidFill>
          </a:ln>
          <a:effectLst/>
        </p:spPr>
        <p:style>
          <a:lnRef idx="2">
            <a:schemeClr val="accent1">
              <a:shade val="50000"/>
            </a:schemeClr>
          </a:lnRef>
          <a:fillRef idx="1">
            <a:schemeClr val="accent1"/>
          </a:fillRef>
          <a:effectRef idx="0">
            <a:schemeClr val="accent1"/>
          </a:effectRef>
          <a:fontRef idx="minor">
            <a:schemeClr val="lt1"/>
          </a:fontRef>
        </p:style>
        <p:txBody>
          <a:bodyPr lIns="152388" tIns="76194" rIns="152388" bIns="76194" rtlCol="0" anchor="ctr"/>
          <a:lstStyle/>
          <a:p>
            <a:pPr algn="ctr" defTabSz="761933"/>
            <a:endParaRPr lang="en-US" sz="3000" dirty="0">
              <a:solidFill>
                <a:srgbClr val="000000"/>
              </a:solidFill>
              <a:latin typeface="Arial" panose="020B0604020202020204" pitchFamily="34" charset="0"/>
              <a:cs typeface="Arial" panose="020B0604020202020204" pitchFamily="34" charset="0"/>
              <a:sym typeface="Arial"/>
            </a:endParaRPr>
          </a:p>
        </p:txBody>
      </p:sp>
      <p:sp>
        <p:nvSpPr>
          <p:cNvPr id="20" name="Google Shape;325;p15">
            <a:extLst>
              <a:ext uri="{FF2B5EF4-FFF2-40B4-BE49-F238E27FC236}">
                <a16:creationId xmlns:a16="http://schemas.microsoft.com/office/drawing/2014/main" id="{0FABCF00-7D81-4425-91F8-771DC654EC63}"/>
              </a:ext>
            </a:extLst>
          </p:cNvPr>
          <p:cNvSpPr txBox="1">
            <a:spLocks/>
          </p:cNvSpPr>
          <p:nvPr/>
        </p:nvSpPr>
        <p:spPr bwMode="auto">
          <a:xfrm>
            <a:off x="297180" y="511959"/>
            <a:ext cx="16626840" cy="984885"/>
          </a:xfrm>
          <a:prstGeom prst="rect">
            <a:avLst/>
          </a:prstGeom>
          <a:noFill/>
          <a:ln w="9525">
            <a:noFill/>
            <a:miter lim="800000"/>
            <a:headEnd/>
            <a:tailEnd/>
          </a:ln>
        </p:spPr>
        <p:txBody>
          <a:bodyPr vert="horz" wrap="square" lIns="152400" tIns="76200" rIns="152400" bIns="76200" numCol="1" anchor="b" anchorCtr="0" compatLnSpc="1">
            <a:prstTxWarp prst="textNoShape">
              <a:avLst/>
            </a:prstTxWarp>
            <a:noAutofit/>
          </a:bodyPr>
          <a:lstStyle>
            <a:lvl1pPr algn="ctr" rtl="0" fontAlgn="base">
              <a:lnSpc>
                <a:spcPct val="90000"/>
              </a:lnSpc>
              <a:spcBef>
                <a:spcPct val="0"/>
              </a:spcBef>
              <a:spcAft>
                <a:spcPct val="0"/>
              </a:spcAft>
              <a:defRPr sz="2880" b="0" cap="all" baseline="0">
                <a:solidFill>
                  <a:schemeClr val="tx1"/>
                </a:solidFill>
                <a:latin typeface="Trebuchet MS" panose="020B0603020202020204" pitchFamily="34" charset="0"/>
                <a:ea typeface="+mj-ea"/>
                <a:cs typeface="+mj-cs"/>
              </a:defRPr>
            </a:lvl1pPr>
            <a:lvl2pPr algn="l" rtl="0" fontAlgn="base">
              <a:spcBef>
                <a:spcPct val="0"/>
              </a:spcBef>
              <a:spcAft>
                <a:spcPct val="0"/>
              </a:spcAft>
              <a:defRPr sz="3200" b="1">
                <a:solidFill>
                  <a:srgbClr val="73B900"/>
                </a:solidFill>
                <a:latin typeface="Arial" charset="0"/>
              </a:defRPr>
            </a:lvl2pPr>
            <a:lvl3pPr algn="l" rtl="0" fontAlgn="base">
              <a:spcBef>
                <a:spcPct val="0"/>
              </a:spcBef>
              <a:spcAft>
                <a:spcPct val="0"/>
              </a:spcAft>
              <a:defRPr sz="3200" b="1">
                <a:solidFill>
                  <a:srgbClr val="73B900"/>
                </a:solidFill>
                <a:latin typeface="Arial" charset="0"/>
              </a:defRPr>
            </a:lvl3pPr>
            <a:lvl4pPr algn="l" rtl="0" fontAlgn="base">
              <a:spcBef>
                <a:spcPct val="0"/>
              </a:spcBef>
              <a:spcAft>
                <a:spcPct val="0"/>
              </a:spcAft>
              <a:defRPr sz="3200" b="1">
                <a:solidFill>
                  <a:srgbClr val="73B900"/>
                </a:solidFill>
                <a:latin typeface="Arial" charset="0"/>
              </a:defRPr>
            </a:lvl4pPr>
            <a:lvl5pPr algn="l" rtl="0" fontAlgn="base">
              <a:spcBef>
                <a:spcPct val="0"/>
              </a:spcBef>
              <a:spcAft>
                <a:spcPct val="0"/>
              </a:spcAft>
              <a:defRPr sz="3200" b="1">
                <a:solidFill>
                  <a:srgbClr val="73B900"/>
                </a:solidFill>
                <a:latin typeface="Arial" charset="0"/>
              </a:defRPr>
            </a:lvl5pPr>
            <a:lvl6pPr marL="457209" algn="l" rtl="0" eaLnBrk="1" fontAlgn="base" hangingPunct="1">
              <a:spcBef>
                <a:spcPct val="0"/>
              </a:spcBef>
              <a:spcAft>
                <a:spcPct val="0"/>
              </a:spcAft>
              <a:defRPr sz="3200" b="1">
                <a:solidFill>
                  <a:srgbClr val="73B900"/>
                </a:solidFill>
                <a:latin typeface="Arial" charset="0"/>
              </a:defRPr>
            </a:lvl6pPr>
            <a:lvl7pPr marL="914418" algn="l" rtl="0" eaLnBrk="1" fontAlgn="base" hangingPunct="1">
              <a:spcBef>
                <a:spcPct val="0"/>
              </a:spcBef>
              <a:spcAft>
                <a:spcPct val="0"/>
              </a:spcAft>
              <a:defRPr sz="3200" b="1">
                <a:solidFill>
                  <a:srgbClr val="73B900"/>
                </a:solidFill>
                <a:latin typeface="Arial" charset="0"/>
              </a:defRPr>
            </a:lvl7pPr>
            <a:lvl8pPr marL="1371628" algn="l" rtl="0" eaLnBrk="1" fontAlgn="base" hangingPunct="1">
              <a:spcBef>
                <a:spcPct val="0"/>
              </a:spcBef>
              <a:spcAft>
                <a:spcPct val="0"/>
              </a:spcAft>
              <a:defRPr sz="3200" b="1">
                <a:solidFill>
                  <a:srgbClr val="73B900"/>
                </a:solidFill>
                <a:latin typeface="Arial" charset="0"/>
              </a:defRPr>
            </a:lvl8pPr>
            <a:lvl9pPr marL="1828837" algn="l" rtl="0" eaLnBrk="1" fontAlgn="base" hangingPunct="1">
              <a:spcBef>
                <a:spcPct val="0"/>
              </a:spcBef>
              <a:spcAft>
                <a:spcPct val="0"/>
              </a:spcAft>
              <a:defRPr sz="3200" b="1">
                <a:solidFill>
                  <a:srgbClr val="73B900"/>
                </a:solidFill>
                <a:latin typeface="Arial" charset="0"/>
              </a:defRPr>
            </a:lvl9pPr>
          </a:lstStyle>
          <a:p>
            <a:pPr defTabSz="1523970">
              <a:buClr>
                <a:srgbClr val="000000"/>
              </a:buClr>
              <a:defRPr/>
            </a:pPr>
            <a:r>
              <a:rPr lang="en-US" sz="4800" kern="0" spc="117" dirty="0">
                <a:solidFill>
                  <a:prstClr val="black"/>
                </a:solidFill>
                <a:latin typeface="Arial" panose="020B0604020202020204" pitchFamily="34" charset="0"/>
                <a:cs typeface="Arial" panose="020B0604020202020204" pitchFamily="34" charset="0"/>
                <a:sym typeface="Arial"/>
              </a:rPr>
              <a:t>WHY AI AT THE EDGE</a:t>
            </a:r>
          </a:p>
        </p:txBody>
      </p:sp>
    </p:spTree>
    <p:extLst>
      <p:ext uri="{BB962C8B-B14F-4D97-AF65-F5344CB8AC3E}">
        <p14:creationId xmlns:p14="http://schemas.microsoft.com/office/powerpoint/2010/main" val="39259143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11">
            <a:extLst>
              <a:ext uri="{FF2B5EF4-FFF2-40B4-BE49-F238E27FC236}">
                <a16:creationId xmlns:a16="http://schemas.microsoft.com/office/drawing/2014/main" id="{7A19A67C-0C19-4076-8945-3A7EB019B8F8}"/>
              </a:ext>
            </a:extLst>
          </p:cNvPr>
          <p:cNvSpPr txBox="1">
            <a:spLocks noGrp="1"/>
          </p:cNvSpPr>
          <p:nvPr>
            <p:ph idx="1"/>
          </p:nvPr>
        </p:nvSpPr>
        <p:spPr bwMode="auto">
          <a:xfrm>
            <a:off x="831977" y="4980568"/>
            <a:ext cx="16581120" cy="738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ctr" defTabSz="346459" rtl="0" fontAlgn="base">
              <a:lnSpc>
                <a:spcPct val="90000"/>
              </a:lnSpc>
              <a:spcBef>
                <a:spcPts val="0"/>
              </a:spcBef>
              <a:spcAft>
                <a:spcPts val="0"/>
              </a:spcAft>
              <a:buClr>
                <a:srgbClr val="6F6F6F"/>
              </a:buClr>
              <a:buSzPct val="100000"/>
              <a:buFontTx/>
              <a:buNone/>
              <a:defRPr sz="1400" b="0" baseline="0">
                <a:solidFill>
                  <a:schemeClr val="tx1"/>
                </a:solidFill>
                <a:effectLst/>
                <a:latin typeface="Arial" panose="020B0604020202020204" pitchFamily="34" charset="0"/>
                <a:ea typeface="+mn-ea"/>
                <a:cs typeface="Arial" panose="020B0604020202020204" pitchFamily="34" charset="0"/>
              </a:defRPr>
            </a:lvl1pPr>
            <a:lvl2pPr marL="630238" indent="-2286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2pPr>
            <a:lvl3pPr marL="804863" indent="-2032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3pPr>
            <a:lvl4pPr marL="1331066" indent="-171443" algn="l" rtl="0" fontAlgn="base">
              <a:spcBef>
                <a:spcPct val="20000"/>
              </a:spcBef>
              <a:spcAft>
                <a:spcPct val="0"/>
              </a:spcAft>
              <a:buChar char="–"/>
              <a:defRPr sz="1500">
                <a:solidFill>
                  <a:schemeClr val="bg1"/>
                </a:solidFill>
                <a:latin typeface="+mn-lt"/>
              </a:defRPr>
            </a:lvl4pPr>
            <a:lvl5pPr marL="1588230" indent="-171443" algn="l" rtl="0" fontAlgn="base">
              <a:spcBef>
                <a:spcPct val="20000"/>
              </a:spcBef>
              <a:spcAft>
                <a:spcPct val="0"/>
              </a:spcAft>
              <a:buChar char="»"/>
              <a:defRPr sz="1500">
                <a:solidFill>
                  <a:schemeClr val="bg1"/>
                </a:solidFill>
                <a:latin typeface="+mn-lt"/>
              </a:defRPr>
            </a:lvl5pPr>
            <a:lvl6pPr marL="1931117" indent="-171443" algn="l" rtl="0" eaLnBrk="1" fontAlgn="base" hangingPunct="1">
              <a:spcBef>
                <a:spcPct val="20000"/>
              </a:spcBef>
              <a:spcAft>
                <a:spcPct val="0"/>
              </a:spcAft>
              <a:buChar char="»"/>
              <a:defRPr sz="1500">
                <a:solidFill>
                  <a:schemeClr val="bg1"/>
                </a:solidFill>
                <a:latin typeface="+mn-lt"/>
              </a:defRPr>
            </a:lvl6pPr>
            <a:lvl7pPr marL="2274003" indent="-171443" algn="l" rtl="0" eaLnBrk="1" fontAlgn="base" hangingPunct="1">
              <a:spcBef>
                <a:spcPct val="20000"/>
              </a:spcBef>
              <a:spcAft>
                <a:spcPct val="0"/>
              </a:spcAft>
              <a:buChar char="»"/>
              <a:defRPr sz="1500">
                <a:solidFill>
                  <a:schemeClr val="bg1"/>
                </a:solidFill>
                <a:latin typeface="+mn-lt"/>
              </a:defRPr>
            </a:lvl7pPr>
            <a:lvl8pPr marL="2616890" indent="-171443" algn="l" rtl="0" eaLnBrk="1" fontAlgn="base" hangingPunct="1">
              <a:spcBef>
                <a:spcPct val="20000"/>
              </a:spcBef>
              <a:spcAft>
                <a:spcPct val="0"/>
              </a:spcAft>
              <a:buChar char="»"/>
              <a:defRPr sz="1500">
                <a:solidFill>
                  <a:schemeClr val="bg1"/>
                </a:solidFill>
                <a:latin typeface="+mn-lt"/>
              </a:defRPr>
            </a:lvl8pPr>
            <a:lvl9pPr marL="2959775" indent="-171443" algn="l" rtl="0" eaLnBrk="1" fontAlgn="base" hangingPunct="1">
              <a:spcBef>
                <a:spcPct val="20000"/>
              </a:spcBef>
              <a:spcAft>
                <a:spcPct val="0"/>
              </a:spcAft>
              <a:buChar char="»"/>
              <a:defRPr sz="1500">
                <a:solidFill>
                  <a:schemeClr val="bg1"/>
                </a:solidFill>
                <a:latin typeface="+mn-lt"/>
              </a:defRPr>
            </a:lvl9pPr>
          </a:lstStyle>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kumimoji="0" lang="en-US" sz="1600" b="0" i="0" u="none" strike="noStrike" kern="0" cap="none" spc="0" normalizeH="0" baseline="0" noProof="0" dirty="0">
                <a:ln>
                  <a:noFill/>
                </a:ln>
                <a:solidFill>
                  <a:schemeClr val="bg1"/>
                </a:solidFill>
                <a:effectLst/>
                <a:uLnTx/>
                <a:uFillTx/>
              </a:rPr>
              <a:t>The Edge AI and Robotics Teaching Kit is licensed by NVIDIA</a:t>
            </a:r>
            <a:r>
              <a:rPr lang="en-US" sz="1600" dirty="0">
                <a:solidFill>
                  <a:schemeClr val="bg1"/>
                </a:solidFill>
              </a:rPr>
              <a:t> </a:t>
            </a:r>
            <a:r>
              <a:rPr kumimoji="0" lang="en-US" sz="1600" b="0" i="0" u="none" strike="noStrike" kern="0" cap="none" spc="0" normalizeH="0" baseline="0" noProof="0" dirty="0">
                <a:ln>
                  <a:noFill/>
                </a:ln>
                <a:solidFill>
                  <a:schemeClr val="bg1"/>
                </a:solidFill>
                <a:effectLst/>
                <a:uLnTx/>
                <a:uFillTx/>
              </a:rPr>
              <a:t>and UMBC under the</a:t>
            </a:r>
          </a:p>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Creative Commons Attribution-</a:t>
            </a:r>
            <a:r>
              <a:rPr lang="en-US" sz="1600" u="sng" dirty="0" err="1">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NonCommercial</a:t>
            </a: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 4.0 International License.</a:t>
            </a:r>
            <a:endParaRPr lang="en-US" sz="1600" dirty="0">
              <a:solidFill>
                <a:srgbClr val="6F6F6F"/>
              </a:solidFill>
              <a:ea typeface="Times New Roman" panose="02020603050405020304" pitchFamily="18" charset="0"/>
              <a:hlinkClick r:id="rId2">
                <a:extLst>
                  <a:ext uri="{A12FA001-AC4F-418D-AE19-62706E023703}">
                    <ahyp:hlinkClr xmlns:ahyp="http://schemas.microsoft.com/office/drawing/2018/hyperlinkcolor" val="tx"/>
                  </a:ext>
                </a:extLst>
              </a:hlinkClick>
            </a:endParaRPr>
          </a:p>
        </p:txBody>
      </p:sp>
      <p:pic>
        <p:nvPicPr>
          <p:cNvPr id="8" name="Picture 7">
            <a:extLst>
              <a:ext uri="{FF2B5EF4-FFF2-40B4-BE49-F238E27FC236}">
                <a16:creationId xmlns:a16="http://schemas.microsoft.com/office/drawing/2014/main" id="{5F39E623-7E8F-487F-86AA-742B27905FB5}"/>
              </a:ext>
            </a:extLst>
          </p:cNvPr>
          <p:cNvPicPr>
            <a:picLocks noChangeAspect="1"/>
          </p:cNvPicPr>
          <p:nvPr/>
        </p:nvPicPr>
        <p:blipFill>
          <a:blip r:embed="rId3"/>
          <a:stretch>
            <a:fillRect/>
          </a:stretch>
        </p:blipFill>
        <p:spPr>
          <a:xfrm>
            <a:off x="7548880" y="3505059"/>
            <a:ext cx="3190241" cy="1104314"/>
          </a:xfrm>
          <a:prstGeom prst="rect">
            <a:avLst/>
          </a:prstGeom>
        </p:spPr>
      </p:pic>
    </p:spTree>
    <p:extLst>
      <p:ext uri="{BB962C8B-B14F-4D97-AF65-F5344CB8AC3E}">
        <p14:creationId xmlns:p14="http://schemas.microsoft.com/office/powerpoint/2010/main" val="356708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9" name="Google Shape;449;p5"/>
          <p:cNvSpPr txBox="1">
            <a:spLocks noGrp="1"/>
          </p:cNvSpPr>
          <p:nvPr>
            <p:ph type="title"/>
          </p:nvPr>
        </p:nvSpPr>
        <p:spPr>
          <a:xfrm>
            <a:off x="830580" y="929642"/>
            <a:ext cx="16626840" cy="984885"/>
          </a:xfrm>
          <a:prstGeom prst="rect">
            <a:avLst/>
          </a:prstGeom>
          <a:noFill/>
          <a:ln>
            <a:noFill/>
          </a:ln>
        </p:spPr>
        <p:txBody>
          <a:bodyPr spcFirstLastPara="1" vert="horz" wrap="square" lIns="152375" tIns="76167" rIns="152375" bIns="76167" numCol="1" anchor="b" anchorCtr="0" compatLnSpc="1">
            <a:prstTxWarp prst="textNoShape">
              <a:avLst/>
            </a:prstTxWarp>
            <a:noAutofit/>
          </a:bodyPr>
          <a:lstStyle/>
          <a:p>
            <a:r>
              <a:rPr lang="en-US" sz="5334" spc="117" dirty="0"/>
              <a:t>THE JETSON FAMILY</a:t>
            </a:r>
            <a:endParaRPr sz="5334" spc="117" dirty="0"/>
          </a:p>
        </p:txBody>
      </p:sp>
      <p:sp>
        <p:nvSpPr>
          <p:cNvPr id="450" name="Google Shape;450;p5"/>
          <p:cNvSpPr txBox="1"/>
          <p:nvPr/>
        </p:nvSpPr>
        <p:spPr>
          <a:xfrm>
            <a:off x="830580" y="1794306"/>
            <a:ext cx="16626840" cy="875772"/>
          </a:xfrm>
          <a:prstGeom prst="rect">
            <a:avLst/>
          </a:prstGeom>
          <a:noFill/>
          <a:ln>
            <a:noFill/>
          </a:ln>
        </p:spPr>
        <p:txBody>
          <a:bodyPr spcFirstLastPara="1" wrap="square" lIns="152375" tIns="76167" rIns="152375" bIns="76167" anchor="t" anchorCtr="0">
            <a:noAutofit/>
          </a:bodyPr>
          <a:lstStyle/>
          <a:p>
            <a:pPr algn="ctr" defTabSz="1523985">
              <a:lnSpc>
                <a:spcPct val="90000"/>
              </a:lnSpc>
              <a:buClr>
                <a:srgbClr val="CDCDCD"/>
              </a:buClr>
              <a:buSzPts val="2400"/>
            </a:pPr>
            <a:r>
              <a:rPr lang="en-US" sz="4001" kern="0" dirty="0">
                <a:solidFill>
                  <a:srgbClr val="76B900"/>
                </a:solidFill>
                <a:latin typeface="Trebuchet MS"/>
                <a:ea typeface="Trebuchet MS"/>
                <a:cs typeface="Trebuchet MS"/>
                <a:sym typeface="Trebuchet MS"/>
              </a:rPr>
              <a:t>for AI at the Edge and Autonomous System designs</a:t>
            </a:r>
            <a:endParaRPr sz="2334" kern="0" dirty="0">
              <a:solidFill>
                <a:srgbClr val="000000"/>
              </a:solidFill>
              <a:latin typeface="Arial"/>
              <a:cs typeface="Arial"/>
              <a:sym typeface="Arial"/>
            </a:endParaRPr>
          </a:p>
        </p:txBody>
      </p:sp>
      <p:pic>
        <p:nvPicPr>
          <p:cNvPr id="448" name="Google Shape;448;p5" descr="A circuit board&#10;&#10;Description automatically generated"/>
          <p:cNvPicPr preferRelativeResize="0"/>
          <p:nvPr/>
        </p:nvPicPr>
        <p:blipFill rotWithShape="1">
          <a:blip r:embed="rId3">
            <a:alphaModFix/>
          </a:blip>
          <a:srcRect/>
          <a:stretch/>
        </p:blipFill>
        <p:spPr>
          <a:xfrm>
            <a:off x="9762525" y="5226178"/>
            <a:ext cx="2018001" cy="1306739"/>
          </a:xfrm>
          <a:prstGeom prst="rect">
            <a:avLst/>
          </a:prstGeom>
          <a:noFill/>
          <a:ln>
            <a:noFill/>
          </a:ln>
        </p:spPr>
      </p:pic>
      <p:sp>
        <p:nvSpPr>
          <p:cNvPr id="451" name="Google Shape;451;p5"/>
          <p:cNvSpPr/>
          <p:nvPr/>
        </p:nvSpPr>
        <p:spPr>
          <a:xfrm>
            <a:off x="1476356" y="8798682"/>
            <a:ext cx="14833190" cy="586170"/>
          </a:xfrm>
          <a:prstGeom prst="rect">
            <a:avLst/>
          </a:prstGeom>
          <a:solidFill>
            <a:schemeClr val="lt2"/>
          </a:solidFill>
          <a:ln>
            <a:noFill/>
          </a:ln>
        </p:spPr>
        <p:txBody>
          <a:bodyPr spcFirstLastPara="1" wrap="square" lIns="152375" tIns="76167" rIns="152375" bIns="76167" anchor="ctr" anchorCtr="0">
            <a:noAutofit/>
          </a:bodyPr>
          <a:lstStyle/>
          <a:p>
            <a:pPr algn="ctr" defTabSz="1523985">
              <a:buClr>
                <a:srgbClr val="000000"/>
              </a:buClr>
            </a:pPr>
            <a:r>
              <a:rPr lang="en-US" sz="2667" kern="0" dirty="0">
                <a:solidFill>
                  <a:srgbClr val="FFFFFF"/>
                </a:solidFill>
                <a:latin typeface="Trebuchet MS" panose="020B0603020202020204" pitchFamily="34" charset="0"/>
                <a:cs typeface="Arial"/>
                <a:sym typeface="Arial"/>
              </a:rPr>
              <a:t>Multiple modules - Same software </a:t>
            </a:r>
            <a:endParaRPr sz="2667" kern="0" dirty="0">
              <a:solidFill>
                <a:srgbClr val="000000"/>
              </a:solidFill>
              <a:latin typeface="Trebuchet MS" panose="020B0603020202020204" pitchFamily="34" charset="0"/>
              <a:cs typeface="Arial"/>
              <a:sym typeface="Arial"/>
            </a:endParaRPr>
          </a:p>
        </p:txBody>
      </p:sp>
      <p:sp>
        <p:nvSpPr>
          <p:cNvPr id="452" name="Google Shape;452;p5"/>
          <p:cNvSpPr txBox="1"/>
          <p:nvPr/>
        </p:nvSpPr>
        <p:spPr>
          <a:xfrm>
            <a:off x="1906286" y="9533865"/>
            <a:ext cx="13410347" cy="407674"/>
          </a:xfrm>
          <a:prstGeom prst="rect">
            <a:avLst/>
          </a:prstGeom>
          <a:noFill/>
          <a:ln>
            <a:noFill/>
          </a:ln>
        </p:spPr>
        <p:txBody>
          <a:bodyPr spcFirstLastPara="1" wrap="square" lIns="152375" tIns="76167" rIns="152375" bIns="76167" anchor="ctr" anchorCtr="0">
            <a:spAutoFit/>
          </a:bodyPr>
          <a:lstStyle/>
          <a:p>
            <a:pPr algn="ctr" defTabSz="1523985">
              <a:lnSpc>
                <a:spcPct val="90000"/>
              </a:lnSpc>
              <a:buClr>
                <a:srgbClr val="000000"/>
              </a:buClr>
            </a:pPr>
            <a:r>
              <a:rPr lang="en-US" sz="1833" kern="0" dirty="0">
                <a:solidFill>
                  <a:srgbClr val="000000"/>
                </a:solidFill>
                <a:latin typeface="Arial"/>
                <a:ea typeface="Arial"/>
                <a:cs typeface="Arial"/>
                <a:sym typeface="Arial"/>
              </a:rPr>
              <a:t>Full </a:t>
            </a:r>
            <a:r>
              <a:rPr lang="en-US" sz="1833" kern="0" dirty="0">
                <a:solidFill>
                  <a:srgbClr val="000000"/>
                </a:solidFill>
                <a:latin typeface="Trebuchet MS"/>
                <a:ea typeface="Trebuchet MS"/>
                <a:cs typeface="Trebuchet MS"/>
                <a:sym typeface="Trebuchet MS"/>
              </a:rPr>
              <a:t>specs at developer.nvidia.com/jetson</a:t>
            </a:r>
            <a:endParaRPr sz="1833" kern="0" dirty="0">
              <a:solidFill>
                <a:srgbClr val="000000"/>
              </a:solidFill>
              <a:latin typeface="Arial"/>
              <a:ea typeface="Arial"/>
              <a:cs typeface="Arial"/>
              <a:sym typeface="Arial"/>
            </a:endParaRPr>
          </a:p>
        </p:txBody>
      </p:sp>
      <p:sp>
        <p:nvSpPr>
          <p:cNvPr id="455" name="Google Shape;455;p5"/>
          <p:cNvSpPr txBox="1"/>
          <p:nvPr/>
        </p:nvSpPr>
        <p:spPr>
          <a:xfrm>
            <a:off x="5881953" y="6566277"/>
            <a:ext cx="1980243" cy="707819"/>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7.5 – 15W</a:t>
            </a:r>
            <a:endParaRPr sz="2334" kern="0" dirty="0">
              <a:solidFill>
                <a:srgbClr val="CDCDCD">
                  <a:lumMod val="75000"/>
                </a:srgbClr>
              </a:solidFill>
              <a:latin typeface="Arial"/>
              <a:cs typeface="Arial"/>
              <a:sym typeface="Arial"/>
            </a:endParaRPr>
          </a:p>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45mm x 70mm</a:t>
            </a:r>
            <a:endParaRPr lang="en-US" sz="2000" kern="0" dirty="0">
              <a:solidFill>
                <a:srgbClr val="CDCDCD">
                  <a:lumMod val="75000"/>
                </a:srgbClr>
              </a:solidFill>
              <a:latin typeface="Arial"/>
              <a:cs typeface="Arial"/>
              <a:sym typeface="Arial"/>
            </a:endParaRPr>
          </a:p>
        </p:txBody>
      </p:sp>
      <p:sp>
        <p:nvSpPr>
          <p:cNvPr id="457" name="Google Shape;457;p5"/>
          <p:cNvSpPr/>
          <p:nvPr/>
        </p:nvSpPr>
        <p:spPr>
          <a:xfrm>
            <a:off x="5368801" y="3365414"/>
            <a:ext cx="3006551" cy="1069585"/>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TX2 NX</a:t>
            </a:r>
            <a:endParaRPr sz="2334" b="1" i="1" kern="0" dirty="0">
              <a:solidFill>
                <a:srgbClr val="000000"/>
              </a:solidFill>
              <a:latin typeface="Trebuchet MS"/>
              <a:ea typeface="Trebuchet MS"/>
              <a:cs typeface="Trebuchet MS"/>
              <a:sym typeface="Trebuchet MS"/>
            </a:endParaRPr>
          </a:p>
          <a:p>
            <a:pPr algn="ctr" defTabSz="1523985">
              <a:lnSpc>
                <a:spcPct val="90000"/>
              </a:lnSpc>
              <a:spcBef>
                <a:spcPts val="333"/>
              </a:spcBef>
              <a:buClr>
                <a:srgbClr val="000000"/>
              </a:buClr>
            </a:pPr>
            <a:r>
              <a:rPr lang="en-US" sz="2000" kern="0" dirty="0">
                <a:solidFill>
                  <a:srgbClr val="000000"/>
                </a:solidFill>
                <a:latin typeface="Trebuchet MS"/>
                <a:ea typeface="Trebuchet MS"/>
                <a:cs typeface="Trebuchet MS"/>
                <a:sym typeface="Trebuchet MS"/>
              </a:rPr>
              <a:t>1.3 TFLOPS (FP16)</a:t>
            </a:r>
            <a:endParaRPr sz="2334" kern="0" dirty="0">
              <a:solidFill>
                <a:srgbClr val="000000"/>
              </a:solidFill>
              <a:latin typeface="Arial"/>
              <a:cs typeface="Arial"/>
              <a:sym typeface="Arial"/>
            </a:endParaRPr>
          </a:p>
          <a:p>
            <a:pPr algn="ctr" defTabSz="1523985">
              <a:lnSpc>
                <a:spcPct val="90000"/>
              </a:lnSpc>
              <a:buClr>
                <a:srgbClr val="000000"/>
              </a:buClr>
            </a:pPr>
            <a:endParaRPr sz="2000" kern="0" dirty="0">
              <a:solidFill>
                <a:srgbClr val="000000"/>
              </a:solidFill>
              <a:latin typeface="Trebuchet MS"/>
              <a:ea typeface="Trebuchet MS"/>
              <a:cs typeface="Trebuchet MS"/>
              <a:sym typeface="Trebuchet MS"/>
            </a:endParaRPr>
          </a:p>
        </p:txBody>
      </p:sp>
      <p:sp>
        <p:nvSpPr>
          <p:cNvPr id="459" name="Google Shape;459;p5"/>
          <p:cNvSpPr txBox="1"/>
          <p:nvPr/>
        </p:nvSpPr>
        <p:spPr>
          <a:xfrm>
            <a:off x="1689093" y="6556334"/>
            <a:ext cx="1980243" cy="707819"/>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5 - 10W</a:t>
            </a:r>
            <a:endParaRPr sz="2334" kern="0" dirty="0">
              <a:solidFill>
                <a:srgbClr val="CDCDCD">
                  <a:lumMod val="75000"/>
                </a:srgbClr>
              </a:solidFill>
              <a:latin typeface="Arial"/>
              <a:cs typeface="Arial"/>
              <a:sym typeface="Arial"/>
            </a:endParaRPr>
          </a:p>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45mm x 70mm</a:t>
            </a:r>
            <a:endParaRPr sz="2334" kern="0" dirty="0">
              <a:solidFill>
                <a:srgbClr val="CDCDCD">
                  <a:lumMod val="75000"/>
                </a:srgbClr>
              </a:solidFill>
              <a:latin typeface="Arial"/>
              <a:cs typeface="Arial"/>
              <a:sym typeface="Arial"/>
            </a:endParaRPr>
          </a:p>
        </p:txBody>
      </p:sp>
      <p:sp>
        <p:nvSpPr>
          <p:cNvPr id="465" name="Google Shape;465;p5"/>
          <p:cNvSpPr/>
          <p:nvPr/>
        </p:nvSpPr>
        <p:spPr>
          <a:xfrm>
            <a:off x="1511753" y="3365415"/>
            <a:ext cx="2405787" cy="1069585"/>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334" b="1" kern="0">
                <a:solidFill>
                  <a:srgbClr val="000000"/>
                </a:solidFill>
                <a:latin typeface="Trebuchet MS"/>
                <a:ea typeface="Trebuchet MS"/>
                <a:cs typeface="Trebuchet MS"/>
                <a:sym typeface="Trebuchet MS"/>
              </a:rPr>
              <a:t>JETSON NANO</a:t>
            </a:r>
            <a:endParaRPr sz="2334" b="1" i="1" kern="0">
              <a:solidFill>
                <a:srgbClr val="000000"/>
              </a:solidFill>
              <a:latin typeface="Trebuchet MS"/>
              <a:ea typeface="Trebuchet MS"/>
              <a:cs typeface="Trebuchet MS"/>
              <a:sym typeface="Trebuchet MS"/>
            </a:endParaRPr>
          </a:p>
          <a:p>
            <a:pPr algn="ctr" defTabSz="1523985">
              <a:lnSpc>
                <a:spcPct val="90000"/>
              </a:lnSpc>
              <a:spcBef>
                <a:spcPts val="333"/>
              </a:spcBef>
              <a:buClr>
                <a:srgbClr val="000000"/>
              </a:buClr>
            </a:pPr>
            <a:r>
              <a:rPr lang="en-US" sz="2000" kern="0">
                <a:solidFill>
                  <a:srgbClr val="000000"/>
                </a:solidFill>
                <a:latin typeface="Trebuchet MS"/>
                <a:ea typeface="Trebuchet MS"/>
                <a:cs typeface="Trebuchet MS"/>
                <a:sym typeface="Trebuchet MS"/>
              </a:rPr>
              <a:t>0.5 TFLOPS (FP16)</a:t>
            </a:r>
            <a:endParaRPr sz="2334" kern="0">
              <a:solidFill>
                <a:srgbClr val="000000"/>
              </a:solidFill>
              <a:latin typeface="Arial"/>
              <a:cs typeface="Arial"/>
              <a:sym typeface="Arial"/>
            </a:endParaRPr>
          </a:p>
          <a:p>
            <a:pPr algn="ctr" defTabSz="1523985">
              <a:lnSpc>
                <a:spcPct val="90000"/>
              </a:lnSpc>
              <a:buClr>
                <a:srgbClr val="000000"/>
              </a:buClr>
            </a:pPr>
            <a:endParaRPr sz="2000" kern="0">
              <a:solidFill>
                <a:srgbClr val="000000"/>
              </a:solidFill>
              <a:latin typeface="Trebuchet MS"/>
              <a:ea typeface="Trebuchet MS"/>
              <a:cs typeface="Trebuchet MS"/>
              <a:sym typeface="Trebuchet MS"/>
            </a:endParaRPr>
          </a:p>
        </p:txBody>
      </p:sp>
      <p:grpSp>
        <p:nvGrpSpPr>
          <p:cNvPr id="466" name="Google Shape;466;p5"/>
          <p:cNvGrpSpPr/>
          <p:nvPr/>
        </p:nvGrpSpPr>
        <p:grpSpPr>
          <a:xfrm>
            <a:off x="13294007" y="4533355"/>
            <a:ext cx="2890107" cy="3471432"/>
            <a:chOff x="7841391" y="2501510"/>
            <a:chExt cx="1734064" cy="2082859"/>
          </a:xfrm>
        </p:grpSpPr>
        <p:pic>
          <p:nvPicPr>
            <p:cNvPr id="468" name="Google Shape;468;p5"/>
            <p:cNvPicPr preferRelativeResize="0"/>
            <p:nvPr/>
          </p:nvPicPr>
          <p:blipFill rotWithShape="1">
            <a:blip r:embed="rId4">
              <a:alphaModFix/>
            </a:blip>
            <a:srcRect/>
            <a:stretch/>
          </p:blipFill>
          <p:spPr>
            <a:xfrm>
              <a:off x="7841391" y="2501510"/>
              <a:ext cx="1734064" cy="1727455"/>
            </a:xfrm>
            <a:prstGeom prst="rect">
              <a:avLst/>
            </a:prstGeom>
            <a:noFill/>
            <a:ln>
              <a:noFill/>
            </a:ln>
          </p:spPr>
        </p:pic>
        <p:sp>
          <p:nvSpPr>
            <p:cNvPr id="467" name="Google Shape;467;p5"/>
            <p:cNvSpPr txBox="1"/>
            <p:nvPr/>
          </p:nvSpPr>
          <p:spPr>
            <a:xfrm>
              <a:off x="8074275" y="4159678"/>
              <a:ext cx="1268296" cy="424691"/>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10 – 30W</a:t>
              </a:r>
              <a:endParaRPr sz="2334" kern="0" dirty="0">
                <a:solidFill>
                  <a:srgbClr val="CDCDCD">
                    <a:lumMod val="75000"/>
                  </a:srgbClr>
                </a:solidFill>
                <a:latin typeface="Arial"/>
                <a:cs typeface="Arial"/>
                <a:sym typeface="Arial"/>
              </a:endParaRPr>
            </a:p>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100mm x 87mm</a:t>
              </a:r>
              <a:endParaRPr sz="2334" kern="0" dirty="0">
                <a:solidFill>
                  <a:srgbClr val="CDCDCD">
                    <a:lumMod val="75000"/>
                  </a:srgbClr>
                </a:solidFill>
                <a:latin typeface="Arial"/>
                <a:cs typeface="Arial"/>
                <a:sym typeface="Arial"/>
              </a:endParaRPr>
            </a:p>
          </p:txBody>
        </p:sp>
      </p:grpSp>
      <p:sp>
        <p:nvSpPr>
          <p:cNvPr id="469" name="Google Shape;469;p5"/>
          <p:cNvSpPr/>
          <p:nvPr/>
        </p:nvSpPr>
        <p:spPr>
          <a:xfrm>
            <a:off x="12666477" y="3365416"/>
            <a:ext cx="4145169" cy="1069585"/>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AGX XAVIER series</a:t>
            </a:r>
            <a:endParaRPr sz="2334" kern="0" dirty="0">
              <a:solidFill>
                <a:srgbClr val="000000"/>
              </a:solidFill>
              <a:latin typeface="Arial"/>
              <a:cs typeface="Arial"/>
              <a:sym typeface="Arial"/>
            </a:endParaRPr>
          </a:p>
          <a:p>
            <a:pPr algn="ctr" defTabSz="1523985">
              <a:lnSpc>
                <a:spcPct val="90000"/>
              </a:lnSpc>
              <a:spcBef>
                <a:spcPts val="333"/>
              </a:spcBef>
              <a:buClr>
                <a:srgbClr val="000000"/>
              </a:buClr>
            </a:pPr>
            <a:r>
              <a:rPr lang="en-US" sz="2000" kern="0" dirty="0">
                <a:solidFill>
                  <a:srgbClr val="000000"/>
                </a:solidFill>
                <a:latin typeface="Trebuchet MS"/>
                <a:ea typeface="Trebuchet MS"/>
                <a:cs typeface="Trebuchet MS"/>
                <a:sym typeface="Trebuchet MS"/>
              </a:rPr>
              <a:t>11 TFLOPS (FP16)</a:t>
            </a:r>
            <a:endParaRPr sz="2334" kern="0" dirty="0">
              <a:solidFill>
                <a:srgbClr val="000000"/>
              </a:solidFill>
              <a:latin typeface="Arial"/>
              <a:cs typeface="Arial"/>
              <a:sym typeface="Arial"/>
            </a:endParaRPr>
          </a:p>
          <a:p>
            <a:pPr algn="ctr" defTabSz="1523985">
              <a:lnSpc>
                <a:spcPct val="90000"/>
              </a:lnSpc>
              <a:buClr>
                <a:srgbClr val="000000"/>
              </a:buClr>
            </a:pPr>
            <a:r>
              <a:rPr lang="en-US" sz="2000" kern="0" dirty="0">
                <a:solidFill>
                  <a:srgbClr val="000000"/>
                </a:solidFill>
                <a:latin typeface="Trebuchet MS"/>
                <a:ea typeface="Trebuchet MS"/>
                <a:cs typeface="Trebuchet MS"/>
                <a:sym typeface="Trebuchet MS"/>
              </a:rPr>
              <a:t>32 TOPS (INT8)</a:t>
            </a:r>
            <a:endParaRPr sz="2334" kern="0" dirty="0">
              <a:solidFill>
                <a:srgbClr val="000000"/>
              </a:solidFill>
              <a:latin typeface="Arial"/>
              <a:cs typeface="Arial"/>
              <a:sym typeface="Arial"/>
            </a:endParaRPr>
          </a:p>
        </p:txBody>
      </p:sp>
      <p:sp>
        <p:nvSpPr>
          <p:cNvPr id="470" name="Google Shape;470;p5"/>
          <p:cNvSpPr txBox="1"/>
          <p:nvPr/>
        </p:nvSpPr>
        <p:spPr>
          <a:xfrm>
            <a:off x="9800282" y="6557531"/>
            <a:ext cx="1980243" cy="707819"/>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10 - 15W</a:t>
            </a:r>
            <a:endParaRPr sz="2334" kern="0" dirty="0">
              <a:solidFill>
                <a:srgbClr val="CDCDCD">
                  <a:lumMod val="75000"/>
                </a:srgbClr>
              </a:solidFill>
              <a:latin typeface="Arial"/>
              <a:cs typeface="Arial"/>
              <a:sym typeface="Arial"/>
            </a:endParaRPr>
          </a:p>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45mm x 70mm</a:t>
            </a:r>
            <a:endParaRPr sz="2334" kern="0" dirty="0">
              <a:solidFill>
                <a:srgbClr val="CDCDCD">
                  <a:lumMod val="75000"/>
                </a:srgbClr>
              </a:solidFill>
              <a:latin typeface="Arial"/>
              <a:cs typeface="Arial"/>
              <a:sym typeface="Arial"/>
            </a:endParaRPr>
          </a:p>
        </p:txBody>
      </p:sp>
      <p:sp>
        <p:nvSpPr>
          <p:cNvPr id="471" name="Google Shape;471;p5"/>
          <p:cNvSpPr/>
          <p:nvPr/>
        </p:nvSpPr>
        <p:spPr>
          <a:xfrm>
            <a:off x="9287129" y="3365414"/>
            <a:ext cx="3006551" cy="1069585"/>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XAVIER NX</a:t>
            </a:r>
            <a:endParaRPr sz="2334" b="1" i="1" kern="0" dirty="0">
              <a:solidFill>
                <a:srgbClr val="000000"/>
              </a:solidFill>
              <a:latin typeface="Trebuchet MS"/>
              <a:ea typeface="Trebuchet MS"/>
              <a:cs typeface="Trebuchet MS"/>
              <a:sym typeface="Trebuchet MS"/>
            </a:endParaRPr>
          </a:p>
          <a:p>
            <a:pPr algn="ctr" defTabSz="1523985">
              <a:lnSpc>
                <a:spcPct val="90000"/>
              </a:lnSpc>
              <a:spcBef>
                <a:spcPts val="333"/>
              </a:spcBef>
              <a:buClr>
                <a:srgbClr val="000000"/>
              </a:buClr>
            </a:pPr>
            <a:r>
              <a:rPr lang="en-US" sz="2000" kern="0" dirty="0">
                <a:solidFill>
                  <a:srgbClr val="000000"/>
                </a:solidFill>
                <a:latin typeface="Trebuchet MS"/>
                <a:ea typeface="Trebuchet MS"/>
                <a:cs typeface="Trebuchet MS"/>
                <a:sym typeface="Trebuchet MS"/>
              </a:rPr>
              <a:t>6 TFLOPS (FP16)</a:t>
            </a:r>
            <a:endParaRPr sz="2334" kern="0" dirty="0">
              <a:solidFill>
                <a:srgbClr val="000000"/>
              </a:solidFill>
              <a:latin typeface="Arial"/>
              <a:cs typeface="Arial"/>
              <a:sym typeface="Arial"/>
            </a:endParaRPr>
          </a:p>
          <a:p>
            <a:pPr algn="ctr" defTabSz="1523985">
              <a:lnSpc>
                <a:spcPct val="90000"/>
              </a:lnSpc>
              <a:buClr>
                <a:srgbClr val="000000"/>
              </a:buClr>
            </a:pPr>
            <a:r>
              <a:rPr lang="en-US" sz="2000" kern="0" dirty="0">
                <a:solidFill>
                  <a:srgbClr val="000000"/>
                </a:solidFill>
                <a:latin typeface="Trebuchet MS"/>
                <a:ea typeface="Trebuchet MS"/>
                <a:cs typeface="Trebuchet MS"/>
                <a:sym typeface="Trebuchet MS"/>
              </a:rPr>
              <a:t>21 TOPS (INT8)</a:t>
            </a:r>
            <a:endParaRPr sz="2334" kern="0" dirty="0">
              <a:solidFill>
                <a:srgbClr val="000000"/>
              </a:solidFill>
              <a:latin typeface="Arial"/>
              <a:cs typeface="Arial"/>
              <a:sym typeface="Arial"/>
            </a:endParaRPr>
          </a:p>
        </p:txBody>
      </p:sp>
      <p:cxnSp>
        <p:nvCxnSpPr>
          <p:cNvPr id="472" name="Google Shape;472;p5"/>
          <p:cNvCxnSpPr/>
          <p:nvPr/>
        </p:nvCxnSpPr>
        <p:spPr>
          <a:xfrm>
            <a:off x="1476354" y="8404874"/>
            <a:ext cx="8918649" cy="0"/>
          </a:xfrm>
          <a:prstGeom prst="straightConnector1">
            <a:avLst/>
          </a:prstGeom>
          <a:noFill/>
          <a:ln w="9525" cap="flat" cmpd="sng">
            <a:solidFill>
              <a:schemeClr val="accent4"/>
            </a:solidFill>
            <a:prstDash val="solid"/>
            <a:round/>
            <a:headEnd type="none" w="sm" len="sm"/>
            <a:tailEnd type="none" w="sm" len="sm"/>
          </a:ln>
        </p:spPr>
      </p:cxnSp>
      <p:sp>
        <p:nvSpPr>
          <p:cNvPr id="473" name="Google Shape;473;p5"/>
          <p:cNvSpPr txBox="1"/>
          <p:nvPr/>
        </p:nvSpPr>
        <p:spPr>
          <a:xfrm>
            <a:off x="4761125" y="8224874"/>
            <a:ext cx="1926810" cy="430821"/>
          </a:xfrm>
          <a:prstGeom prst="rect">
            <a:avLst/>
          </a:prstGeom>
          <a:solidFill>
            <a:schemeClr val="lt1"/>
          </a:solid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a:solidFill>
                  <a:srgbClr val="000000"/>
                </a:solidFill>
                <a:latin typeface="Trebuchet MS"/>
                <a:ea typeface="Trebuchet MS"/>
                <a:cs typeface="Trebuchet MS"/>
                <a:sym typeface="Trebuchet MS"/>
              </a:rPr>
              <a:t>AI at the edge</a:t>
            </a:r>
            <a:endParaRPr sz="2000" kern="0">
              <a:solidFill>
                <a:srgbClr val="A5A5A5"/>
              </a:solidFill>
              <a:latin typeface="Trebuchet MS"/>
              <a:ea typeface="Trebuchet MS"/>
              <a:cs typeface="Trebuchet MS"/>
              <a:sym typeface="Trebuchet MS"/>
            </a:endParaRPr>
          </a:p>
        </p:txBody>
      </p:sp>
      <p:cxnSp>
        <p:nvCxnSpPr>
          <p:cNvPr id="474" name="Google Shape;474;p5"/>
          <p:cNvCxnSpPr/>
          <p:nvPr/>
        </p:nvCxnSpPr>
        <p:spPr>
          <a:xfrm>
            <a:off x="10666044" y="8404874"/>
            <a:ext cx="5643501" cy="35444"/>
          </a:xfrm>
          <a:prstGeom prst="straightConnector1">
            <a:avLst/>
          </a:prstGeom>
          <a:noFill/>
          <a:ln w="9525" cap="flat" cmpd="sng">
            <a:solidFill>
              <a:schemeClr val="accent4"/>
            </a:solidFill>
            <a:prstDash val="solid"/>
            <a:round/>
            <a:headEnd type="none" w="sm" len="sm"/>
            <a:tailEnd type="none" w="sm" len="sm"/>
          </a:ln>
        </p:spPr>
      </p:cxnSp>
      <p:sp>
        <p:nvSpPr>
          <p:cNvPr id="475" name="Google Shape;475;p5"/>
          <p:cNvSpPr txBox="1"/>
          <p:nvPr/>
        </p:nvSpPr>
        <p:spPr>
          <a:xfrm>
            <a:off x="11850941" y="8205501"/>
            <a:ext cx="3465692" cy="430821"/>
          </a:xfrm>
          <a:prstGeom prst="rect">
            <a:avLst/>
          </a:prstGeom>
          <a:solidFill>
            <a:schemeClr val="lt1"/>
          </a:solid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a:solidFill>
                  <a:srgbClr val="000000"/>
                </a:solidFill>
                <a:latin typeface="Trebuchet MS"/>
                <a:ea typeface="Trebuchet MS"/>
                <a:cs typeface="Trebuchet MS"/>
                <a:sym typeface="Trebuchet MS"/>
              </a:rPr>
              <a:t>Fully autonomous machines</a:t>
            </a:r>
            <a:endParaRPr sz="2000" kern="0">
              <a:solidFill>
                <a:srgbClr val="A5A5A5"/>
              </a:solidFill>
              <a:latin typeface="Trebuchet MS"/>
              <a:ea typeface="Trebuchet MS"/>
              <a:cs typeface="Trebuchet MS"/>
              <a:sym typeface="Trebuchet MS"/>
            </a:endParaRPr>
          </a:p>
        </p:txBody>
      </p:sp>
      <p:pic>
        <p:nvPicPr>
          <p:cNvPr id="3" name="Picture 2" descr="A picture containing text, electronics&#10;&#10;Description automatically generated">
            <a:extLst>
              <a:ext uri="{FF2B5EF4-FFF2-40B4-BE49-F238E27FC236}">
                <a16:creationId xmlns:a16="http://schemas.microsoft.com/office/drawing/2014/main" id="{02345E06-D6AB-4024-A3C3-06F6D1D65BDF}"/>
              </a:ext>
            </a:extLst>
          </p:cNvPr>
          <p:cNvPicPr>
            <a:picLocks noChangeAspect="1"/>
          </p:cNvPicPr>
          <p:nvPr/>
        </p:nvPicPr>
        <p:blipFill rotWithShape="1">
          <a:blip r:embed="rId5"/>
          <a:srcRect l="1459" t="2785" r="3465" b="2119"/>
          <a:stretch/>
        </p:blipFill>
        <p:spPr>
          <a:xfrm>
            <a:off x="1689093" y="5170007"/>
            <a:ext cx="2044047" cy="1331469"/>
          </a:xfrm>
          <a:prstGeom prst="rect">
            <a:avLst/>
          </a:prstGeom>
        </p:spPr>
      </p:pic>
      <p:pic>
        <p:nvPicPr>
          <p:cNvPr id="7170" name="Picture 2">
            <a:extLst>
              <a:ext uri="{FF2B5EF4-FFF2-40B4-BE49-F238E27FC236}">
                <a16:creationId xmlns:a16="http://schemas.microsoft.com/office/drawing/2014/main" id="{288DE25E-B06A-4A2F-BF94-F911AF7D02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53466" y="5115563"/>
            <a:ext cx="2237217" cy="14790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30580" y="773084"/>
            <a:ext cx="16626840" cy="984885"/>
          </a:xfrm>
        </p:spPr>
        <p:txBody>
          <a:bodyPr/>
          <a:lstStyle/>
          <a:p>
            <a:r>
              <a:rPr lang="en-US" dirty="0"/>
              <a:t>Data Latency by Distance</a:t>
            </a:r>
          </a:p>
        </p:txBody>
      </p:sp>
      <p:graphicFrame>
        <p:nvGraphicFramePr>
          <p:cNvPr id="35" name="Table 34">
            <a:extLst>
              <a:ext uri="{FF2B5EF4-FFF2-40B4-BE49-F238E27FC236}">
                <a16:creationId xmlns:a16="http://schemas.microsoft.com/office/drawing/2014/main" id="{8480FDD6-49B1-45F3-96E1-3874A76132DD}"/>
              </a:ext>
            </a:extLst>
          </p:cNvPr>
          <p:cNvGraphicFramePr>
            <a:graphicFrameLocks noGrp="1"/>
          </p:cNvGraphicFramePr>
          <p:nvPr>
            <p:extLst>
              <p:ext uri="{D42A27DB-BD31-4B8C-83A1-F6EECF244321}">
                <p14:modId xmlns:p14="http://schemas.microsoft.com/office/powerpoint/2010/main" val="2997364835"/>
              </p:ext>
            </p:extLst>
          </p:nvPr>
        </p:nvGraphicFramePr>
        <p:xfrm>
          <a:off x="1767357" y="2459009"/>
          <a:ext cx="14051764" cy="5079084"/>
        </p:xfrm>
        <a:graphic>
          <a:graphicData uri="http://schemas.openxmlformats.org/drawingml/2006/table">
            <a:tbl>
              <a:tblPr firstRow="1" bandRow="1">
                <a:tableStyleId>{5C22544A-7EE6-4342-B048-85BDC9FD1C3A}</a:tableStyleId>
              </a:tblPr>
              <a:tblGrid>
                <a:gridCol w="3512941">
                  <a:extLst>
                    <a:ext uri="{9D8B030D-6E8A-4147-A177-3AD203B41FA5}">
                      <a16:colId xmlns:a16="http://schemas.microsoft.com/office/drawing/2014/main" val="20001"/>
                    </a:ext>
                  </a:extLst>
                </a:gridCol>
                <a:gridCol w="3512941">
                  <a:extLst>
                    <a:ext uri="{9D8B030D-6E8A-4147-A177-3AD203B41FA5}">
                      <a16:colId xmlns:a16="http://schemas.microsoft.com/office/drawing/2014/main" val="20002"/>
                    </a:ext>
                  </a:extLst>
                </a:gridCol>
                <a:gridCol w="3512941">
                  <a:extLst>
                    <a:ext uri="{9D8B030D-6E8A-4147-A177-3AD203B41FA5}">
                      <a16:colId xmlns:a16="http://schemas.microsoft.com/office/drawing/2014/main" val="20003"/>
                    </a:ext>
                  </a:extLst>
                </a:gridCol>
                <a:gridCol w="3512941">
                  <a:extLst>
                    <a:ext uri="{9D8B030D-6E8A-4147-A177-3AD203B41FA5}">
                      <a16:colId xmlns:a16="http://schemas.microsoft.com/office/drawing/2014/main" val="2552331986"/>
                    </a:ext>
                  </a:extLst>
                </a:gridCol>
              </a:tblGrid>
              <a:tr h="919598">
                <a:tc>
                  <a:txBody>
                    <a:bodyPr/>
                    <a:lstStyle/>
                    <a:p>
                      <a:pPr algn="ctr"/>
                      <a:r>
                        <a:rPr lang="en-US" sz="2700" b="1" dirty="0">
                          <a:solidFill>
                            <a:schemeClr val="tx1"/>
                          </a:solidFill>
                          <a:latin typeface="Arial" panose="020B0604020202020204" pitchFamily="34" charset="0"/>
                          <a:cs typeface="Arial" panose="020B0604020202020204" pitchFamily="34" charset="0"/>
                        </a:rPr>
                        <a:t>Distance from Server to User</a:t>
                      </a:r>
                    </a:p>
                  </a:txBody>
                  <a:tcPr marL="152400" marR="152400" marT="76200" marB="762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6F6F6F"/>
                    </a:solidFill>
                  </a:tcPr>
                </a:tc>
                <a:tc>
                  <a:txBody>
                    <a:bodyPr/>
                    <a:lstStyle/>
                    <a:p>
                      <a:pPr algn="ctr"/>
                      <a:r>
                        <a:rPr lang="en-US" sz="2700" b="1" dirty="0">
                          <a:solidFill>
                            <a:schemeClr val="tx1"/>
                          </a:solidFill>
                          <a:latin typeface="Arial" panose="020B0604020202020204" pitchFamily="34" charset="0"/>
                          <a:cs typeface="Arial" panose="020B0604020202020204" pitchFamily="34" charset="0"/>
                        </a:rPr>
                        <a:t>Network Latency</a:t>
                      </a:r>
                    </a:p>
                  </a:txBody>
                  <a:tcPr marL="152400" marR="152400" marT="76200" marB="762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6F6F6F"/>
                    </a:solidFill>
                  </a:tcPr>
                </a:tc>
                <a:tc>
                  <a:txBody>
                    <a:bodyPr/>
                    <a:lstStyle/>
                    <a:p>
                      <a:pPr algn="ctr"/>
                      <a:r>
                        <a:rPr lang="en-US" sz="2700" b="1" dirty="0">
                          <a:solidFill>
                            <a:schemeClr val="tx1"/>
                          </a:solidFill>
                          <a:latin typeface="Arial" panose="020B0604020202020204" pitchFamily="34" charset="0"/>
                          <a:cs typeface="Arial" panose="020B0604020202020204" pitchFamily="34" charset="0"/>
                        </a:rPr>
                        <a:t>Typical Packet Loss</a:t>
                      </a:r>
                    </a:p>
                  </a:txBody>
                  <a:tcPr marL="152400" marR="152400" marT="76200" marB="762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6F6F6F"/>
                    </a:solidFill>
                  </a:tcPr>
                </a:tc>
                <a:tc>
                  <a:txBody>
                    <a:bodyPr/>
                    <a:lstStyle/>
                    <a:p>
                      <a:pPr algn="ctr"/>
                      <a:r>
                        <a:rPr lang="en-US" sz="2700" b="1" dirty="0">
                          <a:solidFill>
                            <a:schemeClr val="tx1"/>
                          </a:solidFill>
                          <a:latin typeface="Arial" panose="020B0604020202020204" pitchFamily="34" charset="0"/>
                          <a:cs typeface="Arial" panose="020B0604020202020204" pitchFamily="34" charset="0"/>
                        </a:rPr>
                        <a:t>Throughput / Quality</a:t>
                      </a:r>
                    </a:p>
                  </a:txBody>
                  <a:tcPr marL="152400" marR="152400" marT="76200" marB="762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6F6F6F"/>
                    </a:solidFill>
                  </a:tcPr>
                </a:tc>
                <a:extLst>
                  <a:ext uri="{0D108BD9-81ED-4DB2-BD59-A6C34878D82A}">
                    <a16:rowId xmlns:a16="http://schemas.microsoft.com/office/drawing/2014/main" val="10000"/>
                  </a:ext>
                </a:extLst>
              </a:tr>
              <a:tr h="1061431">
                <a:tc>
                  <a:txBody>
                    <a:bodyPr/>
                    <a:lstStyle/>
                    <a:p>
                      <a:pPr algn="ctr"/>
                      <a:r>
                        <a:rPr lang="en-US" sz="2300" dirty="0">
                          <a:solidFill>
                            <a:schemeClr val="bg1"/>
                          </a:solidFill>
                          <a:latin typeface="Arial" panose="020B0604020202020204" pitchFamily="34" charset="0"/>
                          <a:cs typeface="Arial" panose="020B0604020202020204" pitchFamily="34" charset="0"/>
                        </a:rPr>
                        <a:t>Local &lt; 100 miles</a:t>
                      </a:r>
                    </a:p>
                  </a:txBody>
                  <a:tcPr marL="152400" marR="152400" marT="76200" marB="7620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1.6 MS</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algn="ctr"/>
                      <a:r>
                        <a:rPr lang="en-US" sz="2300" dirty="0">
                          <a:solidFill>
                            <a:schemeClr val="bg1"/>
                          </a:solidFill>
                          <a:latin typeface="Arial" panose="020B0604020202020204" pitchFamily="34" charset="0"/>
                          <a:cs typeface="Arial" panose="020B0604020202020204" pitchFamily="34" charset="0"/>
                        </a:rPr>
                        <a:t> 0.6%</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algn="ctr"/>
                      <a:r>
                        <a:rPr lang="en-US" sz="2300" dirty="0">
                          <a:solidFill>
                            <a:schemeClr val="bg1"/>
                          </a:solidFill>
                          <a:latin typeface="Arial" panose="020B0604020202020204" pitchFamily="34" charset="0"/>
                          <a:cs typeface="Arial" panose="020B0604020202020204" pitchFamily="34" charset="0"/>
                        </a:rPr>
                        <a:t>44 Mbps (UDHTV)</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extLst>
                  <a:ext uri="{0D108BD9-81ED-4DB2-BD59-A6C34878D82A}">
                    <a16:rowId xmlns:a16="http://schemas.microsoft.com/office/drawing/2014/main" val="10001"/>
                  </a:ext>
                </a:extLst>
              </a:tr>
              <a:tr h="1112520">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Regional 500 – 1000 miles</a:t>
                      </a:r>
                    </a:p>
                  </a:txBody>
                  <a:tcPr marL="152400" marR="152400" marT="76200" marB="7620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16 MS</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algn="ctr"/>
                      <a:r>
                        <a:rPr lang="en-US" sz="2300" dirty="0">
                          <a:solidFill>
                            <a:schemeClr val="bg1"/>
                          </a:solidFill>
                          <a:latin typeface="Arial" panose="020B0604020202020204" pitchFamily="34" charset="0"/>
                          <a:cs typeface="Arial" panose="020B0604020202020204" pitchFamily="34" charset="0"/>
                        </a:rPr>
                        <a:t>0.7%</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algn="ctr"/>
                      <a:r>
                        <a:rPr lang="en-US" sz="2300" dirty="0">
                          <a:solidFill>
                            <a:schemeClr val="bg1"/>
                          </a:solidFill>
                          <a:latin typeface="Arial" panose="020B0604020202020204" pitchFamily="34" charset="0"/>
                          <a:cs typeface="Arial" panose="020B0604020202020204" pitchFamily="34" charset="0"/>
                        </a:rPr>
                        <a:t>4 Mbps (sub DVD)</a:t>
                      </a:r>
                    </a:p>
                    <a:p>
                      <a:pPr algn="ctr"/>
                      <a:endParaRPr lang="en-US" sz="2300" dirty="0">
                        <a:solidFill>
                          <a:schemeClr val="bg1"/>
                        </a:solidFill>
                        <a:latin typeface="Arial" panose="020B0604020202020204" pitchFamily="34" charset="0"/>
                        <a:cs typeface="Arial" panose="020B0604020202020204" pitchFamily="34" charset="0"/>
                      </a:endParaRP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extLst>
                  <a:ext uri="{0D108BD9-81ED-4DB2-BD59-A6C34878D82A}">
                    <a16:rowId xmlns:a16="http://schemas.microsoft.com/office/drawing/2014/main" val="10002"/>
                  </a:ext>
                </a:extLst>
              </a:tr>
              <a:tr h="1010865">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Average RTS (US)</a:t>
                      </a:r>
                    </a:p>
                  </a:txBody>
                  <a:tcPr marL="152400" marR="152400" marT="76200" marB="7620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algn="ctr"/>
                      <a:r>
                        <a:rPr lang="en-US" sz="2300" dirty="0">
                          <a:solidFill>
                            <a:schemeClr val="bg1"/>
                          </a:solidFill>
                          <a:latin typeface="Arial" panose="020B0604020202020204" pitchFamily="34" charset="0"/>
                          <a:cs typeface="Arial" panose="020B0604020202020204" pitchFamily="34" charset="0"/>
                        </a:rPr>
                        <a:t>72 MS</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1%</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1.62 Mbps (sub TV)</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extLst>
                  <a:ext uri="{0D108BD9-81ED-4DB2-BD59-A6C34878D82A}">
                    <a16:rowId xmlns:a16="http://schemas.microsoft.com/office/drawing/2014/main" val="10003"/>
                  </a:ext>
                </a:extLst>
              </a:tr>
              <a:tr h="918908">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Average RTS (Global)</a:t>
                      </a:r>
                    </a:p>
                  </a:txBody>
                  <a:tcPr marL="152400" marR="152400" marT="76200" marB="7620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algn="ctr"/>
                      <a:r>
                        <a:rPr lang="en-US" sz="2300" dirty="0">
                          <a:solidFill>
                            <a:schemeClr val="bg1"/>
                          </a:solidFill>
                          <a:latin typeface="Arial" panose="020B0604020202020204" pitchFamily="34" charset="0"/>
                          <a:cs typeface="Arial" panose="020B0604020202020204" pitchFamily="34" charset="0"/>
                        </a:rPr>
                        <a:t>94 MS</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3%</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marL="0" marR="0" indent="0" algn="ctr"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1.2 MS (poor)</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extLst>
                  <a:ext uri="{0D108BD9-81ED-4DB2-BD59-A6C34878D82A}">
                    <a16:rowId xmlns:a16="http://schemas.microsoft.com/office/drawing/2014/main" val="2971887691"/>
                  </a:ext>
                </a:extLst>
              </a:tr>
            </a:tbl>
          </a:graphicData>
        </a:graphic>
      </p:graphicFrame>
    </p:spTree>
    <p:extLst>
      <p:ext uri="{BB962C8B-B14F-4D97-AF65-F5344CB8AC3E}">
        <p14:creationId xmlns:p14="http://schemas.microsoft.com/office/powerpoint/2010/main" val="3891946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Diagram&#10;&#10;Description automatically generated">
            <a:extLst>
              <a:ext uri="{FF2B5EF4-FFF2-40B4-BE49-F238E27FC236}">
                <a16:creationId xmlns:a16="http://schemas.microsoft.com/office/drawing/2014/main" id="{C591F7A5-938F-4399-A652-16BC35C50E72}"/>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r="-2" b="5119"/>
          <a:stretch/>
        </p:blipFill>
        <p:spPr>
          <a:xfrm>
            <a:off x="4082144" y="455750"/>
            <a:ext cx="10123710" cy="8356598"/>
          </a:xfrm>
          <a:prstGeom prst="rect">
            <a:avLst/>
          </a:prstGeom>
        </p:spPr>
      </p:pic>
      <p:sp>
        <p:nvSpPr>
          <p:cNvPr id="6" name="TextBox 5">
            <a:extLst>
              <a:ext uri="{FF2B5EF4-FFF2-40B4-BE49-F238E27FC236}">
                <a16:creationId xmlns:a16="http://schemas.microsoft.com/office/drawing/2014/main" id="{73FF447F-67A5-4ECC-8940-277DB1C61AF9}"/>
              </a:ext>
            </a:extLst>
          </p:cNvPr>
          <p:cNvSpPr txBox="1"/>
          <p:nvPr/>
        </p:nvSpPr>
        <p:spPr>
          <a:xfrm>
            <a:off x="9286623" y="8921689"/>
            <a:ext cx="4919231" cy="307777"/>
          </a:xfrm>
          <a:prstGeom prst="rect">
            <a:avLst/>
          </a:prstGeom>
          <a:solidFill>
            <a:srgbClr val="000000"/>
          </a:solidFill>
        </p:spPr>
        <p:txBody>
          <a:bodyPr wrap="none" rtlCol="0">
            <a:spAutoFit/>
          </a:bodyPr>
          <a:lstStyle/>
          <a:p>
            <a:pPr algn="r">
              <a:spcAft>
                <a:spcPts val="1200"/>
              </a:spcAft>
            </a:pPr>
            <a:r>
              <a:rPr lang="en-US" sz="1400" dirty="0">
                <a:solidFill>
                  <a:srgbClr val="FFFFFF"/>
                </a:solidFill>
                <a:hlinkClick r:id="rId4" tooltip="https://en.wikipedia.org/wiki/Edge_computing">
                  <a:extLst>
                    <a:ext uri="{A12FA001-AC4F-418D-AE19-62706E023703}">
                      <ahyp:hlinkClr xmlns:ahyp="http://schemas.microsoft.com/office/drawing/2018/hyperlinkcolor" val="tx"/>
                    </a:ext>
                  </a:extLst>
                </a:hlinkClick>
              </a:rPr>
              <a:t>This Photo</a:t>
            </a:r>
            <a:r>
              <a:rPr lang="en-US" sz="1400" dirty="0">
                <a:solidFill>
                  <a:srgbClr val="FFFFFF"/>
                </a:solidFill>
              </a:rPr>
              <a:t> by Unknown Author is licensed under </a:t>
            </a:r>
            <a:r>
              <a:rPr lang="en-US" sz="1400" dirty="0">
                <a:solidFill>
                  <a:srgbClr val="FFFFFF"/>
                </a:solidFill>
                <a:hlinkClick r:id="rId5" tooltip="https://creativecommons.org/licenses/by-sa/3.0/">
                  <a:extLst>
                    <a:ext uri="{A12FA001-AC4F-418D-AE19-62706E023703}">
                      <ahyp:hlinkClr xmlns:ahyp="http://schemas.microsoft.com/office/drawing/2018/hyperlinkcolor" val="tx"/>
                    </a:ext>
                  </a:extLst>
                </a:hlinkClick>
              </a:rPr>
              <a:t>CC BY-SA</a:t>
            </a:r>
            <a:endParaRPr lang="en-US" sz="1400" dirty="0">
              <a:solidFill>
                <a:srgbClr val="FFFFFF"/>
              </a:solidFill>
            </a:endParaRPr>
          </a:p>
        </p:txBody>
      </p:sp>
    </p:spTree>
    <p:extLst>
      <p:ext uri="{BB962C8B-B14F-4D97-AF65-F5344CB8AC3E}">
        <p14:creationId xmlns:p14="http://schemas.microsoft.com/office/powerpoint/2010/main" val="28564053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electronics, floor&#10;&#10;Description automatically generated">
            <a:extLst>
              <a:ext uri="{FF2B5EF4-FFF2-40B4-BE49-F238E27FC236}">
                <a16:creationId xmlns:a16="http://schemas.microsoft.com/office/drawing/2014/main" id="{232DD28E-B439-4CA8-B685-3C5EC3287FCB}"/>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36920" r="10474"/>
          <a:stretch/>
        </p:blipFill>
        <p:spPr>
          <a:xfrm>
            <a:off x="11072479" y="20"/>
            <a:ext cx="7215522" cy="10286980"/>
          </a:xfrm>
          <a:custGeom>
            <a:avLst/>
            <a:gdLst/>
            <a:ahLst/>
            <a:cxnLst/>
            <a:rect l="l" t="t" r="r" b="b"/>
            <a:pathLst>
              <a:path w="4817171" h="6858000">
                <a:moveTo>
                  <a:pt x="22751" y="0"/>
                </a:moveTo>
                <a:lnTo>
                  <a:pt x="4817171" y="0"/>
                </a:lnTo>
                <a:lnTo>
                  <a:pt x="4817171" y="6858000"/>
                </a:lnTo>
                <a:lnTo>
                  <a:pt x="0" y="6858000"/>
                </a:lnTo>
                <a:lnTo>
                  <a:pt x="6679" y="6845555"/>
                </a:lnTo>
                <a:cubicBezTo>
                  <a:pt x="496584" y="5886487"/>
                  <a:pt x="786702" y="4695963"/>
                  <a:pt x="786702" y="3406233"/>
                </a:cubicBezTo>
                <a:cubicBezTo>
                  <a:pt x="786702" y="2215714"/>
                  <a:pt x="539501" y="1109724"/>
                  <a:pt x="116147" y="192283"/>
                </a:cubicBezTo>
                <a:close/>
              </a:path>
            </a:pathLst>
          </a:custGeom>
        </p:spPr>
      </p:pic>
      <p:pic>
        <p:nvPicPr>
          <p:cNvPr id="5" name="Picture 4" descr="A picture containing indoor&#10;&#10;Description automatically generated">
            <a:extLst>
              <a:ext uri="{FF2B5EF4-FFF2-40B4-BE49-F238E27FC236}">
                <a16:creationId xmlns:a16="http://schemas.microsoft.com/office/drawing/2014/main" id="{72334008-FC8C-46C2-8F32-888D16F09548}"/>
              </a:ext>
            </a:extLst>
          </p:cNvPr>
          <p:cNvPicPr>
            <a:picLocks noChangeAspect="1"/>
          </p:cNvPicPr>
          <p:nvPr/>
        </p:nvPicPr>
        <p:blipFill rotWithShape="1">
          <a:blip r:embed="rId5">
            <a:extLst>
              <a:ext uri="{837473B0-CC2E-450A-ABE3-18F120FF3D39}">
                <a1611:picAttrSrcUrl xmlns:a1611="http://schemas.microsoft.com/office/drawing/2016/11/main" r:id="rId6"/>
              </a:ext>
            </a:extLst>
          </a:blip>
          <a:srcRect t="9620" r="-2" b="2231"/>
          <a:stretch/>
        </p:blipFill>
        <p:spPr>
          <a:xfrm>
            <a:off x="4704582" y="20"/>
            <a:ext cx="7468956" cy="5102332"/>
          </a:xfrm>
          <a:custGeom>
            <a:avLst/>
            <a:gdLst/>
            <a:ahLst/>
            <a:cxnLst/>
            <a:rect l="l" t="t" r="r" b="b"/>
            <a:pathLst>
              <a:path w="4979304" h="3364992">
                <a:moveTo>
                  <a:pt x="0" y="0"/>
                </a:moveTo>
                <a:lnTo>
                  <a:pt x="4211250" y="0"/>
                </a:lnTo>
                <a:lnTo>
                  <a:pt x="4309461" y="192282"/>
                </a:lnTo>
                <a:cubicBezTo>
                  <a:pt x="4697535" y="1033269"/>
                  <a:pt x="4937593" y="2032690"/>
                  <a:pt x="4974907" y="3110424"/>
                </a:cubicBezTo>
                <a:lnTo>
                  <a:pt x="4979304" y="3364992"/>
                </a:lnTo>
                <a:lnTo>
                  <a:pt x="800592" y="3364992"/>
                </a:lnTo>
                <a:lnTo>
                  <a:pt x="797493" y="3185579"/>
                </a:lnTo>
                <a:cubicBezTo>
                  <a:pt x="756786" y="2009870"/>
                  <a:pt x="474799" y="927359"/>
                  <a:pt x="22579" y="42066"/>
                </a:cubicBezTo>
                <a:close/>
              </a:path>
            </a:pathLst>
          </a:custGeom>
        </p:spPr>
      </p:pic>
      <p:pic>
        <p:nvPicPr>
          <p:cNvPr id="11" name="Picture 10" descr="A picture containing electronics&#10;&#10;Description automatically generated">
            <a:extLst>
              <a:ext uri="{FF2B5EF4-FFF2-40B4-BE49-F238E27FC236}">
                <a16:creationId xmlns:a16="http://schemas.microsoft.com/office/drawing/2014/main" id="{04BA7382-B01D-4F23-A382-FF8125207DBA}"/>
              </a:ext>
            </a:extLst>
          </p:cNvPr>
          <p:cNvPicPr>
            <a:picLocks noChangeAspect="1"/>
          </p:cNvPicPr>
          <p:nvPr/>
        </p:nvPicPr>
        <p:blipFill rotWithShape="1">
          <a:blip r:embed="rId7">
            <a:extLst>
              <a:ext uri="{837473B0-CC2E-450A-ABE3-18F120FF3D39}">
                <a1611:picAttrSrcUrl xmlns:a1611="http://schemas.microsoft.com/office/drawing/2016/11/main" r:id="rId8"/>
              </a:ext>
            </a:extLst>
          </a:blip>
          <a:srcRect t="1740" r="-3" b="6176"/>
          <a:stretch/>
        </p:blipFill>
        <p:spPr>
          <a:xfrm>
            <a:off x="4784143" y="5184648"/>
            <a:ext cx="7388218" cy="5102352"/>
          </a:xfrm>
          <a:custGeom>
            <a:avLst/>
            <a:gdLst/>
            <a:ahLst/>
            <a:cxnLst/>
            <a:rect l="l" t="t" r="r" b="b"/>
            <a:pathLst>
              <a:path w="4925479" h="3364992">
                <a:moveTo>
                  <a:pt x="749362" y="0"/>
                </a:moveTo>
                <a:lnTo>
                  <a:pt x="4925479" y="0"/>
                </a:lnTo>
                <a:lnTo>
                  <a:pt x="4921868" y="209033"/>
                </a:lnTo>
                <a:cubicBezTo>
                  <a:pt x="4884554" y="1286766"/>
                  <a:pt x="4644496" y="2286187"/>
                  <a:pt x="4256422" y="3127175"/>
                </a:cubicBezTo>
                <a:lnTo>
                  <a:pt x="4134952" y="3364992"/>
                </a:lnTo>
                <a:lnTo>
                  <a:pt x="0" y="3364992"/>
                </a:lnTo>
                <a:lnTo>
                  <a:pt x="79008" y="3202330"/>
                </a:lnTo>
                <a:cubicBezTo>
                  <a:pt x="467082" y="2361343"/>
                  <a:pt x="707140" y="1361922"/>
                  <a:pt x="744454" y="284189"/>
                </a:cubicBezTo>
                <a:close/>
              </a:path>
            </a:pathLst>
          </a:custGeom>
        </p:spPr>
      </p:pic>
      <p:sp>
        <p:nvSpPr>
          <p:cNvPr id="2" name="Title 1">
            <a:extLst>
              <a:ext uri="{FF2B5EF4-FFF2-40B4-BE49-F238E27FC236}">
                <a16:creationId xmlns:a16="http://schemas.microsoft.com/office/drawing/2014/main" id="{E93999BD-B594-41A5-9D7A-24E351CA8C29}"/>
              </a:ext>
            </a:extLst>
          </p:cNvPr>
          <p:cNvSpPr>
            <a:spLocks noGrp="1"/>
          </p:cNvSpPr>
          <p:nvPr>
            <p:ph type="title"/>
          </p:nvPr>
        </p:nvSpPr>
        <p:spPr>
          <a:xfrm>
            <a:off x="747204" y="392636"/>
            <a:ext cx="4210812" cy="1988344"/>
          </a:xfrm>
        </p:spPr>
        <p:txBody>
          <a:bodyPr>
            <a:normAutofit fontScale="90000"/>
          </a:bodyPr>
          <a:lstStyle/>
          <a:p>
            <a:r>
              <a:rPr lang="en-US" dirty="0"/>
              <a:t>Embedded/ Edge Computing</a:t>
            </a:r>
          </a:p>
        </p:txBody>
      </p:sp>
      <p:sp>
        <p:nvSpPr>
          <p:cNvPr id="3" name="Content Placeholder 2">
            <a:extLst>
              <a:ext uri="{FF2B5EF4-FFF2-40B4-BE49-F238E27FC236}">
                <a16:creationId xmlns:a16="http://schemas.microsoft.com/office/drawing/2014/main" id="{D9E772B0-E9C4-46FC-BBBF-4E0A7150633D}"/>
              </a:ext>
            </a:extLst>
          </p:cNvPr>
          <p:cNvSpPr>
            <a:spLocks noGrp="1"/>
          </p:cNvSpPr>
          <p:nvPr>
            <p:ph idx="1"/>
          </p:nvPr>
        </p:nvSpPr>
        <p:spPr>
          <a:xfrm>
            <a:off x="672084" y="3387852"/>
            <a:ext cx="4210812" cy="5884164"/>
          </a:xfrm>
        </p:spPr>
        <p:txBody>
          <a:bodyPr>
            <a:normAutofit/>
          </a:bodyPr>
          <a:lstStyle/>
          <a:p>
            <a:r>
              <a:rPr lang="en-US" sz="2400" dirty="0"/>
              <a:t>Compute, controller and AI commands are local to machine</a:t>
            </a:r>
          </a:p>
          <a:p>
            <a:r>
              <a:rPr lang="en-US" sz="2400" dirty="0"/>
              <a:t>Use cases include Robotics, smart machines, self driving cars</a:t>
            </a:r>
          </a:p>
          <a:p>
            <a:r>
              <a:rPr lang="en-US" sz="2400" dirty="0"/>
              <a:t>Often units are mobile requiring power supply</a:t>
            </a:r>
          </a:p>
          <a:p>
            <a:r>
              <a:rPr lang="en-US" sz="2400" dirty="0"/>
              <a:t>Trades offs between computing power, power consumption, data storage and weight</a:t>
            </a:r>
          </a:p>
        </p:txBody>
      </p:sp>
      <p:sp>
        <p:nvSpPr>
          <p:cNvPr id="9" name="TextBox 8">
            <a:extLst>
              <a:ext uri="{FF2B5EF4-FFF2-40B4-BE49-F238E27FC236}">
                <a16:creationId xmlns:a16="http://schemas.microsoft.com/office/drawing/2014/main" id="{66FA59FD-B5A0-484D-AD9E-CEE3CFB61DB6}"/>
              </a:ext>
            </a:extLst>
          </p:cNvPr>
          <p:cNvSpPr txBox="1"/>
          <p:nvPr/>
        </p:nvSpPr>
        <p:spPr>
          <a:xfrm>
            <a:off x="13652052" y="10312400"/>
            <a:ext cx="4635949" cy="307777"/>
          </a:xfrm>
          <a:prstGeom prst="rect">
            <a:avLst/>
          </a:prstGeom>
          <a:solidFill>
            <a:srgbClr val="000000"/>
          </a:solidFill>
        </p:spPr>
        <p:txBody>
          <a:bodyPr wrap="none" rtlCol="0">
            <a:spAutoFit/>
          </a:bodyPr>
          <a:lstStyle/>
          <a:p>
            <a:pPr algn="r">
              <a:spcAft>
                <a:spcPts val="1200"/>
              </a:spcAft>
            </a:pPr>
            <a:r>
              <a:rPr lang="en-US" sz="1400">
                <a:solidFill>
                  <a:srgbClr val="FFFFFF"/>
                </a:solidFill>
                <a:hlinkClick r:id="rId4" tooltip="https://theallapps.com/review-xiaomi-xiaofang-smart-ip-camera/">
                  <a:extLst>
                    <a:ext uri="{A12FA001-AC4F-418D-AE19-62706E023703}">
                      <ahyp:hlinkClr xmlns:ahyp="http://schemas.microsoft.com/office/drawing/2018/hyperlinkcolor" val="tx"/>
                    </a:ext>
                  </a:extLst>
                </a:hlinkClick>
              </a:rPr>
              <a:t>This Photo</a:t>
            </a:r>
            <a:r>
              <a:rPr lang="en-US" sz="1400">
                <a:solidFill>
                  <a:srgbClr val="FFFFFF"/>
                </a:solidFill>
              </a:rPr>
              <a:t> by Unknown Author is licensed under </a:t>
            </a:r>
            <a:r>
              <a:rPr lang="en-US" sz="1400">
                <a:solidFill>
                  <a:srgbClr val="FFFFFF"/>
                </a:solidFill>
                <a:hlinkClick r:id="rId9" tooltip="https://creativecommons.org/licenses/by/3.0/">
                  <a:extLst>
                    <a:ext uri="{A12FA001-AC4F-418D-AE19-62706E023703}">
                      <ahyp:hlinkClr xmlns:ahyp="http://schemas.microsoft.com/office/drawing/2018/hyperlinkcolor" val="tx"/>
                    </a:ext>
                  </a:extLst>
                </a:hlinkClick>
              </a:rPr>
              <a:t>CC BY</a:t>
            </a:r>
            <a:endParaRPr lang="en-US" sz="1400">
              <a:solidFill>
                <a:srgbClr val="FFFFFF"/>
              </a:solidFill>
            </a:endParaRPr>
          </a:p>
        </p:txBody>
      </p:sp>
      <p:sp>
        <p:nvSpPr>
          <p:cNvPr id="12" name="TextBox 11">
            <a:extLst>
              <a:ext uri="{FF2B5EF4-FFF2-40B4-BE49-F238E27FC236}">
                <a16:creationId xmlns:a16="http://schemas.microsoft.com/office/drawing/2014/main" id="{33A81E19-FD1F-4A4D-81E7-3F0BF4251B96}"/>
              </a:ext>
            </a:extLst>
          </p:cNvPr>
          <p:cNvSpPr txBox="1"/>
          <p:nvPr/>
        </p:nvSpPr>
        <p:spPr>
          <a:xfrm>
            <a:off x="9253018" y="10312400"/>
            <a:ext cx="4635949" cy="307777"/>
          </a:xfrm>
          <a:prstGeom prst="rect">
            <a:avLst/>
          </a:prstGeom>
          <a:solidFill>
            <a:srgbClr val="000000"/>
          </a:solidFill>
        </p:spPr>
        <p:txBody>
          <a:bodyPr wrap="none" rtlCol="0">
            <a:spAutoFit/>
          </a:bodyPr>
          <a:lstStyle/>
          <a:p>
            <a:pPr algn="r">
              <a:spcAft>
                <a:spcPts val="1200"/>
              </a:spcAft>
            </a:pPr>
            <a:r>
              <a:rPr lang="en-US" sz="1400">
                <a:solidFill>
                  <a:srgbClr val="FFFFFF"/>
                </a:solidFill>
                <a:hlinkClick r:id="rId4" tooltip="https://theallapps.com/review-xiaomi-xiaofang-smart-ip-camera/">
                  <a:extLst>
                    <a:ext uri="{A12FA001-AC4F-418D-AE19-62706E023703}">
                      <ahyp:hlinkClr xmlns:ahyp="http://schemas.microsoft.com/office/drawing/2018/hyperlinkcolor" val="tx"/>
                    </a:ext>
                  </a:extLst>
                </a:hlinkClick>
              </a:rPr>
              <a:t>This Photo</a:t>
            </a:r>
            <a:r>
              <a:rPr lang="en-US" sz="1400">
                <a:solidFill>
                  <a:srgbClr val="FFFFFF"/>
                </a:solidFill>
              </a:rPr>
              <a:t> by Unknown Author is licensed under </a:t>
            </a:r>
            <a:r>
              <a:rPr lang="en-US" sz="1400">
                <a:solidFill>
                  <a:srgbClr val="FFFFFF"/>
                </a:solidFill>
                <a:hlinkClick r:id="rId9" tooltip="https://creativecommons.org/licenses/by/3.0/">
                  <a:extLst>
                    <a:ext uri="{A12FA001-AC4F-418D-AE19-62706E023703}">
                      <ahyp:hlinkClr xmlns:ahyp="http://schemas.microsoft.com/office/drawing/2018/hyperlinkcolor" val="tx"/>
                    </a:ext>
                  </a:extLst>
                </a:hlinkClick>
              </a:rPr>
              <a:t>CC BY</a:t>
            </a:r>
            <a:endParaRPr lang="en-US" sz="1400">
              <a:solidFill>
                <a:srgbClr val="FFFFFF"/>
              </a:solidFill>
            </a:endParaRPr>
          </a:p>
        </p:txBody>
      </p:sp>
      <p:sp>
        <p:nvSpPr>
          <p:cNvPr id="6" name="TextBox 5">
            <a:extLst>
              <a:ext uri="{FF2B5EF4-FFF2-40B4-BE49-F238E27FC236}">
                <a16:creationId xmlns:a16="http://schemas.microsoft.com/office/drawing/2014/main" id="{9F01E013-75DB-4DC8-A972-34A09F71813B}"/>
              </a:ext>
            </a:extLst>
          </p:cNvPr>
          <p:cNvSpPr txBox="1"/>
          <p:nvPr/>
        </p:nvSpPr>
        <p:spPr>
          <a:xfrm>
            <a:off x="4570701" y="10312400"/>
            <a:ext cx="4919231" cy="307777"/>
          </a:xfrm>
          <a:prstGeom prst="rect">
            <a:avLst/>
          </a:prstGeom>
          <a:solidFill>
            <a:srgbClr val="000000"/>
          </a:solidFill>
        </p:spPr>
        <p:txBody>
          <a:bodyPr wrap="none" rtlCol="0">
            <a:spAutoFit/>
          </a:bodyPr>
          <a:lstStyle/>
          <a:p>
            <a:pPr algn="r">
              <a:spcAft>
                <a:spcPts val="1200"/>
              </a:spcAft>
            </a:pPr>
            <a:r>
              <a:rPr lang="en-US" sz="1400">
                <a:solidFill>
                  <a:srgbClr val="FFFFFF"/>
                </a:solidFill>
                <a:hlinkClick r:id="rId6" tooltip="https://blog.csdn.net/dqcfkyqdxym3f8rb0/article/details/102927040">
                  <a:extLst>
                    <a:ext uri="{A12FA001-AC4F-418D-AE19-62706E023703}">
                      <ahyp:hlinkClr xmlns:ahyp="http://schemas.microsoft.com/office/drawing/2018/hyperlinkcolor" val="tx"/>
                    </a:ext>
                  </a:extLst>
                </a:hlinkClick>
              </a:rPr>
              <a:t>This Photo</a:t>
            </a:r>
            <a:r>
              <a:rPr lang="en-US" sz="1400">
                <a:solidFill>
                  <a:srgbClr val="FFFFFF"/>
                </a:solidFill>
              </a:rPr>
              <a:t> by Unknown Author is licensed under </a:t>
            </a:r>
            <a:r>
              <a:rPr lang="en-US" sz="1400">
                <a:solidFill>
                  <a:srgbClr val="FFFFFF"/>
                </a:solidFill>
                <a:hlinkClick r:id="rId10" tooltip="https://creativecommons.org/licenses/by-sa/3.0/">
                  <a:extLst>
                    <a:ext uri="{A12FA001-AC4F-418D-AE19-62706E023703}">
                      <ahyp:hlinkClr xmlns:ahyp="http://schemas.microsoft.com/office/drawing/2018/hyperlinkcolor" val="tx"/>
                    </a:ext>
                  </a:extLst>
                </a:hlinkClick>
              </a:rPr>
              <a:t>CC BY-SA</a:t>
            </a:r>
            <a:endParaRPr lang="en-US" sz="1400">
              <a:solidFill>
                <a:srgbClr val="FFFFFF"/>
              </a:solidFill>
            </a:endParaRPr>
          </a:p>
        </p:txBody>
      </p:sp>
    </p:spTree>
    <p:extLst>
      <p:ext uri="{BB962C8B-B14F-4D97-AF65-F5344CB8AC3E}">
        <p14:creationId xmlns:p14="http://schemas.microsoft.com/office/powerpoint/2010/main" val="20670032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55EB4-FF5B-4303-9D04-FA47A4A0DFA9}"/>
              </a:ext>
            </a:extLst>
          </p:cNvPr>
          <p:cNvSpPr>
            <a:spLocks noGrp="1"/>
          </p:cNvSpPr>
          <p:nvPr>
            <p:ph type="ctrTitle"/>
          </p:nvPr>
        </p:nvSpPr>
        <p:spPr>
          <a:xfrm>
            <a:off x="2286000" y="1599724"/>
            <a:ext cx="13716000" cy="3581400"/>
          </a:xfrm>
        </p:spPr>
        <p:txBody>
          <a:bodyPr/>
          <a:lstStyle/>
          <a:p>
            <a:r>
              <a:rPr lang="en-US" sz="4800" dirty="0"/>
              <a:t>Internet of Things / Cloud Computing</a:t>
            </a:r>
          </a:p>
        </p:txBody>
      </p:sp>
    </p:spTree>
    <p:extLst>
      <p:ext uri="{BB962C8B-B14F-4D97-AF65-F5344CB8AC3E}">
        <p14:creationId xmlns:p14="http://schemas.microsoft.com/office/powerpoint/2010/main" val="415014011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5544F97-73A9-41A5-BDA5-9949E8101E0C}"/>
              </a:ext>
            </a:extLst>
          </p:cNvPr>
          <p:cNvSpPr>
            <a:spLocks noGrp="1"/>
          </p:cNvSpPr>
          <p:nvPr>
            <p:ph type="title"/>
          </p:nvPr>
        </p:nvSpPr>
        <p:spPr>
          <a:xfrm>
            <a:off x="808301" y="747664"/>
            <a:ext cx="16626840" cy="984885"/>
          </a:xfrm>
        </p:spPr>
        <p:txBody>
          <a:bodyPr wrap="square" anchor="b">
            <a:normAutofit/>
          </a:bodyPr>
          <a:lstStyle/>
          <a:p>
            <a:r>
              <a:rPr lang="en-US" dirty="0"/>
              <a:t>Internet of Things (IoT)</a:t>
            </a:r>
          </a:p>
        </p:txBody>
      </p:sp>
      <p:pic>
        <p:nvPicPr>
          <p:cNvPr id="11" name="Picture 10" descr="Diagram&#10;&#10;Description automatically generated">
            <a:extLst>
              <a:ext uri="{FF2B5EF4-FFF2-40B4-BE49-F238E27FC236}">
                <a16:creationId xmlns:a16="http://schemas.microsoft.com/office/drawing/2014/main" id="{09280C4D-906B-4450-B689-89E50CA04C2C}"/>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4631082" y="3186797"/>
            <a:ext cx="8982910" cy="6198208"/>
          </a:xfrm>
          <a:prstGeom prst="rect">
            <a:avLst/>
          </a:prstGeom>
          <a:noFill/>
        </p:spPr>
      </p:pic>
      <p:sp>
        <p:nvSpPr>
          <p:cNvPr id="9" name="Content Placeholder 8">
            <a:extLst>
              <a:ext uri="{FF2B5EF4-FFF2-40B4-BE49-F238E27FC236}">
                <a16:creationId xmlns:a16="http://schemas.microsoft.com/office/drawing/2014/main" id="{14CE713F-02E1-4E38-83C0-625200C13F09}"/>
              </a:ext>
            </a:extLst>
          </p:cNvPr>
          <p:cNvSpPr>
            <a:spLocks noGrp="1"/>
          </p:cNvSpPr>
          <p:nvPr>
            <p:ph type="body" sz="quarter" idx="10"/>
          </p:nvPr>
        </p:nvSpPr>
        <p:spPr>
          <a:xfrm>
            <a:off x="825331" y="1741489"/>
            <a:ext cx="16626840" cy="875772"/>
          </a:xfrm>
        </p:spPr>
        <p:txBody>
          <a:bodyPr wrap="square" anchor="t">
            <a:normAutofit/>
          </a:bodyPr>
          <a:lstStyle/>
          <a:p>
            <a:r>
              <a:rPr lang="en-US" dirty="0"/>
              <a:t>Accessing data and services over Internet. </a:t>
            </a:r>
            <a:r>
              <a:rPr lang="en-US" dirty="0" err="1"/>
              <a:t>AIoT</a:t>
            </a:r>
            <a:r>
              <a:rPr lang="en-US" dirty="0"/>
              <a:t> refers to Artificial Intelligence Internet of Things</a:t>
            </a:r>
          </a:p>
          <a:p>
            <a:endParaRPr lang="en-US" dirty="0"/>
          </a:p>
        </p:txBody>
      </p:sp>
      <p:sp>
        <p:nvSpPr>
          <p:cNvPr id="4" name="Slide Number Placeholder 3">
            <a:extLst>
              <a:ext uri="{FF2B5EF4-FFF2-40B4-BE49-F238E27FC236}">
                <a16:creationId xmlns:a16="http://schemas.microsoft.com/office/drawing/2014/main" id="{1F16525E-5902-4404-971E-7B82C98623CB}"/>
              </a:ext>
            </a:extLst>
          </p:cNvPr>
          <p:cNvSpPr>
            <a:spLocks noGrp="1"/>
          </p:cNvSpPr>
          <p:nvPr>
            <p:ph type="sldNum" sz="quarter" idx="4294967295"/>
          </p:nvPr>
        </p:nvSpPr>
        <p:spPr/>
        <p:txBody>
          <a:bodyPr/>
          <a:lstStyle/>
          <a:p>
            <a:pPr>
              <a:spcAft>
                <a:spcPts val="600"/>
              </a:spcAft>
            </a:pPr>
            <a:fld id="{4FAB73BC-B049-4115-A692-8D63A059BFB8}" type="slidenum">
              <a:rPr lang="en-US" smtClean="0"/>
              <a:pPr>
                <a:spcAft>
                  <a:spcPts val="600"/>
                </a:spcAft>
              </a:pPr>
              <a:t>25</a:t>
            </a:fld>
            <a:endParaRPr lang="en-US"/>
          </a:p>
        </p:txBody>
      </p:sp>
    </p:spTree>
    <p:extLst>
      <p:ext uri="{BB962C8B-B14F-4D97-AF65-F5344CB8AC3E}">
        <p14:creationId xmlns:p14="http://schemas.microsoft.com/office/powerpoint/2010/main" val="2926932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2ADB-A0DD-4229-9CC3-D93060D87511}"/>
              </a:ext>
            </a:extLst>
          </p:cNvPr>
          <p:cNvSpPr>
            <a:spLocks noGrp="1"/>
          </p:cNvSpPr>
          <p:nvPr>
            <p:ph type="title"/>
          </p:nvPr>
        </p:nvSpPr>
        <p:spPr/>
        <p:txBody>
          <a:bodyPr/>
          <a:lstStyle/>
          <a:p>
            <a:r>
              <a:rPr lang="en-US" dirty="0" err="1"/>
              <a:t>AIoT</a:t>
            </a:r>
            <a:r>
              <a:rPr lang="en-US" dirty="0"/>
              <a:t> Applications</a:t>
            </a:r>
          </a:p>
        </p:txBody>
      </p:sp>
      <p:sp>
        <p:nvSpPr>
          <p:cNvPr id="3" name="Content Placeholder 2">
            <a:extLst>
              <a:ext uri="{FF2B5EF4-FFF2-40B4-BE49-F238E27FC236}">
                <a16:creationId xmlns:a16="http://schemas.microsoft.com/office/drawing/2014/main" id="{E43E9A80-360B-4FBB-B892-5AD2EE275C0A}"/>
              </a:ext>
            </a:extLst>
          </p:cNvPr>
          <p:cNvSpPr>
            <a:spLocks noGrp="1"/>
          </p:cNvSpPr>
          <p:nvPr>
            <p:ph idx="1"/>
          </p:nvPr>
        </p:nvSpPr>
        <p:spPr/>
        <p:txBody>
          <a:bodyPr/>
          <a:lstStyle/>
          <a:p>
            <a:r>
              <a:rPr lang="en-US" dirty="0"/>
              <a:t>Fitness Applications</a:t>
            </a:r>
          </a:p>
          <a:p>
            <a:r>
              <a:rPr lang="en-US" dirty="0"/>
              <a:t>Smart Home</a:t>
            </a:r>
          </a:p>
          <a:p>
            <a:r>
              <a:rPr lang="en-US" dirty="0"/>
              <a:t>Siri and Google Assistant</a:t>
            </a:r>
          </a:p>
          <a:p>
            <a:r>
              <a:rPr lang="en-US" dirty="0"/>
              <a:t>Doorbell Cameras</a:t>
            </a:r>
          </a:p>
          <a:p>
            <a:r>
              <a:rPr lang="en-US" dirty="0"/>
              <a:t>Voice Services</a:t>
            </a:r>
          </a:p>
          <a:p>
            <a:r>
              <a:rPr lang="en-US" dirty="0"/>
              <a:t>Machine Learning Models such as ImageNet</a:t>
            </a:r>
          </a:p>
          <a:p>
            <a:r>
              <a:rPr lang="en-US" dirty="0"/>
              <a:t>Phone Number Spoofing Applications</a:t>
            </a:r>
          </a:p>
          <a:p>
            <a:endParaRPr lang="en-US" dirty="0"/>
          </a:p>
        </p:txBody>
      </p:sp>
    </p:spTree>
    <p:extLst>
      <p:ext uri="{BB962C8B-B14F-4D97-AF65-F5344CB8AC3E}">
        <p14:creationId xmlns:p14="http://schemas.microsoft.com/office/powerpoint/2010/main" val="1758364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82DC3-F871-4B0A-A55C-7A9EED77A109}"/>
              </a:ext>
            </a:extLst>
          </p:cNvPr>
          <p:cNvSpPr>
            <a:spLocks noGrp="1"/>
          </p:cNvSpPr>
          <p:nvPr>
            <p:ph type="title"/>
          </p:nvPr>
        </p:nvSpPr>
        <p:spPr/>
        <p:txBody>
          <a:bodyPr/>
          <a:lstStyle/>
          <a:p>
            <a:r>
              <a:rPr lang="en-US" dirty="0" err="1"/>
              <a:t>AIoT</a:t>
            </a:r>
            <a:endParaRPr lang="en-US" dirty="0"/>
          </a:p>
        </p:txBody>
      </p:sp>
      <p:sp>
        <p:nvSpPr>
          <p:cNvPr id="3" name="Content Placeholder 2">
            <a:extLst>
              <a:ext uri="{FF2B5EF4-FFF2-40B4-BE49-F238E27FC236}">
                <a16:creationId xmlns:a16="http://schemas.microsoft.com/office/drawing/2014/main" id="{E9557FDE-E6B9-423E-9457-27499538F558}"/>
              </a:ext>
            </a:extLst>
          </p:cNvPr>
          <p:cNvSpPr>
            <a:spLocks noGrp="1"/>
          </p:cNvSpPr>
          <p:nvPr>
            <p:ph idx="1"/>
          </p:nvPr>
        </p:nvSpPr>
        <p:spPr/>
        <p:txBody>
          <a:bodyPr/>
          <a:lstStyle/>
          <a:p>
            <a:r>
              <a:rPr lang="en-US" b="1" dirty="0"/>
              <a:t>Pros</a:t>
            </a:r>
          </a:p>
          <a:p>
            <a:r>
              <a:rPr lang="en-US" dirty="0"/>
              <a:t>Instant Access</a:t>
            </a:r>
          </a:p>
          <a:p>
            <a:r>
              <a:rPr lang="en-US" dirty="0"/>
              <a:t>Leverage existing work on AI Models (imagine if you built an image library on your own and had to initially hand label training data)</a:t>
            </a:r>
          </a:p>
          <a:p>
            <a:r>
              <a:rPr lang="en-US" dirty="0"/>
              <a:t>Reduce compute resources and power consumption</a:t>
            </a:r>
          </a:p>
          <a:p>
            <a:endParaRPr lang="en-US" dirty="0"/>
          </a:p>
          <a:p>
            <a:r>
              <a:rPr lang="en-US" b="1" dirty="0"/>
              <a:t>Cons</a:t>
            </a:r>
            <a:br>
              <a:rPr lang="en-US" dirty="0"/>
            </a:br>
            <a:r>
              <a:rPr lang="en-US" dirty="0"/>
              <a:t>Services not available without Internet </a:t>
            </a:r>
          </a:p>
          <a:p>
            <a:r>
              <a:rPr lang="en-US" dirty="0"/>
              <a:t>Recurring subscription or monthly costs</a:t>
            </a:r>
          </a:p>
          <a:p>
            <a:r>
              <a:rPr lang="en-US" dirty="0"/>
              <a:t>Latency</a:t>
            </a:r>
          </a:p>
        </p:txBody>
      </p:sp>
    </p:spTree>
    <p:extLst>
      <p:ext uri="{BB962C8B-B14F-4D97-AF65-F5344CB8AC3E}">
        <p14:creationId xmlns:p14="http://schemas.microsoft.com/office/powerpoint/2010/main" val="3201102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F15A2-9CC9-4F5E-982F-4CF4CA3302B6}"/>
              </a:ext>
            </a:extLst>
          </p:cNvPr>
          <p:cNvSpPr>
            <a:spLocks noGrp="1"/>
          </p:cNvSpPr>
          <p:nvPr>
            <p:ph type="title"/>
          </p:nvPr>
        </p:nvSpPr>
        <p:spPr/>
        <p:txBody>
          <a:bodyPr/>
          <a:lstStyle/>
          <a:p>
            <a:r>
              <a:rPr lang="en-US" dirty="0"/>
              <a:t>Cloud Services</a:t>
            </a:r>
          </a:p>
        </p:txBody>
      </p:sp>
      <p:sp>
        <p:nvSpPr>
          <p:cNvPr id="3" name="Content Placeholder 2">
            <a:extLst>
              <a:ext uri="{FF2B5EF4-FFF2-40B4-BE49-F238E27FC236}">
                <a16:creationId xmlns:a16="http://schemas.microsoft.com/office/drawing/2014/main" id="{9F6CF731-B62E-461A-BA9F-92BF8EBE8D05}"/>
              </a:ext>
            </a:extLst>
          </p:cNvPr>
          <p:cNvSpPr>
            <a:spLocks noGrp="1"/>
          </p:cNvSpPr>
          <p:nvPr>
            <p:ph idx="1"/>
          </p:nvPr>
        </p:nvSpPr>
        <p:spPr>
          <a:xfrm>
            <a:off x="825331" y="3146456"/>
            <a:ext cx="16581120" cy="6198208"/>
          </a:xfrm>
        </p:spPr>
        <p:txBody>
          <a:bodyPr/>
          <a:lstStyle/>
          <a:p>
            <a:r>
              <a:rPr lang="en-US" dirty="0"/>
              <a:t>On demand and instant access of compute and software resources</a:t>
            </a:r>
          </a:p>
          <a:p>
            <a:r>
              <a:rPr lang="en-US" dirty="0"/>
              <a:t>Reduces need for IT Hardware administration and resources</a:t>
            </a:r>
          </a:p>
          <a:p>
            <a:r>
              <a:rPr lang="en-US" dirty="0"/>
              <a:t>Has recurring monthly cost</a:t>
            </a:r>
          </a:p>
          <a:p>
            <a:r>
              <a:rPr lang="en-US" dirty="0"/>
              <a:t>Depending on resources used, requires skilled IT Server resources referred to as DevOps Administrators and Engineers</a:t>
            </a:r>
          </a:p>
          <a:p>
            <a:r>
              <a:rPr lang="en-US" dirty="0"/>
              <a:t>Learning curve and training required to setup and administer different compute resources when moving between cloud vendors</a:t>
            </a:r>
          </a:p>
        </p:txBody>
      </p:sp>
    </p:spTree>
    <p:extLst>
      <p:ext uri="{BB962C8B-B14F-4D97-AF65-F5344CB8AC3E}">
        <p14:creationId xmlns:p14="http://schemas.microsoft.com/office/powerpoint/2010/main" val="1546674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830580" y="773084"/>
            <a:ext cx="16626840" cy="984885"/>
          </a:xfrm>
        </p:spPr>
        <p:txBody>
          <a:bodyPr/>
          <a:lstStyle/>
          <a:p>
            <a:r>
              <a:rPr lang="en-US" dirty="0"/>
              <a:t>Cloud Compute and GPU Services</a:t>
            </a:r>
          </a:p>
        </p:txBody>
      </p:sp>
      <p:graphicFrame>
        <p:nvGraphicFramePr>
          <p:cNvPr id="35" name="Table 34">
            <a:extLst>
              <a:ext uri="{FF2B5EF4-FFF2-40B4-BE49-F238E27FC236}">
                <a16:creationId xmlns:a16="http://schemas.microsoft.com/office/drawing/2014/main" id="{8480FDD6-49B1-45F3-96E1-3874A76132DD}"/>
              </a:ext>
            </a:extLst>
          </p:cNvPr>
          <p:cNvGraphicFramePr>
            <a:graphicFrameLocks noGrp="1"/>
          </p:cNvGraphicFramePr>
          <p:nvPr>
            <p:extLst>
              <p:ext uri="{D42A27DB-BD31-4B8C-83A1-F6EECF244321}">
                <p14:modId xmlns:p14="http://schemas.microsoft.com/office/powerpoint/2010/main" val="1941925550"/>
              </p:ext>
            </p:extLst>
          </p:nvPr>
        </p:nvGraphicFramePr>
        <p:xfrm>
          <a:off x="1066317" y="2189362"/>
          <a:ext cx="14051763" cy="7230482"/>
        </p:xfrm>
        <a:graphic>
          <a:graphicData uri="http://schemas.openxmlformats.org/drawingml/2006/table">
            <a:tbl>
              <a:tblPr firstRow="1" bandRow="1">
                <a:tableStyleId>{5C22544A-7EE6-4342-B048-85BDC9FD1C3A}</a:tableStyleId>
              </a:tblPr>
              <a:tblGrid>
                <a:gridCol w="4683921">
                  <a:extLst>
                    <a:ext uri="{9D8B030D-6E8A-4147-A177-3AD203B41FA5}">
                      <a16:colId xmlns:a16="http://schemas.microsoft.com/office/drawing/2014/main" val="20001"/>
                    </a:ext>
                  </a:extLst>
                </a:gridCol>
                <a:gridCol w="5222562">
                  <a:extLst>
                    <a:ext uri="{9D8B030D-6E8A-4147-A177-3AD203B41FA5}">
                      <a16:colId xmlns:a16="http://schemas.microsoft.com/office/drawing/2014/main" val="20002"/>
                    </a:ext>
                  </a:extLst>
                </a:gridCol>
                <a:gridCol w="4145280">
                  <a:extLst>
                    <a:ext uri="{9D8B030D-6E8A-4147-A177-3AD203B41FA5}">
                      <a16:colId xmlns:a16="http://schemas.microsoft.com/office/drawing/2014/main" val="20003"/>
                    </a:ext>
                  </a:extLst>
                </a:gridCol>
              </a:tblGrid>
              <a:tr h="919598">
                <a:tc>
                  <a:txBody>
                    <a:bodyPr/>
                    <a:lstStyle/>
                    <a:p>
                      <a:pPr algn="ctr"/>
                      <a:r>
                        <a:rPr lang="en-US" sz="2700" b="1">
                          <a:solidFill>
                            <a:schemeClr val="tx1"/>
                          </a:solidFill>
                          <a:latin typeface="Arial" panose="020B0604020202020204" pitchFamily="34" charset="0"/>
                          <a:cs typeface="Arial" panose="020B0604020202020204" pitchFamily="34" charset="0"/>
                        </a:rPr>
                        <a:t>Cloud </a:t>
                      </a:r>
                      <a:r>
                        <a:rPr lang="en-US" sz="2700" b="1" dirty="0">
                          <a:solidFill>
                            <a:schemeClr val="tx1"/>
                          </a:solidFill>
                          <a:latin typeface="Arial" panose="020B0604020202020204" pitchFamily="34" charset="0"/>
                          <a:cs typeface="Arial" panose="020B0604020202020204" pitchFamily="34" charset="0"/>
                        </a:rPr>
                        <a:t>Vendor</a:t>
                      </a:r>
                    </a:p>
                  </a:txBody>
                  <a:tcPr marL="152400" marR="152400" marT="76200" marB="762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6F6F6F"/>
                    </a:solidFill>
                  </a:tcPr>
                </a:tc>
                <a:tc>
                  <a:txBody>
                    <a:bodyPr/>
                    <a:lstStyle/>
                    <a:p>
                      <a:pPr algn="ctr"/>
                      <a:r>
                        <a:rPr lang="en-US" sz="2700" b="1" dirty="0">
                          <a:solidFill>
                            <a:schemeClr val="tx1"/>
                          </a:solidFill>
                          <a:latin typeface="Arial" panose="020B0604020202020204" pitchFamily="34" charset="0"/>
                          <a:cs typeface="Arial" panose="020B0604020202020204" pitchFamily="34" charset="0"/>
                        </a:rPr>
                        <a:t>Services</a:t>
                      </a:r>
                    </a:p>
                  </a:txBody>
                  <a:tcPr marL="152400" marR="152400" marT="76200" marB="762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6F6F6F"/>
                    </a:solidFill>
                  </a:tcPr>
                </a:tc>
                <a:tc>
                  <a:txBody>
                    <a:bodyPr/>
                    <a:lstStyle/>
                    <a:p>
                      <a:pPr algn="ctr"/>
                      <a:r>
                        <a:rPr lang="en-US" sz="2700" b="1" dirty="0">
                          <a:solidFill>
                            <a:schemeClr val="tx1"/>
                          </a:solidFill>
                          <a:latin typeface="Arial" panose="020B0604020202020204" pitchFamily="34" charset="0"/>
                          <a:cs typeface="Arial" panose="020B0604020202020204" pitchFamily="34" charset="0"/>
                        </a:rPr>
                        <a:t>Cost</a:t>
                      </a:r>
                    </a:p>
                  </a:txBody>
                  <a:tcPr marL="152400" marR="152400" marT="76200" marB="762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rgbClr val="6F6F6F"/>
                    </a:solidFill>
                  </a:tcPr>
                </a:tc>
                <a:extLst>
                  <a:ext uri="{0D108BD9-81ED-4DB2-BD59-A6C34878D82A}">
                    <a16:rowId xmlns:a16="http://schemas.microsoft.com/office/drawing/2014/main" val="10000"/>
                  </a:ext>
                </a:extLst>
              </a:tr>
              <a:tr h="1889416">
                <a:tc>
                  <a:txBody>
                    <a:bodyPr/>
                    <a:lstStyle/>
                    <a:p>
                      <a:pPr algn="l"/>
                      <a:r>
                        <a:rPr lang="en-US" sz="2300" dirty="0">
                          <a:solidFill>
                            <a:schemeClr val="bg1"/>
                          </a:solidFill>
                          <a:latin typeface="Arial" panose="020B0604020202020204" pitchFamily="34" charset="0"/>
                          <a:cs typeface="Arial" panose="020B0604020202020204" pitchFamily="34" charset="0"/>
                        </a:rPr>
                        <a:t>Microsoft Azure</a:t>
                      </a:r>
                    </a:p>
                  </a:txBody>
                  <a:tcPr marL="152400" marR="152400" marT="76200" marB="7620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Cloud Services: </a:t>
                      </a:r>
                      <a:r>
                        <a:rPr lang="en-US" sz="2300" dirty="0">
                          <a:solidFill>
                            <a:srgbClr val="333333"/>
                          </a:solidFill>
                          <a:latin typeface="Arial" panose="020B0604020202020204" pitchFamily="34" charset="0"/>
                          <a:cs typeface="Arial" panose="020B0604020202020204" pitchFamily="34" charset="0"/>
                          <a:hlinkClick r:id="rId2"/>
                        </a:rPr>
                        <a:t>https://azure.microsoft.com/en-us/</a:t>
                      </a:r>
                      <a:r>
                        <a:rPr lang="en-US" sz="2300" dirty="0">
                          <a:solidFill>
                            <a:srgbClr val="333333"/>
                          </a:solidFill>
                          <a:latin typeface="Arial" panose="020B0604020202020204" pitchFamily="34" charset="0"/>
                          <a:cs typeface="Arial" panose="020B0604020202020204" pitchFamily="34" charset="0"/>
                        </a:rPr>
                        <a:t>  </a:t>
                      </a:r>
                    </a:p>
                    <a:p>
                      <a:pPr marL="0" marR="0" indent="0" algn="l" defTabSz="914400" rtl="0" eaLnBrk="1" fontAlgn="auto" latinLnBrk="0" hangingPunct="1">
                        <a:lnSpc>
                          <a:spcPct val="90000"/>
                        </a:lnSpc>
                        <a:spcBef>
                          <a:spcPts val="0"/>
                        </a:spcBef>
                        <a:spcAft>
                          <a:spcPts val="0"/>
                        </a:spcAft>
                        <a:buClrTx/>
                        <a:buSzTx/>
                        <a:buFontTx/>
                        <a:buNone/>
                        <a:tabLst/>
                        <a:defRPr/>
                      </a:pPr>
                      <a:endParaRPr lang="en-US" sz="2300" dirty="0">
                        <a:solidFill>
                          <a:srgbClr val="333333"/>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GPU Instances: </a:t>
                      </a:r>
                      <a:r>
                        <a:rPr lang="en-US" sz="2300" dirty="0">
                          <a:solidFill>
                            <a:srgbClr val="333333"/>
                          </a:solidFill>
                          <a:latin typeface="Arial" panose="020B0604020202020204" pitchFamily="34" charset="0"/>
                          <a:cs typeface="Arial" panose="020B0604020202020204" pitchFamily="34" charset="0"/>
                          <a:hlinkClick r:id="rId3"/>
                        </a:rPr>
                        <a:t>https://docs.microsoft.com/en-us/azure/virtual-machines/sizes-gpu</a:t>
                      </a:r>
                      <a:r>
                        <a:rPr lang="en-US" sz="2300" dirty="0">
                          <a:solidFill>
                            <a:srgbClr val="333333"/>
                          </a:solidFill>
                          <a:latin typeface="Arial" panose="020B0604020202020204" pitchFamily="34" charset="0"/>
                          <a:cs typeface="Arial" panose="020B0604020202020204" pitchFamily="34" charset="0"/>
                        </a:rPr>
                        <a:t> </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algn="l"/>
                      <a:r>
                        <a:rPr lang="en-US" sz="2300" dirty="0">
                          <a:solidFill>
                            <a:schemeClr val="bg1"/>
                          </a:solidFill>
                          <a:latin typeface="Arial" panose="020B0604020202020204" pitchFamily="34" charset="0"/>
                          <a:cs typeface="Arial" panose="020B0604020202020204" pitchFamily="34" charset="0"/>
                        </a:rPr>
                        <a:t>Cost estimate: </a:t>
                      </a:r>
                      <a:r>
                        <a:rPr lang="en-US" sz="2300" dirty="0">
                          <a:solidFill>
                            <a:schemeClr val="bg1"/>
                          </a:solidFill>
                          <a:latin typeface="Arial" panose="020B0604020202020204" pitchFamily="34" charset="0"/>
                          <a:cs typeface="Arial" panose="020B0604020202020204" pitchFamily="34" charset="0"/>
                          <a:hlinkClick r:id="rId4"/>
                        </a:rPr>
                        <a:t>https://azure.microsoft.com/en-us/pricing/calculator/</a:t>
                      </a:r>
                      <a:r>
                        <a:rPr lang="en-US" sz="2300" dirty="0">
                          <a:solidFill>
                            <a:schemeClr val="bg1"/>
                          </a:solidFill>
                          <a:latin typeface="Arial" panose="020B0604020202020204" pitchFamily="34" charset="0"/>
                          <a:cs typeface="Arial" panose="020B0604020202020204" pitchFamily="34" charset="0"/>
                        </a:rPr>
                        <a:t> </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extLst>
                  <a:ext uri="{0D108BD9-81ED-4DB2-BD59-A6C34878D82A}">
                    <a16:rowId xmlns:a16="http://schemas.microsoft.com/office/drawing/2014/main" val="10001"/>
                  </a:ext>
                </a:extLst>
              </a:tr>
              <a:tr h="1808018">
                <a:tc>
                  <a:txBody>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Amazon Webservices</a:t>
                      </a:r>
                    </a:p>
                  </a:txBody>
                  <a:tcPr marL="152400" marR="152400" marT="76200" marB="7620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Cloud: </a:t>
                      </a:r>
                      <a:r>
                        <a:rPr lang="en-US" sz="2300" dirty="0">
                          <a:solidFill>
                            <a:srgbClr val="333333"/>
                          </a:solidFill>
                          <a:latin typeface="Arial" panose="020B0604020202020204" pitchFamily="34" charset="0"/>
                          <a:cs typeface="Arial" panose="020B0604020202020204" pitchFamily="34" charset="0"/>
                          <a:hlinkClick r:id="rId5"/>
                        </a:rPr>
                        <a:t>https://aws.amazon.com/products/compute/?nc2=h_ql_prod_cp</a:t>
                      </a:r>
                      <a:r>
                        <a:rPr lang="en-US" sz="2300" dirty="0">
                          <a:solidFill>
                            <a:srgbClr val="333333"/>
                          </a:solidFill>
                          <a:latin typeface="Arial" panose="020B0604020202020204" pitchFamily="34" charset="0"/>
                          <a:cs typeface="Arial" panose="020B0604020202020204" pitchFamily="34" charset="0"/>
                        </a:rPr>
                        <a:t> </a:t>
                      </a:r>
                    </a:p>
                    <a:p>
                      <a:pPr marL="0" marR="0" indent="0" algn="l" defTabSz="914400" rtl="0" eaLnBrk="1" fontAlgn="auto" latinLnBrk="0" hangingPunct="1">
                        <a:lnSpc>
                          <a:spcPct val="90000"/>
                        </a:lnSpc>
                        <a:spcBef>
                          <a:spcPts val="0"/>
                        </a:spcBef>
                        <a:spcAft>
                          <a:spcPts val="0"/>
                        </a:spcAft>
                        <a:buClrTx/>
                        <a:buSzTx/>
                        <a:buFontTx/>
                        <a:buNone/>
                        <a:tabLst/>
                        <a:defRPr/>
                      </a:pPr>
                      <a:endParaRPr lang="en-US" sz="2300" dirty="0">
                        <a:solidFill>
                          <a:srgbClr val="333333"/>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GPU: </a:t>
                      </a:r>
                      <a:r>
                        <a:rPr lang="en-US" sz="2300" dirty="0">
                          <a:solidFill>
                            <a:srgbClr val="333333"/>
                          </a:solidFill>
                          <a:latin typeface="Arial" panose="020B0604020202020204" pitchFamily="34" charset="0"/>
                          <a:cs typeface="Arial" panose="020B0604020202020204" pitchFamily="34" charset="0"/>
                          <a:hlinkClick r:id="rId6"/>
                        </a:rPr>
                        <a:t>https://docs.aws.amazon.com/dlami/latest/devguide/gpu.html</a:t>
                      </a:r>
                      <a:r>
                        <a:rPr lang="en-US" sz="2300" dirty="0">
                          <a:solidFill>
                            <a:srgbClr val="333333"/>
                          </a:solidFill>
                          <a:latin typeface="Arial" panose="020B0604020202020204" pitchFamily="34" charset="0"/>
                          <a:cs typeface="Arial" panose="020B0604020202020204" pitchFamily="34" charset="0"/>
                        </a:rPr>
                        <a:t> </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algn="l"/>
                      <a:r>
                        <a:rPr lang="en-US" sz="2300" dirty="0">
                          <a:solidFill>
                            <a:schemeClr val="bg1"/>
                          </a:solidFill>
                          <a:latin typeface="Arial" panose="020B0604020202020204" pitchFamily="34" charset="0"/>
                          <a:cs typeface="Arial" panose="020B0604020202020204" pitchFamily="34" charset="0"/>
                          <a:hlinkClick r:id="rId7"/>
                        </a:rPr>
                        <a:t>https://aws.amazon.com/pricing/</a:t>
                      </a:r>
                      <a:r>
                        <a:rPr lang="en-US" sz="2300" dirty="0">
                          <a:solidFill>
                            <a:schemeClr val="bg1"/>
                          </a:solidFill>
                          <a:latin typeface="Arial" panose="020B0604020202020204" pitchFamily="34" charset="0"/>
                          <a:cs typeface="Arial" panose="020B0604020202020204" pitchFamily="34" charset="0"/>
                        </a:rPr>
                        <a:t> </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extLst>
                  <a:ext uri="{0D108BD9-81ED-4DB2-BD59-A6C34878D82A}">
                    <a16:rowId xmlns:a16="http://schemas.microsoft.com/office/drawing/2014/main" val="10002"/>
                  </a:ext>
                </a:extLst>
              </a:tr>
              <a:tr h="1808018">
                <a:tc>
                  <a:txBody>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rPr>
                        <a:t>Google</a:t>
                      </a:r>
                    </a:p>
                  </a:txBody>
                  <a:tcPr marL="152400" marR="152400" marT="76200" marB="76200" anchor="ctr">
                    <a:lnL w="12700" cap="flat" cmpd="sng" algn="ctr">
                      <a:no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algn="l"/>
                      <a:r>
                        <a:rPr lang="en-US" sz="2300" dirty="0">
                          <a:solidFill>
                            <a:schemeClr val="bg1"/>
                          </a:solidFill>
                          <a:latin typeface="Arial" panose="020B0604020202020204" pitchFamily="34" charset="0"/>
                          <a:cs typeface="Arial" panose="020B0604020202020204" pitchFamily="34" charset="0"/>
                        </a:rPr>
                        <a:t>Google Cloud: </a:t>
                      </a:r>
                      <a:r>
                        <a:rPr lang="en-US" sz="2300" dirty="0">
                          <a:solidFill>
                            <a:schemeClr val="bg1"/>
                          </a:solidFill>
                          <a:latin typeface="Arial" panose="020B0604020202020204" pitchFamily="34" charset="0"/>
                          <a:cs typeface="Arial" panose="020B0604020202020204" pitchFamily="34" charset="0"/>
                          <a:hlinkClick r:id="rId8"/>
                        </a:rPr>
                        <a:t>https://cloud.google.com/gpu/#section-4</a:t>
                      </a:r>
                      <a:r>
                        <a:rPr lang="en-US" sz="2300" dirty="0">
                          <a:solidFill>
                            <a:schemeClr val="bg1"/>
                          </a:solidFill>
                          <a:latin typeface="Arial" panose="020B0604020202020204" pitchFamily="34" charset="0"/>
                          <a:cs typeface="Arial" panose="020B0604020202020204" pitchFamily="34" charset="0"/>
                        </a:rPr>
                        <a:t>   </a:t>
                      </a:r>
                    </a:p>
                    <a:p>
                      <a:pPr algn="l"/>
                      <a:r>
                        <a:rPr lang="en-US" sz="2300" dirty="0" err="1">
                          <a:solidFill>
                            <a:schemeClr val="bg1"/>
                          </a:solidFill>
                          <a:latin typeface="Arial" panose="020B0604020202020204" pitchFamily="34" charset="0"/>
                          <a:cs typeface="Arial" panose="020B0604020202020204" pitchFamily="34" charset="0"/>
                        </a:rPr>
                        <a:t>Colab</a:t>
                      </a:r>
                      <a:r>
                        <a:rPr lang="en-US" sz="2300" dirty="0">
                          <a:solidFill>
                            <a:schemeClr val="bg1"/>
                          </a:solidFill>
                          <a:latin typeface="Arial" panose="020B0604020202020204" pitchFamily="34" charset="0"/>
                          <a:cs typeface="Arial" panose="020B0604020202020204" pitchFamily="34" charset="0"/>
                        </a:rPr>
                        <a:t>: </a:t>
                      </a:r>
                      <a:r>
                        <a:rPr lang="en-US" sz="2300" dirty="0">
                          <a:solidFill>
                            <a:schemeClr val="bg1"/>
                          </a:solidFill>
                          <a:latin typeface="Arial" panose="020B0604020202020204" pitchFamily="34" charset="0"/>
                          <a:cs typeface="Arial" panose="020B0604020202020204" pitchFamily="34" charset="0"/>
                          <a:hlinkClick r:id="rId9"/>
                        </a:rPr>
                        <a:t>https://colab.research.google.com/</a:t>
                      </a:r>
                      <a:r>
                        <a:rPr lang="en-US" sz="2300" dirty="0">
                          <a:solidFill>
                            <a:schemeClr val="bg1"/>
                          </a:solidFill>
                          <a:latin typeface="Arial" panose="020B0604020202020204" pitchFamily="34" charset="0"/>
                          <a:cs typeface="Arial" panose="020B0604020202020204" pitchFamily="34" charset="0"/>
                        </a:rPr>
                        <a:t> </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tc>
                  <a:txBody>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300" dirty="0">
                          <a:solidFill>
                            <a:srgbClr val="333333"/>
                          </a:solidFill>
                          <a:latin typeface="Arial" panose="020B0604020202020204" pitchFamily="34" charset="0"/>
                          <a:cs typeface="Arial" panose="020B0604020202020204" pitchFamily="34" charset="0"/>
                          <a:hlinkClick r:id="rId10"/>
                        </a:rPr>
                        <a:t>https://cloud.google.com/compute/gpus-pricing</a:t>
                      </a:r>
                      <a:r>
                        <a:rPr lang="en-US" sz="2300" dirty="0">
                          <a:solidFill>
                            <a:srgbClr val="333333"/>
                          </a:solidFill>
                          <a:latin typeface="Arial" panose="020B0604020202020204" pitchFamily="34" charset="0"/>
                          <a:cs typeface="Arial" panose="020B0604020202020204" pitchFamily="34" charset="0"/>
                        </a:rPr>
                        <a:t> </a:t>
                      </a:r>
                    </a:p>
                  </a:txBody>
                  <a:tcPr marL="152400" marR="152400" marT="76200" marB="76200" anchor="ctr">
                    <a:lnL w="12700" cap="flat" cmpd="sng" algn="ctr">
                      <a:solidFill>
                        <a:schemeClr val="bg2">
                          <a:lumMod val="60000"/>
                          <a:lumOff val="40000"/>
                        </a:schemeClr>
                      </a:solidFill>
                      <a:prstDash val="solid"/>
                      <a:round/>
                      <a:headEnd type="none" w="med" len="med"/>
                      <a:tailEnd type="none" w="med" len="med"/>
                    </a:lnL>
                    <a:lnR w="12700" cap="flat" cmpd="sng" algn="ctr">
                      <a:solidFill>
                        <a:schemeClr val="bg2">
                          <a:lumMod val="60000"/>
                          <a:lumOff val="40000"/>
                        </a:schemeClr>
                      </a:solid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132516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0A1A7-562B-4594-AB8B-C7A2FB8EAB20}"/>
              </a:ext>
            </a:extLst>
          </p:cNvPr>
          <p:cNvSpPr>
            <a:spLocks noGrp="1"/>
          </p:cNvSpPr>
          <p:nvPr>
            <p:ph type="title"/>
          </p:nvPr>
        </p:nvSpPr>
        <p:spPr/>
        <p:txBody>
          <a:bodyPr/>
          <a:lstStyle/>
          <a:p>
            <a:r>
              <a:rPr lang="en-US" dirty="0"/>
              <a:t>Topics</a:t>
            </a:r>
          </a:p>
        </p:txBody>
      </p:sp>
      <p:sp>
        <p:nvSpPr>
          <p:cNvPr id="3" name="Content Placeholder 2">
            <a:extLst>
              <a:ext uri="{FF2B5EF4-FFF2-40B4-BE49-F238E27FC236}">
                <a16:creationId xmlns:a16="http://schemas.microsoft.com/office/drawing/2014/main" id="{A764AD2D-FC36-4BBE-869E-520FF33B0DE1}"/>
              </a:ext>
            </a:extLst>
          </p:cNvPr>
          <p:cNvSpPr>
            <a:spLocks noGrp="1"/>
          </p:cNvSpPr>
          <p:nvPr>
            <p:ph idx="1"/>
          </p:nvPr>
        </p:nvSpPr>
        <p:spPr/>
        <p:txBody>
          <a:bodyPr/>
          <a:lstStyle/>
          <a:p>
            <a:pPr marL="457200" indent="-457200">
              <a:buFont typeface="Arial" panose="020B0604020202020204" pitchFamily="34" charset="0"/>
              <a:buChar char="•"/>
            </a:pPr>
            <a:r>
              <a:rPr lang="en-US" sz="2400" dirty="0"/>
              <a:t>Big Data</a:t>
            </a:r>
          </a:p>
          <a:p>
            <a:pPr marL="457200" indent="-457200">
              <a:buFont typeface="Arial" panose="020B0604020202020204" pitchFamily="34" charset="0"/>
              <a:buChar char="•"/>
            </a:pPr>
            <a:r>
              <a:rPr lang="en-US" sz="2400" dirty="0"/>
              <a:t>Edge &amp; Embedded Computing</a:t>
            </a:r>
          </a:p>
          <a:p>
            <a:pPr marL="457200" indent="-457200">
              <a:buFont typeface="Arial" panose="020B0604020202020204" pitchFamily="34" charset="0"/>
              <a:buChar char="•"/>
            </a:pPr>
            <a:r>
              <a:rPr lang="en-US" sz="2400" dirty="0"/>
              <a:t>IOT/ Cloud</a:t>
            </a:r>
          </a:p>
        </p:txBody>
      </p:sp>
    </p:spTree>
    <p:extLst>
      <p:ext uri="{BB962C8B-B14F-4D97-AF65-F5344CB8AC3E}">
        <p14:creationId xmlns:p14="http://schemas.microsoft.com/office/powerpoint/2010/main" val="14762472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6D3E35-7FB6-4F84-88E8-ED2635EB18BA}"/>
              </a:ext>
            </a:extLst>
          </p:cNvPr>
          <p:cNvSpPr>
            <a:spLocks noGrp="1"/>
          </p:cNvSpPr>
          <p:nvPr>
            <p:ph type="body" sz="quarter" idx="10"/>
          </p:nvPr>
        </p:nvSpPr>
        <p:spPr/>
        <p:txBody>
          <a:bodyPr/>
          <a:lstStyle/>
          <a:p>
            <a:r>
              <a:rPr lang="en-US" dirty="0"/>
              <a:t>Thank You</a:t>
            </a:r>
          </a:p>
        </p:txBody>
      </p:sp>
      <p:sp>
        <p:nvSpPr>
          <p:cNvPr id="5" name="Text Placeholder 4">
            <a:extLst>
              <a:ext uri="{FF2B5EF4-FFF2-40B4-BE49-F238E27FC236}">
                <a16:creationId xmlns:a16="http://schemas.microsoft.com/office/drawing/2014/main" id="{04276C08-D6AC-41B8-9C4F-83CCA4CE3F1E}"/>
              </a:ext>
            </a:extLst>
          </p:cNvPr>
          <p:cNvSpPr>
            <a:spLocks noGrp="1"/>
          </p:cNvSpPr>
          <p:nvPr>
            <p:ph type="body" sz="quarter" idx="11"/>
          </p:nvPr>
        </p:nvSpPr>
        <p:spPr/>
        <p:txBody>
          <a:bodyPr/>
          <a:lstStyle/>
          <a:p>
            <a:r>
              <a:rPr lang="en-US" dirty="0"/>
              <a:t>Edge AI and Robotics Teaching Kit</a:t>
            </a:r>
          </a:p>
        </p:txBody>
      </p:sp>
    </p:spTree>
    <p:extLst>
      <p:ext uri="{BB962C8B-B14F-4D97-AF65-F5344CB8AC3E}">
        <p14:creationId xmlns:p14="http://schemas.microsoft.com/office/powerpoint/2010/main" val="101705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D1FE7-1D34-4559-96AB-48C3821FDEE6}"/>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70CE5E91-4E6F-401A-B22E-2D496BADBBA0}"/>
              </a:ext>
            </a:extLst>
          </p:cNvPr>
          <p:cNvSpPr>
            <a:spLocks noGrp="1"/>
          </p:cNvSpPr>
          <p:nvPr>
            <p:ph idx="1"/>
          </p:nvPr>
        </p:nvSpPr>
        <p:spPr/>
        <p:txBody>
          <a:bodyPr/>
          <a:lstStyle/>
          <a:p>
            <a:pPr marL="342900" indent="-342900">
              <a:buFont typeface="Arial" panose="020B0604020202020204" pitchFamily="34" charset="0"/>
              <a:buChar char="•"/>
            </a:pPr>
            <a:r>
              <a:rPr lang="en-US" sz="2400" dirty="0"/>
              <a:t>Differentiate between Edge, Embedded, Cloud and On-Premise.</a:t>
            </a:r>
          </a:p>
          <a:p>
            <a:pPr marL="342900" indent="-342900">
              <a:buFont typeface="Arial" panose="020B0604020202020204" pitchFamily="34" charset="0"/>
              <a:buChar char="•"/>
            </a:pPr>
            <a:r>
              <a:rPr lang="en-US" sz="2400" dirty="0"/>
              <a:t>Describe Big Data and Distributed Computing</a:t>
            </a:r>
          </a:p>
          <a:p>
            <a:pPr marL="342900" indent="-342900">
              <a:buFont typeface="Arial" panose="020B0604020202020204" pitchFamily="34" charset="0"/>
              <a:buChar char="•"/>
            </a:pPr>
            <a:r>
              <a:rPr lang="en-US" sz="2400" dirty="0"/>
              <a:t>List the pros and cons of AIOT computing</a:t>
            </a:r>
          </a:p>
          <a:p>
            <a:pPr marL="342900" indent="-342900">
              <a:buFont typeface="Arial" panose="020B0604020202020204" pitchFamily="34" charset="0"/>
              <a:buChar char="•"/>
            </a:pPr>
            <a:r>
              <a:rPr lang="en-US" sz="2400" dirty="0"/>
              <a:t>List common applications of </a:t>
            </a:r>
            <a:r>
              <a:rPr lang="en-US" sz="2400" dirty="0" err="1"/>
              <a:t>Aiot</a:t>
            </a:r>
            <a:r>
              <a:rPr lang="en-US" sz="2400" dirty="0"/>
              <a:t> Computing</a:t>
            </a:r>
          </a:p>
          <a:p>
            <a:pPr marL="342900" indent="-342900">
              <a:buFont typeface="Arial" panose="020B0604020202020204" pitchFamily="34" charset="0"/>
              <a:buChar char="•"/>
            </a:pPr>
            <a:endParaRPr lang="en-US" sz="2400" dirty="0"/>
          </a:p>
          <a:p>
            <a:pPr marL="457200" lvl="0" indent="-457200">
              <a:buFont typeface="Arial" panose="020B0604020202020204" pitchFamily="34" charset="0"/>
              <a:buChar char="•"/>
            </a:pPr>
            <a:endParaRPr lang="en-US" sz="2400" dirty="0"/>
          </a:p>
          <a:p>
            <a:endParaRPr lang="en-US" dirty="0"/>
          </a:p>
          <a:p>
            <a:endParaRPr lang="en-US" dirty="0"/>
          </a:p>
        </p:txBody>
      </p:sp>
      <p:sp>
        <p:nvSpPr>
          <p:cNvPr id="4" name="Slide Number Placeholder 3">
            <a:extLst>
              <a:ext uri="{FF2B5EF4-FFF2-40B4-BE49-F238E27FC236}">
                <a16:creationId xmlns:a16="http://schemas.microsoft.com/office/drawing/2014/main" id="{7807D2C4-462F-429D-8FCA-FE9E801DFA1C}"/>
              </a:ext>
            </a:extLst>
          </p:cNvPr>
          <p:cNvSpPr>
            <a:spLocks noGrp="1"/>
          </p:cNvSpPr>
          <p:nvPr>
            <p:ph type="sldNum" sz="quarter" idx="12"/>
          </p:nvPr>
        </p:nvSpPr>
        <p:spPr/>
        <p:txBody>
          <a:bodyPr/>
          <a:lstStyle/>
          <a:p>
            <a:pPr>
              <a:defRPr/>
            </a:pPr>
            <a:fld id="{7499886E-1778-41FD-B810-C2A5ABCE85E5}" type="slidenum">
              <a:rPr lang="en-US" altLang="en-US" smtClean="0"/>
              <a:pPr>
                <a:defRPr/>
              </a:pPr>
              <a:t>4</a:t>
            </a:fld>
            <a:endParaRPr lang="en-US" altLang="en-US"/>
          </a:p>
        </p:txBody>
      </p:sp>
    </p:spTree>
    <p:extLst>
      <p:ext uri="{BB962C8B-B14F-4D97-AF65-F5344CB8AC3E}">
        <p14:creationId xmlns:p14="http://schemas.microsoft.com/office/powerpoint/2010/main" val="33459804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45A9AE2-A813-4F9B-9B95-9517DF504494}"/>
              </a:ext>
            </a:extLst>
          </p:cNvPr>
          <p:cNvSpPr>
            <a:spLocks noGrp="1"/>
          </p:cNvSpPr>
          <p:nvPr>
            <p:ph type="title"/>
          </p:nvPr>
        </p:nvSpPr>
        <p:spPr/>
        <p:txBody>
          <a:bodyPr/>
          <a:lstStyle/>
          <a:p>
            <a:r>
              <a:rPr lang="en-US" dirty="0"/>
              <a:t>Big Data</a:t>
            </a:r>
          </a:p>
        </p:txBody>
      </p:sp>
      <p:sp>
        <p:nvSpPr>
          <p:cNvPr id="4" name="Slide Number Placeholder 3">
            <a:extLst>
              <a:ext uri="{FF2B5EF4-FFF2-40B4-BE49-F238E27FC236}">
                <a16:creationId xmlns:a16="http://schemas.microsoft.com/office/drawing/2014/main" id="{8AB607CA-E65C-4D52-B87A-1C91D50087AE}"/>
              </a:ext>
            </a:extLst>
          </p:cNvPr>
          <p:cNvSpPr>
            <a:spLocks noGrp="1"/>
          </p:cNvSpPr>
          <p:nvPr>
            <p:ph type="sldNum" sz="quarter" idx="4294967295"/>
          </p:nvPr>
        </p:nvSpPr>
        <p:spPr>
          <a:xfrm>
            <a:off x="0" y="0"/>
            <a:ext cx="0" cy="0"/>
          </a:xfrm>
        </p:spPr>
        <p:txBody>
          <a:bodyPr/>
          <a:lstStyle/>
          <a:p>
            <a:fld id="{6113E31D-E2AB-40D1-8B51-AFA5AFEF393A}" type="slidenum">
              <a:rPr lang="en-US" smtClean="0"/>
              <a:t>5</a:t>
            </a:fld>
            <a:endParaRPr lang="en-US" dirty="0"/>
          </a:p>
        </p:txBody>
      </p:sp>
    </p:spTree>
    <p:extLst>
      <p:ext uri="{BB962C8B-B14F-4D97-AF65-F5344CB8AC3E}">
        <p14:creationId xmlns:p14="http://schemas.microsoft.com/office/powerpoint/2010/main" val="219146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AF7B2A2-75CB-43A5-95A3-59162E31B382}"/>
              </a:ext>
            </a:extLst>
          </p:cNvPr>
          <p:cNvSpPr>
            <a:spLocks noGrp="1"/>
          </p:cNvSpPr>
          <p:nvPr>
            <p:ph type="title"/>
          </p:nvPr>
        </p:nvSpPr>
        <p:spPr>
          <a:xfrm>
            <a:off x="1257300" y="615554"/>
            <a:ext cx="15773400" cy="1487566"/>
          </a:xfrm>
        </p:spPr>
        <p:txBody>
          <a:bodyPr/>
          <a:lstStyle/>
          <a:p>
            <a:r>
              <a:rPr lang="en-US" altLang="nl-BE" dirty="0"/>
              <a:t>The 5 Vs of Big Data</a:t>
            </a:r>
            <a:endParaRPr lang="nl-BE" altLang="nl-BE" dirty="0"/>
          </a:p>
        </p:txBody>
      </p:sp>
      <p:sp>
        <p:nvSpPr>
          <p:cNvPr id="9219" name="Content Placeholder 2">
            <a:extLst>
              <a:ext uri="{FF2B5EF4-FFF2-40B4-BE49-F238E27FC236}">
                <a16:creationId xmlns:a16="http://schemas.microsoft.com/office/drawing/2014/main" id="{C7FBF1ED-48E3-4067-9520-E892A457B98D}"/>
              </a:ext>
            </a:extLst>
          </p:cNvPr>
          <p:cNvSpPr>
            <a:spLocks noGrp="1"/>
          </p:cNvSpPr>
          <p:nvPr>
            <p:ph idx="1"/>
          </p:nvPr>
        </p:nvSpPr>
        <p:spPr>
          <a:xfrm>
            <a:off x="2850558" y="2738438"/>
            <a:ext cx="13527200" cy="6527008"/>
          </a:xfrm>
        </p:spPr>
        <p:txBody>
          <a:bodyPr/>
          <a:lstStyle/>
          <a:p>
            <a:r>
              <a:rPr lang="en-US" altLang="nl-BE" sz="2400" dirty="0"/>
              <a:t>Every minute:</a:t>
            </a:r>
          </a:p>
          <a:p>
            <a:pPr lvl="1"/>
            <a:r>
              <a:rPr lang="en-US" altLang="nl-BE" dirty="0"/>
              <a:t>more than 300,000 tweets are created</a:t>
            </a:r>
          </a:p>
          <a:p>
            <a:pPr lvl="1"/>
            <a:r>
              <a:rPr lang="en-US" altLang="nl-BE" dirty="0"/>
              <a:t>Netflix subscribers are streaming more than 70,000 hours of video at once</a:t>
            </a:r>
          </a:p>
          <a:p>
            <a:pPr lvl="1"/>
            <a:r>
              <a:rPr lang="en-US" altLang="nl-BE" dirty="0"/>
              <a:t>Apple users download 30,000 apps </a:t>
            </a:r>
          </a:p>
          <a:p>
            <a:pPr lvl="1"/>
            <a:r>
              <a:rPr lang="en-US" altLang="nl-BE" dirty="0"/>
              <a:t>Instagram users like almost two million photos</a:t>
            </a:r>
          </a:p>
          <a:p>
            <a:r>
              <a:rPr lang="en-US" altLang="nl-BE" sz="2400" dirty="0"/>
              <a:t>Big Data encompasses both structured and highly unstructured forms of data</a:t>
            </a:r>
            <a:endParaRPr lang="nl-BE" altLang="nl-BE" sz="2400" dirty="0"/>
          </a:p>
        </p:txBody>
      </p:sp>
      <p:sp>
        <p:nvSpPr>
          <p:cNvPr id="9220" name="Slide Number Placeholder 3">
            <a:extLst>
              <a:ext uri="{FF2B5EF4-FFF2-40B4-BE49-F238E27FC236}">
                <a16:creationId xmlns:a16="http://schemas.microsoft.com/office/drawing/2014/main" id="{98769003-27D6-4D8F-83C7-7B37E6B71586}"/>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4432">
                <a:solidFill>
                  <a:schemeClr val="tx1"/>
                </a:solidFill>
                <a:latin typeface="Calibri" panose="020F0502020204030204" pitchFamily="34" charset="0"/>
              </a:defRPr>
            </a:lvl1pPr>
            <a:lvl2pPr marL="1028726" indent="-395664">
              <a:spcBef>
                <a:spcPct val="20000"/>
              </a:spcBef>
              <a:buFont typeface="Arial" panose="020B0604020202020204" pitchFamily="34" charset="0"/>
              <a:buChar char="–"/>
              <a:defRPr sz="3878">
                <a:solidFill>
                  <a:schemeClr val="tx1"/>
                </a:solidFill>
                <a:latin typeface="Calibri" panose="020F0502020204030204" pitchFamily="34" charset="0"/>
              </a:defRPr>
            </a:lvl2pPr>
            <a:lvl3pPr marL="1582654" indent="-316532">
              <a:spcBef>
                <a:spcPct val="20000"/>
              </a:spcBef>
              <a:buFont typeface="Arial" panose="020B0604020202020204" pitchFamily="34" charset="0"/>
              <a:buChar char="•"/>
              <a:defRPr sz="3322">
                <a:solidFill>
                  <a:schemeClr val="tx1"/>
                </a:solidFill>
                <a:latin typeface="Calibri" panose="020F0502020204030204" pitchFamily="34" charset="0"/>
              </a:defRPr>
            </a:lvl3pPr>
            <a:lvl4pPr marL="2215718" indent="-316532">
              <a:spcBef>
                <a:spcPct val="20000"/>
              </a:spcBef>
              <a:buFont typeface="Arial" panose="020B0604020202020204" pitchFamily="34" charset="0"/>
              <a:buChar char="–"/>
              <a:defRPr sz="2770">
                <a:solidFill>
                  <a:schemeClr val="tx1"/>
                </a:solidFill>
                <a:latin typeface="Calibri" panose="020F0502020204030204" pitchFamily="34" charset="0"/>
              </a:defRPr>
            </a:lvl4pPr>
            <a:lvl5pPr marL="2848780" indent="-316532">
              <a:spcBef>
                <a:spcPct val="20000"/>
              </a:spcBef>
              <a:buFont typeface="Arial" panose="020B0604020202020204" pitchFamily="34" charset="0"/>
              <a:buChar char="»"/>
              <a:defRPr sz="2770">
                <a:solidFill>
                  <a:schemeClr val="tx1"/>
                </a:solidFill>
                <a:latin typeface="Calibri" panose="020F0502020204030204" pitchFamily="34" charset="0"/>
              </a:defRPr>
            </a:lvl5pPr>
            <a:lvl6pPr marL="3481840"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6pPr>
            <a:lvl7pPr marL="4114904"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7pPr>
            <a:lvl8pPr marL="4747966"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8pPr>
            <a:lvl9pPr marL="5381026"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9pPr>
          </a:lstStyle>
          <a:p>
            <a:pPr>
              <a:spcBef>
                <a:spcPct val="0"/>
              </a:spcBef>
              <a:buFontTx/>
              <a:buNone/>
            </a:pPr>
            <a:fld id="{33AF3770-9494-4264-8FAE-E6160BFDC6F9}" type="slidenum">
              <a:rPr lang="nl-NL" altLang="nl-BE" sz="1662">
                <a:solidFill>
                  <a:srgbClr val="898989"/>
                </a:solidFill>
                <a:latin typeface="Arial" panose="020B0604020202020204" pitchFamily="34" charset="0"/>
              </a:rPr>
              <a:pPr>
                <a:spcBef>
                  <a:spcPct val="0"/>
                </a:spcBef>
                <a:buFontTx/>
                <a:buNone/>
              </a:pPr>
              <a:t>6</a:t>
            </a:fld>
            <a:endParaRPr lang="nl-NL" altLang="nl-BE" sz="1662">
              <a:solidFill>
                <a:srgbClr val="898989"/>
              </a:solidFill>
              <a:latin typeface="Arial" panose="020B0604020202020204" pitchFamily="34" charset="0"/>
            </a:endParaRPr>
          </a:p>
        </p:txBody>
      </p:sp>
      <p:sp>
        <p:nvSpPr>
          <p:cNvPr id="5" name="TextBox 3">
            <a:extLst>
              <a:ext uri="{FF2B5EF4-FFF2-40B4-BE49-F238E27FC236}">
                <a16:creationId xmlns:a16="http://schemas.microsoft.com/office/drawing/2014/main" id="{7B9B8C94-48B0-4165-9636-2C4836776A49}"/>
              </a:ext>
            </a:extLst>
          </p:cNvPr>
          <p:cNvSpPr txBox="1">
            <a:spLocks noChangeArrowheads="1"/>
          </p:cNvSpPr>
          <p:nvPr/>
        </p:nvSpPr>
        <p:spPr bwMode="auto">
          <a:xfrm>
            <a:off x="9178416" y="9247956"/>
            <a:ext cx="531811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700" dirty="0"/>
              <a:t>© Cambridge University Press 2018</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BB9087FA-44CE-4564-A55A-9D8B848716E4}"/>
              </a:ext>
            </a:extLst>
          </p:cNvPr>
          <p:cNvSpPr>
            <a:spLocks noGrp="1"/>
          </p:cNvSpPr>
          <p:nvPr>
            <p:ph type="title"/>
          </p:nvPr>
        </p:nvSpPr>
        <p:spPr/>
        <p:txBody>
          <a:bodyPr/>
          <a:lstStyle/>
          <a:p>
            <a:r>
              <a:rPr lang="en-US" altLang="nl-BE" dirty="0"/>
              <a:t>The 5 Vs of Big Data</a:t>
            </a:r>
            <a:endParaRPr lang="nl-BE" altLang="nl-BE" dirty="0"/>
          </a:p>
        </p:txBody>
      </p:sp>
      <p:sp>
        <p:nvSpPr>
          <p:cNvPr id="10243" name="Content Placeholder 2">
            <a:extLst>
              <a:ext uri="{FF2B5EF4-FFF2-40B4-BE49-F238E27FC236}">
                <a16:creationId xmlns:a16="http://schemas.microsoft.com/office/drawing/2014/main" id="{85E42651-E36E-443D-A2AA-083035B81F93}"/>
              </a:ext>
            </a:extLst>
          </p:cNvPr>
          <p:cNvSpPr>
            <a:spLocks noGrp="1"/>
          </p:cNvSpPr>
          <p:nvPr>
            <p:ph idx="1"/>
          </p:nvPr>
        </p:nvSpPr>
        <p:spPr>
          <a:xfrm>
            <a:off x="1011270" y="2469400"/>
            <a:ext cx="12164852" cy="6266716"/>
          </a:xfrm>
        </p:spPr>
        <p:txBody>
          <a:bodyPr/>
          <a:lstStyle/>
          <a:p>
            <a:r>
              <a:rPr lang="en-US" altLang="nl-BE" sz="2400" b="1" dirty="0"/>
              <a:t>Volume</a:t>
            </a:r>
            <a:r>
              <a:rPr lang="en-US" altLang="nl-BE" sz="2400" dirty="0"/>
              <a:t>: the amount of data, also referred to the data “at rest”</a:t>
            </a:r>
          </a:p>
          <a:p>
            <a:r>
              <a:rPr lang="en-US" altLang="nl-BE" sz="2400" b="1" dirty="0"/>
              <a:t>Velocity</a:t>
            </a:r>
            <a:r>
              <a:rPr lang="en-US" altLang="nl-BE" sz="2400" dirty="0"/>
              <a:t>: the speed at which data comes in and goes out, data “in motion”</a:t>
            </a:r>
          </a:p>
          <a:p>
            <a:r>
              <a:rPr lang="en-US" altLang="nl-BE" sz="2400" b="1" dirty="0"/>
              <a:t>Variety</a:t>
            </a:r>
            <a:r>
              <a:rPr lang="en-US" altLang="nl-BE" sz="2400" dirty="0"/>
              <a:t>: the range of data types and sources that are used, data in its “many forms”</a:t>
            </a:r>
          </a:p>
          <a:p>
            <a:r>
              <a:rPr lang="en-US" altLang="nl-BE" sz="2400" b="1" dirty="0"/>
              <a:t>Veracity</a:t>
            </a:r>
            <a:r>
              <a:rPr lang="en-US" altLang="nl-BE" sz="2400" dirty="0"/>
              <a:t>: the uncertainty of the data; data “in doubt”</a:t>
            </a:r>
          </a:p>
          <a:p>
            <a:r>
              <a:rPr lang="en-US" altLang="nl-BE" sz="2400" b="1" dirty="0"/>
              <a:t>Value</a:t>
            </a:r>
            <a:r>
              <a:rPr lang="en-US" altLang="nl-BE" sz="2400" dirty="0"/>
              <a:t>: TCO and ROI of the data</a:t>
            </a:r>
            <a:endParaRPr lang="nl-BE" altLang="nl-BE" sz="2400" dirty="0"/>
          </a:p>
          <a:p>
            <a:endParaRPr lang="nl-BE" altLang="nl-BE" dirty="0"/>
          </a:p>
        </p:txBody>
      </p:sp>
      <p:sp>
        <p:nvSpPr>
          <p:cNvPr id="10244" name="Slide Number Placeholder 3">
            <a:extLst>
              <a:ext uri="{FF2B5EF4-FFF2-40B4-BE49-F238E27FC236}">
                <a16:creationId xmlns:a16="http://schemas.microsoft.com/office/drawing/2014/main" id="{D53BD5CA-1F32-46AC-B434-201B046EEDE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4432">
                <a:solidFill>
                  <a:schemeClr val="tx1"/>
                </a:solidFill>
                <a:latin typeface="Calibri" panose="020F0502020204030204" pitchFamily="34" charset="0"/>
              </a:defRPr>
            </a:lvl1pPr>
            <a:lvl2pPr marL="1028726" indent="-395664">
              <a:spcBef>
                <a:spcPct val="20000"/>
              </a:spcBef>
              <a:buFont typeface="Arial" panose="020B0604020202020204" pitchFamily="34" charset="0"/>
              <a:buChar char="–"/>
              <a:defRPr sz="3878">
                <a:solidFill>
                  <a:schemeClr val="tx1"/>
                </a:solidFill>
                <a:latin typeface="Calibri" panose="020F0502020204030204" pitchFamily="34" charset="0"/>
              </a:defRPr>
            </a:lvl2pPr>
            <a:lvl3pPr marL="1582654" indent="-316532">
              <a:spcBef>
                <a:spcPct val="20000"/>
              </a:spcBef>
              <a:buFont typeface="Arial" panose="020B0604020202020204" pitchFamily="34" charset="0"/>
              <a:buChar char="•"/>
              <a:defRPr sz="3322">
                <a:solidFill>
                  <a:schemeClr val="tx1"/>
                </a:solidFill>
                <a:latin typeface="Calibri" panose="020F0502020204030204" pitchFamily="34" charset="0"/>
              </a:defRPr>
            </a:lvl3pPr>
            <a:lvl4pPr marL="2215718" indent="-316532">
              <a:spcBef>
                <a:spcPct val="20000"/>
              </a:spcBef>
              <a:buFont typeface="Arial" panose="020B0604020202020204" pitchFamily="34" charset="0"/>
              <a:buChar char="–"/>
              <a:defRPr sz="2770">
                <a:solidFill>
                  <a:schemeClr val="tx1"/>
                </a:solidFill>
                <a:latin typeface="Calibri" panose="020F0502020204030204" pitchFamily="34" charset="0"/>
              </a:defRPr>
            </a:lvl4pPr>
            <a:lvl5pPr marL="2848780" indent="-316532">
              <a:spcBef>
                <a:spcPct val="20000"/>
              </a:spcBef>
              <a:buFont typeface="Arial" panose="020B0604020202020204" pitchFamily="34" charset="0"/>
              <a:buChar char="»"/>
              <a:defRPr sz="2770">
                <a:solidFill>
                  <a:schemeClr val="tx1"/>
                </a:solidFill>
                <a:latin typeface="Calibri" panose="020F0502020204030204" pitchFamily="34" charset="0"/>
              </a:defRPr>
            </a:lvl5pPr>
            <a:lvl6pPr marL="3481840"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6pPr>
            <a:lvl7pPr marL="4114904"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7pPr>
            <a:lvl8pPr marL="4747966"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8pPr>
            <a:lvl9pPr marL="5381026"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9pPr>
          </a:lstStyle>
          <a:p>
            <a:pPr>
              <a:spcBef>
                <a:spcPct val="0"/>
              </a:spcBef>
              <a:buFontTx/>
              <a:buNone/>
            </a:pPr>
            <a:fld id="{E84C317C-7647-439A-8BF8-4CADBC0B225D}" type="slidenum">
              <a:rPr lang="nl-NL" altLang="nl-BE" sz="1662">
                <a:solidFill>
                  <a:srgbClr val="898989"/>
                </a:solidFill>
                <a:latin typeface="Arial" panose="020B0604020202020204" pitchFamily="34" charset="0"/>
              </a:rPr>
              <a:pPr>
                <a:spcBef>
                  <a:spcPct val="0"/>
                </a:spcBef>
                <a:buFontTx/>
                <a:buNone/>
              </a:pPr>
              <a:t>7</a:t>
            </a:fld>
            <a:endParaRPr lang="nl-NL" altLang="nl-BE" sz="1662">
              <a:solidFill>
                <a:srgbClr val="898989"/>
              </a:solidFill>
              <a:latin typeface="Arial" panose="020B0604020202020204" pitchFamily="34" charset="0"/>
            </a:endParaRPr>
          </a:p>
        </p:txBody>
      </p:sp>
      <p:sp>
        <p:nvSpPr>
          <p:cNvPr id="5" name="TextBox 3">
            <a:extLst>
              <a:ext uri="{FF2B5EF4-FFF2-40B4-BE49-F238E27FC236}">
                <a16:creationId xmlns:a16="http://schemas.microsoft.com/office/drawing/2014/main" id="{349402A3-EF5D-4674-8D66-95C8D242B572}"/>
              </a:ext>
            </a:extLst>
          </p:cNvPr>
          <p:cNvSpPr txBox="1">
            <a:spLocks noChangeArrowheads="1"/>
          </p:cNvSpPr>
          <p:nvPr/>
        </p:nvSpPr>
        <p:spPr bwMode="auto">
          <a:xfrm>
            <a:off x="9178416" y="9247956"/>
            <a:ext cx="531811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700" dirty="0"/>
              <a:t>© Cambridge University Press 2018</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E71AF911-7590-48A0-A0D7-27BE905240E2}"/>
              </a:ext>
            </a:extLst>
          </p:cNvPr>
          <p:cNvSpPr>
            <a:spLocks noGrp="1"/>
          </p:cNvSpPr>
          <p:nvPr>
            <p:ph type="title"/>
          </p:nvPr>
        </p:nvSpPr>
        <p:spPr/>
        <p:txBody>
          <a:bodyPr/>
          <a:lstStyle/>
          <a:p>
            <a:r>
              <a:rPr lang="en-US" altLang="nl-BE" dirty="0"/>
              <a:t>The 5 Vs of Big Data</a:t>
            </a:r>
            <a:endParaRPr lang="nl-BE" altLang="nl-BE" dirty="0"/>
          </a:p>
        </p:txBody>
      </p:sp>
      <p:sp>
        <p:nvSpPr>
          <p:cNvPr id="11267" name="Content Placeholder 2">
            <a:extLst>
              <a:ext uri="{FF2B5EF4-FFF2-40B4-BE49-F238E27FC236}">
                <a16:creationId xmlns:a16="http://schemas.microsoft.com/office/drawing/2014/main" id="{5FBB87D4-B410-440A-8B4F-FE2295063616}"/>
              </a:ext>
            </a:extLst>
          </p:cNvPr>
          <p:cNvSpPr>
            <a:spLocks noGrp="1"/>
          </p:cNvSpPr>
          <p:nvPr>
            <p:ph idx="1"/>
          </p:nvPr>
        </p:nvSpPr>
        <p:spPr>
          <a:xfrm>
            <a:off x="1154229" y="2342198"/>
            <a:ext cx="13758110" cy="6527008"/>
          </a:xfrm>
        </p:spPr>
        <p:txBody>
          <a:bodyPr/>
          <a:lstStyle/>
          <a:p>
            <a:r>
              <a:rPr lang="en-US" altLang="nl-BE" dirty="0"/>
              <a:t>Examples:</a:t>
            </a:r>
          </a:p>
          <a:p>
            <a:pPr lvl="1"/>
            <a:r>
              <a:rPr lang="en-US" altLang="nl-BE" dirty="0"/>
              <a:t>Large</a:t>
            </a:r>
            <a:r>
              <a:rPr lang="nl-BE" altLang="nl-BE" dirty="0"/>
              <a:t>-</a:t>
            </a:r>
            <a:r>
              <a:rPr lang="en-US" altLang="nl-BE" dirty="0"/>
              <a:t>scale enterprise systems (e.g., ERP, CRM, SCM)</a:t>
            </a:r>
          </a:p>
          <a:p>
            <a:pPr lvl="1"/>
            <a:r>
              <a:rPr lang="en-US" altLang="nl-BE" dirty="0"/>
              <a:t>Social networks (e.g., Twitter, Weibo, WeChat)</a:t>
            </a:r>
          </a:p>
          <a:p>
            <a:pPr lvl="1"/>
            <a:r>
              <a:rPr lang="en-US" altLang="nl-BE" dirty="0"/>
              <a:t>Internet of Things</a:t>
            </a:r>
          </a:p>
          <a:p>
            <a:pPr lvl="1"/>
            <a:r>
              <a:rPr lang="en-US" altLang="nl-BE" dirty="0"/>
              <a:t>Open data</a:t>
            </a:r>
            <a:endParaRPr lang="nl-BE" altLang="nl-BE" dirty="0"/>
          </a:p>
        </p:txBody>
      </p:sp>
      <p:sp>
        <p:nvSpPr>
          <p:cNvPr id="11268" name="Slide Number Placeholder 3">
            <a:extLst>
              <a:ext uri="{FF2B5EF4-FFF2-40B4-BE49-F238E27FC236}">
                <a16:creationId xmlns:a16="http://schemas.microsoft.com/office/drawing/2014/main" id="{CEC0A84A-095F-4E86-84C7-9FAA883FD1D5}"/>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4432">
                <a:solidFill>
                  <a:schemeClr val="tx1"/>
                </a:solidFill>
                <a:latin typeface="Calibri" panose="020F0502020204030204" pitchFamily="34" charset="0"/>
              </a:defRPr>
            </a:lvl1pPr>
            <a:lvl2pPr marL="1028726" indent="-395664">
              <a:spcBef>
                <a:spcPct val="20000"/>
              </a:spcBef>
              <a:buFont typeface="Arial" panose="020B0604020202020204" pitchFamily="34" charset="0"/>
              <a:buChar char="–"/>
              <a:defRPr sz="3878">
                <a:solidFill>
                  <a:schemeClr val="tx1"/>
                </a:solidFill>
                <a:latin typeface="Calibri" panose="020F0502020204030204" pitchFamily="34" charset="0"/>
              </a:defRPr>
            </a:lvl2pPr>
            <a:lvl3pPr marL="1582654" indent="-316532">
              <a:spcBef>
                <a:spcPct val="20000"/>
              </a:spcBef>
              <a:buFont typeface="Arial" panose="020B0604020202020204" pitchFamily="34" charset="0"/>
              <a:buChar char="•"/>
              <a:defRPr sz="3322">
                <a:solidFill>
                  <a:schemeClr val="tx1"/>
                </a:solidFill>
                <a:latin typeface="Calibri" panose="020F0502020204030204" pitchFamily="34" charset="0"/>
              </a:defRPr>
            </a:lvl3pPr>
            <a:lvl4pPr marL="2215718" indent="-316532">
              <a:spcBef>
                <a:spcPct val="20000"/>
              </a:spcBef>
              <a:buFont typeface="Arial" panose="020B0604020202020204" pitchFamily="34" charset="0"/>
              <a:buChar char="–"/>
              <a:defRPr sz="2770">
                <a:solidFill>
                  <a:schemeClr val="tx1"/>
                </a:solidFill>
                <a:latin typeface="Calibri" panose="020F0502020204030204" pitchFamily="34" charset="0"/>
              </a:defRPr>
            </a:lvl4pPr>
            <a:lvl5pPr marL="2848780" indent="-316532">
              <a:spcBef>
                <a:spcPct val="20000"/>
              </a:spcBef>
              <a:buFont typeface="Arial" panose="020B0604020202020204" pitchFamily="34" charset="0"/>
              <a:buChar char="»"/>
              <a:defRPr sz="2770">
                <a:solidFill>
                  <a:schemeClr val="tx1"/>
                </a:solidFill>
                <a:latin typeface="Calibri" panose="020F0502020204030204" pitchFamily="34" charset="0"/>
              </a:defRPr>
            </a:lvl5pPr>
            <a:lvl6pPr marL="3481840"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6pPr>
            <a:lvl7pPr marL="4114904"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7pPr>
            <a:lvl8pPr marL="4747966"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8pPr>
            <a:lvl9pPr marL="5381026" indent="-316532" eaLnBrk="0" fontAlgn="base" hangingPunct="0">
              <a:spcBef>
                <a:spcPct val="20000"/>
              </a:spcBef>
              <a:spcAft>
                <a:spcPct val="0"/>
              </a:spcAft>
              <a:buFont typeface="Arial" panose="020B0604020202020204" pitchFamily="34" charset="0"/>
              <a:buChar char="»"/>
              <a:defRPr sz="2770">
                <a:solidFill>
                  <a:schemeClr val="tx1"/>
                </a:solidFill>
                <a:latin typeface="Calibri" panose="020F0502020204030204" pitchFamily="34" charset="0"/>
              </a:defRPr>
            </a:lvl9pPr>
          </a:lstStyle>
          <a:p>
            <a:pPr>
              <a:spcBef>
                <a:spcPct val="0"/>
              </a:spcBef>
              <a:buFontTx/>
              <a:buNone/>
            </a:pPr>
            <a:fld id="{B77179E3-D2C4-4336-92A6-ABAADBC4B991}" type="slidenum">
              <a:rPr lang="nl-NL" altLang="nl-BE" sz="1662">
                <a:solidFill>
                  <a:srgbClr val="898989"/>
                </a:solidFill>
                <a:latin typeface="Arial" panose="020B0604020202020204" pitchFamily="34" charset="0"/>
              </a:rPr>
              <a:pPr>
                <a:spcBef>
                  <a:spcPct val="0"/>
                </a:spcBef>
                <a:buFontTx/>
                <a:buNone/>
              </a:pPr>
              <a:t>8</a:t>
            </a:fld>
            <a:endParaRPr lang="nl-NL" altLang="nl-BE" sz="1662">
              <a:solidFill>
                <a:srgbClr val="898989"/>
              </a:solidFill>
              <a:latin typeface="Arial" panose="020B0604020202020204" pitchFamily="34" charset="0"/>
            </a:endParaRPr>
          </a:p>
        </p:txBody>
      </p:sp>
      <p:sp>
        <p:nvSpPr>
          <p:cNvPr id="5" name="TextBox 3">
            <a:extLst>
              <a:ext uri="{FF2B5EF4-FFF2-40B4-BE49-F238E27FC236}">
                <a16:creationId xmlns:a16="http://schemas.microsoft.com/office/drawing/2014/main" id="{F26F8F83-7028-4A99-A608-A1C7FD2312B0}"/>
              </a:ext>
            </a:extLst>
          </p:cNvPr>
          <p:cNvSpPr txBox="1">
            <a:spLocks noChangeArrowheads="1"/>
          </p:cNvSpPr>
          <p:nvPr/>
        </p:nvSpPr>
        <p:spPr bwMode="auto">
          <a:xfrm>
            <a:off x="9178416" y="9247956"/>
            <a:ext cx="5318112"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2700" dirty="0"/>
              <a:t>© Cambridge University Press 2018</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9135F-588D-4DA5-800A-E62FF94DC00B}"/>
              </a:ext>
            </a:extLst>
          </p:cNvPr>
          <p:cNvSpPr>
            <a:spLocks noGrp="1"/>
          </p:cNvSpPr>
          <p:nvPr>
            <p:ph type="title"/>
          </p:nvPr>
        </p:nvSpPr>
        <p:spPr/>
        <p:txBody>
          <a:bodyPr/>
          <a:lstStyle/>
          <a:p>
            <a:r>
              <a:rPr lang="en-US" dirty="0"/>
              <a:t>Big Data Storage</a:t>
            </a:r>
          </a:p>
        </p:txBody>
      </p:sp>
      <p:sp>
        <p:nvSpPr>
          <p:cNvPr id="3" name="Content Placeholder 2">
            <a:extLst>
              <a:ext uri="{FF2B5EF4-FFF2-40B4-BE49-F238E27FC236}">
                <a16:creationId xmlns:a16="http://schemas.microsoft.com/office/drawing/2014/main" id="{5F6FF492-03AA-4DFA-BAB0-CDDA312D2B56}"/>
              </a:ext>
            </a:extLst>
          </p:cNvPr>
          <p:cNvSpPr>
            <a:spLocks noGrp="1"/>
          </p:cNvSpPr>
          <p:nvPr>
            <p:ph idx="1"/>
          </p:nvPr>
        </p:nvSpPr>
        <p:spPr>
          <a:xfrm>
            <a:off x="1181563" y="2088995"/>
            <a:ext cx="13692838" cy="6527008"/>
          </a:xfrm>
        </p:spPr>
        <p:txBody>
          <a:bodyPr/>
          <a:lstStyle/>
          <a:p>
            <a:pPr indent="-384048"/>
            <a:r>
              <a:rPr lang="en-US" sz="2400" dirty="0"/>
              <a:t>Schema on Read, rather than Schema on Write</a:t>
            </a:r>
          </a:p>
          <a:p>
            <a:pPr marL="1110996" lvl="1"/>
            <a:r>
              <a:rPr lang="en-US" dirty="0"/>
              <a:t>Schema on Write – preexisting data model, how traditional databases are designed (relational databases)</a:t>
            </a:r>
          </a:p>
          <a:p>
            <a:pPr marL="1110996" lvl="1"/>
            <a:r>
              <a:rPr lang="en-US" dirty="0"/>
              <a:t>Schema on Read – data model determined later, depends on how you want to use it (XML, JSON)</a:t>
            </a:r>
          </a:p>
          <a:p>
            <a:pPr marL="1110996" lvl="1"/>
            <a:r>
              <a:rPr lang="en-US" dirty="0"/>
              <a:t>Capture and store the data, and worry about how you want to use it later</a:t>
            </a:r>
          </a:p>
          <a:p>
            <a:pPr indent="-384048"/>
            <a:r>
              <a:rPr lang="en-US" sz="2400" dirty="0"/>
              <a:t>Data Lake</a:t>
            </a:r>
          </a:p>
          <a:p>
            <a:pPr marL="1110996" lvl="1"/>
            <a:r>
              <a:rPr lang="en-US" dirty="0"/>
              <a:t>A large integrated repository for internal and external data that does not follow a predefined schema</a:t>
            </a:r>
          </a:p>
          <a:p>
            <a:pPr marL="1110996" lvl="1"/>
            <a:r>
              <a:rPr lang="en-US" dirty="0"/>
              <a:t>Capture everything, dive in anywhere, flexible access</a:t>
            </a:r>
          </a:p>
          <a:p>
            <a:endParaRPr lang="en-US" dirty="0"/>
          </a:p>
        </p:txBody>
      </p:sp>
      <p:sp>
        <p:nvSpPr>
          <p:cNvPr id="4" name="Slide Number Placeholder 3">
            <a:extLst>
              <a:ext uri="{FF2B5EF4-FFF2-40B4-BE49-F238E27FC236}">
                <a16:creationId xmlns:a16="http://schemas.microsoft.com/office/drawing/2014/main" id="{AC3A3B18-8A0D-4829-9D96-62233FC929D9}"/>
              </a:ext>
            </a:extLst>
          </p:cNvPr>
          <p:cNvSpPr>
            <a:spLocks noGrp="1"/>
          </p:cNvSpPr>
          <p:nvPr>
            <p:ph type="sldNum" sz="quarter" idx="12"/>
          </p:nvPr>
        </p:nvSpPr>
        <p:spPr/>
        <p:txBody>
          <a:bodyPr/>
          <a:lstStyle/>
          <a:p>
            <a:pPr>
              <a:defRPr/>
            </a:pPr>
            <a:fld id="{7499886E-1778-41FD-B810-C2A5ABCE85E5}" type="slidenum">
              <a:rPr lang="en-US" altLang="en-US" smtClean="0"/>
              <a:pPr>
                <a:defRPr/>
              </a:pPr>
              <a:t>9</a:t>
            </a:fld>
            <a:endParaRPr lang="en-US" altLang="en-US"/>
          </a:p>
        </p:txBody>
      </p:sp>
      <p:sp>
        <p:nvSpPr>
          <p:cNvPr id="5" name="Footer Placeholder 4">
            <a:extLst>
              <a:ext uri="{FF2B5EF4-FFF2-40B4-BE49-F238E27FC236}">
                <a16:creationId xmlns:a16="http://schemas.microsoft.com/office/drawing/2014/main" id="{549156D5-858F-4AA4-B463-47B0054EB0BB}"/>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t>Data 604: Data Management</a:t>
            </a:r>
            <a:endParaRPr lang="en-US" dirty="0"/>
          </a:p>
        </p:txBody>
      </p:sp>
      <p:pic>
        <p:nvPicPr>
          <p:cNvPr id="6" name="Shape 15" descr="Pearson Logo">
            <a:extLst>
              <a:ext uri="{FF2B5EF4-FFF2-40B4-BE49-F238E27FC236}">
                <a16:creationId xmlns:a16="http://schemas.microsoft.com/office/drawing/2014/main" id="{0C322CF0-D6D9-4A0B-A8F1-B824CBCD2AD1}"/>
              </a:ext>
            </a:extLst>
          </p:cNvPr>
          <p:cNvPicPr preferRelativeResize="0"/>
          <p:nvPr/>
        </p:nvPicPr>
        <p:blipFill rotWithShape="1">
          <a:blip r:embed="rId2">
            <a:alphaModFix/>
          </a:blip>
          <a:srcRect/>
          <a:stretch/>
        </p:blipFill>
        <p:spPr>
          <a:xfrm>
            <a:off x="8455501" y="9482359"/>
            <a:ext cx="1376998" cy="419872"/>
          </a:xfrm>
          <a:prstGeom prst="rect">
            <a:avLst/>
          </a:prstGeom>
          <a:noFill/>
          <a:ln>
            <a:noFill/>
          </a:ln>
        </p:spPr>
      </p:pic>
      <p:sp>
        <p:nvSpPr>
          <p:cNvPr id="7" name="TextBox 6">
            <a:extLst>
              <a:ext uri="{FF2B5EF4-FFF2-40B4-BE49-F238E27FC236}">
                <a16:creationId xmlns:a16="http://schemas.microsoft.com/office/drawing/2014/main" id="{6E6AC612-8BC2-4CF6-BC3D-C1320D6D3883}"/>
              </a:ext>
            </a:extLst>
          </p:cNvPr>
          <p:cNvSpPr txBox="1"/>
          <p:nvPr/>
        </p:nvSpPr>
        <p:spPr>
          <a:xfrm>
            <a:off x="7631833" y="8616003"/>
            <a:ext cx="7541418" cy="738664"/>
          </a:xfrm>
          <a:prstGeom prst="rect">
            <a:avLst/>
          </a:prstGeom>
          <a:noFill/>
        </p:spPr>
        <p:txBody>
          <a:bodyPr wrap="square" rtlCol="0">
            <a:spAutoFit/>
          </a:bodyPr>
          <a:ls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r>
              <a:rPr lang="en-US" altLang="en-US" sz="1500" dirty="0">
                <a:latin typeface="Verdana"/>
                <a:ea typeface="Verdana" panose="020B0604030504040204" pitchFamily="34" charset="0"/>
                <a:cs typeface="Verdana" panose="020B0604030504040204" pitchFamily="34" charset="0"/>
              </a:rPr>
              <a:t>Copyright © 2019, 2016, 2013 Pearson Education, Inc. All Rights Reserved </a:t>
            </a:r>
          </a:p>
          <a:p>
            <a:endParaRPr lang="en-US" sz="2700" dirty="0"/>
          </a:p>
        </p:txBody>
      </p:sp>
    </p:spTree>
    <p:extLst>
      <p:ext uri="{BB962C8B-B14F-4D97-AF65-F5344CB8AC3E}">
        <p14:creationId xmlns:p14="http://schemas.microsoft.com/office/powerpoint/2010/main" val="1947967181"/>
      </p:ext>
    </p:extLst>
  </p:cSld>
  <p:clrMapOvr>
    <a:masterClrMapping/>
  </p:clrMapOvr>
</p:sld>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6" ma:contentTypeDescription="Create a new document." ma:contentTypeScope="" ma:versionID="c18a61330e6fa6d103abce2695885716">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5b522bcb3bbd01c572015d91d3f26f7d"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1899317-92f2-4c2c-8860-d4f06723e3af}" ma:internalName="TaxCatchAll" ma:showField="CatchAllData" ma:web="adb55acf-91ac-4c47-b2b7-b7c95866bb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TaxCatchAll xmlns="adb55acf-91ac-4c47-b2b7-b7c95866bb05" xsi:nil="true"/>
    <lcf76f155ced4ddcb4097134ff3c332f xmlns="e42f9681-256a-46bb-8d43-d723a9a9dd0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29B7386-0C5E-43DB-8BF1-052EEAD5F5DF}">
  <ds:schemaRefs>
    <ds:schemaRef ds:uri="http://schemas.microsoft.com/sharepoint/v3/contenttype/forms"/>
  </ds:schemaRefs>
</ds:datastoreItem>
</file>

<file path=customXml/itemProps2.xml><?xml version="1.0" encoding="utf-8"?>
<ds:datastoreItem xmlns:ds="http://schemas.openxmlformats.org/officeDocument/2006/customXml" ds:itemID="{E9B24647-E2C5-4928-BF8A-7B29CB8907D9}"/>
</file>

<file path=customXml/itemProps3.xml><?xml version="1.0" encoding="utf-8"?>
<ds:datastoreItem xmlns:ds="http://schemas.openxmlformats.org/officeDocument/2006/customXml" ds:itemID="{DF88E22E-2A4B-4FB1-9848-BF16E7DBE74B}">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docMetadata/LabelInfo.xml><?xml version="1.0" encoding="utf-8"?>
<clbl:labelList xmlns:clbl="http://schemas.microsoft.com/office/2020/mipLabelMetadata">
  <clbl:label id="{6b558183-044c-4105-8d9c-cea02a2a3d86}" enabled="1" method="Standard" siteId="{43083d15-7273-40c1-b7db-39efd9ccc17a}" removed="0"/>
</clbl:labelList>
</file>

<file path=docProps/app.xml><?xml version="1.0" encoding="utf-8"?>
<Properties xmlns="http://schemas.openxmlformats.org/officeDocument/2006/extended-properties" xmlns:vt="http://schemas.openxmlformats.org/officeDocument/2006/docPropsVTypes">
  <TotalTime>125520</TotalTime>
  <Words>1624</Words>
  <Application>Microsoft Office PowerPoint</Application>
  <PresentationFormat>Custom</PresentationFormat>
  <Paragraphs>218</Paragraphs>
  <Slides>30</Slides>
  <Notes>6</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Title &amp; Bullet</vt:lpstr>
      <vt:lpstr>Lecture 1.5 Edge, AIoT, Big Data</vt:lpstr>
      <vt:lpstr>PowerPoint Presentation</vt:lpstr>
      <vt:lpstr>Topics</vt:lpstr>
      <vt:lpstr>Learning Objectives</vt:lpstr>
      <vt:lpstr>Big Data</vt:lpstr>
      <vt:lpstr>The 5 Vs of Big Data</vt:lpstr>
      <vt:lpstr>The 5 Vs of Big Data</vt:lpstr>
      <vt:lpstr>The 5 Vs of Big Data</vt:lpstr>
      <vt:lpstr>Big Data Storage</vt:lpstr>
      <vt:lpstr>Infrastructure Advances in Data Management</vt:lpstr>
      <vt:lpstr>Hadoop</vt:lpstr>
      <vt:lpstr>History of Hadoop</vt:lpstr>
      <vt:lpstr>Data/Compute Infrastructure</vt:lpstr>
      <vt:lpstr>Data and Compute Infrastructures</vt:lpstr>
      <vt:lpstr>On-Premise Datacenter</vt:lpstr>
      <vt:lpstr>PowerPoint Presentation</vt:lpstr>
      <vt:lpstr>PowerPoint Presentation</vt:lpstr>
      <vt:lpstr>Embedded and Edge Computing</vt:lpstr>
      <vt:lpstr>PowerPoint Presentation</vt:lpstr>
      <vt:lpstr>THE JETSON FAMILY</vt:lpstr>
      <vt:lpstr>Data Latency by Distance</vt:lpstr>
      <vt:lpstr>PowerPoint Presentation</vt:lpstr>
      <vt:lpstr>Embedded/ Edge Computing</vt:lpstr>
      <vt:lpstr>Internet of Things / Cloud Computing</vt:lpstr>
      <vt:lpstr>Internet of Things (IoT)</vt:lpstr>
      <vt:lpstr>AIoT Applications</vt:lpstr>
      <vt:lpstr>AIoT</vt:lpstr>
      <vt:lpstr>Cloud Services</vt:lpstr>
      <vt:lpstr>Cloud Compute and GPU Services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 Hohn</dc:creator>
  <cp:lastModifiedBy>Patty Delafuente</cp:lastModifiedBy>
  <cp:revision>3812</cp:revision>
  <dcterms:created xsi:type="dcterms:W3CDTF">2008-01-24T03:11:41Z</dcterms:created>
  <dcterms:modified xsi:type="dcterms:W3CDTF">2021-09-08T15:47:10Z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ies>
</file>