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18"/>
  </p:notesMasterIdLst>
  <p:handoutMasterIdLst>
    <p:handoutMasterId r:id="rId19"/>
  </p:handoutMasterIdLst>
  <p:sldIdLst>
    <p:sldId id="836" r:id="rId5"/>
    <p:sldId id="824" r:id="rId6"/>
    <p:sldId id="821" r:id="rId7"/>
    <p:sldId id="837" r:id="rId8"/>
    <p:sldId id="825" r:id="rId9"/>
    <p:sldId id="828" r:id="rId10"/>
    <p:sldId id="826" r:id="rId11"/>
    <p:sldId id="830" r:id="rId12"/>
    <p:sldId id="827" r:id="rId13"/>
    <p:sldId id="831" r:id="rId14"/>
    <p:sldId id="834" r:id="rId15"/>
    <p:sldId id="832" r:id="rId16"/>
    <p:sldId id="835" r:id="rId17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stin Franklin" initials="DF" lastIdx="1" clrIdx="0">
    <p:extLst>
      <p:ext uri="{19B8F6BF-5375-455C-9EA6-DF929625EA0E}">
        <p15:presenceInfo xmlns:p15="http://schemas.microsoft.com/office/powerpoint/2012/main" userId="S::dustinf@nvidia.com::1f165bb6-326c-4610-b292-af9159272b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EE8D00"/>
    <a:srgbClr val="DBE0E5"/>
    <a:srgbClr val="556B84"/>
    <a:srgbClr val="001C53"/>
    <a:srgbClr val="B3A369"/>
    <a:srgbClr val="890C58"/>
    <a:srgbClr val="0071C5"/>
    <a:srgbClr val="4F2682"/>
    <a:srgbClr val="008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7FB7BF4-D846-472B-A53E-85DD0512A351}" v="2" dt="2023-04-24T21:47:30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54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3.xml"/><Relationship Id="rId4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2.xml"/><Relationship Id="rId4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4/24/2023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E9A25CB-F3DC-472C-9C8D-574A4C8F42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42B73E-884F-4736-8A30-A9D83EF76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D8CF8-E6F1-4C71-A0F0-EB56510727F2}"/>
              </a:ext>
            </a:extLst>
          </p:cNvPr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3E6342-0934-4596-B090-343BD3D864C2}"/>
              </a:ext>
            </a:extLst>
          </p:cNvPr>
          <p:cNvGrpSpPr/>
          <p:nvPr userDrawn="1"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3B7F7C-2AF1-4224-94BD-871935C06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7ABEDA-E49E-4754-B6ED-834DE61A65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1B404C-CFD2-4F0A-8198-378A3FF9A789}"/>
                </a:ext>
              </a:extLst>
            </p:cNvPr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5781F1-6692-4A43-B92C-D22E46A17DBD}"/>
              </a:ext>
            </a:extLst>
          </p:cNvPr>
          <p:cNvGrpSpPr/>
          <p:nvPr userDrawn="1"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2FDD42-E463-47E8-BC74-30C0F632C361}"/>
                </a:ext>
              </a:extLst>
            </p:cNvPr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790E381-A253-4895-8817-3A0BDB272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&#10;&#10;Description automatically generated">
              <a:extLst>
                <a:ext uri="{FF2B5EF4-FFF2-40B4-BE49-F238E27FC236}">
                  <a16:creationId xmlns:a16="http://schemas.microsoft.com/office/drawing/2014/main" id="{8D2A1852-65BB-4AC6-A3B2-0A79C38FA5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lv-mhp.github.io/" TargetMode="External"/><Relationship Id="rId3" Type="http://schemas.openxmlformats.org/officeDocument/2006/relationships/hyperlink" Target="https://vcai.mpi-inf.mpg.de/projects/SingleShotMultiPerson/" TargetMode="External"/><Relationship Id="rId7" Type="http://schemas.openxmlformats.org/officeDocument/2006/relationships/image" Target="../media/image15.png"/><Relationship Id="rId2" Type="http://schemas.openxmlformats.org/officeDocument/2006/relationships/hyperlink" Target="https://datasets.activeloop.ai/docs/ml/datasets/lsp-dataset/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hyperlink" Target="https://github.com/anDoer/PoseTrack21" TargetMode="Externa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embedded/jetson-benchmarks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densepose.org/" TargetMode="External"/><Relationship Id="rId3" Type="http://schemas.openxmlformats.org/officeDocument/2006/relationships/hyperlink" Target="https://arxiv.org/pdf/1902.09212.pdf" TargetMode="External"/><Relationship Id="rId7" Type="http://schemas.openxmlformats.org/officeDocument/2006/relationships/hyperlink" Target="https://arxiv.org/abs/1505.07427" TargetMode="External"/><Relationship Id="rId2" Type="http://schemas.openxmlformats.org/officeDocument/2006/relationships/hyperlink" Target="https://arxiv.org/pdf/1812.08008.pdf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arxiv.org/abs/1312.4659" TargetMode="External"/><Relationship Id="rId5" Type="http://schemas.openxmlformats.org/officeDocument/2006/relationships/hyperlink" Target="https://arxiv.org/abs/1612.00137" TargetMode="External"/><Relationship Id="rId4" Type="http://schemas.openxmlformats.org/officeDocument/2006/relationships/hyperlink" Target="https://arxiv.org/abs/1511.06645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arxiv.org/pdf/1812.08008.pdf" TargetMode="Externa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arxiv.org/pdf/1902.09212.pdf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Lecture 2.4 </a:t>
            </a:r>
            <a:br>
              <a:rPr lang="en-US">
                <a:latin typeface="Arial"/>
                <a:cs typeface="Arial"/>
              </a:rPr>
            </a:br>
            <a:r>
              <a:rPr lang="en-US">
                <a:latin typeface="Arial"/>
                <a:cs typeface="Arial"/>
              </a:rPr>
              <a:t>Pose Estimation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59980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F9F6770-0A52-42B7-87F6-57DE2CA5D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"/>
                <a:cs typeface="Arial"/>
              </a:rPr>
              <a:t>Popular Datasets</a:t>
            </a:r>
            <a:endParaRPr lang="tr-TR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5CD1186-F88F-4FE7-8E62-CAB072BF209B}"/>
              </a:ext>
            </a:extLst>
          </p:cNvPr>
          <p:cNvSpPr>
            <a:spLocks noGrp="1"/>
          </p:cNvSpPr>
          <p:nvPr/>
        </p:nvSpPr>
        <p:spPr bwMode="auto">
          <a:xfrm>
            <a:off x="2234931" y="2575884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383540" indent="-383540"/>
            <a:r>
              <a:rPr lang="en-US" dirty="0">
                <a:solidFill>
                  <a:srgbClr val="383838"/>
                </a:solidFill>
                <a:latin typeface="Arial"/>
                <a:ea typeface="MS PGothic"/>
                <a:cs typeface="Arial"/>
                <a:hlinkClick r:id="rId2"/>
              </a:rPr>
              <a:t>LSP (Leeds Sports Pose)</a:t>
            </a:r>
            <a:endParaRPr lang="tr-TR" dirty="0">
              <a:solidFill>
                <a:srgbClr val="383838"/>
              </a:solidFill>
              <a:latin typeface="Arial"/>
              <a:ea typeface="MS PGothic"/>
              <a:cs typeface="Arial"/>
            </a:endParaRPr>
          </a:p>
          <a:p>
            <a:pPr marL="383540" indent="-383540"/>
            <a:endParaRPr lang="en-US" dirty="0">
              <a:solidFill>
                <a:srgbClr val="000000"/>
              </a:solidFill>
              <a:cs typeface="Arial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D4F8088-5285-4B64-B3D5-699B594DBA5B}"/>
              </a:ext>
            </a:extLst>
          </p:cNvPr>
          <p:cNvSpPr>
            <a:spLocks noGrp="1"/>
          </p:cNvSpPr>
          <p:nvPr/>
        </p:nvSpPr>
        <p:spPr bwMode="auto">
          <a:xfrm>
            <a:off x="2724788" y="5466799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r>
              <a:rPr lang="en-US" dirty="0">
                <a:solidFill>
                  <a:srgbClr val="383838"/>
                </a:solidFill>
                <a:latin typeface="Arial"/>
                <a:ea typeface="MS PGothic"/>
                <a:cs typeface="Arial"/>
                <a:hlinkClick r:id="rId3"/>
              </a:rPr>
              <a:t>MuPoTS-3D </a:t>
            </a:r>
            <a:endParaRPr lang="tr-TR">
              <a:solidFill>
                <a:srgbClr val="383838"/>
              </a:solidFill>
              <a:latin typeface="Arial"/>
              <a:ea typeface="MS PGothic"/>
              <a:cs typeface="Arial"/>
            </a:endParaRPr>
          </a:p>
          <a:p>
            <a:pPr marL="383540" indent="-383540"/>
            <a:endParaRPr lang="en-US">
              <a:solidFill>
                <a:srgbClr val="383838"/>
              </a:solidFill>
              <a:cs typeface="Arial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5E53DC7-579F-49E5-992A-82E9B31886C8}"/>
              </a:ext>
            </a:extLst>
          </p:cNvPr>
          <p:cNvSpPr>
            <a:spLocks noGrp="1"/>
          </p:cNvSpPr>
          <p:nvPr/>
        </p:nvSpPr>
        <p:spPr bwMode="auto">
          <a:xfrm>
            <a:off x="9636011" y="5334862"/>
            <a:ext cx="3734310" cy="476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r>
              <a:rPr lang="en-US" dirty="0">
                <a:solidFill>
                  <a:srgbClr val="383838"/>
                </a:solidFill>
                <a:latin typeface="Arial"/>
                <a:ea typeface="MS PGothic"/>
                <a:cs typeface="Arial"/>
                <a:hlinkClick r:id="rId4"/>
              </a:rPr>
              <a:t>PoseTrack</a:t>
            </a:r>
            <a:endParaRPr lang="tr-TR" dirty="0">
              <a:solidFill>
                <a:srgbClr val="383838"/>
              </a:solidFill>
              <a:latin typeface="Arial"/>
              <a:ea typeface="MS PGothic"/>
              <a:cs typeface="Arial"/>
            </a:endParaRPr>
          </a:p>
          <a:p>
            <a:pPr marL="383540" indent="-383540"/>
            <a:endParaRPr lang="en-US" dirty="0">
              <a:solidFill>
                <a:srgbClr val="383838"/>
              </a:solidFill>
              <a:cs typeface="Arial"/>
            </a:endParaRPr>
          </a:p>
        </p:txBody>
      </p:sp>
      <p:pic>
        <p:nvPicPr>
          <p:cNvPr id="12" name="Resim 12" descr="metin, farklı, resim içeren bir resim&#10;&#10;Açıklama otomatik olarak oluşturuldu">
            <a:extLst>
              <a:ext uri="{FF2B5EF4-FFF2-40B4-BE49-F238E27FC236}">
                <a16:creationId xmlns:a16="http://schemas.microsoft.com/office/drawing/2014/main" id="{291EDE93-0AB8-43BE-B4BF-1BA20AA7F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2947" y="3032968"/>
            <a:ext cx="3903889" cy="1982560"/>
          </a:xfrm>
          <a:prstGeom prst="rect">
            <a:avLst/>
          </a:prstGeom>
        </p:spPr>
      </p:pic>
      <p:pic>
        <p:nvPicPr>
          <p:cNvPr id="14" name="Resim 14" descr="açık hava, farklı, renkli, birkaç içeren bir resim&#10;&#10;Açıklama otomatik olarak oluşturuldu">
            <a:extLst>
              <a:ext uri="{FF2B5EF4-FFF2-40B4-BE49-F238E27FC236}">
                <a16:creationId xmlns:a16="http://schemas.microsoft.com/office/drawing/2014/main" id="{9DBB35C4-9985-4D72-9769-0459606B5E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4859" y="5821405"/>
            <a:ext cx="4552122" cy="2783985"/>
          </a:xfrm>
          <a:prstGeom prst="rect">
            <a:avLst/>
          </a:prstGeom>
        </p:spPr>
      </p:pic>
      <p:pic>
        <p:nvPicPr>
          <p:cNvPr id="15" name="Resim 15" descr="oyuncu içeren bir resim&#10;&#10;Açıklama otomatik olarak oluşturuldu">
            <a:extLst>
              <a:ext uri="{FF2B5EF4-FFF2-40B4-BE49-F238E27FC236}">
                <a16:creationId xmlns:a16="http://schemas.microsoft.com/office/drawing/2014/main" id="{40708BBE-505B-4883-B910-850E8ED180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42590" y="5817416"/>
            <a:ext cx="4547162" cy="251315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0F93242-42DD-488F-ACC1-DE423DF5C4B3}"/>
              </a:ext>
            </a:extLst>
          </p:cNvPr>
          <p:cNvSpPr>
            <a:spLocks noGrp="1"/>
          </p:cNvSpPr>
          <p:nvPr/>
        </p:nvSpPr>
        <p:spPr bwMode="auto">
          <a:xfrm>
            <a:off x="9634116" y="2092229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MS PGothic" pitchFamily="34" charset="-128"/>
                <a:cs typeface="+mn-cs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8"/>
              </a:rPr>
              <a:t>Multi-human</a:t>
            </a:r>
            <a:endParaRPr lang="tr-TR"/>
          </a:p>
        </p:txBody>
      </p:sp>
      <p:pic>
        <p:nvPicPr>
          <p:cNvPr id="16" name="Resim 15" descr="iç mekan, pek çok, farklı, birkaç içeren bir resim&#10;&#10;Açıklama otomatik olarak oluşturuldu">
            <a:extLst>
              <a:ext uri="{FF2B5EF4-FFF2-40B4-BE49-F238E27FC236}">
                <a16:creationId xmlns:a16="http://schemas.microsoft.com/office/drawing/2014/main" id="{3CC65B2B-DE39-4473-A2FB-5F297C8F6D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4975" y="2599541"/>
            <a:ext cx="4841111" cy="235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0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F9F6770-0A52-42B7-87F6-57DE2CA5DC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"/>
                <a:cs typeface="Arial"/>
              </a:rPr>
              <a:t>Applications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CE1F380-7A7F-4319-9ADD-861F05F20D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tr-TR">
                <a:latin typeface="Arial"/>
                <a:cs typeface="Arial"/>
              </a:rPr>
              <a:t>Gesture Recognition</a:t>
            </a:r>
            <a:endParaRPr lang="tr-TR"/>
          </a:p>
          <a:p>
            <a:pPr marL="457200" indent="-457200">
              <a:buFont typeface="Arial"/>
              <a:buChar char="•"/>
            </a:pPr>
            <a:r>
              <a:rPr lang="tr-TR">
                <a:latin typeface="Arial"/>
                <a:cs typeface="Arial"/>
              </a:rPr>
              <a:t>Virtual Reality</a:t>
            </a:r>
          </a:p>
          <a:p>
            <a:pPr marL="457200" indent="-457200">
              <a:buFont typeface="Arial"/>
              <a:buChar char="•"/>
            </a:pPr>
            <a:r>
              <a:rPr lang="tr-TR">
                <a:latin typeface="Arial"/>
                <a:cs typeface="Arial"/>
              </a:rPr>
              <a:t>Activity Recognition</a:t>
            </a:r>
          </a:p>
          <a:p>
            <a:pPr marL="457200" indent="-457200">
              <a:buFont typeface="Arial"/>
              <a:buChar char="•"/>
            </a:pPr>
            <a:r>
              <a:rPr lang="tr-TR">
                <a:latin typeface="Arial"/>
                <a:cs typeface="Arial"/>
              </a:rPr>
              <a:t>Posture Analysis </a:t>
            </a:r>
          </a:p>
          <a:p>
            <a:endParaRPr lang="tr-TR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CA6BD99-2D97-42E6-BEDA-EBC78F51D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7408" y="1437978"/>
            <a:ext cx="4734148" cy="2629622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31CFD222-8646-4BDA-82DA-A3096E4521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5188" y="5399954"/>
            <a:ext cx="4712655" cy="2648961"/>
          </a:xfrm>
          <a:prstGeom prst="rect">
            <a:avLst/>
          </a:prstGeom>
        </p:spPr>
      </p:pic>
      <p:pic>
        <p:nvPicPr>
          <p:cNvPr id="8" name="Picture 8" descr="A picture containing building, outdoor, street, city&#10;&#10;Description automatically generated">
            <a:extLst>
              <a:ext uri="{FF2B5EF4-FFF2-40B4-BE49-F238E27FC236}">
                <a16:creationId xmlns:a16="http://schemas.microsoft.com/office/drawing/2014/main" id="{4A736597-EFD6-464F-A2E2-4375B6EAEA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5278" y="1558443"/>
            <a:ext cx="5796213" cy="3254121"/>
          </a:xfrm>
          <a:prstGeom prst="rect">
            <a:avLst/>
          </a:prstGeom>
        </p:spPr>
      </p:pic>
      <p:pic>
        <p:nvPicPr>
          <p:cNvPr id="10" name="Picture 10" descr="A picture containing text, indoor, screenshot&#10;&#10;Description automatically generated">
            <a:extLst>
              <a:ext uri="{FF2B5EF4-FFF2-40B4-BE49-F238E27FC236}">
                <a16:creationId xmlns:a16="http://schemas.microsoft.com/office/drawing/2014/main" id="{755C8316-A731-4CB0-A1DA-283832729C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92" y="5988642"/>
            <a:ext cx="5743933" cy="3226907"/>
          </a:xfrm>
          <a:prstGeom prst="rect">
            <a:avLst/>
          </a:prstGeom>
        </p:spPr>
      </p:pic>
      <p:pic>
        <p:nvPicPr>
          <p:cNvPr id="9" name="Picture 9">
            <a:extLst>
              <a:ext uri="{FF2B5EF4-FFF2-40B4-BE49-F238E27FC236}">
                <a16:creationId xmlns:a16="http://schemas.microsoft.com/office/drawing/2014/main" id="{1EBF520A-4B5E-4879-A826-43D0C6C01E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7083" y="6376804"/>
            <a:ext cx="4943976" cy="2727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D30138E-C42C-4A10-A8E1-5D5DC7F04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>
                <a:latin typeface="Arial"/>
                <a:cs typeface="Arial"/>
              </a:rPr>
              <a:t>Performance</a:t>
            </a:r>
            <a:endParaRPr lang="tr-TR"/>
          </a:p>
        </p:txBody>
      </p:sp>
      <p:pic>
        <p:nvPicPr>
          <p:cNvPr id="6" name="Picture 6" descr="Chart&#10;&#10;Description automatically generated">
            <a:extLst>
              <a:ext uri="{FF2B5EF4-FFF2-40B4-BE49-F238E27FC236}">
                <a16:creationId xmlns:a16="http://schemas.microsoft.com/office/drawing/2014/main" id="{E48D37DA-0CE6-4348-B9DA-192E62EE01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6306" y="2289752"/>
            <a:ext cx="9213011" cy="5685928"/>
          </a:xfr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5CB0C575-3414-4134-AC8C-99A44D329A97}"/>
              </a:ext>
            </a:extLst>
          </p:cNvPr>
          <p:cNvSpPr txBox="1"/>
          <p:nvPr/>
        </p:nvSpPr>
        <p:spPr>
          <a:xfrm>
            <a:off x="3246793" y="8248949"/>
            <a:ext cx="2653547" cy="5909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Ref: Jetson Benchmarks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514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945490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University of Oxford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Outline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Pose estimation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Pose estimation architectures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Popular datasets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Applications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Performance</a:t>
            </a:r>
          </a:p>
        </p:txBody>
      </p:sp>
    </p:spTree>
    <p:extLst>
      <p:ext uri="{BB962C8B-B14F-4D97-AF65-F5344CB8AC3E}">
        <p14:creationId xmlns:p14="http://schemas.microsoft.com/office/powerpoint/2010/main" val="2371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Learning objectives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>
              <a:buFont typeface="Arial,Sans-Serif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Define pose estimation</a:t>
            </a:r>
            <a:endParaRPr lang="en-US" dirty="0"/>
          </a:p>
          <a:p>
            <a:pPr marL="383540" indent="-38354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Describe pose estimation architectures</a:t>
            </a:r>
          </a:p>
          <a:p>
            <a:pPr marL="383540" indent="-38354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Learn about popular datasets and applications</a:t>
            </a:r>
          </a:p>
          <a:p>
            <a:pPr marL="383540" indent="-383540">
              <a:buFont typeface="Arial,Sans-Serif"/>
              <a:buChar char="•"/>
            </a:pPr>
            <a:r>
              <a:rPr lang="en-US" sz="2400">
                <a:latin typeface="Arial"/>
                <a:cs typeface="Arial"/>
              </a:rPr>
              <a:t>Discuss performance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8212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What is Pose Estimation?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endParaRPr lang="en-US" sz="2800"/>
          </a:p>
          <a:p>
            <a:pPr marL="383540" indent="-383540"/>
            <a:endParaRPr lang="en-US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3D5FAB8-0CED-4D2B-A060-BFE179BFB40C}"/>
              </a:ext>
            </a:extLst>
          </p:cNvPr>
          <p:cNvSpPr txBox="1"/>
          <p:nvPr/>
        </p:nvSpPr>
        <p:spPr>
          <a:xfrm>
            <a:off x="676894" y="3149735"/>
            <a:ext cx="8281677" cy="455201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</a:rPr>
              <a:t>Utilizes the use of pose and orientation to predict </a:t>
            </a:r>
            <a:endParaRPr lang="tr-TR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</a:rPr>
              <a:t>and track the location of a person or object. </a:t>
            </a:r>
            <a:endParaRPr lang="tr-TR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Types of pose estimation: </a:t>
            </a:r>
          </a:p>
          <a:p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- 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multi-pose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: used when detecting poses </a:t>
            </a:r>
          </a:p>
          <a:p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for multiple objects.</a:t>
            </a: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ea typeface="+mn-lt"/>
              <a:cs typeface="+mn-lt"/>
            </a:endParaRPr>
          </a:p>
          <a:p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-</a:t>
            </a:r>
            <a:r>
              <a:rPr lang="en-US" sz="2400" b="1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 single pose</a:t>
            </a:r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: used to estimate </a:t>
            </a:r>
          </a:p>
          <a:p>
            <a:r>
              <a:rPr lang="en-US" sz="240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ea typeface="+mn-lt"/>
                <a:cs typeface="+mn-lt"/>
              </a:rPr>
              <a:t>the poses of a single object in a given scene</a:t>
            </a: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br>
              <a:rPr lang="en-US"/>
            </a:b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endParaRPr lang="en-US" sz="2400">
              <a:solidFill>
                <a:schemeClr val="bg1">
                  <a:lumMod val="95000"/>
                  <a:lumOff val="5000"/>
                </a:schemeClr>
              </a:solidFill>
              <a:latin typeface="Arial"/>
              <a:cs typeface="Arial"/>
            </a:endParaRPr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526D5E1C-D07D-4F82-A562-2AABD9AEC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8374" y="4363513"/>
            <a:ext cx="8280071" cy="399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80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Pose Estimation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b="1">
                <a:latin typeface="Arial"/>
                <a:cs typeface="Arial"/>
              </a:rPr>
              <a:t>Objective:</a:t>
            </a:r>
            <a:endParaRPr lang="tr-TR" sz="2400"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en-US" sz="2400">
                <a:latin typeface="Arial"/>
                <a:cs typeface="Arial"/>
              </a:rPr>
              <a:t>Predict the pose of a person/object from an image or a video</a:t>
            </a:r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>
                <a:latin typeface="Arial"/>
                <a:cs typeface="Arial"/>
              </a:rPr>
              <a:t>Input:</a:t>
            </a:r>
            <a:endParaRPr lang="en-US" sz="240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>
                <a:latin typeface="Arial"/>
                <a:cs typeface="Arial"/>
              </a:rPr>
              <a:t>Image or video</a:t>
            </a:r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>
                <a:latin typeface="Arial"/>
                <a:cs typeface="Arial"/>
              </a:rPr>
              <a:t>Output:</a:t>
            </a:r>
            <a:endParaRPr lang="en-US" sz="2400"/>
          </a:p>
          <a:p>
            <a:pPr marL="383540" indent="-383540">
              <a:buFont typeface="Arial"/>
              <a:buChar char="•"/>
            </a:pPr>
            <a:r>
              <a:rPr lang="en-US" sz="2400">
                <a:latin typeface="Arial"/>
                <a:cs typeface="Arial"/>
              </a:rPr>
              <a:t>Key point prediction</a:t>
            </a:r>
          </a:p>
          <a:p>
            <a:pPr marL="383540" indent="-383540">
              <a:buFont typeface="Arial"/>
              <a:buChar char="•"/>
            </a:pPr>
            <a:r>
              <a:rPr lang="en-US" sz="2400">
                <a:latin typeface="Arial"/>
                <a:cs typeface="Arial"/>
              </a:rPr>
              <a:t>Pose estimation</a:t>
            </a:r>
          </a:p>
          <a:p>
            <a:pPr marL="383540" indent="-383540"/>
            <a:endParaRPr lang="en-US" sz="2400" b="1"/>
          </a:p>
          <a:p>
            <a:pPr marL="383540" indent="-383540"/>
            <a:endParaRPr lang="en-US" sz="2400" b="1"/>
          </a:p>
          <a:p>
            <a:pPr marL="383540" indent="-383540"/>
            <a:endParaRPr lang="en-US" sz="2400"/>
          </a:p>
        </p:txBody>
      </p:sp>
      <p:pic>
        <p:nvPicPr>
          <p:cNvPr id="5" name="Resim 5" descr="çayır içeren bir resim&#10;&#10;Açıklama otomatik olarak oluşturuldu">
            <a:extLst>
              <a:ext uri="{FF2B5EF4-FFF2-40B4-BE49-F238E27FC236}">
                <a16:creationId xmlns:a16="http://schemas.microsoft.com/office/drawing/2014/main" id="{F15747F8-1C55-4879-A9D3-75B206DE6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10007" y="5219173"/>
            <a:ext cx="7410450" cy="325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0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List of architectures models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>
                <a:latin typeface="Arial"/>
                <a:cs typeface="Arial"/>
                <a:hlinkClick r:id="rId2"/>
              </a:rPr>
              <a:t>OpenPose</a:t>
            </a:r>
            <a:endParaRPr lang="en-US">
              <a:latin typeface="Arial"/>
              <a:cs typeface="Arial"/>
            </a:endParaRPr>
          </a:p>
          <a:p>
            <a:pPr marL="383540" indent="-383540"/>
            <a:r>
              <a:rPr lang="en-US">
                <a:latin typeface="Arial"/>
                <a:cs typeface="Arial"/>
                <a:hlinkClick r:id="rId3"/>
              </a:rPr>
              <a:t>High Resolution Net (HRNet)</a:t>
            </a:r>
            <a:r>
              <a:rPr lang="en-US">
                <a:latin typeface="Arial"/>
                <a:cs typeface="Arial"/>
              </a:rPr>
              <a:t> </a:t>
            </a:r>
            <a:endParaRPr lang="en-US"/>
          </a:p>
          <a:p>
            <a:pPr marL="383540" indent="-383540"/>
            <a:r>
              <a:rPr lang="en-US">
                <a:latin typeface="Arial"/>
                <a:cs typeface="Arial"/>
                <a:hlinkClick r:id="rId4"/>
              </a:rPr>
              <a:t>DeepCut</a:t>
            </a:r>
            <a:r>
              <a:rPr lang="en-US">
                <a:latin typeface="Arial"/>
                <a:cs typeface="Arial"/>
              </a:rPr>
              <a:t> </a:t>
            </a:r>
            <a:endParaRPr lang="en-US"/>
          </a:p>
          <a:p>
            <a:pPr marL="383540" indent="-383540"/>
            <a:r>
              <a:rPr lang="en-US">
                <a:latin typeface="Arial"/>
                <a:cs typeface="Arial"/>
                <a:hlinkClick r:id="rId5"/>
              </a:rPr>
              <a:t>Regional Multi-Person Pose Estimation (AlphaPose)</a:t>
            </a:r>
            <a:r>
              <a:rPr lang="en-US">
                <a:latin typeface="Arial"/>
                <a:cs typeface="Arial"/>
              </a:rPr>
              <a:t> </a:t>
            </a:r>
            <a:endParaRPr lang="en-US"/>
          </a:p>
          <a:p>
            <a:pPr marL="383540" indent="-383540"/>
            <a:r>
              <a:rPr lang="en-US">
                <a:latin typeface="Arial"/>
                <a:cs typeface="Arial"/>
                <a:hlinkClick r:id="rId6"/>
              </a:rPr>
              <a:t>Deep Pose:</a:t>
            </a:r>
            <a:endParaRPr lang="en-US"/>
          </a:p>
          <a:p>
            <a:pPr marL="383540" indent="-383540"/>
            <a:r>
              <a:rPr lang="en-US">
                <a:latin typeface="Arial"/>
                <a:cs typeface="Arial"/>
                <a:hlinkClick r:id="rId7"/>
              </a:rPr>
              <a:t>PoseNet:</a:t>
            </a:r>
            <a:endParaRPr lang="en-US"/>
          </a:p>
          <a:p>
            <a:pPr marL="383540" indent="-383540"/>
            <a:r>
              <a:rPr lang="en-US">
                <a:latin typeface="Arial"/>
                <a:cs typeface="Arial"/>
                <a:hlinkClick r:id="rId8"/>
              </a:rPr>
              <a:t>DensePose</a:t>
            </a:r>
            <a:endParaRPr lang="en-US"/>
          </a:p>
          <a:p>
            <a:pPr marL="383540" indent="-383540"/>
            <a:br>
              <a:rPr lang="en-US"/>
            </a:b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32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rgbClr val="383838"/>
                </a:solidFill>
                <a:latin typeface="Arial"/>
                <a:cs typeface="Arial"/>
                <a:hlinkClick r:id="rId2"/>
              </a:rPr>
              <a:t>OpenPose</a:t>
            </a:r>
            <a:endParaRPr lang="tr-TR">
              <a:hlinkClick r:id="rId2"/>
            </a:endParaRPr>
          </a:p>
        </p:txBody>
      </p:sp>
      <p:pic>
        <p:nvPicPr>
          <p:cNvPr id="3" name="Resim 3">
            <a:extLst>
              <a:ext uri="{FF2B5EF4-FFF2-40B4-BE49-F238E27FC236}">
                <a16:creationId xmlns:a16="http://schemas.microsoft.com/office/drawing/2014/main" id="{11ECECE0-D550-4AFA-AA49-EBA373E07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076" y="2822850"/>
            <a:ext cx="13059887" cy="5724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8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solidFill>
                  <a:srgbClr val="383838"/>
                </a:solidFill>
                <a:latin typeface="Arial"/>
                <a:cs typeface="Arial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High Resolution Net (HRNet)</a:t>
            </a:r>
            <a:r>
              <a:rPr lang="en-US" b="0">
                <a:solidFill>
                  <a:srgbClr val="383838"/>
                </a:solidFill>
                <a:latin typeface="Arial"/>
                <a:cs typeface="Arial"/>
              </a:rPr>
              <a:t> </a:t>
            </a:r>
            <a:endParaRPr lang="tr-TR">
              <a:solidFill>
                <a:srgbClr val="383838"/>
              </a:solidFill>
              <a:latin typeface="Arial"/>
              <a:cs typeface="Arial"/>
            </a:endParaRPr>
          </a:p>
        </p:txBody>
      </p:sp>
      <p:pic>
        <p:nvPicPr>
          <p:cNvPr id="9" name="Resim 9">
            <a:extLst>
              <a:ext uri="{FF2B5EF4-FFF2-40B4-BE49-F238E27FC236}">
                <a16:creationId xmlns:a16="http://schemas.microsoft.com/office/drawing/2014/main" id="{5E095AD8-17F1-4B9B-9405-178008D1F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0374" y="3062736"/>
            <a:ext cx="10773888" cy="4634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51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CAE7DC-567B-4EE3-9042-9EC2609AED8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F88E22E-2A4B-4FB1-9848-BF16E7DBE74B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219</Words>
  <Application>Microsoft Office PowerPoint</Application>
  <PresentationFormat>Custom</PresentationFormat>
  <Paragraphs>63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Arial,Sans-Serif</vt:lpstr>
      <vt:lpstr>Trebuchet MS</vt:lpstr>
      <vt:lpstr>Wingdings</vt:lpstr>
      <vt:lpstr>Title &amp; Bullet</vt:lpstr>
      <vt:lpstr>Lecture 2.4  Pose Estimation</vt:lpstr>
      <vt:lpstr>PowerPoint Presentation</vt:lpstr>
      <vt:lpstr>Outline</vt:lpstr>
      <vt:lpstr> Learning objectives</vt:lpstr>
      <vt:lpstr> What is Pose Estimation?</vt:lpstr>
      <vt:lpstr>Pose Estimation</vt:lpstr>
      <vt:lpstr>List of architectures models</vt:lpstr>
      <vt:lpstr>OpenPose</vt:lpstr>
      <vt:lpstr>High Resolution Net (HRNet) </vt:lpstr>
      <vt:lpstr>Popular Datasets</vt:lpstr>
      <vt:lpstr>Applications</vt:lpstr>
      <vt:lpstr>Performance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Joe Bungo</cp:lastModifiedBy>
  <cp:revision>45</cp:revision>
  <dcterms:created xsi:type="dcterms:W3CDTF">2008-01-24T03:11:41Z</dcterms:created>
  <dcterms:modified xsi:type="dcterms:W3CDTF">2023-04-24T21:47:37Z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