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4" r:id="rId4"/>
  </p:sldMasterIdLst>
  <p:notesMasterIdLst>
    <p:notesMasterId r:id="rId27"/>
  </p:notesMasterIdLst>
  <p:handoutMasterIdLst>
    <p:handoutMasterId r:id="rId28"/>
  </p:handoutMasterIdLst>
  <p:sldIdLst>
    <p:sldId id="818" r:id="rId5"/>
    <p:sldId id="824" r:id="rId6"/>
    <p:sldId id="401" r:id="rId7"/>
    <p:sldId id="408" r:id="rId8"/>
    <p:sldId id="410" r:id="rId9"/>
    <p:sldId id="411" r:id="rId10"/>
    <p:sldId id="417" r:id="rId11"/>
    <p:sldId id="426" r:id="rId12"/>
    <p:sldId id="412" r:id="rId13"/>
    <p:sldId id="425" r:id="rId14"/>
    <p:sldId id="413" r:id="rId15"/>
    <p:sldId id="418" r:id="rId16"/>
    <p:sldId id="414" r:id="rId17"/>
    <p:sldId id="415" r:id="rId18"/>
    <p:sldId id="416" r:id="rId19"/>
    <p:sldId id="419" r:id="rId20"/>
    <p:sldId id="420" r:id="rId21"/>
    <p:sldId id="428" r:id="rId22"/>
    <p:sldId id="421" r:id="rId23"/>
    <p:sldId id="424" r:id="rId24"/>
    <p:sldId id="427" r:id="rId25"/>
    <p:sldId id="820" r:id="rId26"/>
  </p:sldIdLst>
  <p:sldSz cx="18288000" cy="10287000"/>
  <p:notesSz cx="7010400" cy="9296400"/>
  <p:defaultTextStyle>
    <a:defPPr>
      <a:defRPr lang="en-US"/>
    </a:defPPr>
    <a:lvl1pPr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761970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152393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228590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3047878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3809848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457181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533378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6095756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orient="horz" pos="5083" userDrawn="1">
          <p15:clr>
            <a:srgbClr val="A4A3A4"/>
          </p15:clr>
        </p15:guide>
        <p15:guide id="3" orient="horz" pos="5315" userDrawn="1">
          <p15:clr>
            <a:srgbClr val="A4A3A4"/>
          </p15:clr>
        </p15:guide>
        <p15:guide id="4" pos="9092" userDrawn="1">
          <p15:clr>
            <a:srgbClr val="A4A3A4"/>
          </p15:clr>
        </p15:guide>
        <p15:guide id="5" orient="horz" pos="1625" userDrawn="1">
          <p15:clr>
            <a:srgbClr val="A4A3A4"/>
          </p15:clr>
        </p15:guide>
        <p15:guide id="6" pos="57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76"/>
    <a:srgbClr val="C7C8CA"/>
    <a:srgbClr val="FDB515"/>
    <a:srgbClr val="383838"/>
    <a:srgbClr val="EE8D00"/>
    <a:srgbClr val="DBE0E5"/>
    <a:srgbClr val="556B84"/>
    <a:srgbClr val="001C53"/>
    <a:srgbClr val="B3A369"/>
    <a:srgbClr val="890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3C015D-340E-7B65-2285-60C4E692C56A}" v="18" dt="2021-09-08T19:47:42.66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19" autoAdjust="0"/>
    <p:restoredTop sz="91003" autoAdjust="0"/>
  </p:normalViewPr>
  <p:slideViewPr>
    <p:cSldViewPr snapToGrid="0">
      <p:cViewPr varScale="1">
        <p:scale>
          <a:sx n="52" d="100"/>
          <a:sy n="52" d="100"/>
        </p:scale>
        <p:origin x="1277" y="62"/>
      </p:cViewPr>
      <p:guideLst>
        <p:guide orient="horz" pos="2193"/>
        <p:guide orient="horz" pos="5083"/>
        <p:guide orient="horz" pos="5315"/>
        <p:guide pos="9092"/>
        <p:guide orient="horz" pos="1625"/>
        <p:guide pos="57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3606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 Bungo" userId="S::jbungo@nvidia.com::68c73667-b054-4751-86c2-2fef667112d9" providerId="AD" clId="Web-{793C015D-340E-7B65-2285-60C4E692C56A}"/>
    <pc:docChg chg="addSld delSld modSld">
      <pc:chgData name="Joe Bungo" userId="S::jbungo@nvidia.com::68c73667-b054-4751-86c2-2fef667112d9" providerId="AD" clId="Web-{793C015D-340E-7B65-2285-60C4E692C56A}" dt="2021-09-08T19:47:42.663" v="16"/>
      <pc:docMkLst>
        <pc:docMk/>
      </pc:docMkLst>
      <pc:sldChg chg="addSp delSp modSp mod modClrScheme chgLayout">
        <pc:chgData name="Joe Bungo" userId="S::jbungo@nvidia.com::68c73667-b054-4751-86c2-2fef667112d9" providerId="AD" clId="Web-{793C015D-340E-7B65-2285-60C4E692C56A}" dt="2021-09-08T19:47:27.241" v="14" actId="1076"/>
        <pc:sldMkLst>
          <pc:docMk/>
          <pc:sldMk cId="797556869" sldId="818"/>
        </pc:sldMkLst>
        <pc:spChg chg="mod ord">
          <ac:chgData name="Joe Bungo" userId="S::jbungo@nvidia.com::68c73667-b054-4751-86c2-2fef667112d9" providerId="AD" clId="Web-{793C015D-340E-7B65-2285-60C4E692C56A}" dt="2021-09-08T19:47:27.241" v="14" actId="1076"/>
          <ac:spMkLst>
            <pc:docMk/>
            <pc:sldMk cId="797556869" sldId="818"/>
            <ac:spMk id="2" creationId="{4E9096EC-7B78-40A1-902B-4FD437982655}"/>
          </ac:spMkLst>
        </pc:spChg>
        <pc:spChg chg="add del mod">
          <ac:chgData name="Joe Bungo" userId="S::jbungo@nvidia.com::68c73667-b054-4751-86c2-2fef667112d9" providerId="AD" clId="Web-{793C015D-340E-7B65-2285-60C4E692C56A}" dt="2021-09-08T19:46:39.865" v="11"/>
          <ac:spMkLst>
            <pc:docMk/>
            <pc:sldMk cId="797556869" sldId="818"/>
            <ac:spMk id="3" creationId="{DB2EDB7E-D301-4A46-9C90-DD2D75BE7101}"/>
          </ac:spMkLst>
        </pc:spChg>
        <pc:spChg chg="mod ord">
          <ac:chgData name="Joe Bungo" userId="S::jbungo@nvidia.com::68c73667-b054-4751-86c2-2fef667112d9" providerId="AD" clId="Web-{793C015D-340E-7B65-2285-60C4E692C56A}" dt="2021-09-08T19:47:19.975" v="13"/>
          <ac:spMkLst>
            <pc:docMk/>
            <pc:sldMk cId="797556869" sldId="818"/>
            <ac:spMk id="4" creationId="{BDB2F42C-38A8-43F3-8788-F337D2EA9153}"/>
          </ac:spMkLst>
        </pc:spChg>
      </pc:sldChg>
      <pc:sldChg chg="modSp mod modClrScheme chgLayout">
        <pc:chgData name="Joe Bungo" userId="S::jbungo@nvidia.com::68c73667-b054-4751-86c2-2fef667112d9" providerId="AD" clId="Web-{793C015D-340E-7B65-2285-60C4E692C56A}" dt="2021-09-08T19:47:36.225" v="15"/>
        <pc:sldMkLst>
          <pc:docMk/>
          <pc:sldMk cId="1017057522" sldId="820"/>
        </pc:sldMkLst>
        <pc:spChg chg="mod ord">
          <ac:chgData name="Joe Bungo" userId="S::jbungo@nvidia.com::68c73667-b054-4751-86c2-2fef667112d9" providerId="AD" clId="Web-{793C015D-340E-7B65-2285-60C4E692C56A}" dt="2021-09-08T19:47:36.225" v="15"/>
          <ac:spMkLst>
            <pc:docMk/>
            <pc:sldMk cId="1017057522" sldId="820"/>
            <ac:spMk id="2" creationId="{4A6D3E35-7FB6-4F84-88E8-ED2635EB18BA}"/>
          </ac:spMkLst>
        </pc:spChg>
        <pc:spChg chg="mod ord">
          <ac:chgData name="Joe Bungo" userId="S::jbungo@nvidia.com::68c73667-b054-4751-86c2-2fef667112d9" providerId="AD" clId="Web-{793C015D-340E-7B65-2285-60C4E692C56A}" dt="2021-09-08T19:47:36.225" v="15"/>
          <ac:spMkLst>
            <pc:docMk/>
            <pc:sldMk cId="1017057522" sldId="820"/>
            <ac:spMk id="5" creationId="{04276C08-D6AC-41B8-9C4F-83CCA4CE3F1E}"/>
          </ac:spMkLst>
        </pc:spChg>
      </pc:sldChg>
      <pc:sldChg chg="add del">
        <pc:chgData name="Joe Bungo" userId="S::jbungo@nvidia.com::68c73667-b054-4751-86c2-2fef667112d9" providerId="AD" clId="Web-{793C015D-340E-7B65-2285-60C4E692C56A}" dt="2021-09-08T19:47:42.663" v="16"/>
        <pc:sldMkLst>
          <pc:docMk/>
          <pc:sldMk cId="976262963" sldId="825"/>
        </pc:sldMkLst>
      </pc:sldChg>
      <pc:sldMasterChg chg="addSldLayout">
        <pc:chgData name="Joe Bungo" userId="S::jbungo@nvidia.com::68c73667-b054-4751-86c2-2fef667112d9" providerId="AD" clId="Web-{793C015D-340E-7B65-2285-60C4E692C56A}" dt="2021-09-08T19:47:10.803" v="12"/>
        <pc:sldMasterMkLst>
          <pc:docMk/>
          <pc:sldMasterMk cId="1725690729" sldId="2147483894"/>
        </pc:sldMasterMkLst>
        <pc:sldLayoutChg chg="add">
          <pc:chgData name="Joe Bungo" userId="S::jbungo@nvidia.com::68c73667-b054-4751-86c2-2fef667112d9" providerId="AD" clId="Web-{793C015D-340E-7B65-2285-60C4E692C56A}" dt="2021-09-08T19:47:10.803" v="12"/>
          <pc:sldLayoutMkLst>
            <pc:docMk/>
            <pc:sldMasterMk cId="1725690729" sldId="2147483894"/>
            <pc:sldLayoutMk cId="1043030392" sldId="2147483994"/>
          </pc:sldLayoutMkLst>
        </pc:sldLayoutChg>
        <pc:sldLayoutChg chg="add">
          <pc:chgData name="Joe Bungo" userId="S::jbungo@nvidia.com::68c73667-b054-4751-86c2-2fef667112d9" providerId="AD" clId="Web-{793C015D-340E-7B65-2285-60C4E692C56A}" dt="2021-09-08T19:47:10.803" v="12"/>
          <pc:sldLayoutMkLst>
            <pc:docMk/>
            <pc:sldMasterMk cId="1725690729" sldId="2147483894"/>
            <pc:sldLayoutMk cId="190507778" sldId="2147483995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theme" Target="../theme/theme3.xml"/><Relationship Id="rId4" Type="http://schemas.openxmlformats.org/officeDocument/2006/relationships/image" Target="../media/image6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5FFAEB-A754-4EDE-A063-5F87103CFC27}"/>
              </a:ext>
            </a:extLst>
          </p:cNvPr>
          <p:cNvGrpSpPr/>
          <p:nvPr/>
        </p:nvGrpSpPr>
        <p:grpSpPr>
          <a:xfrm>
            <a:off x="4249882" y="8675204"/>
            <a:ext cx="2267650" cy="298438"/>
            <a:chOff x="10009693" y="1549925"/>
            <a:chExt cx="7721678" cy="101622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B7B5E74-8CE9-4070-AE0B-4319A9396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709196-319E-460C-BD9A-61C4F6096565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6B9F5D1-3A4D-4466-A79D-06C828B01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61CA6E49-ACF6-4B13-9CB1-0C7F74EF7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9DC410A-BD91-4F54-BFA8-66F070ED673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8398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theme" Target="../theme/theme2.xml"/><Relationship Id="rId4" Type="http://schemas.openxmlformats.org/officeDocument/2006/relationships/image" Target="../media/image6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0565" y="883158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EFD2D7F-A763-4126-9B71-A7F863137437}" type="datetimeFigureOut">
              <a:rPr lang="en-US" smtClean="0"/>
              <a:pPr>
                <a:defRPr/>
              </a:pPr>
              <a:t>9/8/2021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6317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B74364-6FC3-4AAB-BCCB-78A57EF73B4D}"/>
              </a:ext>
            </a:extLst>
          </p:cNvPr>
          <p:cNvGrpSpPr/>
          <p:nvPr/>
        </p:nvGrpSpPr>
        <p:grpSpPr>
          <a:xfrm>
            <a:off x="4394824" y="259707"/>
            <a:ext cx="2267650" cy="298438"/>
            <a:chOff x="10009693" y="1549925"/>
            <a:chExt cx="7721678" cy="101622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59CB9EB-7626-44E1-86CD-80D71DFF0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CF17C3E-2351-45E7-8E11-40FCDACA31FB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Picture 1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E038CEBE-9523-4464-A83D-24A213DF2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6" name="Picture 15" descr="Text&#10;&#10;Description automatically generated">
              <a:extLst>
                <a:ext uri="{FF2B5EF4-FFF2-40B4-BE49-F238E27FC236}">
                  <a16:creationId xmlns:a16="http://schemas.microsoft.com/office/drawing/2014/main" id="{2F98C3B4-B517-47AD-BAF6-46881ABB0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F05B4D3-6BFB-4CBB-AAC4-B7D357961D0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6712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761970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52393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228590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3047878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3809848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57181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33378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6095756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Include examples in </a:t>
            </a:r>
            <a:r>
              <a:rPr lang="en-US" dirty="0" err="1"/>
              <a:t>pytorch</a:t>
            </a:r>
            <a:r>
              <a:rPr lang="en-US" dirty="0"/>
              <a:t>- classifiers can pass weights, weighted random sampler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17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204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DC4EAA4-CD11-4B02-BD1A-6BB86D43E95C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4F7821F8-31A6-487C-8320-8A9EB2CAC5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 userDrawn="1"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 userDrawn="1"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Shape&#10;&#10;Description automatically generated with medium confidence">
            <a:extLst>
              <a:ext uri="{FF2B5EF4-FFF2-40B4-BE49-F238E27FC236}">
                <a16:creationId xmlns:a16="http://schemas.microsoft.com/office/drawing/2014/main" id="{B91021B3-DE3C-43E8-BB6E-645A12D774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56585199-FF4D-4D00-9CF9-F2022C78CF0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29FA0-EE25-42DE-B069-720CB1AC8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572D1C-6BAB-47E6-ABF4-77D1EE9809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66D827-48C0-460A-BD79-6D0997ED4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3C41C-A487-0C45-A261-16903102544D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2E7B1F-5506-422C-A6BB-375911D25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URL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A880A7-44D4-4E32-A850-617CB5C8B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322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68263-5A2D-496C-9170-702FF9C28D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4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4FAF9F-1005-4CC1-A625-D07F8C761D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6"/>
            <a:ext cx="13716000" cy="248364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63C2E0-8D80-4778-A7B7-885BF09B5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3C41C-A487-0C45-A261-16903102544D}" type="datetimeFigureOut">
              <a:rPr lang="en-US" smtClean="0"/>
              <a:t>9/8/2021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6C33C-3646-44BC-A2D0-3788C4EF6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URL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85320-5F73-4F52-B336-C18914B8E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749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5BB7876-3D9A-46AC-853A-0E60F5CA6F37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5A8ACEBA-4D0E-4BF4-9252-65C9ADBBD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FA9AEB60-1D07-420B-AD15-3B687DB166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E4ACB54B-5D74-47C9-957F-A16252531E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DC4EAA4-CD11-4B02-BD1A-6BB86D43E95C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4F7821F8-31A6-487C-8320-8A9EB2CAC5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 userDrawn="1"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 userDrawn="1"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435CAFA6-18B5-41DF-AA7F-00F440833D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  <p:pic>
        <p:nvPicPr>
          <p:cNvPr id="13" name="Picture 12" descr="Shape&#10;&#10;Description automatically generated with medium confidence">
            <a:extLst>
              <a:ext uri="{FF2B5EF4-FFF2-40B4-BE49-F238E27FC236}">
                <a16:creationId xmlns:a16="http://schemas.microsoft.com/office/drawing/2014/main" id="{B91021B3-DE3C-43E8-BB6E-645A12D774E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59E07367-9FF5-4A36-A752-AF6C25678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5BB7876-3D9A-46AC-853A-0E60F5CA6F37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5A8ACEBA-4D0E-4BF4-9252-65C9ADBBD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FA9AEB60-1D07-420B-AD15-3B687DB1665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itle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8301" y="747664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1977" y="3186797"/>
            <a:ext cx="16581120" cy="6198208"/>
          </a:xfrm>
        </p:spPr>
        <p:txBody>
          <a:bodyPr/>
          <a:lstStyle>
            <a:lvl1pPr marL="0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33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331" y="1741489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70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936" y="747428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4728" y="3189912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4728" y="1739896"/>
            <a:ext cx="16607858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056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 Brand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5700" y="748506"/>
            <a:ext cx="16626840" cy="984885"/>
          </a:xfrm>
        </p:spPr>
        <p:txBody>
          <a:bodyPr/>
          <a:lstStyle>
            <a:lvl1pPr algn="l">
              <a:defRPr sz="48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340" y="3191235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828" y="1740430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2F676A-5111-4EB7-8282-C9626C589645}"/>
              </a:ext>
            </a:extLst>
          </p:cNvPr>
          <p:cNvSpPr/>
          <p:nvPr userDrawn="1"/>
        </p:nvSpPr>
        <p:spPr bwMode="white">
          <a:xfrm>
            <a:off x="14655801" y="9389443"/>
            <a:ext cx="3632199" cy="8975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 - NO LOGO &amp;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618" y="744037"/>
            <a:ext cx="16620988" cy="990175"/>
          </a:xfrm>
        </p:spPr>
        <p:txBody>
          <a:bodyPr/>
          <a:lstStyle>
            <a:lvl1pPr algn="l">
              <a:defRPr sz="4800" cap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440" y="3505059"/>
            <a:ext cx="16581120" cy="6156263"/>
          </a:xfrm>
        </p:spPr>
        <p:txBody>
          <a:bodyPr/>
          <a:lstStyle>
            <a:lvl1pPr marL="0" indent="0"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accent4"/>
                </a:solidFill>
              </a:defRPr>
            </a:lvl1pPr>
            <a:lvl2pPr marL="952519" indent="0">
              <a:buClr>
                <a:schemeClr val="bg2"/>
              </a:buClr>
              <a:buSzPct val="100000"/>
              <a:buFontTx/>
              <a:buNone/>
              <a:defRPr sz="2000">
                <a:solidFill>
                  <a:schemeClr val="accent4"/>
                </a:solidFill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00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7103" y="1740548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026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or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3869" y="3998551"/>
            <a:ext cx="11900262" cy="2193243"/>
          </a:xfrm>
        </p:spPr>
        <p:txBody>
          <a:bodyPr anchor="t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993AEE-ACAA-4A36-926F-A62FD4F2A9AC}"/>
              </a:ext>
            </a:extLst>
          </p:cNvPr>
          <p:cNvSpPr/>
          <p:nvPr userDrawn="1"/>
        </p:nvSpPr>
        <p:spPr bwMode="white">
          <a:xfrm>
            <a:off x="0" y="9330779"/>
            <a:ext cx="1524000" cy="9562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11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5090" y="749096"/>
            <a:ext cx="1662219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4201" y="3185146"/>
            <a:ext cx="16581552" cy="622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908748" y="9870621"/>
            <a:ext cx="53504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4400" cap="all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algn="l"/>
            <a:fld id="{9EF62655-870B-4C06-BC3D-C67D37BAE36D}" type="slidenum">
              <a:rPr lang="en-US" sz="1200" kern="1200" smtClean="0">
                <a:solidFill>
                  <a:schemeClr val="accent5"/>
                </a:solidFill>
                <a:latin typeface="Trebuchet MS" panose="020B0603020202020204" pitchFamily="34" charset="0"/>
                <a:ea typeface="MS PGothic" pitchFamily="34" charset="-128"/>
                <a:cs typeface="+mn-cs"/>
              </a:rPr>
              <a:pPr algn="l"/>
              <a:t>‹#›</a:t>
            </a:fld>
            <a:r>
              <a:rPr lang="en-US" sz="1200" cap="none" baseline="0" dirty="0">
                <a:solidFill>
                  <a:schemeClr val="accent5"/>
                </a:solidFill>
                <a:latin typeface="Trebuchet MS" panose="020B0603020202020204" pitchFamily="34" charset="0"/>
              </a:rPr>
              <a:t> </a:t>
            </a:r>
            <a:endParaRPr lang="en-US" sz="1200" cap="none" dirty="0">
              <a:solidFill>
                <a:schemeClr val="accent5"/>
              </a:solidFill>
              <a:latin typeface="Trebuchet MS" panose="020B0603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C2FDD42-E463-47E8-BC74-30C0F632C361}"/>
              </a:ext>
            </a:extLst>
          </p:cNvPr>
          <p:cNvCxnSpPr/>
          <p:nvPr/>
        </p:nvCxnSpPr>
        <p:spPr>
          <a:xfrm>
            <a:off x="16397639" y="9580069"/>
            <a:ext cx="0" cy="548437"/>
          </a:xfrm>
          <a:prstGeom prst="line">
            <a:avLst/>
          </a:prstGeom>
          <a:ln w="12700">
            <a:solidFill>
              <a:srgbClr val="38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A picture containing text&#10;&#10;Description automatically generated">
            <a:extLst>
              <a:ext uri="{FF2B5EF4-FFF2-40B4-BE49-F238E27FC236}">
                <a16:creationId xmlns:a16="http://schemas.microsoft.com/office/drawing/2014/main" id="{A790E381-A253-4895-8817-3A0BDB27299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4912588" y="9537904"/>
            <a:ext cx="1402947" cy="590602"/>
          </a:xfrm>
          <a:prstGeom prst="rect">
            <a:avLst/>
          </a:prstGeom>
        </p:spPr>
      </p:pic>
      <p:pic>
        <p:nvPicPr>
          <p:cNvPr id="10" name="Picture 9" descr="Shape&#10;&#10;Description automatically generated with medium confidence">
            <a:extLst>
              <a:ext uri="{FF2B5EF4-FFF2-40B4-BE49-F238E27FC236}">
                <a16:creationId xmlns:a16="http://schemas.microsoft.com/office/drawing/2014/main" id="{0FF81F06-FF3B-4262-8198-F9975143929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6584997" y="9696809"/>
            <a:ext cx="1225925" cy="28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6907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80" r:id="rId3"/>
    <p:sldLayoutId id="2147483985" r:id="rId4"/>
    <p:sldLayoutId id="2147483896" r:id="rId5"/>
    <p:sldLayoutId id="2147483981" r:id="rId6"/>
    <p:sldLayoutId id="2147483991" r:id="rId7"/>
    <p:sldLayoutId id="2147483988" r:id="rId8"/>
    <p:sldLayoutId id="2147483954" r:id="rId9"/>
    <p:sldLayoutId id="2147483992" r:id="rId10"/>
    <p:sldLayoutId id="214748399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800" b="1" cap="none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5pPr>
      <a:lvl6pPr marL="762015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6pPr>
      <a:lvl7pPr marL="1524030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7pPr>
      <a:lvl8pPr marL="2286046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8pPr>
      <a:lvl9pPr marL="3048061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9pPr>
    </p:titleStyle>
    <p:bodyStyle>
      <a:lvl1pPr marL="0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800" b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52519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400" b="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815078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1833" b="0">
          <a:solidFill>
            <a:schemeClr val="accent4"/>
          </a:solidFill>
          <a:latin typeface="Trebuchet MS" pitchFamily="34" charset="0"/>
        </a:defRPr>
      </a:lvl3pPr>
      <a:lvl4pPr marL="2958101" indent="-381008" algn="l" rtl="0" fontAlgn="base">
        <a:spcBef>
          <a:spcPct val="20000"/>
        </a:spcBef>
        <a:spcAft>
          <a:spcPct val="0"/>
        </a:spcAft>
        <a:buChar char="–"/>
        <a:defRPr sz="3333">
          <a:solidFill>
            <a:schemeClr val="bg1"/>
          </a:solidFill>
          <a:latin typeface="+mn-lt"/>
        </a:defRPr>
      </a:lvl4pPr>
      <a:lvl5pPr marL="3529612" indent="-381008" algn="l" rtl="0" fontAlgn="base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5pPr>
      <a:lvl6pPr marL="4291627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6pPr>
      <a:lvl7pPr marL="505364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7pPr>
      <a:lvl8pPr marL="5815658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8pPr>
      <a:lvl9pPr marL="657767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2015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3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04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06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07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9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4107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6122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news.mit.edu/2018/study-finds-gender-skin-type-bias-artificial-intelligence-systems-0212" TargetMode="Externa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corporatefinanceinstitute.com/resources/knowledge/other/multicollinearity/" TargetMode="Externa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s://becominghuman.ai/how-to-deal-with-skewed-dataset-in-machine-learning-afd2928011cc" TargetMode="External"/><Relationship Id="rId1" Type="http://schemas.openxmlformats.org/officeDocument/2006/relationships/slideLayout" Target="../slideLayouts/slideLayout10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datascience.stackexchange.com/questions/14216/transform-a-skewed-distribution-into-a-gaussian-distribution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openstax.org/books/introductory-statistics/pages/9-4-rare-events-the-sample-decision-and-conclusion" TargetMode="Externa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machinelearningmastery.com/combine-oversampling-and-undersampling-for-imbalanced-classification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www.listendata.com/2015/04/oversampling-for-rare-event.html" TargetMode="External"/><Relationship Id="rId5" Type="http://schemas.openxmlformats.org/officeDocument/2006/relationships/hyperlink" Target="https://umbc.box.com/s/j7lyfvpso6omvj7ecfys8rzslcmk5gfo" TargetMode="External"/><Relationship Id="rId4" Type="http://schemas.openxmlformats.org/officeDocument/2006/relationships/hyperlink" Target="https://support.sas.com/kb/24/205.html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creativecommons.org/licenses/by-nc/4.0/legalcode" TargetMode="Externa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ewresearch.org/fact-tank/2021/04/02/7-of-americans-dont-use-the-internet-who-are-they/" TargetMode="Externa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sychologytoday.com/us/blog/intentional-insights/202007/what-is-unconscious-bias-and-how-you-can-defeat-it" TargetMode="Externa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almasshamim.blogspot.com/2011/05/invisible.html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creativecommons.org/licenses/by-nc-nd/3.0/" TargetMode="External"/><Relationship Id="rId5" Type="http://schemas.openxmlformats.org/officeDocument/2006/relationships/hyperlink" Target="http://www3.weforum.org/docs/WEF_GGGR_2018.pdf" TargetMode="External"/><Relationship Id="rId4" Type="http://schemas.openxmlformats.org/officeDocument/2006/relationships/hyperlink" Target="https://sloanreview.mit.edu/article/diversity-in-ai-the-invisible-men-and-women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sychologytoday.com/us/blog/intentional-insights/202007/what-is-unconscious-bias-and-how-you-can-defeat-it" TargetMode="External"/><Relationship Id="rId2" Type="http://schemas.openxmlformats.org/officeDocument/2006/relationships/hyperlink" Target="https://www.psychologytoday.com/us/basics/guilt" TargetMode="Externa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096EC-7B78-40A1-902B-4FD437982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2376" y="7875317"/>
            <a:ext cx="9692640" cy="1638092"/>
          </a:xfrm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Lecture 3.1 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Diversity and Bias in Datasets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B2F42C-38A8-43F3-8788-F337D2EA91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79755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0654A-05AD-43A4-9FA3-0706D8690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Overcoming Career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5E215B-4A3A-479C-9303-EB8B8D6370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9672" y="2359236"/>
            <a:ext cx="16581552" cy="6223737"/>
          </a:xfrm>
        </p:spPr>
        <p:txBody>
          <a:bodyPr>
            <a:normAutofit/>
          </a:bodyPr>
          <a:lstStyle/>
          <a:p>
            <a:r>
              <a:rPr lang="en-US" dirty="0"/>
              <a:t>Increase confidence by:</a:t>
            </a:r>
          </a:p>
          <a:p>
            <a:pPr lvl="1"/>
            <a:r>
              <a:rPr lang="en-US" sz="2800" dirty="0"/>
              <a:t>Become good at something</a:t>
            </a:r>
          </a:p>
          <a:p>
            <a:pPr lvl="1"/>
            <a:r>
              <a:rPr lang="en-US" sz="2800" dirty="0"/>
              <a:t>Prepare for meetings by research items in advance</a:t>
            </a:r>
          </a:p>
          <a:p>
            <a:pPr lvl="1"/>
            <a:r>
              <a:rPr lang="en-US" sz="2800" dirty="0"/>
              <a:t>Be honest, it is ok to admit when you do not know something, it is not ok to pretend</a:t>
            </a:r>
          </a:p>
          <a:p>
            <a:r>
              <a:rPr lang="en-US" dirty="0"/>
              <a:t>Give presentations on topics of expertise</a:t>
            </a:r>
          </a:p>
          <a:p>
            <a:r>
              <a:rPr lang="en-US" dirty="0"/>
              <a:t>Speak up, be assertive in meetings on topics you wish to contribute</a:t>
            </a:r>
          </a:p>
          <a:p>
            <a:r>
              <a:rPr lang="en-US" dirty="0"/>
              <a:t>Be enthusiastic and inclusive of your team members, encourage the</a:t>
            </a:r>
          </a:p>
          <a:p>
            <a:r>
              <a:rPr lang="en-US" dirty="0"/>
              <a:t>Know your weaknesses and strengths. Capitalize on your strengths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50040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449AF08-14FB-4BE4-95F0-73C16D3E5D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Dataset Bias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7DF7E0C7-4C88-4D53-9A42-7C9FE819AE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Dealing with unbalanced datasets</a:t>
            </a:r>
          </a:p>
        </p:txBody>
      </p:sp>
    </p:spTree>
    <p:extLst>
      <p:ext uri="{BB962C8B-B14F-4D97-AF65-F5344CB8AC3E}">
        <p14:creationId xmlns:p14="http://schemas.microsoft.com/office/powerpoint/2010/main" val="27001172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0BD30-0656-4C2F-86B0-58548B5F5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Dataset Bias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48721E-0578-4C3B-B0E8-2D808482EF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Feb 2018 Researchers from MIT and Stanford noted bias in 3 commercially available facial analysis programs</a:t>
            </a:r>
          </a:p>
          <a:p>
            <a:r>
              <a:rPr lang="en-US" dirty="0"/>
              <a:t>Study assessed risk of sunburn- error rates for darkest skin women were 46.5 and 46.8 percent.</a:t>
            </a:r>
          </a:p>
          <a:p>
            <a:r>
              <a:rPr lang="en-US" dirty="0"/>
              <a:t>In general, the researcher who was black found the systems didn’t do good job of recognizing her or her gender</a:t>
            </a:r>
          </a:p>
          <a:p>
            <a:r>
              <a:rPr lang="en-US" dirty="0"/>
              <a:t>On program claimed accuracy rate of 97% but dataset used to train was 77% male and 83% white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D0B6F52-40AE-43D8-B063-AAD38E017CF8}"/>
              </a:ext>
            </a:extLst>
          </p:cNvPr>
          <p:cNvSpPr txBox="1"/>
          <p:nvPr/>
        </p:nvSpPr>
        <p:spPr>
          <a:xfrm>
            <a:off x="872247" y="7294358"/>
            <a:ext cx="15418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Adapted from </a:t>
            </a:r>
            <a:r>
              <a:rPr lang="en-US" dirty="0">
                <a:hlinkClick r:id="rId2"/>
              </a:rPr>
              <a:t>Study finds gender and skin-type bias in commercial artificial-intelligence systems | MIT News | Massachusetts Institute of Technology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7934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C49361-0453-4FC0-8958-D75B53986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Dataset Bias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95539F-6930-4370-BBDF-72961C050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Rare event</a:t>
            </a:r>
          </a:p>
          <a:p>
            <a:r>
              <a:rPr lang="en-US" dirty="0"/>
              <a:t>Specialized dataset</a:t>
            </a:r>
          </a:p>
          <a:p>
            <a:r>
              <a:rPr lang="en-US" dirty="0"/>
              <a:t>Majority groups vs minority groups</a:t>
            </a:r>
          </a:p>
          <a:p>
            <a:r>
              <a:rPr lang="en-US" dirty="0"/>
              <a:t>Survey Response - may not represent whole group</a:t>
            </a:r>
          </a:p>
          <a:p>
            <a:r>
              <a:rPr lang="en-US" dirty="0"/>
              <a:t>Duplicate data- overfitting</a:t>
            </a:r>
          </a:p>
          <a:p>
            <a:r>
              <a:rPr lang="en-US" b="0" i="0" dirty="0">
                <a:effectLst/>
              </a:rPr>
              <a:t>Multicollinearity</a:t>
            </a:r>
          </a:p>
          <a:p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C2F807-CC1E-482F-9318-9BFDC551635F}"/>
              </a:ext>
            </a:extLst>
          </p:cNvPr>
          <p:cNvSpPr/>
          <p:nvPr/>
        </p:nvSpPr>
        <p:spPr>
          <a:xfrm>
            <a:off x="12952521" y="7342294"/>
            <a:ext cx="596026" cy="1430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6BAFBE3-EBA0-433B-BBC9-825B53B616F2}"/>
              </a:ext>
            </a:extLst>
          </p:cNvPr>
          <p:cNvGrpSpPr/>
          <p:nvPr/>
        </p:nvGrpSpPr>
        <p:grpSpPr>
          <a:xfrm>
            <a:off x="11513232" y="5656220"/>
            <a:ext cx="5753886" cy="2303344"/>
            <a:chOff x="5734493" y="2791239"/>
            <a:chExt cx="2876943" cy="1151672"/>
          </a:xfrm>
        </p:grpSpPr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27E8DD57-EDCD-4E13-AEB5-5D21F1C2FCF9}"/>
                </a:ext>
              </a:extLst>
            </p:cNvPr>
            <p:cNvCxnSpPr>
              <a:cxnSpLocks/>
            </p:cNvCxnSpPr>
            <p:nvPr/>
          </p:nvCxnSpPr>
          <p:spPr>
            <a:xfrm>
              <a:off x="5734493" y="3742660"/>
              <a:ext cx="132552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CB809DED-4F50-4EA2-9070-E426B73B1984}"/>
                </a:ext>
              </a:extLst>
            </p:cNvPr>
            <p:cNvCxnSpPr/>
            <p:nvPr/>
          </p:nvCxnSpPr>
          <p:spPr>
            <a:xfrm flipV="1">
              <a:off x="5734493" y="2953173"/>
              <a:ext cx="0" cy="78948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74BFA54-AD77-462F-A7FA-CF2447A29379}"/>
                </a:ext>
              </a:extLst>
            </p:cNvPr>
            <p:cNvSpPr/>
            <p:nvPr/>
          </p:nvSpPr>
          <p:spPr>
            <a:xfrm>
              <a:off x="5926667" y="3088648"/>
              <a:ext cx="298013" cy="65401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51E3821-710A-41AD-A196-CD457A6642B7}"/>
                </a:ext>
              </a:extLst>
            </p:cNvPr>
            <p:cNvSpPr txBox="1"/>
            <p:nvPr/>
          </p:nvSpPr>
          <p:spPr>
            <a:xfrm>
              <a:off x="5926667" y="3671147"/>
              <a:ext cx="29801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bg1"/>
                  </a:solidFill>
                </a:rPr>
                <a:t>0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9D7D04D-9B16-4503-95E9-7B225FF2A5FC}"/>
                </a:ext>
              </a:extLst>
            </p:cNvPr>
            <p:cNvSpPr txBox="1"/>
            <p:nvPr/>
          </p:nvSpPr>
          <p:spPr>
            <a:xfrm>
              <a:off x="6470127" y="3681301"/>
              <a:ext cx="29801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C08ED64-D838-4853-BA91-458686D30F7D}"/>
                </a:ext>
              </a:extLst>
            </p:cNvPr>
            <p:cNvSpPr txBox="1"/>
            <p:nvPr/>
          </p:nvSpPr>
          <p:spPr>
            <a:xfrm>
              <a:off x="6191789" y="2791239"/>
              <a:ext cx="2419647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bg1"/>
                  </a:solidFill>
                </a:rPr>
                <a:t>Rare Event</a:t>
              </a:r>
            </a:p>
            <a:p>
              <a:r>
                <a:rPr lang="en-US" sz="2800" dirty="0">
                  <a:solidFill>
                    <a:schemeClr val="bg1"/>
                  </a:solidFill>
                </a:rPr>
                <a:t>Binary Classification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6877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9568D-4218-4200-9D31-02BCC3D12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57595D"/>
                </a:solidFill>
                <a:effectLst/>
              </a:rPr>
              <a:t>Multicollinearity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3D62E6-D781-4D8A-AB62-2F7FF45103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Diagnosis by evaluating correlation between explanatory variables</a:t>
            </a:r>
          </a:p>
          <a:p>
            <a:r>
              <a:rPr lang="en-US" dirty="0"/>
              <a:t>Solution:</a:t>
            </a:r>
          </a:p>
          <a:p>
            <a:pPr lvl="2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more data</a:t>
            </a:r>
          </a:p>
          <a:p>
            <a:pPr lvl="2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Remove one of the variables</a:t>
            </a:r>
          </a:p>
          <a:p>
            <a:pPr lvl="2"/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Adjust algorithm (in regression try partial squares or ridge regression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861345-8FC5-4D34-A65E-67599C8A66AA}"/>
              </a:ext>
            </a:extLst>
          </p:cNvPr>
          <p:cNvSpPr txBox="1"/>
          <p:nvPr/>
        </p:nvSpPr>
        <p:spPr>
          <a:xfrm>
            <a:off x="1584960" y="7416577"/>
            <a:ext cx="15565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Adapted from </a:t>
            </a:r>
            <a:r>
              <a:rPr lang="en-US" dirty="0">
                <a:hlinkClick r:id="rId2"/>
              </a:rPr>
              <a:t>Multicollinearity - Overview, Degrees, Reasons, How To Fix (corporatefinanceinstitute.com)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6216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1ADD4-E3D6-4918-8402-CA6B42AF1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Unbalanced/Skewed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18D49E-E5CA-4F14-8807-7685DF004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How to deal with Skewed Dataset in Machine Learning? | by </a:t>
            </a:r>
            <a:r>
              <a:rPr lang="en-US" dirty="0" err="1">
                <a:hlinkClick r:id="rId2"/>
              </a:rPr>
              <a:t>Rakshith</a:t>
            </a:r>
            <a:r>
              <a:rPr lang="en-US" dirty="0">
                <a:hlinkClick r:id="rId2"/>
              </a:rPr>
              <a:t> Vasudev | Becoming Human: Artificial Intelligence Magazine</a:t>
            </a:r>
            <a:endParaRPr lang="en-US" dirty="0"/>
          </a:p>
        </p:txBody>
      </p:sp>
      <p:pic>
        <p:nvPicPr>
          <p:cNvPr id="5" name="Picture 4" descr="Chart, histogram&#10;&#10;Description automatically generated">
            <a:extLst>
              <a:ext uri="{FF2B5EF4-FFF2-40B4-BE49-F238E27FC236}">
                <a16:creationId xmlns:a16="http://schemas.microsoft.com/office/drawing/2014/main" id="{115F684D-2A6D-4772-B00C-E62D559F75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5011209" y="4362748"/>
            <a:ext cx="7181850" cy="49149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2EBE7D8-CF2D-4F12-9E2E-AAE44E644FFF}"/>
              </a:ext>
            </a:extLst>
          </p:cNvPr>
          <p:cNvSpPr txBox="1"/>
          <p:nvPr/>
        </p:nvSpPr>
        <p:spPr>
          <a:xfrm>
            <a:off x="5011209" y="9277649"/>
            <a:ext cx="7181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 tooltip="http://datascience.stackexchange.com/questions/14216/transform-a-skewed-distribution-into-a-gaussian-distribution"/>
              </a:rPr>
              <a:t>This Photo</a:t>
            </a:r>
            <a:r>
              <a:rPr lang="en-US" dirty="0"/>
              <a:t> </a:t>
            </a:r>
            <a:r>
              <a:rPr lang="en-US" dirty="0">
                <a:solidFill>
                  <a:schemeClr val="bg1"/>
                </a:solidFill>
              </a:rPr>
              <a:t>by Unknown Author is licensed under </a:t>
            </a:r>
            <a:r>
              <a:rPr lang="en-US" dirty="0">
                <a:hlinkClick r:id="rId5" tooltip="https://creativecommons.org/licenses/by-sa/3.0/"/>
              </a:rPr>
              <a:t>CC BY-SA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554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2C311-595A-429C-902E-26ED40E18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Rare Event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74FFC3-81CE-464D-BC78-7BB3FA1E0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9486" y="2676568"/>
            <a:ext cx="15773400" cy="6527008"/>
          </a:xfrm>
        </p:spPr>
        <p:txBody>
          <a:bodyPr/>
          <a:lstStyle/>
          <a:p>
            <a:r>
              <a:rPr lang="en-US" dirty="0"/>
              <a:t>For data that predicts or classifies a rare event, models will appear accurate even if it never accurately predicts the event</a:t>
            </a:r>
          </a:p>
          <a:p>
            <a:r>
              <a:rPr lang="en-US" dirty="0"/>
              <a:t>You can oversample the data, but care must be taken to maintain the proper proportions of the population</a:t>
            </a:r>
          </a:p>
          <a:p>
            <a:r>
              <a:rPr lang="en-US" dirty="0"/>
              <a:t>More info: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B2C2E6-0E10-4115-A29E-6AD0F28A756A}"/>
              </a:ext>
            </a:extLst>
          </p:cNvPr>
          <p:cNvSpPr txBox="1"/>
          <p:nvPr/>
        </p:nvSpPr>
        <p:spPr>
          <a:xfrm>
            <a:off x="1285114" y="5659230"/>
            <a:ext cx="1577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2"/>
              </a:rPr>
              <a:t> </a:t>
            </a:r>
            <a:r>
              <a:rPr lang="en-US" sz="2800" dirty="0">
                <a:hlinkClick r:id="rId2"/>
              </a:rPr>
              <a:t>Rare Events, the Sample, Decision and Conclusion - Introductory Statistics | OpenStax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093982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524D8-6395-4266-AA99-BDFCA00DE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Oversampling for rare event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6FA4FF-EB9A-491E-8971-FBF8EB9A76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Python </a:t>
            </a:r>
            <a:r>
              <a:rPr lang="en-US" dirty="0">
                <a:hlinkClick r:id="rId3"/>
              </a:rPr>
              <a:t>How to Combine Oversampling and </a:t>
            </a:r>
            <a:r>
              <a:rPr lang="en-US" dirty="0" err="1">
                <a:hlinkClick r:id="rId3"/>
              </a:rPr>
              <a:t>Undersampling</a:t>
            </a:r>
            <a:r>
              <a:rPr lang="en-US" dirty="0">
                <a:hlinkClick r:id="rId3"/>
              </a:rPr>
              <a:t> for Imbalanced Classification (machinelearningmastery.com)</a:t>
            </a:r>
            <a:endParaRPr lang="en-US" dirty="0"/>
          </a:p>
          <a:p>
            <a:r>
              <a:rPr lang="en-US" dirty="0"/>
              <a:t>SAS Enterprise Miner </a:t>
            </a:r>
            <a:r>
              <a:rPr lang="en-US" dirty="0">
                <a:hlinkClick r:id="rId4"/>
              </a:rPr>
              <a:t>24205 - Rare-event oversampling for model fitting in SAS® Enterprise Miner(tm)</a:t>
            </a:r>
            <a:r>
              <a:rPr lang="en-US" dirty="0"/>
              <a:t> (</a:t>
            </a:r>
            <a:r>
              <a:rPr lang="en-US" dirty="0">
                <a:hlinkClick r:id="rId5"/>
              </a:rPr>
              <a:t>video</a:t>
            </a:r>
            <a:r>
              <a:rPr lang="en-US" dirty="0"/>
              <a:t>)</a:t>
            </a:r>
          </a:p>
          <a:p>
            <a:r>
              <a:rPr lang="en-US" dirty="0"/>
              <a:t>SAS </a:t>
            </a:r>
            <a:r>
              <a:rPr lang="en-US" dirty="0">
                <a:hlinkClick r:id="rId6"/>
              </a:rPr>
              <a:t>Oversampling for rare event (listendata.com)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5896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7EFC419-2C5E-47F3-B268-D201835BA9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Surveys</a:t>
            </a:r>
          </a:p>
        </p:txBody>
      </p:sp>
    </p:spTree>
    <p:extLst>
      <p:ext uri="{BB962C8B-B14F-4D97-AF65-F5344CB8AC3E}">
        <p14:creationId xmlns:p14="http://schemas.microsoft.com/office/powerpoint/2010/main" val="32464129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44480-2017-4E1A-B035-682DE0678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Survey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30269-B09E-4B21-9A6D-F7379D2344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Population based surveys:</a:t>
            </a:r>
          </a:p>
          <a:p>
            <a:pPr lvl="1"/>
            <a:r>
              <a:rPr lang="en-US" sz="2800" dirty="0"/>
              <a:t>Census – American Community Survey</a:t>
            </a:r>
          </a:p>
          <a:p>
            <a:pPr lvl="1"/>
            <a:r>
              <a:rPr lang="en-US" sz="2800" dirty="0"/>
              <a:t>Understanding America Study</a:t>
            </a:r>
          </a:p>
          <a:p>
            <a:r>
              <a:rPr lang="en-US" dirty="0"/>
              <a:t>Used to decide to where they put businesses, impact economic factors</a:t>
            </a:r>
          </a:p>
        </p:txBody>
      </p:sp>
    </p:spTree>
    <p:extLst>
      <p:ext uri="{BB962C8B-B14F-4D97-AF65-F5344CB8AC3E}">
        <p14:creationId xmlns:p14="http://schemas.microsoft.com/office/powerpoint/2010/main" val="3906139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11">
            <a:extLst>
              <a:ext uri="{FF2B5EF4-FFF2-40B4-BE49-F238E27FC236}">
                <a16:creationId xmlns:a16="http://schemas.microsoft.com/office/drawing/2014/main" id="{7A19A67C-0C19-4076-8945-3A7EB019B8F8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831977" y="4980568"/>
            <a:ext cx="16581120" cy="73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346459" rtl="0" fontAlgn="base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Tx/>
              <a:buNone/>
              <a:defRPr sz="1400" b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0238" indent="-2286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04863" indent="-2032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1066" indent="-171443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bg1"/>
                </a:solidFill>
                <a:latin typeface="+mn-lt"/>
              </a:defRPr>
            </a:lvl4pPr>
            <a:lvl5pPr marL="1588230" indent="-171443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5pPr>
            <a:lvl6pPr marL="1931117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6pPr>
            <a:lvl7pPr marL="2274003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7pPr>
            <a:lvl8pPr marL="2616890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8pPr>
            <a:lvl9pPr marL="2959775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The Edge AI and Robotics Teaching Kit is licensed by NVIDIA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and UMBC under the</a:t>
            </a:r>
          </a:p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lang="en-US" sz="1600" u="sng" dirty="0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</a:t>
            </a:r>
            <a:r>
              <a:rPr lang="en-US" sz="1600" u="sng" dirty="0" err="1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NonCommercial</a:t>
            </a:r>
            <a:r>
              <a:rPr lang="en-US" sz="1600" u="sng" dirty="0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4.0 International License.</a:t>
            </a:r>
            <a:endParaRPr lang="en-US" sz="1600" dirty="0">
              <a:solidFill>
                <a:srgbClr val="6F6F6F"/>
              </a:solidFill>
              <a:ea typeface="Times New Roman" panose="02020603050405020304" pitchFamily="18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39E623-7E8F-487F-86AA-742B27905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8880" y="3505059"/>
            <a:ext cx="3190241" cy="110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08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1CD28-192D-48B9-A9E0-146EEA4DD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Survey issues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53B9F5-5053-4860-95E3-6C7D7A27FE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Poor response rates</a:t>
            </a:r>
          </a:p>
          <a:p>
            <a:pPr lvl="1"/>
            <a:r>
              <a:rPr lang="en-US" sz="2800" dirty="0"/>
              <a:t>Females more likely to respond than males</a:t>
            </a:r>
          </a:p>
          <a:p>
            <a:pPr lvl="1"/>
            <a:r>
              <a:rPr lang="en-US" sz="2800" dirty="0"/>
              <a:t>Younger generation less likely to join</a:t>
            </a:r>
          </a:p>
          <a:p>
            <a:r>
              <a:rPr lang="en-US" dirty="0"/>
              <a:t>Difficult to reach groups for Internet Panels</a:t>
            </a:r>
          </a:p>
          <a:p>
            <a:pPr lvl="1"/>
            <a:r>
              <a:rPr lang="en-US" sz="2800" dirty="0"/>
              <a:t>7% of Americans do not use the internet (</a:t>
            </a:r>
            <a:r>
              <a:rPr lang="en-US" sz="2800" dirty="0">
                <a:hlinkClick r:id="rId2"/>
              </a:rPr>
              <a:t>7% of Americans don’t use the internet. Who are they? | Pew Research Center</a:t>
            </a:r>
            <a:r>
              <a:rPr lang="en-US" sz="2800" dirty="0"/>
              <a:t>)</a:t>
            </a:r>
          </a:p>
          <a:p>
            <a:pPr lvl="1"/>
            <a:r>
              <a:rPr lang="en-US" sz="2800" dirty="0"/>
              <a:t>E.G. some Native American Reservations do not have cell towers or electricity</a:t>
            </a:r>
          </a:p>
          <a:p>
            <a:r>
              <a:rPr lang="en-US" dirty="0"/>
              <a:t>Categories may be too narrow or insufficient to capture needed data</a:t>
            </a:r>
          </a:p>
        </p:txBody>
      </p:sp>
    </p:spTree>
    <p:extLst>
      <p:ext uri="{BB962C8B-B14F-4D97-AF65-F5344CB8AC3E}">
        <p14:creationId xmlns:p14="http://schemas.microsoft.com/office/powerpoint/2010/main" val="22419786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61551-4DBD-4459-B28E-CBC63AE15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Survey Response and Weights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FF1B03-43D1-4DCA-9BB2-EE71C32EC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2753996"/>
            <a:ext cx="15773400" cy="6527008"/>
          </a:xfrm>
        </p:spPr>
        <p:txBody>
          <a:bodyPr/>
          <a:lstStyle/>
          <a:p>
            <a:r>
              <a:rPr lang="en-US" dirty="0"/>
              <a:t>Hot topic in industry</a:t>
            </a:r>
          </a:p>
          <a:p>
            <a:r>
              <a:rPr lang="en-US" dirty="0"/>
              <a:t>Weights</a:t>
            </a:r>
          </a:p>
          <a:p>
            <a:pPr lvl="1"/>
            <a:r>
              <a:rPr lang="en-US" sz="2800" dirty="0"/>
              <a:t>Most polling surveys uses Census population surveys for weights as those surveys are mandatory and have </a:t>
            </a:r>
            <a:r>
              <a:rPr lang="en-US" sz="2800" dirty="0">
                <a:ea typeface="+mn-ea"/>
              </a:rPr>
              <a:t>higher response rate</a:t>
            </a:r>
          </a:p>
          <a:p>
            <a:pPr lvl="1"/>
            <a:r>
              <a:rPr lang="en-US" sz="2800" dirty="0">
                <a:ea typeface="+mn-ea"/>
              </a:rPr>
              <a:t>Working on weighting for 11 years, they haven't figured out how to get response.  If you compare weighted to unweighted, there is still an issue</a:t>
            </a:r>
          </a:p>
          <a:p>
            <a:r>
              <a:rPr lang="en-US" dirty="0">
                <a:latin typeface="Calibri" panose="020F0502020204030204" pitchFamily="34" charset="0"/>
              </a:rPr>
              <a:t>Response</a:t>
            </a:r>
          </a:p>
          <a:p>
            <a:pPr lvl="1"/>
            <a:r>
              <a:rPr lang="en-US" sz="2800" dirty="0"/>
              <a:t>Paying for internet can improve rates</a:t>
            </a:r>
          </a:p>
          <a:p>
            <a:pPr lvl="1"/>
            <a:r>
              <a:rPr lang="en-US" sz="2800" dirty="0"/>
              <a:t>Paying for surveys can improve but then population may not be true representative of group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3450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A6D3E35-7FB6-4F84-88E8-ED2635EB18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76C08-D6AC-41B8-9C4F-83CCA4CE3F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101705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0A1A7-562B-4594-AB8B-C7A2FB8EA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4AD2D-FC36-4BBE-869E-520FF33B0D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Diversity and Bias in AI</a:t>
            </a:r>
          </a:p>
          <a:p>
            <a:pPr marL="1409719" lvl="1" indent="-457200">
              <a:buFont typeface="Arial" panose="020B0604020202020204" pitchFamily="34" charset="0"/>
              <a:buChar char="•"/>
            </a:pPr>
            <a:r>
              <a:rPr lang="en-US" dirty="0"/>
              <a:t>Unconscious Bias</a:t>
            </a:r>
          </a:p>
          <a:p>
            <a:pPr marL="1409719" lvl="1" indent="-457200">
              <a:buFont typeface="Arial" panose="020B0604020202020204" pitchFamily="34" charset="0"/>
              <a:buChar char="•"/>
            </a:pPr>
            <a:r>
              <a:rPr lang="en-US" dirty="0"/>
              <a:t>How to Address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Dataset Bias</a:t>
            </a:r>
          </a:p>
          <a:p>
            <a:pPr marL="1409719" lvl="1" indent="-457200">
              <a:buFont typeface="Arial" panose="020B0604020202020204" pitchFamily="34" charset="0"/>
              <a:buChar char="•"/>
            </a:pPr>
            <a:r>
              <a:rPr lang="en-US" dirty="0"/>
              <a:t>Types of unbalanced data</a:t>
            </a:r>
          </a:p>
          <a:p>
            <a:pPr marL="1409719" lvl="1" indent="-457200">
              <a:buFont typeface="Arial" panose="020B0604020202020204" pitchFamily="34" charset="0"/>
              <a:buChar char="•"/>
            </a:pPr>
            <a:r>
              <a:rPr lang="en-US" dirty="0"/>
              <a:t>Methods to address</a:t>
            </a:r>
          </a:p>
          <a:p>
            <a:pPr marL="1409719" lvl="1" indent="-457200">
              <a:buFont typeface="Arial" panose="020B0604020202020204" pitchFamily="34" charset="0"/>
              <a:buChar char="•"/>
            </a:pPr>
            <a:r>
              <a:rPr lang="en-US" dirty="0"/>
              <a:t>Surveys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Access to AI Hardware and Software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62472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42A227-D034-4C80-831D-5A4B62FF16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11.1 Unconscious Bias</a:t>
            </a:r>
          </a:p>
        </p:txBody>
      </p:sp>
    </p:spTree>
    <p:extLst>
      <p:ext uri="{BB962C8B-B14F-4D97-AF65-F5344CB8AC3E}">
        <p14:creationId xmlns:p14="http://schemas.microsoft.com/office/powerpoint/2010/main" val="19058467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9F0B8-4847-4973-B5EE-816CDFF3D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Unconscious Bias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82BBC3-A2B1-4A5B-86C8-1E2AE25CC7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Unconscious forms of discrimination and stereotyping based on gender, race, sexuality, age, etc.  </a:t>
            </a:r>
          </a:p>
          <a:p>
            <a:r>
              <a:rPr lang="en-US" dirty="0"/>
              <a:t>Relates to perceptions between different groups</a:t>
            </a:r>
          </a:p>
          <a:p>
            <a:r>
              <a:rPr lang="en-US" dirty="0"/>
              <a:t>Specific to society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209150D-DA59-481C-8F25-F8D0B86075A8}"/>
              </a:ext>
            </a:extLst>
          </p:cNvPr>
          <p:cNvSpPr txBox="1"/>
          <p:nvPr/>
        </p:nvSpPr>
        <p:spPr>
          <a:xfrm>
            <a:off x="1639146" y="7088815"/>
            <a:ext cx="14145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Adapted from </a:t>
            </a:r>
            <a:r>
              <a:rPr lang="en-US" dirty="0">
                <a:hlinkClick r:id="rId2"/>
              </a:rPr>
              <a:t>What Is Unconscious Bias (And How You Can Defeat It) | Psychology Today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0252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C8CED-4937-4FD5-A6F5-336F79B48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Unconscious Bias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377BE-8EE8-4A67-B9F3-A1FE2C69B2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you think of an example where you encountered or observed unconscious bias?  </a:t>
            </a:r>
          </a:p>
        </p:txBody>
      </p:sp>
    </p:spTree>
    <p:extLst>
      <p:ext uri="{BB962C8B-B14F-4D97-AF65-F5344CB8AC3E}">
        <p14:creationId xmlns:p14="http://schemas.microsoft.com/office/powerpoint/2010/main" val="1402233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B9960-059B-4A55-899E-824BCB2C55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AI’s Invisibility Problem</a:t>
            </a:r>
          </a:p>
        </p:txBody>
      </p:sp>
      <p:pic>
        <p:nvPicPr>
          <p:cNvPr id="6" name="Content Placeholder 5" descr="A person in a suit and tie&#10;&#10;Description automatically generated with low confidence">
            <a:extLst>
              <a:ext uri="{FF2B5EF4-FFF2-40B4-BE49-F238E27FC236}">
                <a16:creationId xmlns:a16="http://schemas.microsoft.com/office/drawing/2014/main" id="{EA63D725-670F-4A14-B5F4-5951022CD95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0968113" y="3582809"/>
            <a:ext cx="5243231" cy="5243231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2DD602-B06B-49D6-AB86-D465070C8679}"/>
              </a:ext>
            </a:extLst>
          </p:cNvPr>
          <p:cNvSpPr txBox="1"/>
          <p:nvPr/>
        </p:nvSpPr>
        <p:spPr>
          <a:xfrm>
            <a:off x="805090" y="2164475"/>
            <a:ext cx="9695762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Adapted from 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Diversity in AI: The Invisible Men and Women (mit.edu)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Diversity is missing from the data or not considered during development of algorithms resulting in inaccurate predictions for AI involving facial/image recognition for people of color.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Few black people and other people of color working in AI.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Black workers represent only 2.5% of Google’s entire workforce and 4% of Facebook’s and Microsoft’s.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Globally, 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only 22% of AI professionals are female</a:t>
            </a:r>
            <a:r>
              <a:rPr lang="en-US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while 78% are male.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4C9DFF7-7ECF-4350-B7C4-5768A8B4DFFF}"/>
              </a:ext>
            </a:extLst>
          </p:cNvPr>
          <p:cNvSpPr txBox="1"/>
          <p:nvPr/>
        </p:nvSpPr>
        <p:spPr>
          <a:xfrm>
            <a:off x="9144000" y="8826040"/>
            <a:ext cx="6224588" cy="230832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r>
              <a:rPr lang="en-US" sz="900" dirty="0"/>
              <a:t>Unknown Author is licensed under </a:t>
            </a:r>
            <a:r>
              <a:rPr lang="en-US" sz="900" dirty="0">
                <a:hlinkClick r:id="rId6" tooltip="https://creativecommons.org/licenses/by-nc-nd/3.0/"/>
              </a:rPr>
              <a:t>CC BY-NC-ND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228274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790720E-0759-45D5-B9EB-7804073967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How to Address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8FFBCA3-8122-43E8-B8A5-2764FCDEF3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Unconscious Bias</a:t>
            </a:r>
          </a:p>
        </p:txBody>
      </p:sp>
    </p:spTree>
    <p:extLst>
      <p:ext uri="{BB962C8B-B14F-4D97-AF65-F5344CB8AC3E}">
        <p14:creationId xmlns:p14="http://schemas.microsoft.com/office/powerpoint/2010/main" val="3741199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A94027-EFFB-4BCE-9CEE-34CE2D3D0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address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C620E7-F0DA-4F9E-B2B0-F713BA66F0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1979824"/>
            <a:ext cx="15773400" cy="6527008"/>
          </a:xfrm>
        </p:spPr>
        <p:txBody>
          <a:bodyPr>
            <a:normAutofit/>
          </a:bodyPr>
          <a:lstStyle/>
          <a:p>
            <a:r>
              <a:rPr lang="en-US" dirty="0"/>
              <a:t>Realize that its not implicit</a:t>
            </a:r>
          </a:p>
          <a:p>
            <a:r>
              <a:rPr lang="en-US" dirty="0"/>
              <a:t>Discuss and provide information</a:t>
            </a:r>
          </a:p>
          <a:p>
            <a:pPr algn="l"/>
            <a:r>
              <a:rPr lang="en-US" dirty="0"/>
              <a:t>Learn about the kind of problems that result from unconscious bias yourself, so that you know what you’re trying to address.</a:t>
            </a:r>
          </a:p>
          <a:p>
            <a:pPr algn="l"/>
            <a:r>
              <a:rPr lang="en-US" dirty="0"/>
              <a:t>Convey to people who you want to influence, such as your employees or any other group or even yourself, that there should be no shame or </a:t>
            </a:r>
            <a:r>
              <a:rPr lang="en-US" dirty="0">
                <a:hlinkClick r:id="rId2" tooltip="Psychology Today looks at guilt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guilt</a:t>
            </a:r>
            <a:r>
              <a:rPr lang="en-US" dirty="0"/>
              <a:t> in acknowledging our instincts (key is to acknowledge the instincts)</a:t>
            </a:r>
          </a:p>
          <a:p>
            <a:pPr algn="l"/>
            <a:r>
              <a:rPr lang="en-US" dirty="0"/>
              <a:t>Convey the dangers associated with following their intuitions, to build up an emotional investment into changing behaviors.</a:t>
            </a:r>
          </a:p>
          <a:p>
            <a:pPr algn="l"/>
            <a:r>
              <a:rPr lang="en-US" dirty="0"/>
              <a:t>Convey the right mental habits that will help make the best choices.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5D768A-2FD0-448B-84A6-84755D14F1EF}"/>
              </a:ext>
            </a:extLst>
          </p:cNvPr>
          <p:cNvSpPr txBox="1"/>
          <p:nvPr/>
        </p:nvSpPr>
        <p:spPr>
          <a:xfrm>
            <a:off x="2885440" y="8727963"/>
            <a:ext cx="14145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Adapted from </a:t>
            </a:r>
            <a:r>
              <a:rPr lang="en-US" dirty="0">
                <a:hlinkClick r:id="rId3"/>
              </a:rPr>
              <a:t>What Is Unconscious Bias (And How You Can Defeat It) | Psychology Today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019288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&amp; Bullet">
  <a:themeElements>
    <a:clrScheme name="Custom 1">
      <a:dk1>
        <a:srgbClr val="CDCDCD"/>
      </a:dk1>
      <a:lt1>
        <a:srgbClr val="FFFFFF"/>
      </a:lt1>
      <a:dk2>
        <a:srgbClr val="000000"/>
      </a:dk2>
      <a:lt2>
        <a:srgbClr val="76B900"/>
      </a:lt2>
      <a:accent1>
        <a:srgbClr val="008564"/>
      </a:accent1>
      <a:accent2>
        <a:srgbClr val="5D1682"/>
      </a:accent2>
      <a:accent3>
        <a:srgbClr val="890C58"/>
      </a:accent3>
      <a:accent4>
        <a:srgbClr val="5E5E5E"/>
      </a:accent4>
      <a:accent5>
        <a:srgbClr val="8C8C8C"/>
      </a:accent5>
      <a:accent6>
        <a:srgbClr val="0071C5"/>
      </a:accent6>
      <a:hlink>
        <a:srgbClr val="76B900"/>
      </a:hlink>
      <a:folHlink>
        <a:srgbClr val="76B90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4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6350">
          <a:noFill/>
        </a:ln>
      </a:spPr>
      <a:bodyPr wrap="none" rtlCol="0" anchor="ctr">
        <a:spAutoFit/>
      </a:bodyPr>
      <a:lstStyle>
        <a:defPPr algn="ctr">
          <a:lnSpc>
            <a:spcPct val="90000"/>
          </a:lnSpc>
          <a:defRPr sz="1600" dirty="0" err="1" smtClean="0">
            <a:solidFill>
              <a:schemeClr val="bg1"/>
            </a:solidFill>
            <a:latin typeface="Trebuchet MS" panose="020B06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>
    <a:extraClrScheme>
      <a:clrScheme name="PPT_Template_Corp_16x9_rev2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TaxCatchAll xmlns="adb55acf-91ac-4c47-b2b7-b7c95866bb05" xsi:nil="true"/>
    <lcf76f155ced4ddcb4097134ff3c332f xmlns="e42f9681-256a-46bb-8d43-d723a9a9dd0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074B55424DDA46A2D5F88A4E6A8409" ma:contentTypeVersion="16" ma:contentTypeDescription="Create a new document." ma:contentTypeScope="" ma:versionID="c18a61330e6fa6d103abce2695885716">
  <xsd:schema xmlns:xsd="http://www.w3.org/2001/XMLSchema" xmlns:xs="http://www.w3.org/2001/XMLSchema" xmlns:p="http://schemas.microsoft.com/office/2006/metadata/properties" xmlns:ns2="e42f9681-256a-46bb-8d43-d723a9a9dd0a" xmlns:ns3="adb55acf-91ac-4c47-b2b7-b7c95866bb05" targetNamespace="http://schemas.microsoft.com/office/2006/metadata/properties" ma:root="true" ma:fieldsID="5b522bcb3bbd01c572015d91d3f26f7d" ns2:_="" ns3:_="">
    <xsd:import namespace="e42f9681-256a-46bb-8d43-d723a9a9dd0a"/>
    <xsd:import namespace="adb55acf-91ac-4c47-b2b7-b7c95866bb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2f9681-256a-46bb-8d43-d723a9a9dd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804b2a00-2846-4002-b30b-85ebaf4c01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b55acf-91ac-4c47-b2b7-b7c95866bb0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1899317-92f2-4c2c-8860-d4f06723e3af}" ma:internalName="TaxCatchAll" ma:showField="CatchAllData" ma:web="adb55acf-91ac-4c47-b2b7-b7c95866bb0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F88E22E-2A4B-4FB1-9848-BF16E7DBE74B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392FB17-EACF-40A1-B264-A6D698DF01FB}"/>
</file>

<file path=customXml/itemProps3.xml><?xml version="1.0" encoding="utf-8"?>
<ds:datastoreItem xmlns:ds="http://schemas.openxmlformats.org/officeDocument/2006/customXml" ds:itemID="{E29B7386-0C5E-43DB-8BF1-052EEAD5F5D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112790</TotalTime>
  <Words>967</Words>
  <Application>Microsoft Office PowerPoint</Application>
  <PresentationFormat>Custom</PresentationFormat>
  <Paragraphs>110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Title &amp; Bullet</vt:lpstr>
      <vt:lpstr>Lecture 3.1  Diversity and Bias in Datasets</vt:lpstr>
      <vt:lpstr>PowerPoint Presentation</vt:lpstr>
      <vt:lpstr>Topics</vt:lpstr>
      <vt:lpstr>11.1 Unconscious Bias</vt:lpstr>
      <vt:lpstr>Unconscious Bias</vt:lpstr>
      <vt:lpstr>Unconscious Bias</vt:lpstr>
      <vt:lpstr>AI’s Invisibility Problem</vt:lpstr>
      <vt:lpstr>How to Address</vt:lpstr>
      <vt:lpstr>How to address</vt:lpstr>
      <vt:lpstr>Overcoming Career Challenges</vt:lpstr>
      <vt:lpstr>Dataset Bias</vt:lpstr>
      <vt:lpstr>Dataset Bias</vt:lpstr>
      <vt:lpstr>Dataset Bias</vt:lpstr>
      <vt:lpstr>Multicollinearity</vt:lpstr>
      <vt:lpstr>Unbalanced/Skewed Data</vt:lpstr>
      <vt:lpstr>Rare Event</vt:lpstr>
      <vt:lpstr>Oversampling for rare event</vt:lpstr>
      <vt:lpstr>Surveys</vt:lpstr>
      <vt:lpstr>Survey</vt:lpstr>
      <vt:lpstr>Survey issues</vt:lpstr>
      <vt:lpstr>Survey Response and Weights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Jennifer Hohn</dc:creator>
  <cp:lastModifiedBy>Patty Delafuente</cp:lastModifiedBy>
  <cp:revision>3717</cp:revision>
  <dcterms:created xsi:type="dcterms:W3CDTF">2008-01-24T03:11:41Z</dcterms:created>
  <dcterms:modified xsi:type="dcterms:W3CDTF">2021-09-08T19:47:51Z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0x01010071074B55424DDA46A2D5F88A4E6A8409</vt:lpwstr>
  </property>
  <property fmtid="{D5CDD505-2E9C-101B-9397-08002B2CF9AE}" pid="3" name="MSIP_Label_6b558183-044c-4105-8d9c-cea02a2a3d86_Enabled">
    <vt:lpwstr>True</vt:lpwstr>
  </property>
  <property fmtid="{D5CDD505-2E9C-101B-9397-08002B2CF9AE}" pid="4" name="MSIP_Label_6b558183-044c-4105-8d9c-cea02a2a3d86_SiteId">
    <vt:lpwstr>43083d15-7273-40c1-b7db-39efd9ccc17a</vt:lpwstr>
  </property>
  <property fmtid="{D5CDD505-2E9C-101B-9397-08002B2CF9AE}" pid="5" name="MSIP_Label_6b558183-044c-4105-8d9c-cea02a2a3d86_Ref">
    <vt:lpwstr>https://api.informationprotection.azure.com/api/43083d15-7273-40c1-b7db-39efd9ccc17a</vt:lpwstr>
  </property>
  <property fmtid="{D5CDD505-2E9C-101B-9397-08002B2CF9AE}" pid="6" name="MSIP_Label_6b558183-044c-4105-8d9c-cea02a2a3d86_Owner">
    <vt:lpwstr>lspillman@nvidia.com</vt:lpwstr>
  </property>
  <property fmtid="{D5CDD505-2E9C-101B-9397-08002B2CF9AE}" pid="7" name="MSIP_Label_6b558183-044c-4105-8d9c-cea02a2a3d86_SetDate">
    <vt:lpwstr>2018-05-11T15:28:31.9824217-07:00</vt:lpwstr>
  </property>
  <property fmtid="{D5CDD505-2E9C-101B-9397-08002B2CF9AE}" pid="8" name="MSIP_Label_6b558183-044c-4105-8d9c-cea02a2a3d86_Name">
    <vt:lpwstr>Unrestricted</vt:lpwstr>
  </property>
  <property fmtid="{D5CDD505-2E9C-101B-9397-08002B2CF9AE}" pid="9" name="MSIP_Label_6b558183-044c-4105-8d9c-cea02a2a3d86_Application">
    <vt:lpwstr>Microsoft Azure Information Protection</vt:lpwstr>
  </property>
  <property fmtid="{D5CDD505-2E9C-101B-9397-08002B2CF9AE}" pid="10" name="MSIP_Label_6b558183-044c-4105-8d9c-cea02a2a3d86_Extended_MSFT_Method">
    <vt:lpwstr>Automatic</vt:lpwstr>
  </property>
  <property fmtid="{D5CDD505-2E9C-101B-9397-08002B2CF9AE}" pid="11" name="Sensitivity">
    <vt:lpwstr>Unrestricted</vt:lpwstr>
  </property>
</Properties>
</file>