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94" r:id="rId4"/>
  </p:sldMasterIdLst>
  <p:notesMasterIdLst>
    <p:notesMasterId r:id="rId34"/>
  </p:notesMasterIdLst>
  <p:handoutMasterIdLst>
    <p:handoutMasterId r:id="rId35"/>
  </p:handoutMasterIdLst>
  <p:sldIdLst>
    <p:sldId id="818" r:id="rId5"/>
    <p:sldId id="824" r:id="rId6"/>
    <p:sldId id="829" r:id="rId7"/>
    <p:sldId id="830" r:id="rId8"/>
    <p:sldId id="259" r:id="rId9"/>
    <p:sldId id="566" r:id="rId10"/>
    <p:sldId id="402" r:id="rId11"/>
    <p:sldId id="257" r:id="rId12"/>
    <p:sldId id="558" r:id="rId13"/>
    <p:sldId id="260" r:id="rId14"/>
    <p:sldId id="559" r:id="rId15"/>
    <p:sldId id="560" r:id="rId16"/>
    <p:sldId id="561" r:id="rId17"/>
    <p:sldId id="563" r:id="rId18"/>
    <p:sldId id="270" r:id="rId19"/>
    <p:sldId id="573" r:id="rId20"/>
    <p:sldId id="258" r:id="rId21"/>
    <p:sldId id="825" r:id="rId22"/>
    <p:sldId id="571" r:id="rId23"/>
    <p:sldId id="826" r:id="rId24"/>
    <p:sldId id="827" r:id="rId25"/>
    <p:sldId id="261" r:id="rId26"/>
    <p:sldId id="267" r:id="rId27"/>
    <p:sldId id="828" r:id="rId28"/>
    <p:sldId id="271" r:id="rId29"/>
    <p:sldId id="272" r:id="rId30"/>
    <p:sldId id="273" r:id="rId31"/>
    <p:sldId id="276" r:id="rId32"/>
    <p:sldId id="820" r:id="rId33"/>
  </p:sldIdLst>
  <p:sldSz cx="18288000" cy="10287000"/>
  <p:notesSz cx="7010400" cy="9296400"/>
  <p:defaultTextStyle>
    <a:defPPr>
      <a:defRPr lang="en-US"/>
    </a:defPPr>
    <a:lvl1pPr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1pPr>
    <a:lvl2pPr marL="761970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2pPr>
    <a:lvl3pPr marL="152393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3pPr>
    <a:lvl4pPr marL="2285909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4pPr>
    <a:lvl5pPr marL="3047878" algn="l" defTabSz="76197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5pPr>
    <a:lvl6pPr marL="3809848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6pPr>
    <a:lvl7pPr marL="457181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7pPr>
    <a:lvl8pPr marL="5333787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8pPr>
    <a:lvl9pPr marL="6095756" algn="l" defTabSz="1523939" rtl="0" eaLnBrk="1" latinLnBrk="0" hangingPunct="1">
      <a:defRPr kern="1200">
        <a:solidFill>
          <a:schemeClr val="tx1"/>
        </a:solidFill>
        <a:latin typeface="Arial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 userDrawn="1">
          <p15:clr>
            <a:srgbClr val="A4A3A4"/>
          </p15:clr>
        </p15:guide>
        <p15:guide id="2" orient="horz" pos="5083" userDrawn="1">
          <p15:clr>
            <a:srgbClr val="A4A3A4"/>
          </p15:clr>
        </p15:guide>
        <p15:guide id="3" orient="horz" pos="5315" userDrawn="1">
          <p15:clr>
            <a:srgbClr val="A4A3A4"/>
          </p15:clr>
        </p15:guide>
        <p15:guide id="4" pos="9092" userDrawn="1">
          <p15:clr>
            <a:srgbClr val="A4A3A4"/>
          </p15:clr>
        </p15:guide>
        <p15:guide id="5" orient="horz" pos="1625" userDrawn="1">
          <p15:clr>
            <a:srgbClr val="A4A3A4"/>
          </p15:clr>
        </p15:guide>
        <p15:guide id="6" pos="576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176"/>
    <a:srgbClr val="C7C8CA"/>
    <a:srgbClr val="FDB515"/>
    <a:srgbClr val="383838"/>
    <a:srgbClr val="EE8D00"/>
    <a:srgbClr val="DBE0E5"/>
    <a:srgbClr val="556B84"/>
    <a:srgbClr val="001C53"/>
    <a:srgbClr val="B3A369"/>
    <a:srgbClr val="890C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195D3D-8065-2870-F345-ABD8A69DCEA9}" v="10" dt="2021-09-08T19:52:12.517"/>
    <p1510:client id="{EF2553EB-F234-A3AE-8A04-3B9801DE73E1}" v="2" dt="2021-11-05T18:27:48.7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919" autoAdjust="0"/>
    <p:restoredTop sz="91003" autoAdjust="0"/>
  </p:normalViewPr>
  <p:slideViewPr>
    <p:cSldViewPr snapToGrid="0">
      <p:cViewPr varScale="1">
        <p:scale>
          <a:sx n="52" d="100"/>
          <a:sy n="52" d="100"/>
        </p:scale>
        <p:origin x="1277" y="62"/>
      </p:cViewPr>
      <p:guideLst>
        <p:guide orient="horz" pos="2193"/>
        <p:guide orient="horz" pos="5083"/>
        <p:guide orient="horz" pos="5315"/>
        <p:guide pos="9092"/>
        <p:guide orient="horz" pos="1625"/>
        <p:guide pos="57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2" d="100"/>
          <a:sy n="92" d="100"/>
        </p:scale>
        <p:origin x="3606" y="7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e Bungo" userId="S::jbungo@nvidia.com::68c73667-b054-4751-86c2-2fef667112d9" providerId="AD" clId="Web-{EF2553EB-F234-A3AE-8A04-3B9801DE73E1}"/>
    <pc:docChg chg="modSld">
      <pc:chgData name="Joe Bungo" userId="S::jbungo@nvidia.com::68c73667-b054-4751-86c2-2fef667112d9" providerId="AD" clId="Web-{EF2553EB-F234-A3AE-8A04-3B9801DE73E1}" dt="2021-11-05T18:27:48.764" v="1" actId="14100"/>
      <pc:docMkLst>
        <pc:docMk/>
      </pc:docMkLst>
      <pc:sldChg chg="modSp">
        <pc:chgData name="Joe Bungo" userId="S::jbungo@nvidia.com::68c73667-b054-4751-86c2-2fef667112d9" providerId="AD" clId="Web-{EF2553EB-F234-A3AE-8A04-3B9801DE73E1}" dt="2021-11-05T18:27:48.764" v="1" actId="14100"/>
        <pc:sldMkLst>
          <pc:docMk/>
          <pc:sldMk cId="0" sldId="258"/>
        </pc:sldMkLst>
        <pc:picChg chg="mod">
          <ac:chgData name="Joe Bungo" userId="S::jbungo@nvidia.com::68c73667-b054-4751-86c2-2fef667112d9" providerId="AD" clId="Web-{EF2553EB-F234-A3AE-8A04-3B9801DE73E1}" dt="2021-11-05T18:27:48.764" v="1" actId="14100"/>
          <ac:picMkLst>
            <pc:docMk/>
            <pc:sldMk cId="0" sldId="258"/>
            <ac:picMk id="16" creationId="{AE5D0C31-06B8-4AB7-9E5F-90A57BF15B44}"/>
          </ac:picMkLst>
        </pc:picChg>
      </pc:sldChg>
    </pc:docChg>
  </pc:docChgLst>
  <pc:docChgLst>
    <pc:chgData name="Joe Bungo" userId="S::jbungo@nvidia.com::68c73667-b054-4751-86c2-2fef667112d9" providerId="AD" clId="Web-{6D195D3D-8065-2870-F345-ABD8A69DCEA9}"/>
    <pc:docChg chg="addSld delSld modSld">
      <pc:chgData name="Joe Bungo" userId="S::jbungo@nvidia.com::68c73667-b054-4751-86c2-2fef667112d9" providerId="AD" clId="Web-{6D195D3D-8065-2870-F345-ABD8A69DCEA9}" dt="2021-09-08T19:52:12.517" v="8"/>
      <pc:docMkLst>
        <pc:docMk/>
      </pc:docMkLst>
      <pc:sldChg chg="modSp mod modClrScheme chgLayout">
        <pc:chgData name="Joe Bungo" userId="S::jbungo@nvidia.com::68c73667-b054-4751-86c2-2fef667112d9" providerId="AD" clId="Web-{6D195D3D-8065-2870-F345-ABD8A69DCEA9}" dt="2021-09-08T19:52:03.908" v="7" actId="20577"/>
        <pc:sldMkLst>
          <pc:docMk/>
          <pc:sldMk cId="797556869" sldId="818"/>
        </pc:sldMkLst>
        <pc:spChg chg="mod ord">
          <ac:chgData name="Joe Bungo" userId="S::jbungo@nvidia.com::68c73667-b054-4751-86c2-2fef667112d9" providerId="AD" clId="Web-{6D195D3D-8065-2870-F345-ABD8A69DCEA9}" dt="2021-09-08T19:52:03.908" v="7" actId="20577"/>
          <ac:spMkLst>
            <pc:docMk/>
            <pc:sldMk cId="797556869" sldId="818"/>
            <ac:spMk id="2" creationId="{4E9096EC-7B78-40A1-902B-4FD437982655}"/>
          </ac:spMkLst>
        </pc:spChg>
        <pc:spChg chg="mod ord">
          <ac:chgData name="Joe Bungo" userId="S::jbungo@nvidia.com::68c73667-b054-4751-86c2-2fef667112d9" providerId="AD" clId="Web-{6D195D3D-8065-2870-F345-ABD8A69DCEA9}" dt="2021-09-08T19:51:55.360" v="3"/>
          <ac:spMkLst>
            <pc:docMk/>
            <pc:sldMk cId="797556869" sldId="818"/>
            <ac:spMk id="4" creationId="{BDB2F42C-38A8-43F3-8788-F337D2EA9153}"/>
          </ac:spMkLst>
        </pc:spChg>
      </pc:sldChg>
      <pc:sldChg chg="modSp mod modClrScheme chgLayout">
        <pc:chgData name="Joe Bungo" userId="S::jbungo@nvidia.com::68c73667-b054-4751-86c2-2fef667112d9" providerId="AD" clId="Web-{6D195D3D-8065-2870-F345-ABD8A69DCEA9}" dt="2021-09-08T19:52:12.517" v="8"/>
        <pc:sldMkLst>
          <pc:docMk/>
          <pc:sldMk cId="1017057522" sldId="820"/>
        </pc:sldMkLst>
        <pc:spChg chg="mod ord">
          <ac:chgData name="Joe Bungo" userId="S::jbungo@nvidia.com::68c73667-b054-4751-86c2-2fef667112d9" providerId="AD" clId="Web-{6D195D3D-8065-2870-F345-ABD8A69DCEA9}" dt="2021-09-08T19:52:12.517" v="8"/>
          <ac:spMkLst>
            <pc:docMk/>
            <pc:sldMk cId="1017057522" sldId="820"/>
            <ac:spMk id="2" creationId="{4A6D3E35-7FB6-4F84-88E8-ED2635EB18BA}"/>
          </ac:spMkLst>
        </pc:spChg>
        <pc:spChg chg="mod ord">
          <ac:chgData name="Joe Bungo" userId="S::jbungo@nvidia.com::68c73667-b054-4751-86c2-2fef667112d9" providerId="AD" clId="Web-{6D195D3D-8065-2870-F345-ABD8A69DCEA9}" dt="2021-09-08T19:52:12.517" v="8"/>
          <ac:spMkLst>
            <pc:docMk/>
            <pc:sldMk cId="1017057522" sldId="820"/>
            <ac:spMk id="5" creationId="{04276C08-D6AC-41B8-9C4F-83CCA4CE3F1E}"/>
          </ac:spMkLst>
        </pc:spChg>
      </pc:sldChg>
      <pc:sldChg chg="add">
        <pc:chgData name="Joe Bungo" userId="S::jbungo@nvidia.com::68c73667-b054-4751-86c2-2fef667112d9" providerId="AD" clId="Web-{6D195D3D-8065-2870-F345-ABD8A69DCEA9}" dt="2021-09-08T19:51:44.094" v="2"/>
        <pc:sldMkLst>
          <pc:docMk/>
          <pc:sldMk cId="1226278206" sldId="829"/>
        </pc:sldMkLst>
      </pc:sldChg>
      <pc:sldChg chg="add del">
        <pc:chgData name="Joe Bungo" userId="S::jbungo@nvidia.com::68c73667-b054-4751-86c2-2fef667112d9" providerId="AD" clId="Web-{6D195D3D-8065-2870-F345-ABD8A69DCEA9}" dt="2021-09-08T19:51:27.421" v="1"/>
        <pc:sldMkLst>
          <pc:docMk/>
          <pc:sldMk cId="3270310763" sldId="829"/>
        </pc:sldMkLst>
      </pc:sldChg>
      <pc:sldMasterChg chg="addSldLayout">
        <pc:chgData name="Joe Bungo" userId="S::jbungo@nvidia.com::68c73667-b054-4751-86c2-2fef667112d9" providerId="AD" clId="Web-{6D195D3D-8065-2870-F345-ABD8A69DCEA9}" dt="2021-09-08T19:51:13.405" v="0"/>
        <pc:sldMasterMkLst>
          <pc:docMk/>
          <pc:sldMasterMk cId="1725690729" sldId="2147483894"/>
        </pc:sldMasterMkLst>
        <pc:sldLayoutChg chg="add">
          <pc:chgData name="Joe Bungo" userId="S::jbungo@nvidia.com::68c73667-b054-4751-86c2-2fef667112d9" providerId="AD" clId="Web-{6D195D3D-8065-2870-F345-ABD8A69DCEA9}" dt="2021-09-08T19:51:13.405" v="0"/>
          <pc:sldLayoutMkLst>
            <pc:docMk/>
            <pc:sldMasterMk cId="1725690729" sldId="2147483894"/>
            <pc:sldLayoutMk cId="1043030392" sldId="2147483996"/>
          </pc:sldLayoutMkLst>
        </pc:sldLayoutChg>
        <pc:sldLayoutChg chg="add">
          <pc:chgData name="Joe Bungo" userId="S::jbungo@nvidia.com::68c73667-b054-4751-86c2-2fef667112d9" providerId="AD" clId="Web-{6D195D3D-8065-2870-F345-ABD8A69DCEA9}" dt="2021-09-08T19:51:13.405" v="0"/>
          <pc:sldLayoutMkLst>
            <pc:docMk/>
            <pc:sldMasterMk cId="1725690729" sldId="2147483894"/>
            <pc:sldLayoutMk cId="190507778" sldId="2147483997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3.xml"/><Relationship Id="rId4" Type="http://schemas.openxmlformats.org/officeDocument/2006/relationships/image" Target="../media/image6.png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525FFAEB-A754-4EDE-A063-5F87103CFC27}"/>
              </a:ext>
            </a:extLst>
          </p:cNvPr>
          <p:cNvGrpSpPr/>
          <p:nvPr/>
        </p:nvGrpSpPr>
        <p:grpSpPr>
          <a:xfrm>
            <a:off x="4249882" y="8675204"/>
            <a:ext cx="2267650" cy="298438"/>
            <a:chOff x="10009693" y="1549925"/>
            <a:chExt cx="7721678" cy="1016226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B7B5E74-8CE9-4070-AE0B-4319A9396E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709196-319E-460C-BD9A-61C4F6096565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1" name="Picture 10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C6B9F5D1-3A4D-4466-A79D-06C828B01D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2" name="Picture 11" descr="Text&#10;&#10;Description automatically generated">
              <a:extLst>
                <a:ext uri="{FF2B5EF4-FFF2-40B4-BE49-F238E27FC236}">
                  <a16:creationId xmlns:a16="http://schemas.microsoft.com/office/drawing/2014/main" id="{61CA6E49-ACF6-4B13-9CB1-0C7F74EF786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19DC410A-BD91-4F54-BFA8-66F070ED673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583985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theme" Target="../theme/theme2.xml"/><Relationship Id="rId4" Type="http://schemas.openxmlformats.org/officeDocument/2006/relationships/image" Target="../media/image6.png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0565" y="883158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l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EFD2D7F-A763-4126-9B71-A7F863137437}" type="datetimeFigureOut">
              <a:rPr lang="en-US" smtClean="0"/>
              <a:pPr>
                <a:defRPr/>
              </a:pPr>
              <a:t>11/5/2021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66317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ctr"/>
          <a:lstStyle>
            <a:lvl1pPr algn="r">
              <a:defRPr sz="1100">
                <a:latin typeface="Arial" panose="020B0604020202020204" pitchFamily="34" charset="0"/>
                <a:ea typeface="ＭＳ Ｐゴシック" pitchFamily="-16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‹#›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87B74364-6FC3-4AAB-BCCB-78A57EF73B4D}"/>
              </a:ext>
            </a:extLst>
          </p:cNvPr>
          <p:cNvGrpSpPr/>
          <p:nvPr/>
        </p:nvGrpSpPr>
        <p:grpSpPr>
          <a:xfrm>
            <a:off x="4394824" y="259707"/>
            <a:ext cx="2267650" cy="298438"/>
            <a:chOff x="10009693" y="1549925"/>
            <a:chExt cx="7721678" cy="1016226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E59CB9EB-7626-44E1-86CD-80D71DFF0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780211" y="1686172"/>
              <a:ext cx="1930510" cy="816283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4CF17C3E-2351-45E7-8E11-40FCDACA31FB}"/>
                </a:ext>
              </a:extLst>
            </p:cNvPr>
            <p:cNvCxnSpPr/>
            <p:nvPr/>
          </p:nvCxnSpPr>
          <p:spPr>
            <a:xfrm>
              <a:off x="12472158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E038CEBE-9523-4464-A83D-24A213DF25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9693" y="1549925"/>
              <a:ext cx="2413994" cy="1016226"/>
            </a:xfrm>
            <a:prstGeom prst="rect">
              <a:avLst/>
            </a:prstGeom>
          </p:spPr>
        </p:pic>
        <p:pic>
          <p:nvPicPr>
            <p:cNvPr id="16" name="Picture 15" descr="Text&#10;&#10;Description automatically generated">
              <a:extLst>
                <a:ext uri="{FF2B5EF4-FFF2-40B4-BE49-F238E27FC236}">
                  <a16:creationId xmlns:a16="http://schemas.microsoft.com/office/drawing/2014/main" id="{2F98C3B4-B517-47AD-BAF6-46881ABB0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5021781" y="1604129"/>
              <a:ext cx="2709590" cy="921922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F05B4D3-6BFB-4CBB-AAC4-B7D357961D06}"/>
                </a:ext>
              </a:extLst>
            </p:cNvPr>
            <p:cNvCxnSpPr/>
            <p:nvPr/>
          </p:nvCxnSpPr>
          <p:spPr>
            <a:xfrm>
              <a:off x="14954400" y="1622477"/>
              <a:ext cx="0" cy="943674"/>
            </a:xfrm>
            <a:prstGeom prst="line">
              <a:avLst/>
            </a:prstGeom>
            <a:ln w="12700">
              <a:solidFill>
                <a:srgbClr val="38383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46712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761970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52393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2285909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3047878" algn="l" rtl="0" eaLnBrk="0" fontAlgn="base" hangingPunct="0">
      <a:spcBef>
        <a:spcPct val="30000"/>
      </a:spcBef>
      <a:spcAft>
        <a:spcPct val="0"/>
      </a:spcAft>
      <a:defRPr sz="1833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3809848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457181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5333787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6095756" algn="l" defTabSz="1523939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14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8185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2D639A-AF38-4D9A-897E-57859A70BDEB}" type="slidenum">
              <a:rPr lang="en-US" smtClean="0"/>
              <a:pPr>
                <a:defRPr/>
              </a:pPr>
              <a:t>21</a:t>
            </a:fld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3181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7" name="Picture 16" descr="Logo&#10;&#10;Description automatically generated">
            <a:extLst>
              <a:ext uri="{FF2B5EF4-FFF2-40B4-BE49-F238E27FC236}">
                <a16:creationId xmlns:a16="http://schemas.microsoft.com/office/drawing/2014/main" id="{56585199-FF4D-4D00-9CF9-F2022C78CF0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8263-5A2D-496C-9170-702FF9C28D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4"/>
            <a:ext cx="13716000" cy="35814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4FAF9F-1005-4CC1-A625-D07F8C761D4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6"/>
            <a:ext cx="13716000" cy="248364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63C2E0-8D80-4778-A7B7-885BF09B5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215A03-3D57-428D-8E0D-BB88F00565E6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96C33C-3646-44BC-A2D0-3788C4EF63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785320-5F73-4F52-B336-C18914B8EC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949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29FA0-EE25-42DE-B069-720CB1AC8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72D1C-6BAB-47E6-ABF4-77D1EE9809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6D827-48C0-460A-BD79-6D0997ED41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C6124-861F-48A6-87A6-B5801FF83AF7}" type="datetime1">
              <a:rPr lang="en-US" smtClean="0"/>
              <a:t>11/5/2021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2E7B1F-5506-422C-A6BB-375911D250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URL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A880A7-44D4-4E32-A850-617CB5C8B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0733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C3C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1A7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E4ACB54B-5D74-47C9-957F-A16252531EC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4745324" y="7271382"/>
            <a:ext cx="2496568" cy="2201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Title 304"/>
          <p:cNvSpPr>
            <a:spLocks noGrp="1"/>
          </p:cNvSpPr>
          <p:nvPr userDrawn="1">
            <p:ph type="title" hasCustomPrompt="1"/>
          </p:nvPr>
        </p:nvSpPr>
        <p:spPr>
          <a:xfrm>
            <a:off x="1135316" y="7175869"/>
            <a:ext cx="9692640" cy="1638092"/>
          </a:xfrm>
        </p:spPr>
        <p:txBody>
          <a:bodyPr anchor="b">
            <a:noAutofit/>
          </a:bodyPr>
          <a:lstStyle>
            <a:lvl1pPr algn="l">
              <a:lnSpc>
                <a:spcPct val="90000"/>
              </a:lnSpc>
              <a:spcBef>
                <a:spcPts val="0"/>
              </a:spcBef>
              <a:defRPr sz="6000" b="1" cap="none" baseline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9F37D2-4A95-428F-86C9-909FE5B58622}"/>
              </a:ext>
            </a:extLst>
          </p:cNvPr>
          <p:cNvSpPr>
            <a:spLocks noGrp="1"/>
          </p:cNvSpPr>
          <p:nvPr userDrawn="1">
            <p:ph type="body" sz="quarter" idx="10"/>
          </p:nvPr>
        </p:nvSpPr>
        <p:spPr>
          <a:xfrm>
            <a:off x="1156986" y="6621987"/>
            <a:ext cx="8866188" cy="474663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0DC4EAA4-CD11-4B02-BD1A-6BB86D43E95C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 descr="A picture containing text&#10;&#10;Description automatically generated">
            <a:extLst>
              <a:ext uri="{FF2B5EF4-FFF2-40B4-BE49-F238E27FC236}">
                <a16:creationId xmlns:a16="http://schemas.microsoft.com/office/drawing/2014/main" id="{4F7821F8-31A6-487C-8320-8A9EB2CAC5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58063CFE-39DE-4552-B91D-EAAB8CD3E53B}"/>
              </a:ext>
            </a:extLst>
          </p:cNvPr>
          <p:cNvSpPr/>
          <p:nvPr userDrawn="1"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2521C81E-2091-4538-AFEF-81CFA3599E22}"/>
              </a:ext>
            </a:extLst>
          </p:cNvPr>
          <p:cNvCxnSpPr>
            <a:cxnSpLocks/>
          </p:cNvCxnSpPr>
          <p:nvPr userDrawn="1"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435CAFA6-18B5-41DF-AA7F-00F440833D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pic>
        <p:nvPicPr>
          <p:cNvPr id="13" name="Picture 12" descr="Shape&#10;&#10;Description automatically generated with medium confidence">
            <a:extLst>
              <a:ext uri="{FF2B5EF4-FFF2-40B4-BE49-F238E27FC236}">
                <a16:creationId xmlns:a16="http://schemas.microsoft.com/office/drawing/2014/main" id="{B91021B3-DE3C-43E8-BB6E-645A12D774E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0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C5A5F0-3D37-4CB5-AFFE-81169D61D02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135743" y="7076313"/>
            <a:ext cx="9235191" cy="1705219"/>
          </a:xfrm>
        </p:spPr>
        <p:txBody>
          <a:bodyPr/>
          <a:lstStyle>
            <a:lvl1pPr>
              <a:defRPr sz="6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B6C10C75-E8F7-45AB-929B-93D7D86B8F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157414" y="6622121"/>
            <a:ext cx="7454900" cy="449262"/>
          </a:xfrm>
        </p:spPr>
        <p:txBody>
          <a:bodyPr/>
          <a:lstStyle>
            <a:lvl1pPr>
              <a:defRPr sz="21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866BD397-8666-4786-BE8A-BB895F112D70}"/>
              </a:ext>
            </a:extLst>
          </p:cNvPr>
          <p:cNvSpPr/>
          <p:nvPr/>
        </p:nvSpPr>
        <p:spPr>
          <a:xfrm>
            <a:off x="12801600" y="-80259"/>
            <a:ext cx="5571067" cy="10433290"/>
          </a:xfrm>
          <a:custGeom>
            <a:avLst/>
            <a:gdLst>
              <a:gd name="connsiteX0" fmla="*/ 2878667 w 5571067"/>
              <a:gd name="connsiteY0" fmla="*/ 16933 h 10498666"/>
              <a:gd name="connsiteX1" fmla="*/ 0 w 5571067"/>
              <a:gd name="connsiteY1" fmla="*/ 10498666 h 10498666"/>
              <a:gd name="connsiteX2" fmla="*/ 5571067 w 5571067"/>
              <a:gd name="connsiteY2" fmla="*/ 10498666 h 10498666"/>
              <a:gd name="connsiteX3" fmla="*/ 5571067 w 5571067"/>
              <a:gd name="connsiteY3" fmla="*/ 0 h 10498666"/>
              <a:gd name="connsiteX4" fmla="*/ 2878667 w 5571067"/>
              <a:gd name="connsiteY4" fmla="*/ 0 h 1049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71067" h="10498666">
                <a:moveTo>
                  <a:pt x="2878667" y="16933"/>
                </a:moveTo>
                <a:lnTo>
                  <a:pt x="0" y="10498666"/>
                </a:lnTo>
                <a:lnTo>
                  <a:pt x="5571067" y="10498666"/>
                </a:lnTo>
                <a:lnTo>
                  <a:pt x="5571067" y="0"/>
                </a:lnTo>
                <a:lnTo>
                  <a:pt x="2878667" y="0"/>
                </a:lnTo>
              </a:path>
            </a:pathLst>
          </a:custGeom>
          <a:solidFill>
            <a:srgbClr val="3838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670E34F5-43FD-4C3D-874F-52C05B9A8DF7}"/>
              </a:ext>
            </a:extLst>
          </p:cNvPr>
          <p:cNvCxnSpPr>
            <a:cxnSpLocks/>
          </p:cNvCxnSpPr>
          <p:nvPr/>
        </p:nvCxnSpPr>
        <p:spPr>
          <a:xfrm flipH="1">
            <a:off x="12801600" y="-91084"/>
            <a:ext cx="2862258" cy="10444115"/>
          </a:xfrm>
          <a:prstGeom prst="line">
            <a:avLst/>
          </a:prstGeom>
          <a:ln w="63500">
            <a:solidFill>
              <a:srgbClr val="EE8D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 descr="A picture containing text&#10;&#10;Description automatically generated">
            <a:extLst>
              <a:ext uri="{FF2B5EF4-FFF2-40B4-BE49-F238E27FC236}">
                <a16:creationId xmlns:a16="http://schemas.microsoft.com/office/drawing/2014/main" id="{59E07367-9FF5-4A36-A752-AF6C256789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1860" t="29481" r="30436" b="24358"/>
          <a:stretch/>
        </p:blipFill>
        <p:spPr>
          <a:xfrm>
            <a:off x="14276227" y="6551154"/>
            <a:ext cx="3788827" cy="3459040"/>
          </a:xfrm>
          <a:prstGeom prst="rect">
            <a:avLst/>
          </a:prstGeom>
        </p:spPr>
      </p:pic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05BB7876-3D9A-46AC-853A-0E60F5CA6F37}"/>
              </a:ext>
            </a:extLst>
          </p:cNvPr>
          <p:cNvCxnSpPr/>
          <p:nvPr/>
        </p:nvCxnSpPr>
        <p:spPr>
          <a:xfrm>
            <a:off x="4534198" y="1453593"/>
            <a:ext cx="0" cy="1416831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 descr="A picture containing text&#10;&#10;Description automatically generated">
            <a:extLst>
              <a:ext uri="{FF2B5EF4-FFF2-40B4-BE49-F238E27FC236}">
                <a16:creationId xmlns:a16="http://schemas.microsoft.com/office/drawing/2014/main" id="{5A8ACEBA-4D0E-4BF4-9252-65C9ADBBD19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r="6627"/>
          <a:stretch/>
        </p:blipFill>
        <p:spPr>
          <a:xfrm>
            <a:off x="897679" y="1356239"/>
            <a:ext cx="3384181" cy="1525760"/>
          </a:xfrm>
          <a:prstGeom prst="rect">
            <a:avLst/>
          </a:prstGeom>
        </p:spPr>
      </p:pic>
      <p:pic>
        <p:nvPicPr>
          <p:cNvPr id="22" name="Picture 21" descr="Shape&#10;&#10;Description automatically generated with medium confidence">
            <a:extLst>
              <a:ext uri="{FF2B5EF4-FFF2-40B4-BE49-F238E27FC236}">
                <a16:creationId xmlns:a16="http://schemas.microsoft.com/office/drawing/2014/main" id="{FA9AEB60-1D07-420B-AD15-3B687DB1665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33893" y="1817851"/>
            <a:ext cx="2629858" cy="605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0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 title and 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8301" y="747664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977" y="3186797"/>
            <a:ext cx="16581120" cy="6198208"/>
          </a:xfrm>
        </p:spPr>
        <p:txBody>
          <a:bodyPr/>
          <a:lstStyle>
            <a:lvl1pPr marL="0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33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331" y="1741489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3701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936" y="747428"/>
            <a:ext cx="16626840" cy="984885"/>
          </a:xfrm>
        </p:spPr>
        <p:txBody>
          <a:bodyPr/>
          <a:lstStyle>
            <a:lvl1pPr algn="l"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728" y="3189912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4728" y="1739896"/>
            <a:ext cx="16607858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205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n Brand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5700" y="748506"/>
            <a:ext cx="16626840" cy="984885"/>
          </a:xfrm>
        </p:spPr>
        <p:txBody>
          <a:bodyPr/>
          <a:lstStyle>
            <a:lvl1pPr algn="l">
              <a:defRPr sz="4800" b="1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340" y="3191235"/>
            <a:ext cx="16581120" cy="6198208"/>
          </a:xfrm>
        </p:spPr>
        <p:txBody>
          <a:bodyPr/>
          <a:lstStyle>
            <a:lvl1pPr marL="383654" indent="-383654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333527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2098189" indent="-283111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2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2958101" indent="-381008">
              <a:lnSpc>
                <a:spcPct val="90000"/>
              </a:lnSpc>
              <a:spcBef>
                <a:spcPts val="500"/>
              </a:spcBef>
              <a:spcAft>
                <a:spcPts val="500"/>
              </a:spcAft>
              <a:buClr>
                <a:schemeClr val="bg2"/>
              </a:buClr>
              <a:buSzPct val="75000"/>
              <a:buFont typeface="Arial" panose="020B0604020202020204" pitchFamily="34" charset="0"/>
              <a:buNone/>
              <a:defRPr sz="1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5828" y="1740430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02F676A-5111-4EB7-8282-C9626C589645}"/>
              </a:ext>
            </a:extLst>
          </p:cNvPr>
          <p:cNvSpPr/>
          <p:nvPr userDrawn="1"/>
        </p:nvSpPr>
        <p:spPr bwMode="white">
          <a:xfrm>
            <a:off x="14655801" y="9389443"/>
            <a:ext cx="3632199" cy="89755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2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, Content - NO LOGO &amp; PAGE 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06618" y="744037"/>
            <a:ext cx="16620988" cy="990175"/>
          </a:xfrm>
        </p:spPr>
        <p:txBody>
          <a:bodyPr/>
          <a:lstStyle>
            <a:lvl1pPr algn="l">
              <a:defRPr sz="4800" cap="none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3440" y="3505059"/>
            <a:ext cx="16581120" cy="6156263"/>
          </a:xfrm>
        </p:spPr>
        <p:txBody>
          <a:bodyPr/>
          <a:lstStyle>
            <a:lvl1pPr marL="0" indent="0">
              <a:buClr>
                <a:schemeClr val="bg2"/>
              </a:buClr>
              <a:buSzPct val="100000"/>
              <a:buFontTx/>
              <a:buNone/>
              <a:defRPr sz="2400">
                <a:solidFill>
                  <a:schemeClr val="accent4"/>
                </a:solidFill>
              </a:defRPr>
            </a:lvl1pPr>
            <a:lvl2pPr marL="952519" indent="0">
              <a:buClr>
                <a:schemeClr val="bg2"/>
              </a:buClr>
              <a:buSzPct val="100000"/>
              <a:buFontTx/>
              <a:buNone/>
              <a:defRPr sz="2000">
                <a:solidFill>
                  <a:schemeClr val="accent4"/>
                </a:solidFill>
              </a:defRPr>
            </a:lvl2pPr>
            <a:lvl3pPr marL="1815078" indent="0">
              <a:buClr>
                <a:schemeClr val="bg2"/>
              </a:buClr>
              <a:buSzPct val="100000"/>
              <a:buFontTx/>
              <a:buNone/>
              <a:defRPr sz="1800">
                <a:solidFill>
                  <a:schemeClr val="accent4"/>
                </a:solidFill>
              </a:defRPr>
            </a:lvl3pPr>
            <a:lvl4pPr marL="2958101" indent="-381008">
              <a:buClr>
                <a:schemeClr val="bg2"/>
              </a:buClr>
              <a:buFont typeface="Wingdings" panose="05000000000000000000" pitchFamily="2" charset="2"/>
              <a:buChar char="§"/>
              <a:defRPr sz="3000">
                <a:solidFill>
                  <a:schemeClr val="tx1"/>
                </a:solidFill>
              </a:defRPr>
            </a:lvl4pPr>
            <a:lvl5pPr marL="3529612" indent="-381008">
              <a:buClr>
                <a:schemeClr val="bg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827103" y="1740548"/>
            <a:ext cx="16626840" cy="875772"/>
          </a:xfrm>
        </p:spPr>
        <p:txBody>
          <a:bodyPr/>
          <a:lstStyle>
            <a:lvl1pPr marL="0" indent="0" algn="l">
              <a:buFontTx/>
              <a:buNone/>
              <a:defRPr sz="3000" b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952519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2pPr>
            <a:lvl3pPr marL="1815078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3pPr>
            <a:lvl4pPr marL="2577093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4pPr>
            <a:lvl5pPr marL="3148605" indent="0" algn="ctr">
              <a:buFontTx/>
              <a:buNone/>
              <a:defRPr sz="4667">
                <a:solidFill>
                  <a:schemeClr val="tx2"/>
                </a:solidFill>
                <a:latin typeface="Trebuchet MS" panose="020B06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10264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or 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3869" y="3998551"/>
            <a:ext cx="11900262" cy="2193243"/>
          </a:xfrm>
        </p:spPr>
        <p:txBody>
          <a:bodyPr anchor="t"/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C993AEE-ACAA-4A36-926F-A62FD4F2A9AC}"/>
              </a:ext>
            </a:extLst>
          </p:cNvPr>
          <p:cNvSpPr/>
          <p:nvPr userDrawn="1"/>
        </p:nvSpPr>
        <p:spPr bwMode="white">
          <a:xfrm>
            <a:off x="0" y="9330779"/>
            <a:ext cx="1524000" cy="95622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110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05090" y="749096"/>
            <a:ext cx="16622192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4201" y="3185146"/>
            <a:ext cx="16581552" cy="622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908748" y="9870621"/>
            <a:ext cx="53504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ctr">
              <a:defRPr sz="4400" cap="all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pPr algn="l"/>
            <a:fld id="{9EF62655-870B-4C06-BC3D-C67D37BAE36D}" type="slidenum">
              <a:rPr lang="en-US" sz="1200" kern="1200" smtClean="0">
                <a:solidFill>
                  <a:schemeClr val="accent5"/>
                </a:solidFill>
                <a:latin typeface="Trebuchet MS" panose="020B0603020202020204" pitchFamily="34" charset="0"/>
                <a:ea typeface="MS PGothic" pitchFamily="34" charset="-128"/>
                <a:cs typeface="+mn-cs"/>
              </a:rPr>
              <a:pPr algn="l"/>
              <a:t>‹#›</a:t>
            </a:fld>
            <a:r>
              <a:rPr lang="en-US" sz="1200" cap="none" baseline="0" dirty="0">
                <a:solidFill>
                  <a:schemeClr val="accent5"/>
                </a:solidFill>
                <a:latin typeface="Trebuchet MS" panose="020B0603020202020204" pitchFamily="34" charset="0"/>
              </a:rPr>
              <a:t> </a:t>
            </a:r>
            <a:endParaRPr lang="en-US" sz="1200" cap="none" dirty="0">
              <a:solidFill>
                <a:schemeClr val="accent5"/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C2FDD42-E463-47E8-BC74-30C0F632C361}"/>
              </a:ext>
            </a:extLst>
          </p:cNvPr>
          <p:cNvCxnSpPr/>
          <p:nvPr/>
        </p:nvCxnSpPr>
        <p:spPr>
          <a:xfrm>
            <a:off x="16397639" y="9580069"/>
            <a:ext cx="0" cy="548437"/>
          </a:xfrm>
          <a:prstGeom prst="line">
            <a:avLst/>
          </a:prstGeom>
          <a:ln w="12700">
            <a:solidFill>
              <a:srgbClr val="38383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22" descr="A picture containing text&#10;&#10;Description automatically generated">
            <a:extLst>
              <a:ext uri="{FF2B5EF4-FFF2-40B4-BE49-F238E27FC236}">
                <a16:creationId xmlns:a16="http://schemas.microsoft.com/office/drawing/2014/main" id="{A790E381-A253-4895-8817-3A0BDB27299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4912588" y="9537904"/>
            <a:ext cx="1402947" cy="590602"/>
          </a:xfrm>
          <a:prstGeom prst="rect">
            <a:avLst/>
          </a:prstGeom>
        </p:spPr>
      </p:pic>
      <p:pic>
        <p:nvPicPr>
          <p:cNvPr id="10" name="Picture 9" descr="Shape&#10;&#10;Description automatically generated with medium confidence">
            <a:extLst>
              <a:ext uri="{FF2B5EF4-FFF2-40B4-BE49-F238E27FC236}">
                <a16:creationId xmlns:a16="http://schemas.microsoft.com/office/drawing/2014/main" id="{0FF81F06-FF3B-4262-8198-F99751439291}"/>
              </a:ext>
            </a:extLst>
          </p:cNvPr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6584997" y="9696809"/>
            <a:ext cx="1225925" cy="2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69072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96" r:id="rId1"/>
    <p:sldLayoutId id="2147483997" r:id="rId2"/>
    <p:sldLayoutId id="2147483980" r:id="rId3"/>
    <p:sldLayoutId id="2147483985" r:id="rId4"/>
    <p:sldLayoutId id="2147483896" r:id="rId5"/>
    <p:sldLayoutId id="2147483981" r:id="rId6"/>
    <p:sldLayoutId id="2147483991" r:id="rId7"/>
    <p:sldLayoutId id="2147483988" r:id="rId8"/>
    <p:sldLayoutId id="2147483954" r:id="rId9"/>
    <p:sldLayoutId id="2147483992" r:id="rId10"/>
    <p:sldLayoutId id="2147483998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800" b="1" cap="none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5pPr>
      <a:lvl6pPr marL="762015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6pPr>
      <a:lvl7pPr marL="1524030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7pPr>
      <a:lvl8pPr marL="2286046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8pPr>
      <a:lvl9pPr marL="3048061" algn="l" rtl="0" eaLnBrk="1" fontAlgn="base" hangingPunct="1">
        <a:spcBef>
          <a:spcPct val="0"/>
        </a:spcBef>
        <a:spcAft>
          <a:spcPct val="0"/>
        </a:spcAft>
        <a:defRPr sz="5333" b="1">
          <a:solidFill>
            <a:srgbClr val="73B900"/>
          </a:solidFill>
          <a:latin typeface="Arial" charset="0"/>
        </a:defRPr>
      </a:lvl9pPr>
    </p:titleStyle>
    <p:bodyStyle>
      <a:lvl1pPr marL="0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800" b="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952519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2400" b="0">
          <a:solidFill>
            <a:schemeClr val="bg1"/>
          </a:solidFill>
          <a:latin typeface="Arial" panose="020B0604020202020204" pitchFamily="34" charset="0"/>
          <a:cs typeface="Arial" panose="020B0604020202020204" pitchFamily="34" charset="0"/>
        </a:defRPr>
      </a:lvl2pPr>
      <a:lvl3pPr marL="1815078" indent="0" algn="l" rtl="0" fontAlgn="base">
        <a:lnSpc>
          <a:spcPct val="90000"/>
        </a:lnSpc>
        <a:spcBef>
          <a:spcPts val="1500"/>
        </a:spcBef>
        <a:spcAft>
          <a:spcPts val="1500"/>
        </a:spcAft>
        <a:buClr>
          <a:schemeClr val="bg2"/>
        </a:buClr>
        <a:buSzPct val="100000"/>
        <a:buFontTx/>
        <a:buNone/>
        <a:defRPr sz="1833" b="0">
          <a:solidFill>
            <a:schemeClr val="accent4"/>
          </a:solidFill>
          <a:latin typeface="Trebuchet MS" pitchFamily="34" charset="0"/>
        </a:defRPr>
      </a:lvl3pPr>
      <a:lvl4pPr marL="2958101" indent="-381008" algn="l" rtl="0" fontAlgn="base">
        <a:spcBef>
          <a:spcPct val="20000"/>
        </a:spcBef>
        <a:spcAft>
          <a:spcPct val="0"/>
        </a:spcAft>
        <a:buChar char="–"/>
        <a:defRPr sz="3333">
          <a:solidFill>
            <a:schemeClr val="bg1"/>
          </a:solidFill>
          <a:latin typeface="+mn-lt"/>
        </a:defRPr>
      </a:lvl4pPr>
      <a:lvl5pPr marL="3529612" indent="-381008" algn="l" rtl="0" fontAlgn="base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5pPr>
      <a:lvl6pPr marL="4291627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6pPr>
      <a:lvl7pPr marL="505364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7pPr>
      <a:lvl8pPr marL="5815658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8pPr>
      <a:lvl9pPr marL="6577673" indent="-381008" algn="l" rtl="0" eaLnBrk="1" fontAlgn="base" hangingPunct="1">
        <a:spcBef>
          <a:spcPct val="20000"/>
        </a:spcBef>
        <a:spcAft>
          <a:spcPct val="0"/>
        </a:spcAft>
        <a:buChar char="»"/>
        <a:defRPr sz="3333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62015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30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28604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4pPr>
      <a:lvl5pPr marL="304806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5pPr>
      <a:lvl6pPr marL="3810076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4572091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7pPr>
      <a:lvl8pPr marL="5334107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8pPr>
      <a:lvl9pPr marL="6096122" algn="l" defTabSz="1524030" rtl="0" eaLnBrk="1" latinLnBrk="0" hangingPunct="1">
        <a:defRPr sz="3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-nc/4.0/legalcode" TargetMode="Externa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aipython.org/" TargetMode="Externa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bot-icon-robot-automated-cyborg-2883144/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artint.info/2e/html/ArtInt2e.Ch1.S3.html" TargetMode="Externa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9096EC-7B78-40A1-902B-4FD437982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Lecture 4.1</a:t>
            </a:r>
            <a:br>
              <a:rPr lang="en-US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Agent Architectures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B2F42C-38A8-43F3-8788-F337D2EA915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79755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826111" y="1192115"/>
            <a:ext cx="11612042" cy="691958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z="4162" spc="44" dirty="0">
                <a:latin typeface="Calibri"/>
                <a:cs typeface="Calibri"/>
              </a:rPr>
              <a:t>Agents acting </a:t>
            </a:r>
            <a:r>
              <a:rPr sz="4162" spc="-14" dirty="0">
                <a:latin typeface="Calibri"/>
                <a:cs typeface="Calibri"/>
              </a:rPr>
              <a:t>in </a:t>
            </a:r>
            <a:r>
              <a:rPr sz="4162" spc="-30" dirty="0">
                <a:latin typeface="Calibri"/>
                <a:cs typeface="Calibri"/>
              </a:rPr>
              <a:t>an </a:t>
            </a:r>
            <a:r>
              <a:rPr sz="4162" spc="-44" dirty="0">
                <a:latin typeface="Calibri"/>
                <a:cs typeface="Calibri"/>
              </a:rPr>
              <a:t>environment: </a:t>
            </a:r>
            <a:r>
              <a:rPr sz="4162" spc="-14" dirty="0">
                <a:latin typeface="Calibri"/>
                <a:cs typeface="Calibri"/>
              </a:rPr>
              <a:t>inputs </a:t>
            </a:r>
            <a:r>
              <a:rPr sz="4162" spc="-30" dirty="0">
                <a:latin typeface="Calibri"/>
                <a:cs typeface="Calibri"/>
              </a:rPr>
              <a:t>and</a:t>
            </a:r>
            <a:r>
              <a:rPr sz="4162" spc="-118" dirty="0">
                <a:latin typeface="Calibri"/>
                <a:cs typeface="Calibri"/>
              </a:rPr>
              <a:t> </a:t>
            </a:r>
            <a:r>
              <a:rPr sz="4162" spc="-14" dirty="0">
                <a:latin typeface="Calibri"/>
                <a:cs typeface="Calibri"/>
              </a:rPr>
              <a:t>output</a:t>
            </a:r>
            <a:endParaRPr sz="4162"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169202" y="6523690"/>
            <a:ext cx="3878860" cy="2023424"/>
          </a:xfrm>
          <a:custGeom>
            <a:avLst/>
            <a:gdLst/>
            <a:ahLst/>
            <a:cxnLst/>
            <a:rect l="l" t="t" r="r" b="b"/>
            <a:pathLst>
              <a:path w="1304925" h="680719">
                <a:moveTo>
                  <a:pt x="125016" y="378523"/>
                </a:moveTo>
                <a:lnTo>
                  <a:pt x="60247" y="356205"/>
                </a:lnTo>
                <a:lnTo>
                  <a:pt x="18910" y="318331"/>
                </a:lnTo>
                <a:lnTo>
                  <a:pt x="620" y="270329"/>
                </a:lnTo>
                <a:lnTo>
                  <a:pt x="0" y="244227"/>
                </a:lnTo>
                <a:lnTo>
                  <a:pt x="4997" y="217629"/>
                </a:lnTo>
                <a:lnTo>
                  <a:pt x="31657" y="165661"/>
                </a:lnTo>
                <a:lnTo>
                  <a:pt x="80218" y="119854"/>
                </a:lnTo>
                <a:lnTo>
                  <a:pt x="150296" y="85637"/>
                </a:lnTo>
                <a:lnTo>
                  <a:pt x="193285" y="74572"/>
                </a:lnTo>
                <a:lnTo>
                  <a:pt x="241510" y="68440"/>
                </a:lnTo>
                <a:lnTo>
                  <a:pt x="294922" y="67920"/>
                </a:lnTo>
                <a:lnTo>
                  <a:pt x="353476" y="73691"/>
                </a:lnTo>
                <a:lnTo>
                  <a:pt x="369678" y="49517"/>
                </a:lnTo>
                <a:lnTo>
                  <a:pt x="439716" y="15982"/>
                </a:lnTo>
                <a:lnTo>
                  <a:pt x="487846" y="6259"/>
                </a:lnTo>
                <a:lnTo>
                  <a:pt x="540915" y="992"/>
                </a:lnTo>
                <a:lnTo>
                  <a:pt x="596069" y="0"/>
                </a:lnTo>
                <a:lnTo>
                  <a:pt x="650457" y="3101"/>
                </a:lnTo>
                <a:lnTo>
                  <a:pt x="701225" y="10116"/>
                </a:lnTo>
                <a:lnTo>
                  <a:pt x="745522" y="20863"/>
                </a:lnTo>
                <a:lnTo>
                  <a:pt x="803292" y="52831"/>
                </a:lnTo>
                <a:lnTo>
                  <a:pt x="811061" y="73691"/>
                </a:lnTo>
                <a:lnTo>
                  <a:pt x="853795" y="58385"/>
                </a:lnTo>
                <a:lnTo>
                  <a:pt x="897201" y="48380"/>
                </a:lnTo>
                <a:lnTo>
                  <a:pt x="940713" y="43278"/>
                </a:lnTo>
                <a:lnTo>
                  <a:pt x="983766" y="42677"/>
                </a:lnTo>
                <a:lnTo>
                  <a:pt x="1025798" y="46179"/>
                </a:lnTo>
                <a:lnTo>
                  <a:pt x="1066243" y="53384"/>
                </a:lnTo>
                <a:lnTo>
                  <a:pt x="1104537" y="63892"/>
                </a:lnTo>
                <a:lnTo>
                  <a:pt x="1172415" y="93218"/>
                </a:lnTo>
                <a:lnTo>
                  <a:pt x="1224918" y="130960"/>
                </a:lnTo>
                <a:lnTo>
                  <a:pt x="1257531" y="173921"/>
                </a:lnTo>
                <a:lnTo>
                  <a:pt x="1265740" y="218904"/>
                </a:lnTo>
                <a:lnTo>
                  <a:pt x="1259282" y="241154"/>
                </a:lnTo>
                <a:lnTo>
                  <a:pt x="1245030" y="262710"/>
                </a:lnTo>
                <a:lnTo>
                  <a:pt x="1222420" y="283173"/>
                </a:lnTo>
                <a:lnTo>
                  <a:pt x="1190887" y="302143"/>
                </a:lnTo>
                <a:lnTo>
                  <a:pt x="1231696" y="313555"/>
                </a:lnTo>
                <a:lnTo>
                  <a:pt x="1262880" y="328872"/>
                </a:lnTo>
                <a:lnTo>
                  <a:pt x="1285062" y="347482"/>
                </a:lnTo>
                <a:lnTo>
                  <a:pt x="1298868" y="368775"/>
                </a:lnTo>
                <a:lnTo>
                  <a:pt x="1304919" y="392141"/>
                </a:lnTo>
                <a:lnTo>
                  <a:pt x="1303840" y="416971"/>
                </a:lnTo>
                <a:lnTo>
                  <a:pt x="1282786" y="468578"/>
                </a:lnTo>
                <a:lnTo>
                  <a:pt x="1240695" y="518718"/>
                </a:lnTo>
                <a:lnTo>
                  <a:pt x="1182556" y="562508"/>
                </a:lnTo>
                <a:lnTo>
                  <a:pt x="1113359" y="595068"/>
                </a:lnTo>
                <a:lnTo>
                  <a:pt x="1076172" y="605611"/>
                </a:lnTo>
                <a:lnTo>
                  <a:pt x="1038092" y="611517"/>
                </a:lnTo>
                <a:lnTo>
                  <a:pt x="999742" y="612175"/>
                </a:lnTo>
                <a:lnTo>
                  <a:pt x="961746" y="606975"/>
                </a:lnTo>
                <a:lnTo>
                  <a:pt x="949638" y="626627"/>
                </a:lnTo>
                <a:lnTo>
                  <a:pt x="887715" y="657947"/>
                </a:lnTo>
                <a:lnTo>
                  <a:pt x="843131" y="669006"/>
                </a:lnTo>
                <a:lnTo>
                  <a:pt x="792954" y="676593"/>
                </a:lnTo>
                <a:lnTo>
                  <a:pt x="739800" y="680405"/>
                </a:lnTo>
                <a:lnTo>
                  <a:pt x="686284" y="680137"/>
                </a:lnTo>
                <a:lnTo>
                  <a:pt x="635023" y="675486"/>
                </a:lnTo>
                <a:lnTo>
                  <a:pt x="588632" y="666148"/>
                </a:lnTo>
                <a:lnTo>
                  <a:pt x="549728" y="651819"/>
                </a:lnTo>
                <a:lnTo>
                  <a:pt x="504843" y="606975"/>
                </a:lnTo>
                <a:lnTo>
                  <a:pt x="472253" y="621497"/>
                </a:lnTo>
                <a:lnTo>
                  <a:pt x="437182" y="632425"/>
                </a:lnTo>
                <a:lnTo>
                  <a:pt x="400220" y="639940"/>
                </a:lnTo>
                <a:lnTo>
                  <a:pt x="361958" y="644226"/>
                </a:lnTo>
                <a:lnTo>
                  <a:pt x="322988" y="645468"/>
                </a:lnTo>
                <a:lnTo>
                  <a:pt x="283901" y="643848"/>
                </a:lnTo>
                <a:lnTo>
                  <a:pt x="245288" y="639551"/>
                </a:lnTo>
                <a:lnTo>
                  <a:pt x="207741" y="632759"/>
                </a:lnTo>
                <a:lnTo>
                  <a:pt x="138207" y="612425"/>
                </a:lnTo>
                <a:lnTo>
                  <a:pt x="80029" y="584316"/>
                </a:lnTo>
                <a:lnTo>
                  <a:pt x="37936" y="549900"/>
                </a:lnTo>
                <a:lnTo>
                  <a:pt x="16659" y="510645"/>
                </a:lnTo>
                <a:lnTo>
                  <a:pt x="15304" y="489661"/>
                </a:lnTo>
                <a:lnTo>
                  <a:pt x="20927" y="468018"/>
                </a:lnTo>
                <a:lnTo>
                  <a:pt x="34118" y="445899"/>
                </a:lnTo>
                <a:lnTo>
                  <a:pt x="55470" y="423488"/>
                </a:lnTo>
                <a:lnTo>
                  <a:pt x="85572" y="400968"/>
                </a:lnTo>
                <a:lnTo>
                  <a:pt x="125016" y="378523"/>
                </a:lnTo>
                <a:close/>
              </a:path>
            </a:pathLst>
          </a:custGeom>
          <a:ln w="125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97634" y="7199329"/>
            <a:ext cx="2667991" cy="577440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3418" spc="44" dirty="0">
                <a:solidFill>
                  <a:schemeClr val="bg1"/>
                </a:solidFill>
                <a:cs typeface="Times New Roman" panose="02020603050405020304" pitchFamily="18" charset="0"/>
              </a:rPr>
              <a:t>Env</a:t>
            </a:r>
            <a:r>
              <a:rPr sz="3418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sz="3418" spc="44" dirty="0">
                <a:solidFill>
                  <a:schemeClr val="bg1"/>
                </a:solidFill>
                <a:cs typeface="Times New Roman" panose="02020603050405020304" pitchFamily="18" charset="0"/>
              </a:rPr>
              <a:t>ronme</a:t>
            </a: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nt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913206" y="4844149"/>
            <a:ext cx="7952134" cy="2064950"/>
            <a:chOff x="1540230" y="1629032"/>
            <a:chExt cx="2675255" cy="694690"/>
          </a:xfrm>
        </p:grpSpPr>
        <p:sp>
          <p:nvSpPr>
            <p:cNvPr id="6" name="object 6"/>
            <p:cNvSpPr/>
            <p:nvPr/>
          </p:nvSpPr>
          <p:spPr>
            <a:xfrm>
              <a:off x="1546580" y="1672099"/>
              <a:ext cx="902969" cy="608965"/>
            </a:xfrm>
            <a:custGeom>
              <a:avLst/>
              <a:gdLst/>
              <a:ahLst/>
              <a:cxnLst/>
              <a:rect l="l" t="t" r="r" b="b"/>
              <a:pathLst>
                <a:path w="902969" h="608964">
                  <a:moveTo>
                    <a:pt x="902635" y="608574"/>
                  </a:moveTo>
                  <a:lnTo>
                    <a:pt x="857929" y="587073"/>
                  </a:lnTo>
                  <a:lnTo>
                    <a:pt x="810095" y="565072"/>
                  </a:lnTo>
                  <a:lnTo>
                    <a:pt x="759654" y="542655"/>
                  </a:lnTo>
                  <a:lnTo>
                    <a:pt x="707128" y="519904"/>
                  </a:lnTo>
                  <a:lnTo>
                    <a:pt x="653038" y="496902"/>
                  </a:lnTo>
                  <a:lnTo>
                    <a:pt x="597906" y="473734"/>
                  </a:lnTo>
                  <a:lnTo>
                    <a:pt x="542251" y="450483"/>
                  </a:lnTo>
                  <a:lnTo>
                    <a:pt x="486596" y="427231"/>
                  </a:lnTo>
                  <a:lnTo>
                    <a:pt x="431462" y="404062"/>
                  </a:lnTo>
                  <a:lnTo>
                    <a:pt x="377370" y="381060"/>
                  </a:lnTo>
                  <a:lnTo>
                    <a:pt x="324842" y="358307"/>
                  </a:lnTo>
                  <a:lnTo>
                    <a:pt x="274397" y="335887"/>
                  </a:lnTo>
                  <a:lnTo>
                    <a:pt x="226559" y="313884"/>
                  </a:lnTo>
                  <a:lnTo>
                    <a:pt x="181847" y="292381"/>
                  </a:lnTo>
                  <a:lnTo>
                    <a:pt x="140784" y="271460"/>
                  </a:lnTo>
                  <a:lnTo>
                    <a:pt x="103889" y="251206"/>
                  </a:lnTo>
                  <a:lnTo>
                    <a:pt x="44694" y="213029"/>
                  </a:lnTo>
                  <a:lnTo>
                    <a:pt x="8430" y="178517"/>
                  </a:lnTo>
                  <a:lnTo>
                    <a:pt x="0" y="144506"/>
                  </a:lnTo>
                  <a:lnTo>
                    <a:pt x="10576" y="127890"/>
                  </a:lnTo>
                  <a:lnTo>
                    <a:pt x="59747" y="99133"/>
                  </a:lnTo>
                  <a:lnTo>
                    <a:pt x="96180" y="86646"/>
                  </a:lnTo>
                  <a:lnTo>
                    <a:pt x="139072" y="75191"/>
                  </a:lnTo>
                  <a:lnTo>
                    <a:pt x="187344" y="64596"/>
                  </a:lnTo>
                  <a:lnTo>
                    <a:pt x="239915" y="54687"/>
                  </a:lnTo>
                  <a:lnTo>
                    <a:pt x="295705" y="45292"/>
                  </a:lnTo>
                  <a:lnTo>
                    <a:pt x="353634" y="36240"/>
                  </a:lnTo>
                  <a:lnTo>
                    <a:pt x="412623" y="27357"/>
                  </a:lnTo>
                  <a:lnTo>
                    <a:pt x="471592" y="18471"/>
                  </a:lnTo>
                  <a:lnTo>
                    <a:pt x="529461" y="9409"/>
                  </a:lnTo>
                  <a:lnTo>
                    <a:pt x="585149" y="0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2117596" y="1629032"/>
              <a:ext cx="118515" cy="861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3497473" y="1749241"/>
              <a:ext cx="711200" cy="532765"/>
            </a:xfrm>
            <a:custGeom>
              <a:avLst/>
              <a:gdLst/>
              <a:ahLst/>
              <a:cxnLst/>
              <a:rect l="l" t="t" r="r" b="b"/>
              <a:pathLst>
                <a:path w="711200" h="532764">
                  <a:moveTo>
                    <a:pt x="0" y="0"/>
                  </a:moveTo>
                  <a:lnTo>
                    <a:pt x="46961" y="20183"/>
                  </a:lnTo>
                  <a:lnTo>
                    <a:pt x="98301" y="40593"/>
                  </a:lnTo>
                  <a:lnTo>
                    <a:pt x="153009" y="61178"/>
                  </a:lnTo>
                  <a:lnTo>
                    <a:pt x="210075" y="81885"/>
                  </a:lnTo>
                  <a:lnTo>
                    <a:pt x="268488" y="102662"/>
                  </a:lnTo>
                  <a:lnTo>
                    <a:pt x="327239" y="123456"/>
                  </a:lnTo>
                  <a:lnTo>
                    <a:pt x="385317" y="144216"/>
                  </a:lnTo>
                  <a:lnTo>
                    <a:pt x="441712" y="164889"/>
                  </a:lnTo>
                  <a:lnTo>
                    <a:pt x="495413" y="185423"/>
                  </a:lnTo>
                  <a:lnTo>
                    <a:pt x="545410" y="205765"/>
                  </a:lnTo>
                  <a:lnTo>
                    <a:pt x="590693" y="225864"/>
                  </a:lnTo>
                  <a:lnTo>
                    <a:pt x="630252" y="245668"/>
                  </a:lnTo>
                  <a:lnTo>
                    <a:pt x="663076" y="265123"/>
                  </a:lnTo>
                  <a:lnTo>
                    <a:pt x="704478" y="302780"/>
                  </a:lnTo>
                  <a:lnTo>
                    <a:pt x="711036" y="320877"/>
                  </a:lnTo>
                  <a:lnTo>
                    <a:pt x="706798" y="339112"/>
                  </a:lnTo>
                  <a:lnTo>
                    <a:pt x="667946" y="374017"/>
                  </a:lnTo>
                  <a:lnTo>
                    <a:pt x="596151" y="407222"/>
                  </a:lnTo>
                  <a:lnTo>
                    <a:pt x="550735" y="423334"/>
                  </a:lnTo>
                  <a:lnTo>
                    <a:pt x="500485" y="439196"/>
                  </a:lnTo>
                  <a:lnTo>
                    <a:pt x="446534" y="454867"/>
                  </a:lnTo>
                  <a:lnTo>
                    <a:pt x="390017" y="470405"/>
                  </a:lnTo>
                  <a:lnTo>
                    <a:pt x="332066" y="485870"/>
                  </a:lnTo>
                  <a:lnTo>
                    <a:pt x="273816" y="501319"/>
                  </a:lnTo>
                  <a:lnTo>
                    <a:pt x="216401" y="516810"/>
                  </a:lnTo>
                  <a:lnTo>
                    <a:pt x="160954" y="532403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3556717" y="2239553"/>
              <a:ext cx="119585" cy="841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3132999" y="5769459"/>
            <a:ext cx="1888193" cy="577440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Actions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871426" y="5363251"/>
            <a:ext cx="2361292" cy="1713870"/>
            <a:chOff x="1540511" y="1804303"/>
            <a:chExt cx="794385" cy="576580"/>
          </a:xfrm>
        </p:grpSpPr>
        <p:sp>
          <p:nvSpPr>
            <p:cNvPr id="12" name="object 12"/>
            <p:cNvSpPr/>
            <p:nvPr/>
          </p:nvSpPr>
          <p:spPr>
            <a:xfrm>
              <a:off x="1546782" y="1854465"/>
              <a:ext cx="782320" cy="520065"/>
            </a:xfrm>
            <a:custGeom>
              <a:avLst/>
              <a:gdLst/>
              <a:ahLst/>
              <a:cxnLst/>
              <a:rect l="l" t="t" r="r" b="b"/>
              <a:pathLst>
                <a:path w="782319" h="520064">
                  <a:moveTo>
                    <a:pt x="781805" y="519887"/>
                  </a:moveTo>
                  <a:lnTo>
                    <a:pt x="733397" y="508554"/>
                  </a:lnTo>
                  <a:lnTo>
                    <a:pt x="680748" y="497730"/>
                  </a:lnTo>
                  <a:lnTo>
                    <a:pt x="624765" y="487306"/>
                  </a:lnTo>
                  <a:lnTo>
                    <a:pt x="566359" y="477173"/>
                  </a:lnTo>
                  <a:lnTo>
                    <a:pt x="506438" y="467222"/>
                  </a:lnTo>
                  <a:lnTo>
                    <a:pt x="445910" y="457344"/>
                  </a:lnTo>
                  <a:lnTo>
                    <a:pt x="385684" y="447429"/>
                  </a:lnTo>
                  <a:lnTo>
                    <a:pt x="326670" y="437368"/>
                  </a:lnTo>
                  <a:lnTo>
                    <a:pt x="269775" y="427053"/>
                  </a:lnTo>
                  <a:lnTo>
                    <a:pt x="215910" y="416373"/>
                  </a:lnTo>
                  <a:lnTo>
                    <a:pt x="165982" y="405220"/>
                  </a:lnTo>
                  <a:lnTo>
                    <a:pt x="120901" y="393485"/>
                  </a:lnTo>
                  <a:lnTo>
                    <a:pt x="81575" y="381058"/>
                  </a:lnTo>
                  <a:lnTo>
                    <a:pt x="23824" y="353691"/>
                  </a:lnTo>
                  <a:lnTo>
                    <a:pt x="0" y="322248"/>
                  </a:lnTo>
                  <a:lnTo>
                    <a:pt x="3124" y="303964"/>
                  </a:lnTo>
                  <a:lnTo>
                    <a:pt x="38912" y="263842"/>
                  </a:lnTo>
                  <a:lnTo>
                    <a:pt x="107193" y="219812"/>
                  </a:lnTo>
                  <a:lnTo>
                    <a:pt x="150933" y="196642"/>
                  </a:lnTo>
                  <a:lnTo>
                    <a:pt x="199694" y="172869"/>
                  </a:lnTo>
                  <a:lnTo>
                    <a:pt x="252441" y="148616"/>
                  </a:lnTo>
                  <a:lnTo>
                    <a:pt x="308141" y="124008"/>
                  </a:lnTo>
                  <a:lnTo>
                    <a:pt x="365760" y="99170"/>
                  </a:lnTo>
                  <a:lnTo>
                    <a:pt x="424263" y="74226"/>
                  </a:lnTo>
                  <a:lnTo>
                    <a:pt x="482615" y="49299"/>
                  </a:lnTo>
                  <a:lnTo>
                    <a:pt x="539784" y="24516"/>
                  </a:lnTo>
                  <a:lnTo>
                    <a:pt x="594735" y="0"/>
                  </a:lnTo>
                </a:path>
              </a:pathLst>
            </a:custGeom>
            <a:ln w="12542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118764" y="1804303"/>
              <a:ext cx="119226" cy="9027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585510" y="6131829"/>
            <a:ext cx="3120076" cy="110341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Past</a:t>
            </a:r>
            <a:r>
              <a:rPr sz="3418" spc="-9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Experiences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880510" y="3301125"/>
            <a:ext cx="2059288" cy="575694"/>
            <a:chOff x="1543567" y="1110563"/>
            <a:chExt cx="692785" cy="193675"/>
          </a:xfrm>
        </p:grpSpPr>
        <p:sp>
          <p:nvSpPr>
            <p:cNvPr id="16" name="object 16"/>
            <p:cNvSpPr/>
            <p:nvPr/>
          </p:nvSpPr>
          <p:spPr>
            <a:xfrm>
              <a:off x="1549917" y="1116913"/>
              <a:ext cx="582930" cy="144145"/>
            </a:xfrm>
            <a:custGeom>
              <a:avLst/>
              <a:gdLst/>
              <a:ahLst/>
              <a:cxnLst/>
              <a:rect l="l" t="t" r="r" b="b"/>
              <a:pathLst>
                <a:path w="582930" h="144144">
                  <a:moveTo>
                    <a:pt x="0" y="0"/>
                  </a:moveTo>
                  <a:lnTo>
                    <a:pt x="582691" y="144004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2117310" y="1218119"/>
              <a:ext cx="118974" cy="8559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862104" y="4233879"/>
            <a:ext cx="2076276" cy="262366"/>
            <a:chOff x="1537375" y="1424360"/>
            <a:chExt cx="698500" cy="88265"/>
          </a:xfrm>
        </p:grpSpPr>
        <p:sp>
          <p:nvSpPr>
            <p:cNvPr id="19" name="object 19"/>
            <p:cNvSpPr/>
            <p:nvPr/>
          </p:nvSpPr>
          <p:spPr>
            <a:xfrm>
              <a:off x="1543646" y="1468089"/>
              <a:ext cx="585470" cy="635"/>
            </a:xfrm>
            <a:custGeom>
              <a:avLst/>
              <a:gdLst/>
              <a:ahLst/>
              <a:cxnLst/>
              <a:rect l="l" t="t" r="r" b="b"/>
              <a:pathLst>
                <a:path w="585469" h="634">
                  <a:moveTo>
                    <a:pt x="0" y="0"/>
                  </a:moveTo>
                  <a:lnTo>
                    <a:pt x="585335" y="168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2122699" y="1424360"/>
              <a:ext cx="112889" cy="8779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422660" y="1901644"/>
            <a:ext cx="9797357" cy="3610385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1751576">
              <a:spcBef>
                <a:spcPts val="402"/>
              </a:spcBef>
            </a:pP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Abilities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>
              <a:spcBef>
                <a:spcPts val="30"/>
              </a:spcBef>
            </a:pP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37750"/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Goals/Preferences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1945986" marR="1279708" indent="-1762900">
              <a:lnSpc>
                <a:spcPct val="196100"/>
              </a:lnSpc>
              <a:spcBef>
                <a:spcPts val="640"/>
              </a:spcBef>
              <a:tabLst>
                <a:tab pos="6868518" algn="l"/>
              </a:tabLst>
            </a:pPr>
            <a:r>
              <a:rPr sz="5128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Pr</a:t>
            </a:r>
            <a:r>
              <a:rPr sz="5128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sz="5128" spc="44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or</a:t>
            </a:r>
            <a:r>
              <a:rPr sz="5128" spc="20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sz="5128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Knowl</a:t>
            </a:r>
            <a:r>
              <a:rPr sz="5128" spc="44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e</a:t>
            </a:r>
            <a:r>
              <a:rPr sz="5128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dge</a:t>
            </a:r>
            <a:r>
              <a:rPr sz="5128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	</a:t>
            </a:r>
            <a:r>
              <a:rPr sz="3418" spc="60" dirty="0">
                <a:solidFill>
                  <a:schemeClr val="bg1"/>
                </a:solidFill>
                <a:cs typeface="Times New Roman" panose="02020603050405020304" pitchFamily="18" charset="0"/>
              </a:rPr>
              <a:t>Ag</a:t>
            </a: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ent  Stimuli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880745" y="2248174"/>
            <a:ext cx="2064950" cy="1047576"/>
            <a:chOff x="1543646" y="756330"/>
            <a:chExt cx="694690" cy="352425"/>
          </a:xfrm>
        </p:grpSpPr>
        <p:sp>
          <p:nvSpPr>
            <p:cNvPr id="23" name="object 23"/>
            <p:cNvSpPr/>
            <p:nvPr/>
          </p:nvSpPr>
          <p:spPr>
            <a:xfrm>
              <a:off x="1549917" y="762601"/>
              <a:ext cx="592455" cy="295275"/>
            </a:xfrm>
            <a:custGeom>
              <a:avLst/>
              <a:gdLst/>
              <a:ahLst/>
              <a:cxnLst/>
              <a:rect l="l" t="t" r="r" b="b"/>
              <a:pathLst>
                <a:path w="592455" h="295275">
                  <a:moveTo>
                    <a:pt x="0" y="0"/>
                  </a:moveTo>
                  <a:lnTo>
                    <a:pt x="592093" y="294980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2118961" y="1017631"/>
              <a:ext cx="119129" cy="9096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31" name="object 12">
            <a:extLst>
              <a:ext uri="{FF2B5EF4-FFF2-40B4-BE49-F238E27FC236}">
                <a16:creationId xmlns:a16="http://schemas.microsoft.com/office/drawing/2014/main" id="{B84A87B0-4F72-4DEB-BBE6-1BC8C9C69EAD}"/>
              </a:ext>
            </a:extLst>
          </p:cNvPr>
          <p:cNvSpPr txBox="1">
            <a:spLocks/>
          </p:cNvSpPr>
          <p:nvPr/>
        </p:nvSpPr>
        <p:spPr>
          <a:xfrm flipH="1">
            <a:off x="4502597" y="9564385"/>
            <a:ext cx="8869860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0F247B85-8CA5-462C-A4EF-09380BBC3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>
                <a:solidFill>
                  <a:schemeClr val="bg1"/>
                </a:solidFill>
              </a:rPr>
              <a:t>10</a:t>
            </a:fld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90491" y="1329344"/>
            <a:ext cx="10157495" cy="1036347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z="6400" dirty="0">
                <a:cs typeface="Calibri"/>
              </a:rPr>
              <a:t>Inputs to </a:t>
            </a:r>
            <a:r>
              <a:rPr sz="6400" spc="-30" dirty="0">
                <a:cs typeface="Calibri"/>
              </a:rPr>
              <a:t>an</a:t>
            </a:r>
            <a:r>
              <a:rPr sz="6400" spc="238" dirty="0">
                <a:cs typeface="Calibri"/>
              </a:rPr>
              <a:t> </a:t>
            </a:r>
            <a:r>
              <a:rPr sz="6400" spc="-14" dirty="0">
                <a:cs typeface="Calibri"/>
              </a:rPr>
              <a:t>agent</a:t>
            </a:r>
            <a:endParaRPr sz="6400" dirty="0"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05644" y="2628327"/>
            <a:ext cx="15076712" cy="3121463"/>
          </a:xfrm>
          <a:prstGeom prst="rect">
            <a:avLst/>
          </a:prstGeom>
        </p:spPr>
        <p:txBody>
          <a:bodyPr vert="horz" wrap="square" lIns="0" tIns="37750" rIns="0" bIns="0" rtlCol="0">
            <a:spAutoFit/>
          </a:bodyPr>
          <a:lstStyle/>
          <a:p>
            <a:pPr marL="113248" marR="90598">
              <a:lnSpc>
                <a:spcPct val="125299"/>
              </a:lnSpc>
              <a:spcBef>
                <a:spcPts val="298"/>
              </a:spcBef>
            </a:pPr>
            <a:r>
              <a:rPr sz="2800" spc="-3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Abilities </a:t>
            </a:r>
            <a:r>
              <a:rPr sz="2800" spc="268" dirty="0"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possible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actions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perform  </a:t>
            </a:r>
            <a:endParaRPr lang="en-US" sz="2800" spc="-148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3248" marR="90598">
              <a:lnSpc>
                <a:spcPct val="125299"/>
              </a:lnSpc>
              <a:spcBef>
                <a:spcPts val="298"/>
              </a:spcBef>
            </a:pPr>
            <a:r>
              <a:rPr sz="2800" spc="-11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Goals/Preferences </a:t>
            </a:r>
            <a:r>
              <a:rPr sz="2800" spc="2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wants, </a:t>
            </a:r>
            <a:r>
              <a:rPr sz="2800" spc="-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 </a:t>
            </a:r>
            <a:r>
              <a:rPr sz="28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desires, </a:t>
            </a:r>
            <a:r>
              <a:rPr sz="2800" spc="-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</a:t>
            </a:r>
            <a:r>
              <a:rPr sz="2800" spc="77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values,...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3248" marR="90598">
              <a:lnSpc>
                <a:spcPct val="102600"/>
              </a:lnSpc>
              <a:spcBef>
                <a:spcPts val="892"/>
              </a:spcBef>
            </a:pPr>
            <a:r>
              <a:rPr sz="2800" spc="-3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</a:t>
            </a:r>
            <a:r>
              <a:rPr sz="2800" spc="-13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Knowledge </a:t>
            </a:r>
            <a:r>
              <a:rPr sz="2800" spc="26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comes </a:t>
            </a:r>
            <a:r>
              <a:rPr sz="28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into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being knowing,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9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doesn’t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sz="2800" spc="40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experience,...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3248">
              <a:spcBef>
                <a:spcPts val="520"/>
              </a:spcBef>
            </a:pPr>
            <a:r>
              <a:rPr sz="2800" spc="-7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History </a:t>
            </a:r>
            <a:r>
              <a:rPr sz="2800" spc="-10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</a:t>
            </a:r>
            <a:r>
              <a:rPr sz="2800" spc="16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6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stimuli</a:t>
            </a:r>
            <a:endParaRPr sz="28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6188" marR="385042" indent="-500180">
              <a:spcBef>
                <a:spcPts val="520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-7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(current) </a:t>
            </a:r>
            <a:r>
              <a:rPr sz="2800" spc="-6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stimuli </a:t>
            </a:r>
            <a:r>
              <a:rPr sz="2800" spc="25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receives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 </a:t>
            </a:r>
            <a:r>
              <a:rPr sz="2800" spc="-17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now 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(observations,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percepts)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36188" indent="-500180">
              <a:lnSpc>
                <a:spcPts val="3538"/>
              </a:lnSpc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-104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 </a:t>
            </a:r>
            <a:r>
              <a:rPr sz="2800" spc="-148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experiences </a:t>
            </a:r>
            <a:r>
              <a:rPr sz="2800" spc="252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sz="2800" spc="4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sz="28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has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received </a:t>
            </a:r>
            <a:r>
              <a:rPr sz="28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</a:t>
            </a:r>
            <a:r>
              <a:rPr sz="2800" spc="11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past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6D7C1D7D-6B68-4207-A8BF-9AB6FC0EE45A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C548220E-2640-4656-B646-892809D65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11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87357" y="1345334"/>
            <a:ext cx="12730087" cy="1036347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z="6400" spc="30" dirty="0">
                <a:cs typeface="Calibri"/>
              </a:rPr>
              <a:t>Example </a:t>
            </a:r>
            <a:r>
              <a:rPr sz="6400" dirty="0">
                <a:cs typeface="Calibri"/>
              </a:rPr>
              <a:t>agent: </a:t>
            </a:r>
            <a:r>
              <a:rPr sz="6400" spc="-44" dirty="0">
                <a:cs typeface="Calibri"/>
              </a:rPr>
              <a:t>autonomous</a:t>
            </a:r>
            <a:r>
              <a:rPr sz="6400" spc="-252" dirty="0">
                <a:cs typeface="Calibri"/>
              </a:rPr>
              <a:t> </a:t>
            </a:r>
            <a:r>
              <a:rPr sz="6400" spc="-30" dirty="0">
                <a:cs typeface="Calibri"/>
              </a:rPr>
              <a:t>car</a:t>
            </a:r>
            <a:endParaRPr sz="6400" dirty="0"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66629" y="2833365"/>
            <a:ext cx="14943710" cy="2804295"/>
          </a:xfrm>
          <a:prstGeom prst="rect">
            <a:avLst/>
          </a:prstGeom>
        </p:spPr>
        <p:txBody>
          <a:bodyPr vert="horz" wrap="square" lIns="0" tIns="164212" rIns="0" bIns="0" rtlCol="0">
            <a:spAutoFit/>
          </a:bodyPr>
          <a:lstStyle/>
          <a:p>
            <a:pPr marL="37750">
              <a:spcBef>
                <a:spcPts val="1290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abilities: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steer,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accelerate,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brake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>
              <a:spcBef>
                <a:spcPts val="992"/>
              </a:spcBef>
            </a:pP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goals: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safety,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get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destination,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timeliness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 .</a:t>
            </a:r>
            <a:r>
              <a:rPr sz="2800" spc="-31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15100">
              <a:lnSpc>
                <a:spcPct val="102600"/>
              </a:lnSpc>
              <a:spcBef>
                <a:spcPts val="876"/>
              </a:spcBef>
            </a:pP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prior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knowledge: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street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maps,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signs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mean,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stop 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for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 .</a:t>
            </a:r>
            <a:r>
              <a:rPr sz="2800" spc="-69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>
              <a:spcBef>
                <a:spcPts val="996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stimuli: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vision,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laser, </a:t>
            </a:r>
            <a:r>
              <a:rPr sz="2800" spc="1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GPS,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voice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commands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 .</a:t>
            </a:r>
            <a:r>
              <a:rPr sz="2800" spc="-53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101924">
              <a:lnSpc>
                <a:spcPct val="102600"/>
              </a:lnSpc>
              <a:spcBef>
                <a:spcPts val="892"/>
              </a:spcBef>
            </a:pP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past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experiences: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how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breaking and steering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affects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direction 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speed.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sz="2800" spc="-60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6B850D98-35FC-499C-9F23-DF9B7A1EAF08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47C4905B-6962-41D8-ACA6-C4D88AEE0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12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66065" y="1345979"/>
            <a:ext cx="11615754" cy="790125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pc="30" dirty="0">
                <a:cs typeface="Calibri"/>
              </a:rPr>
              <a:t>Example </a:t>
            </a:r>
            <a:r>
              <a:rPr dirty="0">
                <a:cs typeface="Calibri"/>
              </a:rPr>
              <a:t>agent:</a:t>
            </a:r>
            <a:r>
              <a:rPr spc="238" dirty="0">
                <a:cs typeface="Calibri"/>
              </a:rPr>
              <a:t> </a:t>
            </a:r>
            <a:r>
              <a:rPr spc="-30" dirty="0">
                <a:cs typeface="Calibri"/>
              </a:rPr>
              <a:t>robot</a:t>
            </a:r>
            <a:endParaRPr dirty="0">
              <a:cs typeface="Calibri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592091" y="2545791"/>
            <a:ext cx="15078706" cy="3584859"/>
          </a:xfrm>
          <a:prstGeom prst="rect">
            <a:avLst/>
          </a:prstGeom>
        </p:spPr>
        <p:txBody>
          <a:bodyPr vert="horz" wrap="square" lIns="0" tIns="3775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447332" marR="186860">
              <a:lnSpc>
                <a:spcPct val="125299"/>
              </a:lnSpc>
              <a:spcBef>
                <a:spcPts val="298"/>
              </a:spcBef>
            </a:pPr>
            <a:r>
              <a:rPr spc="-90" dirty="0">
                <a:solidFill>
                  <a:srgbClr val="FF0000"/>
                </a:solidFill>
                <a:latin typeface="Calibri (Body)"/>
              </a:rPr>
              <a:t>abilities: </a:t>
            </a:r>
            <a:r>
              <a:rPr spc="-164" dirty="0">
                <a:latin typeface="Calibri (Body)"/>
              </a:rPr>
              <a:t>movement, </a:t>
            </a:r>
            <a:r>
              <a:rPr spc="-134" dirty="0">
                <a:latin typeface="Calibri (Body)"/>
              </a:rPr>
              <a:t>grippers, </a:t>
            </a:r>
            <a:r>
              <a:rPr spc="-178" dirty="0">
                <a:latin typeface="Calibri (Body)"/>
              </a:rPr>
              <a:t>speech, </a:t>
            </a:r>
            <a:r>
              <a:rPr spc="-74" dirty="0">
                <a:latin typeface="Calibri (Body)"/>
              </a:rPr>
              <a:t>facial </a:t>
            </a:r>
            <a:r>
              <a:rPr spc="-164" dirty="0">
                <a:latin typeface="Calibri (Body)"/>
              </a:rPr>
              <a:t>expressions,. </a:t>
            </a:r>
            <a:r>
              <a:rPr spc="-104" dirty="0">
                <a:latin typeface="Calibri (Body)"/>
              </a:rPr>
              <a:t>. .  </a:t>
            </a:r>
            <a:endParaRPr lang="en-US" spc="-104" dirty="0">
              <a:latin typeface="Calibri (Body)"/>
            </a:endParaRPr>
          </a:p>
          <a:p>
            <a:pPr marL="447332" marR="186860">
              <a:lnSpc>
                <a:spcPct val="125299"/>
              </a:lnSpc>
              <a:spcBef>
                <a:spcPts val="298"/>
              </a:spcBef>
            </a:pPr>
            <a:r>
              <a:rPr spc="-164" dirty="0">
                <a:solidFill>
                  <a:srgbClr val="FF0000"/>
                </a:solidFill>
                <a:latin typeface="Calibri (Body)"/>
              </a:rPr>
              <a:t>goals: </a:t>
            </a:r>
            <a:r>
              <a:rPr spc="-134" dirty="0">
                <a:latin typeface="Calibri (Body)"/>
              </a:rPr>
              <a:t>deliver </a:t>
            </a:r>
            <a:r>
              <a:rPr spc="-90" dirty="0">
                <a:latin typeface="Calibri (Body)"/>
              </a:rPr>
              <a:t>food, </a:t>
            </a:r>
            <a:r>
              <a:rPr spc="-194" dirty="0">
                <a:latin typeface="Calibri (Body)"/>
              </a:rPr>
              <a:t>rescue </a:t>
            </a:r>
            <a:r>
              <a:rPr spc="-148" dirty="0">
                <a:latin typeface="Calibri (Body)"/>
              </a:rPr>
              <a:t>people, </a:t>
            </a:r>
            <a:r>
              <a:rPr spc="-194" dirty="0">
                <a:latin typeface="Calibri (Body)"/>
              </a:rPr>
              <a:t>score </a:t>
            </a:r>
            <a:r>
              <a:rPr spc="-134" dirty="0">
                <a:latin typeface="Calibri (Body)"/>
              </a:rPr>
              <a:t>goals, </a:t>
            </a:r>
            <a:r>
              <a:rPr spc="-148" dirty="0">
                <a:latin typeface="Calibri (Body)"/>
              </a:rPr>
              <a:t>explore,. </a:t>
            </a:r>
            <a:r>
              <a:rPr spc="-104" dirty="0">
                <a:latin typeface="Calibri (Body)"/>
              </a:rPr>
              <a:t>.</a:t>
            </a:r>
            <a:r>
              <a:rPr spc="252" dirty="0">
                <a:latin typeface="Calibri (Body)"/>
              </a:rPr>
              <a:t> </a:t>
            </a:r>
            <a:r>
              <a:rPr spc="-104" dirty="0">
                <a:latin typeface="Calibri (Body)"/>
              </a:rPr>
              <a:t>.</a:t>
            </a:r>
          </a:p>
          <a:p>
            <a:pPr marL="447332" marR="547368">
              <a:lnSpc>
                <a:spcPct val="102600"/>
              </a:lnSpc>
              <a:spcBef>
                <a:spcPts val="892"/>
              </a:spcBef>
            </a:pPr>
            <a:r>
              <a:rPr spc="-118" dirty="0">
                <a:solidFill>
                  <a:srgbClr val="FF0000"/>
                </a:solidFill>
                <a:latin typeface="Calibri (Body)"/>
              </a:rPr>
              <a:t>prior </a:t>
            </a:r>
            <a:r>
              <a:rPr spc="-178" dirty="0">
                <a:solidFill>
                  <a:srgbClr val="FF0000"/>
                </a:solidFill>
                <a:latin typeface="Calibri (Body)"/>
              </a:rPr>
              <a:t>knowledge: </a:t>
            </a:r>
            <a:r>
              <a:rPr spc="-118" dirty="0">
                <a:latin typeface="Calibri (Body)"/>
              </a:rPr>
              <a:t>what </a:t>
            </a:r>
            <a:r>
              <a:rPr spc="-104" dirty="0">
                <a:latin typeface="Calibri (Body)"/>
              </a:rPr>
              <a:t>is </a:t>
            </a:r>
            <a:r>
              <a:rPr spc="-74" dirty="0">
                <a:latin typeface="Calibri (Body)"/>
              </a:rPr>
              <a:t>important </a:t>
            </a:r>
            <a:r>
              <a:rPr spc="-134" dirty="0">
                <a:latin typeface="Calibri (Body)"/>
              </a:rPr>
              <a:t>feature, </a:t>
            </a:r>
            <a:r>
              <a:rPr spc="-148" dirty="0">
                <a:latin typeface="Calibri (Body)"/>
              </a:rPr>
              <a:t>categories </a:t>
            </a:r>
            <a:r>
              <a:rPr spc="-104" dirty="0">
                <a:latin typeface="Calibri (Body)"/>
              </a:rPr>
              <a:t>of  </a:t>
            </a:r>
            <a:r>
              <a:rPr spc="-118" dirty="0">
                <a:latin typeface="Calibri (Body)"/>
              </a:rPr>
              <a:t>objects, what </a:t>
            </a:r>
            <a:r>
              <a:rPr spc="-164" dirty="0">
                <a:latin typeface="Calibri (Body)"/>
              </a:rPr>
              <a:t>a </a:t>
            </a:r>
            <a:r>
              <a:rPr spc="-208" dirty="0">
                <a:latin typeface="Calibri (Body)"/>
              </a:rPr>
              <a:t>sensor </a:t>
            </a:r>
            <a:r>
              <a:rPr spc="-44" dirty="0">
                <a:latin typeface="Calibri (Body)"/>
              </a:rPr>
              <a:t>tell </a:t>
            </a:r>
            <a:r>
              <a:rPr spc="-148" dirty="0">
                <a:latin typeface="Calibri (Body)"/>
              </a:rPr>
              <a:t>us,. </a:t>
            </a:r>
            <a:r>
              <a:rPr spc="-104" dirty="0">
                <a:latin typeface="Calibri (Body)"/>
              </a:rPr>
              <a:t>.</a:t>
            </a:r>
            <a:r>
              <a:rPr spc="60" dirty="0">
                <a:latin typeface="Calibri (Body)"/>
              </a:rPr>
              <a:t> </a:t>
            </a:r>
            <a:r>
              <a:rPr spc="-104" dirty="0">
                <a:latin typeface="Calibri (Body)"/>
              </a:rPr>
              <a:t>.</a:t>
            </a:r>
          </a:p>
          <a:p>
            <a:pPr marL="447332" marR="619088">
              <a:lnSpc>
                <a:spcPct val="102699"/>
              </a:lnSpc>
              <a:spcBef>
                <a:spcPts val="892"/>
              </a:spcBef>
            </a:pPr>
            <a:r>
              <a:rPr spc="-90" dirty="0">
                <a:solidFill>
                  <a:srgbClr val="FF0000"/>
                </a:solidFill>
                <a:latin typeface="Calibri (Body)"/>
              </a:rPr>
              <a:t>stimuli: </a:t>
            </a:r>
            <a:r>
              <a:rPr spc="-104" dirty="0">
                <a:latin typeface="Calibri (Body)"/>
              </a:rPr>
              <a:t>vision, </a:t>
            </a:r>
            <a:r>
              <a:rPr spc="-164" dirty="0">
                <a:latin typeface="Calibri (Body)"/>
              </a:rPr>
              <a:t>sonar, sound, </a:t>
            </a:r>
            <a:r>
              <a:rPr spc="-178" dirty="0">
                <a:latin typeface="Calibri (Body)"/>
              </a:rPr>
              <a:t>speech </a:t>
            </a:r>
            <a:r>
              <a:rPr spc="-104" dirty="0">
                <a:latin typeface="Calibri (Body)"/>
              </a:rPr>
              <a:t>recognition, </a:t>
            </a:r>
            <a:r>
              <a:rPr spc="-164" dirty="0">
                <a:latin typeface="Calibri (Body)"/>
              </a:rPr>
              <a:t>gesture  </a:t>
            </a:r>
            <a:r>
              <a:rPr spc="-104" dirty="0">
                <a:latin typeface="Calibri (Body)"/>
              </a:rPr>
              <a:t>recognition,.</a:t>
            </a:r>
            <a:r>
              <a:rPr spc="-506" dirty="0">
                <a:latin typeface="Calibri (Body)"/>
              </a:rPr>
              <a:t> </a:t>
            </a:r>
            <a:r>
              <a:rPr spc="-104" dirty="0">
                <a:latin typeface="Calibri (Body)"/>
              </a:rPr>
              <a:t>.</a:t>
            </a:r>
            <a:r>
              <a:rPr spc="-490" dirty="0">
                <a:latin typeface="Calibri (Body)"/>
              </a:rPr>
              <a:t> </a:t>
            </a:r>
            <a:r>
              <a:rPr spc="-104" dirty="0">
                <a:latin typeface="Calibri (Body)"/>
              </a:rPr>
              <a:t>.</a:t>
            </a:r>
          </a:p>
          <a:p>
            <a:pPr marL="447332" marR="15100">
              <a:lnSpc>
                <a:spcPct val="102600"/>
              </a:lnSpc>
              <a:spcBef>
                <a:spcPts val="876"/>
              </a:spcBef>
            </a:pPr>
            <a:r>
              <a:rPr spc="-118" dirty="0">
                <a:solidFill>
                  <a:srgbClr val="FF0000"/>
                </a:solidFill>
                <a:latin typeface="Calibri (Body)"/>
              </a:rPr>
              <a:t>past </a:t>
            </a:r>
            <a:r>
              <a:rPr spc="-178" dirty="0">
                <a:solidFill>
                  <a:srgbClr val="FF0000"/>
                </a:solidFill>
                <a:latin typeface="Calibri (Body)"/>
              </a:rPr>
              <a:t>experiences: </a:t>
            </a:r>
            <a:r>
              <a:rPr spc="-134" dirty="0">
                <a:latin typeface="Calibri (Body)"/>
              </a:rPr>
              <a:t>effect </a:t>
            </a:r>
            <a:r>
              <a:rPr spc="-104" dirty="0">
                <a:latin typeface="Calibri (Body)"/>
              </a:rPr>
              <a:t>of </a:t>
            </a:r>
            <a:r>
              <a:rPr spc="-134" dirty="0">
                <a:latin typeface="Calibri (Body)"/>
              </a:rPr>
              <a:t>steering, slipperiness, </a:t>
            </a:r>
            <a:r>
              <a:rPr spc="-208" dirty="0">
                <a:latin typeface="Calibri (Body)"/>
              </a:rPr>
              <a:t>how </a:t>
            </a:r>
            <a:r>
              <a:rPr spc="-148" dirty="0">
                <a:latin typeface="Calibri (Body)"/>
              </a:rPr>
              <a:t>people  </a:t>
            </a:r>
            <a:r>
              <a:rPr spc="-164" dirty="0">
                <a:latin typeface="Calibri (Body)"/>
              </a:rPr>
              <a:t>move,. </a:t>
            </a:r>
            <a:r>
              <a:rPr spc="-104" dirty="0">
                <a:latin typeface="Calibri (Body)"/>
              </a:rPr>
              <a:t>.</a:t>
            </a:r>
            <a:r>
              <a:rPr spc="-832" dirty="0">
                <a:latin typeface="Calibri (Body)"/>
              </a:rPr>
              <a:t> </a:t>
            </a:r>
            <a:r>
              <a:rPr spc="-104" dirty="0">
                <a:latin typeface="Calibri (Body)"/>
              </a:rPr>
              <a:t>.</a:t>
            </a: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57205A46-682D-42E3-849C-E435F2025318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EC70823A-ACBB-490D-91E7-8657507F1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13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617203" y="1590229"/>
            <a:ext cx="14237434" cy="790125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pc="30" dirty="0">
                <a:cs typeface="Calibri"/>
              </a:rPr>
              <a:t>Example </a:t>
            </a:r>
            <a:r>
              <a:rPr dirty="0">
                <a:cs typeface="Calibri"/>
              </a:rPr>
              <a:t>agent: </a:t>
            </a:r>
            <a:r>
              <a:rPr spc="-14" dirty="0">
                <a:cs typeface="Calibri"/>
              </a:rPr>
              <a:t>thermostat </a:t>
            </a:r>
            <a:r>
              <a:rPr spc="-90" dirty="0">
                <a:cs typeface="Calibri"/>
              </a:rPr>
              <a:t>for</a:t>
            </a:r>
            <a:r>
              <a:rPr spc="252" dirty="0">
                <a:cs typeface="Calibri"/>
              </a:rPr>
              <a:t> </a:t>
            </a:r>
            <a:r>
              <a:rPr spc="-74" dirty="0">
                <a:cs typeface="Calibri"/>
              </a:rPr>
              <a:t>heater</a:t>
            </a:r>
            <a:endParaRPr dirty="0"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17203" y="2853786"/>
            <a:ext cx="13330594" cy="2763258"/>
          </a:xfrm>
          <a:prstGeom prst="rect">
            <a:avLst/>
          </a:prstGeom>
        </p:spPr>
        <p:txBody>
          <a:bodyPr vert="horz" wrap="square" lIns="0" tIns="164212" rIns="0" bIns="0" rtlCol="0">
            <a:spAutoFit/>
          </a:bodyPr>
          <a:lstStyle/>
          <a:p>
            <a:pPr marL="37750">
              <a:spcBef>
                <a:spcPts val="1290"/>
              </a:spcBef>
            </a:pP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abilities: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turn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heater </a:t>
            </a: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or</a:t>
            </a:r>
            <a:r>
              <a:rPr lang="en-US" sz="2800" spc="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off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945624">
              <a:lnSpc>
                <a:spcPct val="125299"/>
              </a:lnSpc>
            </a:pP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goals: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conformable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temperature, </a:t>
            </a:r>
            <a:r>
              <a:rPr lang="en-US"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save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fuel, </a:t>
            </a:r>
            <a:r>
              <a:rPr lang="en-US"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save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money  </a:t>
            </a:r>
          </a:p>
          <a:p>
            <a:pPr marL="37750" marR="945624">
              <a:lnSpc>
                <a:spcPct val="125299"/>
              </a:lnSpc>
            </a:pP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prior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knowledge: </a:t>
            </a: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24-hour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cycle,</a:t>
            </a:r>
            <a:r>
              <a:rPr lang="en-US" sz="2800" spc="3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weekends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15100">
              <a:lnSpc>
                <a:spcPct val="102600"/>
              </a:lnSpc>
              <a:spcBef>
                <a:spcPts val="892"/>
              </a:spcBef>
            </a:pP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stimuli: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temperature,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set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temperature,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who </a:t>
            </a:r>
            <a:r>
              <a:rPr lang="en-US"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home,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outside  temperature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26424">
              <a:lnSpc>
                <a:spcPct val="102600"/>
              </a:lnSpc>
              <a:spcBef>
                <a:spcPts val="892"/>
              </a:spcBef>
            </a:pP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past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experiences: </a:t>
            </a:r>
            <a:r>
              <a:rPr lang="en-US"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when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people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come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go,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who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likes what 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temperature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49B0F82E-4C9B-4BCF-96CB-F5E474091364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9C342085-E85E-470D-9E40-581DCF8EC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14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2641" y="1040091"/>
            <a:ext cx="13406162" cy="790125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pc="44" dirty="0">
                <a:cs typeface="Calibri"/>
              </a:rPr>
              <a:t>Agents acting </a:t>
            </a:r>
            <a:r>
              <a:rPr spc="-14" dirty="0">
                <a:cs typeface="Calibri"/>
              </a:rPr>
              <a:t>in </a:t>
            </a:r>
            <a:r>
              <a:rPr spc="-30" dirty="0">
                <a:cs typeface="Calibri"/>
              </a:rPr>
              <a:t>an</a:t>
            </a:r>
            <a:r>
              <a:rPr spc="668" dirty="0">
                <a:cs typeface="Calibri"/>
              </a:rPr>
              <a:t> </a:t>
            </a:r>
            <a:r>
              <a:rPr spc="-60" dirty="0">
                <a:cs typeface="Calibri"/>
              </a:rPr>
              <a:t>environment</a:t>
            </a:r>
            <a:endParaRPr dirty="0"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169202" y="6523690"/>
            <a:ext cx="3878860" cy="2023424"/>
          </a:xfrm>
          <a:custGeom>
            <a:avLst/>
            <a:gdLst/>
            <a:ahLst/>
            <a:cxnLst/>
            <a:rect l="l" t="t" r="r" b="b"/>
            <a:pathLst>
              <a:path w="1304925" h="680719">
                <a:moveTo>
                  <a:pt x="125016" y="378523"/>
                </a:moveTo>
                <a:lnTo>
                  <a:pt x="60247" y="356205"/>
                </a:lnTo>
                <a:lnTo>
                  <a:pt x="18910" y="318331"/>
                </a:lnTo>
                <a:lnTo>
                  <a:pt x="620" y="270329"/>
                </a:lnTo>
                <a:lnTo>
                  <a:pt x="0" y="244227"/>
                </a:lnTo>
                <a:lnTo>
                  <a:pt x="4997" y="217629"/>
                </a:lnTo>
                <a:lnTo>
                  <a:pt x="31657" y="165661"/>
                </a:lnTo>
                <a:lnTo>
                  <a:pt x="80218" y="119854"/>
                </a:lnTo>
                <a:lnTo>
                  <a:pt x="150296" y="85637"/>
                </a:lnTo>
                <a:lnTo>
                  <a:pt x="193285" y="74572"/>
                </a:lnTo>
                <a:lnTo>
                  <a:pt x="241510" y="68440"/>
                </a:lnTo>
                <a:lnTo>
                  <a:pt x="294922" y="67920"/>
                </a:lnTo>
                <a:lnTo>
                  <a:pt x="353476" y="73691"/>
                </a:lnTo>
                <a:lnTo>
                  <a:pt x="369678" y="49517"/>
                </a:lnTo>
                <a:lnTo>
                  <a:pt x="439716" y="15982"/>
                </a:lnTo>
                <a:lnTo>
                  <a:pt x="487846" y="6259"/>
                </a:lnTo>
                <a:lnTo>
                  <a:pt x="540915" y="992"/>
                </a:lnTo>
                <a:lnTo>
                  <a:pt x="596069" y="0"/>
                </a:lnTo>
                <a:lnTo>
                  <a:pt x="650457" y="3101"/>
                </a:lnTo>
                <a:lnTo>
                  <a:pt x="701225" y="10116"/>
                </a:lnTo>
                <a:lnTo>
                  <a:pt x="745522" y="20863"/>
                </a:lnTo>
                <a:lnTo>
                  <a:pt x="803292" y="52831"/>
                </a:lnTo>
                <a:lnTo>
                  <a:pt x="811061" y="73691"/>
                </a:lnTo>
                <a:lnTo>
                  <a:pt x="853795" y="58385"/>
                </a:lnTo>
                <a:lnTo>
                  <a:pt x="897201" y="48380"/>
                </a:lnTo>
                <a:lnTo>
                  <a:pt x="940713" y="43278"/>
                </a:lnTo>
                <a:lnTo>
                  <a:pt x="983766" y="42677"/>
                </a:lnTo>
                <a:lnTo>
                  <a:pt x="1025798" y="46179"/>
                </a:lnTo>
                <a:lnTo>
                  <a:pt x="1066243" y="53384"/>
                </a:lnTo>
                <a:lnTo>
                  <a:pt x="1104537" y="63892"/>
                </a:lnTo>
                <a:lnTo>
                  <a:pt x="1172415" y="93218"/>
                </a:lnTo>
                <a:lnTo>
                  <a:pt x="1224918" y="130960"/>
                </a:lnTo>
                <a:lnTo>
                  <a:pt x="1257531" y="173921"/>
                </a:lnTo>
                <a:lnTo>
                  <a:pt x="1265740" y="218904"/>
                </a:lnTo>
                <a:lnTo>
                  <a:pt x="1259282" y="241154"/>
                </a:lnTo>
                <a:lnTo>
                  <a:pt x="1245030" y="262710"/>
                </a:lnTo>
                <a:lnTo>
                  <a:pt x="1222420" y="283173"/>
                </a:lnTo>
                <a:lnTo>
                  <a:pt x="1190887" y="302143"/>
                </a:lnTo>
                <a:lnTo>
                  <a:pt x="1231696" y="313555"/>
                </a:lnTo>
                <a:lnTo>
                  <a:pt x="1262880" y="328872"/>
                </a:lnTo>
                <a:lnTo>
                  <a:pt x="1285062" y="347482"/>
                </a:lnTo>
                <a:lnTo>
                  <a:pt x="1298868" y="368775"/>
                </a:lnTo>
                <a:lnTo>
                  <a:pt x="1304919" y="392141"/>
                </a:lnTo>
                <a:lnTo>
                  <a:pt x="1303840" y="416971"/>
                </a:lnTo>
                <a:lnTo>
                  <a:pt x="1282786" y="468578"/>
                </a:lnTo>
                <a:lnTo>
                  <a:pt x="1240695" y="518718"/>
                </a:lnTo>
                <a:lnTo>
                  <a:pt x="1182556" y="562508"/>
                </a:lnTo>
                <a:lnTo>
                  <a:pt x="1113359" y="595068"/>
                </a:lnTo>
                <a:lnTo>
                  <a:pt x="1076172" y="605611"/>
                </a:lnTo>
                <a:lnTo>
                  <a:pt x="1038092" y="611517"/>
                </a:lnTo>
                <a:lnTo>
                  <a:pt x="999742" y="612175"/>
                </a:lnTo>
                <a:lnTo>
                  <a:pt x="961746" y="606975"/>
                </a:lnTo>
                <a:lnTo>
                  <a:pt x="949638" y="626627"/>
                </a:lnTo>
                <a:lnTo>
                  <a:pt x="887715" y="657947"/>
                </a:lnTo>
                <a:lnTo>
                  <a:pt x="843131" y="669006"/>
                </a:lnTo>
                <a:lnTo>
                  <a:pt x="792954" y="676593"/>
                </a:lnTo>
                <a:lnTo>
                  <a:pt x="739800" y="680405"/>
                </a:lnTo>
                <a:lnTo>
                  <a:pt x="686284" y="680137"/>
                </a:lnTo>
                <a:lnTo>
                  <a:pt x="635023" y="675486"/>
                </a:lnTo>
                <a:lnTo>
                  <a:pt x="588632" y="666148"/>
                </a:lnTo>
                <a:lnTo>
                  <a:pt x="549728" y="651819"/>
                </a:lnTo>
                <a:lnTo>
                  <a:pt x="504843" y="606975"/>
                </a:lnTo>
                <a:lnTo>
                  <a:pt x="472253" y="621497"/>
                </a:lnTo>
                <a:lnTo>
                  <a:pt x="437182" y="632425"/>
                </a:lnTo>
                <a:lnTo>
                  <a:pt x="400220" y="639940"/>
                </a:lnTo>
                <a:lnTo>
                  <a:pt x="361958" y="644226"/>
                </a:lnTo>
                <a:lnTo>
                  <a:pt x="322988" y="645468"/>
                </a:lnTo>
                <a:lnTo>
                  <a:pt x="283901" y="643848"/>
                </a:lnTo>
                <a:lnTo>
                  <a:pt x="245288" y="639551"/>
                </a:lnTo>
                <a:lnTo>
                  <a:pt x="207741" y="632759"/>
                </a:lnTo>
                <a:lnTo>
                  <a:pt x="138207" y="612425"/>
                </a:lnTo>
                <a:lnTo>
                  <a:pt x="80029" y="584316"/>
                </a:lnTo>
                <a:lnTo>
                  <a:pt x="37936" y="549900"/>
                </a:lnTo>
                <a:lnTo>
                  <a:pt x="16659" y="510645"/>
                </a:lnTo>
                <a:lnTo>
                  <a:pt x="15304" y="489661"/>
                </a:lnTo>
                <a:lnTo>
                  <a:pt x="20927" y="468018"/>
                </a:lnTo>
                <a:lnTo>
                  <a:pt x="34118" y="445899"/>
                </a:lnTo>
                <a:lnTo>
                  <a:pt x="55470" y="423488"/>
                </a:lnTo>
                <a:lnTo>
                  <a:pt x="85572" y="400968"/>
                </a:lnTo>
                <a:lnTo>
                  <a:pt x="125016" y="378523"/>
                </a:lnTo>
                <a:close/>
              </a:path>
            </a:pathLst>
          </a:custGeom>
          <a:ln w="12542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5350"/>
          </a:p>
        </p:txBody>
      </p:sp>
      <p:sp>
        <p:nvSpPr>
          <p:cNvPr id="4" name="object 4"/>
          <p:cNvSpPr txBox="1"/>
          <p:nvPr/>
        </p:nvSpPr>
        <p:spPr>
          <a:xfrm>
            <a:off x="9763432" y="7199329"/>
            <a:ext cx="2546457" cy="577440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3418" spc="44" dirty="0">
                <a:solidFill>
                  <a:schemeClr val="bg1"/>
                </a:solidFill>
                <a:cs typeface="Times New Roman" panose="02020603050405020304" pitchFamily="18" charset="0"/>
              </a:rPr>
              <a:t>Env</a:t>
            </a:r>
            <a:r>
              <a:rPr sz="3418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sz="3418" spc="44" dirty="0">
                <a:solidFill>
                  <a:schemeClr val="bg1"/>
                </a:solidFill>
                <a:cs typeface="Times New Roman" panose="02020603050405020304" pitchFamily="18" charset="0"/>
              </a:rPr>
              <a:t>ronme</a:t>
            </a:r>
            <a:r>
              <a:rPr sz="3418" spc="30" dirty="0">
                <a:solidFill>
                  <a:schemeClr val="bg1"/>
                </a:solidFill>
                <a:cs typeface="Times New Roman" panose="02020603050405020304" pitchFamily="18" charset="0"/>
              </a:rPr>
              <a:t>nt</a:t>
            </a:r>
            <a:endParaRPr sz="3418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6870593" y="4842261"/>
            <a:ext cx="7952134" cy="2064950"/>
            <a:chOff x="1540230" y="1629032"/>
            <a:chExt cx="2675255" cy="694690"/>
          </a:xfrm>
        </p:grpSpPr>
        <p:sp>
          <p:nvSpPr>
            <p:cNvPr id="6" name="object 6"/>
            <p:cNvSpPr/>
            <p:nvPr/>
          </p:nvSpPr>
          <p:spPr>
            <a:xfrm>
              <a:off x="1546580" y="1672099"/>
              <a:ext cx="902969" cy="608965"/>
            </a:xfrm>
            <a:custGeom>
              <a:avLst/>
              <a:gdLst/>
              <a:ahLst/>
              <a:cxnLst/>
              <a:rect l="l" t="t" r="r" b="b"/>
              <a:pathLst>
                <a:path w="902969" h="608964">
                  <a:moveTo>
                    <a:pt x="902635" y="608574"/>
                  </a:moveTo>
                  <a:lnTo>
                    <a:pt x="857929" y="587073"/>
                  </a:lnTo>
                  <a:lnTo>
                    <a:pt x="810095" y="565072"/>
                  </a:lnTo>
                  <a:lnTo>
                    <a:pt x="759654" y="542655"/>
                  </a:lnTo>
                  <a:lnTo>
                    <a:pt x="707128" y="519904"/>
                  </a:lnTo>
                  <a:lnTo>
                    <a:pt x="653038" y="496902"/>
                  </a:lnTo>
                  <a:lnTo>
                    <a:pt x="597906" y="473734"/>
                  </a:lnTo>
                  <a:lnTo>
                    <a:pt x="542251" y="450483"/>
                  </a:lnTo>
                  <a:lnTo>
                    <a:pt x="486596" y="427231"/>
                  </a:lnTo>
                  <a:lnTo>
                    <a:pt x="431462" y="404062"/>
                  </a:lnTo>
                  <a:lnTo>
                    <a:pt x="377370" y="381060"/>
                  </a:lnTo>
                  <a:lnTo>
                    <a:pt x="324842" y="358307"/>
                  </a:lnTo>
                  <a:lnTo>
                    <a:pt x="274397" y="335887"/>
                  </a:lnTo>
                  <a:lnTo>
                    <a:pt x="226559" y="313884"/>
                  </a:lnTo>
                  <a:lnTo>
                    <a:pt x="181847" y="292381"/>
                  </a:lnTo>
                  <a:lnTo>
                    <a:pt x="140784" y="271460"/>
                  </a:lnTo>
                  <a:lnTo>
                    <a:pt x="103889" y="251206"/>
                  </a:lnTo>
                  <a:lnTo>
                    <a:pt x="44694" y="213029"/>
                  </a:lnTo>
                  <a:lnTo>
                    <a:pt x="8430" y="178517"/>
                  </a:lnTo>
                  <a:lnTo>
                    <a:pt x="0" y="144506"/>
                  </a:lnTo>
                  <a:lnTo>
                    <a:pt x="10576" y="127890"/>
                  </a:lnTo>
                  <a:lnTo>
                    <a:pt x="59747" y="99133"/>
                  </a:lnTo>
                  <a:lnTo>
                    <a:pt x="96180" y="86646"/>
                  </a:lnTo>
                  <a:lnTo>
                    <a:pt x="139072" y="75191"/>
                  </a:lnTo>
                  <a:lnTo>
                    <a:pt x="187344" y="64596"/>
                  </a:lnTo>
                  <a:lnTo>
                    <a:pt x="239915" y="54687"/>
                  </a:lnTo>
                  <a:lnTo>
                    <a:pt x="295705" y="45292"/>
                  </a:lnTo>
                  <a:lnTo>
                    <a:pt x="353634" y="36240"/>
                  </a:lnTo>
                  <a:lnTo>
                    <a:pt x="412623" y="27357"/>
                  </a:lnTo>
                  <a:lnTo>
                    <a:pt x="471592" y="18471"/>
                  </a:lnTo>
                  <a:lnTo>
                    <a:pt x="529461" y="9409"/>
                  </a:lnTo>
                  <a:lnTo>
                    <a:pt x="585149" y="0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7" name="object 7"/>
            <p:cNvSpPr/>
            <p:nvPr/>
          </p:nvSpPr>
          <p:spPr>
            <a:xfrm>
              <a:off x="2117596" y="1629032"/>
              <a:ext cx="118515" cy="86142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8" name="object 8"/>
            <p:cNvSpPr/>
            <p:nvPr/>
          </p:nvSpPr>
          <p:spPr>
            <a:xfrm>
              <a:off x="3497473" y="1749241"/>
              <a:ext cx="711200" cy="532765"/>
            </a:xfrm>
            <a:custGeom>
              <a:avLst/>
              <a:gdLst/>
              <a:ahLst/>
              <a:cxnLst/>
              <a:rect l="l" t="t" r="r" b="b"/>
              <a:pathLst>
                <a:path w="711200" h="532764">
                  <a:moveTo>
                    <a:pt x="0" y="0"/>
                  </a:moveTo>
                  <a:lnTo>
                    <a:pt x="46961" y="20183"/>
                  </a:lnTo>
                  <a:lnTo>
                    <a:pt x="98301" y="40593"/>
                  </a:lnTo>
                  <a:lnTo>
                    <a:pt x="153009" y="61178"/>
                  </a:lnTo>
                  <a:lnTo>
                    <a:pt x="210075" y="81885"/>
                  </a:lnTo>
                  <a:lnTo>
                    <a:pt x="268488" y="102662"/>
                  </a:lnTo>
                  <a:lnTo>
                    <a:pt x="327239" y="123456"/>
                  </a:lnTo>
                  <a:lnTo>
                    <a:pt x="385317" y="144216"/>
                  </a:lnTo>
                  <a:lnTo>
                    <a:pt x="441712" y="164889"/>
                  </a:lnTo>
                  <a:lnTo>
                    <a:pt x="495413" y="185423"/>
                  </a:lnTo>
                  <a:lnTo>
                    <a:pt x="545410" y="205765"/>
                  </a:lnTo>
                  <a:lnTo>
                    <a:pt x="590693" y="225864"/>
                  </a:lnTo>
                  <a:lnTo>
                    <a:pt x="630252" y="245668"/>
                  </a:lnTo>
                  <a:lnTo>
                    <a:pt x="663076" y="265123"/>
                  </a:lnTo>
                  <a:lnTo>
                    <a:pt x="704478" y="302780"/>
                  </a:lnTo>
                  <a:lnTo>
                    <a:pt x="711036" y="320877"/>
                  </a:lnTo>
                  <a:lnTo>
                    <a:pt x="706798" y="339112"/>
                  </a:lnTo>
                  <a:lnTo>
                    <a:pt x="667946" y="374017"/>
                  </a:lnTo>
                  <a:lnTo>
                    <a:pt x="596151" y="407222"/>
                  </a:lnTo>
                  <a:lnTo>
                    <a:pt x="550735" y="423334"/>
                  </a:lnTo>
                  <a:lnTo>
                    <a:pt x="500485" y="439196"/>
                  </a:lnTo>
                  <a:lnTo>
                    <a:pt x="446534" y="454867"/>
                  </a:lnTo>
                  <a:lnTo>
                    <a:pt x="390017" y="470405"/>
                  </a:lnTo>
                  <a:lnTo>
                    <a:pt x="332066" y="485870"/>
                  </a:lnTo>
                  <a:lnTo>
                    <a:pt x="273816" y="501319"/>
                  </a:lnTo>
                  <a:lnTo>
                    <a:pt x="216401" y="516810"/>
                  </a:lnTo>
                  <a:lnTo>
                    <a:pt x="160954" y="532403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9" name="object 9"/>
            <p:cNvSpPr/>
            <p:nvPr/>
          </p:nvSpPr>
          <p:spPr>
            <a:xfrm>
              <a:off x="3556717" y="2239553"/>
              <a:ext cx="119585" cy="84154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3133000" y="5769459"/>
            <a:ext cx="1468492" cy="110341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3418" spc="30" dirty="0">
                <a:cs typeface="Times New Roman"/>
              </a:rPr>
              <a:t>Actions</a:t>
            </a:r>
            <a:endParaRPr sz="3418" dirty="0">
              <a:cs typeface="Times New Roman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6871426" y="5363251"/>
            <a:ext cx="2361292" cy="1713870"/>
            <a:chOff x="1540511" y="1804303"/>
            <a:chExt cx="794385" cy="576580"/>
          </a:xfrm>
        </p:grpSpPr>
        <p:sp>
          <p:nvSpPr>
            <p:cNvPr id="12" name="object 12"/>
            <p:cNvSpPr/>
            <p:nvPr/>
          </p:nvSpPr>
          <p:spPr>
            <a:xfrm>
              <a:off x="1546782" y="1854465"/>
              <a:ext cx="782320" cy="520065"/>
            </a:xfrm>
            <a:custGeom>
              <a:avLst/>
              <a:gdLst/>
              <a:ahLst/>
              <a:cxnLst/>
              <a:rect l="l" t="t" r="r" b="b"/>
              <a:pathLst>
                <a:path w="782319" h="520064">
                  <a:moveTo>
                    <a:pt x="781805" y="519887"/>
                  </a:moveTo>
                  <a:lnTo>
                    <a:pt x="733397" y="508554"/>
                  </a:lnTo>
                  <a:lnTo>
                    <a:pt x="680748" y="497730"/>
                  </a:lnTo>
                  <a:lnTo>
                    <a:pt x="624765" y="487306"/>
                  </a:lnTo>
                  <a:lnTo>
                    <a:pt x="566359" y="477173"/>
                  </a:lnTo>
                  <a:lnTo>
                    <a:pt x="506438" y="467222"/>
                  </a:lnTo>
                  <a:lnTo>
                    <a:pt x="445910" y="457344"/>
                  </a:lnTo>
                  <a:lnTo>
                    <a:pt x="385684" y="447429"/>
                  </a:lnTo>
                  <a:lnTo>
                    <a:pt x="326670" y="437368"/>
                  </a:lnTo>
                  <a:lnTo>
                    <a:pt x="269775" y="427053"/>
                  </a:lnTo>
                  <a:lnTo>
                    <a:pt x="215910" y="416373"/>
                  </a:lnTo>
                  <a:lnTo>
                    <a:pt x="165982" y="405220"/>
                  </a:lnTo>
                  <a:lnTo>
                    <a:pt x="120901" y="393485"/>
                  </a:lnTo>
                  <a:lnTo>
                    <a:pt x="81575" y="381058"/>
                  </a:lnTo>
                  <a:lnTo>
                    <a:pt x="23824" y="353691"/>
                  </a:lnTo>
                  <a:lnTo>
                    <a:pt x="0" y="322248"/>
                  </a:lnTo>
                  <a:lnTo>
                    <a:pt x="3124" y="303964"/>
                  </a:lnTo>
                  <a:lnTo>
                    <a:pt x="38912" y="263842"/>
                  </a:lnTo>
                  <a:lnTo>
                    <a:pt x="107193" y="219812"/>
                  </a:lnTo>
                  <a:lnTo>
                    <a:pt x="150933" y="196642"/>
                  </a:lnTo>
                  <a:lnTo>
                    <a:pt x="199694" y="172869"/>
                  </a:lnTo>
                  <a:lnTo>
                    <a:pt x="252441" y="148616"/>
                  </a:lnTo>
                  <a:lnTo>
                    <a:pt x="308141" y="124008"/>
                  </a:lnTo>
                  <a:lnTo>
                    <a:pt x="365760" y="99170"/>
                  </a:lnTo>
                  <a:lnTo>
                    <a:pt x="424263" y="74226"/>
                  </a:lnTo>
                  <a:lnTo>
                    <a:pt x="482615" y="49299"/>
                  </a:lnTo>
                  <a:lnTo>
                    <a:pt x="539784" y="24516"/>
                  </a:lnTo>
                  <a:lnTo>
                    <a:pt x="594735" y="0"/>
                  </a:lnTo>
                </a:path>
              </a:pathLst>
            </a:custGeom>
            <a:ln w="12542">
              <a:solidFill>
                <a:srgbClr val="000000"/>
              </a:solidFill>
              <a:prstDash val="dash"/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13" name="object 13"/>
            <p:cNvSpPr/>
            <p:nvPr/>
          </p:nvSpPr>
          <p:spPr>
            <a:xfrm>
              <a:off x="2118764" y="1804303"/>
              <a:ext cx="119226" cy="90274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3585510" y="6131829"/>
            <a:ext cx="3120076" cy="482349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2800" spc="30" dirty="0">
                <a:solidFill>
                  <a:schemeClr val="bg1"/>
                </a:solidFill>
                <a:cs typeface="Times New Roman" panose="02020603050405020304" pitchFamily="18" charset="0"/>
              </a:rPr>
              <a:t>Past</a:t>
            </a:r>
            <a:r>
              <a:rPr sz="2800" spc="-90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sz="2800" spc="30" dirty="0">
                <a:solidFill>
                  <a:schemeClr val="bg1"/>
                </a:solidFill>
                <a:cs typeface="Times New Roman" panose="02020603050405020304" pitchFamily="18" charset="0"/>
              </a:rPr>
              <a:t>Experiences</a:t>
            </a:r>
            <a:endParaRPr sz="28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6880510" y="3301125"/>
            <a:ext cx="2059288" cy="575694"/>
            <a:chOff x="1543567" y="1110563"/>
            <a:chExt cx="692785" cy="193675"/>
          </a:xfrm>
        </p:grpSpPr>
        <p:sp>
          <p:nvSpPr>
            <p:cNvPr id="16" name="object 16"/>
            <p:cNvSpPr/>
            <p:nvPr/>
          </p:nvSpPr>
          <p:spPr>
            <a:xfrm>
              <a:off x="1549917" y="1116913"/>
              <a:ext cx="582930" cy="144145"/>
            </a:xfrm>
            <a:custGeom>
              <a:avLst/>
              <a:gdLst/>
              <a:ahLst/>
              <a:cxnLst/>
              <a:rect l="l" t="t" r="r" b="b"/>
              <a:pathLst>
                <a:path w="582930" h="144144">
                  <a:moveTo>
                    <a:pt x="0" y="0"/>
                  </a:moveTo>
                  <a:lnTo>
                    <a:pt x="582691" y="144004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17" name="object 17"/>
            <p:cNvSpPr/>
            <p:nvPr/>
          </p:nvSpPr>
          <p:spPr>
            <a:xfrm>
              <a:off x="2117310" y="1218119"/>
              <a:ext cx="118974" cy="85596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6862104" y="4233879"/>
            <a:ext cx="2076276" cy="262366"/>
            <a:chOff x="1537375" y="1424360"/>
            <a:chExt cx="698500" cy="88265"/>
          </a:xfrm>
        </p:grpSpPr>
        <p:sp>
          <p:nvSpPr>
            <p:cNvPr id="19" name="object 19"/>
            <p:cNvSpPr/>
            <p:nvPr/>
          </p:nvSpPr>
          <p:spPr>
            <a:xfrm>
              <a:off x="1543646" y="1468089"/>
              <a:ext cx="585470" cy="635"/>
            </a:xfrm>
            <a:custGeom>
              <a:avLst/>
              <a:gdLst/>
              <a:ahLst/>
              <a:cxnLst/>
              <a:rect l="l" t="t" r="r" b="b"/>
              <a:pathLst>
                <a:path w="585469" h="634">
                  <a:moveTo>
                    <a:pt x="0" y="0"/>
                  </a:moveTo>
                  <a:lnTo>
                    <a:pt x="585335" y="168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20" name="object 20"/>
            <p:cNvSpPr/>
            <p:nvPr/>
          </p:nvSpPr>
          <p:spPr>
            <a:xfrm>
              <a:off x="2122699" y="1424360"/>
              <a:ext cx="112889" cy="87794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3268312" y="1804874"/>
            <a:ext cx="9265850" cy="2980790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1751576">
              <a:spcBef>
                <a:spcPts val="402"/>
              </a:spcBef>
            </a:pPr>
            <a:r>
              <a:rPr sz="2800" spc="30" dirty="0">
                <a:solidFill>
                  <a:schemeClr val="bg1"/>
                </a:solidFill>
                <a:cs typeface="Times New Roman" panose="02020603050405020304" pitchFamily="18" charset="0"/>
              </a:rPr>
              <a:t>Abilities</a:t>
            </a:r>
            <a:endParaRPr sz="28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>
              <a:spcBef>
                <a:spcPts val="30"/>
              </a:spcBef>
            </a:pPr>
            <a:endParaRPr sz="28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37750"/>
            <a:r>
              <a:rPr sz="2800" spc="30" dirty="0">
                <a:solidFill>
                  <a:schemeClr val="bg1"/>
                </a:solidFill>
                <a:cs typeface="Times New Roman" panose="02020603050405020304" pitchFamily="18" charset="0"/>
              </a:rPr>
              <a:t>Goals/Preferences</a:t>
            </a:r>
            <a:endParaRPr sz="2800" dirty="0">
              <a:solidFill>
                <a:schemeClr val="bg1"/>
              </a:solidFill>
              <a:cs typeface="Times New Roman" panose="02020603050405020304" pitchFamily="18" charset="0"/>
            </a:endParaRPr>
          </a:p>
          <a:p>
            <a:pPr marL="1945986" marR="1279708" indent="-1762900">
              <a:lnSpc>
                <a:spcPct val="196100"/>
              </a:lnSpc>
              <a:spcBef>
                <a:spcPts val="640"/>
              </a:spcBef>
              <a:tabLst>
                <a:tab pos="6868518" algn="l"/>
              </a:tabLst>
            </a:pPr>
            <a:r>
              <a:rPr sz="2800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Pr</a:t>
            </a:r>
            <a:r>
              <a:rPr sz="2800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i</a:t>
            </a:r>
            <a:r>
              <a:rPr sz="2800" spc="44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or</a:t>
            </a:r>
            <a:r>
              <a:rPr sz="2800" spc="20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 </a:t>
            </a:r>
            <a:r>
              <a:rPr sz="2800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Knowl</a:t>
            </a:r>
            <a:r>
              <a:rPr sz="2800" spc="44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e</a:t>
            </a:r>
            <a:r>
              <a:rPr sz="2800" spc="66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dge</a:t>
            </a:r>
            <a:r>
              <a:rPr sz="2800" baseline="2415" dirty="0">
                <a:solidFill>
                  <a:schemeClr val="bg1"/>
                </a:solidFill>
                <a:cs typeface="Times New Roman" panose="02020603050405020304" pitchFamily="18" charset="0"/>
              </a:rPr>
              <a:t>	</a:t>
            </a:r>
            <a:r>
              <a:rPr sz="2800" spc="60" dirty="0">
                <a:solidFill>
                  <a:schemeClr val="bg1"/>
                </a:solidFill>
                <a:cs typeface="Times New Roman" panose="02020603050405020304" pitchFamily="18" charset="0"/>
              </a:rPr>
              <a:t>Ag</a:t>
            </a:r>
            <a:r>
              <a:rPr sz="2800" spc="30" dirty="0">
                <a:solidFill>
                  <a:schemeClr val="bg1"/>
                </a:solidFill>
                <a:cs typeface="Times New Roman" panose="02020603050405020304" pitchFamily="18" charset="0"/>
              </a:rPr>
              <a:t>ent  Stimuli</a:t>
            </a:r>
            <a:endParaRPr sz="2800" dirty="0">
              <a:solidFill>
                <a:schemeClr val="bg1"/>
              </a:solidFill>
              <a:cs typeface="Times New Roman" panose="02020603050405020304" pitchFamily="18" charset="0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6880745" y="2248174"/>
            <a:ext cx="2064950" cy="1047576"/>
            <a:chOff x="1543646" y="756330"/>
            <a:chExt cx="694690" cy="352425"/>
          </a:xfrm>
        </p:grpSpPr>
        <p:sp>
          <p:nvSpPr>
            <p:cNvPr id="23" name="object 23"/>
            <p:cNvSpPr/>
            <p:nvPr/>
          </p:nvSpPr>
          <p:spPr>
            <a:xfrm>
              <a:off x="1549917" y="762601"/>
              <a:ext cx="592455" cy="295275"/>
            </a:xfrm>
            <a:custGeom>
              <a:avLst/>
              <a:gdLst/>
              <a:ahLst/>
              <a:cxnLst/>
              <a:rect l="l" t="t" r="r" b="b"/>
              <a:pathLst>
                <a:path w="592455" h="295275">
                  <a:moveTo>
                    <a:pt x="0" y="0"/>
                  </a:moveTo>
                  <a:lnTo>
                    <a:pt x="592093" y="294980"/>
                  </a:lnTo>
                </a:path>
              </a:pathLst>
            </a:custGeom>
            <a:ln w="1254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/>
            </a:p>
          </p:txBody>
        </p:sp>
        <p:sp>
          <p:nvSpPr>
            <p:cNvPr id="24" name="object 24"/>
            <p:cNvSpPr/>
            <p:nvPr/>
          </p:nvSpPr>
          <p:spPr>
            <a:xfrm>
              <a:off x="2118961" y="1017631"/>
              <a:ext cx="119129" cy="90962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/>
            </a:p>
          </p:txBody>
        </p:sp>
      </p:grpSp>
      <p:sp>
        <p:nvSpPr>
          <p:cNvPr id="31" name="object 12">
            <a:extLst>
              <a:ext uri="{FF2B5EF4-FFF2-40B4-BE49-F238E27FC236}">
                <a16:creationId xmlns:a16="http://schemas.microsoft.com/office/drawing/2014/main" id="{C454ECD9-6F73-4EA0-97EA-2AF3E5C0E4EA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  <p:sp>
        <p:nvSpPr>
          <p:cNvPr id="32" name="Slide Number Placeholder 31">
            <a:extLst>
              <a:ext uri="{FF2B5EF4-FFF2-40B4-BE49-F238E27FC236}">
                <a16:creationId xmlns:a16="http://schemas.microsoft.com/office/drawing/2014/main" id="{D093840A-821A-4C39-9F2A-70176A467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15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01755" y="1626141"/>
            <a:ext cx="6488010" cy="790125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pc="-148" dirty="0"/>
              <a:t>Dimensions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401755" y="2964777"/>
            <a:ext cx="10957070" cy="2357438"/>
          </a:xfrm>
          <a:prstGeom prst="rect">
            <a:avLst/>
          </a:prstGeom>
        </p:spPr>
        <p:txBody>
          <a:bodyPr vert="horz" wrap="square" lIns="0" tIns="20762" rIns="0" bIns="0" rtlCol="0">
            <a:spAutoFit/>
          </a:bodyPr>
          <a:lstStyle/>
          <a:p>
            <a:pPr marL="113248" marR="715352">
              <a:lnSpc>
                <a:spcPct val="102600"/>
              </a:lnSpc>
              <a:spcBef>
                <a:spcPts val="164"/>
              </a:spcBef>
            </a:pPr>
            <a:r>
              <a:rPr sz="2800" spc="-16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Research </a:t>
            </a:r>
            <a:r>
              <a:rPr sz="2800" spc="-17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proceeds by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making </a:t>
            </a:r>
            <a:r>
              <a:rPr sz="2800" spc="-9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simplifying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assumptions,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and 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gradually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reducing</a:t>
            </a:r>
            <a:r>
              <a:rPr sz="2800" spc="20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them.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113248">
              <a:spcBef>
                <a:spcPts val="520"/>
              </a:spcBef>
            </a:pPr>
            <a:r>
              <a:rPr sz="2800" spc="-7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Each </a:t>
            </a:r>
            <a:r>
              <a:rPr sz="2800" spc="-9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simplifying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assumption </a:t>
            </a:r>
            <a:r>
              <a:rPr sz="2800" spc="-16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gives a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dimension </a:t>
            </a:r>
            <a:r>
              <a:rPr sz="2800" spc="23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of complexity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936188" indent="-500180">
              <a:lnSpc>
                <a:spcPts val="3566"/>
              </a:lnSpc>
              <a:spcBef>
                <a:spcPts val="520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-7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multiple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values </a:t>
            </a:r>
            <a:r>
              <a:rPr sz="2800" spc="-6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in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dimension:  </a:t>
            </a:r>
            <a:r>
              <a:rPr sz="2800" spc="-10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from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simple </a:t>
            </a:r>
            <a:r>
              <a:rPr sz="2800" spc="-3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to</a:t>
            </a:r>
            <a:r>
              <a:rPr sz="2800" spc="75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complex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  <a:p>
            <a:pPr marL="936188" indent="-500180">
              <a:lnSpc>
                <a:spcPts val="3566"/>
              </a:lnSpc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-7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simplifying </a:t>
            </a:r>
            <a:r>
              <a:rPr sz="2800" spc="-11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assumptions can </a:t>
            </a:r>
            <a:r>
              <a:rPr sz="2800" spc="-14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be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relaxed </a:t>
            </a:r>
            <a:r>
              <a:rPr sz="2800" spc="-6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in </a:t>
            </a:r>
            <a:r>
              <a:rPr sz="2800" spc="-134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various</a:t>
            </a:r>
            <a:r>
              <a:rPr sz="2800" spc="208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 </a:t>
            </a:r>
            <a:r>
              <a:rPr sz="2800" spc="-90" dirty="0">
                <a:solidFill>
                  <a:schemeClr val="bg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combinations</a:t>
            </a:r>
            <a:endParaRPr sz="2800" dirty="0">
              <a:solidFill>
                <a:schemeClr val="bg1"/>
              </a:solidFill>
              <a:latin typeface="Arial" panose="020B0604020202020204" pitchFamily="34" charset="0"/>
              <a:ea typeface="Tahom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bject 12">
            <a:extLst>
              <a:ext uri="{FF2B5EF4-FFF2-40B4-BE49-F238E27FC236}">
                <a16:creationId xmlns:a16="http://schemas.microsoft.com/office/drawing/2014/main" id="{C4C91332-212A-4E59-8C70-64515EAF9422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69014" y="1614971"/>
            <a:ext cx="9817192" cy="790125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pc="-148" dirty="0"/>
              <a:t>Dimensions </a:t>
            </a:r>
            <a:r>
              <a:rPr spc="-118" dirty="0"/>
              <a:t>of</a:t>
            </a:r>
            <a:r>
              <a:rPr spc="326" dirty="0"/>
              <a:t> </a:t>
            </a:r>
            <a:r>
              <a:rPr spc="-134" dirty="0"/>
              <a:t>complexity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ftr" sz="quarter" idx="5"/>
          </p:nvPr>
        </p:nvSpPr>
        <p:spPr>
          <a:xfrm>
            <a:off x="1135609" y="6665140"/>
            <a:ext cx="3281678" cy="1846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1200" b="1" i="0" kern="1200">
                <a:solidFill>
                  <a:schemeClr val="bg1"/>
                </a:solidFill>
                <a:latin typeface="Lucida Sans"/>
                <a:ea typeface="+mn-ea"/>
                <a:cs typeface="Lucida San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pc="130">
                <a:latin typeface="Calibri"/>
                <a:cs typeface="Calibri"/>
              </a:rPr>
              <a:t>©</a:t>
            </a:r>
            <a:r>
              <a:rPr lang="en-US" spc="130"/>
              <a:t>D.L. </a:t>
            </a:r>
            <a:r>
              <a:rPr lang="en-US" spc="-70"/>
              <a:t>Poole </a:t>
            </a:r>
            <a:r>
              <a:rPr lang="en-US" spc="-110"/>
              <a:t>and </a:t>
            </a:r>
            <a:r>
              <a:rPr lang="en-US" spc="40"/>
              <a:t>A.K. </a:t>
            </a:r>
            <a:r>
              <a:rPr lang="en-US" spc="-90"/>
              <a:t>Mackworth</a:t>
            </a:r>
            <a:r>
              <a:rPr lang="en-US" spc="-40"/>
              <a:t> </a:t>
            </a:r>
            <a:r>
              <a:rPr lang="en-US" spc="-90"/>
              <a:t>2010-2020</a:t>
            </a:r>
            <a:endParaRPr spc="-134" dirty="0"/>
          </a:p>
        </p:txBody>
      </p:sp>
      <p:sp>
        <p:nvSpPr>
          <p:cNvPr id="14" name="object 14"/>
          <p:cNvSpPr txBox="1">
            <a:spLocks noGrp="1"/>
          </p:cNvSpPr>
          <p:nvPr>
            <p:ph type="sldNum" sz="quarter" idx="7"/>
          </p:nvPr>
        </p:nvSpPr>
        <p:spPr>
          <a:xfrm>
            <a:off x="7384255" y="6689889"/>
            <a:ext cx="1029454" cy="2276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1200" b="1" i="0" kern="1200">
                <a:solidFill>
                  <a:schemeClr val="bg1"/>
                </a:solidFill>
                <a:latin typeface="Lucida Sans"/>
                <a:ea typeface="+mn-ea"/>
                <a:cs typeface="Lucida San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3248">
              <a:lnSpc>
                <a:spcPts val="2036"/>
              </a:lnSpc>
            </a:pPr>
            <a:fld id="{81D60167-4931-47E6-BA6A-407CBD079E47}" type="slidenum">
              <a:rPr lang="en-US" spc="-110">
                <a:latin typeface="+mn-lt"/>
              </a:rPr>
              <a:pPr marL="113248">
                <a:lnSpc>
                  <a:spcPts val="2036"/>
                </a:lnSpc>
              </a:pPr>
              <a:t>17</a:t>
            </a:fld>
            <a:r>
              <a:rPr lang="en-US" spc="-110">
                <a:latin typeface="+mn-lt"/>
              </a:rPr>
              <a:t> </a:t>
            </a:r>
            <a:r>
              <a:rPr lang="en-US">
                <a:latin typeface="+mn-lt"/>
              </a:rPr>
              <a:t>/</a:t>
            </a:r>
            <a:r>
              <a:rPr lang="en-US" spc="-300">
                <a:latin typeface="+mn-lt"/>
              </a:rPr>
              <a:t> </a:t>
            </a:r>
            <a:r>
              <a:rPr lang="en-US" spc="-110">
                <a:latin typeface="+mn-lt"/>
              </a:rPr>
              <a:t>25</a:t>
            </a:r>
            <a:endParaRPr spc="-164" dirty="0">
              <a:latin typeface="+mn-lt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AE5D0C31-06B8-4AB7-9E5F-90A57BF15B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2165" y="2623807"/>
            <a:ext cx="11212888" cy="5836652"/>
          </a:xfrm>
          <a:prstGeom prst="rect">
            <a:avLst/>
          </a:prstGeom>
        </p:spPr>
      </p:pic>
      <p:sp>
        <p:nvSpPr>
          <p:cNvPr id="17" name="object 12">
            <a:extLst>
              <a:ext uri="{FF2B5EF4-FFF2-40B4-BE49-F238E27FC236}">
                <a16:creationId xmlns:a16="http://schemas.microsoft.com/office/drawing/2014/main" id="{2F45E1E4-809E-4DFC-B421-545538C5C3E6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45533" y="1540145"/>
            <a:ext cx="10021626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lang="en-US" dirty="0"/>
              <a:t>Agent </a:t>
            </a:r>
            <a:r>
              <a:rPr dirty="0"/>
              <a:t>Example: </a:t>
            </a:r>
            <a:r>
              <a:rPr spc="-104" dirty="0"/>
              <a:t>smart</a:t>
            </a:r>
            <a:r>
              <a:rPr spc="-714" dirty="0"/>
              <a:t> </a:t>
            </a:r>
            <a:r>
              <a:rPr spc="-178" dirty="0"/>
              <a:t>house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28668" y="2956333"/>
            <a:ext cx="13485952" cy="2831849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113248" marR="90598">
              <a:spcBef>
                <a:spcPts val="282"/>
              </a:spcBef>
            </a:pPr>
            <a:r>
              <a:rPr sz="2800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smart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house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will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monitor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sz="2800" spc="-26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essentials,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buy 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them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before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run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839926">
              <a:lnSpc>
                <a:spcPts val="4012"/>
              </a:lnSpc>
              <a:spcBef>
                <a:spcPts val="118"/>
              </a:spcBef>
            </a:pP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Example: snack buying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ensures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have </a:t>
            </a:r>
            <a:r>
              <a:rPr sz="2800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supply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sz="2800" spc="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chips: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56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abilities: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buy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chips (and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have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them</a:t>
            </a:r>
            <a:r>
              <a:rPr sz="2800" spc="41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delivered)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90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prior</a:t>
            </a:r>
            <a:r>
              <a:rPr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knowledge: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object 12">
            <a:extLst>
              <a:ext uri="{FF2B5EF4-FFF2-40B4-BE49-F238E27FC236}">
                <a16:creationId xmlns:a16="http://schemas.microsoft.com/office/drawing/2014/main" id="{9C6F6FB8-AC4B-43C8-9CF4-B3DD2D42F507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object 8"/>
          <p:cNvGrpSpPr/>
          <p:nvPr/>
        </p:nvGrpSpPr>
        <p:grpSpPr>
          <a:xfrm>
            <a:off x="3297314" y="2194366"/>
            <a:ext cx="6231757" cy="3505086"/>
            <a:chOff x="378768" y="808093"/>
            <a:chExt cx="2096486" cy="1179180"/>
          </a:xfrm>
        </p:grpSpPr>
        <p:sp>
          <p:nvSpPr>
            <p:cNvPr id="9" name="object 9"/>
            <p:cNvSpPr/>
            <p:nvPr/>
          </p:nvSpPr>
          <p:spPr>
            <a:xfrm>
              <a:off x="378768" y="808093"/>
              <a:ext cx="2094230" cy="1170940"/>
            </a:xfrm>
            <a:custGeom>
              <a:avLst/>
              <a:gdLst/>
              <a:ahLst/>
              <a:cxnLst/>
              <a:rect l="l" t="t" r="r" b="b"/>
              <a:pathLst>
                <a:path w="2094230" h="1170939">
                  <a:moveTo>
                    <a:pt x="0" y="0"/>
                  </a:moveTo>
                  <a:lnTo>
                    <a:pt x="2094198" y="0"/>
                  </a:lnTo>
                  <a:lnTo>
                    <a:pt x="2094198" y="1170806"/>
                  </a:lnTo>
                  <a:lnTo>
                    <a:pt x="0" y="11708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381024" y="816333"/>
              <a:ext cx="2094230" cy="1170940"/>
            </a:xfrm>
            <a:custGeom>
              <a:avLst/>
              <a:gdLst/>
              <a:ahLst/>
              <a:cxnLst/>
              <a:rect l="l" t="t" r="r" b="b"/>
              <a:pathLst>
                <a:path w="2094230" h="1170939">
                  <a:moveTo>
                    <a:pt x="0" y="0"/>
                  </a:moveTo>
                  <a:lnTo>
                    <a:pt x="2094198" y="0"/>
                  </a:lnTo>
                  <a:lnTo>
                    <a:pt x="2094198" y="1170807"/>
                  </a:lnTo>
                  <a:lnTo>
                    <a:pt x="0" y="1170807"/>
                  </a:lnTo>
                  <a:lnTo>
                    <a:pt x="0" y="0"/>
                  </a:lnTo>
                  <a:close/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5196" y="1314849"/>
            <a:ext cx="5726494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44" dirty="0"/>
              <a:t>Agent</a:t>
            </a:r>
            <a:r>
              <a:rPr spc="-30" dirty="0"/>
              <a:t> Systems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5021867" y="4659033"/>
            <a:ext cx="3337140" cy="2587794"/>
            <a:chOff x="903398" y="1567390"/>
            <a:chExt cx="1122680" cy="870585"/>
          </a:xfrm>
        </p:grpSpPr>
        <p:sp>
          <p:nvSpPr>
            <p:cNvPr id="4" name="object 4"/>
            <p:cNvSpPr/>
            <p:nvPr/>
          </p:nvSpPr>
          <p:spPr>
            <a:xfrm>
              <a:off x="1146422" y="1766233"/>
              <a:ext cx="203234" cy="618539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676599" y="1792742"/>
              <a:ext cx="203234" cy="64504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907843" y="1571835"/>
              <a:ext cx="1113790" cy="256540"/>
            </a:xfrm>
            <a:custGeom>
              <a:avLst/>
              <a:gdLst/>
              <a:ahLst/>
              <a:cxnLst/>
              <a:rect l="l" t="t" r="r" b="b"/>
              <a:pathLst>
                <a:path w="1113789" h="256539">
                  <a:moveTo>
                    <a:pt x="0" y="0"/>
                  </a:moveTo>
                  <a:lnTo>
                    <a:pt x="1113371" y="0"/>
                  </a:lnTo>
                  <a:lnTo>
                    <a:pt x="1113371" y="256252"/>
                  </a:lnTo>
                  <a:lnTo>
                    <a:pt x="0" y="256252"/>
                  </a:lnTo>
                  <a:lnTo>
                    <a:pt x="0" y="0"/>
                  </a:lnTo>
                  <a:close/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6348358" y="4899636"/>
            <a:ext cx="719146" cy="3077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2392"/>
              </a:lnSpc>
            </a:pPr>
            <a:r>
              <a:rPr sz="2378" spc="44" dirty="0">
                <a:solidFill>
                  <a:schemeClr val="bg2"/>
                </a:solidFill>
                <a:latin typeface="Arial"/>
                <a:cs typeface="Arial"/>
              </a:rPr>
              <a:t>Body</a:t>
            </a:r>
            <a:endParaRPr sz="2378" dirty="0">
              <a:solidFill>
                <a:schemeClr val="bg2"/>
              </a:solidFill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62701" y="2526676"/>
            <a:ext cx="900348" cy="41739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2378" spc="44" dirty="0">
                <a:solidFill>
                  <a:schemeClr val="bg2"/>
                </a:solidFill>
                <a:cs typeface="Arial" panose="020B0604020202020204" pitchFamily="34" charset="0"/>
              </a:rPr>
              <a:t>Agent</a:t>
            </a:r>
            <a:endParaRPr sz="2378" dirty="0">
              <a:solidFill>
                <a:schemeClr val="bg2"/>
              </a:solidFill>
              <a:cs typeface="Arial" panose="020B0604020202020204" pitchFamily="34" charset="0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4388444" y="6827421"/>
            <a:ext cx="4616882" cy="1245766"/>
          </a:xfrm>
          <a:custGeom>
            <a:avLst/>
            <a:gdLst/>
            <a:ahLst/>
            <a:cxnLst/>
            <a:rect l="l" t="t" r="r" b="b"/>
            <a:pathLst>
              <a:path w="1553210" h="419100">
                <a:moveTo>
                  <a:pt x="148758" y="232884"/>
                </a:moveTo>
                <a:lnTo>
                  <a:pt x="106710" y="227425"/>
                </a:lnTo>
                <a:lnTo>
                  <a:pt x="43638" y="208494"/>
                </a:lnTo>
                <a:lnTo>
                  <a:pt x="8220" y="181663"/>
                </a:lnTo>
                <a:lnTo>
                  <a:pt x="0" y="150273"/>
                </a:lnTo>
                <a:lnTo>
                  <a:pt x="5946" y="133911"/>
                </a:lnTo>
                <a:lnTo>
                  <a:pt x="37669" y="101944"/>
                </a:lnTo>
                <a:lnTo>
                  <a:pt x="95451" y="73765"/>
                </a:lnTo>
                <a:lnTo>
                  <a:pt x="133973" y="62141"/>
                </a:lnTo>
                <a:lnTo>
                  <a:pt x="178838" y="52717"/>
                </a:lnTo>
                <a:lnTo>
                  <a:pt x="229990" y="45910"/>
                </a:lnTo>
                <a:lnTo>
                  <a:pt x="287373" y="42138"/>
                </a:lnTo>
                <a:lnTo>
                  <a:pt x="350929" y="41818"/>
                </a:lnTo>
                <a:lnTo>
                  <a:pt x="420601" y="45369"/>
                </a:lnTo>
                <a:lnTo>
                  <a:pt x="437784" y="31531"/>
                </a:lnTo>
                <a:lnTo>
                  <a:pt x="511195" y="11650"/>
                </a:lnTo>
                <a:lnTo>
                  <a:pt x="562085" y="5431"/>
                </a:lnTo>
                <a:lnTo>
                  <a:pt x="618870" y="1577"/>
                </a:lnTo>
                <a:lnTo>
                  <a:pt x="678883" y="0"/>
                </a:lnTo>
                <a:lnTo>
                  <a:pt x="739453" y="612"/>
                </a:lnTo>
                <a:lnTo>
                  <a:pt x="797910" y="3326"/>
                </a:lnTo>
                <a:lnTo>
                  <a:pt x="851586" y="8055"/>
                </a:lnTo>
                <a:lnTo>
                  <a:pt x="897811" y="14712"/>
                </a:lnTo>
                <a:lnTo>
                  <a:pt x="957230" y="33456"/>
                </a:lnTo>
                <a:lnTo>
                  <a:pt x="965084" y="45369"/>
                </a:lnTo>
                <a:lnTo>
                  <a:pt x="1013367" y="36344"/>
                </a:lnTo>
                <a:lnTo>
                  <a:pt x="1062401" y="30275"/>
                </a:lnTo>
                <a:lnTo>
                  <a:pt x="1111609" y="26948"/>
                </a:lnTo>
                <a:lnTo>
                  <a:pt x="1160417" y="26155"/>
                </a:lnTo>
                <a:lnTo>
                  <a:pt x="1208248" y="27683"/>
                </a:lnTo>
                <a:lnTo>
                  <a:pt x="1254527" y="31322"/>
                </a:lnTo>
                <a:lnTo>
                  <a:pt x="1298677" y="36862"/>
                </a:lnTo>
                <a:lnTo>
                  <a:pt x="1340124" y="44092"/>
                </a:lnTo>
                <a:lnTo>
                  <a:pt x="1378292" y="52800"/>
                </a:lnTo>
                <a:lnTo>
                  <a:pt x="1442485" y="73809"/>
                </a:lnTo>
                <a:lnTo>
                  <a:pt x="1486653" y="98204"/>
                </a:lnTo>
                <a:lnTo>
                  <a:pt x="1506189" y="124298"/>
                </a:lnTo>
                <a:lnTo>
                  <a:pt x="1505280" y="137455"/>
                </a:lnTo>
                <a:lnTo>
                  <a:pt x="1496487" y="150405"/>
                </a:lnTo>
                <a:lnTo>
                  <a:pt x="1479233" y="162936"/>
                </a:lnTo>
                <a:lnTo>
                  <a:pt x="1452942" y="174838"/>
                </a:lnTo>
                <a:lnTo>
                  <a:pt x="1417039" y="185900"/>
                </a:lnTo>
                <a:lnTo>
                  <a:pt x="1463334" y="192488"/>
                </a:lnTo>
                <a:lnTo>
                  <a:pt x="1525613" y="211863"/>
                </a:lnTo>
                <a:lnTo>
                  <a:pt x="1552720" y="251637"/>
                </a:lnTo>
                <a:lnTo>
                  <a:pt x="1546596" y="266476"/>
                </a:lnTo>
                <a:lnTo>
                  <a:pt x="1515396" y="296608"/>
                </a:lnTo>
                <a:lnTo>
                  <a:pt x="1463131" y="325220"/>
                </a:lnTo>
                <a:lnTo>
                  <a:pt x="1394849" y="349760"/>
                </a:lnTo>
                <a:lnTo>
                  <a:pt x="1356280" y="359705"/>
                </a:lnTo>
                <a:lnTo>
                  <a:pt x="1315599" y="367674"/>
                </a:lnTo>
                <a:lnTo>
                  <a:pt x="1273438" y="373349"/>
                </a:lnTo>
                <a:lnTo>
                  <a:pt x="1230428" y="376410"/>
                </a:lnTo>
                <a:lnTo>
                  <a:pt x="1187199" y="376539"/>
                </a:lnTo>
                <a:lnTo>
                  <a:pt x="1144384" y="373415"/>
                </a:lnTo>
                <a:lnTo>
                  <a:pt x="1129977" y="385505"/>
                </a:lnTo>
                <a:lnTo>
                  <a:pt x="1056294" y="404771"/>
                </a:lnTo>
                <a:lnTo>
                  <a:pt x="1003244" y="411574"/>
                </a:lnTo>
                <a:lnTo>
                  <a:pt x="943539" y="416241"/>
                </a:lnTo>
                <a:lnTo>
                  <a:pt x="880290" y="418586"/>
                </a:lnTo>
                <a:lnTo>
                  <a:pt x="816612" y="418421"/>
                </a:lnTo>
                <a:lnTo>
                  <a:pt x="755616" y="415560"/>
                </a:lnTo>
                <a:lnTo>
                  <a:pt x="700415" y="409816"/>
                </a:lnTo>
                <a:lnTo>
                  <a:pt x="654123" y="401001"/>
                </a:lnTo>
                <a:lnTo>
                  <a:pt x="600714" y="373415"/>
                </a:lnTo>
                <a:lnTo>
                  <a:pt x="566759" y="381396"/>
                </a:lnTo>
                <a:lnTo>
                  <a:pt x="492271" y="392264"/>
                </a:lnTo>
                <a:lnTo>
                  <a:pt x="452696" y="395305"/>
                </a:lnTo>
                <a:lnTo>
                  <a:pt x="412208" y="396854"/>
                </a:lnTo>
                <a:lnTo>
                  <a:pt x="371285" y="396988"/>
                </a:lnTo>
                <a:lnTo>
                  <a:pt x="330407" y="395783"/>
                </a:lnTo>
                <a:lnTo>
                  <a:pt x="290053" y="393316"/>
                </a:lnTo>
                <a:lnTo>
                  <a:pt x="250702" y="389664"/>
                </a:lnTo>
                <a:lnTo>
                  <a:pt x="212834" y="384905"/>
                </a:lnTo>
                <a:lnTo>
                  <a:pt x="143465" y="372370"/>
                </a:lnTo>
                <a:lnTo>
                  <a:pt x="85780" y="356327"/>
                </a:lnTo>
                <a:lnTo>
                  <a:pt x="43615" y="337391"/>
                </a:lnTo>
                <a:lnTo>
                  <a:pt x="17856" y="304910"/>
                </a:lnTo>
                <a:lnTo>
                  <a:pt x="21184" y="293303"/>
                </a:lnTo>
                <a:lnTo>
                  <a:pt x="31269" y="281435"/>
                </a:lnTo>
                <a:lnTo>
                  <a:pt x="48589" y="269382"/>
                </a:lnTo>
                <a:lnTo>
                  <a:pt x="73624" y="257221"/>
                </a:lnTo>
                <a:lnTo>
                  <a:pt x="106854" y="245030"/>
                </a:lnTo>
                <a:lnTo>
                  <a:pt x="148758" y="232884"/>
                </a:lnTo>
                <a:close/>
              </a:path>
            </a:pathLst>
          </a:custGeom>
          <a:ln w="8836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767370" y="7201962"/>
            <a:ext cx="1845998" cy="41739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2378" spc="44" dirty="0">
                <a:solidFill>
                  <a:schemeClr val="bg1"/>
                </a:solidFill>
                <a:cs typeface="Arial" panose="020B0604020202020204" pitchFamily="34" charset="0"/>
              </a:rPr>
              <a:t>Environment</a:t>
            </a:r>
            <a:endParaRPr sz="2378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6851558" y="6097449"/>
            <a:ext cx="1287290" cy="368066"/>
          </a:xfrm>
          <a:custGeom>
            <a:avLst/>
            <a:gdLst/>
            <a:ahLst/>
            <a:cxnLst/>
            <a:rect l="l" t="t" r="r" b="b"/>
            <a:pathLst>
              <a:path w="433069" h="123825">
                <a:moveTo>
                  <a:pt x="0" y="0"/>
                </a:moveTo>
                <a:lnTo>
                  <a:pt x="432977" y="0"/>
                </a:lnTo>
                <a:lnTo>
                  <a:pt x="432977" y="123707"/>
                </a:lnTo>
                <a:lnTo>
                  <a:pt x="0" y="1237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01495" y="6033428"/>
            <a:ext cx="1075888" cy="41739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2378" spc="44" dirty="0">
                <a:solidFill>
                  <a:schemeClr val="bg1"/>
                </a:solidFill>
                <a:cs typeface="Arial" panose="020B0604020202020204" pitchFamily="34" charset="0"/>
              </a:rPr>
              <a:t>ac</a:t>
            </a:r>
            <a:r>
              <a:rPr sz="2378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sz="2378" spc="44" dirty="0">
                <a:solidFill>
                  <a:schemeClr val="bg1"/>
                </a:solidFill>
                <a:cs typeface="Arial" panose="020B0604020202020204" pitchFamily="34" charset="0"/>
              </a:rPr>
              <a:t>ions</a:t>
            </a:r>
            <a:endParaRPr sz="2378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315829" y="6140957"/>
            <a:ext cx="1183476" cy="368066"/>
          </a:xfrm>
          <a:custGeom>
            <a:avLst/>
            <a:gdLst/>
            <a:ahLst/>
            <a:cxnLst/>
            <a:rect l="l" t="t" r="r" b="b"/>
            <a:pathLst>
              <a:path w="398144" h="123825">
                <a:moveTo>
                  <a:pt x="0" y="0"/>
                </a:moveTo>
                <a:lnTo>
                  <a:pt x="397632" y="0"/>
                </a:lnTo>
                <a:lnTo>
                  <a:pt x="397632" y="123707"/>
                </a:lnTo>
                <a:lnTo>
                  <a:pt x="0" y="123707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 sz="5350" dirty="0">
              <a:solidFill>
                <a:schemeClr val="bg1"/>
              </a:solidFill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831538" y="6076938"/>
            <a:ext cx="970186" cy="417396"/>
          </a:xfrm>
          <a:prstGeom prst="rect">
            <a:avLst/>
          </a:prstGeom>
        </p:spPr>
        <p:txBody>
          <a:bodyPr vert="horz" wrap="square" lIns="0" tIns="50964" rIns="0" bIns="0" rtlCol="0">
            <a:spAutoFit/>
          </a:bodyPr>
          <a:lstStyle/>
          <a:p>
            <a:pPr marL="37750">
              <a:spcBef>
                <a:spcPts val="402"/>
              </a:spcBef>
            </a:pPr>
            <a:r>
              <a:rPr sz="2378" spc="44" dirty="0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sz="2378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sz="2378" spc="30" dirty="0">
                <a:solidFill>
                  <a:schemeClr val="bg1"/>
                </a:solidFill>
                <a:cs typeface="Arial" panose="020B0604020202020204" pitchFamily="34" charset="0"/>
              </a:rPr>
              <a:t>imuli</a:t>
            </a:r>
            <a:endParaRPr sz="2378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5820667" y="5420814"/>
            <a:ext cx="1757284" cy="1487368"/>
            <a:chOff x="1172130" y="1823669"/>
            <a:chExt cx="591185" cy="500380"/>
          </a:xfrm>
        </p:grpSpPr>
        <p:sp>
          <p:nvSpPr>
            <p:cNvPr id="19" name="object 19"/>
            <p:cNvSpPr/>
            <p:nvPr/>
          </p:nvSpPr>
          <p:spPr>
            <a:xfrm>
              <a:off x="1199440" y="1915563"/>
              <a:ext cx="3810" cy="394335"/>
            </a:xfrm>
            <a:custGeom>
              <a:avLst/>
              <a:gdLst/>
              <a:ahLst/>
              <a:cxnLst/>
              <a:rect l="l" t="t" r="r" b="b"/>
              <a:pathLst>
                <a:path w="3809" h="394335">
                  <a:moveTo>
                    <a:pt x="0" y="394101"/>
                  </a:moveTo>
                  <a:lnTo>
                    <a:pt x="3615" y="0"/>
                  </a:lnTo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176548" y="1844876"/>
              <a:ext cx="53340" cy="71120"/>
            </a:xfrm>
            <a:custGeom>
              <a:avLst/>
              <a:gdLst/>
              <a:ahLst/>
              <a:cxnLst/>
              <a:rect l="l" t="t" r="r" b="b"/>
              <a:pathLst>
                <a:path w="53340" h="71119">
                  <a:moveTo>
                    <a:pt x="27156" y="0"/>
                  </a:moveTo>
                  <a:lnTo>
                    <a:pt x="0" y="70444"/>
                  </a:lnTo>
                  <a:lnTo>
                    <a:pt x="53015" y="70930"/>
                  </a:lnTo>
                  <a:lnTo>
                    <a:pt x="27156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176548" y="1844876"/>
              <a:ext cx="53340" cy="71120"/>
            </a:xfrm>
            <a:custGeom>
              <a:avLst/>
              <a:gdLst/>
              <a:ahLst/>
              <a:cxnLst/>
              <a:rect l="l" t="t" r="r" b="b"/>
              <a:pathLst>
                <a:path w="53340" h="71119">
                  <a:moveTo>
                    <a:pt x="27156" y="0"/>
                  </a:moveTo>
                  <a:lnTo>
                    <a:pt x="0" y="70444"/>
                  </a:lnTo>
                  <a:lnTo>
                    <a:pt x="53015" y="70930"/>
                  </a:lnTo>
                  <a:lnTo>
                    <a:pt x="27156" y="0"/>
                  </a:lnTo>
                  <a:close/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731899" y="1828088"/>
              <a:ext cx="11430" cy="421005"/>
            </a:xfrm>
            <a:custGeom>
              <a:avLst/>
              <a:gdLst/>
              <a:ahLst/>
              <a:cxnLst/>
              <a:rect l="l" t="t" r="r" b="b"/>
              <a:pathLst>
                <a:path w="11430" h="421005">
                  <a:moveTo>
                    <a:pt x="10972" y="0"/>
                  </a:moveTo>
                  <a:lnTo>
                    <a:pt x="0" y="420636"/>
                  </a:lnTo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705398" y="2248033"/>
              <a:ext cx="53340" cy="71755"/>
            </a:xfrm>
            <a:custGeom>
              <a:avLst/>
              <a:gdLst/>
              <a:ahLst/>
              <a:cxnLst/>
              <a:rect l="l" t="t" r="r" b="b"/>
              <a:pathLst>
                <a:path w="53339" h="71755">
                  <a:moveTo>
                    <a:pt x="0" y="0"/>
                  </a:moveTo>
                  <a:lnTo>
                    <a:pt x="24655" y="71357"/>
                  </a:lnTo>
                  <a:lnTo>
                    <a:pt x="53000" y="13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705399" y="2248033"/>
              <a:ext cx="53340" cy="71755"/>
            </a:xfrm>
            <a:custGeom>
              <a:avLst/>
              <a:gdLst/>
              <a:ahLst/>
              <a:cxnLst/>
              <a:rect l="l" t="t" r="r" b="b"/>
              <a:pathLst>
                <a:path w="53339" h="71755">
                  <a:moveTo>
                    <a:pt x="24655" y="71357"/>
                  </a:moveTo>
                  <a:lnTo>
                    <a:pt x="53000" y="1382"/>
                  </a:lnTo>
                  <a:lnTo>
                    <a:pt x="0" y="0"/>
                  </a:lnTo>
                  <a:lnTo>
                    <a:pt x="24655" y="71357"/>
                  </a:lnTo>
                  <a:close/>
                </a:path>
              </a:pathLst>
            </a:custGeom>
            <a:ln w="88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10461472" y="2865756"/>
            <a:ext cx="5731802" cy="4656964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37750" marR="237822">
              <a:spcBef>
                <a:spcPts val="282"/>
              </a:spcBef>
            </a:pPr>
            <a:r>
              <a:rPr sz="3566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3566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3566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system </a:t>
            </a:r>
            <a:r>
              <a:rPr sz="3566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3566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made  </a:t>
            </a:r>
            <a:r>
              <a:rPr sz="3566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up </a:t>
            </a:r>
            <a:r>
              <a:rPr sz="3566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3566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3566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3566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an  </a:t>
            </a:r>
            <a:r>
              <a:rPr sz="3566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environment.</a:t>
            </a:r>
            <a:endParaRPr sz="3566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21088" marR="511506">
              <a:spcBef>
                <a:spcPts val="922"/>
              </a:spcBef>
            </a:pPr>
            <a:r>
              <a:rPr sz="3566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sz="3566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3566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receives  </a:t>
            </a:r>
            <a:r>
              <a:rPr sz="3566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 </a:t>
            </a:r>
            <a:r>
              <a:rPr sz="3566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from the  </a:t>
            </a:r>
            <a:r>
              <a:rPr sz="3566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environment</a:t>
            </a:r>
            <a:endParaRPr sz="3566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21088" marR="15100">
              <a:spcBef>
                <a:spcPts val="936"/>
              </a:spcBef>
            </a:pPr>
            <a:r>
              <a:rPr sz="3566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sz="3566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3566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carries </a:t>
            </a:r>
            <a:r>
              <a:rPr sz="3566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  </a:t>
            </a:r>
            <a:r>
              <a:rPr sz="3566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actions </a:t>
            </a:r>
            <a:r>
              <a:rPr sz="3566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sz="3566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 </a:t>
            </a:r>
            <a:r>
              <a:rPr sz="3566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environment.</a:t>
            </a:r>
            <a:endParaRPr sz="3566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object 33"/>
          <p:cNvSpPr txBox="1">
            <a:spLocks noGrp="1"/>
          </p:cNvSpPr>
          <p:nvPr>
            <p:ph type="sldNum" sz="quarter" idx="7"/>
          </p:nvPr>
        </p:nvSpPr>
        <p:spPr>
          <a:xfrm>
            <a:off x="7848200" y="6689889"/>
            <a:ext cx="56769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1200" b="1" i="0" kern="1200">
                <a:solidFill>
                  <a:schemeClr val="bg1"/>
                </a:solidFill>
                <a:latin typeface="Lucida Sans"/>
                <a:ea typeface="+mn-ea"/>
                <a:cs typeface="Lucida San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>
              <a:lnSpc>
                <a:spcPts val="1370"/>
              </a:lnSpc>
            </a:pPr>
            <a:fld id="{81D60167-4931-47E6-BA6A-407CBD079E47}" type="slidenum">
              <a:rPr lang="en-US" spc="-110"/>
              <a:pPr marL="76200">
                <a:lnSpc>
                  <a:spcPts val="1370"/>
                </a:lnSpc>
              </a:pPr>
              <a:t>19</a:t>
            </a:fld>
            <a:r>
              <a:rPr lang="en-US" spc="-110"/>
              <a:t> </a:t>
            </a:r>
            <a:r>
              <a:rPr lang="en-US"/>
              <a:t>/</a:t>
            </a:r>
            <a:r>
              <a:rPr lang="en-US" spc="-300"/>
              <a:t> </a:t>
            </a:r>
            <a:r>
              <a:rPr lang="en-US" spc="-110"/>
              <a:t>12</a:t>
            </a:r>
            <a:endParaRPr spc="-164" dirty="0"/>
          </a:p>
        </p:txBody>
      </p:sp>
      <p:sp>
        <p:nvSpPr>
          <p:cNvPr id="34" name="object 12">
            <a:extLst>
              <a:ext uri="{FF2B5EF4-FFF2-40B4-BE49-F238E27FC236}">
                <a16:creationId xmlns:a16="http://schemas.microsoft.com/office/drawing/2014/main" id="{E860E789-21CF-4597-9BC2-FA354AFCE9E1}"/>
              </a:ext>
            </a:extLst>
          </p:cNvPr>
          <p:cNvSpPr txBox="1">
            <a:spLocks/>
          </p:cNvSpPr>
          <p:nvPr/>
        </p:nvSpPr>
        <p:spPr>
          <a:xfrm flipH="1">
            <a:off x="3562701" y="9710131"/>
            <a:ext cx="9259727" cy="576869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36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3600" spc="194" dirty="0">
                <a:solidFill>
                  <a:schemeClr val="bg1"/>
                </a:solidFill>
              </a:rPr>
              <a:t>D.L. </a:t>
            </a:r>
            <a:r>
              <a:rPr lang="en-US" sz="3600" spc="-104" dirty="0">
                <a:solidFill>
                  <a:schemeClr val="bg1"/>
                </a:solidFill>
              </a:rPr>
              <a:t>Poole </a:t>
            </a:r>
            <a:r>
              <a:rPr lang="en-US" sz="3600" spc="-164" dirty="0">
                <a:solidFill>
                  <a:schemeClr val="bg1"/>
                </a:solidFill>
              </a:rPr>
              <a:t>and </a:t>
            </a:r>
            <a:r>
              <a:rPr lang="en-US" sz="3600" spc="60" dirty="0">
                <a:solidFill>
                  <a:schemeClr val="bg1"/>
                </a:solidFill>
              </a:rPr>
              <a:t>A.K. </a:t>
            </a:r>
            <a:r>
              <a:rPr lang="en-US" sz="3600" spc="-134" dirty="0">
                <a:solidFill>
                  <a:schemeClr val="bg1"/>
                </a:solidFill>
              </a:rPr>
              <a:t>Mackworth</a:t>
            </a:r>
            <a:r>
              <a:rPr lang="en-US" sz="3600" spc="-60" dirty="0">
                <a:solidFill>
                  <a:schemeClr val="bg1"/>
                </a:solidFill>
              </a:rPr>
              <a:t> </a:t>
            </a:r>
            <a:r>
              <a:rPr lang="en-US" sz="36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1">
            <a:extLst>
              <a:ext uri="{FF2B5EF4-FFF2-40B4-BE49-F238E27FC236}">
                <a16:creationId xmlns:a16="http://schemas.microsoft.com/office/drawing/2014/main" id="{7A19A67C-0C19-4076-8945-3A7EB019B8F8}"/>
              </a:ext>
            </a:extLst>
          </p:cNvPr>
          <p:cNvSpPr txBox="1">
            <a:spLocks noGrp="1"/>
          </p:cNvSpPr>
          <p:nvPr>
            <p:ph idx="1"/>
          </p:nvPr>
        </p:nvSpPr>
        <p:spPr bwMode="auto">
          <a:xfrm>
            <a:off x="831977" y="4980568"/>
            <a:ext cx="16581120" cy="73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346459" rtl="0" fontAlgn="base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F6F6F"/>
              </a:buClr>
              <a:buSzPct val="100000"/>
              <a:buFontTx/>
              <a:buNone/>
              <a:defRPr sz="1400" b="0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30238" indent="-2286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04863" indent="-203200" algn="l" defTabSz="346459" rtl="0" fontAlgn="base">
              <a:lnSpc>
                <a:spcPct val="90000"/>
              </a:lnSpc>
              <a:spcBef>
                <a:spcPts val="225"/>
              </a:spcBef>
              <a:spcAft>
                <a:spcPts val="225"/>
              </a:spcAft>
              <a:buClr>
                <a:schemeClr val="bg2"/>
              </a:buClr>
              <a:buSzPct val="100000"/>
              <a:buFont typeface="Arial" panose="020B0604020202020204" pitchFamily="34" charset="0"/>
              <a:buChar char="–"/>
              <a:defRPr sz="14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331066" indent="-171443" algn="l" rtl="0" fontAlgn="base">
              <a:spcBef>
                <a:spcPct val="20000"/>
              </a:spcBef>
              <a:spcAft>
                <a:spcPct val="0"/>
              </a:spcAft>
              <a:buChar char="–"/>
              <a:defRPr sz="1500">
                <a:solidFill>
                  <a:schemeClr val="bg1"/>
                </a:solidFill>
                <a:latin typeface="+mn-lt"/>
              </a:defRPr>
            </a:lvl4pPr>
            <a:lvl5pPr marL="1588230" indent="-171443" algn="l" rtl="0" fontAlgn="base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5pPr>
            <a:lvl6pPr marL="1931117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6pPr>
            <a:lvl7pPr marL="2274003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7pPr>
            <a:lvl8pPr marL="2616890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8pPr>
            <a:lvl9pPr marL="2959775" indent="-171443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1500">
                <a:solidFill>
                  <a:schemeClr val="bg1"/>
                </a:solidFill>
                <a:latin typeface="+mn-lt"/>
              </a:defRPr>
            </a:lvl9pPr>
          </a:lstStyle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The Edge AI and Robotics Teaching Kit is licensed by NVIDIA</a:t>
            </a:r>
            <a:r>
              <a:rPr lang="en-US" sz="1600" dirty="0">
                <a:solidFill>
                  <a:schemeClr val="bg1"/>
                </a:solidFill>
              </a:rPr>
              <a:t> 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and UMBC under the</a:t>
            </a:r>
          </a:p>
          <a:p>
            <a:pPr marL="0" marR="0" lvl="0" indent="0" algn="ctr" defTabSz="346459" rtl="0" eaLnBrk="1" fontAlgn="base" latinLnBrk="0" hangingPunct="1">
              <a:lnSpc>
                <a:spcPct val="90000"/>
              </a:lnSpc>
              <a:spcBef>
                <a:spcPts val="90"/>
              </a:spcBef>
              <a:spcAft>
                <a:spcPts val="90"/>
              </a:spcAft>
              <a:buClr>
                <a:srgbClr val="6F6F6F"/>
              </a:buClr>
              <a:buSzPct val="100000"/>
              <a:buFontTx/>
              <a:buNone/>
              <a:tabLst/>
              <a:defRPr/>
            </a:pP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</a:t>
            </a:r>
            <a:r>
              <a:rPr lang="en-US" sz="1600" u="sng" dirty="0" err="1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NonCommercial</a:t>
            </a:r>
            <a:r>
              <a:rPr lang="en-US" sz="1600" u="sng" dirty="0">
                <a:solidFill>
                  <a:srgbClr val="6F6F6F"/>
                </a:solidFill>
                <a:effectLst/>
                <a:ea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4.0 International License.</a:t>
            </a:r>
            <a:endParaRPr lang="en-US" sz="1600" dirty="0">
              <a:solidFill>
                <a:srgbClr val="6F6F6F"/>
              </a:solidFill>
              <a:ea typeface="Times New Roman" panose="02020603050405020304" pitchFamily="18" charset="0"/>
              <a:hlinkClick r:id="rId2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F39E623-7E8F-487F-86AA-742B27905F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8880" y="3505059"/>
            <a:ext cx="3190241" cy="110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087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8602" y="1166011"/>
            <a:ext cx="8949180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44" dirty="0"/>
              <a:t>Agent </a:t>
            </a:r>
            <a:r>
              <a:rPr spc="-14" dirty="0"/>
              <a:t>System</a:t>
            </a:r>
            <a:r>
              <a:rPr spc="326" dirty="0"/>
              <a:t> </a:t>
            </a:r>
            <a:r>
              <a:rPr spc="-148" dirty="0"/>
              <a:t>Architecture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726776" y="2290068"/>
            <a:ext cx="5855096" cy="897987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37750" marR="15100">
              <a:spcBef>
                <a:spcPts val="282"/>
              </a:spcBef>
            </a:pPr>
            <a:r>
              <a:rPr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made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up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 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sz="2800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</a:t>
            </a:r>
            <a:r>
              <a:rPr sz="2800" spc="26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419195" y="3603598"/>
            <a:ext cx="5660678" cy="3165376"/>
          </a:xfrm>
          <a:custGeom>
            <a:avLst/>
            <a:gdLst/>
            <a:ahLst/>
            <a:cxnLst/>
            <a:rect l="l" t="t" r="r" b="b"/>
            <a:pathLst>
              <a:path w="1904364" h="1064895">
                <a:moveTo>
                  <a:pt x="0" y="0"/>
                </a:moveTo>
                <a:lnTo>
                  <a:pt x="1903822" y="0"/>
                </a:lnTo>
                <a:lnTo>
                  <a:pt x="1903822" y="1064373"/>
                </a:lnTo>
                <a:lnTo>
                  <a:pt x="0" y="1064373"/>
                </a:lnTo>
                <a:lnTo>
                  <a:pt x="0" y="0"/>
                </a:lnTo>
                <a:close/>
              </a:path>
            </a:pathLst>
          </a:custGeom>
          <a:ln w="8033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500834" y="3691206"/>
            <a:ext cx="824848" cy="385102"/>
          </a:xfrm>
          <a:prstGeom prst="rect">
            <a:avLst/>
          </a:prstGeom>
        </p:spPr>
        <p:txBody>
          <a:bodyPr vert="horz" wrap="square" lIns="0" tIns="41526" rIns="0" bIns="0" rtlCol="0">
            <a:spAutoFit/>
          </a:bodyPr>
          <a:lstStyle/>
          <a:p>
            <a:pPr marL="37750">
              <a:spcBef>
                <a:spcPts val="326"/>
              </a:spcBef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Agent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374940" y="4965371"/>
            <a:ext cx="4288452" cy="385102"/>
          </a:xfrm>
          <a:prstGeom prst="rect">
            <a:avLst/>
          </a:prstGeom>
        </p:spPr>
        <p:txBody>
          <a:bodyPr vert="horz" wrap="square" lIns="0" tIns="41526" rIns="0" bIns="0" rtlCol="0">
            <a:spAutoFit/>
          </a:bodyPr>
          <a:lstStyle/>
          <a:p>
            <a:pPr marL="37750">
              <a:spcBef>
                <a:spcPts val="326"/>
              </a:spcBef>
              <a:tabLst>
                <a:tab pos="2846310" algn="l"/>
              </a:tabLst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percepts	</a:t>
            </a:r>
            <a:r>
              <a:rPr sz="3344" spc="20" baseline="3703" dirty="0">
                <a:solidFill>
                  <a:schemeClr val="bg1"/>
                </a:solidFill>
                <a:cs typeface="Arial" panose="020B0604020202020204" pitchFamily="34" charset="0"/>
              </a:rPr>
              <a:t>commands</a:t>
            </a:r>
            <a:endParaRPr sz="3344" baseline="3703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42796" y="4040971"/>
            <a:ext cx="3008712" cy="503271"/>
          </a:xfrm>
          <a:prstGeom prst="rect">
            <a:avLst/>
          </a:prstGeom>
          <a:ln w="8033">
            <a:solidFill>
              <a:srgbClr val="000000"/>
            </a:solidFill>
          </a:ln>
        </p:spPr>
        <p:txBody>
          <a:bodyPr vert="horz" wrap="square" lIns="0" tIns="158552" rIns="0" bIns="0" rtlCol="0">
            <a:spAutoFit/>
          </a:bodyPr>
          <a:lstStyle/>
          <a:p>
            <a:pPr marL="881450">
              <a:spcBef>
                <a:spcPts val="1248"/>
              </a:spcBef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Controller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42796" y="5645161"/>
            <a:ext cx="3008712" cy="503271"/>
          </a:xfrm>
          <a:prstGeom prst="rect">
            <a:avLst/>
          </a:prstGeom>
          <a:ln w="8033">
            <a:solidFill>
              <a:srgbClr val="000000"/>
            </a:solidFill>
          </a:ln>
        </p:spPr>
        <p:txBody>
          <a:bodyPr vert="horz" wrap="square" lIns="0" tIns="158552" rIns="0" bIns="0" rtlCol="0">
            <a:spAutoFit/>
          </a:bodyPr>
          <a:lstStyle/>
          <a:p>
            <a:pPr algn="ctr">
              <a:spcBef>
                <a:spcPts val="1248"/>
              </a:spcBef>
            </a:pPr>
            <a:r>
              <a:rPr sz="2230" spc="14" dirty="0">
                <a:solidFill>
                  <a:schemeClr val="bg1"/>
                </a:solidFill>
                <a:cs typeface="Arial" panose="020B0604020202020204" pitchFamily="34" charset="0"/>
              </a:rPr>
              <a:t>Body</a:t>
            </a:r>
            <a:endParaRPr sz="223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4241894" y="4721159"/>
            <a:ext cx="4222388" cy="4027974"/>
            <a:chOff x="655884" y="1588291"/>
            <a:chExt cx="1420495" cy="1355090"/>
          </a:xfrm>
        </p:grpSpPr>
        <p:sp>
          <p:nvSpPr>
            <p:cNvPr id="10" name="object 10"/>
            <p:cNvSpPr/>
            <p:nvPr/>
          </p:nvSpPr>
          <p:spPr>
            <a:xfrm>
              <a:off x="1127146" y="1671945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h="227330">
                  <a:moveTo>
                    <a:pt x="0" y="227197"/>
                  </a:moveTo>
                  <a:lnTo>
                    <a:pt x="0" y="0"/>
                  </a:lnTo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103047" y="1607681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59" h="64769">
                  <a:moveTo>
                    <a:pt x="24099" y="0"/>
                  </a:moveTo>
                  <a:lnTo>
                    <a:pt x="0" y="64264"/>
                  </a:lnTo>
                  <a:lnTo>
                    <a:pt x="48198" y="64264"/>
                  </a:lnTo>
                  <a:lnTo>
                    <a:pt x="24099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1103047" y="1607681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59" h="64769">
                  <a:moveTo>
                    <a:pt x="24099" y="0"/>
                  </a:moveTo>
                  <a:lnTo>
                    <a:pt x="0" y="64264"/>
                  </a:lnTo>
                  <a:lnTo>
                    <a:pt x="48198" y="64264"/>
                  </a:lnTo>
                  <a:lnTo>
                    <a:pt x="24099" y="0"/>
                  </a:lnTo>
                  <a:close/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617159" y="1592419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h="227330">
                  <a:moveTo>
                    <a:pt x="0" y="0"/>
                  </a:moveTo>
                  <a:lnTo>
                    <a:pt x="0" y="227197"/>
                  </a:lnTo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593060" y="1819616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60" h="64769">
                  <a:moveTo>
                    <a:pt x="48198" y="0"/>
                  </a:moveTo>
                  <a:lnTo>
                    <a:pt x="0" y="0"/>
                  </a:lnTo>
                  <a:lnTo>
                    <a:pt x="24099" y="64264"/>
                  </a:lnTo>
                  <a:lnTo>
                    <a:pt x="48198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593060" y="1819616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60" h="64769">
                  <a:moveTo>
                    <a:pt x="24099" y="64264"/>
                  </a:moveTo>
                  <a:lnTo>
                    <a:pt x="48198" y="0"/>
                  </a:lnTo>
                  <a:lnTo>
                    <a:pt x="0" y="0"/>
                  </a:lnTo>
                  <a:lnTo>
                    <a:pt x="24099" y="64264"/>
                  </a:lnTo>
                  <a:close/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660012" y="2558323"/>
              <a:ext cx="1412240" cy="381000"/>
            </a:xfrm>
            <a:custGeom>
              <a:avLst/>
              <a:gdLst/>
              <a:ahLst/>
              <a:cxnLst/>
              <a:rect l="l" t="t" r="r" b="b"/>
              <a:pathLst>
                <a:path w="1412239" h="381000">
                  <a:moveTo>
                    <a:pt x="135498" y="211666"/>
                  </a:moveTo>
                  <a:lnTo>
                    <a:pt x="95223" y="206328"/>
                  </a:lnTo>
                  <a:lnTo>
                    <a:pt x="36088" y="187586"/>
                  </a:lnTo>
                  <a:lnTo>
                    <a:pt x="5095" y="161092"/>
                  </a:lnTo>
                  <a:lnTo>
                    <a:pt x="0" y="146065"/>
                  </a:lnTo>
                  <a:lnTo>
                    <a:pt x="1755" y="130452"/>
                  </a:lnTo>
                  <a:lnTo>
                    <a:pt x="25575" y="99270"/>
                  </a:lnTo>
                  <a:lnTo>
                    <a:pt x="76064" y="71149"/>
                  </a:lnTo>
                  <a:lnTo>
                    <a:pt x="152730" y="49694"/>
                  </a:lnTo>
                  <a:lnTo>
                    <a:pt x="200726" y="42592"/>
                  </a:lnTo>
                  <a:lnTo>
                    <a:pt x="255082" y="38508"/>
                  </a:lnTo>
                  <a:lnTo>
                    <a:pt x="315737" y="37893"/>
                  </a:lnTo>
                  <a:lnTo>
                    <a:pt x="382628" y="41197"/>
                  </a:lnTo>
                  <a:lnTo>
                    <a:pt x="402519" y="26590"/>
                  </a:lnTo>
                  <a:lnTo>
                    <a:pt x="439448" y="15297"/>
                  </a:lnTo>
                  <a:lnTo>
                    <a:pt x="489411" y="7189"/>
                  </a:lnTo>
                  <a:lnTo>
                    <a:pt x="548401" y="2133"/>
                  </a:lnTo>
                  <a:lnTo>
                    <a:pt x="612413" y="0"/>
                  </a:lnTo>
                  <a:lnTo>
                    <a:pt x="677441" y="656"/>
                  </a:lnTo>
                  <a:lnTo>
                    <a:pt x="739479" y="3971"/>
                  </a:lnTo>
                  <a:lnTo>
                    <a:pt x="794521" y="9814"/>
                  </a:lnTo>
                  <a:lnTo>
                    <a:pt x="838561" y="18054"/>
                  </a:lnTo>
                  <a:lnTo>
                    <a:pt x="877614" y="41197"/>
                  </a:lnTo>
                  <a:lnTo>
                    <a:pt x="923842" y="32638"/>
                  </a:lnTo>
                  <a:lnTo>
                    <a:pt x="970795" y="27043"/>
                  </a:lnTo>
                  <a:lnTo>
                    <a:pt x="1017863" y="24189"/>
                  </a:lnTo>
                  <a:lnTo>
                    <a:pt x="1064436" y="23854"/>
                  </a:lnTo>
                  <a:lnTo>
                    <a:pt x="1109903" y="25812"/>
                  </a:lnTo>
                  <a:lnTo>
                    <a:pt x="1153653" y="29841"/>
                  </a:lnTo>
                  <a:lnTo>
                    <a:pt x="1195077" y="35717"/>
                  </a:lnTo>
                  <a:lnTo>
                    <a:pt x="1233564" y="43217"/>
                  </a:lnTo>
                  <a:lnTo>
                    <a:pt x="1299284" y="62194"/>
                  </a:lnTo>
                  <a:lnTo>
                    <a:pt x="1345931" y="84983"/>
                  </a:lnTo>
                  <a:lnTo>
                    <a:pt x="1369455" y="122404"/>
                  </a:lnTo>
                  <a:lnTo>
                    <a:pt x="1362469" y="134847"/>
                  </a:lnTo>
                  <a:lnTo>
                    <a:pt x="1347053" y="146901"/>
                  </a:lnTo>
                  <a:lnTo>
                    <a:pt x="1322594" y="158345"/>
                  </a:lnTo>
                  <a:lnTo>
                    <a:pt x="1288484" y="168953"/>
                  </a:lnTo>
                  <a:lnTo>
                    <a:pt x="1332628" y="175336"/>
                  </a:lnTo>
                  <a:lnTo>
                    <a:pt x="1366361" y="183901"/>
                  </a:lnTo>
                  <a:lnTo>
                    <a:pt x="1390357" y="194308"/>
                  </a:lnTo>
                  <a:lnTo>
                    <a:pt x="1405291" y="206215"/>
                  </a:lnTo>
                  <a:lnTo>
                    <a:pt x="1411837" y="219282"/>
                  </a:lnTo>
                  <a:lnTo>
                    <a:pt x="1410670" y="233168"/>
                  </a:lnTo>
                  <a:lnTo>
                    <a:pt x="1367637" y="276321"/>
                  </a:lnTo>
                  <a:lnTo>
                    <a:pt x="1312751" y="302925"/>
                  </a:lnTo>
                  <a:lnTo>
                    <a:pt x="1243204" y="324615"/>
                  </a:lnTo>
                  <a:lnTo>
                    <a:pt x="1204620" y="332764"/>
                  </a:lnTo>
                  <a:lnTo>
                    <a:pt x="1164394" y="338660"/>
                  </a:lnTo>
                  <a:lnTo>
                    <a:pt x="1123201" y="341962"/>
                  </a:lnTo>
                  <a:lnTo>
                    <a:pt x="1081716" y="342330"/>
                  </a:lnTo>
                  <a:lnTo>
                    <a:pt x="1040614" y="339423"/>
                  </a:lnTo>
                  <a:lnTo>
                    <a:pt x="1025563" y="351344"/>
                  </a:lnTo>
                  <a:lnTo>
                    <a:pt x="948142" y="369797"/>
                  </a:lnTo>
                  <a:lnTo>
                    <a:pt x="893119" y="375889"/>
                  </a:lnTo>
                  <a:lnTo>
                    <a:pt x="832121" y="379596"/>
                  </a:lnTo>
                  <a:lnTo>
                    <a:pt x="768820" y="380699"/>
                  </a:lnTo>
                  <a:lnTo>
                    <a:pt x="706891" y="378976"/>
                  </a:lnTo>
                  <a:lnTo>
                    <a:pt x="650008" y="374208"/>
                  </a:lnTo>
                  <a:lnTo>
                    <a:pt x="601843" y="366173"/>
                  </a:lnTo>
                  <a:lnTo>
                    <a:pt x="566072" y="354651"/>
                  </a:lnTo>
                  <a:lnTo>
                    <a:pt x="546368" y="339423"/>
                  </a:lnTo>
                  <a:lnTo>
                    <a:pt x="512708" y="347233"/>
                  </a:lnTo>
                  <a:lnTo>
                    <a:pt x="476566" y="353200"/>
                  </a:lnTo>
                  <a:lnTo>
                    <a:pt x="438502" y="357414"/>
                  </a:lnTo>
                  <a:lnTo>
                    <a:pt x="399075" y="359963"/>
                  </a:lnTo>
                  <a:lnTo>
                    <a:pt x="358846" y="360938"/>
                  </a:lnTo>
                  <a:lnTo>
                    <a:pt x="318374" y="360428"/>
                  </a:lnTo>
                  <a:lnTo>
                    <a:pt x="278219" y="358524"/>
                  </a:lnTo>
                  <a:lnTo>
                    <a:pt x="238939" y="355314"/>
                  </a:lnTo>
                  <a:lnTo>
                    <a:pt x="201096" y="350890"/>
                  </a:lnTo>
                  <a:lnTo>
                    <a:pt x="131956" y="338756"/>
                  </a:lnTo>
                  <a:lnTo>
                    <a:pt x="75277" y="322839"/>
                  </a:lnTo>
                  <a:lnTo>
                    <a:pt x="35536" y="303858"/>
                  </a:lnTo>
                  <a:lnTo>
                    <a:pt x="17209" y="282532"/>
                  </a:lnTo>
                  <a:lnTo>
                    <a:pt x="17476" y="271214"/>
                  </a:lnTo>
                  <a:lnTo>
                    <a:pt x="24776" y="259579"/>
                  </a:lnTo>
                  <a:lnTo>
                    <a:pt x="39668" y="247717"/>
                  </a:lnTo>
                  <a:lnTo>
                    <a:pt x="62713" y="235718"/>
                  </a:lnTo>
                  <a:lnTo>
                    <a:pt x="94470" y="223671"/>
                  </a:lnTo>
                  <a:lnTo>
                    <a:pt x="135498" y="211666"/>
                  </a:lnTo>
                  <a:close/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5505087" y="7941477"/>
            <a:ext cx="1685558" cy="385102"/>
          </a:xfrm>
          <a:prstGeom prst="rect">
            <a:avLst/>
          </a:prstGeom>
        </p:spPr>
        <p:txBody>
          <a:bodyPr vert="horz" wrap="square" lIns="0" tIns="41526" rIns="0" bIns="0" rtlCol="0">
            <a:spAutoFit/>
          </a:bodyPr>
          <a:lstStyle/>
          <a:p>
            <a:pPr marL="37750">
              <a:spcBef>
                <a:spcPts val="326"/>
              </a:spcBef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Environment</a:t>
            </a:r>
            <a:endParaRPr sz="223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172476" y="6879172"/>
            <a:ext cx="983400" cy="385102"/>
          </a:xfrm>
          <a:prstGeom prst="rect">
            <a:avLst/>
          </a:prstGeom>
        </p:spPr>
        <p:txBody>
          <a:bodyPr vert="horz" wrap="square" lIns="0" tIns="41526" rIns="0" bIns="0" rtlCol="0">
            <a:spAutoFit/>
          </a:bodyPr>
          <a:lstStyle/>
          <a:p>
            <a:pPr marL="37750">
              <a:spcBef>
                <a:spcPts val="326"/>
              </a:spcBef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ac</a:t>
            </a:r>
            <a:r>
              <a:rPr sz="2230" spc="-14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ions</a:t>
            </a:r>
            <a:endParaRPr sz="223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654324" y="6918728"/>
            <a:ext cx="889024" cy="385102"/>
          </a:xfrm>
          <a:prstGeom prst="rect">
            <a:avLst/>
          </a:prstGeom>
        </p:spPr>
        <p:txBody>
          <a:bodyPr vert="horz" wrap="square" lIns="0" tIns="41526" rIns="0" bIns="0" rtlCol="0">
            <a:spAutoFit/>
          </a:bodyPr>
          <a:lstStyle/>
          <a:p>
            <a:pPr marL="37750">
              <a:spcBef>
                <a:spcPts val="326"/>
              </a:spcBef>
            </a:pP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s</a:t>
            </a:r>
            <a:r>
              <a:rPr sz="2230" spc="-14" dirty="0">
                <a:solidFill>
                  <a:schemeClr val="bg1"/>
                </a:solidFill>
                <a:cs typeface="Arial" panose="020B0604020202020204" pitchFamily="34" charset="0"/>
              </a:rPr>
              <a:t>t</a:t>
            </a:r>
            <a:r>
              <a:rPr sz="2230" dirty="0">
                <a:solidFill>
                  <a:schemeClr val="bg1"/>
                </a:solidFill>
                <a:cs typeface="Arial" panose="020B0604020202020204" pitchFamily="34" charset="0"/>
              </a:rPr>
              <a:t>imuli</a:t>
            </a:r>
            <a:endParaRPr sz="223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556970" y="6325683"/>
            <a:ext cx="1596844" cy="1353354"/>
            <a:chOff x="1098302" y="2128084"/>
            <a:chExt cx="537210" cy="455295"/>
          </a:xfrm>
        </p:grpSpPr>
        <p:sp>
          <p:nvSpPr>
            <p:cNvPr id="21" name="object 21"/>
            <p:cNvSpPr/>
            <p:nvPr/>
          </p:nvSpPr>
          <p:spPr>
            <a:xfrm>
              <a:off x="1123129" y="2211624"/>
              <a:ext cx="3810" cy="358775"/>
            </a:xfrm>
            <a:custGeom>
              <a:avLst/>
              <a:gdLst/>
              <a:ahLst/>
              <a:cxnLst/>
              <a:rect l="l" t="t" r="r" b="b"/>
              <a:pathLst>
                <a:path w="3809" h="358775">
                  <a:moveTo>
                    <a:pt x="0" y="358275"/>
                  </a:moveTo>
                  <a:lnTo>
                    <a:pt x="3287" y="0"/>
                  </a:lnTo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102318" y="2147362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59" h="64769">
                  <a:moveTo>
                    <a:pt x="24687" y="0"/>
                  </a:moveTo>
                  <a:lnTo>
                    <a:pt x="0" y="64040"/>
                  </a:lnTo>
                  <a:lnTo>
                    <a:pt x="48196" y="64482"/>
                  </a:lnTo>
                  <a:lnTo>
                    <a:pt x="24687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102318" y="2147362"/>
              <a:ext cx="48260" cy="64769"/>
            </a:xfrm>
            <a:custGeom>
              <a:avLst/>
              <a:gdLst/>
              <a:ahLst/>
              <a:cxnLst/>
              <a:rect l="l" t="t" r="r" b="b"/>
              <a:pathLst>
                <a:path w="48259" h="64769">
                  <a:moveTo>
                    <a:pt x="24687" y="0"/>
                  </a:moveTo>
                  <a:lnTo>
                    <a:pt x="0" y="64040"/>
                  </a:lnTo>
                  <a:lnTo>
                    <a:pt x="48196" y="64482"/>
                  </a:lnTo>
                  <a:lnTo>
                    <a:pt x="24687" y="0"/>
                  </a:lnTo>
                  <a:close/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607184" y="2132100"/>
              <a:ext cx="10160" cy="382905"/>
            </a:xfrm>
            <a:custGeom>
              <a:avLst/>
              <a:gdLst/>
              <a:ahLst/>
              <a:cxnLst/>
              <a:rect l="l" t="t" r="r" b="b"/>
              <a:pathLst>
                <a:path w="10159" h="382905">
                  <a:moveTo>
                    <a:pt x="9975" y="0"/>
                  </a:moveTo>
                  <a:lnTo>
                    <a:pt x="0" y="382398"/>
                  </a:lnTo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583093" y="2513870"/>
              <a:ext cx="48260" cy="65405"/>
            </a:xfrm>
            <a:custGeom>
              <a:avLst/>
              <a:gdLst/>
              <a:ahLst/>
              <a:cxnLst/>
              <a:rect l="l" t="t" r="r" b="b"/>
              <a:pathLst>
                <a:path w="48260" h="65405">
                  <a:moveTo>
                    <a:pt x="0" y="0"/>
                  </a:moveTo>
                  <a:lnTo>
                    <a:pt x="22414" y="64870"/>
                  </a:lnTo>
                  <a:lnTo>
                    <a:pt x="48181" y="12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583093" y="2513869"/>
              <a:ext cx="48260" cy="65405"/>
            </a:xfrm>
            <a:custGeom>
              <a:avLst/>
              <a:gdLst/>
              <a:ahLst/>
              <a:cxnLst/>
              <a:rect l="l" t="t" r="r" b="b"/>
              <a:pathLst>
                <a:path w="48260" h="65405">
                  <a:moveTo>
                    <a:pt x="22414" y="64870"/>
                  </a:moveTo>
                  <a:lnTo>
                    <a:pt x="48181" y="1257"/>
                  </a:lnTo>
                  <a:lnTo>
                    <a:pt x="0" y="0"/>
                  </a:lnTo>
                  <a:lnTo>
                    <a:pt x="22414" y="64870"/>
                  </a:lnTo>
                  <a:close/>
                </a:path>
              </a:pathLst>
            </a:custGeom>
            <a:ln w="80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9731586" y="1783380"/>
            <a:ext cx="7592884" cy="4478710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113248" marR="90598">
              <a:spcBef>
                <a:spcPts val="282"/>
              </a:spcBef>
            </a:pPr>
            <a:r>
              <a:rPr lang="en-US"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lang="en-US"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interacts</a:t>
            </a:r>
            <a:r>
              <a:rPr lang="en-US" sz="2800" spc="26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with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90598">
              <a:spcBef>
                <a:spcPts val="282"/>
              </a:spcBef>
            </a:pP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environment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through 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its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>
              <a:spcBef>
                <a:spcPts val="640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made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up</a:t>
            </a:r>
            <a:r>
              <a:rPr sz="2800" spc="68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marR="128348" indent="-541706">
              <a:lnSpc>
                <a:spcPct val="102600"/>
              </a:lnSpc>
              <a:spcBef>
                <a:spcPts val="536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sensors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interpret  </a:t>
            </a:r>
            <a:r>
              <a:rPr sz="2800" spc="-6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marR="368058" indent="-541706">
              <a:lnSpc>
                <a:spcPct val="102699"/>
              </a:lnSpc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actuators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carry 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actions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256696">
              <a:spcBef>
                <a:spcPts val="966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receives 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percepts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from the</a:t>
            </a:r>
            <a:r>
              <a:rPr sz="2800" spc="31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315208">
              <a:spcBef>
                <a:spcPts val="918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sends 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commands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sz="2800" spc="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266134">
              <a:spcBef>
                <a:spcPts val="906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body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can also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have 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reactions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not 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controlled.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EF40CC7F-6FF4-45BF-9233-FB3A51E6DB19}"/>
              </a:ext>
            </a:extLst>
          </p:cNvPr>
          <p:cNvSpPr txBox="1">
            <a:spLocks/>
          </p:cNvSpPr>
          <p:nvPr/>
        </p:nvSpPr>
        <p:spPr>
          <a:xfrm flipH="1">
            <a:off x="3500834" y="9710131"/>
            <a:ext cx="9277349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71373" y="1393749"/>
            <a:ext cx="8654666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44" dirty="0"/>
              <a:t>Implementing </a:t>
            </a:r>
            <a:r>
              <a:rPr spc="134" dirty="0"/>
              <a:t>a</a:t>
            </a:r>
            <a:r>
              <a:rPr spc="326" dirty="0"/>
              <a:t> </a:t>
            </a:r>
            <a:r>
              <a:rPr spc="-194" dirty="0"/>
              <a:t>controller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95985" y="2591016"/>
            <a:ext cx="12015938" cy="3632258"/>
          </a:xfrm>
          <a:prstGeom prst="rect">
            <a:avLst/>
          </a:prstGeom>
        </p:spPr>
        <p:txBody>
          <a:bodyPr vert="horz" wrap="square" lIns="0" tIns="152890" rIns="0" bIns="0" rtlCol="0">
            <a:spAutoFit/>
          </a:bodyPr>
          <a:lstStyle/>
          <a:p>
            <a:pPr marL="37750">
              <a:spcBef>
                <a:spcPts val="1204"/>
              </a:spcBef>
            </a:pPr>
            <a:r>
              <a:rPr sz="2800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brains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345408">
              <a:spcBef>
                <a:spcPts val="892"/>
              </a:spcBef>
            </a:pP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Agents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are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situated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time,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they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receive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sensory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data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 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time,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do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actions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</a:t>
            </a:r>
            <a:r>
              <a:rPr sz="2800" spc="86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1834624">
              <a:spcBef>
                <a:spcPts val="922"/>
              </a:spcBef>
            </a:pP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Controllers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have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(limited)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memory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(limited) 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computational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capabilities.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>
              <a:spcBef>
                <a:spcPts val="906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specifies the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at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every</a:t>
            </a:r>
            <a:r>
              <a:rPr sz="2800" spc="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7750" marR="15100">
              <a:spcBef>
                <a:spcPts val="906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at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any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time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can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depend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on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current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 previous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percepts.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D075348E-2416-44F2-9CBB-91B004F2186B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87304" y="1234231"/>
            <a:ext cx="9444452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44" dirty="0"/>
              <a:t>The Agent</a:t>
            </a:r>
            <a:r>
              <a:rPr spc="268" dirty="0"/>
              <a:t> </a:t>
            </a:r>
            <a:r>
              <a:rPr spc="-60" dirty="0"/>
              <a:t>Functions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88772" y="2097908"/>
            <a:ext cx="14472308" cy="467099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37750" marR="15100">
              <a:spcBef>
                <a:spcPts val="282"/>
              </a:spcBef>
            </a:pPr>
            <a:r>
              <a:rPr sz="2800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trace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2800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sequence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all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past,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present, and 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future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percepts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received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by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350671" y="7437644"/>
            <a:ext cx="4356402" cy="66064"/>
            <a:chOff x="1028899" y="2502170"/>
            <a:chExt cx="1465580" cy="22225"/>
          </a:xfrm>
        </p:grpSpPr>
        <p:sp>
          <p:nvSpPr>
            <p:cNvPr id="6" name="object 6"/>
            <p:cNvSpPr/>
            <p:nvPr/>
          </p:nvSpPr>
          <p:spPr>
            <a:xfrm>
              <a:off x="1031121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7" name="object 7"/>
            <p:cNvSpPr/>
            <p:nvPr/>
          </p:nvSpPr>
          <p:spPr>
            <a:xfrm>
              <a:off x="1031121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8" name="object 8"/>
            <p:cNvSpPr/>
            <p:nvPr/>
          </p:nvSpPr>
          <p:spPr>
            <a:xfrm>
              <a:off x="1396374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396374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761627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761627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2126880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2126880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2492132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492132" y="2504393"/>
              <a:ext cx="0" cy="17780"/>
            </a:xfrm>
            <a:custGeom>
              <a:avLst/>
              <a:gdLst/>
              <a:ahLst/>
              <a:cxnLst/>
              <a:rect l="l" t="t" r="r" b="b"/>
              <a:pathLst>
                <a:path h="17780">
                  <a:moveTo>
                    <a:pt x="0" y="0"/>
                  </a:moveTo>
                  <a:lnTo>
                    <a:pt x="0" y="17719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271676" y="7509790"/>
            <a:ext cx="171764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6309530" y="7509793"/>
            <a:ext cx="268028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20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7395236" y="7443638"/>
            <a:ext cx="630432" cy="462002"/>
          </a:xfrm>
          <a:prstGeom prst="rect">
            <a:avLst/>
          </a:prstGeom>
        </p:spPr>
        <p:txBody>
          <a:bodyPr vert="horz" wrap="square" lIns="0" tIns="18876" rIns="0" bIns="0" rtlCol="0">
            <a:spAutoFit/>
          </a:bodyPr>
          <a:lstStyle/>
          <a:p>
            <a:pPr>
              <a:spcBef>
                <a:spcPts val="148"/>
              </a:spcBef>
            </a:pPr>
            <a:endParaRPr sz="594" dirty="0">
              <a:solidFill>
                <a:schemeClr val="bg1"/>
              </a:solidFill>
              <a:latin typeface="Times New Roman"/>
              <a:cs typeface="Times New Roman"/>
            </a:endParaRPr>
          </a:p>
          <a:p>
            <a:pPr marL="37750"/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40</a:t>
            </a:r>
            <a:endParaRPr sz="892" dirty="0">
              <a:solidFill>
                <a:schemeClr val="bg1"/>
              </a:solidFill>
              <a:latin typeface="Verdana"/>
              <a:cs typeface="Verdana"/>
            </a:endParaRPr>
          </a:p>
          <a:p>
            <a:pPr marL="217060">
              <a:spcBef>
                <a:spcPts val="550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Time</a:t>
            </a:r>
            <a:endParaRPr sz="892" dirty="0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480942" y="7509793"/>
            <a:ext cx="268028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60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566648" y="7509793"/>
            <a:ext cx="268028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80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874198" y="7269962"/>
            <a:ext cx="171764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778498" y="6688395"/>
            <a:ext cx="268028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50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82798" y="6106827"/>
            <a:ext cx="364292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100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82798" y="5525259"/>
            <a:ext cx="364292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150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682798" y="4943691"/>
            <a:ext cx="364292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200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682798" y="4362123"/>
            <a:ext cx="364292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250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82798" y="3780555"/>
            <a:ext cx="364292" cy="177307"/>
          </a:xfrm>
          <a:prstGeom prst="rect">
            <a:avLst/>
          </a:prstGeom>
        </p:spPr>
        <p:txBody>
          <a:bodyPr vert="horz" wrap="square" lIns="0" tIns="39638" rIns="0" bIns="0" rtlCol="0">
            <a:spAutoFit/>
          </a:bodyPr>
          <a:lstStyle/>
          <a:p>
            <a:pPr marL="37750">
              <a:spcBef>
                <a:spcPts val="312"/>
              </a:spcBef>
            </a:pPr>
            <a:r>
              <a:rPr sz="892" spc="178" dirty="0">
                <a:solidFill>
                  <a:schemeClr val="bg1"/>
                </a:solidFill>
                <a:latin typeface="Verdana"/>
                <a:cs typeface="Verdana"/>
              </a:rPr>
              <a:t>300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476958" y="6074499"/>
            <a:ext cx="137282" cy="1360902"/>
          </a:xfrm>
          <a:prstGeom prst="rect">
            <a:avLst/>
          </a:prstGeom>
        </p:spPr>
        <p:txBody>
          <a:bodyPr vert="vert270" wrap="square" lIns="0" tIns="37750" rIns="0" bIns="0" rtlCol="0">
            <a:spAutoFit/>
          </a:bodyPr>
          <a:lstStyle/>
          <a:p>
            <a:pPr marL="37750">
              <a:spcBef>
                <a:spcPts val="298"/>
              </a:spcBef>
            </a:pPr>
            <a:r>
              <a:rPr sz="892" spc="194" dirty="0">
                <a:solidFill>
                  <a:schemeClr val="bg1"/>
                </a:solidFill>
                <a:latin typeface="Verdana"/>
                <a:cs typeface="Verdana"/>
              </a:rPr>
              <a:t>Number</a:t>
            </a:r>
            <a:r>
              <a:rPr sz="892" spc="-178" dirty="0">
                <a:solidFill>
                  <a:schemeClr val="bg1"/>
                </a:solidFill>
                <a:latin typeface="Verdana"/>
                <a:cs typeface="Verdana"/>
              </a:rPr>
              <a:t> </a:t>
            </a:r>
            <a:r>
              <a:rPr sz="892" spc="134" dirty="0">
                <a:solidFill>
                  <a:schemeClr val="bg1"/>
                </a:solidFill>
                <a:latin typeface="Verdana"/>
                <a:cs typeface="Verdana"/>
              </a:rPr>
              <a:t>in stock.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476958" y="3455546"/>
            <a:ext cx="137282" cy="494532"/>
          </a:xfrm>
          <a:prstGeom prst="rect">
            <a:avLst/>
          </a:prstGeom>
        </p:spPr>
        <p:txBody>
          <a:bodyPr vert="vert270" wrap="square" lIns="0" tIns="37750" rIns="0" bIns="0" rtlCol="0">
            <a:spAutoFit/>
          </a:bodyPr>
          <a:lstStyle/>
          <a:p>
            <a:pPr marL="37750">
              <a:spcBef>
                <a:spcPts val="298"/>
              </a:spcBef>
            </a:pPr>
            <a:r>
              <a:rPr sz="892" dirty="0">
                <a:solidFill>
                  <a:schemeClr val="bg1"/>
                </a:solidFill>
                <a:latin typeface="Verdana"/>
                <a:cs typeface="Verdana"/>
              </a:rPr>
              <a:t>Price.</a:t>
            </a:r>
            <a:endParaRPr sz="892">
              <a:solidFill>
                <a:schemeClr val="bg1"/>
              </a:solidFill>
              <a:latin typeface="Verdana"/>
              <a:cs typeface="Verdana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5357277" y="6192135"/>
            <a:ext cx="4886794" cy="1070226"/>
          </a:xfrm>
          <a:custGeom>
            <a:avLst/>
            <a:gdLst/>
            <a:ahLst/>
            <a:cxnLst/>
            <a:rect l="l" t="t" r="r" b="b"/>
            <a:pathLst>
              <a:path w="1644014" h="360044">
                <a:moveTo>
                  <a:pt x="0" y="316954"/>
                </a:moveTo>
                <a:lnTo>
                  <a:pt x="18262" y="324780"/>
                </a:lnTo>
                <a:lnTo>
                  <a:pt x="36525" y="336519"/>
                </a:lnTo>
                <a:lnTo>
                  <a:pt x="54787" y="344345"/>
                </a:lnTo>
                <a:lnTo>
                  <a:pt x="73050" y="352171"/>
                </a:lnTo>
                <a:lnTo>
                  <a:pt x="91313" y="313041"/>
                </a:lnTo>
                <a:lnTo>
                  <a:pt x="109575" y="316954"/>
                </a:lnTo>
                <a:lnTo>
                  <a:pt x="127838" y="324780"/>
                </a:lnTo>
                <a:lnTo>
                  <a:pt x="146101" y="328693"/>
                </a:lnTo>
                <a:lnTo>
                  <a:pt x="164363" y="336519"/>
                </a:lnTo>
                <a:lnTo>
                  <a:pt x="182626" y="164346"/>
                </a:lnTo>
                <a:lnTo>
                  <a:pt x="200889" y="183911"/>
                </a:lnTo>
                <a:lnTo>
                  <a:pt x="219151" y="199564"/>
                </a:lnTo>
                <a:lnTo>
                  <a:pt x="237414" y="203477"/>
                </a:lnTo>
                <a:lnTo>
                  <a:pt x="255676" y="219129"/>
                </a:lnTo>
                <a:lnTo>
                  <a:pt x="273939" y="226955"/>
                </a:lnTo>
                <a:lnTo>
                  <a:pt x="292202" y="62608"/>
                </a:lnTo>
                <a:lnTo>
                  <a:pt x="310464" y="78260"/>
                </a:lnTo>
                <a:lnTo>
                  <a:pt x="328727" y="93912"/>
                </a:lnTo>
                <a:lnTo>
                  <a:pt x="346990" y="105651"/>
                </a:lnTo>
                <a:lnTo>
                  <a:pt x="365252" y="117390"/>
                </a:lnTo>
                <a:lnTo>
                  <a:pt x="383515" y="125216"/>
                </a:lnTo>
                <a:lnTo>
                  <a:pt x="401778" y="140868"/>
                </a:lnTo>
                <a:lnTo>
                  <a:pt x="420040" y="148694"/>
                </a:lnTo>
                <a:lnTo>
                  <a:pt x="438303" y="152607"/>
                </a:lnTo>
                <a:lnTo>
                  <a:pt x="456566" y="160433"/>
                </a:lnTo>
                <a:lnTo>
                  <a:pt x="474828" y="176085"/>
                </a:lnTo>
                <a:lnTo>
                  <a:pt x="493091" y="191737"/>
                </a:lnTo>
                <a:lnTo>
                  <a:pt x="511353" y="203477"/>
                </a:lnTo>
                <a:lnTo>
                  <a:pt x="529616" y="215216"/>
                </a:lnTo>
                <a:lnTo>
                  <a:pt x="547879" y="238694"/>
                </a:lnTo>
                <a:lnTo>
                  <a:pt x="566141" y="250433"/>
                </a:lnTo>
                <a:lnTo>
                  <a:pt x="584404" y="258259"/>
                </a:lnTo>
                <a:lnTo>
                  <a:pt x="602667" y="266085"/>
                </a:lnTo>
                <a:lnTo>
                  <a:pt x="620929" y="273911"/>
                </a:lnTo>
                <a:lnTo>
                  <a:pt x="639192" y="297389"/>
                </a:lnTo>
                <a:lnTo>
                  <a:pt x="657455" y="313041"/>
                </a:lnTo>
                <a:lnTo>
                  <a:pt x="675717" y="324780"/>
                </a:lnTo>
                <a:lnTo>
                  <a:pt x="693980" y="336519"/>
                </a:lnTo>
                <a:lnTo>
                  <a:pt x="712243" y="359997"/>
                </a:lnTo>
                <a:lnTo>
                  <a:pt x="730505" y="179998"/>
                </a:lnTo>
                <a:lnTo>
                  <a:pt x="748768" y="0"/>
                </a:lnTo>
                <a:lnTo>
                  <a:pt x="767030" y="23478"/>
                </a:lnTo>
                <a:lnTo>
                  <a:pt x="785293" y="39130"/>
                </a:lnTo>
                <a:lnTo>
                  <a:pt x="803556" y="58695"/>
                </a:lnTo>
                <a:lnTo>
                  <a:pt x="821818" y="74347"/>
                </a:lnTo>
                <a:lnTo>
                  <a:pt x="840081" y="97825"/>
                </a:lnTo>
                <a:lnTo>
                  <a:pt x="858344" y="109564"/>
                </a:lnTo>
                <a:lnTo>
                  <a:pt x="876606" y="117390"/>
                </a:lnTo>
                <a:lnTo>
                  <a:pt x="894869" y="129129"/>
                </a:lnTo>
                <a:lnTo>
                  <a:pt x="913132" y="136955"/>
                </a:lnTo>
                <a:lnTo>
                  <a:pt x="931394" y="160433"/>
                </a:lnTo>
                <a:lnTo>
                  <a:pt x="949657" y="172172"/>
                </a:lnTo>
                <a:lnTo>
                  <a:pt x="967919" y="191737"/>
                </a:lnTo>
                <a:lnTo>
                  <a:pt x="986182" y="203477"/>
                </a:lnTo>
                <a:lnTo>
                  <a:pt x="1004445" y="215216"/>
                </a:lnTo>
                <a:lnTo>
                  <a:pt x="1022707" y="43043"/>
                </a:lnTo>
                <a:lnTo>
                  <a:pt x="1040970" y="66521"/>
                </a:lnTo>
                <a:lnTo>
                  <a:pt x="1059233" y="82173"/>
                </a:lnTo>
                <a:lnTo>
                  <a:pt x="1077495" y="93912"/>
                </a:lnTo>
                <a:lnTo>
                  <a:pt x="1095758" y="101738"/>
                </a:lnTo>
                <a:lnTo>
                  <a:pt x="1114021" y="109564"/>
                </a:lnTo>
                <a:lnTo>
                  <a:pt x="1132283" y="129129"/>
                </a:lnTo>
                <a:lnTo>
                  <a:pt x="1150546" y="144781"/>
                </a:lnTo>
                <a:lnTo>
                  <a:pt x="1168809" y="152607"/>
                </a:lnTo>
                <a:lnTo>
                  <a:pt x="1187071" y="168259"/>
                </a:lnTo>
                <a:lnTo>
                  <a:pt x="1205334" y="172172"/>
                </a:lnTo>
                <a:lnTo>
                  <a:pt x="1223596" y="179998"/>
                </a:lnTo>
                <a:lnTo>
                  <a:pt x="1241859" y="7826"/>
                </a:lnTo>
                <a:lnTo>
                  <a:pt x="1260122" y="23478"/>
                </a:lnTo>
                <a:lnTo>
                  <a:pt x="1278384" y="31304"/>
                </a:lnTo>
                <a:lnTo>
                  <a:pt x="1296647" y="50869"/>
                </a:lnTo>
                <a:lnTo>
                  <a:pt x="1314910" y="62608"/>
                </a:lnTo>
                <a:lnTo>
                  <a:pt x="1333172" y="66521"/>
                </a:lnTo>
                <a:lnTo>
                  <a:pt x="1351435" y="82173"/>
                </a:lnTo>
                <a:lnTo>
                  <a:pt x="1369698" y="105651"/>
                </a:lnTo>
                <a:lnTo>
                  <a:pt x="1387960" y="117390"/>
                </a:lnTo>
                <a:lnTo>
                  <a:pt x="1406223" y="125216"/>
                </a:lnTo>
                <a:lnTo>
                  <a:pt x="1424485" y="136955"/>
                </a:lnTo>
                <a:lnTo>
                  <a:pt x="1442748" y="152607"/>
                </a:lnTo>
                <a:lnTo>
                  <a:pt x="1461011" y="156520"/>
                </a:lnTo>
                <a:lnTo>
                  <a:pt x="1479273" y="164346"/>
                </a:lnTo>
                <a:lnTo>
                  <a:pt x="1497536" y="179998"/>
                </a:lnTo>
                <a:lnTo>
                  <a:pt x="1515799" y="187824"/>
                </a:lnTo>
                <a:lnTo>
                  <a:pt x="1534061" y="195650"/>
                </a:lnTo>
                <a:lnTo>
                  <a:pt x="1552324" y="215216"/>
                </a:lnTo>
                <a:lnTo>
                  <a:pt x="1570587" y="226955"/>
                </a:lnTo>
                <a:lnTo>
                  <a:pt x="1588849" y="54782"/>
                </a:lnTo>
                <a:lnTo>
                  <a:pt x="1607112" y="62608"/>
                </a:lnTo>
                <a:lnTo>
                  <a:pt x="1625375" y="70434"/>
                </a:lnTo>
                <a:lnTo>
                  <a:pt x="1643637" y="89999"/>
                </a:lnTo>
              </a:path>
            </a:pathLst>
          </a:custGeom>
          <a:ln w="7594">
            <a:solidFill>
              <a:srgbClr val="1F77B3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5357277" y="3621606"/>
            <a:ext cx="4886794" cy="1757284"/>
          </a:xfrm>
          <a:custGeom>
            <a:avLst/>
            <a:gdLst/>
            <a:ahLst/>
            <a:cxnLst/>
            <a:rect l="l" t="t" r="r" b="b"/>
            <a:pathLst>
              <a:path w="1644014" h="591185">
                <a:moveTo>
                  <a:pt x="0" y="285650"/>
                </a:moveTo>
                <a:lnTo>
                  <a:pt x="18262" y="313041"/>
                </a:lnTo>
                <a:lnTo>
                  <a:pt x="36525" y="324780"/>
                </a:lnTo>
                <a:lnTo>
                  <a:pt x="54787" y="266085"/>
                </a:lnTo>
                <a:lnTo>
                  <a:pt x="73050" y="207390"/>
                </a:lnTo>
                <a:lnTo>
                  <a:pt x="91313" y="191737"/>
                </a:lnTo>
                <a:lnTo>
                  <a:pt x="109575" y="160433"/>
                </a:lnTo>
                <a:lnTo>
                  <a:pt x="127838" y="109564"/>
                </a:lnTo>
                <a:lnTo>
                  <a:pt x="146101" y="356084"/>
                </a:lnTo>
                <a:lnTo>
                  <a:pt x="164363" y="399128"/>
                </a:lnTo>
                <a:lnTo>
                  <a:pt x="182626" y="359997"/>
                </a:lnTo>
                <a:lnTo>
                  <a:pt x="200889" y="305215"/>
                </a:lnTo>
                <a:lnTo>
                  <a:pt x="219151" y="316954"/>
                </a:lnTo>
                <a:lnTo>
                  <a:pt x="237414" y="316954"/>
                </a:lnTo>
                <a:lnTo>
                  <a:pt x="255676" y="301302"/>
                </a:lnTo>
                <a:lnTo>
                  <a:pt x="273939" y="410867"/>
                </a:lnTo>
                <a:lnTo>
                  <a:pt x="292202" y="446084"/>
                </a:lnTo>
                <a:lnTo>
                  <a:pt x="310464" y="113477"/>
                </a:lnTo>
                <a:lnTo>
                  <a:pt x="328727" y="148694"/>
                </a:lnTo>
                <a:lnTo>
                  <a:pt x="346990" y="281737"/>
                </a:lnTo>
                <a:lnTo>
                  <a:pt x="365252" y="293476"/>
                </a:lnTo>
                <a:lnTo>
                  <a:pt x="383515" y="238694"/>
                </a:lnTo>
                <a:lnTo>
                  <a:pt x="401778" y="281737"/>
                </a:lnTo>
                <a:lnTo>
                  <a:pt x="420040" y="219129"/>
                </a:lnTo>
                <a:lnTo>
                  <a:pt x="438303" y="176085"/>
                </a:lnTo>
                <a:lnTo>
                  <a:pt x="456566" y="191737"/>
                </a:lnTo>
                <a:lnTo>
                  <a:pt x="474828" y="140868"/>
                </a:lnTo>
                <a:lnTo>
                  <a:pt x="493091" y="97825"/>
                </a:lnTo>
                <a:lnTo>
                  <a:pt x="511353" y="109564"/>
                </a:lnTo>
                <a:lnTo>
                  <a:pt x="529616" y="117390"/>
                </a:lnTo>
                <a:lnTo>
                  <a:pt x="547879" y="129129"/>
                </a:lnTo>
                <a:lnTo>
                  <a:pt x="566141" y="101738"/>
                </a:lnTo>
                <a:lnTo>
                  <a:pt x="584404" y="82173"/>
                </a:lnTo>
                <a:lnTo>
                  <a:pt x="602667" y="148694"/>
                </a:lnTo>
                <a:lnTo>
                  <a:pt x="620929" y="179998"/>
                </a:lnTo>
                <a:lnTo>
                  <a:pt x="639192" y="148694"/>
                </a:lnTo>
                <a:lnTo>
                  <a:pt x="657455" y="148694"/>
                </a:lnTo>
                <a:lnTo>
                  <a:pt x="675717" y="133042"/>
                </a:lnTo>
                <a:lnTo>
                  <a:pt x="693980" y="140868"/>
                </a:lnTo>
                <a:lnTo>
                  <a:pt x="712243" y="590865"/>
                </a:lnTo>
                <a:lnTo>
                  <a:pt x="730505" y="586952"/>
                </a:lnTo>
                <a:lnTo>
                  <a:pt x="748768" y="97825"/>
                </a:lnTo>
                <a:lnTo>
                  <a:pt x="767030" y="129129"/>
                </a:lnTo>
                <a:lnTo>
                  <a:pt x="785293" y="121303"/>
                </a:lnTo>
                <a:lnTo>
                  <a:pt x="803556" y="70434"/>
                </a:lnTo>
                <a:lnTo>
                  <a:pt x="821818" y="117390"/>
                </a:lnTo>
                <a:lnTo>
                  <a:pt x="840081" y="129129"/>
                </a:lnTo>
                <a:lnTo>
                  <a:pt x="858344" y="152607"/>
                </a:lnTo>
                <a:lnTo>
                  <a:pt x="876606" y="105651"/>
                </a:lnTo>
                <a:lnTo>
                  <a:pt x="894869" y="113477"/>
                </a:lnTo>
                <a:lnTo>
                  <a:pt x="913132" y="78260"/>
                </a:lnTo>
                <a:lnTo>
                  <a:pt x="931394" y="113477"/>
                </a:lnTo>
                <a:lnTo>
                  <a:pt x="949657" y="117390"/>
                </a:lnTo>
                <a:lnTo>
                  <a:pt x="967919" y="101738"/>
                </a:lnTo>
                <a:lnTo>
                  <a:pt x="986182" y="23478"/>
                </a:lnTo>
                <a:lnTo>
                  <a:pt x="1004445" y="328693"/>
                </a:lnTo>
                <a:lnTo>
                  <a:pt x="1022707" y="266085"/>
                </a:lnTo>
                <a:lnTo>
                  <a:pt x="1040970" y="140868"/>
                </a:lnTo>
                <a:lnTo>
                  <a:pt x="1059233" y="109564"/>
                </a:lnTo>
                <a:lnTo>
                  <a:pt x="1077495" y="97825"/>
                </a:lnTo>
                <a:lnTo>
                  <a:pt x="1095758" y="78260"/>
                </a:lnTo>
                <a:lnTo>
                  <a:pt x="1114021" y="97825"/>
                </a:lnTo>
                <a:lnTo>
                  <a:pt x="1132283" y="86086"/>
                </a:lnTo>
                <a:lnTo>
                  <a:pt x="1150546" y="109564"/>
                </a:lnTo>
                <a:lnTo>
                  <a:pt x="1168809" y="39130"/>
                </a:lnTo>
                <a:lnTo>
                  <a:pt x="1187071" y="3913"/>
                </a:lnTo>
                <a:lnTo>
                  <a:pt x="1205334" y="19565"/>
                </a:lnTo>
                <a:lnTo>
                  <a:pt x="1223596" y="289563"/>
                </a:lnTo>
                <a:lnTo>
                  <a:pt x="1241859" y="82173"/>
                </a:lnTo>
                <a:lnTo>
                  <a:pt x="1260122" y="97825"/>
                </a:lnTo>
                <a:lnTo>
                  <a:pt x="1278384" y="74347"/>
                </a:lnTo>
                <a:lnTo>
                  <a:pt x="1296647" y="78260"/>
                </a:lnTo>
                <a:lnTo>
                  <a:pt x="1314910" y="15652"/>
                </a:lnTo>
                <a:lnTo>
                  <a:pt x="1333172" y="31304"/>
                </a:lnTo>
                <a:lnTo>
                  <a:pt x="1351435" y="66521"/>
                </a:lnTo>
                <a:lnTo>
                  <a:pt x="1369698" y="31304"/>
                </a:lnTo>
                <a:lnTo>
                  <a:pt x="1387960" y="31304"/>
                </a:lnTo>
                <a:lnTo>
                  <a:pt x="1406223" y="15652"/>
                </a:lnTo>
                <a:lnTo>
                  <a:pt x="1424485" y="152607"/>
                </a:lnTo>
                <a:lnTo>
                  <a:pt x="1442748" y="152607"/>
                </a:lnTo>
                <a:lnTo>
                  <a:pt x="1461011" y="156520"/>
                </a:lnTo>
                <a:lnTo>
                  <a:pt x="1479273" y="152607"/>
                </a:lnTo>
                <a:lnTo>
                  <a:pt x="1497536" y="39130"/>
                </a:lnTo>
                <a:lnTo>
                  <a:pt x="1515799" y="101738"/>
                </a:lnTo>
                <a:lnTo>
                  <a:pt x="1534061" y="11739"/>
                </a:lnTo>
                <a:lnTo>
                  <a:pt x="1552324" y="0"/>
                </a:lnTo>
                <a:lnTo>
                  <a:pt x="1570587" y="246520"/>
                </a:lnTo>
                <a:lnTo>
                  <a:pt x="1588849" y="191737"/>
                </a:lnTo>
                <a:lnTo>
                  <a:pt x="1607112" y="195650"/>
                </a:lnTo>
                <a:lnTo>
                  <a:pt x="1625375" y="109564"/>
                </a:lnTo>
                <a:lnTo>
                  <a:pt x="1643637" y="101738"/>
                </a:lnTo>
              </a:path>
            </a:pathLst>
          </a:custGeom>
          <a:ln w="7594">
            <a:solidFill>
              <a:srgbClr val="FF7F0E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5060322" y="3001102"/>
            <a:ext cx="5422572" cy="4450988"/>
            <a:chOff x="931220" y="1155115"/>
            <a:chExt cx="1828164" cy="1351915"/>
          </a:xfrm>
        </p:grpSpPr>
        <p:sp>
          <p:nvSpPr>
            <p:cNvPr id="33" name="object 33"/>
            <p:cNvSpPr/>
            <p:nvPr/>
          </p:nvSpPr>
          <p:spPr>
            <a:xfrm>
              <a:off x="931220" y="2478371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4" name="object 34"/>
            <p:cNvSpPr/>
            <p:nvPr/>
          </p:nvSpPr>
          <p:spPr>
            <a:xfrm>
              <a:off x="931220" y="2478371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5" name="object 35"/>
            <p:cNvSpPr/>
            <p:nvPr/>
          </p:nvSpPr>
          <p:spPr>
            <a:xfrm>
              <a:off x="931220" y="2282720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6" name="object 36"/>
            <p:cNvSpPr/>
            <p:nvPr/>
          </p:nvSpPr>
          <p:spPr>
            <a:xfrm>
              <a:off x="931220" y="2282720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931220" y="2087069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931220" y="2087069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9" name="object 39"/>
            <p:cNvSpPr/>
            <p:nvPr/>
          </p:nvSpPr>
          <p:spPr>
            <a:xfrm>
              <a:off x="931220" y="1891418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0" name="object 40"/>
            <p:cNvSpPr/>
            <p:nvPr/>
          </p:nvSpPr>
          <p:spPr>
            <a:xfrm>
              <a:off x="931220" y="1891418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1" name="object 41"/>
            <p:cNvSpPr/>
            <p:nvPr/>
          </p:nvSpPr>
          <p:spPr>
            <a:xfrm>
              <a:off x="931220" y="1695767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2" name="object 42"/>
            <p:cNvSpPr/>
            <p:nvPr/>
          </p:nvSpPr>
          <p:spPr>
            <a:xfrm>
              <a:off x="931220" y="1695767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3" name="object 43"/>
            <p:cNvSpPr/>
            <p:nvPr/>
          </p:nvSpPr>
          <p:spPr>
            <a:xfrm>
              <a:off x="931220" y="1500116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4" name="object 44"/>
            <p:cNvSpPr/>
            <p:nvPr/>
          </p:nvSpPr>
          <p:spPr>
            <a:xfrm>
              <a:off x="931220" y="1500116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5" name="object 45"/>
            <p:cNvSpPr/>
            <p:nvPr/>
          </p:nvSpPr>
          <p:spPr>
            <a:xfrm>
              <a:off x="931220" y="1304465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6" name="object 46"/>
            <p:cNvSpPr/>
            <p:nvPr/>
          </p:nvSpPr>
          <p:spPr>
            <a:xfrm>
              <a:off x="931220" y="1304465"/>
              <a:ext cx="17780" cy="0"/>
            </a:xfrm>
            <a:custGeom>
              <a:avLst/>
              <a:gdLst/>
              <a:ahLst/>
              <a:cxnLst/>
              <a:rect l="l" t="t" r="r" b="b"/>
              <a:pathLst>
                <a:path w="17780">
                  <a:moveTo>
                    <a:pt x="17719" y="0"/>
                  </a:moveTo>
                  <a:lnTo>
                    <a:pt x="0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47" name="object 47"/>
            <p:cNvSpPr/>
            <p:nvPr/>
          </p:nvSpPr>
          <p:spPr>
            <a:xfrm>
              <a:off x="948939" y="1157140"/>
              <a:ext cx="1808480" cy="1347470"/>
            </a:xfrm>
            <a:custGeom>
              <a:avLst/>
              <a:gdLst/>
              <a:ahLst/>
              <a:cxnLst/>
              <a:rect l="l" t="t" r="r" b="b"/>
              <a:pathLst>
                <a:path w="1808480" h="1347470">
                  <a:moveTo>
                    <a:pt x="0" y="1347252"/>
                  </a:moveTo>
                  <a:lnTo>
                    <a:pt x="0" y="0"/>
                  </a:lnTo>
                </a:path>
                <a:path w="1808480" h="1347470">
                  <a:moveTo>
                    <a:pt x="1808001" y="1347252"/>
                  </a:moveTo>
                  <a:lnTo>
                    <a:pt x="1808001" y="0"/>
                  </a:lnTo>
                </a:path>
                <a:path w="1808480" h="1347470">
                  <a:moveTo>
                    <a:pt x="0" y="1347252"/>
                  </a:moveTo>
                  <a:lnTo>
                    <a:pt x="1808001" y="1347252"/>
                  </a:lnTo>
                </a:path>
                <a:path w="1808480" h="1347470">
                  <a:moveTo>
                    <a:pt x="0" y="0"/>
                  </a:moveTo>
                  <a:lnTo>
                    <a:pt x="1808001" y="0"/>
                  </a:lnTo>
                </a:path>
              </a:pathLst>
            </a:custGeom>
            <a:ln w="40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825304" y="8054367"/>
            <a:ext cx="13847332" cy="467099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37750" marR="15100">
              <a:spcBef>
                <a:spcPts val="282"/>
              </a:spcBef>
            </a:pPr>
            <a:r>
              <a:rPr sz="2800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trace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</a:t>
            </a:r>
            <a:r>
              <a:rPr sz="2800" spc="-22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sequence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all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past,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present, and 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future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commands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output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by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controller.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5" name="object 55"/>
          <p:cNvSpPr txBox="1">
            <a:spLocks noGrp="1"/>
          </p:cNvSpPr>
          <p:nvPr>
            <p:ph type="sldNum" sz="quarter" idx="7"/>
          </p:nvPr>
        </p:nvSpPr>
        <p:spPr>
          <a:xfrm>
            <a:off x="7803955" y="6689889"/>
            <a:ext cx="567690" cy="1795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defPPr>
              <a:defRPr lang="en-US"/>
            </a:defPPr>
            <a:lvl1pPr marL="0" algn="l" defTabSz="1828800" rtl="0" eaLnBrk="1" latinLnBrk="0" hangingPunct="1">
              <a:defRPr sz="1200" b="1" i="0" kern="1200">
                <a:solidFill>
                  <a:schemeClr val="bg1"/>
                </a:solidFill>
                <a:latin typeface="Lucida Sans"/>
                <a:ea typeface="+mn-ea"/>
                <a:cs typeface="Lucida Sans"/>
              </a:defRPr>
            </a:lvl1pPr>
            <a:lvl2pPr marL="914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8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43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6576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5720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4864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4008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315200" algn="l" defTabSz="1828800" rtl="0" eaLnBrk="1" latinLnBrk="0" hangingPunct="1"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6200">
              <a:lnSpc>
                <a:spcPts val="1370"/>
              </a:lnSpc>
            </a:pPr>
            <a:fld id="{81D60167-4931-47E6-BA6A-407CBD079E47}" type="slidenum">
              <a:rPr lang="en-US" spc="-110"/>
              <a:pPr marL="76200">
                <a:lnSpc>
                  <a:spcPts val="1370"/>
                </a:lnSpc>
              </a:pPr>
              <a:t>22</a:t>
            </a:fld>
            <a:r>
              <a:rPr lang="en-US" spc="-110"/>
              <a:t> </a:t>
            </a:r>
            <a:r>
              <a:rPr lang="en-US"/>
              <a:t>/</a:t>
            </a:r>
            <a:r>
              <a:rPr lang="en-US" spc="-300"/>
              <a:t> </a:t>
            </a:r>
            <a:r>
              <a:rPr lang="en-US" spc="-110"/>
              <a:t>12</a:t>
            </a:r>
            <a:endParaRPr spc="-164" dirty="0"/>
          </a:p>
        </p:txBody>
      </p:sp>
      <p:sp>
        <p:nvSpPr>
          <p:cNvPr id="56" name="object 12">
            <a:extLst>
              <a:ext uri="{FF2B5EF4-FFF2-40B4-BE49-F238E27FC236}">
                <a16:creationId xmlns:a16="http://schemas.microsoft.com/office/drawing/2014/main" id="{0810F533-7B45-417B-8AD5-B62177B29DDC}"/>
              </a:ext>
            </a:extLst>
          </p:cNvPr>
          <p:cNvSpPr txBox="1">
            <a:spLocks/>
          </p:cNvSpPr>
          <p:nvPr/>
        </p:nvSpPr>
        <p:spPr>
          <a:xfrm flipH="1">
            <a:off x="3480619" y="9710131"/>
            <a:ext cx="9297564" cy="576869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36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3600" spc="194" dirty="0">
                <a:solidFill>
                  <a:schemeClr val="bg1"/>
                </a:solidFill>
              </a:rPr>
              <a:t>D.L. </a:t>
            </a:r>
            <a:r>
              <a:rPr lang="en-US" sz="3600" spc="-104" dirty="0">
                <a:solidFill>
                  <a:schemeClr val="bg1"/>
                </a:solidFill>
              </a:rPr>
              <a:t>Poole </a:t>
            </a:r>
            <a:r>
              <a:rPr lang="en-US" sz="3600" spc="-164" dirty="0">
                <a:solidFill>
                  <a:schemeClr val="bg1"/>
                </a:solidFill>
              </a:rPr>
              <a:t>and </a:t>
            </a:r>
            <a:r>
              <a:rPr lang="en-US" sz="3600" spc="60" dirty="0">
                <a:solidFill>
                  <a:schemeClr val="bg1"/>
                </a:solidFill>
              </a:rPr>
              <a:t>A.K. </a:t>
            </a:r>
            <a:r>
              <a:rPr lang="en-US" sz="3600" spc="-134" dirty="0">
                <a:solidFill>
                  <a:schemeClr val="bg1"/>
                </a:solidFill>
              </a:rPr>
              <a:t>Mackworth</a:t>
            </a:r>
            <a:r>
              <a:rPr lang="en-US" sz="3600" spc="-60" dirty="0">
                <a:solidFill>
                  <a:schemeClr val="bg1"/>
                </a:solidFill>
              </a:rPr>
              <a:t> </a:t>
            </a:r>
            <a:r>
              <a:rPr lang="en-US" sz="36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08436" y="1196215"/>
            <a:ext cx="8442952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44" dirty="0"/>
              <a:t>The Agent</a:t>
            </a:r>
            <a:r>
              <a:rPr spc="268" dirty="0"/>
              <a:t> </a:t>
            </a:r>
            <a:r>
              <a:rPr spc="-60" dirty="0"/>
              <a:t>Functions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676400" y="2237242"/>
            <a:ext cx="15735112" cy="4098863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37750" marR="754990">
              <a:spcBef>
                <a:spcPts val="282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percept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trace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is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252" dirty="0">
                <a:solidFill>
                  <a:schemeClr val="bg1"/>
                </a:solidFill>
                <a:cs typeface="Tahoma"/>
              </a:rPr>
              <a:t>sequence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of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all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past,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present, and 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future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percepts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received </a:t>
            </a:r>
            <a:r>
              <a:rPr sz="2800" spc="-252" dirty="0">
                <a:solidFill>
                  <a:schemeClr val="bg1"/>
                </a:solidFill>
                <a:cs typeface="Tahoma"/>
              </a:rPr>
              <a:t>by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the</a:t>
            </a:r>
            <a:r>
              <a:rPr sz="2800" spc="30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controller.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 marR="339746">
              <a:spcBef>
                <a:spcPts val="754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trace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is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252" dirty="0">
                <a:solidFill>
                  <a:schemeClr val="bg1"/>
                </a:solidFill>
                <a:cs typeface="Tahoma"/>
              </a:rPr>
              <a:t>sequence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of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all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past,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present, and 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future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commands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output </a:t>
            </a:r>
            <a:r>
              <a:rPr sz="2800" spc="-252" dirty="0">
                <a:solidFill>
                  <a:schemeClr val="bg1"/>
                </a:solidFill>
                <a:cs typeface="Tahoma"/>
              </a:rPr>
              <a:t>by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the</a:t>
            </a:r>
            <a:r>
              <a:rPr sz="2800" spc="-44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controller.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 marR="941850">
              <a:spcBef>
                <a:spcPts val="772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transduction is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function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from percept traces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into 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</a:t>
            </a:r>
            <a:r>
              <a:rPr sz="2800" spc="30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traces.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>
              <a:spcBef>
                <a:spcPts val="754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</a:t>
            </a:r>
            <a:r>
              <a:rPr sz="2800" spc="430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transduction is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causal </a:t>
            </a:r>
            <a:r>
              <a:rPr sz="2800" spc="-44" dirty="0">
                <a:solidFill>
                  <a:schemeClr val="bg1"/>
                </a:solidFill>
                <a:cs typeface="Tahoma"/>
              </a:rPr>
              <a:t>if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the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trace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up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to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time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>
              <a:spcBef>
                <a:spcPts val="14"/>
              </a:spcBef>
            </a:pPr>
            <a:r>
              <a:rPr sz="2800" i="1" spc="60" dirty="0">
                <a:solidFill>
                  <a:schemeClr val="bg1"/>
                </a:solidFill>
                <a:cs typeface="Calibri"/>
              </a:rPr>
              <a:t>t </a:t>
            </a:r>
            <a:r>
              <a:rPr sz="2800" spc="-238" dirty="0">
                <a:solidFill>
                  <a:schemeClr val="bg1"/>
                </a:solidFill>
                <a:cs typeface="Tahoma"/>
              </a:rPr>
              <a:t>depends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only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on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percepts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up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to</a:t>
            </a:r>
            <a:r>
              <a:rPr sz="2800" spc="906" dirty="0">
                <a:solidFill>
                  <a:schemeClr val="bg1"/>
                </a:solidFill>
                <a:cs typeface="Tahoma"/>
              </a:rPr>
              <a:t> </a:t>
            </a:r>
            <a:r>
              <a:rPr sz="2800" i="1" spc="90" dirty="0">
                <a:solidFill>
                  <a:schemeClr val="bg1"/>
                </a:solidFill>
                <a:cs typeface="Calibri"/>
              </a:rPr>
              <a:t>t</a:t>
            </a:r>
            <a:r>
              <a:rPr sz="2800" spc="90" dirty="0">
                <a:solidFill>
                  <a:schemeClr val="bg1"/>
                </a:solidFill>
                <a:cs typeface="Tahoma"/>
              </a:rPr>
              <a:t>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 marR="2402754">
              <a:spcBef>
                <a:spcPts val="754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controller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is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an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implementation of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causal 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transduction.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 marR="1096622">
              <a:spcBef>
                <a:spcPts val="754"/>
              </a:spcBef>
            </a:pPr>
            <a:r>
              <a:rPr sz="2800" spc="-30" dirty="0">
                <a:solidFill>
                  <a:schemeClr val="bg1"/>
                </a:solidFill>
                <a:cs typeface="Tahoma"/>
              </a:rPr>
              <a:t>An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agent’s history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at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time </a:t>
            </a:r>
            <a:r>
              <a:rPr sz="2800" i="1" spc="60" dirty="0">
                <a:solidFill>
                  <a:schemeClr val="bg1"/>
                </a:solidFill>
                <a:cs typeface="Calibri"/>
              </a:rPr>
              <a:t>t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is </a:t>
            </a:r>
            <a:r>
              <a:rPr sz="2800" spc="-252" dirty="0">
                <a:solidFill>
                  <a:schemeClr val="bg1"/>
                </a:solidFill>
                <a:cs typeface="Tahoma"/>
              </a:rPr>
              <a:t>sequence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of past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and 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present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percepts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and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past</a:t>
            </a:r>
            <a:r>
              <a:rPr sz="2800" spc="788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commands.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37750" marR="15100">
              <a:spcBef>
                <a:spcPts val="772"/>
              </a:spcBef>
            </a:pPr>
            <a:r>
              <a:rPr sz="2800" spc="148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causal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transduction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specifies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function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from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an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agent’s  history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at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time </a:t>
            </a:r>
            <a:r>
              <a:rPr sz="2800" i="1" spc="60" dirty="0">
                <a:solidFill>
                  <a:schemeClr val="bg1"/>
                </a:solidFill>
                <a:cs typeface="Calibri"/>
              </a:rPr>
              <a:t>t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into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its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action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at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time</a:t>
            </a:r>
            <a:r>
              <a:rPr sz="2800" spc="714" dirty="0">
                <a:solidFill>
                  <a:schemeClr val="bg1"/>
                </a:solidFill>
                <a:cs typeface="Tahoma"/>
              </a:rPr>
              <a:t> </a:t>
            </a:r>
            <a:r>
              <a:rPr sz="2800" i="1" spc="90" dirty="0">
                <a:solidFill>
                  <a:schemeClr val="bg1"/>
                </a:solidFill>
                <a:cs typeface="Calibri"/>
              </a:rPr>
              <a:t>t</a:t>
            </a:r>
            <a:r>
              <a:rPr sz="2800" spc="90" dirty="0">
                <a:solidFill>
                  <a:schemeClr val="bg1"/>
                </a:solidFill>
                <a:cs typeface="Tahoma"/>
              </a:rPr>
              <a:t>.</a:t>
            </a:r>
            <a:endParaRPr sz="2800" dirty="0">
              <a:solidFill>
                <a:schemeClr val="bg1"/>
              </a:solidFill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3966333" y="9942771"/>
            <a:ext cx="65497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750">
              <a:lnSpc>
                <a:spcPts val="2036"/>
              </a:lnSpc>
            </a:pP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7</a:t>
            </a:r>
            <a:r>
              <a:rPr sz="1784" b="1" spc="-356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dirty="0">
                <a:solidFill>
                  <a:srgbClr val="FFFFFF"/>
                </a:solidFill>
                <a:latin typeface="Lucida Sans"/>
                <a:cs typeface="Lucida Sans"/>
              </a:rPr>
              <a:t>/</a:t>
            </a:r>
            <a:r>
              <a:rPr sz="1784" b="1" spc="-338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12</a:t>
            </a:r>
            <a:endParaRPr sz="1784">
              <a:latin typeface="Lucida Sans"/>
              <a:cs typeface="Lucida Sans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C25F1C42-36E6-4D4C-9F6F-BA88C29D2A40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0594" y="1243713"/>
            <a:ext cx="5409296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dirty="0"/>
              <a:t>Belief </a:t>
            </a:r>
            <a:r>
              <a:rPr spc="30" dirty="0"/>
              <a:t>States</a:t>
            </a:r>
          </a:p>
        </p:txBody>
      </p:sp>
      <p:sp>
        <p:nvSpPr>
          <p:cNvPr id="4" name="object 4"/>
          <p:cNvSpPr txBox="1">
            <a:spLocks noGrp="1"/>
          </p:cNvSpPr>
          <p:nvPr>
            <p:ph type="body" idx="1"/>
          </p:nvPr>
        </p:nvSpPr>
        <p:spPr>
          <a:xfrm>
            <a:off x="1056666" y="2166619"/>
            <a:ext cx="15985860" cy="5990663"/>
          </a:xfrm>
          <a:prstGeom prst="rect">
            <a:avLst/>
          </a:prstGeom>
        </p:spPr>
        <p:txBody>
          <a:bodyPr vert="horz" wrap="square" lIns="0" tIns="35862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632924" marR="194410">
              <a:lnSpc>
                <a:spcPct val="100000"/>
              </a:lnSpc>
              <a:spcBef>
                <a:spcPts val="282"/>
              </a:spcBef>
            </a:pPr>
            <a:r>
              <a:rPr spc="-30" dirty="0"/>
              <a:t>An </a:t>
            </a:r>
            <a:r>
              <a:rPr spc="-194" dirty="0"/>
              <a:t>agent </a:t>
            </a:r>
            <a:r>
              <a:rPr spc="-118" dirty="0"/>
              <a:t>doesn’t </a:t>
            </a:r>
            <a:r>
              <a:rPr spc="-238" dirty="0"/>
              <a:t>have </a:t>
            </a:r>
            <a:r>
              <a:rPr spc="-222" dirty="0"/>
              <a:t>access </a:t>
            </a:r>
            <a:r>
              <a:rPr spc="-74" dirty="0"/>
              <a:t>to its </a:t>
            </a:r>
            <a:r>
              <a:rPr spc="-164" dirty="0"/>
              <a:t>entire </a:t>
            </a:r>
            <a:r>
              <a:rPr spc="-178" dirty="0"/>
              <a:t>history. </a:t>
            </a:r>
            <a:r>
              <a:rPr spc="-164" dirty="0"/>
              <a:t>It </a:t>
            </a:r>
            <a:r>
              <a:rPr spc="-148" dirty="0"/>
              <a:t>only  </a:t>
            </a:r>
            <a:r>
              <a:rPr spc="-238" dirty="0"/>
              <a:t>has </a:t>
            </a:r>
            <a:r>
              <a:rPr spc="-222" dirty="0"/>
              <a:t>access </a:t>
            </a:r>
            <a:r>
              <a:rPr spc="-74" dirty="0"/>
              <a:t>to </a:t>
            </a:r>
            <a:r>
              <a:rPr spc="-164" dirty="0"/>
              <a:t>what </a:t>
            </a:r>
            <a:r>
              <a:rPr spc="30" dirty="0"/>
              <a:t>it </a:t>
            </a:r>
            <a:r>
              <a:rPr spc="-238" dirty="0"/>
              <a:t>has</a:t>
            </a:r>
            <a:r>
              <a:rPr spc="30" dirty="0"/>
              <a:t> </a:t>
            </a:r>
            <a:r>
              <a:rPr spc="-222" dirty="0"/>
              <a:t>remembered.</a:t>
            </a:r>
          </a:p>
          <a:p>
            <a:pPr marL="632924" marR="90598">
              <a:lnSpc>
                <a:spcPct val="100000"/>
              </a:lnSpc>
              <a:spcBef>
                <a:spcPts val="906"/>
              </a:spcBef>
            </a:pPr>
            <a:r>
              <a:rPr spc="-90" dirty="0"/>
              <a:t>The </a:t>
            </a:r>
            <a:r>
              <a:rPr spc="-238" dirty="0">
                <a:solidFill>
                  <a:srgbClr val="FF0000"/>
                </a:solidFill>
              </a:rPr>
              <a:t>memory </a:t>
            </a:r>
            <a:r>
              <a:rPr spc="-208" dirty="0"/>
              <a:t>or </a:t>
            </a:r>
            <a:r>
              <a:rPr spc="-148" dirty="0">
                <a:solidFill>
                  <a:srgbClr val="FF0000"/>
                </a:solidFill>
              </a:rPr>
              <a:t>belief state </a:t>
            </a:r>
            <a:r>
              <a:rPr spc="-148" dirty="0"/>
              <a:t>of </a:t>
            </a:r>
            <a:r>
              <a:rPr spc="-208" dirty="0"/>
              <a:t>an </a:t>
            </a:r>
            <a:r>
              <a:rPr spc="-194" dirty="0"/>
              <a:t>agent </a:t>
            </a:r>
            <a:r>
              <a:rPr spc="-74" dirty="0"/>
              <a:t>at </a:t>
            </a:r>
            <a:r>
              <a:rPr spc="-134" dirty="0"/>
              <a:t>time </a:t>
            </a:r>
            <a:r>
              <a:rPr i="1" spc="60" dirty="0">
                <a:cs typeface="Calibri"/>
              </a:rPr>
              <a:t>t </a:t>
            </a:r>
            <a:r>
              <a:rPr spc="-222" dirty="0"/>
              <a:t>encodes  </a:t>
            </a:r>
            <a:r>
              <a:rPr spc="-74" dirty="0"/>
              <a:t>all</a:t>
            </a:r>
            <a:r>
              <a:rPr spc="44" dirty="0"/>
              <a:t> </a:t>
            </a:r>
            <a:r>
              <a:rPr spc="-148" dirty="0"/>
              <a:t>of</a:t>
            </a:r>
            <a:r>
              <a:rPr spc="44" dirty="0"/>
              <a:t> </a:t>
            </a:r>
            <a:r>
              <a:rPr spc="-164" dirty="0"/>
              <a:t>the</a:t>
            </a:r>
            <a:r>
              <a:rPr spc="44" dirty="0"/>
              <a:t> </a:t>
            </a:r>
            <a:r>
              <a:rPr spc="-148" dirty="0"/>
              <a:t>agent’s</a:t>
            </a:r>
            <a:r>
              <a:rPr spc="44" dirty="0"/>
              <a:t> </a:t>
            </a:r>
            <a:r>
              <a:rPr spc="-148" dirty="0"/>
              <a:t>history</a:t>
            </a:r>
            <a:r>
              <a:rPr spc="44" dirty="0"/>
              <a:t> </a:t>
            </a:r>
            <a:r>
              <a:rPr spc="-74" dirty="0"/>
              <a:t>that</a:t>
            </a:r>
            <a:r>
              <a:rPr spc="44" dirty="0"/>
              <a:t> </a:t>
            </a:r>
            <a:r>
              <a:rPr spc="30" dirty="0"/>
              <a:t>it</a:t>
            </a:r>
            <a:r>
              <a:rPr spc="44" dirty="0"/>
              <a:t> </a:t>
            </a:r>
            <a:r>
              <a:rPr spc="-238" dirty="0"/>
              <a:t>has</a:t>
            </a:r>
            <a:r>
              <a:rPr spc="44" dirty="0"/>
              <a:t> </a:t>
            </a:r>
            <a:r>
              <a:rPr spc="-222" dirty="0"/>
              <a:t>access</a:t>
            </a:r>
            <a:r>
              <a:rPr spc="44" dirty="0"/>
              <a:t> </a:t>
            </a:r>
            <a:r>
              <a:rPr spc="-90" dirty="0"/>
              <a:t>to.</a:t>
            </a:r>
          </a:p>
          <a:p>
            <a:pPr marL="632924" marR="188748">
              <a:lnSpc>
                <a:spcPct val="100000"/>
              </a:lnSpc>
              <a:spcBef>
                <a:spcPts val="922"/>
              </a:spcBef>
            </a:pPr>
            <a:r>
              <a:rPr spc="-90" dirty="0"/>
              <a:t>The </a:t>
            </a:r>
            <a:r>
              <a:rPr spc="-148" dirty="0"/>
              <a:t>belief state of </a:t>
            </a:r>
            <a:r>
              <a:rPr spc="-208" dirty="0"/>
              <a:t>an </a:t>
            </a:r>
            <a:r>
              <a:rPr spc="-194" dirty="0"/>
              <a:t>agent encapsulates </a:t>
            </a:r>
            <a:r>
              <a:rPr spc="-164" dirty="0"/>
              <a:t>the </a:t>
            </a:r>
            <a:r>
              <a:rPr spc="-148" dirty="0"/>
              <a:t>information  </a:t>
            </a:r>
            <a:r>
              <a:rPr spc="-134" dirty="0"/>
              <a:t>about </a:t>
            </a:r>
            <a:r>
              <a:rPr spc="-74" dirty="0"/>
              <a:t>its </a:t>
            </a:r>
            <a:r>
              <a:rPr spc="-148" dirty="0"/>
              <a:t>past </a:t>
            </a:r>
            <a:r>
              <a:rPr spc="-74" dirty="0"/>
              <a:t>that </a:t>
            </a:r>
            <a:r>
              <a:rPr spc="30" dirty="0"/>
              <a:t>it </a:t>
            </a:r>
            <a:r>
              <a:rPr spc="-178" dirty="0"/>
              <a:t>can </a:t>
            </a:r>
            <a:r>
              <a:rPr spc="-268" dirty="0"/>
              <a:t>use </a:t>
            </a:r>
            <a:r>
              <a:rPr spc="-164" dirty="0"/>
              <a:t>for </a:t>
            </a:r>
            <a:r>
              <a:rPr spc="-148" dirty="0"/>
              <a:t>current </a:t>
            </a:r>
            <a:r>
              <a:rPr spc="-208" dirty="0"/>
              <a:t>and </a:t>
            </a:r>
            <a:r>
              <a:rPr spc="-148" dirty="0"/>
              <a:t>future  </a:t>
            </a:r>
            <a:r>
              <a:rPr spc="-134" dirty="0"/>
              <a:t>actions.</a:t>
            </a:r>
          </a:p>
          <a:p>
            <a:pPr marL="632924">
              <a:lnSpc>
                <a:spcPct val="100000"/>
              </a:lnSpc>
              <a:spcBef>
                <a:spcPts val="668"/>
              </a:spcBef>
            </a:pPr>
            <a:r>
              <a:rPr spc="44" dirty="0"/>
              <a:t>At</a:t>
            </a:r>
            <a:r>
              <a:rPr spc="386" dirty="0"/>
              <a:t> </a:t>
            </a:r>
            <a:r>
              <a:rPr spc="-238" dirty="0"/>
              <a:t>every </a:t>
            </a:r>
            <a:r>
              <a:rPr spc="-134" dirty="0"/>
              <a:t>time </a:t>
            </a:r>
            <a:r>
              <a:rPr spc="-222" dirty="0"/>
              <a:t>a </a:t>
            </a:r>
            <a:r>
              <a:rPr spc="-118" dirty="0"/>
              <a:t>controller </a:t>
            </a:r>
            <a:r>
              <a:rPr spc="-238" dirty="0"/>
              <a:t>has </a:t>
            </a:r>
            <a:r>
              <a:rPr spc="-74" dirty="0"/>
              <a:t>to </a:t>
            </a:r>
            <a:r>
              <a:rPr spc="-194" dirty="0"/>
              <a:t>decide </a:t>
            </a:r>
            <a:r>
              <a:rPr spc="-238" dirty="0"/>
              <a:t>on:</a:t>
            </a:r>
          </a:p>
          <a:p>
            <a:pPr marL="1315570">
              <a:lnSpc>
                <a:spcPct val="100000"/>
              </a:lnSpc>
              <a:spcBef>
                <a:spcPts val="624"/>
              </a:spcBef>
              <a:buClr>
                <a:srgbClr val="3333B2"/>
              </a:buClr>
              <a:tabLst>
                <a:tab pos="1861050" algn="l"/>
              </a:tabLst>
            </a:pPr>
            <a:r>
              <a:rPr spc="-44" dirty="0"/>
              <a:t>What </a:t>
            </a:r>
            <a:r>
              <a:rPr spc="-134" dirty="0"/>
              <a:t>should </a:t>
            </a:r>
            <a:r>
              <a:rPr spc="44" dirty="0"/>
              <a:t>it</a:t>
            </a:r>
            <a:r>
              <a:rPr spc="338" dirty="0"/>
              <a:t> </a:t>
            </a:r>
            <a:r>
              <a:rPr spc="-104" dirty="0"/>
              <a:t>do?</a:t>
            </a:r>
            <a:endParaRPr dirty="0"/>
          </a:p>
          <a:p>
            <a:pPr marL="1315570">
              <a:lnSpc>
                <a:spcPct val="100000"/>
              </a:lnSpc>
              <a:spcBef>
                <a:spcPts val="104"/>
              </a:spcBef>
              <a:buClr>
                <a:srgbClr val="3333B2"/>
              </a:buClr>
              <a:tabLst>
                <a:tab pos="1861050" algn="l"/>
              </a:tabLst>
            </a:pPr>
            <a:r>
              <a:rPr spc="-44" dirty="0"/>
              <a:t>What </a:t>
            </a:r>
            <a:r>
              <a:rPr spc="-134" dirty="0"/>
              <a:t>should </a:t>
            </a:r>
            <a:r>
              <a:rPr spc="44" dirty="0"/>
              <a:t>it</a:t>
            </a:r>
            <a:r>
              <a:rPr spc="338" dirty="0"/>
              <a:t> </a:t>
            </a:r>
            <a:r>
              <a:rPr spc="-164" dirty="0"/>
              <a:t>remember?</a:t>
            </a:r>
            <a:endParaRPr dirty="0"/>
          </a:p>
          <a:p>
            <a:pPr marL="1516262">
              <a:lnSpc>
                <a:spcPct val="100000"/>
              </a:lnSpc>
              <a:spcBef>
                <a:spcPts val="104"/>
              </a:spcBef>
            </a:pPr>
            <a:r>
              <a:rPr spc="-104" dirty="0"/>
              <a:t>(How </a:t>
            </a:r>
            <a:r>
              <a:rPr spc="-134" dirty="0"/>
              <a:t>should </a:t>
            </a:r>
            <a:r>
              <a:rPr spc="44" dirty="0"/>
              <a:t>it </a:t>
            </a:r>
            <a:r>
              <a:rPr spc="-118" dirty="0"/>
              <a:t>update </a:t>
            </a:r>
            <a:r>
              <a:rPr spc="-44" dirty="0"/>
              <a:t>its</a:t>
            </a:r>
            <a:r>
              <a:rPr spc="580" dirty="0"/>
              <a:t> </a:t>
            </a:r>
            <a:r>
              <a:rPr spc="-148" dirty="0"/>
              <a:t>memory?)</a:t>
            </a:r>
            <a:endParaRPr dirty="0"/>
          </a:p>
          <a:p>
            <a:pPr marL="632924">
              <a:lnSpc>
                <a:spcPct val="100000"/>
              </a:lnSpc>
              <a:spcBef>
                <a:spcPts val="668"/>
              </a:spcBef>
            </a:pPr>
            <a:r>
              <a:rPr spc="222" dirty="0"/>
              <a:t>— </a:t>
            </a:r>
            <a:r>
              <a:rPr spc="-238" dirty="0"/>
              <a:t>as </a:t>
            </a:r>
            <a:r>
              <a:rPr spc="-222" dirty="0"/>
              <a:t>a</a:t>
            </a:r>
            <a:r>
              <a:rPr spc="298" dirty="0"/>
              <a:t> </a:t>
            </a:r>
            <a:r>
              <a:rPr spc="-118" dirty="0"/>
              <a:t>function </a:t>
            </a:r>
            <a:r>
              <a:rPr spc="-148" dirty="0"/>
              <a:t>of </a:t>
            </a:r>
            <a:r>
              <a:rPr spc="-74" dirty="0"/>
              <a:t>its </a:t>
            </a:r>
            <a:r>
              <a:rPr spc="-178" dirty="0"/>
              <a:t>percepts </a:t>
            </a:r>
            <a:r>
              <a:rPr spc="-208" dirty="0"/>
              <a:t>and </a:t>
            </a:r>
            <a:r>
              <a:rPr spc="-74" dirty="0"/>
              <a:t>its </a:t>
            </a:r>
            <a:r>
              <a:rPr spc="-268" dirty="0"/>
              <a:t>memory.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3966333" y="9942771"/>
            <a:ext cx="654970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750">
              <a:lnSpc>
                <a:spcPts val="2036"/>
              </a:lnSpc>
            </a:pP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8</a:t>
            </a:r>
            <a:r>
              <a:rPr sz="1784" b="1" spc="-356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dirty="0">
                <a:solidFill>
                  <a:srgbClr val="FFFFFF"/>
                </a:solidFill>
                <a:latin typeface="Lucida Sans"/>
                <a:cs typeface="Lucida Sans"/>
              </a:rPr>
              <a:t>/</a:t>
            </a:r>
            <a:r>
              <a:rPr sz="1784" b="1" spc="-338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12</a:t>
            </a:r>
            <a:endParaRPr sz="1784">
              <a:latin typeface="Lucida Sans"/>
              <a:cs typeface="Lucida Sans"/>
            </a:endParaRPr>
          </a:p>
        </p:txBody>
      </p:sp>
      <p:sp>
        <p:nvSpPr>
          <p:cNvPr id="14" name="object 12">
            <a:extLst>
              <a:ext uri="{FF2B5EF4-FFF2-40B4-BE49-F238E27FC236}">
                <a16:creationId xmlns:a16="http://schemas.microsoft.com/office/drawing/2014/main" id="{FFB417CA-EBFC-4E48-95C7-5A865C4D0E06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28578" y="1215983"/>
            <a:ext cx="4854992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238" dirty="0"/>
              <a:t>Controller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4543163" y="1877932"/>
            <a:ext cx="9201674" cy="5128400"/>
            <a:chOff x="755162" y="626021"/>
            <a:chExt cx="3095625" cy="1725295"/>
          </a:xfrm>
        </p:grpSpPr>
        <p:sp>
          <p:nvSpPr>
            <p:cNvPr id="4" name="object 4"/>
            <p:cNvSpPr/>
            <p:nvPr/>
          </p:nvSpPr>
          <p:spPr>
            <a:xfrm>
              <a:off x="755162" y="815937"/>
              <a:ext cx="3095283" cy="484347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772737" y="633641"/>
              <a:ext cx="3068320" cy="1710055"/>
            </a:xfrm>
            <a:custGeom>
              <a:avLst/>
              <a:gdLst/>
              <a:ahLst/>
              <a:cxnLst/>
              <a:rect l="l" t="t" r="r" b="b"/>
              <a:pathLst>
                <a:path w="3068320" h="1710055">
                  <a:moveTo>
                    <a:pt x="0" y="0"/>
                  </a:moveTo>
                  <a:lnTo>
                    <a:pt x="3067893" y="0"/>
                  </a:lnTo>
                  <a:lnTo>
                    <a:pt x="3067893" y="1709716"/>
                  </a:lnTo>
                  <a:lnTo>
                    <a:pt x="0" y="1709716"/>
                  </a:lnTo>
                  <a:lnTo>
                    <a:pt x="0" y="0"/>
                  </a:lnTo>
                  <a:close/>
                </a:path>
              </a:pathLst>
            </a:custGeom>
            <a:ln w="151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834625" y="865128"/>
              <a:ext cx="2929890" cy="321945"/>
            </a:xfrm>
            <a:custGeom>
              <a:avLst/>
              <a:gdLst/>
              <a:ahLst/>
              <a:cxnLst/>
              <a:rect l="l" t="t" r="r" b="b"/>
              <a:pathLst>
                <a:path w="2929890" h="321944">
                  <a:moveTo>
                    <a:pt x="2656675" y="321785"/>
                  </a:moveTo>
                  <a:lnTo>
                    <a:pt x="2705997" y="319452"/>
                  </a:lnTo>
                  <a:lnTo>
                    <a:pt x="2750537" y="312775"/>
                  </a:lnTo>
                  <a:lnTo>
                    <a:pt x="2790251" y="302237"/>
                  </a:lnTo>
                  <a:lnTo>
                    <a:pt x="2855032" y="271506"/>
                  </a:lnTo>
                  <a:lnTo>
                    <a:pt x="2899995" y="231122"/>
                  </a:lnTo>
                  <a:lnTo>
                    <a:pt x="2924796" y="184946"/>
                  </a:lnTo>
                  <a:lnTo>
                    <a:pt x="2929527" y="160892"/>
                  </a:lnTo>
                  <a:lnTo>
                    <a:pt x="2929089" y="136839"/>
                  </a:lnTo>
                  <a:lnTo>
                    <a:pt x="2912531" y="90663"/>
                  </a:lnTo>
                  <a:lnTo>
                    <a:pt x="2874777" y="50279"/>
                  </a:lnTo>
                  <a:lnTo>
                    <a:pt x="2815483" y="19548"/>
                  </a:lnTo>
                  <a:lnTo>
                    <a:pt x="2777650" y="9010"/>
                  </a:lnTo>
                  <a:lnTo>
                    <a:pt x="2734303" y="2332"/>
                  </a:lnTo>
                  <a:lnTo>
                    <a:pt x="2685399" y="0"/>
                  </a:lnTo>
                  <a:lnTo>
                    <a:pt x="2661554" y="0"/>
                  </a:lnTo>
                  <a:lnTo>
                    <a:pt x="2634124" y="0"/>
                  </a:lnTo>
                  <a:lnTo>
                    <a:pt x="272847" y="0"/>
                  </a:lnTo>
                  <a:lnTo>
                    <a:pt x="223526" y="2332"/>
                  </a:lnTo>
                  <a:lnTo>
                    <a:pt x="178988" y="9009"/>
                  </a:lnTo>
                  <a:lnTo>
                    <a:pt x="139274" y="19548"/>
                  </a:lnTo>
                  <a:lnTo>
                    <a:pt x="74494" y="50278"/>
                  </a:lnTo>
                  <a:lnTo>
                    <a:pt x="29532" y="90662"/>
                  </a:lnTo>
                  <a:lnTo>
                    <a:pt x="4731" y="136838"/>
                  </a:lnTo>
                  <a:lnTo>
                    <a:pt x="0" y="160892"/>
                  </a:lnTo>
                  <a:lnTo>
                    <a:pt x="438" y="184945"/>
                  </a:lnTo>
                  <a:lnTo>
                    <a:pt x="16995" y="231121"/>
                  </a:lnTo>
                  <a:lnTo>
                    <a:pt x="54749" y="271506"/>
                  </a:lnTo>
                  <a:lnTo>
                    <a:pt x="114044" y="302236"/>
                  </a:lnTo>
                  <a:lnTo>
                    <a:pt x="151877" y="312775"/>
                  </a:lnTo>
                  <a:lnTo>
                    <a:pt x="195224" y="319452"/>
                  </a:lnTo>
                  <a:lnTo>
                    <a:pt x="244129" y="321785"/>
                  </a:lnTo>
                  <a:lnTo>
                    <a:pt x="443380" y="321785"/>
                  </a:lnTo>
                  <a:lnTo>
                    <a:pt x="545698" y="321785"/>
                  </a:lnTo>
                  <a:lnTo>
                    <a:pt x="583394" y="321785"/>
                  </a:lnTo>
                  <a:lnTo>
                    <a:pt x="588780" y="321785"/>
                  </a:lnTo>
                  <a:lnTo>
                    <a:pt x="863422" y="321785"/>
                  </a:lnTo>
                  <a:lnTo>
                    <a:pt x="1493484" y="321785"/>
                  </a:lnTo>
                  <a:lnTo>
                    <a:pt x="2188168" y="321785"/>
                  </a:lnTo>
                  <a:lnTo>
                    <a:pt x="2656675" y="321785"/>
                  </a:lnTo>
                  <a:close/>
                </a:path>
              </a:pathLst>
            </a:custGeom>
            <a:ln w="7567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386014" y="2979958"/>
            <a:ext cx="1995112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u="heavy" spc="14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cs typeface="Times New Roman"/>
              </a:rPr>
              <a:t> </a:t>
            </a:r>
            <a:r>
              <a:rPr sz="3122" u="heavy" spc="-476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cs typeface="Times New Roman"/>
              </a:rPr>
              <a:t> </a:t>
            </a:r>
            <a:r>
              <a:rPr sz="3122" u="heavy" spc="30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cs typeface="Arial"/>
              </a:rPr>
              <a:t>memories</a:t>
            </a:r>
            <a:endParaRPr sz="3122" dirty="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7693399" y="2865528"/>
            <a:ext cx="2699158" cy="1298616"/>
            <a:chOff x="1817039" y="964020"/>
            <a:chExt cx="908050" cy="436880"/>
          </a:xfrm>
        </p:grpSpPr>
        <p:sp>
          <p:nvSpPr>
            <p:cNvPr id="9" name="object 9"/>
            <p:cNvSpPr/>
            <p:nvPr/>
          </p:nvSpPr>
          <p:spPr>
            <a:xfrm>
              <a:off x="1820849" y="967830"/>
              <a:ext cx="900430" cy="429259"/>
            </a:xfrm>
            <a:custGeom>
              <a:avLst/>
              <a:gdLst/>
              <a:ahLst/>
              <a:cxnLst/>
              <a:rect l="l" t="t" r="r" b="b"/>
              <a:pathLst>
                <a:path w="900430" h="429259">
                  <a:moveTo>
                    <a:pt x="0" y="0"/>
                  </a:moveTo>
                  <a:lnTo>
                    <a:pt x="899985" y="0"/>
                  </a:lnTo>
                  <a:lnTo>
                    <a:pt x="899985" y="429047"/>
                  </a:lnTo>
                  <a:lnTo>
                    <a:pt x="0" y="4290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820849" y="967830"/>
              <a:ext cx="900430" cy="429259"/>
            </a:xfrm>
            <a:custGeom>
              <a:avLst/>
              <a:gdLst/>
              <a:ahLst/>
              <a:cxnLst/>
              <a:rect l="l" t="t" r="r" b="b"/>
              <a:pathLst>
                <a:path w="900430" h="429259">
                  <a:moveTo>
                    <a:pt x="0" y="0"/>
                  </a:moveTo>
                  <a:lnTo>
                    <a:pt x="899985" y="0"/>
                  </a:lnTo>
                  <a:lnTo>
                    <a:pt x="899985" y="429047"/>
                  </a:lnTo>
                  <a:lnTo>
                    <a:pt x="0" y="429047"/>
                  </a:lnTo>
                  <a:lnTo>
                    <a:pt x="0" y="0"/>
                  </a:lnTo>
                  <a:close/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704724" y="2876854"/>
            <a:ext cx="2676508" cy="886303"/>
          </a:xfrm>
          <a:prstGeom prst="rect">
            <a:avLst/>
          </a:prstGeom>
          <a:ln w="7567">
            <a:solidFill>
              <a:srgbClr val="000000"/>
            </a:solidFill>
          </a:ln>
        </p:spPr>
        <p:txBody>
          <a:bodyPr vert="horz" wrap="square" lIns="0" tIns="16988" rIns="0" bIns="0" rtlCol="0">
            <a:spAutoFit/>
          </a:bodyPr>
          <a:lstStyle/>
          <a:p>
            <a:pPr>
              <a:spcBef>
                <a:spcPts val="134"/>
              </a:spcBef>
            </a:pPr>
            <a:endParaRPr sz="2526">
              <a:solidFill>
                <a:schemeClr val="bg1"/>
              </a:solidFill>
              <a:cs typeface="Times New Roman"/>
            </a:endParaRPr>
          </a:p>
          <a:p>
            <a:pPr marL="447332">
              <a:spcBef>
                <a:spcPts val="14"/>
              </a:spcBef>
            </a:pPr>
            <a:r>
              <a:rPr sz="3122" spc="14" dirty="0">
                <a:solidFill>
                  <a:schemeClr val="bg1"/>
                </a:solidFill>
                <a:cs typeface="Arial"/>
              </a:rPr>
              <a:t>Controller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8019376" y="4183668"/>
            <a:ext cx="239716" cy="1300504"/>
            <a:chOff x="1926704" y="1407468"/>
            <a:chExt cx="80645" cy="437515"/>
          </a:xfrm>
        </p:grpSpPr>
        <p:sp>
          <p:nvSpPr>
            <p:cNvPr id="13" name="object 13"/>
            <p:cNvSpPr/>
            <p:nvPr/>
          </p:nvSpPr>
          <p:spPr>
            <a:xfrm>
              <a:off x="1966806" y="1508100"/>
              <a:ext cx="6985" cy="318135"/>
            </a:xfrm>
            <a:custGeom>
              <a:avLst/>
              <a:gdLst/>
              <a:ahLst/>
              <a:cxnLst/>
              <a:rect l="l" t="t" r="r" b="b"/>
              <a:pathLst>
                <a:path w="6985" h="318135">
                  <a:moveTo>
                    <a:pt x="3332" y="-15135"/>
                  </a:moveTo>
                  <a:lnTo>
                    <a:pt x="3332" y="332960"/>
                  </a:lnTo>
                </a:path>
              </a:pathLst>
            </a:custGeom>
            <a:ln w="369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926704" y="1407468"/>
              <a:ext cx="80204" cy="105177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6317168" y="4484372"/>
            <a:ext cx="1628932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percepts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9887732" y="4135717"/>
            <a:ext cx="239716" cy="1243878"/>
            <a:chOff x="2555256" y="1391336"/>
            <a:chExt cx="80645" cy="418465"/>
          </a:xfrm>
        </p:grpSpPr>
        <p:sp>
          <p:nvSpPr>
            <p:cNvPr id="17" name="object 17"/>
            <p:cNvSpPr/>
            <p:nvPr/>
          </p:nvSpPr>
          <p:spPr>
            <a:xfrm>
              <a:off x="2580230" y="1391336"/>
              <a:ext cx="30480" cy="318135"/>
            </a:xfrm>
            <a:custGeom>
              <a:avLst/>
              <a:gdLst/>
              <a:ahLst/>
              <a:cxnLst/>
              <a:rect l="l" t="t" r="r" b="b"/>
              <a:pathLst>
                <a:path w="30480" h="318135">
                  <a:moveTo>
                    <a:pt x="0" y="0"/>
                  </a:moveTo>
                  <a:lnTo>
                    <a:pt x="30271" y="0"/>
                  </a:lnTo>
                  <a:lnTo>
                    <a:pt x="30271" y="317800"/>
                  </a:lnTo>
                  <a:lnTo>
                    <a:pt x="0" y="317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2587798" y="1391336"/>
              <a:ext cx="15240" cy="318135"/>
            </a:xfrm>
            <a:custGeom>
              <a:avLst/>
              <a:gdLst/>
              <a:ahLst/>
              <a:cxnLst/>
              <a:rect l="l" t="t" r="r" b="b"/>
              <a:pathLst>
                <a:path w="15239" h="318135">
                  <a:moveTo>
                    <a:pt x="0" y="0"/>
                  </a:moveTo>
                  <a:lnTo>
                    <a:pt x="15135" y="0"/>
                  </a:lnTo>
                  <a:lnTo>
                    <a:pt x="15135" y="317800"/>
                  </a:lnTo>
                  <a:lnTo>
                    <a:pt x="0" y="317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2555256" y="1705352"/>
              <a:ext cx="80220" cy="104437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0100728" y="4383658"/>
            <a:ext cx="2057400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commands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7355218" y="3409110"/>
            <a:ext cx="310436" cy="23845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712420" y="5462950"/>
            <a:ext cx="2676508" cy="886303"/>
          </a:xfrm>
          <a:prstGeom prst="rect">
            <a:avLst/>
          </a:prstGeom>
          <a:ln w="7567">
            <a:solidFill>
              <a:srgbClr val="000000"/>
            </a:solidFill>
          </a:ln>
        </p:spPr>
        <p:txBody>
          <a:bodyPr vert="horz" wrap="square" lIns="0" tIns="16988" rIns="0" bIns="0" rtlCol="0">
            <a:spAutoFit/>
          </a:bodyPr>
          <a:lstStyle/>
          <a:p>
            <a:pPr>
              <a:spcBef>
                <a:spcPts val="134"/>
              </a:spcBef>
            </a:pPr>
            <a:endParaRPr sz="2526">
              <a:solidFill>
                <a:schemeClr val="bg1"/>
              </a:solidFill>
              <a:cs typeface="Times New Roman"/>
            </a:endParaRPr>
          </a:p>
          <a:p>
            <a:pPr marL="864464">
              <a:spcBef>
                <a:spcPts val="14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Body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0505260" y="2984678"/>
            <a:ext cx="1853548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memories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7196757" y="3409565"/>
            <a:ext cx="5470042" cy="5645582"/>
            <a:chOff x="1649959" y="1147044"/>
            <a:chExt cx="1840230" cy="1899285"/>
          </a:xfrm>
        </p:grpSpPr>
        <p:sp>
          <p:nvSpPr>
            <p:cNvPr id="25" name="object 25"/>
            <p:cNvSpPr/>
            <p:nvPr/>
          </p:nvSpPr>
          <p:spPr>
            <a:xfrm>
              <a:off x="2724021" y="1187002"/>
              <a:ext cx="665480" cy="635"/>
            </a:xfrm>
            <a:custGeom>
              <a:avLst/>
              <a:gdLst/>
              <a:ahLst/>
              <a:cxnLst/>
              <a:rect l="l" t="t" r="r" b="b"/>
              <a:pathLst>
                <a:path w="665479" h="634">
                  <a:moveTo>
                    <a:pt x="0" y="0"/>
                  </a:moveTo>
                  <a:lnTo>
                    <a:pt x="665454" y="152"/>
                  </a:lnTo>
                </a:path>
              </a:pathLst>
            </a:custGeom>
            <a:ln w="302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2724021" y="1187002"/>
              <a:ext cx="665480" cy="635"/>
            </a:xfrm>
            <a:custGeom>
              <a:avLst/>
              <a:gdLst/>
              <a:ahLst/>
              <a:cxnLst/>
              <a:rect l="l" t="t" r="r" b="b"/>
              <a:pathLst>
                <a:path w="665479" h="634">
                  <a:moveTo>
                    <a:pt x="0" y="0"/>
                  </a:moveTo>
                  <a:lnTo>
                    <a:pt x="665454" y="152"/>
                  </a:lnTo>
                </a:path>
              </a:pathLst>
            </a:custGeom>
            <a:ln w="151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3385684" y="1147044"/>
              <a:ext cx="104445" cy="80220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1653769" y="2683563"/>
              <a:ext cx="1330960" cy="358775"/>
            </a:xfrm>
            <a:custGeom>
              <a:avLst/>
              <a:gdLst/>
              <a:ahLst/>
              <a:cxnLst/>
              <a:rect l="l" t="t" r="r" b="b"/>
              <a:pathLst>
                <a:path w="1330960" h="358775">
                  <a:moveTo>
                    <a:pt x="127786" y="199412"/>
                  </a:moveTo>
                  <a:lnTo>
                    <a:pt x="87696" y="193975"/>
                  </a:lnTo>
                  <a:lnTo>
                    <a:pt x="30275" y="174643"/>
                  </a:lnTo>
                  <a:lnTo>
                    <a:pt x="2736" y="147427"/>
                  </a:lnTo>
                  <a:lnTo>
                    <a:pt x="0" y="132135"/>
                  </a:lnTo>
                  <a:lnTo>
                    <a:pt x="4525" y="116399"/>
                  </a:lnTo>
                  <a:lnTo>
                    <a:pt x="35086" y="85633"/>
                  </a:lnTo>
                  <a:lnTo>
                    <a:pt x="93863" y="59202"/>
                  </a:lnTo>
                  <a:lnTo>
                    <a:pt x="133659" y="48884"/>
                  </a:lnTo>
                  <a:lnTo>
                    <a:pt x="180302" y="41177"/>
                  </a:lnTo>
                  <a:lnTo>
                    <a:pt x="233720" y="36590"/>
                  </a:lnTo>
                  <a:lnTo>
                    <a:pt x="293846" y="35632"/>
                  </a:lnTo>
                  <a:lnTo>
                    <a:pt x="360609" y="38812"/>
                  </a:lnTo>
                  <a:lnTo>
                    <a:pt x="379348" y="25050"/>
                  </a:lnTo>
                  <a:lnTo>
                    <a:pt x="414139" y="14412"/>
                  </a:lnTo>
                  <a:lnTo>
                    <a:pt x="461209" y="6773"/>
                  </a:lnTo>
                  <a:lnTo>
                    <a:pt x="516784" y="2010"/>
                  </a:lnTo>
                  <a:lnTo>
                    <a:pt x="577090" y="0"/>
                  </a:lnTo>
                  <a:lnTo>
                    <a:pt x="638353" y="618"/>
                  </a:lnTo>
                  <a:lnTo>
                    <a:pt x="696800" y="3741"/>
                  </a:lnTo>
                  <a:lnTo>
                    <a:pt x="748655" y="9246"/>
                  </a:lnTo>
                  <a:lnTo>
                    <a:pt x="790146" y="17009"/>
                  </a:lnTo>
                  <a:lnTo>
                    <a:pt x="826937" y="38812"/>
                  </a:lnTo>
                  <a:lnTo>
                    <a:pt x="875668" y="29987"/>
                  </a:lnTo>
                  <a:lnTo>
                    <a:pt x="925169" y="24620"/>
                  </a:lnTo>
                  <a:lnTo>
                    <a:pt x="974635" y="22417"/>
                  </a:lnTo>
                  <a:lnTo>
                    <a:pt x="1023265" y="23084"/>
                  </a:lnTo>
                  <a:lnTo>
                    <a:pt x="1070256" y="26328"/>
                  </a:lnTo>
                  <a:lnTo>
                    <a:pt x="1114804" y="31853"/>
                  </a:lnTo>
                  <a:lnTo>
                    <a:pt x="1156107" y="39366"/>
                  </a:lnTo>
                  <a:lnTo>
                    <a:pt x="1193362" y="48574"/>
                  </a:lnTo>
                  <a:lnTo>
                    <a:pt x="1252517" y="70895"/>
                  </a:lnTo>
                  <a:lnTo>
                    <a:pt x="1285844" y="96466"/>
                  </a:lnTo>
                  <a:lnTo>
                    <a:pt x="1290816" y="109734"/>
                  </a:lnTo>
                  <a:lnTo>
                    <a:pt x="1286922" y="122933"/>
                  </a:lnTo>
                  <a:lnTo>
                    <a:pt x="1273360" y="135768"/>
                  </a:lnTo>
                  <a:lnTo>
                    <a:pt x="1249327" y="147946"/>
                  </a:lnTo>
                  <a:lnTo>
                    <a:pt x="1214020" y="159172"/>
                  </a:lnTo>
                  <a:lnTo>
                    <a:pt x="1260104" y="166087"/>
                  </a:lnTo>
                  <a:lnTo>
                    <a:pt x="1293875" y="175555"/>
                  </a:lnTo>
                  <a:lnTo>
                    <a:pt x="1316237" y="187117"/>
                  </a:lnTo>
                  <a:lnTo>
                    <a:pt x="1328095" y="200315"/>
                  </a:lnTo>
                  <a:lnTo>
                    <a:pt x="1330355" y="214693"/>
                  </a:lnTo>
                  <a:lnTo>
                    <a:pt x="1323920" y="229792"/>
                  </a:lnTo>
                  <a:lnTo>
                    <a:pt x="1288590" y="260323"/>
                  </a:lnTo>
                  <a:lnTo>
                    <a:pt x="1229343" y="288248"/>
                  </a:lnTo>
                  <a:lnTo>
                    <a:pt x="1193013" y="300089"/>
                  </a:lnTo>
                  <a:lnTo>
                    <a:pt x="1153419" y="309905"/>
                  </a:lnTo>
                  <a:lnTo>
                    <a:pt x="1111466" y="317239"/>
                  </a:lnTo>
                  <a:lnTo>
                    <a:pt x="1068059" y="321633"/>
                  </a:lnTo>
                  <a:lnTo>
                    <a:pt x="1024102" y="322630"/>
                  </a:lnTo>
                  <a:lnTo>
                    <a:pt x="980500" y="319772"/>
                  </a:lnTo>
                  <a:lnTo>
                    <a:pt x="963965" y="332040"/>
                  </a:lnTo>
                  <a:lnTo>
                    <a:pt x="928471" y="342319"/>
                  </a:lnTo>
                  <a:lnTo>
                    <a:pt x="878628" y="350333"/>
                  </a:lnTo>
                  <a:lnTo>
                    <a:pt x="819040" y="355805"/>
                  </a:lnTo>
                  <a:lnTo>
                    <a:pt x="754315" y="358458"/>
                  </a:lnTo>
                  <a:lnTo>
                    <a:pt x="689059" y="358017"/>
                  </a:lnTo>
                  <a:lnTo>
                    <a:pt x="627880" y="354204"/>
                  </a:lnTo>
                  <a:lnTo>
                    <a:pt x="575384" y="346743"/>
                  </a:lnTo>
                  <a:lnTo>
                    <a:pt x="536178" y="335358"/>
                  </a:lnTo>
                  <a:lnTo>
                    <a:pt x="514868" y="319772"/>
                  </a:lnTo>
                  <a:lnTo>
                    <a:pt x="480007" y="327739"/>
                  </a:lnTo>
                  <a:lnTo>
                    <a:pt x="442401" y="333633"/>
                  </a:lnTo>
                  <a:lnTo>
                    <a:pt x="402743" y="337563"/>
                  </a:lnTo>
                  <a:lnTo>
                    <a:pt x="361726" y="339643"/>
                  </a:lnTo>
                  <a:lnTo>
                    <a:pt x="320043" y="339981"/>
                  </a:lnTo>
                  <a:lnTo>
                    <a:pt x="278387" y="338691"/>
                  </a:lnTo>
                  <a:lnTo>
                    <a:pt x="237450" y="335882"/>
                  </a:lnTo>
                  <a:lnTo>
                    <a:pt x="197924" y="331667"/>
                  </a:lnTo>
                  <a:lnTo>
                    <a:pt x="125881" y="319460"/>
                  </a:lnTo>
                  <a:lnTo>
                    <a:pt x="67798" y="302959"/>
                  </a:lnTo>
                  <a:lnTo>
                    <a:pt x="29219" y="283053"/>
                  </a:lnTo>
                  <a:lnTo>
                    <a:pt x="15684" y="260632"/>
                  </a:lnTo>
                  <a:lnTo>
                    <a:pt x="20040" y="248756"/>
                  </a:lnTo>
                  <a:lnTo>
                    <a:pt x="32736" y="236585"/>
                  </a:lnTo>
                  <a:lnTo>
                    <a:pt x="54463" y="224230"/>
                  </a:lnTo>
                  <a:lnTo>
                    <a:pt x="85916" y="211802"/>
                  </a:lnTo>
                  <a:lnTo>
                    <a:pt x="127786" y="199412"/>
                  </a:lnTo>
                  <a:close/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7994691" y="8213324"/>
            <a:ext cx="2349966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Environment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989046" y="6804571"/>
            <a:ext cx="239716" cy="1289178"/>
            <a:chOff x="1916500" y="2289191"/>
            <a:chExt cx="80645" cy="433705"/>
          </a:xfrm>
        </p:grpSpPr>
        <p:sp>
          <p:nvSpPr>
            <p:cNvPr id="31" name="object 31"/>
            <p:cNvSpPr/>
            <p:nvPr/>
          </p:nvSpPr>
          <p:spPr>
            <a:xfrm>
              <a:off x="1941465" y="2374687"/>
              <a:ext cx="37465" cy="348615"/>
            </a:xfrm>
            <a:custGeom>
              <a:avLst/>
              <a:gdLst/>
              <a:ahLst/>
              <a:cxnLst/>
              <a:rect l="l" t="t" r="r" b="b"/>
              <a:pathLst>
                <a:path w="37464" h="348614">
                  <a:moveTo>
                    <a:pt x="0" y="348096"/>
                  </a:moveTo>
                  <a:lnTo>
                    <a:pt x="36937" y="348096"/>
                  </a:lnTo>
                  <a:lnTo>
                    <a:pt x="36937" y="0"/>
                  </a:lnTo>
                  <a:lnTo>
                    <a:pt x="0" y="0"/>
                  </a:lnTo>
                  <a:lnTo>
                    <a:pt x="0" y="34809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2" name="object 32"/>
            <p:cNvSpPr/>
            <p:nvPr/>
          </p:nvSpPr>
          <p:spPr>
            <a:xfrm>
              <a:off x="1956601" y="2389823"/>
              <a:ext cx="6985" cy="318135"/>
            </a:xfrm>
            <a:custGeom>
              <a:avLst/>
              <a:gdLst/>
              <a:ahLst/>
              <a:cxnLst/>
              <a:rect l="l" t="t" r="r" b="b"/>
              <a:pathLst>
                <a:path w="6985" h="318135">
                  <a:moveTo>
                    <a:pt x="0" y="0"/>
                  </a:moveTo>
                  <a:lnTo>
                    <a:pt x="6665" y="317824"/>
                  </a:lnTo>
                </a:path>
              </a:pathLst>
            </a:custGeom>
            <a:ln w="15135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3" name="object 33"/>
            <p:cNvSpPr/>
            <p:nvPr/>
          </p:nvSpPr>
          <p:spPr>
            <a:xfrm>
              <a:off x="1916500" y="2289191"/>
              <a:ext cx="80204" cy="105177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6692547" y="7105274"/>
            <a:ext cx="1223114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s</a:t>
            </a:r>
            <a:r>
              <a:rPr sz="3122" dirty="0">
                <a:solidFill>
                  <a:schemeClr val="bg1"/>
                </a:solidFill>
                <a:cs typeface="Arial"/>
              </a:rPr>
              <a:t>t</a:t>
            </a:r>
            <a:r>
              <a:rPr sz="3122" spc="14" dirty="0">
                <a:solidFill>
                  <a:schemeClr val="bg1"/>
                </a:solidFill>
                <a:cs typeface="Arial"/>
              </a:rPr>
              <a:t>imuli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9857402" y="6756619"/>
            <a:ext cx="239716" cy="1243878"/>
            <a:chOff x="2545052" y="2273059"/>
            <a:chExt cx="80645" cy="418465"/>
          </a:xfrm>
        </p:grpSpPr>
        <p:sp>
          <p:nvSpPr>
            <p:cNvPr id="36" name="object 36"/>
            <p:cNvSpPr/>
            <p:nvPr/>
          </p:nvSpPr>
          <p:spPr>
            <a:xfrm>
              <a:off x="2570026" y="2273059"/>
              <a:ext cx="30480" cy="318135"/>
            </a:xfrm>
            <a:custGeom>
              <a:avLst/>
              <a:gdLst/>
              <a:ahLst/>
              <a:cxnLst/>
              <a:rect l="l" t="t" r="r" b="b"/>
              <a:pathLst>
                <a:path w="30480" h="318135">
                  <a:moveTo>
                    <a:pt x="0" y="0"/>
                  </a:moveTo>
                  <a:lnTo>
                    <a:pt x="30271" y="0"/>
                  </a:lnTo>
                  <a:lnTo>
                    <a:pt x="30271" y="317800"/>
                  </a:lnTo>
                  <a:lnTo>
                    <a:pt x="0" y="317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7" name="object 37"/>
            <p:cNvSpPr/>
            <p:nvPr/>
          </p:nvSpPr>
          <p:spPr>
            <a:xfrm>
              <a:off x="2577594" y="2273059"/>
              <a:ext cx="15240" cy="318135"/>
            </a:xfrm>
            <a:custGeom>
              <a:avLst/>
              <a:gdLst/>
              <a:ahLst/>
              <a:cxnLst/>
              <a:rect l="l" t="t" r="r" b="b"/>
              <a:pathLst>
                <a:path w="15239" h="318135">
                  <a:moveTo>
                    <a:pt x="0" y="0"/>
                  </a:moveTo>
                  <a:lnTo>
                    <a:pt x="15135" y="0"/>
                  </a:lnTo>
                  <a:lnTo>
                    <a:pt x="15135" y="317800"/>
                  </a:lnTo>
                  <a:lnTo>
                    <a:pt x="0" y="3178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38" name="object 38"/>
            <p:cNvSpPr/>
            <p:nvPr/>
          </p:nvSpPr>
          <p:spPr>
            <a:xfrm>
              <a:off x="2545052" y="2587075"/>
              <a:ext cx="80220" cy="104437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10034614" y="7049376"/>
            <a:ext cx="1359016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14" dirty="0">
                <a:solidFill>
                  <a:schemeClr val="bg1"/>
                </a:solidFill>
                <a:cs typeface="Arial"/>
              </a:rPr>
              <a:t>actions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1479661" y="6360564"/>
            <a:ext cx="1134402" cy="526195"/>
          </a:xfrm>
          <a:prstGeom prst="rect">
            <a:avLst/>
          </a:prstGeom>
        </p:spPr>
        <p:txBody>
          <a:bodyPr vert="horz" wrap="square" lIns="0" tIns="45300" rIns="0" bIns="0" rtlCol="0">
            <a:spAutoFit/>
          </a:bodyPr>
          <a:lstStyle/>
          <a:p>
            <a:pPr marL="37750">
              <a:spcBef>
                <a:spcPts val="356"/>
              </a:spcBef>
            </a:pPr>
            <a:r>
              <a:rPr sz="3122" spc="30" dirty="0">
                <a:solidFill>
                  <a:schemeClr val="bg1"/>
                </a:solidFill>
                <a:cs typeface="Arial"/>
              </a:rPr>
              <a:t>Agent</a:t>
            </a:r>
            <a:endParaRPr sz="3122">
              <a:solidFill>
                <a:schemeClr val="bg1"/>
              </a:solidFill>
              <a:cs typeface="Arial"/>
            </a:endParaRPr>
          </a:p>
        </p:txBody>
      </p:sp>
      <p:sp>
        <p:nvSpPr>
          <p:cNvPr id="47" name="object 12">
            <a:extLst>
              <a:ext uri="{FF2B5EF4-FFF2-40B4-BE49-F238E27FC236}">
                <a16:creationId xmlns:a16="http://schemas.microsoft.com/office/drawing/2014/main" id="{A7A10C1A-09C8-4813-8F07-0524680ED97F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18764" y="1114039"/>
            <a:ext cx="14399404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60" dirty="0"/>
              <a:t>Functions </a:t>
            </a:r>
            <a:r>
              <a:rPr spc="-104" dirty="0"/>
              <a:t>implemented </a:t>
            </a:r>
            <a:r>
              <a:rPr spc="-14" dirty="0"/>
              <a:t>in </a:t>
            </a:r>
            <a:r>
              <a:rPr spc="134" dirty="0"/>
              <a:t>a</a:t>
            </a:r>
            <a:r>
              <a:rPr spc="922" dirty="0"/>
              <a:t> </a:t>
            </a:r>
            <a:r>
              <a:rPr spc="-194" dirty="0"/>
              <a:t>controller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3382336" y="1588892"/>
            <a:ext cx="11523328" cy="2180088"/>
            <a:chOff x="371717" y="548456"/>
            <a:chExt cx="3876675" cy="733425"/>
          </a:xfrm>
        </p:grpSpPr>
        <p:sp>
          <p:nvSpPr>
            <p:cNvPr id="4" name="object 4"/>
            <p:cNvSpPr/>
            <p:nvPr/>
          </p:nvSpPr>
          <p:spPr>
            <a:xfrm>
              <a:off x="371717" y="548456"/>
              <a:ext cx="3876341" cy="732995"/>
            </a:xfrm>
            <a:prstGeom prst="rect">
              <a:avLst/>
            </a:prstGeom>
            <a:blipFill>
              <a:blip r:embed="rId2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455394" y="600244"/>
              <a:ext cx="3706495" cy="562610"/>
            </a:xfrm>
            <a:custGeom>
              <a:avLst/>
              <a:gdLst/>
              <a:ahLst/>
              <a:cxnLst/>
              <a:rect l="l" t="t" r="r" b="b"/>
              <a:pathLst>
                <a:path w="3706495" h="562610">
                  <a:moveTo>
                    <a:pt x="3402247" y="557261"/>
                  </a:moveTo>
                  <a:lnTo>
                    <a:pt x="3446235" y="555034"/>
                  </a:lnTo>
                  <a:lnTo>
                    <a:pt x="3486768" y="548577"/>
                  </a:lnTo>
                  <a:lnTo>
                    <a:pt x="3523852" y="538229"/>
                  </a:lnTo>
                  <a:lnTo>
                    <a:pt x="3587694" y="507212"/>
                  </a:lnTo>
                  <a:lnTo>
                    <a:pt x="3637804" y="464692"/>
                  </a:lnTo>
                  <a:lnTo>
                    <a:pt x="3674227" y="413375"/>
                  </a:lnTo>
                  <a:lnTo>
                    <a:pt x="3697005" y="355967"/>
                  </a:lnTo>
                  <a:lnTo>
                    <a:pt x="3706184" y="295175"/>
                  </a:lnTo>
                  <a:lnTo>
                    <a:pt x="3705687" y="264357"/>
                  </a:lnTo>
                  <a:lnTo>
                    <a:pt x="3694547" y="203565"/>
                  </a:lnTo>
                  <a:lnTo>
                    <a:pt x="3669916" y="146157"/>
                  </a:lnTo>
                  <a:lnTo>
                    <a:pt x="3631838" y="94840"/>
                  </a:lnTo>
                  <a:lnTo>
                    <a:pt x="3580357" y="52320"/>
                  </a:lnTo>
                  <a:lnTo>
                    <a:pt x="3515516" y="21304"/>
                  </a:lnTo>
                  <a:lnTo>
                    <a:pt x="3478099" y="10956"/>
                  </a:lnTo>
                  <a:lnTo>
                    <a:pt x="3437358" y="4499"/>
                  </a:lnTo>
                  <a:lnTo>
                    <a:pt x="3393300" y="2271"/>
                  </a:lnTo>
                  <a:lnTo>
                    <a:pt x="3371580" y="2269"/>
                  </a:lnTo>
                  <a:lnTo>
                    <a:pt x="3346956" y="2264"/>
                  </a:lnTo>
                  <a:lnTo>
                    <a:pt x="3289390" y="2243"/>
                  </a:lnTo>
                  <a:lnTo>
                    <a:pt x="3221389" y="2209"/>
                  </a:lnTo>
                  <a:lnTo>
                    <a:pt x="3143741" y="2164"/>
                  </a:lnTo>
                  <a:lnTo>
                    <a:pt x="3101545" y="2137"/>
                  </a:lnTo>
                  <a:lnTo>
                    <a:pt x="3057233" y="2108"/>
                  </a:lnTo>
                  <a:lnTo>
                    <a:pt x="3010903" y="2076"/>
                  </a:lnTo>
                  <a:lnTo>
                    <a:pt x="2962653" y="2042"/>
                  </a:lnTo>
                  <a:lnTo>
                    <a:pt x="2912582" y="2006"/>
                  </a:lnTo>
                  <a:lnTo>
                    <a:pt x="2860788" y="1967"/>
                  </a:lnTo>
                  <a:lnTo>
                    <a:pt x="2807370" y="1927"/>
                  </a:lnTo>
                  <a:lnTo>
                    <a:pt x="2752426" y="1884"/>
                  </a:lnTo>
                  <a:lnTo>
                    <a:pt x="2696055" y="1840"/>
                  </a:lnTo>
                  <a:lnTo>
                    <a:pt x="2638354" y="1794"/>
                  </a:lnTo>
                  <a:lnTo>
                    <a:pt x="2579423" y="1747"/>
                  </a:lnTo>
                  <a:lnTo>
                    <a:pt x="2519361" y="1699"/>
                  </a:lnTo>
                  <a:lnTo>
                    <a:pt x="2458264" y="1649"/>
                  </a:lnTo>
                  <a:lnTo>
                    <a:pt x="2396232" y="1598"/>
                  </a:lnTo>
                  <a:lnTo>
                    <a:pt x="2333364" y="1546"/>
                  </a:lnTo>
                  <a:lnTo>
                    <a:pt x="2269757" y="1493"/>
                  </a:lnTo>
                  <a:lnTo>
                    <a:pt x="2205510" y="1439"/>
                  </a:lnTo>
                  <a:lnTo>
                    <a:pt x="2140722" y="1385"/>
                  </a:lnTo>
                  <a:lnTo>
                    <a:pt x="2075491" y="1330"/>
                  </a:lnTo>
                  <a:lnTo>
                    <a:pt x="2009915" y="1275"/>
                  </a:lnTo>
                  <a:lnTo>
                    <a:pt x="1944093" y="1219"/>
                  </a:lnTo>
                  <a:lnTo>
                    <a:pt x="1878124" y="1163"/>
                  </a:lnTo>
                  <a:lnTo>
                    <a:pt x="1812105" y="1107"/>
                  </a:lnTo>
                  <a:lnTo>
                    <a:pt x="1746136" y="1052"/>
                  </a:lnTo>
                  <a:lnTo>
                    <a:pt x="1680314" y="996"/>
                  </a:lnTo>
                  <a:lnTo>
                    <a:pt x="1614738" y="941"/>
                  </a:lnTo>
                  <a:lnTo>
                    <a:pt x="1549507" y="886"/>
                  </a:lnTo>
                  <a:lnTo>
                    <a:pt x="1484719" y="831"/>
                  </a:lnTo>
                  <a:lnTo>
                    <a:pt x="1420472" y="778"/>
                  </a:lnTo>
                  <a:lnTo>
                    <a:pt x="1356865" y="725"/>
                  </a:lnTo>
                  <a:lnTo>
                    <a:pt x="1293997" y="673"/>
                  </a:lnTo>
                  <a:lnTo>
                    <a:pt x="1231965" y="622"/>
                  </a:lnTo>
                  <a:lnTo>
                    <a:pt x="1170869" y="572"/>
                  </a:lnTo>
                  <a:lnTo>
                    <a:pt x="1110806" y="523"/>
                  </a:lnTo>
                  <a:lnTo>
                    <a:pt x="1051875" y="476"/>
                  </a:lnTo>
                  <a:lnTo>
                    <a:pt x="994175" y="430"/>
                  </a:lnTo>
                  <a:lnTo>
                    <a:pt x="937803" y="386"/>
                  </a:lnTo>
                  <a:lnTo>
                    <a:pt x="882859" y="344"/>
                  </a:lnTo>
                  <a:lnTo>
                    <a:pt x="829441" y="304"/>
                  </a:lnTo>
                  <a:lnTo>
                    <a:pt x="777648" y="265"/>
                  </a:lnTo>
                  <a:lnTo>
                    <a:pt x="727577" y="229"/>
                  </a:lnTo>
                  <a:lnTo>
                    <a:pt x="679327" y="194"/>
                  </a:lnTo>
                  <a:lnTo>
                    <a:pt x="632997" y="163"/>
                  </a:lnTo>
                  <a:lnTo>
                    <a:pt x="588684" y="133"/>
                  </a:lnTo>
                  <a:lnTo>
                    <a:pt x="546489" y="106"/>
                  </a:lnTo>
                  <a:lnTo>
                    <a:pt x="506508" y="82"/>
                  </a:lnTo>
                  <a:lnTo>
                    <a:pt x="433585" y="43"/>
                  </a:lnTo>
                  <a:lnTo>
                    <a:pt x="370704" y="15"/>
                  </a:lnTo>
                  <a:lnTo>
                    <a:pt x="318651" y="1"/>
                  </a:lnTo>
                  <a:lnTo>
                    <a:pt x="296931" y="0"/>
                  </a:lnTo>
                  <a:lnTo>
                    <a:pt x="253004" y="2237"/>
                  </a:lnTo>
                  <a:lnTo>
                    <a:pt x="212645" y="8722"/>
                  </a:lnTo>
                  <a:lnTo>
                    <a:pt x="175838" y="19116"/>
                  </a:lnTo>
                  <a:lnTo>
                    <a:pt x="112826" y="50270"/>
                  </a:lnTo>
                  <a:lnTo>
                    <a:pt x="63852" y="92978"/>
                  </a:lnTo>
                  <a:lnTo>
                    <a:pt x="28800" y="144523"/>
                  </a:lnTo>
                  <a:lnTo>
                    <a:pt x="7555" y="202185"/>
                  </a:lnTo>
                  <a:lnTo>
                    <a:pt x="0" y="263245"/>
                  </a:lnTo>
                  <a:lnTo>
                    <a:pt x="1320" y="294200"/>
                  </a:lnTo>
                  <a:lnTo>
                    <a:pt x="14082" y="355261"/>
                  </a:lnTo>
                  <a:lnTo>
                    <a:pt x="40246" y="412923"/>
                  </a:lnTo>
                  <a:lnTo>
                    <a:pt x="79694" y="464468"/>
                  </a:lnTo>
                  <a:lnTo>
                    <a:pt x="132310" y="507177"/>
                  </a:lnTo>
                  <a:lnTo>
                    <a:pt x="197980" y="538330"/>
                  </a:lnTo>
                  <a:lnTo>
                    <a:pt x="235673" y="548724"/>
                  </a:lnTo>
                  <a:lnTo>
                    <a:pt x="276586" y="555210"/>
                  </a:lnTo>
                  <a:lnTo>
                    <a:pt x="320704" y="557448"/>
                  </a:lnTo>
                  <a:lnTo>
                    <a:pt x="435600" y="557584"/>
                  </a:lnTo>
                  <a:lnTo>
                    <a:pt x="534099" y="557952"/>
                  </a:lnTo>
                  <a:lnTo>
                    <a:pt x="617215" y="558494"/>
                  </a:lnTo>
                  <a:lnTo>
                    <a:pt x="685960" y="559152"/>
                  </a:lnTo>
                  <a:lnTo>
                    <a:pt x="741349" y="559868"/>
                  </a:lnTo>
                  <a:lnTo>
                    <a:pt x="784394" y="560584"/>
                  </a:lnTo>
                  <a:lnTo>
                    <a:pt x="837509" y="561785"/>
                  </a:lnTo>
                  <a:lnTo>
                    <a:pt x="853413" y="562288"/>
                  </a:lnTo>
                  <a:lnTo>
                    <a:pt x="855947" y="562282"/>
                  </a:lnTo>
                  <a:lnTo>
                    <a:pt x="913672" y="562147"/>
                  </a:lnTo>
                  <a:lnTo>
                    <a:pt x="968491" y="562020"/>
                  </a:lnTo>
                  <a:lnTo>
                    <a:pt x="1038637" y="561858"/>
                  </a:lnTo>
                  <a:lnTo>
                    <a:pt x="1078994" y="561765"/>
                  </a:lnTo>
                  <a:lnTo>
                    <a:pt x="1122626" y="561665"/>
                  </a:lnTo>
                  <a:lnTo>
                    <a:pt x="1169349" y="561558"/>
                  </a:lnTo>
                  <a:lnTo>
                    <a:pt x="1218975" y="561445"/>
                  </a:lnTo>
                  <a:lnTo>
                    <a:pt x="1271321" y="561326"/>
                  </a:lnTo>
                  <a:lnTo>
                    <a:pt x="1326200" y="561202"/>
                  </a:lnTo>
                  <a:lnTo>
                    <a:pt x="1383428" y="561073"/>
                  </a:lnTo>
                  <a:lnTo>
                    <a:pt x="1442818" y="560940"/>
                  </a:lnTo>
                  <a:lnTo>
                    <a:pt x="1504185" y="560803"/>
                  </a:lnTo>
                  <a:lnTo>
                    <a:pt x="1567344" y="560662"/>
                  </a:lnTo>
                  <a:lnTo>
                    <a:pt x="1632110" y="560519"/>
                  </a:lnTo>
                  <a:lnTo>
                    <a:pt x="1698296" y="560373"/>
                  </a:lnTo>
                  <a:lnTo>
                    <a:pt x="1765718" y="560225"/>
                  </a:lnTo>
                  <a:lnTo>
                    <a:pt x="1834190" y="560076"/>
                  </a:lnTo>
                  <a:lnTo>
                    <a:pt x="1903527" y="559925"/>
                  </a:lnTo>
                  <a:lnTo>
                    <a:pt x="1973543" y="559775"/>
                  </a:lnTo>
                  <a:lnTo>
                    <a:pt x="2044052" y="559624"/>
                  </a:lnTo>
                  <a:lnTo>
                    <a:pt x="2114870" y="559474"/>
                  </a:lnTo>
                  <a:lnTo>
                    <a:pt x="2185810" y="559324"/>
                  </a:lnTo>
                  <a:lnTo>
                    <a:pt x="2256688" y="559177"/>
                  </a:lnTo>
                  <a:lnTo>
                    <a:pt x="2327318" y="559031"/>
                  </a:lnTo>
                  <a:lnTo>
                    <a:pt x="2397515" y="558887"/>
                  </a:lnTo>
                  <a:lnTo>
                    <a:pt x="2467092" y="558747"/>
                  </a:lnTo>
                  <a:lnTo>
                    <a:pt x="2535866" y="558609"/>
                  </a:lnTo>
                  <a:lnTo>
                    <a:pt x="2603649" y="558476"/>
                  </a:lnTo>
                  <a:lnTo>
                    <a:pt x="2670257" y="558347"/>
                  </a:lnTo>
                  <a:lnTo>
                    <a:pt x="2735504" y="558223"/>
                  </a:lnTo>
                  <a:lnTo>
                    <a:pt x="2799206" y="558104"/>
                  </a:lnTo>
                  <a:lnTo>
                    <a:pt x="2861175" y="557991"/>
                  </a:lnTo>
                  <a:lnTo>
                    <a:pt x="2921228" y="557884"/>
                  </a:lnTo>
                  <a:lnTo>
                    <a:pt x="2979178" y="557784"/>
                  </a:lnTo>
                  <a:lnTo>
                    <a:pt x="3034840" y="557691"/>
                  </a:lnTo>
                  <a:lnTo>
                    <a:pt x="3088029" y="557606"/>
                  </a:lnTo>
                  <a:lnTo>
                    <a:pt x="3138560" y="557529"/>
                  </a:lnTo>
                  <a:lnTo>
                    <a:pt x="3186245" y="557461"/>
                  </a:lnTo>
                  <a:lnTo>
                    <a:pt x="3230902" y="557402"/>
                  </a:lnTo>
                  <a:lnTo>
                    <a:pt x="3272343" y="557353"/>
                  </a:lnTo>
                  <a:lnTo>
                    <a:pt x="3344838" y="557285"/>
                  </a:lnTo>
                  <a:lnTo>
                    <a:pt x="3375521" y="557267"/>
                  </a:lnTo>
                  <a:lnTo>
                    <a:pt x="3402247" y="557261"/>
                  </a:lnTo>
                  <a:close/>
                </a:path>
              </a:pathLst>
            </a:custGeom>
            <a:ln w="7967">
              <a:solidFill>
                <a:srgbClr val="000000"/>
              </a:solidFill>
              <a:prstDash val="dot"/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4433633" y="2860288"/>
            <a:ext cx="2066838" cy="552770"/>
          </a:xfrm>
          <a:prstGeom prst="rect">
            <a:avLst/>
          </a:prstGeom>
        </p:spPr>
        <p:txBody>
          <a:bodyPr vert="horz" wrap="square" lIns="0" tIns="49076" rIns="0" bIns="0" rtlCol="0">
            <a:spAutoFit/>
          </a:bodyPr>
          <a:lstStyle/>
          <a:p>
            <a:pPr marL="37750">
              <a:spcBef>
                <a:spcPts val="386"/>
              </a:spcBef>
            </a:pPr>
            <a:r>
              <a:rPr sz="3270" u="heavy" spc="104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cs typeface="Times New Roman"/>
              </a:rPr>
              <a:t> </a:t>
            </a:r>
            <a:r>
              <a:rPr sz="3270" u="heavy" spc="44" dirty="0">
                <a:solidFill>
                  <a:schemeClr val="bg1"/>
                </a:solidFill>
                <a:uFill>
                  <a:solidFill>
                    <a:srgbClr val="000000"/>
                  </a:solidFill>
                </a:uFill>
                <a:cs typeface="Arial"/>
              </a:rPr>
              <a:t>memories</a:t>
            </a:r>
            <a:endParaRPr sz="3270" dirty="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6890669" y="2104239"/>
            <a:ext cx="4482866" cy="4090262"/>
            <a:chOff x="1546984" y="707907"/>
            <a:chExt cx="1508125" cy="1376045"/>
          </a:xfrm>
        </p:grpSpPr>
        <p:sp>
          <p:nvSpPr>
            <p:cNvPr id="8" name="object 8"/>
            <p:cNvSpPr/>
            <p:nvPr/>
          </p:nvSpPr>
          <p:spPr>
            <a:xfrm>
              <a:off x="1551112" y="712035"/>
              <a:ext cx="1499870" cy="891540"/>
            </a:xfrm>
            <a:custGeom>
              <a:avLst/>
              <a:gdLst/>
              <a:ahLst/>
              <a:cxnLst/>
              <a:rect l="l" t="t" r="r" b="b"/>
              <a:pathLst>
                <a:path w="1499870" h="891540">
                  <a:moveTo>
                    <a:pt x="0" y="0"/>
                  </a:moveTo>
                  <a:lnTo>
                    <a:pt x="1499648" y="0"/>
                  </a:lnTo>
                  <a:lnTo>
                    <a:pt x="1499648" y="891268"/>
                  </a:lnTo>
                  <a:lnTo>
                    <a:pt x="0" y="8912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551112" y="712035"/>
              <a:ext cx="1499870" cy="891540"/>
            </a:xfrm>
            <a:custGeom>
              <a:avLst/>
              <a:gdLst/>
              <a:ahLst/>
              <a:cxnLst/>
              <a:rect l="l" t="t" r="r" b="b"/>
              <a:pathLst>
                <a:path w="1499870" h="891540">
                  <a:moveTo>
                    <a:pt x="0" y="0"/>
                  </a:moveTo>
                  <a:lnTo>
                    <a:pt x="1499648" y="0"/>
                  </a:lnTo>
                  <a:lnTo>
                    <a:pt x="1499648" y="891268"/>
                  </a:lnTo>
                  <a:lnTo>
                    <a:pt x="0" y="891268"/>
                  </a:lnTo>
                  <a:lnTo>
                    <a:pt x="0" y="0"/>
                  </a:lnTo>
                  <a:close/>
                </a:path>
              </a:pathLst>
            </a:custGeom>
            <a:ln w="79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0" name="object 10"/>
            <p:cNvSpPr/>
            <p:nvPr/>
          </p:nvSpPr>
          <p:spPr>
            <a:xfrm>
              <a:off x="1892179" y="1729439"/>
              <a:ext cx="7620" cy="334645"/>
            </a:xfrm>
            <a:custGeom>
              <a:avLst/>
              <a:gdLst/>
              <a:ahLst/>
              <a:cxnLst/>
              <a:rect l="l" t="t" r="r" b="b"/>
              <a:pathLst>
                <a:path w="7619" h="334644">
                  <a:moveTo>
                    <a:pt x="3508" y="-15934"/>
                  </a:moveTo>
                  <a:lnTo>
                    <a:pt x="3508" y="350532"/>
                  </a:lnTo>
                </a:path>
              </a:pathLst>
            </a:custGeom>
            <a:ln w="388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1849961" y="1623496"/>
              <a:ext cx="84437" cy="110728"/>
            </a:xfrm>
            <a:prstGeom prst="rect">
              <a:avLst/>
            </a:prstGeom>
            <a:blipFill>
              <a:blip r:embed="rId3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6001208" y="5144370"/>
            <a:ext cx="1711984" cy="552770"/>
          </a:xfrm>
          <a:prstGeom prst="rect">
            <a:avLst/>
          </a:prstGeom>
        </p:spPr>
        <p:txBody>
          <a:bodyPr vert="horz" wrap="square" lIns="0" tIns="49076" rIns="0" bIns="0" rtlCol="0">
            <a:spAutoFit/>
          </a:bodyPr>
          <a:lstStyle/>
          <a:p>
            <a:pPr marL="37750">
              <a:spcBef>
                <a:spcPts val="386"/>
              </a:spcBef>
            </a:pPr>
            <a:r>
              <a:rPr sz="3270" spc="30" dirty="0">
                <a:solidFill>
                  <a:schemeClr val="bg1"/>
                </a:solidFill>
                <a:cs typeface="Arial"/>
              </a:rPr>
              <a:t>percepts</a:t>
            </a:r>
            <a:endParaRPr sz="327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504773" y="3317223"/>
            <a:ext cx="3982674" cy="2763334"/>
            <a:chOff x="1417162" y="1115979"/>
            <a:chExt cx="1339850" cy="929640"/>
          </a:xfrm>
        </p:grpSpPr>
        <p:sp>
          <p:nvSpPr>
            <p:cNvPr id="14" name="object 14"/>
            <p:cNvSpPr/>
            <p:nvPr/>
          </p:nvSpPr>
          <p:spPr>
            <a:xfrm>
              <a:off x="2698410" y="1604564"/>
              <a:ext cx="32384" cy="334645"/>
            </a:xfrm>
            <a:custGeom>
              <a:avLst/>
              <a:gdLst/>
              <a:ahLst/>
              <a:cxnLst/>
              <a:rect l="l" t="t" r="r" b="b"/>
              <a:pathLst>
                <a:path w="32385" h="334644">
                  <a:moveTo>
                    <a:pt x="0" y="0"/>
                  </a:moveTo>
                  <a:lnTo>
                    <a:pt x="31869" y="0"/>
                  </a:lnTo>
                  <a:lnTo>
                    <a:pt x="31869" y="334572"/>
                  </a:lnTo>
                  <a:lnTo>
                    <a:pt x="0" y="3345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2706377" y="1604564"/>
              <a:ext cx="16510" cy="334645"/>
            </a:xfrm>
            <a:custGeom>
              <a:avLst/>
              <a:gdLst/>
              <a:ahLst/>
              <a:cxnLst/>
              <a:rect l="l" t="t" r="r" b="b"/>
              <a:pathLst>
                <a:path w="16510" h="334644">
                  <a:moveTo>
                    <a:pt x="0" y="0"/>
                  </a:moveTo>
                  <a:lnTo>
                    <a:pt x="15934" y="0"/>
                  </a:lnTo>
                  <a:lnTo>
                    <a:pt x="15934" y="334572"/>
                  </a:lnTo>
                  <a:lnTo>
                    <a:pt x="0" y="3345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2672117" y="1935153"/>
              <a:ext cx="84453" cy="109949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417162" y="1115979"/>
              <a:ext cx="109949" cy="84453"/>
            </a:xfrm>
            <a:prstGeom prst="rect">
              <a:avLst/>
            </a:prstGeom>
            <a:blipFill>
              <a:blip r:embed="rId5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18" name="object 18"/>
          <p:cNvSpPr txBox="1"/>
          <p:nvPr/>
        </p:nvSpPr>
        <p:spPr>
          <a:xfrm>
            <a:off x="10549677" y="5030976"/>
            <a:ext cx="2161214" cy="552770"/>
          </a:xfrm>
          <a:prstGeom prst="rect">
            <a:avLst/>
          </a:prstGeom>
        </p:spPr>
        <p:txBody>
          <a:bodyPr vert="horz" wrap="square" lIns="0" tIns="49076" rIns="0" bIns="0" rtlCol="0">
            <a:spAutoFit/>
          </a:bodyPr>
          <a:lstStyle/>
          <a:p>
            <a:pPr marL="37750">
              <a:spcBef>
                <a:spcPts val="386"/>
              </a:spcBef>
            </a:pPr>
            <a:r>
              <a:rPr sz="3270" spc="44" dirty="0">
                <a:solidFill>
                  <a:schemeClr val="bg1"/>
                </a:solidFill>
                <a:cs typeface="Arial"/>
              </a:rPr>
              <a:t>commands</a:t>
            </a:r>
            <a:endParaRPr sz="3270">
              <a:solidFill>
                <a:schemeClr val="bg1"/>
              </a:solidFill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1499076" y="2860540"/>
            <a:ext cx="1947924" cy="552770"/>
          </a:xfrm>
          <a:prstGeom prst="rect">
            <a:avLst/>
          </a:prstGeom>
        </p:spPr>
        <p:txBody>
          <a:bodyPr vert="horz" wrap="square" lIns="0" tIns="49076" rIns="0" bIns="0" rtlCol="0">
            <a:spAutoFit/>
          </a:bodyPr>
          <a:lstStyle/>
          <a:p>
            <a:pPr marL="37750">
              <a:spcBef>
                <a:spcPts val="386"/>
              </a:spcBef>
            </a:pPr>
            <a:r>
              <a:rPr sz="3270" spc="44" dirty="0">
                <a:solidFill>
                  <a:schemeClr val="bg1"/>
                </a:solidFill>
                <a:cs typeface="Arial"/>
              </a:rPr>
              <a:t>memories</a:t>
            </a:r>
            <a:endParaRPr sz="3270">
              <a:solidFill>
                <a:schemeClr val="bg1"/>
              </a:solidFill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6867415" y="2899426"/>
            <a:ext cx="6906446" cy="1902624"/>
            <a:chOff x="1539161" y="975424"/>
            <a:chExt cx="2323465" cy="640080"/>
          </a:xfrm>
        </p:grpSpPr>
        <p:sp>
          <p:nvSpPr>
            <p:cNvPr id="21" name="object 21"/>
            <p:cNvSpPr/>
            <p:nvPr/>
          </p:nvSpPr>
          <p:spPr>
            <a:xfrm>
              <a:off x="3055632" y="1154222"/>
              <a:ext cx="701040" cy="635"/>
            </a:xfrm>
            <a:custGeom>
              <a:avLst/>
              <a:gdLst/>
              <a:ahLst/>
              <a:cxnLst/>
              <a:rect l="l" t="t" r="r" b="b"/>
              <a:pathLst>
                <a:path w="701039" h="634">
                  <a:moveTo>
                    <a:pt x="0" y="0"/>
                  </a:moveTo>
                  <a:lnTo>
                    <a:pt x="700575" y="160"/>
                  </a:lnTo>
                </a:path>
              </a:pathLst>
            </a:custGeom>
            <a:ln w="318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3055632" y="1154222"/>
              <a:ext cx="701040" cy="635"/>
            </a:xfrm>
            <a:custGeom>
              <a:avLst/>
              <a:gdLst/>
              <a:ahLst/>
              <a:cxnLst/>
              <a:rect l="l" t="t" r="r" b="b"/>
              <a:pathLst>
                <a:path w="701039" h="634">
                  <a:moveTo>
                    <a:pt x="0" y="0"/>
                  </a:moveTo>
                  <a:lnTo>
                    <a:pt x="700575" y="160"/>
                  </a:lnTo>
                </a:path>
              </a:pathLst>
            </a:custGeom>
            <a:ln w="15934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3752216" y="1112155"/>
              <a:ext cx="109958" cy="84453"/>
            </a:xfrm>
            <a:prstGeom prst="rect">
              <a:avLst/>
            </a:prstGeom>
            <a:blipFill>
              <a:blip r:embed="rId6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551112" y="987375"/>
              <a:ext cx="1385570" cy="170815"/>
            </a:xfrm>
            <a:custGeom>
              <a:avLst/>
              <a:gdLst/>
              <a:ahLst/>
              <a:cxnLst/>
              <a:rect l="l" t="t" r="r" b="b"/>
              <a:pathLst>
                <a:path w="1385570" h="170815">
                  <a:moveTo>
                    <a:pt x="0" y="170294"/>
                  </a:moveTo>
                  <a:lnTo>
                    <a:pt x="49419" y="160328"/>
                  </a:lnTo>
                  <a:lnTo>
                    <a:pt x="99464" y="149470"/>
                  </a:lnTo>
                  <a:lnTo>
                    <a:pt x="150010" y="137897"/>
                  </a:lnTo>
                  <a:lnTo>
                    <a:pt x="200932" y="125789"/>
                  </a:lnTo>
                  <a:lnTo>
                    <a:pt x="252104" y="113324"/>
                  </a:lnTo>
                  <a:lnTo>
                    <a:pt x="303402" y="100680"/>
                  </a:lnTo>
                  <a:lnTo>
                    <a:pt x="354701" y="88036"/>
                  </a:lnTo>
                  <a:lnTo>
                    <a:pt x="405875" y="75571"/>
                  </a:lnTo>
                  <a:lnTo>
                    <a:pt x="456799" y="63462"/>
                  </a:lnTo>
                  <a:lnTo>
                    <a:pt x="507349" y="51889"/>
                  </a:lnTo>
                  <a:lnTo>
                    <a:pt x="557399" y="41029"/>
                  </a:lnTo>
                  <a:lnTo>
                    <a:pt x="606825" y="31063"/>
                  </a:lnTo>
                  <a:lnTo>
                    <a:pt x="655501" y="22167"/>
                  </a:lnTo>
                  <a:lnTo>
                    <a:pt x="703301" y="14520"/>
                  </a:lnTo>
                  <a:lnTo>
                    <a:pt x="750102" y="8302"/>
                  </a:lnTo>
                  <a:lnTo>
                    <a:pt x="795778" y="3690"/>
                  </a:lnTo>
                  <a:lnTo>
                    <a:pt x="840204" y="863"/>
                  </a:lnTo>
                  <a:lnTo>
                    <a:pt x="883255" y="0"/>
                  </a:lnTo>
                  <a:lnTo>
                    <a:pt x="936637" y="2256"/>
                  </a:lnTo>
                  <a:lnTo>
                    <a:pt x="990446" y="8221"/>
                  </a:lnTo>
                  <a:lnTo>
                    <a:pt x="1044259" y="17361"/>
                  </a:lnTo>
                  <a:lnTo>
                    <a:pt x="1097654" y="29140"/>
                  </a:lnTo>
                  <a:lnTo>
                    <a:pt x="1150206" y="43023"/>
                  </a:lnTo>
                  <a:lnTo>
                    <a:pt x="1201494" y="58474"/>
                  </a:lnTo>
                  <a:lnTo>
                    <a:pt x="1251093" y="74957"/>
                  </a:lnTo>
                  <a:lnTo>
                    <a:pt x="1298581" y="91938"/>
                  </a:lnTo>
                  <a:lnTo>
                    <a:pt x="1343534" y="108881"/>
                  </a:lnTo>
                  <a:lnTo>
                    <a:pt x="1385530" y="125251"/>
                  </a:lnTo>
                </a:path>
              </a:pathLst>
            </a:custGeom>
            <a:ln w="23902">
              <a:solidFill>
                <a:srgbClr val="0433FF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2912485" y="1069491"/>
              <a:ext cx="119195" cy="87531"/>
            </a:xfrm>
            <a:prstGeom prst="rect">
              <a:avLst/>
            </a:prstGeom>
            <a:blipFill>
              <a:blip r:embed="rId7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888842" y="987375"/>
              <a:ext cx="546100" cy="615950"/>
            </a:xfrm>
            <a:custGeom>
              <a:avLst/>
              <a:gdLst/>
              <a:ahLst/>
              <a:cxnLst/>
              <a:rect l="l" t="t" r="r" b="b"/>
              <a:pathLst>
                <a:path w="546100" h="615950">
                  <a:moveTo>
                    <a:pt x="0" y="615928"/>
                  </a:moveTo>
                  <a:lnTo>
                    <a:pt x="6487" y="569051"/>
                  </a:lnTo>
                  <a:lnTo>
                    <a:pt x="9087" y="520991"/>
                  </a:lnTo>
                  <a:lnTo>
                    <a:pt x="10132" y="472456"/>
                  </a:lnTo>
                  <a:lnTo>
                    <a:pt x="11955" y="424157"/>
                  </a:lnTo>
                  <a:lnTo>
                    <a:pt x="16888" y="376803"/>
                  </a:lnTo>
                  <a:lnTo>
                    <a:pt x="27265" y="331102"/>
                  </a:lnTo>
                  <a:lnTo>
                    <a:pt x="45417" y="287765"/>
                  </a:lnTo>
                  <a:lnTo>
                    <a:pt x="73677" y="247500"/>
                  </a:lnTo>
                  <a:lnTo>
                    <a:pt x="101613" y="220460"/>
                  </a:lnTo>
                  <a:lnTo>
                    <a:pt x="135234" y="195144"/>
                  </a:lnTo>
                  <a:lnTo>
                    <a:pt x="173643" y="171281"/>
                  </a:lnTo>
                  <a:lnTo>
                    <a:pt x="215941" y="148599"/>
                  </a:lnTo>
                  <a:lnTo>
                    <a:pt x="261231" y="126825"/>
                  </a:lnTo>
                  <a:lnTo>
                    <a:pt x="308615" y="105686"/>
                  </a:lnTo>
                  <a:lnTo>
                    <a:pt x="357196" y="84911"/>
                  </a:lnTo>
                  <a:lnTo>
                    <a:pt x="406075" y="64227"/>
                  </a:lnTo>
                  <a:lnTo>
                    <a:pt x="454354" y="43362"/>
                  </a:lnTo>
                  <a:lnTo>
                    <a:pt x="501137" y="22044"/>
                  </a:lnTo>
                  <a:lnTo>
                    <a:pt x="545524" y="0"/>
                  </a:lnTo>
                </a:path>
              </a:pathLst>
            </a:custGeom>
            <a:ln w="23902">
              <a:solidFill>
                <a:srgbClr val="0433FF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888842" y="1267959"/>
              <a:ext cx="744855" cy="335915"/>
            </a:xfrm>
            <a:custGeom>
              <a:avLst/>
              <a:gdLst/>
              <a:ahLst/>
              <a:cxnLst/>
              <a:rect l="l" t="t" r="r" b="b"/>
              <a:pathLst>
                <a:path w="744855" h="335915">
                  <a:moveTo>
                    <a:pt x="0" y="335343"/>
                  </a:moveTo>
                  <a:lnTo>
                    <a:pt x="39876" y="305216"/>
                  </a:lnTo>
                  <a:lnTo>
                    <a:pt x="80367" y="271513"/>
                  </a:lnTo>
                  <a:lnTo>
                    <a:pt x="121267" y="235427"/>
                  </a:lnTo>
                  <a:lnTo>
                    <a:pt x="162372" y="198148"/>
                  </a:lnTo>
                  <a:lnTo>
                    <a:pt x="203477" y="160869"/>
                  </a:lnTo>
                  <a:lnTo>
                    <a:pt x="244379" y="124781"/>
                  </a:lnTo>
                  <a:lnTo>
                    <a:pt x="284873" y="91076"/>
                  </a:lnTo>
                  <a:lnTo>
                    <a:pt x="324754" y="60946"/>
                  </a:lnTo>
                  <a:lnTo>
                    <a:pt x="363819" y="35581"/>
                  </a:lnTo>
                  <a:lnTo>
                    <a:pt x="401862" y="16174"/>
                  </a:lnTo>
                  <a:lnTo>
                    <a:pt x="438679" y="3916"/>
                  </a:lnTo>
                  <a:lnTo>
                    <a:pt x="474067" y="0"/>
                  </a:lnTo>
                  <a:lnTo>
                    <a:pt x="509316" y="6477"/>
                  </a:lnTo>
                  <a:lnTo>
                    <a:pt x="545025" y="23352"/>
                  </a:lnTo>
                  <a:lnTo>
                    <a:pt x="580760" y="48751"/>
                  </a:lnTo>
                  <a:lnTo>
                    <a:pt x="616087" y="80805"/>
                  </a:lnTo>
                  <a:lnTo>
                    <a:pt x="650572" y="117641"/>
                  </a:lnTo>
                  <a:lnTo>
                    <a:pt x="683782" y="157389"/>
                  </a:lnTo>
                  <a:lnTo>
                    <a:pt x="715281" y="198177"/>
                  </a:lnTo>
                  <a:lnTo>
                    <a:pt x="744636" y="238135"/>
                  </a:lnTo>
                </a:path>
              </a:pathLst>
            </a:custGeom>
            <a:ln w="23902">
              <a:solidFill>
                <a:srgbClr val="FF26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8" name="object 28"/>
            <p:cNvSpPr/>
            <p:nvPr/>
          </p:nvSpPr>
          <p:spPr>
            <a:xfrm>
              <a:off x="2595664" y="1472570"/>
              <a:ext cx="106701" cy="113899"/>
            </a:xfrm>
            <a:prstGeom prst="rect">
              <a:avLst/>
            </a:prstGeom>
            <a:blipFill>
              <a:blip r:embed="rId8" cstate="print"/>
              <a:stretch>
                <a:fillRect/>
              </a:stretch>
            </a:blipFill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  <p:sp>
          <p:nvSpPr>
            <p:cNvPr id="29" name="object 29"/>
            <p:cNvSpPr/>
            <p:nvPr/>
          </p:nvSpPr>
          <p:spPr>
            <a:xfrm>
              <a:off x="1551112" y="1157669"/>
              <a:ext cx="812165" cy="110489"/>
            </a:xfrm>
            <a:custGeom>
              <a:avLst/>
              <a:gdLst/>
              <a:ahLst/>
              <a:cxnLst/>
              <a:rect l="l" t="t" r="r" b="b"/>
              <a:pathLst>
                <a:path w="812164" h="110490">
                  <a:moveTo>
                    <a:pt x="0" y="0"/>
                  </a:moveTo>
                  <a:lnTo>
                    <a:pt x="811797" y="110290"/>
                  </a:lnTo>
                </a:path>
              </a:pathLst>
            </a:custGeom>
            <a:ln w="23902">
              <a:solidFill>
                <a:srgbClr val="FF2600"/>
              </a:solidFill>
            </a:ln>
          </p:spPr>
          <p:txBody>
            <a:bodyPr wrap="square" lIns="0" tIns="0" rIns="0" bIns="0" rtlCol="0"/>
            <a:lstStyle/>
            <a:p>
              <a:endParaRPr sz="5350">
                <a:solidFill>
                  <a:schemeClr val="bg1"/>
                </a:solidFill>
              </a:endParaRPr>
            </a:p>
          </p:txBody>
        </p:sp>
      </p:grpSp>
      <p:sp>
        <p:nvSpPr>
          <p:cNvPr id="31" name="object 31"/>
          <p:cNvSpPr/>
          <p:nvPr/>
        </p:nvSpPr>
        <p:spPr>
          <a:xfrm>
            <a:off x="11201893" y="7657564"/>
            <a:ext cx="134014" cy="0"/>
          </a:xfrm>
          <a:custGeom>
            <a:avLst/>
            <a:gdLst/>
            <a:ahLst/>
            <a:cxnLst/>
            <a:rect l="l" t="t" r="r" b="b"/>
            <a:pathLst>
              <a:path w="45085">
                <a:moveTo>
                  <a:pt x="0" y="0"/>
                </a:moveTo>
                <a:lnTo>
                  <a:pt x="44602" y="0"/>
                </a:lnTo>
              </a:path>
            </a:pathLst>
          </a:custGeom>
          <a:ln w="505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 sz="5350">
              <a:solidFill>
                <a:schemeClr val="bg1"/>
              </a:solidFill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66044" y="6270702"/>
            <a:ext cx="13695640" cy="1677877"/>
          </a:xfrm>
          <a:prstGeom prst="rect">
            <a:avLst/>
          </a:prstGeom>
        </p:spPr>
        <p:txBody>
          <a:bodyPr vert="horz" wrap="square" lIns="0" tIns="152890" rIns="0" bIns="0" rtlCol="0">
            <a:spAutoFit/>
          </a:bodyPr>
          <a:lstStyle/>
          <a:p>
            <a:pPr marL="37750">
              <a:spcBef>
                <a:spcPts val="1204"/>
              </a:spcBef>
            </a:pPr>
            <a:r>
              <a:rPr sz="2800" spc="-134" dirty="0">
                <a:solidFill>
                  <a:schemeClr val="bg1"/>
                </a:solidFill>
                <a:cs typeface="Tahoma"/>
              </a:rPr>
              <a:t>For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discrete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time, </a:t>
            </a:r>
            <a:r>
              <a:rPr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controller</a:t>
            </a:r>
            <a:r>
              <a:rPr sz="2800" spc="848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94" dirty="0">
                <a:solidFill>
                  <a:schemeClr val="bg1"/>
                </a:solidFill>
                <a:cs typeface="Tahoma"/>
              </a:rPr>
              <a:t>implements: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921088" marR="377494">
              <a:spcBef>
                <a:spcPts val="892"/>
              </a:spcBef>
            </a:pPr>
            <a:r>
              <a:rPr sz="2800" spc="-148" dirty="0">
                <a:solidFill>
                  <a:schemeClr val="bg1"/>
                </a:solidFill>
                <a:cs typeface="Tahoma"/>
              </a:rPr>
              <a:t>belief state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function </a:t>
            </a:r>
            <a:r>
              <a:rPr sz="2800" i="1" spc="-90" dirty="0">
                <a:solidFill>
                  <a:schemeClr val="bg1"/>
                </a:solidFill>
                <a:cs typeface="Calibri"/>
              </a:rPr>
              <a:t>remember </a:t>
            </a:r>
            <a:r>
              <a:rPr sz="2800" spc="-60" dirty="0">
                <a:solidFill>
                  <a:schemeClr val="bg1"/>
                </a:solidFill>
                <a:cs typeface="Tahoma"/>
              </a:rPr>
              <a:t>(</a:t>
            </a:r>
            <a:r>
              <a:rPr sz="2800" i="1" spc="-60" dirty="0">
                <a:solidFill>
                  <a:schemeClr val="bg1"/>
                </a:solidFill>
                <a:cs typeface="Calibri"/>
              </a:rPr>
              <a:t>belief </a:t>
            </a:r>
            <a:r>
              <a:rPr sz="2800" i="1" spc="-14" dirty="0">
                <a:solidFill>
                  <a:schemeClr val="bg1"/>
                </a:solidFill>
                <a:cs typeface="Calibri"/>
              </a:rPr>
              <a:t>state</a:t>
            </a:r>
            <a:r>
              <a:rPr sz="2800" i="1" spc="-14" dirty="0">
                <a:solidFill>
                  <a:schemeClr val="bg1"/>
                </a:solidFill>
                <a:cs typeface="Arial"/>
              </a:rPr>
              <a:t>, </a:t>
            </a:r>
            <a:r>
              <a:rPr sz="2800" i="1" spc="-14" dirty="0">
                <a:solidFill>
                  <a:schemeClr val="bg1"/>
                </a:solidFill>
                <a:cs typeface="Calibri"/>
              </a:rPr>
              <a:t>percept</a:t>
            </a:r>
            <a:r>
              <a:rPr sz="2800" spc="-14" dirty="0">
                <a:solidFill>
                  <a:schemeClr val="bg1"/>
                </a:solidFill>
                <a:cs typeface="Tahoma"/>
              </a:rPr>
              <a:t>), 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returns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the next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belief</a:t>
            </a:r>
            <a:r>
              <a:rPr sz="2800" spc="668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state.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921088" marR="15100">
              <a:spcBef>
                <a:spcPts val="922"/>
              </a:spcBef>
            </a:pPr>
            <a:r>
              <a:rPr sz="2800" spc="-208" dirty="0">
                <a:solidFill>
                  <a:schemeClr val="bg1"/>
                </a:solidFill>
                <a:cs typeface="Tahoma"/>
              </a:rPr>
              <a:t>command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function </a:t>
            </a:r>
            <a:r>
              <a:rPr sz="2800" i="1" spc="-74" dirty="0">
                <a:solidFill>
                  <a:schemeClr val="bg1"/>
                </a:solidFill>
                <a:cs typeface="Calibri"/>
              </a:rPr>
              <a:t>command </a:t>
            </a:r>
            <a:r>
              <a:rPr sz="2800" spc="-30" dirty="0">
                <a:solidFill>
                  <a:schemeClr val="bg1"/>
                </a:solidFill>
                <a:cs typeface="Tahoma"/>
              </a:rPr>
              <a:t>(</a:t>
            </a:r>
            <a:r>
              <a:rPr sz="2800" i="1" spc="-30" dirty="0">
                <a:solidFill>
                  <a:schemeClr val="bg1"/>
                </a:solidFill>
                <a:cs typeface="Calibri"/>
              </a:rPr>
              <a:t>memory</a:t>
            </a:r>
            <a:r>
              <a:rPr sz="2800" i="1" spc="-30" dirty="0">
                <a:solidFill>
                  <a:schemeClr val="bg1"/>
                </a:solidFill>
                <a:cs typeface="Arial"/>
              </a:rPr>
              <a:t>, </a:t>
            </a:r>
            <a:r>
              <a:rPr sz="2800" i="1" spc="-14" dirty="0">
                <a:solidFill>
                  <a:schemeClr val="bg1"/>
                </a:solidFill>
                <a:cs typeface="Calibri"/>
              </a:rPr>
              <a:t>percept</a:t>
            </a:r>
            <a:r>
              <a:rPr sz="2800" spc="-14" dirty="0">
                <a:solidFill>
                  <a:schemeClr val="bg1"/>
                </a:solidFill>
                <a:cs typeface="Tahoma"/>
              </a:rPr>
              <a:t>)</a:t>
            </a:r>
            <a:r>
              <a:rPr sz="2800" spc="-194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returns 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the </a:t>
            </a:r>
            <a:r>
              <a:rPr sz="2800" spc="-208" dirty="0">
                <a:solidFill>
                  <a:schemeClr val="bg1"/>
                </a:solidFill>
                <a:cs typeface="Tahoma"/>
              </a:rPr>
              <a:t>command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for the</a:t>
            </a:r>
            <a:r>
              <a:rPr sz="2800" spc="680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agent.</a:t>
            </a:r>
            <a:endParaRPr sz="2800" dirty="0">
              <a:solidFill>
                <a:schemeClr val="bg1"/>
              </a:solidFill>
              <a:cs typeface="Tahoma"/>
            </a:endParaRPr>
          </a:p>
        </p:txBody>
      </p:sp>
      <p:sp>
        <p:nvSpPr>
          <p:cNvPr id="40" name="object 12">
            <a:extLst>
              <a:ext uri="{FF2B5EF4-FFF2-40B4-BE49-F238E27FC236}">
                <a16:creationId xmlns:a16="http://schemas.microsoft.com/office/drawing/2014/main" id="{F0197DFD-C4C9-4576-A244-9604329F789A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453758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8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800" spc="194" dirty="0">
                <a:solidFill>
                  <a:schemeClr val="bg1"/>
                </a:solidFill>
              </a:rPr>
              <a:t>D.L. </a:t>
            </a:r>
            <a:r>
              <a:rPr lang="en-US" sz="2800" spc="-104" dirty="0">
                <a:solidFill>
                  <a:schemeClr val="bg1"/>
                </a:solidFill>
              </a:rPr>
              <a:t>Poole </a:t>
            </a:r>
            <a:r>
              <a:rPr lang="en-US" sz="2800" spc="-164" dirty="0">
                <a:solidFill>
                  <a:schemeClr val="bg1"/>
                </a:solidFill>
              </a:rPr>
              <a:t>and </a:t>
            </a:r>
            <a:r>
              <a:rPr lang="en-US" sz="2800" spc="60" dirty="0">
                <a:solidFill>
                  <a:schemeClr val="bg1"/>
                </a:solidFill>
              </a:rPr>
              <a:t>A.K. </a:t>
            </a:r>
            <a:r>
              <a:rPr lang="en-US" sz="2800" spc="-134" dirty="0">
                <a:solidFill>
                  <a:schemeClr val="bg1"/>
                </a:solidFill>
              </a:rPr>
              <a:t>Mackworth</a:t>
            </a:r>
            <a:r>
              <a:rPr lang="en-US" sz="2800" spc="-60" dirty="0">
                <a:solidFill>
                  <a:schemeClr val="bg1"/>
                </a:solidFill>
              </a:rPr>
              <a:t> </a:t>
            </a:r>
            <a:r>
              <a:rPr lang="en-US" sz="28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84960" y="1099807"/>
            <a:ext cx="7214128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dirty="0"/>
              <a:t>Example: </a:t>
            </a:r>
            <a:r>
              <a:rPr spc="-104" dirty="0"/>
              <a:t>smart</a:t>
            </a:r>
            <a:r>
              <a:rPr spc="-714" dirty="0"/>
              <a:t> </a:t>
            </a:r>
            <a:r>
              <a:rPr spc="-178" dirty="0"/>
              <a:t>house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30375" y="2022713"/>
            <a:ext cx="15807150" cy="5489885"/>
          </a:xfrm>
          <a:prstGeom prst="rect">
            <a:avLst/>
          </a:prstGeom>
        </p:spPr>
        <p:txBody>
          <a:bodyPr vert="horz" wrap="square" lIns="0" tIns="35862" rIns="0" bIns="0" rtlCol="0">
            <a:spAutoFit/>
          </a:bodyPr>
          <a:lstStyle/>
          <a:p>
            <a:pPr marL="113248" marR="90598">
              <a:spcBef>
                <a:spcPts val="282"/>
              </a:spcBef>
            </a:pPr>
            <a:r>
              <a:rPr sz="2800" spc="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smart </a:t>
            </a:r>
            <a:r>
              <a:rPr sz="2800" spc="-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house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will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monitor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your </a:t>
            </a:r>
            <a:r>
              <a:rPr sz="2800" spc="-26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use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essentials,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buy 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them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before </a:t>
            </a:r>
            <a:r>
              <a:rPr sz="2800" spc="-23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you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run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out.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>
              <a:lnSpc>
                <a:spcPts val="4042"/>
              </a:lnSpc>
            </a:pP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Example: snack buying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640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abilities: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buy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chips (and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have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them</a:t>
            </a:r>
            <a:r>
              <a:rPr sz="2800" spc="41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delivered)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goals: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mimimize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price,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don’t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run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out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of</a:t>
            </a:r>
            <a:r>
              <a:rPr sz="2800" spc="55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chips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stimuli: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price,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number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</a:t>
            </a:r>
            <a:r>
              <a:rPr sz="280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stock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96586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98474" algn="l"/>
              </a:tabLst>
            </a:pP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prior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knowledge:</a:t>
            </a:r>
            <a:r>
              <a:rPr sz="2800" spc="58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??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>
              <a:spcBef>
                <a:spcPts val="952"/>
              </a:spcBef>
            </a:pP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trace: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8218062">
              <a:spcBef>
                <a:spcPts val="906"/>
              </a:spcBef>
            </a:pP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trace: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8218062">
              <a:spcBef>
                <a:spcPts val="906"/>
              </a:spcBef>
            </a:pP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Transduction: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>
              <a:spcBef>
                <a:spcPts val="892"/>
              </a:spcBef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Belief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state: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5041444">
              <a:lnSpc>
                <a:spcPct val="121100"/>
              </a:lnSpc>
            </a:pP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Belief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state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transition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function: 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Control</a:t>
            </a:r>
            <a:r>
              <a:rPr sz="2800" spc="1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Function: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object 12">
            <a:extLst>
              <a:ext uri="{FF2B5EF4-FFF2-40B4-BE49-F238E27FC236}">
                <a16:creationId xmlns:a16="http://schemas.microsoft.com/office/drawing/2014/main" id="{F202AE5E-2F18-48B7-AB7F-F12941A6564D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Calibri"/>
                <a:cs typeface="Calibri"/>
              </a:rPr>
              <a:t>©</a:t>
            </a:r>
            <a:r>
              <a:rPr lang="en-US" sz="2400" spc="194" dirty="0">
                <a:solidFill>
                  <a:schemeClr val="bg1"/>
                </a:solidFill>
              </a:rPr>
              <a:t>D.L. </a:t>
            </a:r>
            <a:r>
              <a:rPr lang="en-US" sz="2400" spc="-104" dirty="0">
                <a:solidFill>
                  <a:schemeClr val="bg1"/>
                </a:solidFill>
              </a:rPr>
              <a:t>Poole </a:t>
            </a:r>
            <a:r>
              <a:rPr lang="en-US" sz="2400" spc="-164" dirty="0">
                <a:solidFill>
                  <a:schemeClr val="bg1"/>
                </a:solidFill>
              </a:rPr>
              <a:t>and </a:t>
            </a:r>
            <a:r>
              <a:rPr lang="en-US" sz="2400" spc="60" dirty="0">
                <a:solidFill>
                  <a:schemeClr val="bg1"/>
                </a:solidFill>
              </a:rPr>
              <a:t>A.K. </a:t>
            </a:r>
            <a:r>
              <a:rPr lang="en-US" sz="2400" spc="-134" dirty="0">
                <a:solidFill>
                  <a:schemeClr val="bg1"/>
                </a:solidFill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</a:rPr>
              <a:t> </a:t>
            </a:r>
            <a:r>
              <a:rPr lang="en-US" sz="2400" spc="-134" dirty="0">
                <a:solidFill>
                  <a:schemeClr val="bg1"/>
                </a:solidFill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327455" y="1283809"/>
            <a:ext cx="10300666" cy="784406"/>
          </a:xfrm>
          <a:prstGeom prst="rect">
            <a:avLst/>
          </a:prstGeom>
        </p:spPr>
        <p:txBody>
          <a:bodyPr vert="horz" wrap="square" lIns="0" tIns="45300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356"/>
              </a:spcBef>
            </a:pPr>
            <a:r>
              <a:rPr spc="-104" dirty="0"/>
              <a:t>Implemented</a:t>
            </a:r>
            <a:r>
              <a:rPr spc="44" dirty="0"/>
              <a:t> </a:t>
            </a:r>
            <a:r>
              <a:rPr spc="-44" dirty="0"/>
              <a:t>Example</a:t>
            </a:r>
            <a:r>
              <a:rPr lang="en-US" spc="-44" dirty="0"/>
              <a:t> </a:t>
            </a:r>
            <a:r>
              <a:rPr lang="en-US" spc="-44" dirty="0" err="1"/>
              <a:t>Smarthouse</a:t>
            </a:r>
            <a:endParaRPr spc="-44" dirty="0"/>
          </a:p>
        </p:txBody>
      </p:sp>
      <p:sp>
        <p:nvSpPr>
          <p:cNvPr id="8" name="object 8"/>
          <p:cNvSpPr txBox="1"/>
          <p:nvPr/>
        </p:nvSpPr>
        <p:spPr>
          <a:xfrm>
            <a:off x="495375" y="2242721"/>
            <a:ext cx="17297250" cy="5484931"/>
          </a:xfrm>
          <a:prstGeom prst="rect">
            <a:avLst/>
          </a:prstGeom>
        </p:spPr>
        <p:txBody>
          <a:bodyPr vert="horz" wrap="square" lIns="0" tIns="37750" rIns="0" bIns="0" rtlCol="0">
            <a:spAutoFit/>
          </a:bodyPr>
          <a:lstStyle/>
          <a:p>
            <a:pPr marL="958836" marR="4633748">
              <a:lnSpc>
                <a:spcPct val="121100"/>
              </a:lnSpc>
              <a:spcBef>
                <a:spcPts val="298"/>
              </a:spcBef>
            </a:pPr>
            <a:r>
              <a:rPr lang="en-US" sz="2800" spc="-164" dirty="0">
                <a:solidFill>
                  <a:schemeClr val="bg1"/>
                </a:solidFill>
                <a:cs typeface="Tahoma"/>
              </a:rPr>
              <a:t>Percepts: price, </a:t>
            </a:r>
            <a:r>
              <a:rPr lang="en-US" sz="2800" spc="-208" dirty="0">
                <a:solidFill>
                  <a:schemeClr val="bg1"/>
                </a:solidFill>
                <a:cs typeface="Tahoma"/>
              </a:rPr>
              <a:t>number </a:t>
            </a:r>
            <a:r>
              <a:rPr lang="en-US" sz="2800" spc="-104" dirty="0">
                <a:solidFill>
                  <a:schemeClr val="bg1"/>
                </a:solidFill>
                <a:cs typeface="Tahoma"/>
              </a:rPr>
              <a:t>in stock  </a:t>
            </a:r>
            <a:r>
              <a:rPr lang="en-US" sz="2800" spc="-90" dirty="0">
                <a:solidFill>
                  <a:schemeClr val="bg1"/>
                </a:solidFill>
                <a:cs typeface="Tahoma"/>
              </a:rPr>
              <a:t>Action: </a:t>
            </a:r>
            <a:r>
              <a:rPr lang="en-US" sz="2800" spc="-208" dirty="0">
                <a:solidFill>
                  <a:schemeClr val="bg1"/>
                </a:solidFill>
                <a:cs typeface="Tahoma"/>
              </a:rPr>
              <a:t>number 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to</a:t>
            </a:r>
            <a:r>
              <a:rPr lang="en-US" sz="2800" spc="-252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208" dirty="0">
                <a:solidFill>
                  <a:schemeClr val="bg1"/>
                </a:solidFill>
                <a:cs typeface="Tahoma"/>
              </a:rPr>
              <a:t>buy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958836" marR="2595276">
              <a:lnSpc>
                <a:spcPct val="114799"/>
              </a:lnSpc>
              <a:spcBef>
                <a:spcPts val="268"/>
              </a:spcBef>
            </a:pPr>
            <a:r>
              <a:rPr lang="en-US" sz="2800" spc="-90" dirty="0">
                <a:solidFill>
                  <a:schemeClr val="bg1"/>
                </a:solidFill>
                <a:cs typeface="Tahoma"/>
              </a:rPr>
              <a:t>Belief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state: (approximate) </a:t>
            </a:r>
            <a:r>
              <a:rPr lang="en-US" sz="2800" spc="-178" dirty="0">
                <a:solidFill>
                  <a:schemeClr val="bg1"/>
                </a:solidFill>
                <a:cs typeface="Tahoma"/>
              </a:rPr>
              <a:t>running </a:t>
            </a:r>
            <a:r>
              <a:rPr lang="en-US" sz="2800" spc="-238" dirty="0">
                <a:solidFill>
                  <a:schemeClr val="bg1"/>
                </a:solidFill>
                <a:cs typeface="Tahoma"/>
              </a:rPr>
              <a:t>average 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controller: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1842174" indent="-543592">
              <a:spcBef>
                <a:spcPts val="640"/>
              </a:spcBef>
              <a:buClr>
                <a:srgbClr val="3333B2"/>
              </a:buClr>
              <a:buFont typeface="Lucida Sans Unicode"/>
              <a:buChar char="►"/>
              <a:tabLst>
                <a:tab pos="1844062" algn="l"/>
              </a:tabLst>
            </a:pPr>
            <a:r>
              <a:rPr lang="en-US" sz="2800" spc="-14" dirty="0">
                <a:solidFill>
                  <a:schemeClr val="bg1"/>
                </a:solidFill>
                <a:cs typeface="Tahoma"/>
              </a:rPr>
              <a:t>if </a:t>
            </a:r>
            <a:r>
              <a:rPr lang="en-US" sz="2800" i="1" spc="-30" dirty="0">
                <a:solidFill>
                  <a:schemeClr val="bg1"/>
                </a:solidFill>
                <a:cs typeface="Calibri"/>
              </a:rPr>
              <a:t>price </a:t>
            </a:r>
            <a:r>
              <a:rPr lang="en-US" sz="2800" i="1" spc="-164" dirty="0">
                <a:solidFill>
                  <a:schemeClr val="bg1"/>
                </a:solidFill>
                <a:cs typeface="Verdana"/>
              </a:rPr>
              <a:t>&lt; </a:t>
            </a:r>
            <a:r>
              <a:rPr lang="en-US" sz="2800" spc="-222" dirty="0">
                <a:solidFill>
                  <a:schemeClr val="bg1"/>
                </a:solidFill>
                <a:cs typeface="Tahoma"/>
              </a:rPr>
              <a:t>0</a:t>
            </a:r>
            <a:r>
              <a:rPr lang="en-US" sz="2800" i="1" spc="-222" dirty="0">
                <a:solidFill>
                  <a:schemeClr val="bg1"/>
                </a:solidFill>
                <a:cs typeface="Verdana"/>
              </a:rPr>
              <a:t>.</a:t>
            </a:r>
            <a:r>
              <a:rPr lang="en-US" sz="2800" spc="-222" dirty="0">
                <a:solidFill>
                  <a:schemeClr val="bg1"/>
                </a:solidFill>
                <a:cs typeface="Tahoma"/>
              </a:rPr>
              <a:t>9 </a:t>
            </a:r>
            <a:r>
              <a:rPr lang="en-US" sz="2800" spc="-980" dirty="0">
                <a:solidFill>
                  <a:schemeClr val="bg1"/>
                </a:solidFill>
                <a:cs typeface="Lucida Sans Unicode"/>
              </a:rPr>
              <a:t>∗ </a:t>
            </a:r>
            <a:r>
              <a:rPr lang="en-US" sz="2800" i="1" spc="-90" dirty="0">
                <a:solidFill>
                  <a:schemeClr val="bg1"/>
                </a:solidFill>
                <a:cs typeface="Calibri"/>
              </a:rPr>
              <a:t>average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and </a:t>
            </a:r>
            <a:r>
              <a:rPr lang="en-US" sz="2800" i="1" spc="30" dirty="0" err="1">
                <a:solidFill>
                  <a:schemeClr val="bg1"/>
                </a:solidFill>
                <a:cs typeface="Calibri"/>
              </a:rPr>
              <a:t>instock</a:t>
            </a:r>
            <a:r>
              <a:rPr lang="en-US" sz="2800" i="1" spc="3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i="1" spc="-164" dirty="0">
                <a:solidFill>
                  <a:schemeClr val="bg1"/>
                </a:solidFill>
                <a:cs typeface="Verdana"/>
              </a:rPr>
              <a:t>&lt;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60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buy</a:t>
            </a:r>
            <a:r>
              <a:rPr lang="en-US" sz="2800" spc="-430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48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1842174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1844062" algn="l"/>
              </a:tabLst>
            </a:pPr>
            <a:r>
              <a:rPr lang="en-US" sz="2800" spc="-194" dirty="0">
                <a:solidFill>
                  <a:schemeClr val="bg1"/>
                </a:solidFill>
                <a:cs typeface="Tahoma"/>
              </a:rPr>
              <a:t>else </a:t>
            </a:r>
            <a:r>
              <a:rPr lang="en-US" sz="2800" spc="-14" dirty="0">
                <a:solidFill>
                  <a:schemeClr val="bg1"/>
                </a:solidFill>
                <a:cs typeface="Tahoma"/>
              </a:rPr>
              <a:t>if </a:t>
            </a:r>
            <a:r>
              <a:rPr lang="en-US" sz="2800" i="1" spc="30" dirty="0" err="1">
                <a:solidFill>
                  <a:schemeClr val="bg1"/>
                </a:solidFill>
                <a:cs typeface="Calibri"/>
              </a:rPr>
              <a:t>instock</a:t>
            </a:r>
            <a:r>
              <a:rPr lang="en-US" sz="2800" i="1" spc="30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sz="2800" i="1" spc="-164" dirty="0">
                <a:solidFill>
                  <a:schemeClr val="bg1"/>
                </a:solidFill>
                <a:cs typeface="Verdana"/>
              </a:rPr>
              <a:t>&lt;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12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buy</a:t>
            </a:r>
            <a:r>
              <a:rPr lang="en-US" sz="2800" spc="90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12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1842174" indent="-543592"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1844062" algn="l"/>
              </a:tabLst>
            </a:pPr>
            <a:r>
              <a:rPr lang="en-US" sz="2800" spc="-194" dirty="0">
                <a:solidFill>
                  <a:schemeClr val="bg1"/>
                </a:solidFill>
                <a:cs typeface="Tahoma"/>
              </a:rPr>
              <a:t>else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buy</a:t>
            </a:r>
            <a:r>
              <a:rPr lang="en-US" sz="2800" spc="298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0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958836">
              <a:spcBef>
                <a:spcPts val="952"/>
              </a:spcBef>
            </a:pPr>
            <a:r>
              <a:rPr lang="en-US" sz="2800" spc="-90" dirty="0">
                <a:solidFill>
                  <a:schemeClr val="bg1"/>
                </a:solidFill>
                <a:cs typeface="Tahoma"/>
              </a:rPr>
              <a:t>Belief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state </a:t>
            </a:r>
            <a:r>
              <a:rPr lang="en-US" sz="2800" spc="-118" dirty="0">
                <a:solidFill>
                  <a:schemeClr val="bg1"/>
                </a:solidFill>
                <a:cs typeface="Tahoma"/>
              </a:rPr>
              <a:t>transition</a:t>
            </a:r>
            <a:r>
              <a:rPr lang="en-US" sz="2800" spc="372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function: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>
              <a:spcBef>
                <a:spcPts val="164"/>
              </a:spcBef>
            </a:pP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1842174"/>
            <a:r>
              <a:rPr lang="en-US" sz="2800" i="1" spc="-118" dirty="0">
                <a:solidFill>
                  <a:schemeClr val="bg1"/>
                </a:solidFill>
                <a:cs typeface="Calibri"/>
              </a:rPr>
              <a:t>average </a:t>
            </a:r>
            <a:r>
              <a:rPr lang="en-US" sz="2800" spc="-104" dirty="0">
                <a:solidFill>
                  <a:schemeClr val="bg1"/>
                </a:solidFill>
                <a:cs typeface="Tahoma"/>
              </a:rPr>
              <a:t>:= </a:t>
            </a:r>
            <a:r>
              <a:rPr lang="en-US" sz="2800" i="1" spc="-118" dirty="0">
                <a:solidFill>
                  <a:schemeClr val="bg1"/>
                </a:solidFill>
                <a:cs typeface="Calibri"/>
              </a:rPr>
              <a:t>average </a:t>
            </a:r>
            <a:r>
              <a:rPr lang="en-US" sz="2800" spc="104" dirty="0">
                <a:solidFill>
                  <a:schemeClr val="bg1"/>
                </a:solidFill>
                <a:cs typeface="Tahoma"/>
              </a:rPr>
              <a:t>+ </a:t>
            </a:r>
            <a:r>
              <a:rPr lang="en-US" sz="2800" spc="-60" dirty="0">
                <a:solidFill>
                  <a:schemeClr val="bg1"/>
                </a:solidFill>
                <a:cs typeface="Tahoma"/>
              </a:rPr>
              <a:t>(</a:t>
            </a:r>
            <a:r>
              <a:rPr lang="en-US" sz="2800" i="1" spc="-60" dirty="0">
                <a:solidFill>
                  <a:schemeClr val="bg1"/>
                </a:solidFill>
                <a:cs typeface="Calibri"/>
              </a:rPr>
              <a:t>price </a:t>
            </a:r>
            <a:r>
              <a:rPr lang="en-US" sz="2800" spc="-74" dirty="0">
                <a:solidFill>
                  <a:schemeClr val="bg1"/>
                </a:solidFill>
                <a:cs typeface="Lucida Sans Unicode"/>
              </a:rPr>
              <a:t>− </a:t>
            </a:r>
            <a:r>
              <a:rPr lang="en-US" sz="2800" i="1" spc="-74" dirty="0">
                <a:solidFill>
                  <a:schemeClr val="bg1"/>
                </a:solidFill>
                <a:cs typeface="Calibri"/>
              </a:rPr>
              <a:t>average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) * </a:t>
            </a:r>
            <a:r>
              <a:rPr lang="en-US" sz="2800" spc="-1040" dirty="0">
                <a:solidFill>
                  <a:schemeClr val="bg1"/>
                </a:solidFill>
                <a:cs typeface="Lucida Sans Unicode"/>
              </a:rPr>
              <a:t> </a:t>
            </a:r>
            <a:r>
              <a:rPr lang="en-US" sz="2800" spc="-178" dirty="0">
                <a:solidFill>
                  <a:schemeClr val="bg1"/>
                </a:solidFill>
                <a:cs typeface="Tahoma"/>
              </a:rPr>
              <a:t>0</a:t>
            </a:r>
            <a:r>
              <a:rPr lang="en-US" sz="2800" i="1" spc="-178" dirty="0">
                <a:solidFill>
                  <a:schemeClr val="bg1"/>
                </a:solidFill>
                <a:cs typeface="Arial"/>
              </a:rPr>
              <a:t>.</a:t>
            </a:r>
            <a:r>
              <a:rPr lang="en-US" sz="2800" spc="-178" dirty="0">
                <a:solidFill>
                  <a:schemeClr val="bg1"/>
                </a:solidFill>
                <a:cs typeface="Tahoma"/>
              </a:rPr>
              <a:t>05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958836" marR="1551504">
              <a:spcBef>
                <a:spcPts val="3566"/>
              </a:spcBef>
            </a:pPr>
            <a:r>
              <a:rPr lang="en-US" sz="2800" spc="-44" dirty="0">
                <a:solidFill>
                  <a:schemeClr val="bg1"/>
                </a:solidFill>
                <a:cs typeface="Tahoma"/>
              </a:rPr>
              <a:t>This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maintains </a:t>
            </a:r>
            <a:r>
              <a:rPr lang="en-US" sz="2800" spc="-222" dirty="0">
                <a:solidFill>
                  <a:schemeClr val="bg1"/>
                </a:solidFill>
                <a:cs typeface="Tahoma"/>
              </a:rPr>
              <a:t>a </a:t>
            </a:r>
            <a:r>
              <a:rPr lang="en-US" sz="2800" spc="-164" dirty="0">
                <a:solidFill>
                  <a:schemeClr val="bg1"/>
                </a:solidFill>
                <a:cs typeface="Tahoma"/>
              </a:rPr>
              <a:t>discounting </a:t>
            </a:r>
            <a:r>
              <a:rPr lang="en-US" sz="2800" spc="-118" dirty="0">
                <a:solidFill>
                  <a:schemeClr val="bg1"/>
                </a:solidFill>
                <a:cs typeface="Tahoma"/>
              </a:rPr>
              <a:t>rolling </a:t>
            </a:r>
            <a:r>
              <a:rPr lang="en-US" sz="2800" spc="-238" dirty="0">
                <a:solidFill>
                  <a:schemeClr val="bg1"/>
                </a:solidFill>
                <a:cs typeface="Tahoma"/>
              </a:rPr>
              <a:t>average 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that  </a:t>
            </a:r>
            <a:r>
              <a:rPr lang="en-US" sz="2800" spc="-148" dirty="0">
                <a:solidFill>
                  <a:schemeClr val="bg1"/>
                </a:solidFill>
                <a:cs typeface="Tahoma"/>
              </a:rPr>
              <a:t>(eventually) </a:t>
            </a:r>
            <a:r>
              <a:rPr lang="en-US" sz="2800" spc="-208" dirty="0">
                <a:solidFill>
                  <a:schemeClr val="bg1"/>
                </a:solidFill>
                <a:cs typeface="Tahoma"/>
              </a:rPr>
              <a:t>weights </a:t>
            </a:r>
            <a:r>
              <a:rPr lang="en-US" sz="2800" spc="-252" dirty="0">
                <a:solidFill>
                  <a:schemeClr val="bg1"/>
                </a:solidFill>
                <a:cs typeface="Tahoma"/>
              </a:rPr>
              <a:t>more </a:t>
            </a:r>
            <a:r>
              <a:rPr lang="en-US" sz="2800" spc="-178" dirty="0">
                <a:solidFill>
                  <a:schemeClr val="bg1"/>
                </a:solidFill>
                <a:cs typeface="Tahoma"/>
              </a:rPr>
              <a:t>recent </a:t>
            </a:r>
            <a:r>
              <a:rPr lang="en-US" sz="2800" spc="-194" dirty="0">
                <a:solidFill>
                  <a:schemeClr val="bg1"/>
                </a:solidFill>
                <a:cs typeface="Tahoma"/>
              </a:rPr>
              <a:t>prices</a:t>
            </a:r>
            <a:r>
              <a:rPr lang="en-US" sz="2800" spc="208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222" dirty="0">
                <a:solidFill>
                  <a:schemeClr val="bg1"/>
                </a:solidFill>
                <a:cs typeface="Tahoma"/>
              </a:rPr>
              <a:t>more.</a:t>
            </a:r>
            <a:endParaRPr lang="en-US" sz="2800" dirty="0">
              <a:solidFill>
                <a:schemeClr val="bg1"/>
              </a:solidFill>
              <a:cs typeface="Tahoma"/>
            </a:endParaRPr>
          </a:p>
          <a:p>
            <a:pPr marL="75498">
              <a:spcBef>
                <a:spcPts val="1216"/>
              </a:spcBef>
            </a:pPr>
            <a:r>
              <a:rPr lang="en-US" sz="2800" spc="-208" dirty="0">
                <a:solidFill>
                  <a:schemeClr val="bg1"/>
                </a:solidFill>
                <a:cs typeface="Tahoma"/>
              </a:rPr>
              <a:t>		(see </a:t>
            </a:r>
            <a:r>
              <a:rPr lang="en-US" sz="2800" spc="-268" dirty="0">
                <a:solidFill>
                  <a:schemeClr val="bg1"/>
                </a:solidFill>
                <a:cs typeface="Courier New"/>
              </a:rPr>
              <a:t>agents.py 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in </a:t>
            </a:r>
            <a:r>
              <a:rPr lang="en-US" sz="2800" spc="-60" dirty="0" err="1">
                <a:solidFill>
                  <a:schemeClr val="bg1"/>
                </a:solidFill>
                <a:cs typeface="Tahoma"/>
              </a:rPr>
              <a:t>AIPython</a:t>
            </a:r>
            <a:r>
              <a:rPr lang="en-US" sz="2800" spc="-60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distribution</a:t>
            </a:r>
            <a:r>
              <a:rPr lang="en-US" sz="2800" spc="60" dirty="0">
                <a:solidFill>
                  <a:schemeClr val="bg1"/>
                </a:solidFill>
                <a:cs typeface="Tahoma"/>
              </a:rPr>
              <a:t> </a:t>
            </a:r>
            <a:r>
              <a:rPr lang="en-US" sz="3270" spc="-252" dirty="0">
                <a:cs typeface="Courier New"/>
                <a:hlinkClick r:id="rId2"/>
              </a:rPr>
              <a:t>http://aipython.org</a:t>
            </a:r>
            <a:r>
              <a:rPr lang="en-US" sz="3270" spc="-252" dirty="0">
                <a:cs typeface="Tahoma"/>
              </a:rPr>
              <a:t>)</a:t>
            </a:r>
            <a:endParaRPr lang="en-US" sz="3270" dirty="0"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3904277" y="9942771"/>
            <a:ext cx="779546" cy="256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7750">
              <a:lnSpc>
                <a:spcPts val="2036"/>
              </a:lnSpc>
            </a:pP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12</a:t>
            </a:r>
            <a:r>
              <a:rPr sz="1784" b="1" spc="-356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dirty="0">
                <a:solidFill>
                  <a:srgbClr val="FFFFFF"/>
                </a:solidFill>
                <a:latin typeface="Lucida Sans"/>
                <a:cs typeface="Lucida Sans"/>
              </a:rPr>
              <a:t>/</a:t>
            </a:r>
            <a:r>
              <a:rPr sz="1784" b="1" spc="-338" dirty="0">
                <a:solidFill>
                  <a:srgbClr val="FFFFFF"/>
                </a:solidFill>
                <a:latin typeface="Lucida Sans"/>
                <a:cs typeface="Lucida Sans"/>
              </a:rPr>
              <a:t> </a:t>
            </a:r>
            <a:r>
              <a:rPr sz="1784" b="1" spc="-164" dirty="0">
                <a:solidFill>
                  <a:srgbClr val="FFFFFF"/>
                </a:solidFill>
                <a:latin typeface="Lucida Sans"/>
                <a:cs typeface="Lucida Sans"/>
              </a:rPr>
              <a:t>12</a:t>
            </a:r>
            <a:endParaRPr sz="1784">
              <a:latin typeface="Lucida Sans"/>
              <a:cs typeface="Lucida Sans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76A19CF8-143D-4487-BDE2-EDEE4E4E4327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b="1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</a:t>
            </a: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A6D3E35-7FB6-4F84-88E8-ED2635EB18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276C08-D6AC-41B8-9C4F-83CCA4CE3F1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Edge AI and Robotics Teaching Kit</a:t>
            </a:r>
          </a:p>
        </p:txBody>
      </p:sp>
    </p:spTree>
    <p:extLst>
      <p:ext uri="{BB962C8B-B14F-4D97-AF65-F5344CB8AC3E}">
        <p14:creationId xmlns:p14="http://schemas.microsoft.com/office/powerpoint/2010/main" val="1017057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9192A9-D146-4F83-B84D-180D28E0DC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Topics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E7ECB4-CB52-4205-BF70-51440BE95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Intelligent Agents</a:t>
            </a:r>
          </a:p>
          <a:p>
            <a:r>
              <a:rPr lang="en-US" dirty="0"/>
              <a:t>Agent System Architectures</a:t>
            </a:r>
          </a:p>
          <a:p>
            <a:r>
              <a:rPr lang="en-US" dirty="0"/>
              <a:t>Agent Functions</a:t>
            </a:r>
          </a:p>
          <a:p>
            <a:r>
              <a:rPr lang="en-US" dirty="0"/>
              <a:t>Controllers</a:t>
            </a:r>
          </a:p>
          <a:p>
            <a:r>
              <a:rPr lang="en-US" dirty="0"/>
              <a:t>Dimensions</a:t>
            </a:r>
          </a:p>
        </p:txBody>
      </p:sp>
    </p:spTree>
    <p:extLst>
      <p:ext uri="{BB962C8B-B14F-4D97-AF65-F5344CB8AC3E}">
        <p14:creationId xmlns:p14="http://schemas.microsoft.com/office/powerpoint/2010/main" val="563426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4093E9-08B8-4A8C-BC9C-88EC379D13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83595C-B2F2-42EE-A7E1-F7501B2928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intelligent agents and the types of agents</a:t>
            </a:r>
          </a:p>
          <a:p>
            <a:r>
              <a:rPr lang="en-US" dirty="0"/>
              <a:t>Discuss the Goals of Artificial Intelligence</a:t>
            </a:r>
          </a:p>
          <a:p>
            <a:r>
              <a:rPr lang="en-US" dirty="0"/>
              <a:t>Describe the dimensions </a:t>
            </a:r>
            <a:r>
              <a:rPr lang="en-US"/>
              <a:t>of complexity</a:t>
            </a:r>
            <a:endParaRPr lang="en-US" dirty="0"/>
          </a:p>
          <a:p>
            <a:r>
              <a:rPr lang="en-US" dirty="0"/>
              <a:t>Discuss the different components that make up an agent system architecture</a:t>
            </a:r>
          </a:p>
          <a:p>
            <a:r>
              <a:rPr lang="en-US" dirty="0"/>
              <a:t>List examples of agent architectures and possible use cases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975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789640" y="820100"/>
            <a:ext cx="10588768" cy="2021232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z="6400" spc="-14" dirty="0"/>
              <a:t>Goals </a:t>
            </a:r>
            <a:r>
              <a:rPr sz="6400" spc="-60" dirty="0"/>
              <a:t>of </a:t>
            </a:r>
            <a:r>
              <a:rPr sz="6400" dirty="0"/>
              <a:t>artificial</a:t>
            </a:r>
            <a:r>
              <a:rPr sz="6400" spc="-416" dirty="0"/>
              <a:t> </a:t>
            </a:r>
            <a:r>
              <a:rPr sz="6400" spc="-30" dirty="0"/>
              <a:t>intelligence</a:t>
            </a:r>
            <a:endParaRPr sz="6400" dirty="0"/>
          </a:p>
        </p:txBody>
      </p:sp>
      <p:sp>
        <p:nvSpPr>
          <p:cNvPr id="4" name="object 4"/>
          <p:cNvSpPr txBox="1"/>
          <p:nvPr/>
        </p:nvSpPr>
        <p:spPr>
          <a:xfrm>
            <a:off x="1767360" y="3084561"/>
            <a:ext cx="13708440" cy="3998166"/>
          </a:xfrm>
          <a:prstGeom prst="rect">
            <a:avLst/>
          </a:prstGeom>
        </p:spPr>
        <p:txBody>
          <a:bodyPr vert="horz" wrap="square" lIns="0" tIns="86824" rIns="0" bIns="0" rtlCol="0">
            <a:spAutoFit/>
          </a:bodyPr>
          <a:lstStyle/>
          <a:p>
            <a:pPr marL="113248" marR="726678">
              <a:lnSpc>
                <a:spcPts val="3566"/>
              </a:lnSpc>
              <a:spcBef>
                <a:spcPts val="680"/>
              </a:spcBef>
            </a:pPr>
            <a:r>
              <a:rPr lang="en-US" sz="2800" spc="-60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Scientific </a:t>
            </a:r>
            <a:r>
              <a:rPr lang="en-US" sz="2800" spc="-148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goal: </a:t>
            </a:r>
            <a:r>
              <a:rPr lang="en-US"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understand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the principles </a:t>
            </a:r>
            <a:r>
              <a:rPr lang="en-US"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lang="en-US"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make 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intelligent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behavior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possible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 </a:t>
            </a: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natural </a:t>
            </a:r>
            <a:r>
              <a:rPr lang="en-US"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or</a:t>
            </a:r>
            <a:r>
              <a:rPr lang="en-US" sz="2800" spc="32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6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artificial </a:t>
            </a: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systems.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indent="-500180">
              <a:lnSpc>
                <a:spcPts val="3566"/>
              </a:lnSpc>
              <a:spcBef>
                <a:spcPts val="446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analyze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natural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artificial</a:t>
            </a:r>
            <a:r>
              <a:rPr lang="en-US" sz="2800" spc="53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agents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marR="90598" indent="-500180">
              <a:lnSpc>
                <a:spcPts val="3566"/>
              </a:lnSpc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lang="en-US"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formulate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test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hypotheses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about </a:t>
            </a:r>
            <a:r>
              <a:rPr lang="en-US"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what </a:t>
            </a:r>
            <a:r>
              <a:rPr lang="en-US"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takes </a:t>
            </a:r>
            <a:r>
              <a:rPr lang="en-US"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construct  intelligent</a:t>
            </a:r>
            <a:r>
              <a:rPr lang="en-US"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agents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indent="-500180">
              <a:lnSpc>
                <a:spcPts val="3418"/>
              </a:lnSpc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design,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build,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experiment </a:t>
            </a:r>
            <a:r>
              <a:rPr lang="en-US" sz="2800" spc="-6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with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computational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systems</a:t>
            </a:r>
            <a:r>
              <a:rPr lang="en-US" sz="2800" spc="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>
              <a:lnSpc>
                <a:spcPts val="3566"/>
              </a:lnSpc>
            </a:pP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perform </a:t>
            </a:r>
            <a:r>
              <a:rPr lang="en-US"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tasks </a:t>
            </a:r>
            <a:r>
              <a:rPr lang="en-US"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that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require</a:t>
            </a:r>
            <a:r>
              <a:rPr lang="en-US" sz="2800" spc="446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intelligence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>
              <a:spcBef>
                <a:spcPts val="1056"/>
              </a:spcBef>
            </a:pPr>
            <a:r>
              <a:rPr lang="en-US" sz="2800" spc="-118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Engineering </a:t>
            </a:r>
            <a:r>
              <a:rPr lang="en-US" sz="2800" spc="-148" dirty="0">
                <a:solidFill>
                  <a:srgbClr val="FF000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goal: </a:t>
            </a: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design </a:t>
            </a:r>
            <a:r>
              <a:rPr lang="en-US"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useful,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intelligent</a:t>
            </a:r>
            <a:r>
              <a:rPr lang="en-US" sz="2800" spc="26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artifacts.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113248" marR="1266492">
              <a:lnSpc>
                <a:spcPct val="102600"/>
              </a:lnSpc>
              <a:spcBef>
                <a:spcPts val="892"/>
              </a:spcBef>
            </a:pP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Analogy </a:t>
            </a:r>
            <a:r>
              <a:rPr lang="en-US" sz="2800" spc="-20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between </a:t>
            </a:r>
            <a:r>
              <a:rPr lang="en-US"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studying </a:t>
            </a:r>
            <a:r>
              <a:rPr lang="en-US"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flying </a:t>
            </a:r>
            <a:r>
              <a:rPr lang="en-US" sz="2800" spc="-16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machines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</a:t>
            </a:r>
            <a:r>
              <a:rPr lang="en-US"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thinking </a:t>
            </a:r>
            <a:r>
              <a:rPr lang="en-US"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machines.</a:t>
            </a:r>
            <a:endParaRPr lang="en-US"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CC97B28F-7542-4E98-8D01-FC073BA468D6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1130867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3600" b="1" spc="194">
                <a:latin typeface="Calibri"/>
                <a:cs typeface="Calibri"/>
              </a:rPr>
              <a:t>©</a:t>
            </a:r>
            <a:r>
              <a:rPr lang="en-US" sz="3600" spc="194"/>
              <a:t>D.L. </a:t>
            </a:r>
            <a:r>
              <a:rPr lang="en-US" sz="3600" spc="-104"/>
              <a:t>Poole </a:t>
            </a:r>
            <a:r>
              <a:rPr lang="en-US" sz="3600" spc="-164"/>
              <a:t>and </a:t>
            </a:r>
            <a:r>
              <a:rPr lang="en-US" sz="3600" spc="60"/>
              <a:t>A.K. </a:t>
            </a:r>
            <a:r>
              <a:rPr lang="en-US" sz="3600" spc="-134"/>
              <a:t>Mackworth</a:t>
            </a:r>
            <a:r>
              <a:rPr lang="en-US" sz="3600" spc="-60"/>
              <a:t> </a:t>
            </a:r>
            <a:r>
              <a:rPr lang="en-US" sz="3600" spc="-134"/>
              <a:t>2010-2020</a:t>
            </a:r>
            <a:endParaRPr lang="en-US" sz="3600" spc="-134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8FCBA6E3-6BDE-4808-9C36-EA58DF29C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ABA5735C-8B4E-42A2-A153-9149798243E9}"/>
              </a:ext>
            </a:extLst>
          </p:cNvPr>
          <p:cNvSpPr txBox="1">
            <a:spLocks/>
          </p:cNvSpPr>
          <p:nvPr/>
        </p:nvSpPr>
        <p:spPr>
          <a:xfrm flipH="1">
            <a:off x="3377380" y="8957964"/>
            <a:ext cx="9600014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507A7-F06A-4FDC-8163-2455CBF3AA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8299" y="960120"/>
            <a:ext cx="6295398" cy="5349240"/>
          </a:xfrm>
        </p:spPr>
        <p:txBody>
          <a:bodyPr anchor="b">
            <a:normAutofit/>
          </a:bodyPr>
          <a:lstStyle/>
          <a:p>
            <a:pPr algn="l"/>
            <a:r>
              <a:rPr lang="en-US" sz="8200"/>
              <a:t>Intelligent Agents</a:t>
            </a:r>
          </a:p>
        </p:txBody>
      </p:sp>
      <p:pic>
        <p:nvPicPr>
          <p:cNvPr id="5" name="Picture 4" descr="Icon&#10;&#10;Description automatically generated">
            <a:extLst>
              <a:ext uri="{FF2B5EF4-FFF2-40B4-BE49-F238E27FC236}">
                <a16:creationId xmlns:a16="http://schemas.microsoft.com/office/drawing/2014/main" id="{AF827B49-7A8B-4190-A8F1-06086602D3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16671" r="-5" b="1644"/>
          <a:stretch/>
        </p:blipFill>
        <p:spPr>
          <a:xfrm>
            <a:off x="1300036" y="1825452"/>
            <a:ext cx="8124392" cy="6636096"/>
          </a:xfrm>
          <a:custGeom>
            <a:avLst/>
            <a:gdLst/>
            <a:ahLst/>
            <a:cxnLst/>
            <a:rect l="l" t="t" r="r" b="b"/>
            <a:pathLst>
              <a:path w="5531320" h="4424065">
                <a:moveTo>
                  <a:pt x="4292328" y="3931444"/>
                </a:moveTo>
                <a:cubicBezTo>
                  <a:pt x="3830135" y="4131325"/>
                  <a:pt x="3346708" y="4259111"/>
                  <a:pt x="2855653" y="4364392"/>
                </a:cubicBezTo>
                <a:lnTo>
                  <a:pt x="2855525" y="4364392"/>
                </a:lnTo>
                <a:cubicBezTo>
                  <a:pt x="3386634" y="4394018"/>
                  <a:pt x="3853531" y="4210158"/>
                  <a:pt x="4292328" y="3931444"/>
                </a:cubicBezTo>
                <a:close/>
                <a:moveTo>
                  <a:pt x="4302118" y="3923561"/>
                </a:moveTo>
                <a:lnTo>
                  <a:pt x="4301102" y="3924959"/>
                </a:lnTo>
                <a:lnTo>
                  <a:pt x="4302881" y="3924959"/>
                </a:lnTo>
                <a:close/>
                <a:moveTo>
                  <a:pt x="3885572" y="334733"/>
                </a:moveTo>
                <a:cubicBezTo>
                  <a:pt x="4046889" y="406840"/>
                  <a:pt x="4203653" y="488713"/>
                  <a:pt x="4355013" y="579880"/>
                </a:cubicBezTo>
                <a:cubicBezTo>
                  <a:pt x="4662082" y="768063"/>
                  <a:pt x="4933803" y="995790"/>
                  <a:pt x="5144619" y="1290779"/>
                </a:cubicBezTo>
                <a:cubicBezTo>
                  <a:pt x="5314365" y="1528042"/>
                  <a:pt x="5426258" y="1789591"/>
                  <a:pt x="5468598" y="2088522"/>
                </a:cubicBezTo>
                <a:cubicBezTo>
                  <a:pt x="5479330" y="2001424"/>
                  <a:pt x="5480182" y="1913385"/>
                  <a:pt x="5471141" y="1826083"/>
                </a:cubicBezTo>
                <a:cubicBezTo>
                  <a:pt x="5455337" y="1662962"/>
                  <a:pt x="5406307" y="1504799"/>
                  <a:pt x="5327080" y="1361348"/>
                </a:cubicBezTo>
                <a:cubicBezTo>
                  <a:pt x="5206160" y="1140233"/>
                  <a:pt x="5033362" y="965782"/>
                  <a:pt x="4833354" y="816507"/>
                </a:cubicBezTo>
                <a:cubicBezTo>
                  <a:pt x="4597235" y="640276"/>
                  <a:pt x="4336322" y="509438"/>
                  <a:pt x="4063457" y="400724"/>
                </a:cubicBezTo>
                <a:cubicBezTo>
                  <a:pt x="4033360" y="388607"/>
                  <a:pt x="4003060" y="376909"/>
                  <a:pt x="3972544" y="365631"/>
                </a:cubicBezTo>
                <a:cubicBezTo>
                  <a:pt x="3943680" y="354950"/>
                  <a:pt x="3914563" y="345033"/>
                  <a:pt x="3885572" y="334733"/>
                </a:cubicBezTo>
                <a:close/>
                <a:moveTo>
                  <a:pt x="3865737" y="329520"/>
                </a:moveTo>
                <a:cubicBezTo>
                  <a:pt x="3865737" y="329520"/>
                  <a:pt x="3865737" y="330410"/>
                  <a:pt x="3866500" y="330537"/>
                </a:cubicBezTo>
                <a:lnTo>
                  <a:pt x="3869806" y="330156"/>
                </a:lnTo>
                <a:close/>
                <a:moveTo>
                  <a:pt x="2219772" y="85645"/>
                </a:moveTo>
                <a:cubicBezTo>
                  <a:pt x="2206943" y="84005"/>
                  <a:pt x="2193910" y="85264"/>
                  <a:pt x="2181627" y="89333"/>
                </a:cubicBezTo>
                <a:cubicBezTo>
                  <a:pt x="1932920" y="125113"/>
                  <a:pt x="1690800" y="197118"/>
                  <a:pt x="1462972" y="303073"/>
                </a:cubicBezTo>
                <a:cubicBezTo>
                  <a:pt x="971789" y="529528"/>
                  <a:pt x="578130" y="865460"/>
                  <a:pt x="308698" y="1338461"/>
                </a:cubicBezTo>
                <a:cubicBezTo>
                  <a:pt x="180225" y="1561852"/>
                  <a:pt x="97653" y="1808638"/>
                  <a:pt x="65840" y="2064364"/>
                </a:cubicBezTo>
                <a:cubicBezTo>
                  <a:pt x="71943" y="2050505"/>
                  <a:pt x="77284" y="2036391"/>
                  <a:pt x="82115" y="2022150"/>
                </a:cubicBezTo>
                <a:cubicBezTo>
                  <a:pt x="170104" y="1763653"/>
                  <a:pt x="279580" y="1515073"/>
                  <a:pt x="423261" y="1282260"/>
                </a:cubicBezTo>
                <a:cubicBezTo>
                  <a:pt x="630770" y="945565"/>
                  <a:pt x="895371" y="664944"/>
                  <a:pt x="1231812" y="454001"/>
                </a:cubicBezTo>
                <a:cubicBezTo>
                  <a:pt x="1535193" y="263783"/>
                  <a:pt x="1866802" y="149729"/>
                  <a:pt x="2219772" y="85645"/>
                </a:cubicBezTo>
                <a:close/>
                <a:moveTo>
                  <a:pt x="2612541" y="836"/>
                </a:moveTo>
                <a:cubicBezTo>
                  <a:pt x="2715914" y="-4250"/>
                  <a:pt x="2831240" y="14695"/>
                  <a:pt x="2946311" y="35548"/>
                </a:cubicBezTo>
                <a:cubicBezTo>
                  <a:pt x="3291652" y="98106"/>
                  <a:pt x="3631144" y="182915"/>
                  <a:pt x="3961100" y="303581"/>
                </a:cubicBezTo>
                <a:cubicBezTo>
                  <a:pt x="4278341" y="419543"/>
                  <a:pt x="4581341" y="563350"/>
                  <a:pt x="4854588" y="764502"/>
                </a:cubicBezTo>
                <a:cubicBezTo>
                  <a:pt x="5067438" y="921152"/>
                  <a:pt x="5250408" y="1105521"/>
                  <a:pt x="5377813" y="1339732"/>
                </a:cubicBezTo>
                <a:cubicBezTo>
                  <a:pt x="5459812" y="1489986"/>
                  <a:pt x="5510304" y="1655396"/>
                  <a:pt x="5526198" y="1825829"/>
                </a:cubicBezTo>
                <a:cubicBezTo>
                  <a:pt x="5538277" y="1951327"/>
                  <a:pt x="5527342" y="2074917"/>
                  <a:pt x="5510558" y="2199398"/>
                </a:cubicBezTo>
                <a:cubicBezTo>
                  <a:pt x="5502967" y="2266991"/>
                  <a:pt x="5502713" y="2335195"/>
                  <a:pt x="5509796" y="2402839"/>
                </a:cubicBezTo>
                <a:cubicBezTo>
                  <a:pt x="5534208" y="2664197"/>
                  <a:pt x="5468472" y="2926051"/>
                  <a:pt x="5323520" y="3144890"/>
                </a:cubicBezTo>
                <a:cubicBezTo>
                  <a:pt x="5201340" y="3332234"/>
                  <a:pt x="5041042" y="3491719"/>
                  <a:pt x="4853062" y="3612932"/>
                </a:cubicBezTo>
                <a:cubicBezTo>
                  <a:pt x="4671110" y="3732072"/>
                  <a:pt x="4498566" y="3864563"/>
                  <a:pt x="4316359" y="3982940"/>
                </a:cubicBezTo>
                <a:cubicBezTo>
                  <a:pt x="4019717" y="4175573"/>
                  <a:pt x="3701077" y="4317347"/>
                  <a:pt x="3352557" y="4386771"/>
                </a:cubicBezTo>
                <a:cubicBezTo>
                  <a:pt x="3160954" y="4425590"/>
                  <a:pt x="2964456" y="4434173"/>
                  <a:pt x="2770207" y="4412201"/>
                </a:cubicBezTo>
                <a:cubicBezTo>
                  <a:pt x="2685525" y="4402537"/>
                  <a:pt x="2599953" y="4402410"/>
                  <a:pt x="2514889" y="4393637"/>
                </a:cubicBezTo>
                <a:cubicBezTo>
                  <a:pt x="2307137" y="4370851"/>
                  <a:pt x="2102209" y="4327277"/>
                  <a:pt x="1903167" y="4263562"/>
                </a:cubicBezTo>
                <a:cubicBezTo>
                  <a:pt x="1560623" y="4156119"/>
                  <a:pt x="1238932" y="4006972"/>
                  <a:pt x="948393" y="3794249"/>
                </a:cubicBezTo>
                <a:cubicBezTo>
                  <a:pt x="647554" y="3573897"/>
                  <a:pt x="396813" y="3308660"/>
                  <a:pt x="223634" y="2975526"/>
                </a:cubicBezTo>
                <a:cubicBezTo>
                  <a:pt x="129454" y="2796370"/>
                  <a:pt x="67150" y="2602198"/>
                  <a:pt x="39520" y="2401695"/>
                </a:cubicBezTo>
                <a:cubicBezTo>
                  <a:pt x="34510" y="2367555"/>
                  <a:pt x="26729" y="2333872"/>
                  <a:pt x="16252" y="2300991"/>
                </a:cubicBezTo>
                <a:cubicBezTo>
                  <a:pt x="-9179" y="2218598"/>
                  <a:pt x="-24" y="2135695"/>
                  <a:pt x="11801" y="2053556"/>
                </a:cubicBezTo>
                <a:cubicBezTo>
                  <a:pt x="93686" y="1480615"/>
                  <a:pt x="377868" y="1021983"/>
                  <a:pt x="812850" y="651084"/>
                </a:cubicBezTo>
                <a:cubicBezTo>
                  <a:pt x="1176755" y="340201"/>
                  <a:pt x="1598260" y="146042"/>
                  <a:pt x="2066810" y="52586"/>
                </a:cubicBezTo>
                <a:cubicBezTo>
                  <a:pt x="2154544" y="35039"/>
                  <a:pt x="2243041" y="23087"/>
                  <a:pt x="2332046" y="14441"/>
                </a:cubicBezTo>
                <a:cubicBezTo>
                  <a:pt x="2421052" y="5794"/>
                  <a:pt x="2508913" y="2107"/>
                  <a:pt x="2612541" y="836"/>
                </a:cubicBezTo>
                <a:close/>
              </a:path>
            </a:pathLst>
          </a:cu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C3A0B8-DA16-43D6-A8EE-EC19B7B84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2915900" y="9534524"/>
            <a:ext cx="4114800" cy="547688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fld id="{4FAB73BC-B049-4115-A692-8D63A059BFB8}" type="slidenum">
              <a:rPr lang="en-US" smtClean="0"/>
              <a:pPr>
                <a:spcAft>
                  <a:spcPts val="1200"/>
                </a:spcAft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491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AC7D-A812-4B8B-A7B6-111218BD5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Agent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C3BA4-DAFB-4019-AC06-BC1A5E9444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Agent</a:t>
            </a:r>
            <a:r>
              <a:rPr lang="en-US" dirty="0"/>
              <a:t> – something that acts in an environment, it does something</a:t>
            </a:r>
          </a:p>
          <a:p>
            <a:r>
              <a:rPr lang="en-US" b="1" dirty="0"/>
              <a:t>Computational Agent- </a:t>
            </a:r>
            <a:r>
              <a:rPr lang="en-US" dirty="0"/>
              <a:t>agent whose decisions can be explained in terms of computation</a:t>
            </a:r>
          </a:p>
          <a:p>
            <a:r>
              <a:rPr lang="en-US" b="1" dirty="0"/>
              <a:t>Intelligent Agent </a:t>
            </a:r>
            <a:r>
              <a:rPr lang="en-US" dirty="0"/>
              <a:t>– computational agents that act intelligently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Ref: Agents of Artificial Intelligence, 2</a:t>
            </a:r>
            <a:r>
              <a:rPr lang="en-US" baseline="30000" dirty="0"/>
              <a:t>nd</a:t>
            </a:r>
            <a:r>
              <a:rPr lang="en-US" dirty="0"/>
              <a:t> Edition </a:t>
            </a:r>
            <a:r>
              <a:rPr lang="en-US" dirty="0">
                <a:hlinkClick r:id="rId2"/>
              </a:rPr>
              <a:t>http://artint.info/2e/html/ArtInt2e.Ch1.S3.html</a:t>
            </a:r>
            <a:r>
              <a:rPr lang="en-US" dirty="0"/>
              <a:t>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55C67-FFF2-42C7-874F-256201237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99886E-1778-41FD-B810-C2A5ABCE85E5}" type="slidenum">
              <a:rPr lang="en-US" altLang="en-US" smtClean="0"/>
              <a:pPr>
                <a:defRPr/>
              </a:pPr>
              <a:t>7</a:t>
            </a:fld>
            <a:endParaRPr lang="en-US" alt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C9318BD-5DD8-456B-AB00-FDA77538E9E8}"/>
              </a:ext>
            </a:extLst>
          </p:cNvPr>
          <p:cNvSpPr txBox="1"/>
          <p:nvPr/>
        </p:nvSpPr>
        <p:spPr>
          <a:xfrm>
            <a:off x="7224518" y="9139944"/>
            <a:ext cx="91591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/>
              <a:t>* Artificial Intelligence – Foundations of Computational Agents</a:t>
            </a:r>
          </a:p>
        </p:txBody>
      </p:sp>
      <p:sp>
        <p:nvSpPr>
          <p:cNvPr id="7" name="object 12">
            <a:extLst>
              <a:ext uri="{FF2B5EF4-FFF2-40B4-BE49-F238E27FC236}">
                <a16:creationId xmlns:a16="http://schemas.microsoft.com/office/drawing/2014/main" id="{2446909B-77E3-4A4A-BBDD-2856440C4F86}"/>
              </a:ext>
            </a:extLst>
          </p:cNvPr>
          <p:cNvSpPr txBox="1">
            <a:spLocks/>
          </p:cNvSpPr>
          <p:nvPr/>
        </p:nvSpPr>
        <p:spPr>
          <a:xfrm flipH="1">
            <a:off x="3377380" y="8957964"/>
            <a:ext cx="9600014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  <p:extLst>
      <p:ext uri="{BB962C8B-B14F-4D97-AF65-F5344CB8AC3E}">
        <p14:creationId xmlns:p14="http://schemas.microsoft.com/office/powerpoint/2010/main" val="2330811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4"/>
          <p:cNvSpPr txBox="1"/>
          <p:nvPr/>
        </p:nvSpPr>
        <p:spPr>
          <a:xfrm>
            <a:off x="1533630" y="3246357"/>
            <a:ext cx="15001140" cy="2354745"/>
          </a:xfrm>
          <a:prstGeom prst="rect">
            <a:avLst/>
          </a:prstGeom>
        </p:spPr>
        <p:txBody>
          <a:bodyPr vert="horz" wrap="square" lIns="0" tIns="20762" rIns="0" bIns="0" rtlCol="0">
            <a:spAutoFit/>
          </a:bodyPr>
          <a:lstStyle/>
          <a:p>
            <a:pPr marL="113248" marR="1030560">
              <a:lnSpc>
                <a:spcPct val="102600"/>
              </a:lnSpc>
              <a:spcBef>
                <a:spcPts val="164"/>
              </a:spcBef>
            </a:pPr>
            <a:r>
              <a:rPr sz="2800" spc="1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agent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acts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intelligently</a:t>
            </a:r>
            <a:r>
              <a:rPr sz="2800" spc="46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if: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indent="-500180">
              <a:lnSpc>
                <a:spcPts val="3566"/>
              </a:lnSpc>
              <a:spcBef>
                <a:spcPts val="520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its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actions </a:t>
            </a:r>
            <a:r>
              <a:rPr sz="2800" spc="-19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are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appropriate for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its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 and</a:t>
            </a:r>
            <a:r>
              <a:rPr sz="2800" spc="58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circumstances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indent="-500180">
              <a:lnSpc>
                <a:spcPts val="3552"/>
              </a:lnSpc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sz="2800" spc="-9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is flexible </a:t>
            </a:r>
            <a:r>
              <a:rPr sz="2800" spc="-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changing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environments and</a:t>
            </a:r>
            <a:r>
              <a:rPr sz="2800" spc="-1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goals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indent="-500180">
              <a:lnSpc>
                <a:spcPts val="3552"/>
              </a:lnSpc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learns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from</a:t>
            </a:r>
            <a:r>
              <a:rPr sz="2800" spc="252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14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experience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936188" marR="1289144" indent="-500180">
              <a:lnSpc>
                <a:spcPts val="3566"/>
              </a:lnSpc>
              <a:spcBef>
                <a:spcPts val="104"/>
              </a:spcBef>
              <a:buClr>
                <a:srgbClr val="3333B2"/>
              </a:buClr>
              <a:buFont typeface="Lucida Sans Unicode"/>
              <a:buChar char="►"/>
              <a:tabLst>
                <a:tab pos="938074" algn="l"/>
              </a:tabLst>
            </a:pPr>
            <a:r>
              <a:rPr sz="2800" spc="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it </a:t>
            </a:r>
            <a:r>
              <a:rPr sz="2800" spc="-17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makes </a:t>
            </a:r>
            <a:r>
              <a:rPr sz="2800" spc="-118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appropriate choices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given </a:t>
            </a:r>
            <a:r>
              <a:rPr sz="2800" spc="-10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perceptual </a:t>
            </a:r>
            <a:r>
              <a:rPr sz="2800" spc="-13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and  </a:t>
            </a:r>
            <a:r>
              <a:rPr sz="2800" spc="-7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computational</a:t>
            </a:r>
            <a:r>
              <a:rPr sz="2800" spc="30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sz="2800" spc="-44" dirty="0">
                <a:solidFill>
                  <a:schemeClr val="bg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limitations</a:t>
            </a:r>
            <a:endParaRPr sz="2800" dirty="0">
              <a:solidFill>
                <a:schemeClr val="bg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object 12">
            <a:extLst>
              <a:ext uri="{FF2B5EF4-FFF2-40B4-BE49-F238E27FC236}">
                <a16:creationId xmlns:a16="http://schemas.microsoft.com/office/drawing/2014/main" id="{2B427718-F121-439A-87D1-0D44436030F8}"/>
              </a:ext>
            </a:extLst>
          </p:cNvPr>
          <p:cNvSpPr txBox="1">
            <a:spLocks/>
          </p:cNvSpPr>
          <p:nvPr/>
        </p:nvSpPr>
        <p:spPr>
          <a:xfrm flipH="1">
            <a:off x="3377380" y="8957964"/>
            <a:ext cx="9600014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2CD79841-6212-4A1E-AA37-E9FDA7C223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determines an intelligent agent?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A1D1F7B8-07A4-4F44-A41C-D532BC07B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8</a:t>
            </a:fld>
            <a:endParaRPr lang="en-US" dirty="0"/>
          </a:p>
        </p:txBody>
      </p:sp>
    </p:spTree>
  </p:cSld>
  <p:clrMapOvr>
    <a:masterClrMapping/>
  </p:clrMapOvr>
  <p:transition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257300" y="1023686"/>
            <a:ext cx="15773400" cy="1036347"/>
          </a:xfrm>
          <a:prstGeom prst="rect">
            <a:avLst/>
          </a:prstGeom>
        </p:spPr>
        <p:txBody>
          <a:bodyPr vert="horz" wrap="square" lIns="0" tIns="50964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37750">
              <a:lnSpc>
                <a:spcPct val="100000"/>
              </a:lnSpc>
              <a:spcBef>
                <a:spcPts val="402"/>
              </a:spcBef>
            </a:pPr>
            <a:r>
              <a:rPr sz="6400" spc="30" dirty="0">
                <a:latin typeface="Calibri"/>
                <a:cs typeface="Calibri"/>
              </a:rPr>
              <a:t>Examples </a:t>
            </a:r>
            <a:r>
              <a:rPr sz="6400" spc="-60" dirty="0">
                <a:latin typeface="Calibri"/>
                <a:cs typeface="Calibri"/>
              </a:rPr>
              <a:t>of</a:t>
            </a:r>
            <a:r>
              <a:rPr sz="6400" spc="654" dirty="0">
                <a:latin typeface="Calibri"/>
                <a:cs typeface="Calibri"/>
              </a:rPr>
              <a:t> </a:t>
            </a:r>
            <a:r>
              <a:rPr sz="6400" spc="-14" dirty="0">
                <a:latin typeface="Calibri"/>
                <a:cs typeface="Calibri"/>
              </a:rPr>
              <a:t>agents</a:t>
            </a:r>
            <a:endParaRPr sz="6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450950" y="2206586"/>
            <a:ext cx="14418315" cy="3991795"/>
          </a:xfrm>
          <a:prstGeom prst="rect">
            <a:avLst/>
          </a:prstGeom>
        </p:spPr>
        <p:txBody>
          <a:bodyPr vert="horz" wrap="square" lIns="0" tIns="20762" rIns="0" bIns="0" rtlCol="0">
            <a:spAutoFit/>
          </a:bodyPr>
          <a:lstStyle/>
          <a:p>
            <a:pPr marL="609250" marR="451106" indent="-571500">
              <a:lnSpc>
                <a:spcPct val="102600"/>
              </a:lnSpc>
              <a:spcBef>
                <a:spcPts val="164"/>
              </a:spcBef>
              <a:buFont typeface="Arial" panose="020B0604020202020204" pitchFamily="34" charset="0"/>
              <a:buChar char="•"/>
            </a:pPr>
            <a:r>
              <a:rPr sz="2800" spc="-104" dirty="0">
                <a:solidFill>
                  <a:schemeClr val="bg1"/>
                </a:solidFill>
                <a:cs typeface="Tahoma"/>
              </a:rPr>
              <a:t>Organizations</a:t>
            </a:r>
            <a:r>
              <a:rPr lang="en-US" sz="2800" spc="-104" dirty="0">
                <a:solidFill>
                  <a:schemeClr val="bg1"/>
                </a:solidFill>
                <a:cs typeface="Tahoma"/>
              </a:rPr>
              <a:t>: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44" dirty="0">
                <a:solidFill>
                  <a:schemeClr val="bg1"/>
                </a:solidFill>
                <a:cs typeface="Tahoma"/>
              </a:rPr>
              <a:t>Microsoft, </a:t>
            </a:r>
            <a:r>
              <a:rPr sz="2800" spc="104" dirty="0">
                <a:solidFill>
                  <a:schemeClr val="bg1"/>
                </a:solidFill>
                <a:cs typeface="Tahoma"/>
              </a:rPr>
              <a:t>Al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Qaeda,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Government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of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Canada,  </a:t>
            </a:r>
            <a:r>
              <a:rPr sz="2800" spc="74" dirty="0">
                <a:solidFill>
                  <a:schemeClr val="bg1"/>
                </a:solidFill>
                <a:cs typeface="Tahoma"/>
              </a:rPr>
              <a:t>UBC, </a:t>
            </a:r>
            <a:r>
              <a:rPr sz="2800" spc="30" dirty="0">
                <a:solidFill>
                  <a:schemeClr val="bg1"/>
                </a:solidFill>
                <a:cs typeface="Tahoma"/>
              </a:rPr>
              <a:t>CS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Dept,...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609250" marR="330308" indent="-571500">
              <a:lnSpc>
                <a:spcPct val="102699"/>
              </a:lnSpc>
              <a:spcBef>
                <a:spcPts val="892"/>
              </a:spcBef>
              <a:buFont typeface="Arial" panose="020B0604020202020204" pitchFamily="34" charset="0"/>
              <a:buChar char="•"/>
            </a:pPr>
            <a:r>
              <a:rPr sz="2800" spc="-118" dirty="0">
                <a:solidFill>
                  <a:schemeClr val="bg1"/>
                </a:solidFill>
                <a:cs typeface="Tahoma"/>
              </a:rPr>
              <a:t>People</a:t>
            </a:r>
            <a:r>
              <a:rPr lang="en-US" sz="2800" spc="-118" dirty="0">
                <a:solidFill>
                  <a:schemeClr val="bg1"/>
                </a:solidFill>
                <a:cs typeface="Tahoma"/>
              </a:rPr>
              <a:t>: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teacher,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physician,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stock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trader,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engineer,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researcher, 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travel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agent,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farmer,</a:t>
            </a:r>
            <a:r>
              <a:rPr sz="2800" spc="386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waiter...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609250" marR="64174" indent="-571500">
              <a:lnSpc>
                <a:spcPct val="102600"/>
              </a:lnSpc>
              <a:spcBef>
                <a:spcPts val="892"/>
              </a:spcBef>
              <a:buFont typeface="Arial" panose="020B0604020202020204" pitchFamily="34" charset="0"/>
              <a:buChar char="•"/>
            </a:pPr>
            <a:r>
              <a:rPr sz="2800" spc="-118" dirty="0">
                <a:solidFill>
                  <a:schemeClr val="bg1"/>
                </a:solidFill>
                <a:cs typeface="Tahoma"/>
              </a:rPr>
              <a:t>Computers/devices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thermostat, </a:t>
            </a:r>
            <a:r>
              <a:rPr sz="2800" spc="-194" dirty="0">
                <a:solidFill>
                  <a:schemeClr val="bg1"/>
                </a:solidFill>
                <a:cs typeface="Tahoma"/>
              </a:rPr>
              <a:t>user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interface, airplane 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controller,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network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controller,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game,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advising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system,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tutoring 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system,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diagnostic assistant, 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robot,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Google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car, </a:t>
            </a:r>
            <a:r>
              <a:rPr sz="2800" spc="-60" dirty="0">
                <a:solidFill>
                  <a:schemeClr val="bg1"/>
                </a:solidFill>
                <a:cs typeface="Tahoma"/>
              </a:rPr>
              <a:t>Mars</a:t>
            </a:r>
            <a:r>
              <a:rPr sz="2800" spc="44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rover...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609250" marR="15100" indent="-571500">
              <a:lnSpc>
                <a:spcPct val="125299"/>
              </a:lnSpc>
              <a:buFont typeface="Arial" panose="020B0604020202020204" pitchFamily="34" charset="0"/>
              <a:buChar char="•"/>
            </a:pPr>
            <a:r>
              <a:rPr sz="2800" spc="-74" dirty="0">
                <a:solidFill>
                  <a:schemeClr val="bg1"/>
                </a:solidFill>
                <a:cs typeface="Tahoma"/>
              </a:rPr>
              <a:t>Animals</a:t>
            </a:r>
            <a:r>
              <a:rPr lang="en-US" sz="2800" spc="-74" dirty="0">
                <a:solidFill>
                  <a:schemeClr val="bg1"/>
                </a:solidFill>
                <a:cs typeface="Tahoma"/>
              </a:rPr>
              <a:t>:</a:t>
            </a:r>
            <a:r>
              <a:rPr sz="2800" spc="-74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dog, </a:t>
            </a:r>
            <a:r>
              <a:rPr sz="2800" spc="-178" dirty="0">
                <a:solidFill>
                  <a:schemeClr val="bg1"/>
                </a:solidFill>
                <a:cs typeface="Tahoma"/>
              </a:rPr>
              <a:t>mouse,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bird,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insect, </a:t>
            </a:r>
            <a:r>
              <a:rPr sz="2800" spc="-194" dirty="0">
                <a:solidFill>
                  <a:schemeClr val="bg1"/>
                </a:solidFill>
                <a:cs typeface="Tahoma"/>
              </a:rPr>
              <a:t>worm,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bacterium, bacteria...</a:t>
            </a:r>
            <a:endParaRPr lang="en-US" sz="2800" spc="-104" dirty="0">
              <a:solidFill>
                <a:schemeClr val="bg1"/>
              </a:solidFill>
              <a:cs typeface="Tahoma"/>
            </a:endParaRPr>
          </a:p>
          <a:p>
            <a:pPr marL="609250" marR="15100" indent="-571500">
              <a:lnSpc>
                <a:spcPct val="125299"/>
              </a:lnSpc>
              <a:buFont typeface="Arial" panose="020B0604020202020204" pitchFamily="34" charset="0"/>
              <a:buChar char="•"/>
            </a:pPr>
            <a:r>
              <a:rPr sz="2800" spc="-60" dirty="0">
                <a:solidFill>
                  <a:schemeClr val="bg1"/>
                </a:solidFill>
                <a:cs typeface="Tahoma"/>
              </a:rPr>
              <a:t>book(?), </a:t>
            </a:r>
            <a:r>
              <a:rPr sz="2800" spc="-134" dirty="0">
                <a:solidFill>
                  <a:schemeClr val="bg1"/>
                </a:solidFill>
                <a:cs typeface="Tahoma"/>
              </a:rPr>
              <a:t>sentence(?), </a:t>
            </a:r>
            <a:r>
              <a:rPr sz="2800" spc="-118" dirty="0">
                <a:solidFill>
                  <a:schemeClr val="bg1"/>
                </a:solidFill>
                <a:cs typeface="Tahoma"/>
              </a:rPr>
              <a:t>word(?),</a:t>
            </a:r>
            <a:r>
              <a:rPr sz="2800" spc="356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60" dirty="0">
                <a:solidFill>
                  <a:schemeClr val="bg1"/>
                </a:solidFill>
                <a:cs typeface="Tahoma"/>
              </a:rPr>
              <a:t>letter(?)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1523650" lvl="1" indent="-571500">
              <a:spcBef>
                <a:spcPts val="90"/>
              </a:spcBef>
              <a:buFont typeface="Arial" panose="020B0604020202020204" pitchFamily="34" charset="0"/>
              <a:buChar char="•"/>
            </a:pPr>
            <a:r>
              <a:rPr sz="2800" spc="-90" dirty="0">
                <a:solidFill>
                  <a:schemeClr val="bg1"/>
                </a:solidFill>
                <a:cs typeface="Tahoma"/>
              </a:rPr>
              <a:t>Can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a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book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or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article </a:t>
            </a:r>
            <a:r>
              <a:rPr sz="2800" i="1" spc="-44" dirty="0">
                <a:solidFill>
                  <a:schemeClr val="bg1"/>
                </a:solidFill>
                <a:cs typeface="Calibri"/>
              </a:rPr>
              <a:t>do</a:t>
            </a:r>
            <a:r>
              <a:rPr sz="2800" i="1" spc="490" dirty="0">
                <a:solidFill>
                  <a:schemeClr val="bg1"/>
                </a:solidFill>
                <a:cs typeface="Calibri"/>
              </a:rPr>
              <a:t>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things?</a:t>
            </a:r>
            <a:endParaRPr sz="2800" dirty="0">
              <a:solidFill>
                <a:schemeClr val="bg1"/>
              </a:solidFill>
              <a:cs typeface="Tahoma"/>
            </a:endParaRPr>
          </a:p>
          <a:p>
            <a:pPr marL="1523650" lvl="1" indent="-571500">
              <a:spcBef>
                <a:spcPts val="104"/>
              </a:spcBef>
              <a:buFont typeface="Arial" panose="020B0604020202020204" pitchFamily="34" charset="0"/>
              <a:buChar char="•"/>
            </a:pPr>
            <a:r>
              <a:rPr sz="2800" spc="-118" dirty="0">
                <a:solidFill>
                  <a:schemeClr val="bg1"/>
                </a:solidFill>
                <a:cs typeface="Tahoma"/>
              </a:rPr>
              <a:t>Convince? </a:t>
            </a:r>
            <a:r>
              <a:rPr sz="2800" spc="-90" dirty="0">
                <a:solidFill>
                  <a:schemeClr val="bg1"/>
                </a:solidFill>
                <a:cs typeface="Tahoma"/>
              </a:rPr>
              <a:t>Argue?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Inspire? </a:t>
            </a:r>
            <a:r>
              <a:rPr sz="2800" spc="-164" dirty="0">
                <a:solidFill>
                  <a:schemeClr val="bg1"/>
                </a:solidFill>
                <a:cs typeface="Tahoma"/>
              </a:rPr>
              <a:t>Cause </a:t>
            </a:r>
            <a:r>
              <a:rPr sz="2800" spc="-148" dirty="0">
                <a:solidFill>
                  <a:schemeClr val="bg1"/>
                </a:solidFill>
                <a:cs typeface="Tahoma"/>
              </a:rPr>
              <a:t>people </a:t>
            </a:r>
            <a:r>
              <a:rPr sz="2800" spc="-44" dirty="0">
                <a:solidFill>
                  <a:schemeClr val="bg1"/>
                </a:solidFill>
                <a:cs typeface="Tahoma"/>
              </a:rPr>
              <a:t>to </a:t>
            </a:r>
            <a:r>
              <a:rPr sz="2800" spc="-60" dirty="0">
                <a:solidFill>
                  <a:schemeClr val="bg1"/>
                </a:solidFill>
                <a:cs typeface="Tahoma"/>
              </a:rPr>
              <a:t>act</a:t>
            </a:r>
            <a:r>
              <a:rPr sz="2800" spc="-460" dirty="0">
                <a:solidFill>
                  <a:schemeClr val="bg1"/>
                </a:solidFill>
                <a:cs typeface="Tahoma"/>
              </a:rPr>
              <a:t> </a:t>
            </a:r>
            <a:r>
              <a:rPr sz="2800" spc="-104" dirty="0">
                <a:solidFill>
                  <a:schemeClr val="bg1"/>
                </a:solidFill>
                <a:cs typeface="Tahoma"/>
              </a:rPr>
              <a:t>differently?</a:t>
            </a:r>
            <a:endParaRPr sz="2800" dirty="0">
              <a:solidFill>
                <a:schemeClr val="bg1"/>
              </a:solidFill>
              <a:cs typeface="Tahoma"/>
            </a:endParaRP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D4C44895-96E0-4C39-86FA-6395C86B06B5}"/>
              </a:ext>
            </a:extLst>
          </p:cNvPr>
          <p:cNvSpPr txBox="1">
            <a:spLocks/>
          </p:cNvSpPr>
          <p:nvPr/>
        </p:nvSpPr>
        <p:spPr>
          <a:xfrm flipH="1">
            <a:off x="4464981" y="9710131"/>
            <a:ext cx="8313202" cy="1130867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3600" b="1" spc="194">
                <a:latin typeface="Calibri"/>
                <a:cs typeface="Calibri"/>
              </a:rPr>
              <a:t>©</a:t>
            </a:r>
            <a:r>
              <a:rPr lang="en-US" sz="3600" spc="194"/>
              <a:t>D.L. </a:t>
            </a:r>
            <a:r>
              <a:rPr lang="en-US" sz="3600" spc="-104"/>
              <a:t>Poole </a:t>
            </a:r>
            <a:r>
              <a:rPr lang="en-US" sz="3600" spc="-164"/>
              <a:t>and </a:t>
            </a:r>
            <a:r>
              <a:rPr lang="en-US" sz="3600" spc="60"/>
              <a:t>A.K. </a:t>
            </a:r>
            <a:r>
              <a:rPr lang="en-US" sz="3600" spc="-134"/>
              <a:t>Mackworth</a:t>
            </a:r>
            <a:r>
              <a:rPr lang="en-US" sz="3600" spc="-60"/>
              <a:t> </a:t>
            </a:r>
            <a:r>
              <a:rPr lang="en-US" sz="3600" spc="-134"/>
              <a:t>2010-2020</a:t>
            </a:r>
            <a:endParaRPr lang="en-US" sz="3600" spc="-134" dirty="0"/>
          </a:p>
        </p:txBody>
      </p:sp>
      <p:sp>
        <p:nvSpPr>
          <p:cNvPr id="17" name="Slide Number Placeholder 16">
            <a:extLst>
              <a:ext uri="{FF2B5EF4-FFF2-40B4-BE49-F238E27FC236}">
                <a16:creationId xmlns:a16="http://schemas.microsoft.com/office/drawing/2014/main" id="{173521F7-17A6-4988-AA04-EC716C9D1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E31D-E2AB-40D1-8B51-AFA5AFEF393A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object 12">
            <a:extLst>
              <a:ext uri="{FF2B5EF4-FFF2-40B4-BE49-F238E27FC236}">
                <a16:creationId xmlns:a16="http://schemas.microsoft.com/office/drawing/2014/main" id="{FF651ED3-030E-44F7-AEBE-64E7054405E5}"/>
              </a:ext>
            </a:extLst>
          </p:cNvPr>
          <p:cNvSpPr txBox="1">
            <a:spLocks/>
          </p:cNvSpPr>
          <p:nvPr/>
        </p:nvSpPr>
        <p:spPr>
          <a:xfrm flipH="1">
            <a:off x="3377380" y="8957964"/>
            <a:ext cx="9600014" cy="392203"/>
          </a:xfrm>
          <a:prstGeom prst="rect">
            <a:avLst/>
          </a:prstGeom>
        </p:spPr>
        <p:txBody>
          <a:bodyPr vert="horz" wrap="square" lIns="0" tIns="22650" rIns="0" bIns="0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50">
              <a:spcBef>
                <a:spcPts val="178"/>
              </a:spcBef>
            </a:pPr>
            <a:r>
              <a:rPr lang="en-US" sz="2400" spc="19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©D.L. </a:t>
            </a:r>
            <a:r>
              <a:rPr lang="en-US" sz="2400" spc="-10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Poole </a:t>
            </a:r>
            <a:r>
              <a:rPr lang="en-US" sz="2400" spc="-16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400" spc="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A.K.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Mackworth</a:t>
            </a:r>
            <a:r>
              <a:rPr lang="en-US" sz="2400" spc="-6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spc="-134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2010-2020</a:t>
            </a: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Title &amp; Bullet">
  <a:themeElements>
    <a:clrScheme name="Custom 1">
      <a:dk1>
        <a:srgbClr val="CDCDCD"/>
      </a:dk1>
      <a:lt1>
        <a:srgbClr val="FFFFFF"/>
      </a:lt1>
      <a:dk2>
        <a:srgbClr val="000000"/>
      </a:dk2>
      <a:lt2>
        <a:srgbClr val="76B900"/>
      </a:lt2>
      <a:accent1>
        <a:srgbClr val="008564"/>
      </a:accent1>
      <a:accent2>
        <a:srgbClr val="5D1682"/>
      </a:accent2>
      <a:accent3>
        <a:srgbClr val="890C58"/>
      </a:accent3>
      <a:accent4>
        <a:srgbClr val="5E5E5E"/>
      </a:accent4>
      <a:accent5>
        <a:srgbClr val="8C8C8C"/>
      </a:accent5>
      <a:accent6>
        <a:srgbClr val="0071C5"/>
      </a:accent6>
      <a:hlink>
        <a:srgbClr val="76B900"/>
      </a:hlink>
      <a:folHlink>
        <a:srgbClr val="76B900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4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 w="6350">
          <a:noFill/>
        </a:ln>
      </a:spPr>
      <a:bodyPr wrap="none" rtlCol="0" anchor="ctr">
        <a:spAutoFit/>
      </a:bodyPr>
      <a:lstStyle>
        <a:defPPr algn="ctr">
          <a:lnSpc>
            <a:spcPct val="90000"/>
          </a:lnSpc>
          <a:defRPr sz="1600" dirty="0" err="1" smtClean="0">
            <a:solidFill>
              <a:schemeClr val="bg1"/>
            </a:solidFill>
            <a:latin typeface="Trebuchet MS" panose="020B06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txDef>
  </a:objectDefaults>
  <a:extraClrSchemeLst>
    <a:extraClrScheme>
      <a:clrScheme name="PPT_Template_Corp_16x9_rev2 1">
        <a:dk1>
          <a:srgbClr val="808080"/>
        </a:dk1>
        <a:lt1>
          <a:srgbClr val="FFFFFF"/>
        </a:lt1>
        <a:dk2>
          <a:srgbClr val="000000"/>
        </a:dk2>
        <a:lt2>
          <a:srgbClr val="B9E700"/>
        </a:lt2>
        <a:accent1>
          <a:srgbClr val="33CCCC"/>
        </a:accent1>
        <a:accent2>
          <a:srgbClr val="FF9933"/>
        </a:accent2>
        <a:accent3>
          <a:srgbClr val="AAAAAA"/>
        </a:accent3>
        <a:accent4>
          <a:srgbClr val="DADADA"/>
        </a:accent4>
        <a:accent5>
          <a:srgbClr val="ADE2E2"/>
        </a:accent5>
        <a:accent6>
          <a:srgbClr val="E78A2D"/>
        </a:accent6>
        <a:hlink>
          <a:srgbClr val="99CC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1074B55424DDA46A2D5F88A4E6A8409" ma:contentTypeVersion="13" ma:contentTypeDescription="Create a new document." ma:contentTypeScope="" ma:versionID="48d2e06ba3395677a6202287fd893282">
  <xsd:schema xmlns:xsd="http://www.w3.org/2001/XMLSchema" xmlns:xs="http://www.w3.org/2001/XMLSchema" xmlns:p="http://schemas.microsoft.com/office/2006/metadata/properties" xmlns:ns2="e42f9681-256a-46bb-8d43-d723a9a9dd0a" xmlns:ns3="adb55acf-91ac-4c47-b2b7-b7c95866bb05" targetNamespace="http://schemas.microsoft.com/office/2006/metadata/properties" ma:root="true" ma:fieldsID="bd78c5df7a87cfa2f9097bdb78757dc2" ns2:_="" ns3:_="">
    <xsd:import namespace="e42f9681-256a-46bb-8d43-d723a9a9dd0a"/>
    <xsd:import namespace="adb55acf-91ac-4c47-b2b7-b7c95866bb0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42f9681-256a-46bb-8d43-d723a9a9dd0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b55acf-91ac-4c47-b2b7-b7c95866bb05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29B7386-0C5E-43DB-8BF1-052EEAD5F5D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9F15313-8A9A-469A-9968-C5AF10FEBED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42f9681-256a-46bb-8d43-d723a9a9dd0a"/>
    <ds:schemaRef ds:uri="adb55acf-91ac-4c47-b2b7-b7c95866bb0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F88E22E-2A4B-4FB1-9848-BF16E7DBE74B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114013</TotalTime>
  <Words>1882</Words>
  <Application>Microsoft Office PowerPoint</Application>
  <PresentationFormat>Custom</PresentationFormat>
  <Paragraphs>261</Paragraphs>
  <Slides>29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Title &amp; Bullet</vt:lpstr>
      <vt:lpstr>Lecture 4.1 Agent Architectures</vt:lpstr>
      <vt:lpstr>PowerPoint Presentation</vt:lpstr>
      <vt:lpstr>Topics</vt:lpstr>
      <vt:lpstr>Learning objectives</vt:lpstr>
      <vt:lpstr>Goals of artificial intelligence</vt:lpstr>
      <vt:lpstr>Intelligent Agents</vt:lpstr>
      <vt:lpstr>Intelligent Agent </vt:lpstr>
      <vt:lpstr>What determines an intelligent agent?</vt:lpstr>
      <vt:lpstr>Examples of agents</vt:lpstr>
      <vt:lpstr>Agents acting in an environment: inputs and output</vt:lpstr>
      <vt:lpstr>Inputs to an agent</vt:lpstr>
      <vt:lpstr>Example agent: autonomous car</vt:lpstr>
      <vt:lpstr>Example agent: robot</vt:lpstr>
      <vt:lpstr>Example agent: thermostat for heater</vt:lpstr>
      <vt:lpstr>Agents acting in an environment</vt:lpstr>
      <vt:lpstr>Dimensions</vt:lpstr>
      <vt:lpstr>Dimensions of complexity</vt:lpstr>
      <vt:lpstr>Agent Example: smart house</vt:lpstr>
      <vt:lpstr>Agent Systems</vt:lpstr>
      <vt:lpstr>Agent System Architecture</vt:lpstr>
      <vt:lpstr>Implementing a controller</vt:lpstr>
      <vt:lpstr>The Agent Functions</vt:lpstr>
      <vt:lpstr>The Agent Functions</vt:lpstr>
      <vt:lpstr>Belief States</vt:lpstr>
      <vt:lpstr>Controller</vt:lpstr>
      <vt:lpstr>Functions implemented in a controller</vt:lpstr>
      <vt:lpstr>Example: smart house</vt:lpstr>
      <vt:lpstr>Implemented Example Smarthouse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Jennifer Hohn</dc:creator>
  <cp:lastModifiedBy>Patricia Delafuente</cp:lastModifiedBy>
  <cp:revision>3704</cp:revision>
  <dcterms:created xsi:type="dcterms:W3CDTF">2008-01-24T03:11:41Z</dcterms:created>
  <dcterms:modified xsi:type="dcterms:W3CDTF">2021-11-05T18:27:53Z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0x01010071074B55424DDA46A2D5F88A4E6A8409</vt:lpwstr>
  </property>
  <property fmtid="{D5CDD505-2E9C-101B-9397-08002B2CF9AE}" pid="3" name="MSIP_Label_6b558183-044c-4105-8d9c-cea02a2a3d86_Enabled">
    <vt:lpwstr>True</vt:lpwstr>
  </property>
  <property fmtid="{D5CDD505-2E9C-101B-9397-08002B2CF9AE}" pid="4" name="MSIP_Label_6b558183-044c-4105-8d9c-cea02a2a3d86_SiteId">
    <vt:lpwstr>43083d15-7273-40c1-b7db-39efd9ccc17a</vt:lpwstr>
  </property>
  <property fmtid="{D5CDD505-2E9C-101B-9397-08002B2CF9AE}" pid="5" name="MSIP_Label_6b558183-044c-4105-8d9c-cea02a2a3d86_Ref">
    <vt:lpwstr>https://api.informationprotection.azure.com/api/43083d15-7273-40c1-b7db-39efd9ccc17a</vt:lpwstr>
  </property>
  <property fmtid="{D5CDD505-2E9C-101B-9397-08002B2CF9AE}" pid="6" name="MSIP_Label_6b558183-044c-4105-8d9c-cea02a2a3d86_Owner">
    <vt:lpwstr>lspillman@nvidia.com</vt:lpwstr>
  </property>
  <property fmtid="{D5CDD505-2E9C-101B-9397-08002B2CF9AE}" pid="7" name="MSIP_Label_6b558183-044c-4105-8d9c-cea02a2a3d86_SetDate">
    <vt:lpwstr>2018-05-11T15:28:31.9824217-07:00</vt:lpwstr>
  </property>
  <property fmtid="{D5CDD505-2E9C-101B-9397-08002B2CF9AE}" pid="8" name="MSIP_Label_6b558183-044c-4105-8d9c-cea02a2a3d86_Name">
    <vt:lpwstr>Unrestricted</vt:lpwstr>
  </property>
  <property fmtid="{D5CDD505-2E9C-101B-9397-08002B2CF9AE}" pid="9" name="MSIP_Label_6b558183-044c-4105-8d9c-cea02a2a3d86_Application">
    <vt:lpwstr>Microsoft Azure Information Protection</vt:lpwstr>
  </property>
  <property fmtid="{D5CDD505-2E9C-101B-9397-08002B2CF9AE}" pid="10" name="MSIP_Label_6b558183-044c-4105-8d9c-cea02a2a3d86_Extended_MSFT_Method">
    <vt:lpwstr>Automatic</vt:lpwstr>
  </property>
  <property fmtid="{D5CDD505-2E9C-101B-9397-08002B2CF9AE}" pid="11" name="Sensitivity">
    <vt:lpwstr>Unrestricted</vt:lpwstr>
  </property>
</Properties>
</file>