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94" r:id="rId4"/>
  </p:sldMasterIdLst>
  <p:notesMasterIdLst>
    <p:notesMasterId r:id="rId33"/>
  </p:notesMasterIdLst>
  <p:handoutMasterIdLst>
    <p:handoutMasterId r:id="rId34"/>
  </p:handoutMasterIdLst>
  <p:sldIdLst>
    <p:sldId id="818" r:id="rId5"/>
    <p:sldId id="824" r:id="rId6"/>
    <p:sldId id="840" r:id="rId7"/>
    <p:sldId id="263" r:id="rId8"/>
    <p:sldId id="1132" r:id="rId9"/>
    <p:sldId id="1137" r:id="rId10"/>
    <p:sldId id="1127" r:id="rId11"/>
    <p:sldId id="268" r:id="rId12"/>
    <p:sldId id="257" r:id="rId13"/>
    <p:sldId id="259" r:id="rId14"/>
    <p:sldId id="1141" r:id="rId15"/>
    <p:sldId id="260" r:id="rId16"/>
    <p:sldId id="306" r:id="rId17"/>
    <p:sldId id="1139" r:id="rId18"/>
    <p:sldId id="265" r:id="rId19"/>
    <p:sldId id="266" r:id="rId20"/>
    <p:sldId id="267" r:id="rId21"/>
    <p:sldId id="1140" r:id="rId22"/>
    <p:sldId id="309" r:id="rId23"/>
    <p:sldId id="1129" r:id="rId24"/>
    <p:sldId id="1135" r:id="rId25"/>
    <p:sldId id="1128" r:id="rId26"/>
    <p:sldId id="256" r:id="rId27"/>
    <p:sldId id="1138" r:id="rId28"/>
    <p:sldId id="317" r:id="rId29"/>
    <p:sldId id="258" r:id="rId30"/>
    <p:sldId id="1143" r:id="rId31"/>
    <p:sldId id="820" r:id="rId32"/>
  </p:sldIdLst>
  <p:sldSz cx="18288000" cy="10287000"/>
  <p:notesSz cx="7010400" cy="9296400"/>
  <p:defaultTextStyle>
    <a:defPPr>
      <a:defRPr lang="en-US"/>
    </a:defPPr>
    <a:lvl1pPr algn="l" defTabSz="761970" rtl="0" fontAlgn="base">
      <a:spcBef>
        <a:spcPct val="0"/>
      </a:spcBef>
      <a:spcAft>
        <a:spcPct val="0"/>
      </a:spcAft>
      <a:defRPr kern="1200">
        <a:solidFill>
          <a:schemeClr val="tx1"/>
        </a:solidFill>
        <a:latin typeface="Arial" charset="0"/>
        <a:ea typeface="MS PGothic" pitchFamily="34" charset="-128"/>
        <a:cs typeface="+mn-cs"/>
      </a:defRPr>
    </a:lvl1pPr>
    <a:lvl2pPr marL="761970" algn="l" defTabSz="761970" rtl="0" fontAlgn="base">
      <a:spcBef>
        <a:spcPct val="0"/>
      </a:spcBef>
      <a:spcAft>
        <a:spcPct val="0"/>
      </a:spcAft>
      <a:defRPr kern="1200">
        <a:solidFill>
          <a:schemeClr val="tx1"/>
        </a:solidFill>
        <a:latin typeface="Arial" charset="0"/>
        <a:ea typeface="MS PGothic" pitchFamily="34" charset="-128"/>
        <a:cs typeface="+mn-cs"/>
      </a:defRPr>
    </a:lvl2pPr>
    <a:lvl3pPr marL="1523939" algn="l" defTabSz="761970" rtl="0" fontAlgn="base">
      <a:spcBef>
        <a:spcPct val="0"/>
      </a:spcBef>
      <a:spcAft>
        <a:spcPct val="0"/>
      </a:spcAft>
      <a:defRPr kern="1200">
        <a:solidFill>
          <a:schemeClr val="tx1"/>
        </a:solidFill>
        <a:latin typeface="Arial" charset="0"/>
        <a:ea typeface="MS PGothic" pitchFamily="34" charset="-128"/>
        <a:cs typeface="+mn-cs"/>
      </a:defRPr>
    </a:lvl3pPr>
    <a:lvl4pPr marL="2285909" algn="l" defTabSz="761970" rtl="0" fontAlgn="base">
      <a:spcBef>
        <a:spcPct val="0"/>
      </a:spcBef>
      <a:spcAft>
        <a:spcPct val="0"/>
      </a:spcAft>
      <a:defRPr kern="1200">
        <a:solidFill>
          <a:schemeClr val="tx1"/>
        </a:solidFill>
        <a:latin typeface="Arial" charset="0"/>
        <a:ea typeface="MS PGothic" pitchFamily="34" charset="-128"/>
        <a:cs typeface="+mn-cs"/>
      </a:defRPr>
    </a:lvl4pPr>
    <a:lvl5pPr marL="3047878" algn="l" defTabSz="761970" rtl="0" fontAlgn="base">
      <a:spcBef>
        <a:spcPct val="0"/>
      </a:spcBef>
      <a:spcAft>
        <a:spcPct val="0"/>
      </a:spcAft>
      <a:defRPr kern="1200">
        <a:solidFill>
          <a:schemeClr val="tx1"/>
        </a:solidFill>
        <a:latin typeface="Arial" charset="0"/>
        <a:ea typeface="MS PGothic" pitchFamily="34" charset="-128"/>
        <a:cs typeface="+mn-cs"/>
      </a:defRPr>
    </a:lvl5pPr>
    <a:lvl6pPr marL="3809848" algn="l" defTabSz="1523939" rtl="0" eaLnBrk="1" latinLnBrk="0" hangingPunct="1">
      <a:defRPr kern="1200">
        <a:solidFill>
          <a:schemeClr val="tx1"/>
        </a:solidFill>
        <a:latin typeface="Arial" charset="0"/>
        <a:ea typeface="MS PGothic" pitchFamily="34" charset="-128"/>
        <a:cs typeface="+mn-cs"/>
      </a:defRPr>
    </a:lvl6pPr>
    <a:lvl7pPr marL="4571817" algn="l" defTabSz="1523939" rtl="0" eaLnBrk="1" latinLnBrk="0" hangingPunct="1">
      <a:defRPr kern="1200">
        <a:solidFill>
          <a:schemeClr val="tx1"/>
        </a:solidFill>
        <a:latin typeface="Arial" charset="0"/>
        <a:ea typeface="MS PGothic" pitchFamily="34" charset="-128"/>
        <a:cs typeface="+mn-cs"/>
      </a:defRPr>
    </a:lvl7pPr>
    <a:lvl8pPr marL="5333787" algn="l" defTabSz="1523939" rtl="0" eaLnBrk="1" latinLnBrk="0" hangingPunct="1">
      <a:defRPr kern="1200">
        <a:solidFill>
          <a:schemeClr val="tx1"/>
        </a:solidFill>
        <a:latin typeface="Arial" charset="0"/>
        <a:ea typeface="MS PGothic" pitchFamily="34" charset="-128"/>
        <a:cs typeface="+mn-cs"/>
      </a:defRPr>
    </a:lvl8pPr>
    <a:lvl9pPr marL="6095756" algn="l" defTabSz="1523939" rtl="0" eaLnBrk="1" latinLnBrk="0" hangingPunct="1">
      <a:defRPr kern="1200">
        <a:solidFill>
          <a:schemeClr val="tx1"/>
        </a:solidFill>
        <a:latin typeface="Arial" charset="0"/>
        <a:ea typeface="MS PGothic" pitchFamily="34" charset="-128"/>
        <a:cs typeface="+mn-cs"/>
      </a:defRPr>
    </a:lvl9pPr>
  </p:defaultTextStyle>
  <p:extLst>
    <p:ext uri="{521415D9-36F7-43E2-AB2F-B90AF26B5E84}">
      <p14:sectionLst xmlns:p14="http://schemas.microsoft.com/office/powerpoint/2010/main">
        <p14:section name="Default Section" id="{7F8E559E-A935-4EA3-A420-942024FB8B5C}">
          <p14:sldIdLst>
            <p14:sldId id="818"/>
            <p14:sldId id="824"/>
            <p14:sldId id="840"/>
            <p14:sldId id="263"/>
            <p14:sldId id="1132"/>
            <p14:sldId id="1137"/>
            <p14:sldId id="1127"/>
            <p14:sldId id="268"/>
            <p14:sldId id="257"/>
            <p14:sldId id="259"/>
            <p14:sldId id="1141"/>
            <p14:sldId id="260"/>
            <p14:sldId id="306"/>
            <p14:sldId id="1139"/>
            <p14:sldId id="265"/>
            <p14:sldId id="266"/>
            <p14:sldId id="267"/>
            <p14:sldId id="1140"/>
            <p14:sldId id="309"/>
            <p14:sldId id="1129"/>
            <p14:sldId id="1135"/>
            <p14:sldId id="1128"/>
            <p14:sldId id="256"/>
            <p14:sldId id="1138"/>
            <p14:sldId id="317"/>
            <p14:sldId id="258"/>
            <p14:sldId id="1143"/>
            <p14:sldId id="820"/>
          </p14:sldIdLst>
        </p14:section>
      </p14:sectionLst>
    </p:ext>
    <p:ext uri="{EFAFB233-063F-42B5-8137-9DF3F51BA10A}">
      <p15:sldGuideLst xmlns:p15="http://schemas.microsoft.com/office/powerpoint/2012/main">
        <p15:guide id="1" orient="horz" pos="2193" userDrawn="1">
          <p15:clr>
            <a:srgbClr val="A4A3A4"/>
          </p15:clr>
        </p15:guide>
        <p15:guide id="2" orient="horz" pos="5083" userDrawn="1">
          <p15:clr>
            <a:srgbClr val="A4A3A4"/>
          </p15:clr>
        </p15:guide>
        <p15:guide id="3" orient="horz" pos="5315" userDrawn="1">
          <p15:clr>
            <a:srgbClr val="A4A3A4"/>
          </p15:clr>
        </p15:guide>
        <p15:guide id="4" pos="9092" userDrawn="1">
          <p15:clr>
            <a:srgbClr val="A4A3A4"/>
          </p15:clr>
        </p15:guide>
        <p15:guide id="5" orient="horz" pos="1625" userDrawn="1">
          <p15:clr>
            <a:srgbClr val="A4A3A4"/>
          </p15:clr>
        </p15:guide>
        <p15:guide id="6" pos="5762"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tty Delafuente" initials="PD" lastIdx="2" clrIdx="0">
    <p:extLst>
      <p:ext uri="{19B8F6BF-5375-455C-9EA6-DF929625EA0E}">
        <p15:presenceInfo xmlns:p15="http://schemas.microsoft.com/office/powerpoint/2012/main" userId="4fab165edfa306a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76"/>
    <a:srgbClr val="C7C8CA"/>
    <a:srgbClr val="FDB515"/>
    <a:srgbClr val="383838"/>
    <a:srgbClr val="EE8D00"/>
    <a:srgbClr val="DBE0E5"/>
    <a:srgbClr val="556B84"/>
    <a:srgbClr val="001C53"/>
    <a:srgbClr val="B3A369"/>
    <a:srgbClr val="890C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CA616F-BFC7-4CA2-A238-BFE1856269B4}" v="1" dt="2023-04-24T21:49:13.9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919" autoAdjust="0"/>
    <p:restoredTop sz="87765" autoAdjust="0"/>
  </p:normalViewPr>
  <p:slideViewPr>
    <p:cSldViewPr snapToGrid="0">
      <p:cViewPr varScale="1">
        <p:scale>
          <a:sx n="67" d="100"/>
          <a:sy n="67" d="100"/>
        </p:scale>
        <p:origin x="1512" y="84"/>
      </p:cViewPr>
      <p:guideLst>
        <p:guide orient="horz" pos="2193"/>
        <p:guide orient="horz" pos="5083"/>
        <p:guide orient="horz" pos="5315"/>
        <p:guide pos="9092"/>
        <p:guide orient="horz" pos="1625"/>
        <p:guide pos="5762"/>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92" d="100"/>
          <a:sy n="92" d="100"/>
        </p:scale>
        <p:origin x="3606"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e Bungo" userId="S::jbungo@nvidia.com::68c73667-b054-4751-86c2-2fef667112d9" providerId="AD" clId="Web-{80932BC3-6C50-1BB1-4739-02EBC7BD6973}"/>
    <pc:docChg chg="modSld">
      <pc:chgData name="Joe Bungo" userId="S::jbungo@nvidia.com::68c73667-b054-4751-86c2-2fef667112d9" providerId="AD" clId="Web-{80932BC3-6C50-1BB1-4739-02EBC7BD6973}" dt="2022-07-01T21:31:16.525" v="10" actId="1076"/>
      <pc:docMkLst>
        <pc:docMk/>
      </pc:docMkLst>
      <pc:sldChg chg="modSp">
        <pc:chgData name="Joe Bungo" userId="S::jbungo@nvidia.com::68c73667-b054-4751-86c2-2fef667112d9" providerId="AD" clId="Web-{80932BC3-6C50-1BB1-4739-02EBC7BD6973}" dt="2022-07-01T21:30:55.009" v="5" actId="1076"/>
        <pc:sldMkLst>
          <pc:docMk/>
          <pc:sldMk cId="0" sldId="260"/>
        </pc:sldMkLst>
        <pc:spChg chg="mod">
          <ac:chgData name="Joe Bungo" userId="S::jbungo@nvidia.com::68c73667-b054-4751-86c2-2fef667112d9" providerId="AD" clId="Web-{80932BC3-6C50-1BB1-4739-02EBC7BD6973}" dt="2022-07-01T21:30:51.180" v="4" actId="14100"/>
          <ac:spMkLst>
            <pc:docMk/>
            <pc:sldMk cId="0" sldId="260"/>
            <ac:spMk id="2" creationId="{00000000-0000-0000-0000-000000000000}"/>
          </ac:spMkLst>
        </pc:spChg>
        <pc:spChg chg="mod">
          <ac:chgData name="Joe Bungo" userId="S::jbungo@nvidia.com::68c73667-b054-4751-86c2-2fef667112d9" providerId="AD" clId="Web-{80932BC3-6C50-1BB1-4739-02EBC7BD6973}" dt="2022-07-01T21:30:55.009" v="5" actId="1076"/>
          <ac:spMkLst>
            <pc:docMk/>
            <pc:sldMk cId="0" sldId="260"/>
            <ac:spMk id="3" creationId="{00000000-0000-0000-0000-000000000000}"/>
          </ac:spMkLst>
        </pc:spChg>
      </pc:sldChg>
      <pc:sldChg chg="modSp">
        <pc:chgData name="Joe Bungo" userId="S::jbungo@nvidia.com::68c73667-b054-4751-86c2-2fef667112d9" providerId="AD" clId="Web-{80932BC3-6C50-1BB1-4739-02EBC7BD6973}" dt="2022-07-01T21:31:16.525" v="10" actId="1076"/>
        <pc:sldMkLst>
          <pc:docMk/>
          <pc:sldMk cId="0" sldId="306"/>
        </pc:sldMkLst>
        <pc:spChg chg="mod">
          <ac:chgData name="Joe Bungo" userId="S::jbungo@nvidia.com::68c73667-b054-4751-86c2-2fef667112d9" providerId="AD" clId="Web-{80932BC3-6C50-1BB1-4739-02EBC7BD6973}" dt="2022-07-01T21:31:16.525" v="10" actId="1076"/>
          <ac:spMkLst>
            <pc:docMk/>
            <pc:sldMk cId="0" sldId="306"/>
            <ac:spMk id="2" creationId="{00000000-0000-0000-0000-000000000000}"/>
          </ac:spMkLst>
        </pc:spChg>
        <pc:spChg chg="mod">
          <ac:chgData name="Joe Bungo" userId="S::jbungo@nvidia.com::68c73667-b054-4751-86c2-2fef667112d9" providerId="AD" clId="Web-{80932BC3-6C50-1BB1-4739-02EBC7BD6973}" dt="2022-07-01T21:31:10.821" v="8" actId="1076"/>
          <ac:spMkLst>
            <pc:docMk/>
            <pc:sldMk cId="0" sldId="306"/>
            <ac:spMk id="3" creationId="{00000000-0000-0000-0000-000000000000}"/>
          </ac:spMkLst>
        </pc:spChg>
      </pc:sldChg>
      <pc:sldChg chg="modSp">
        <pc:chgData name="Joe Bungo" userId="S::jbungo@nvidia.com::68c73667-b054-4751-86c2-2fef667112d9" providerId="AD" clId="Web-{80932BC3-6C50-1BB1-4739-02EBC7BD6973}" dt="2022-07-01T21:30:27.758" v="0" actId="20577"/>
        <pc:sldMkLst>
          <pc:docMk/>
          <pc:sldMk cId="797556869" sldId="818"/>
        </pc:sldMkLst>
        <pc:spChg chg="mod">
          <ac:chgData name="Joe Bungo" userId="S::jbungo@nvidia.com::68c73667-b054-4751-86c2-2fef667112d9" providerId="AD" clId="Web-{80932BC3-6C50-1BB1-4739-02EBC7BD6973}" dt="2022-07-01T21:30:27.758" v="0" actId="20577"/>
          <ac:spMkLst>
            <pc:docMk/>
            <pc:sldMk cId="797556869" sldId="818"/>
            <ac:spMk id="2" creationId="{4E9096EC-7B78-40A1-902B-4FD437982655}"/>
          </ac:spMkLst>
        </pc:spChg>
      </pc:sldChg>
    </pc:docChg>
  </pc:docChgLst>
  <pc:docChgLst>
    <pc:chgData name="Joe Bungo" userId="S::jbungo@nvidia.com::68c73667-b054-4751-86c2-2fef667112d9" providerId="AD" clId="Web-{1104CA20-FA91-F725-9D29-ED74300D3D22}"/>
    <pc:docChg chg="addSld delSld modSld">
      <pc:chgData name="Joe Bungo" userId="S::jbungo@nvidia.com::68c73667-b054-4751-86c2-2fef667112d9" providerId="AD" clId="Web-{1104CA20-FA91-F725-9D29-ED74300D3D22}" dt="2021-09-08T19:54:51.076" v="8"/>
      <pc:docMkLst>
        <pc:docMk/>
      </pc:docMkLst>
      <pc:sldChg chg="modSp mod modClrScheme chgLayout">
        <pc:chgData name="Joe Bungo" userId="S::jbungo@nvidia.com::68c73667-b054-4751-86c2-2fef667112d9" providerId="AD" clId="Web-{1104CA20-FA91-F725-9D29-ED74300D3D22}" dt="2021-09-08T19:54:32.201" v="6" actId="20577"/>
        <pc:sldMkLst>
          <pc:docMk/>
          <pc:sldMk cId="797556869" sldId="818"/>
        </pc:sldMkLst>
        <pc:spChg chg="mod ord">
          <ac:chgData name="Joe Bungo" userId="S::jbungo@nvidia.com::68c73667-b054-4751-86c2-2fef667112d9" providerId="AD" clId="Web-{1104CA20-FA91-F725-9D29-ED74300D3D22}" dt="2021-09-08T19:54:32.201" v="6" actId="20577"/>
          <ac:spMkLst>
            <pc:docMk/>
            <pc:sldMk cId="797556869" sldId="818"/>
            <ac:spMk id="2" creationId="{4E9096EC-7B78-40A1-902B-4FD437982655}"/>
          </ac:spMkLst>
        </pc:spChg>
        <pc:spChg chg="mod ord">
          <ac:chgData name="Joe Bungo" userId="S::jbungo@nvidia.com::68c73667-b054-4751-86c2-2fef667112d9" providerId="AD" clId="Web-{1104CA20-FA91-F725-9D29-ED74300D3D22}" dt="2021-09-08T19:54:24.107" v="1"/>
          <ac:spMkLst>
            <pc:docMk/>
            <pc:sldMk cId="797556869" sldId="818"/>
            <ac:spMk id="4" creationId="{BDB2F42C-38A8-43F3-8788-F337D2EA9153}"/>
          </ac:spMkLst>
        </pc:spChg>
      </pc:sldChg>
      <pc:sldChg chg="addSp modSp mod modClrScheme chgLayout">
        <pc:chgData name="Joe Bungo" userId="S::jbungo@nvidia.com::68c73667-b054-4751-86c2-2fef667112d9" providerId="AD" clId="Web-{1104CA20-FA91-F725-9D29-ED74300D3D22}" dt="2021-09-08T19:54:44.123" v="7"/>
        <pc:sldMkLst>
          <pc:docMk/>
          <pc:sldMk cId="1017057522" sldId="820"/>
        </pc:sldMkLst>
        <pc:spChg chg="mod ord">
          <ac:chgData name="Joe Bungo" userId="S::jbungo@nvidia.com::68c73667-b054-4751-86c2-2fef667112d9" providerId="AD" clId="Web-{1104CA20-FA91-F725-9D29-ED74300D3D22}" dt="2021-09-08T19:54:44.123" v="7"/>
          <ac:spMkLst>
            <pc:docMk/>
            <pc:sldMk cId="1017057522" sldId="820"/>
            <ac:spMk id="2" creationId="{4A6D3E35-7FB6-4F84-88E8-ED2635EB18BA}"/>
          </ac:spMkLst>
        </pc:spChg>
        <pc:spChg chg="add mod ord">
          <ac:chgData name="Joe Bungo" userId="S::jbungo@nvidia.com::68c73667-b054-4751-86c2-2fef667112d9" providerId="AD" clId="Web-{1104CA20-FA91-F725-9D29-ED74300D3D22}" dt="2021-09-08T19:54:44.123" v="7"/>
          <ac:spMkLst>
            <pc:docMk/>
            <pc:sldMk cId="1017057522" sldId="820"/>
            <ac:spMk id="3" creationId="{947DAAF5-76E1-4D05-A65A-9259EE4F74DA}"/>
          </ac:spMkLst>
        </pc:spChg>
        <pc:spChg chg="mod ord">
          <ac:chgData name="Joe Bungo" userId="S::jbungo@nvidia.com::68c73667-b054-4751-86c2-2fef667112d9" providerId="AD" clId="Web-{1104CA20-FA91-F725-9D29-ED74300D3D22}" dt="2021-09-08T19:54:44.123" v="7"/>
          <ac:spMkLst>
            <pc:docMk/>
            <pc:sldMk cId="1017057522" sldId="820"/>
            <ac:spMk id="5" creationId="{04276C08-D6AC-41B8-9C4F-83CCA4CE3F1E}"/>
          </ac:spMkLst>
        </pc:spChg>
      </pc:sldChg>
      <pc:sldChg chg="add del">
        <pc:chgData name="Joe Bungo" userId="S::jbungo@nvidia.com::68c73667-b054-4751-86c2-2fef667112d9" providerId="AD" clId="Web-{1104CA20-FA91-F725-9D29-ED74300D3D22}" dt="2021-09-08T19:54:51.076" v="8"/>
        <pc:sldMkLst>
          <pc:docMk/>
          <pc:sldMk cId="1533990458" sldId="841"/>
        </pc:sldMkLst>
      </pc:sldChg>
      <pc:sldMasterChg chg="addSldLayout">
        <pc:chgData name="Joe Bungo" userId="S::jbungo@nvidia.com::68c73667-b054-4751-86c2-2fef667112d9" providerId="AD" clId="Web-{1104CA20-FA91-F725-9D29-ED74300D3D22}" dt="2021-09-08T19:54:15.950" v="0"/>
        <pc:sldMasterMkLst>
          <pc:docMk/>
          <pc:sldMasterMk cId="1725690729" sldId="2147483894"/>
        </pc:sldMasterMkLst>
        <pc:sldLayoutChg chg="add">
          <pc:chgData name="Joe Bungo" userId="S::jbungo@nvidia.com::68c73667-b054-4751-86c2-2fef667112d9" providerId="AD" clId="Web-{1104CA20-FA91-F725-9D29-ED74300D3D22}" dt="2021-09-08T19:54:15.950" v="0"/>
          <pc:sldLayoutMkLst>
            <pc:docMk/>
            <pc:sldMasterMk cId="1725690729" sldId="2147483894"/>
            <pc:sldLayoutMk cId="1043030392" sldId="2147483993"/>
          </pc:sldLayoutMkLst>
        </pc:sldLayoutChg>
        <pc:sldLayoutChg chg="add">
          <pc:chgData name="Joe Bungo" userId="S::jbungo@nvidia.com::68c73667-b054-4751-86c2-2fef667112d9" providerId="AD" clId="Web-{1104CA20-FA91-F725-9D29-ED74300D3D22}" dt="2021-09-08T19:54:15.950" v="0"/>
          <pc:sldLayoutMkLst>
            <pc:docMk/>
            <pc:sldMasterMk cId="1725690729" sldId="2147483894"/>
            <pc:sldLayoutMk cId="190507778" sldId="2147483994"/>
          </pc:sldLayoutMkLst>
        </pc:sldLayoutChg>
      </pc:sldMasterChg>
    </pc:docChg>
  </pc:docChgLst>
  <pc:docChgLst>
    <pc:chgData name="Patricia Delafuente" userId="0f5e87aa-6188-4c93-ad7c-89a35e0fe4ce" providerId="ADAL" clId="{28263F04-6718-4169-96D1-AE709EF83AB7}"/>
    <pc:docChg chg="undo custSel addSld delSld modSld sldOrd">
      <pc:chgData name="Patricia Delafuente" userId="0f5e87aa-6188-4c93-ad7c-89a35e0fe4ce" providerId="ADAL" clId="{28263F04-6718-4169-96D1-AE709EF83AB7}" dt="2022-05-15T21:58:00.113" v="1619" actId="20577"/>
      <pc:docMkLst>
        <pc:docMk/>
      </pc:docMkLst>
      <pc:sldChg chg="modSp mod">
        <pc:chgData name="Patricia Delafuente" userId="0f5e87aa-6188-4c93-ad7c-89a35e0fe4ce" providerId="ADAL" clId="{28263F04-6718-4169-96D1-AE709EF83AB7}" dt="2022-05-15T21:45:37.251" v="338" actId="20577"/>
        <pc:sldMkLst>
          <pc:docMk/>
          <pc:sldMk cId="0" sldId="263"/>
        </pc:sldMkLst>
        <pc:spChg chg="mod">
          <ac:chgData name="Patricia Delafuente" userId="0f5e87aa-6188-4c93-ad7c-89a35e0fe4ce" providerId="ADAL" clId="{28263F04-6718-4169-96D1-AE709EF83AB7}" dt="2022-05-15T21:45:37.251" v="338" actId="20577"/>
          <ac:spMkLst>
            <pc:docMk/>
            <pc:sldMk cId="0" sldId="263"/>
            <ac:spMk id="7" creationId="{00000000-0000-0000-0000-000000000000}"/>
          </ac:spMkLst>
        </pc:spChg>
      </pc:sldChg>
      <pc:sldChg chg="addSp delSp modSp mod chgLayout">
        <pc:chgData name="Patricia Delafuente" userId="0f5e87aa-6188-4c93-ad7c-89a35e0fe4ce" providerId="ADAL" clId="{28263F04-6718-4169-96D1-AE709EF83AB7}" dt="2022-05-15T21:58:00.113" v="1619" actId="20577"/>
        <pc:sldMkLst>
          <pc:docMk/>
          <pc:sldMk cId="0" sldId="268"/>
        </pc:sldMkLst>
        <pc:spChg chg="mod ord">
          <ac:chgData name="Patricia Delafuente" userId="0f5e87aa-6188-4c93-ad7c-89a35e0fe4ce" providerId="ADAL" clId="{28263F04-6718-4169-96D1-AE709EF83AB7}" dt="2022-05-15T21:56:23.695" v="1524" actId="700"/>
          <ac:spMkLst>
            <pc:docMk/>
            <pc:sldMk cId="0" sldId="268"/>
            <ac:spMk id="2" creationId="{00000000-0000-0000-0000-000000000000}"/>
          </ac:spMkLst>
        </pc:spChg>
        <pc:spChg chg="add del mod">
          <ac:chgData name="Patricia Delafuente" userId="0f5e87aa-6188-4c93-ad7c-89a35e0fe4ce" providerId="ADAL" clId="{28263F04-6718-4169-96D1-AE709EF83AB7}" dt="2022-05-15T21:56:39.758" v="1528"/>
          <ac:spMkLst>
            <pc:docMk/>
            <pc:sldMk cId="0" sldId="268"/>
            <ac:spMk id="3" creationId="{00000000-0000-0000-0000-000000000000}"/>
          </ac:spMkLst>
        </pc:spChg>
        <pc:spChg chg="add mod ord">
          <ac:chgData name="Patricia Delafuente" userId="0f5e87aa-6188-4c93-ad7c-89a35e0fe4ce" providerId="ADAL" clId="{28263F04-6718-4169-96D1-AE709EF83AB7}" dt="2022-05-15T21:58:00.113" v="1619" actId="20577"/>
          <ac:spMkLst>
            <pc:docMk/>
            <pc:sldMk cId="0" sldId="268"/>
            <ac:spMk id="4" creationId="{824B28A3-DA48-4CA1-A323-FFC6CBA870E5}"/>
          </ac:spMkLst>
        </pc:spChg>
        <pc:spChg chg="del">
          <ac:chgData name="Patricia Delafuente" userId="0f5e87aa-6188-4c93-ad7c-89a35e0fe4ce" providerId="ADAL" clId="{28263F04-6718-4169-96D1-AE709EF83AB7}" dt="2022-05-15T21:54:43.613" v="1398" actId="478"/>
          <ac:spMkLst>
            <pc:docMk/>
            <pc:sldMk cId="0" sldId="268"/>
            <ac:spMk id="5" creationId="{00000000-0000-0000-0000-000000000000}"/>
          </ac:spMkLst>
        </pc:spChg>
        <pc:spChg chg="del">
          <ac:chgData name="Patricia Delafuente" userId="0f5e87aa-6188-4c93-ad7c-89a35e0fe4ce" providerId="ADAL" clId="{28263F04-6718-4169-96D1-AE709EF83AB7}" dt="2022-05-15T21:55:42.480" v="1520" actId="478"/>
          <ac:spMkLst>
            <pc:docMk/>
            <pc:sldMk cId="0" sldId="268"/>
            <ac:spMk id="6" creationId="{00000000-0000-0000-0000-000000000000}"/>
          </ac:spMkLst>
        </pc:spChg>
        <pc:spChg chg="del">
          <ac:chgData name="Patricia Delafuente" userId="0f5e87aa-6188-4c93-ad7c-89a35e0fe4ce" providerId="ADAL" clId="{28263F04-6718-4169-96D1-AE709EF83AB7}" dt="2022-05-15T21:54:29.921" v="1396" actId="478"/>
          <ac:spMkLst>
            <pc:docMk/>
            <pc:sldMk cId="0" sldId="268"/>
            <ac:spMk id="8" creationId="{00000000-0000-0000-0000-000000000000}"/>
          </ac:spMkLst>
        </pc:spChg>
        <pc:spChg chg="del">
          <ac:chgData name="Patricia Delafuente" userId="0f5e87aa-6188-4c93-ad7c-89a35e0fe4ce" providerId="ADAL" clId="{28263F04-6718-4169-96D1-AE709EF83AB7}" dt="2022-05-15T21:55:55.514" v="1523" actId="478"/>
          <ac:spMkLst>
            <pc:docMk/>
            <pc:sldMk cId="0" sldId="268"/>
            <ac:spMk id="9" creationId="{00000000-0000-0000-0000-000000000000}"/>
          </ac:spMkLst>
        </pc:spChg>
        <pc:spChg chg="del mod">
          <ac:chgData name="Patricia Delafuente" userId="0f5e87aa-6188-4c93-ad7c-89a35e0fe4ce" providerId="ADAL" clId="{28263F04-6718-4169-96D1-AE709EF83AB7}" dt="2022-05-15T21:54:22.344" v="1395" actId="478"/>
          <ac:spMkLst>
            <pc:docMk/>
            <pc:sldMk cId="0" sldId="268"/>
            <ac:spMk id="11" creationId="{00000000-0000-0000-0000-000000000000}"/>
          </ac:spMkLst>
        </pc:spChg>
      </pc:sldChg>
      <pc:sldChg chg="modSp mod modNotesTx">
        <pc:chgData name="Patricia Delafuente" userId="0f5e87aa-6188-4c93-ad7c-89a35e0fe4ce" providerId="ADAL" clId="{28263F04-6718-4169-96D1-AE709EF83AB7}" dt="2022-05-15T21:52:50.442" v="1344" actId="20577"/>
        <pc:sldMkLst>
          <pc:docMk/>
          <pc:sldMk cId="0" sldId="274"/>
        </pc:sldMkLst>
        <pc:spChg chg="mod">
          <ac:chgData name="Patricia Delafuente" userId="0f5e87aa-6188-4c93-ad7c-89a35e0fe4ce" providerId="ADAL" clId="{28263F04-6718-4169-96D1-AE709EF83AB7}" dt="2022-05-15T21:46:22.248" v="341" actId="1076"/>
          <ac:spMkLst>
            <pc:docMk/>
            <pc:sldMk cId="0" sldId="274"/>
            <ac:spMk id="4" creationId="{00000000-0000-0000-0000-000000000000}"/>
          </ac:spMkLst>
        </pc:spChg>
      </pc:sldChg>
      <pc:sldChg chg="modSp mod">
        <pc:chgData name="Patricia Delafuente" userId="0f5e87aa-6188-4c93-ad7c-89a35e0fe4ce" providerId="ADAL" clId="{28263F04-6718-4169-96D1-AE709EF83AB7}" dt="2022-05-15T21:43:41.083" v="221" actId="1076"/>
        <pc:sldMkLst>
          <pc:docMk/>
          <pc:sldMk cId="0" sldId="299"/>
        </pc:sldMkLst>
        <pc:spChg chg="mod">
          <ac:chgData name="Patricia Delafuente" userId="0f5e87aa-6188-4c93-ad7c-89a35e0fe4ce" providerId="ADAL" clId="{28263F04-6718-4169-96D1-AE709EF83AB7}" dt="2022-05-15T21:43:41.083" v="221" actId="1076"/>
          <ac:spMkLst>
            <pc:docMk/>
            <pc:sldMk cId="0" sldId="299"/>
            <ac:spMk id="7" creationId="{00000000-0000-0000-0000-000000000000}"/>
          </ac:spMkLst>
        </pc:spChg>
      </pc:sldChg>
      <pc:sldChg chg="modSp mod">
        <pc:chgData name="Patricia Delafuente" userId="0f5e87aa-6188-4c93-ad7c-89a35e0fe4ce" providerId="ADAL" clId="{28263F04-6718-4169-96D1-AE709EF83AB7}" dt="2022-05-14T13:27:00.836" v="39" actId="20577"/>
        <pc:sldMkLst>
          <pc:docMk/>
          <pc:sldMk cId="3585982422" sldId="1133"/>
        </pc:sldMkLst>
        <pc:spChg chg="mod">
          <ac:chgData name="Patricia Delafuente" userId="0f5e87aa-6188-4c93-ad7c-89a35e0fe4ce" providerId="ADAL" clId="{28263F04-6718-4169-96D1-AE709EF83AB7}" dt="2022-05-14T13:26:53.091" v="38" actId="255"/>
          <ac:spMkLst>
            <pc:docMk/>
            <pc:sldMk cId="3585982422" sldId="1133"/>
            <ac:spMk id="2" creationId="{2326C941-0E66-97C7-8242-E2C79A92E956}"/>
          </ac:spMkLst>
        </pc:spChg>
        <pc:spChg chg="mod">
          <ac:chgData name="Patricia Delafuente" userId="0f5e87aa-6188-4c93-ad7c-89a35e0fe4ce" providerId="ADAL" clId="{28263F04-6718-4169-96D1-AE709EF83AB7}" dt="2022-05-14T13:27:00.836" v="39" actId="20577"/>
          <ac:spMkLst>
            <pc:docMk/>
            <pc:sldMk cId="3585982422" sldId="1133"/>
            <ac:spMk id="4" creationId="{BD065858-4A6B-4FAB-7B76-582DF6C63667}"/>
          </ac:spMkLst>
        </pc:spChg>
      </pc:sldChg>
      <pc:sldChg chg="addSp delSp modSp new del mod modClrScheme chgLayout">
        <pc:chgData name="Patricia Delafuente" userId="0f5e87aa-6188-4c93-ad7c-89a35e0fe4ce" providerId="ADAL" clId="{28263F04-6718-4169-96D1-AE709EF83AB7}" dt="2022-05-14T13:25:06.321" v="31" actId="2696"/>
        <pc:sldMkLst>
          <pc:docMk/>
          <pc:sldMk cId="1328180387" sldId="1137"/>
        </pc:sldMkLst>
        <pc:spChg chg="del mod ord">
          <ac:chgData name="Patricia Delafuente" userId="0f5e87aa-6188-4c93-ad7c-89a35e0fe4ce" providerId="ADAL" clId="{28263F04-6718-4169-96D1-AE709EF83AB7}" dt="2022-05-14T13:24:15.645" v="1" actId="700"/>
          <ac:spMkLst>
            <pc:docMk/>
            <pc:sldMk cId="1328180387" sldId="1137"/>
            <ac:spMk id="2" creationId="{5779E66A-2A45-47C1-817B-95A1F124D42F}"/>
          </ac:spMkLst>
        </pc:spChg>
        <pc:spChg chg="add mod ord">
          <ac:chgData name="Patricia Delafuente" userId="0f5e87aa-6188-4c93-ad7c-89a35e0fe4ce" providerId="ADAL" clId="{28263F04-6718-4169-96D1-AE709EF83AB7}" dt="2022-05-14T13:24:30.995" v="21" actId="20577"/>
          <ac:spMkLst>
            <pc:docMk/>
            <pc:sldMk cId="1328180387" sldId="1137"/>
            <ac:spMk id="3" creationId="{C9044B69-9201-40CE-BE21-23D663FC4EF9}"/>
          </ac:spMkLst>
        </pc:spChg>
        <pc:spChg chg="add mod ord">
          <ac:chgData name="Patricia Delafuente" userId="0f5e87aa-6188-4c93-ad7c-89a35e0fe4ce" providerId="ADAL" clId="{28263F04-6718-4169-96D1-AE709EF83AB7}" dt="2022-05-14T13:25:00.637" v="30" actId="20577"/>
          <ac:spMkLst>
            <pc:docMk/>
            <pc:sldMk cId="1328180387" sldId="1137"/>
            <ac:spMk id="4" creationId="{C2C4B01C-1845-4043-9D2F-67D3C1C0D299}"/>
          </ac:spMkLst>
        </pc:spChg>
      </pc:sldChg>
      <pc:sldChg chg="addSp delSp modSp mod">
        <pc:chgData name="Patricia Delafuente" userId="0f5e87aa-6188-4c93-ad7c-89a35e0fe4ce" providerId="ADAL" clId="{28263F04-6718-4169-96D1-AE709EF83AB7}" dt="2022-05-14T14:05:45.952" v="220" actId="20577"/>
        <pc:sldMkLst>
          <pc:docMk/>
          <pc:sldMk cId="3757657230" sldId="1137"/>
        </pc:sldMkLst>
        <pc:spChg chg="mod">
          <ac:chgData name="Patricia Delafuente" userId="0f5e87aa-6188-4c93-ad7c-89a35e0fe4ce" providerId="ADAL" clId="{28263F04-6718-4169-96D1-AE709EF83AB7}" dt="2022-05-14T13:27:55.471" v="71" actId="20577"/>
          <ac:spMkLst>
            <pc:docMk/>
            <pc:sldMk cId="3757657230" sldId="1137"/>
            <ac:spMk id="2" creationId="{00000000-0000-0000-0000-000000000000}"/>
          </ac:spMkLst>
        </pc:spChg>
        <pc:spChg chg="add del mod">
          <ac:chgData name="Patricia Delafuente" userId="0f5e87aa-6188-4c93-ad7c-89a35e0fe4ce" providerId="ADAL" clId="{28263F04-6718-4169-96D1-AE709EF83AB7}" dt="2022-05-14T14:05:45.952" v="220" actId="20577"/>
          <ac:spMkLst>
            <pc:docMk/>
            <pc:sldMk cId="3757657230" sldId="1137"/>
            <ac:spMk id="3" creationId="{00000000-0000-0000-0000-000000000000}"/>
          </ac:spMkLst>
        </pc:spChg>
      </pc:sldChg>
      <pc:sldChg chg="delSp add del ord">
        <pc:chgData name="Patricia Delafuente" userId="0f5e87aa-6188-4c93-ad7c-89a35e0fe4ce" providerId="ADAL" clId="{28263F04-6718-4169-96D1-AE709EF83AB7}" dt="2022-05-14T13:25:27.412" v="36" actId="47"/>
        <pc:sldMkLst>
          <pc:docMk/>
          <pc:sldMk cId="4054963322" sldId="1137"/>
        </pc:sldMkLst>
        <pc:picChg chg="del">
          <ac:chgData name="Patricia Delafuente" userId="0f5e87aa-6188-4c93-ad7c-89a35e0fe4ce" providerId="ADAL" clId="{28263F04-6718-4169-96D1-AE709EF83AB7}" dt="2022-05-14T13:25:23.587" v="35" actId="478"/>
          <ac:picMkLst>
            <pc:docMk/>
            <pc:sldMk cId="4054963322" sldId="1137"/>
            <ac:picMk id="2050" creationId="{ACCDA9A3-5082-442F-8691-2FF88D7DC483}"/>
          </ac:picMkLst>
        </pc:picChg>
      </pc:sldChg>
    </pc:docChg>
  </pc:docChgLst>
</pc:chgInfo>
</file>

<file path=ppt/handoutMasters/_rels/handout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theme" Target="../theme/theme3.xml"/><Relationship Id="rId4" Type="http://schemas.openxmlformats.org/officeDocument/2006/relationships/image" Target="../media/image6.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25FFAEB-A754-4EDE-A063-5F87103CFC27}"/>
              </a:ext>
            </a:extLst>
          </p:cNvPr>
          <p:cNvGrpSpPr/>
          <p:nvPr/>
        </p:nvGrpSpPr>
        <p:grpSpPr>
          <a:xfrm>
            <a:off x="4249882" y="8675204"/>
            <a:ext cx="2267650" cy="298438"/>
            <a:chOff x="10009693" y="1549925"/>
            <a:chExt cx="7721678" cy="1016226"/>
          </a:xfrm>
        </p:grpSpPr>
        <p:pic>
          <p:nvPicPr>
            <p:cNvPr id="7" name="Picture 6">
              <a:extLst>
                <a:ext uri="{FF2B5EF4-FFF2-40B4-BE49-F238E27FC236}">
                  <a16:creationId xmlns:a16="http://schemas.microsoft.com/office/drawing/2014/main" id="{EB7B5E74-8CE9-4070-AE0B-4319A9396E4B}"/>
                </a:ext>
              </a:extLst>
            </p:cNvPr>
            <p:cNvPicPr>
              <a:picLocks noChangeAspect="1"/>
            </p:cNvPicPr>
            <p:nvPr/>
          </p:nvPicPr>
          <p:blipFill>
            <a:blip r:embed="rId2"/>
            <a:stretch>
              <a:fillRect/>
            </a:stretch>
          </p:blipFill>
          <p:spPr>
            <a:xfrm>
              <a:off x="12780211" y="1686172"/>
              <a:ext cx="1930510" cy="816283"/>
            </a:xfrm>
            <a:prstGeom prst="rect">
              <a:avLst/>
            </a:prstGeom>
          </p:spPr>
        </p:pic>
        <p:cxnSp>
          <p:nvCxnSpPr>
            <p:cNvPr id="10" name="Straight Connector 9">
              <a:extLst>
                <a:ext uri="{FF2B5EF4-FFF2-40B4-BE49-F238E27FC236}">
                  <a16:creationId xmlns:a16="http://schemas.microsoft.com/office/drawing/2014/main" id="{2C709196-319E-460C-BD9A-61C4F6096565}"/>
                </a:ext>
              </a:extLst>
            </p:cNvPr>
            <p:cNvCxnSpPr/>
            <p:nvPr/>
          </p:nvCxnSpPr>
          <p:spPr>
            <a:xfrm>
              <a:off x="12472158"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C6B9F5D1-3A4D-4466-A79D-06C828B01D17}"/>
                </a:ext>
              </a:extLst>
            </p:cNvPr>
            <p:cNvPicPr>
              <a:picLocks noChangeAspect="1"/>
            </p:cNvPicPr>
            <p:nvPr/>
          </p:nvPicPr>
          <p:blipFill>
            <a:blip r:embed="rId3"/>
            <a:stretch>
              <a:fillRect/>
            </a:stretch>
          </p:blipFill>
          <p:spPr>
            <a:xfrm>
              <a:off x="10009693" y="1549925"/>
              <a:ext cx="2413994" cy="1016226"/>
            </a:xfrm>
            <a:prstGeom prst="rect">
              <a:avLst/>
            </a:prstGeom>
          </p:spPr>
        </p:pic>
        <p:pic>
          <p:nvPicPr>
            <p:cNvPr id="12" name="Picture 11" descr="Text&#10;&#10;Description automatically generated">
              <a:extLst>
                <a:ext uri="{FF2B5EF4-FFF2-40B4-BE49-F238E27FC236}">
                  <a16:creationId xmlns:a16="http://schemas.microsoft.com/office/drawing/2014/main" id="{61CA6E49-ACF6-4B13-9CB1-0C7F74EF7869}"/>
                </a:ext>
              </a:extLst>
            </p:cNvPr>
            <p:cNvPicPr>
              <a:picLocks noChangeAspect="1"/>
            </p:cNvPicPr>
            <p:nvPr/>
          </p:nvPicPr>
          <p:blipFill>
            <a:blip r:embed="rId4"/>
            <a:stretch>
              <a:fillRect/>
            </a:stretch>
          </p:blipFill>
          <p:spPr>
            <a:xfrm>
              <a:off x="15021781" y="1604129"/>
              <a:ext cx="2709590" cy="921922"/>
            </a:xfrm>
            <a:prstGeom prst="rect">
              <a:avLst/>
            </a:prstGeom>
          </p:spPr>
        </p:pic>
        <p:cxnSp>
          <p:nvCxnSpPr>
            <p:cNvPr id="13" name="Straight Connector 12">
              <a:extLst>
                <a:ext uri="{FF2B5EF4-FFF2-40B4-BE49-F238E27FC236}">
                  <a16:creationId xmlns:a16="http://schemas.microsoft.com/office/drawing/2014/main" id="{19DC410A-BD91-4F54-BFA8-66F070ED6736}"/>
                </a:ext>
              </a:extLst>
            </p:cNvPr>
            <p:cNvCxnSpPr/>
            <p:nvPr/>
          </p:nvCxnSpPr>
          <p:spPr>
            <a:xfrm>
              <a:off x="14954400"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58398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theme" Target="../theme/theme2.xml"/><Relationship Id="rId4" Type="http://schemas.openxmlformats.org/officeDocument/2006/relationships/image" Target="../media/image6.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30565" y="8831580"/>
            <a:ext cx="3037840" cy="464820"/>
          </a:xfrm>
          <a:prstGeom prst="rect">
            <a:avLst/>
          </a:prstGeom>
        </p:spPr>
        <p:txBody>
          <a:bodyPr vert="horz" lIns="93177" tIns="46589" rIns="93177" bIns="46589" rtlCol="0" anchor="ctr"/>
          <a:lstStyle>
            <a:lvl1pPr algn="l">
              <a:defRPr sz="1100">
                <a:latin typeface="Arial" panose="020B0604020202020204" pitchFamily="34" charset="0"/>
                <a:ea typeface="ＭＳ Ｐゴシック" pitchFamily="-16" charset="-128"/>
                <a:cs typeface="Arial" panose="020B0604020202020204" pitchFamily="34" charset="0"/>
              </a:defRPr>
            </a:lvl1pPr>
          </a:lstStyle>
          <a:p>
            <a:pPr>
              <a:defRPr/>
            </a:pPr>
            <a:fld id="{0EFD2D7F-A763-4126-9B71-A7F863137437}" type="datetimeFigureOut">
              <a:rPr lang="en-US" smtClean="0"/>
              <a:pPr>
                <a:defRPr/>
              </a:pPr>
              <a:t>4/24/2023</a:t>
            </a:fld>
            <a:endParaRPr lang="en-US" dirty="0">
              <a:latin typeface="Arial" panose="020B0604020202020204" pitchFamily="34" charset="0"/>
              <a:cs typeface="Arial" panose="020B0604020202020204" pitchFamily="34" charset="0"/>
            </a:endParaRPr>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3663170" y="8829967"/>
            <a:ext cx="3037840" cy="464820"/>
          </a:xfrm>
          <a:prstGeom prst="rect">
            <a:avLst/>
          </a:prstGeom>
        </p:spPr>
        <p:txBody>
          <a:bodyPr vert="horz" lIns="93177" tIns="46589" rIns="93177" bIns="46589" rtlCol="0" anchor="ctr"/>
          <a:lstStyle>
            <a:lvl1pPr algn="r">
              <a:defRPr sz="1100">
                <a:latin typeface="Arial" panose="020B0604020202020204" pitchFamily="34" charset="0"/>
                <a:ea typeface="ＭＳ Ｐゴシック" pitchFamily="-16" charset="-128"/>
                <a:cs typeface="Arial" panose="020B0604020202020204" pitchFamily="34" charset="0"/>
              </a:defRPr>
            </a:lvl1pPr>
          </a:lstStyle>
          <a:p>
            <a:pPr>
              <a:defRPr/>
            </a:pPr>
            <a:fld id="{E02D639A-AF38-4D9A-897E-57859A70BDEB}" type="slidenum">
              <a:rPr lang="en-US" smtClean="0"/>
              <a:pPr>
                <a:defRPr/>
              </a:pPr>
              <a:t>‹#›</a:t>
            </a:fld>
            <a:endParaRPr lang="en-US" dirty="0">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87B74364-6FC3-4AAB-BCCB-78A57EF73B4D}"/>
              </a:ext>
            </a:extLst>
          </p:cNvPr>
          <p:cNvGrpSpPr/>
          <p:nvPr/>
        </p:nvGrpSpPr>
        <p:grpSpPr>
          <a:xfrm>
            <a:off x="4394824" y="259707"/>
            <a:ext cx="2267650" cy="298438"/>
            <a:chOff x="10009693" y="1549925"/>
            <a:chExt cx="7721678" cy="1016226"/>
          </a:xfrm>
        </p:grpSpPr>
        <p:pic>
          <p:nvPicPr>
            <p:cNvPr id="13" name="Picture 12">
              <a:extLst>
                <a:ext uri="{FF2B5EF4-FFF2-40B4-BE49-F238E27FC236}">
                  <a16:creationId xmlns:a16="http://schemas.microsoft.com/office/drawing/2014/main" id="{E59CB9EB-7626-44E1-86CD-80D71DFF0C32}"/>
                </a:ext>
              </a:extLst>
            </p:cNvPr>
            <p:cNvPicPr>
              <a:picLocks noChangeAspect="1"/>
            </p:cNvPicPr>
            <p:nvPr/>
          </p:nvPicPr>
          <p:blipFill>
            <a:blip r:embed="rId2"/>
            <a:stretch>
              <a:fillRect/>
            </a:stretch>
          </p:blipFill>
          <p:spPr>
            <a:xfrm>
              <a:off x="12780211" y="1686172"/>
              <a:ext cx="1930510" cy="816283"/>
            </a:xfrm>
            <a:prstGeom prst="rect">
              <a:avLst/>
            </a:prstGeom>
          </p:spPr>
        </p:pic>
        <p:cxnSp>
          <p:nvCxnSpPr>
            <p:cNvPr id="14" name="Straight Connector 13">
              <a:extLst>
                <a:ext uri="{FF2B5EF4-FFF2-40B4-BE49-F238E27FC236}">
                  <a16:creationId xmlns:a16="http://schemas.microsoft.com/office/drawing/2014/main" id="{4CF17C3E-2351-45E7-8E11-40FCDACA31FB}"/>
                </a:ext>
              </a:extLst>
            </p:cNvPr>
            <p:cNvCxnSpPr/>
            <p:nvPr/>
          </p:nvCxnSpPr>
          <p:spPr>
            <a:xfrm>
              <a:off x="12472158"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5" name="Picture 14" descr="A picture containing text&#10;&#10;Description automatically generated">
              <a:extLst>
                <a:ext uri="{FF2B5EF4-FFF2-40B4-BE49-F238E27FC236}">
                  <a16:creationId xmlns:a16="http://schemas.microsoft.com/office/drawing/2014/main" id="{E038CEBE-9523-4464-A83D-24A213DF25D9}"/>
                </a:ext>
              </a:extLst>
            </p:cNvPr>
            <p:cNvPicPr>
              <a:picLocks noChangeAspect="1"/>
            </p:cNvPicPr>
            <p:nvPr/>
          </p:nvPicPr>
          <p:blipFill>
            <a:blip r:embed="rId3"/>
            <a:stretch>
              <a:fillRect/>
            </a:stretch>
          </p:blipFill>
          <p:spPr>
            <a:xfrm>
              <a:off x="10009693" y="1549925"/>
              <a:ext cx="2413994" cy="1016226"/>
            </a:xfrm>
            <a:prstGeom prst="rect">
              <a:avLst/>
            </a:prstGeom>
          </p:spPr>
        </p:pic>
        <p:pic>
          <p:nvPicPr>
            <p:cNvPr id="16" name="Picture 15" descr="Text&#10;&#10;Description automatically generated">
              <a:extLst>
                <a:ext uri="{FF2B5EF4-FFF2-40B4-BE49-F238E27FC236}">
                  <a16:creationId xmlns:a16="http://schemas.microsoft.com/office/drawing/2014/main" id="{2F98C3B4-B517-47AD-BAF6-46881ABB0DB2}"/>
                </a:ext>
              </a:extLst>
            </p:cNvPr>
            <p:cNvPicPr>
              <a:picLocks noChangeAspect="1"/>
            </p:cNvPicPr>
            <p:nvPr/>
          </p:nvPicPr>
          <p:blipFill>
            <a:blip r:embed="rId4"/>
            <a:stretch>
              <a:fillRect/>
            </a:stretch>
          </p:blipFill>
          <p:spPr>
            <a:xfrm>
              <a:off x="15021781" y="1604129"/>
              <a:ext cx="2709590" cy="921922"/>
            </a:xfrm>
            <a:prstGeom prst="rect">
              <a:avLst/>
            </a:prstGeom>
          </p:spPr>
        </p:pic>
        <p:cxnSp>
          <p:nvCxnSpPr>
            <p:cNvPr id="17" name="Straight Connector 16">
              <a:extLst>
                <a:ext uri="{FF2B5EF4-FFF2-40B4-BE49-F238E27FC236}">
                  <a16:creationId xmlns:a16="http://schemas.microsoft.com/office/drawing/2014/main" id="{2F05B4D3-6BFB-4CBB-AAC4-B7D357961D06}"/>
                </a:ext>
              </a:extLst>
            </p:cNvPr>
            <p:cNvCxnSpPr/>
            <p:nvPr/>
          </p:nvCxnSpPr>
          <p:spPr>
            <a:xfrm>
              <a:off x="14954400"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467120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1pPr>
    <a:lvl2pPr marL="761970"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2pPr>
    <a:lvl3pPr marL="1523939"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3pPr>
    <a:lvl4pPr marL="2285909"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4pPr>
    <a:lvl5pPr marL="3047878"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5pPr>
    <a:lvl6pPr marL="3809848" algn="l" defTabSz="1523939" rtl="0" eaLnBrk="1" latinLnBrk="0" hangingPunct="1">
      <a:defRPr sz="2000" kern="1200">
        <a:solidFill>
          <a:schemeClr val="tx1"/>
        </a:solidFill>
        <a:latin typeface="+mn-lt"/>
        <a:ea typeface="+mn-ea"/>
        <a:cs typeface="+mn-cs"/>
      </a:defRPr>
    </a:lvl6pPr>
    <a:lvl7pPr marL="4571817" algn="l" defTabSz="1523939" rtl="0" eaLnBrk="1" latinLnBrk="0" hangingPunct="1">
      <a:defRPr sz="2000" kern="1200">
        <a:solidFill>
          <a:schemeClr val="tx1"/>
        </a:solidFill>
        <a:latin typeface="+mn-lt"/>
        <a:ea typeface="+mn-ea"/>
        <a:cs typeface="+mn-cs"/>
      </a:defRPr>
    </a:lvl7pPr>
    <a:lvl8pPr marL="5333787" algn="l" defTabSz="1523939" rtl="0" eaLnBrk="1" latinLnBrk="0" hangingPunct="1">
      <a:defRPr sz="2000" kern="1200">
        <a:solidFill>
          <a:schemeClr val="tx1"/>
        </a:solidFill>
        <a:latin typeface="+mn-lt"/>
        <a:ea typeface="+mn-ea"/>
        <a:cs typeface="+mn-cs"/>
      </a:defRPr>
    </a:lvl8pPr>
    <a:lvl9pPr marL="6095756" algn="l" defTabSz="1523939" rtl="0" eaLnBrk="1" latinLnBrk="0" hangingPunct="1">
      <a:defRPr sz="2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developer.nvidia.com/blog/deep-learning-nutshell-reinforcement-learning/"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b="0" i="0" dirty="0">
                <a:solidFill>
                  <a:srgbClr val="24292F"/>
                </a:solidFill>
                <a:effectLst/>
                <a:latin typeface="Arial" panose="020B0604020202020204" pitchFamily="34" charset="0"/>
                <a:cs typeface="Arial" panose="020B0604020202020204" pitchFamily="34" charset="0"/>
              </a:rPr>
              <a:t>Ultimately, our aim will be to train reinforcement learning agents from virtual robotic simulation in 3D and transfer the agent to a real-world robot. Reinforcement learners choose the best action for the agent to perform based on environmental state (like camera inputs) and rewards that provide feedback to the agent about it's performance. Reinforcement learning can learn to behave optimally in it's environment given a policy, or task - like obtaining the reward.</a:t>
            </a:r>
          </a:p>
          <a:p>
            <a:r>
              <a:rPr lang="en-US" b="0" i="0" dirty="0">
                <a:solidFill>
                  <a:srgbClr val="24292F"/>
                </a:solidFill>
                <a:effectLst/>
                <a:latin typeface="Arial" panose="020B0604020202020204" pitchFamily="34" charset="0"/>
                <a:cs typeface="Arial" panose="020B0604020202020204" pitchFamily="34" charset="0"/>
              </a:rPr>
              <a:t>In many scenarios, the state space is significantly complex and multi-dimensional to where neural networks are increasingly used to predict the best action, which is where deep reinforcement learning and GPU acceleration comes into play. With deep reinforcement learning, the agents are typically processing 2D imagery using convolutional neural networks (CNNs), processing inputs that are an order of magnitude more complex than low-dimensional RL, and have the ability to learn "from vision" with the end-to-end network (referred to as "pixels-to-actions").</a:t>
            </a: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E02D639A-AF38-4D9A-897E-57859A70BDEB}" type="slidenum">
              <a:rPr lang="en-US" smtClean="0"/>
              <a:pPr>
                <a:defRPr/>
              </a:pPr>
              <a:t>6</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6961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dirty="0"/>
              <a:t>Reinforcement learning is an architecture that enables an intelligent agent within a defined environment to learn a skill using a set of actions to work towards the most optimal set of actions. Reinforcement Learning comes from an idea from Psychology called delayed rewards: the idea that we can put off a reward now for a better reward later.</a:t>
            </a:r>
          </a:p>
          <a:p>
            <a:endParaRPr lang="en-US" dirty="0"/>
          </a:p>
          <a:p>
            <a:r>
              <a:rPr lang="en-US" dirty="0"/>
              <a:t>In Reinforcement Learning, there are two systems at play: there’s the agent, or the intelligence that is trying to learn a skill, and there’s the environment that the agent needs to react to. People who work with Reinforcement Learning are both Data Scientists and Game Designers.  Reinforcement Learning uses algorithms to predict the best action to take given information about the environment. The environment can change given what the agent does, and that’s where being a Game Designer comes in. It’s quite tricky designing an environment that’s reflective of real-world conditions. Because of the complex environment and agent interactions, deep Learning methods such as DQN which uses Q-Learning are commonly used. </a:t>
            </a:r>
          </a:p>
        </p:txBody>
      </p:sp>
      <p:sp>
        <p:nvSpPr>
          <p:cNvPr id="4" name="Slide Number Placeholder 3"/>
          <p:cNvSpPr>
            <a:spLocks noGrp="1"/>
          </p:cNvSpPr>
          <p:nvPr>
            <p:ph type="sldNum" sz="quarter" idx="5"/>
          </p:nvPr>
        </p:nvSpPr>
        <p:spPr/>
        <p:txBody>
          <a:bodyPr/>
          <a:lstStyle/>
          <a:p>
            <a:pPr>
              <a:defRPr/>
            </a:pPr>
            <a:fld id="{E02D639A-AF38-4D9A-897E-57859A70BDEB}" type="slidenum">
              <a:rPr lang="en-US" smtClean="0"/>
              <a:pPr>
                <a:defRPr/>
              </a:pPr>
              <a:t>7</a:t>
            </a:fld>
            <a:endParaRPr lang="en-US"/>
          </a:p>
        </p:txBody>
      </p:sp>
    </p:spTree>
    <p:extLst>
      <p:ext uri="{BB962C8B-B14F-4D97-AF65-F5344CB8AC3E}">
        <p14:creationId xmlns:p14="http://schemas.microsoft.com/office/powerpoint/2010/main" val="42367408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effectLst/>
                <a:latin typeface="Arial" panose="020B0604020202020204" pitchFamily="34" charset="0"/>
                <a:cs typeface="Arial" panose="020B0604020202020204" pitchFamily="34" charset="0"/>
              </a:rPr>
              <a:t>The main idea behind Q-learning is that if we had a function Q∗:</a:t>
            </a:r>
            <a:r>
              <a:rPr lang="en-US" b="0" i="0" dirty="0" err="1">
                <a:effectLst/>
                <a:latin typeface="Arial" panose="020B0604020202020204" pitchFamily="34" charset="0"/>
                <a:cs typeface="Arial" panose="020B0604020202020204" pitchFamily="34" charset="0"/>
              </a:rPr>
              <a:t>State×Action→R</a:t>
            </a:r>
            <a:r>
              <a:rPr lang="en-US" b="0" i="0" dirty="0">
                <a:effectLst/>
                <a:latin typeface="Arial" panose="020B0604020202020204" pitchFamily="34" charset="0"/>
                <a:cs typeface="Arial" panose="020B0604020202020204" pitchFamily="34" charset="0"/>
              </a:rPr>
              <a:t>, that could tell us what our return would be, if we were to take an action in a given state, then we could easily construct a policy that maximizes our rewards:</a:t>
            </a:r>
          </a:p>
          <a:p>
            <a:pPr algn="l"/>
            <a:r>
              <a:rPr lang="en-US" dirty="0">
                <a:latin typeface="Arial" panose="020B0604020202020204" pitchFamily="34" charset="0"/>
                <a:cs typeface="Arial" panose="020B0604020202020204" pitchFamily="34" charset="0"/>
              </a:rPr>
              <a:t>(1)π∗(s)=</a:t>
            </a:r>
            <a:r>
              <a:rPr lang="en-US" dirty="0" err="1">
                <a:latin typeface="Arial" panose="020B0604020202020204" pitchFamily="34" charset="0"/>
                <a:cs typeface="Arial" panose="020B0604020202020204" pitchFamily="34" charset="0"/>
              </a:rPr>
              <a:t>argmaxa</a:t>
            </a:r>
            <a:r>
              <a:rPr lang="en-US" dirty="0">
                <a:latin typeface="Arial" panose="020B0604020202020204" pitchFamily="34" charset="0"/>
                <a:cs typeface="Arial" panose="020B0604020202020204" pitchFamily="34" charset="0"/>
              </a:rPr>
              <a:t> Q∗(</a:t>
            </a:r>
            <a:r>
              <a:rPr lang="en-US" dirty="0" err="1">
                <a:latin typeface="Arial" panose="020B0604020202020204" pitchFamily="34" charset="0"/>
                <a:cs typeface="Arial" panose="020B0604020202020204" pitchFamily="34" charset="0"/>
              </a:rPr>
              <a:t>s,a</a:t>
            </a:r>
            <a:r>
              <a:rPr lang="en-US" dirty="0">
                <a:latin typeface="Arial" panose="020B0604020202020204" pitchFamily="34" charset="0"/>
                <a:cs typeface="Arial" panose="020B0604020202020204" pitchFamily="34" charset="0"/>
              </a:rPr>
              <a:t>)</a:t>
            </a:r>
            <a:r>
              <a:rPr lang="en-US" b="0" i="0" dirty="0">
                <a:effectLst/>
                <a:latin typeface="Arial" panose="020B0604020202020204" pitchFamily="34" charset="0"/>
                <a:cs typeface="Arial" panose="020B0604020202020204" pitchFamily="34" charset="0"/>
              </a:rPr>
              <a:t>However, we don't know everything about the world, so we don't have access to Q∗. We use approximators to create a world and train it to resemble Q∗.</a:t>
            </a:r>
          </a:p>
          <a:p>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E02D639A-AF38-4D9A-897E-57859A70BDEB}" type="slidenum">
              <a:rPr lang="en-US" smtClean="0"/>
              <a:pPr>
                <a:defRPr/>
              </a:pPr>
              <a:t>8</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30256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 values combine the value and policy functions </a:t>
            </a:r>
            <a:r>
              <a:rPr lang="en-US" dirty="0">
                <a:hlinkClick r:id="rId3"/>
              </a:rPr>
              <a:t>Deep Learning in a Nutshell: Reinforcement Learning | NVIDIA Technical Blog</a:t>
            </a:r>
            <a:endParaRPr lang="en-US" dirty="0"/>
          </a:p>
        </p:txBody>
      </p:sp>
      <p:sp>
        <p:nvSpPr>
          <p:cNvPr id="4" name="Slide Number Placeholder 3"/>
          <p:cNvSpPr>
            <a:spLocks noGrp="1"/>
          </p:cNvSpPr>
          <p:nvPr>
            <p:ph type="sldNum" sz="quarter" idx="5"/>
          </p:nvPr>
        </p:nvSpPr>
        <p:spPr/>
        <p:txBody>
          <a:bodyPr/>
          <a:lstStyle/>
          <a:p>
            <a:pPr>
              <a:defRPr/>
            </a:pPr>
            <a:fld id="{E02D639A-AF38-4D9A-897E-57859A70BDEB}" type="slidenum">
              <a:rPr lang="en-US" smtClean="0"/>
              <a:pPr>
                <a:defRPr/>
              </a:pPr>
              <a:t>12</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80889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02D639A-AF38-4D9A-897E-57859A70BDEB}" type="slidenum">
              <a:rPr lang="en-US" smtClean="0"/>
              <a:pPr>
                <a:defRPr/>
              </a:pPr>
              <a:t>17</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7617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dirty="0">
                <a:solidFill>
                  <a:srgbClr val="24292F"/>
                </a:solidFill>
                <a:effectLst/>
                <a:latin typeface="Arial" panose="020B0604020202020204" pitchFamily="34" charset="0"/>
                <a:cs typeface="Arial" panose="020B0604020202020204" pitchFamily="34" charset="0"/>
              </a:rPr>
              <a:t>In many scenarios, the state space is significantly complex and multi-dimensional to where neural networks are increasingly used to predict the best action, which is where deep reinforcement learning and GPU acceleration comes into play. With deep reinforcement learning, the agents are typically processing 2D imagery using convolutional neural networks (CNNs), processing inputs that are an order of magnitude more complex than low-dimensional RL, and have the ability to learn "from vision" with the end-to-end network (referred to as "pixels-to-actions").</a:t>
            </a:r>
            <a:endParaRPr lang="en-US" sz="18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E02D639A-AF38-4D9A-897E-57859A70BDEB}" type="slidenum">
              <a:rPr lang="en-US" smtClean="0"/>
              <a:pPr>
                <a:defRPr/>
              </a:pPr>
              <a:t>20</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36274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dirty="0"/>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cxnSp>
        <p:nvCxnSpPr>
          <p:cNvPr id="10" name="Straight Connector 9">
            <a:extLst>
              <a:ext uri="{FF2B5EF4-FFF2-40B4-BE49-F238E27FC236}">
                <a16:creationId xmlns:a16="http://schemas.microsoft.com/office/drawing/2014/main" id="{0DC4EAA4-CD11-4B02-BD1A-6BB86D43E95C}"/>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4F7821F8-31A6-487C-8320-8A9EB2CAC5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sp>
        <p:nvSpPr>
          <p:cNvPr id="14" name="Freeform: Shape 13">
            <a:extLst>
              <a:ext uri="{FF2B5EF4-FFF2-40B4-BE49-F238E27FC236}">
                <a16:creationId xmlns:a16="http://schemas.microsoft.com/office/drawing/2014/main" id="{58063CFE-39DE-4552-B91D-EAAB8CD3E53B}"/>
              </a:ext>
            </a:extLst>
          </p:cNvPr>
          <p:cNvSpPr/>
          <p:nvPr userDrawn="1"/>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userDrawn="1"/>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pic>
        <p:nvPicPr>
          <p:cNvPr id="13" name="Picture 12" descr="Shape&#10;&#10;Description automatically generated with medium confidence">
            <a:extLst>
              <a:ext uri="{FF2B5EF4-FFF2-40B4-BE49-F238E27FC236}">
                <a16:creationId xmlns:a16="http://schemas.microsoft.com/office/drawing/2014/main" id="{B91021B3-DE3C-43E8-BB6E-645A12D774E8}"/>
              </a:ext>
            </a:extLst>
          </p:cNvPr>
          <p:cNvPicPr>
            <a:picLocks noChangeAspect="1"/>
          </p:cNvPicPr>
          <p:nvPr userDrawn="1"/>
        </p:nvPicPr>
        <p:blipFill>
          <a:blip r:embed="rId3"/>
          <a:stretch>
            <a:fillRect/>
          </a:stretch>
        </p:blipFill>
        <p:spPr>
          <a:xfrm>
            <a:off x="4833893" y="1817851"/>
            <a:ext cx="2629858" cy="605861"/>
          </a:xfrm>
          <a:prstGeom prst="rect">
            <a:avLst/>
          </a:prstGeom>
        </p:spPr>
      </p:pic>
      <p:pic>
        <p:nvPicPr>
          <p:cNvPr id="17" name="Picture 16" descr="Logo&#10;&#10;Description automatically generated">
            <a:extLst>
              <a:ext uri="{FF2B5EF4-FFF2-40B4-BE49-F238E27FC236}">
                <a16:creationId xmlns:a16="http://schemas.microsoft.com/office/drawing/2014/main" id="{56585199-FF4D-4D00-9CF9-F2022C78CF0D}"/>
              </a:ext>
            </a:extLst>
          </p:cNvPr>
          <p:cNvPicPr>
            <a:picLocks noChangeAspect="1"/>
          </p:cNvPicPr>
          <p:nvPr userDrawn="1"/>
        </p:nvPicPr>
        <p:blipFill>
          <a:blip r:embed="rId4"/>
          <a:stretch>
            <a:fillRect/>
          </a:stretch>
        </p:blipFill>
        <p:spPr>
          <a:xfrm>
            <a:off x="14745324" y="7271382"/>
            <a:ext cx="2496568" cy="2201743"/>
          </a:xfrm>
          <a:prstGeom prst="rect">
            <a:avLst/>
          </a:prstGeom>
        </p:spPr>
      </p:pic>
    </p:spTree>
    <p:extLst>
      <p:ext uri="{BB962C8B-B14F-4D97-AF65-F5344CB8AC3E}">
        <p14:creationId xmlns:p14="http://schemas.microsoft.com/office/powerpoint/2010/main" val="1043030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1_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0580" y="868681"/>
            <a:ext cx="16626840" cy="984885"/>
          </a:xfrm>
        </p:spPr>
        <p:txBody>
          <a:bodyPr/>
          <a:lstStyle>
            <a:lvl1pPr algn="ctr">
              <a:defRPr sz="4667" baseline="0">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861250" y="3505059"/>
            <a:ext cx="16581120" cy="6198208"/>
          </a:xfrm>
        </p:spPr>
        <p:txBody>
          <a:bodyPr/>
          <a:lstStyle>
            <a:lvl1pPr marL="0" indent="0">
              <a:buClr>
                <a:schemeClr val="bg2"/>
              </a:buClr>
              <a:buSzPct val="100000"/>
              <a:buFontTx/>
              <a:buNone/>
              <a:defRPr sz="2333">
                <a:solidFill>
                  <a:schemeClr val="accent4"/>
                </a:solidFill>
              </a:defRPr>
            </a:lvl1pPr>
            <a:lvl2pPr marL="952519" indent="0">
              <a:buClr>
                <a:schemeClr val="bg2"/>
              </a:buClr>
              <a:buSzPct val="100000"/>
              <a:buFontTx/>
              <a:buNone/>
              <a:defRPr sz="2000">
                <a:solidFill>
                  <a:schemeClr val="accent4"/>
                </a:solidFill>
              </a:defRPr>
            </a:lvl2pPr>
            <a:lvl3pPr marL="1815078" indent="0">
              <a:buClr>
                <a:schemeClr val="bg2"/>
              </a:buClr>
              <a:buSzPct val="100000"/>
              <a:buFontTx/>
              <a:buNone/>
              <a:defRPr sz="1833">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p:txBody>
      </p:sp>
      <p:sp>
        <p:nvSpPr>
          <p:cNvPr id="5" name="Text Placeholder 4"/>
          <p:cNvSpPr>
            <a:spLocks noGrp="1"/>
          </p:cNvSpPr>
          <p:nvPr>
            <p:ph type="body" sz="quarter" idx="10"/>
          </p:nvPr>
        </p:nvSpPr>
        <p:spPr>
          <a:xfrm>
            <a:off x="830580" y="1813561"/>
            <a:ext cx="16626840" cy="875772"/>
          </a:xfrm>
        </p:spPr>
        <p:txBody>
          <a:bodyPr/>
          <a:lstStyle>
            <a:lvl1pPr marL="0" indent="0" algn="ctr">
              <a:buFontTx/>
              <a:buNone/>
              <a:defRPr sz="3000" b="0">
                <a:solidFill>
                  <a:schemeClr val="tx2"/>
                </a:solidFill>
                <a:latin typeface="Trebuchet MS" panose="020B0603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649548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5053" b="0" i="0">
                <a:solidFill>
                  <a:schemeClr val="bg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3567" b="0" i="0">
                <a:solidFill>
                  <a:schemeClr val="tx1"/>
                </a:solidFill>
                <a:latin typeface="Tahoma"/>
                <a:cs typeface="Tahoma"/>
              </a:defRPr>
            </a:lvl1pPr>
          </a:lstStyle>
          <a:p>
            <a:endParaRPr/>
          </a:p>
        </p:txBody>
      </p:sp>
      <p:sp>
        <p:nvSpPr>
          <p:cNvPr id="4" name="Holder 4"/>
          <p:cNvSpPr>
            <a:spLocks noGrp="1"/>
          </p:cNvSpPr>
          <p:nvPr>
            <p:ph type="ftr" sz="quarter" idx="5"/>
          </p:nvPr>
        </p:nvSpPr>
        <p:spPr/>
        <p:txBody>
          <a:bodyPr lIns="0" tIns="0" rIns="0" bIns="0"/>
          <a:lstStyle>
            <a:lvl1pPr>
              <a:defRPr sz="1784" b="1" i="0">
                <a:solidFill>
                  <a:schemeClr val="bg1"/>
                </a:solidFill>
                <a:latin typeface="Gill Sans MT"/>
                <a:cs typeface="Gill Sans MT"/>
              </a:defRPr>
            </a:lvl1pPr>
          </a:lstStyle>
          <a:p>
            <a:pPr marL="37751">
              <a:spcBef>
                <a:spcPts val="178"/>
              </a:spcBef>
            </a:pPr>
            <a:r>
              <a:rPr lang="en-US" spc="268">
                <a:latin typeface="Calibri"/>
                <a:cs typeface="Calibri"/>
              </a:rPr>
              <a:t>©</a:t>
            </a:r>
            <a:r>
              <a:rPr lang="en-US" spc="268"/>
              <a:t>D.</a:t>
            </a:r>
            <a:r>
              <a:rPr lang="en-US" spc="119"/>
              <a:t> </a:t>
            </a:r>
            <a:r>
              <a:rPr lang="en-US" spc="-45"/>
              <a:t>Poole</a:t>
            </a:r>
            <a:r>
              <a:rPr lang="en-US" spc="119"/>
              <a:t> </a:t>
            </a:r>
            <a:r>
              <a:rPr lang="en-US" spc="-45"/>
              <a:t>and</a:t>
            </a:r>
            <a:r>
              <a:rPr lang="en-US" spc="119"/>
              <a:t> </a:t>
            </a:r>
            <a:r>
              <a:rPr lang="en-US" spc="-30"/>
              <a:t>A.</a:t>
            </a:r>
            <a:r>
              <a:rPr lang="en-US" spc="119"/>
              <a:t> </a:t>
            </a:r>
            <a:r>
              <a:rPr lang="en-US" spc="-45"/>
              <a:t>Mackworth</a:t>
            </a:r>
            <a:r>
              <a:rPr lang="en-US" spc="119"/>
              <a:t> </a:t>
            </a:r>
            <a:r>
              <a:rPr lang="en-US" spc="-15"/>
              <a:t>2019</a:t>
            </a:r>
            <a:endParaRPr lang="en-US" spc="-15"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4/24/2023</a:t>
            </a:fld>
            <a:endParaRPr lang="en-US"/>
          </a:p>
        </p:txBody>
      </p:sp>
      <p:sp>
        <p:nvSpPr>
          <p:cNvPr id="6" name="Holder 6"/>
          <p:cNvSpPr>
            <a:spLocks noGrp="1"/>
          </p:cNvSpPr>
          <p:nvPr>
            <p:ph type="sldNum" sz="quarter" idx="7"/>
          </p:nvPr>
        </p:nvSpPr>
        <p:spPr/>
        <p:txBody>
          <a:bodyPr lIns="0" tIns="0" rIns="0" bIns="0"/>
          <a:lstStyle>
            <a:lvl1pPr>
              <a:defRPr sz="1784" b="1" i="0">
                <a:solidFill>
                  <a:schemeClr val="bg1"/>
                </a:solidFill>
                <a:latin typeface="Gill Sans MT"/>
                <a:cs typeface="Gill Sans MT"/>
              </a:defRPr>
            </a:lvl1pPr>
          </a:lstStyle>
          <a:p>
            <a:pPr marL="113252">
              <a:lnSpc>
                <a:spcPts val="2036"/>
              </a:lnSpc>
            </a:pPr>
            <a:fld id="{81D60167-4931-47E6-BA6A-407CBD079E47}" type="slidenum">
              <a:rPr lang="en-US" spc="-15" smtClean="0"/>
              <a:pPr marL="113252">
                <a:lnSpc>
                  <a:spcPts val="2036"/>
                </a:lnSpc>
              </a:pPr>
              <a:t>‹#›</a:t>
            </a:fld>
            <a:r>
              <a:rPr lang="en-US" spc="-178"/>
              <a:t> </a:t>
            </a:r>
            <a:r>
              <a:rPr lang="en-US" spc="476"/>
              <a:t>/</a:t>
            </a:r>
            <a:r>
              <a:rPr lang="en-US" spc="-178"/>
              <a:t> </a:t>
            </a:r>
            <a:r>
              <a:rPr lang="en-US" spc="-15"/>
              <a:t>33</a:t>
            </a:r>
            <a:endParaRPr lang="en-US" spc="-15" dirty="0"/>
          </a:p>
        </p:txBody>
      </p:sp>
    </p:spTree>
    <p:extLst>
      <p:ext uri="{BB962C8B-B14F-4D97-AF65-F5344CB8AC3E}">
        <p14:creationId xmlns:p14="http://schemas.microsoft.com/office/powerpoint/2010/main" val="36401322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050" b="0" i="1">
                <a:solidFill>
                  <a:schemeClr val="tx1"/>
                </a:solidFill>
                <a:latin typeface="Arial"/>
                <a:cs typeface="Arial"/>
              </a:defRPr>
            </a:lvl1pPr>
          </a:lstStyle>
          <a:p>
            <a:pPr algn="ctr">
              <a:spcBef>
                <a:spcPts val="75"/>
              </a:spcBef>
            </a:pPr>
            <a:r>
              <a:rPr lang="en-US" i="0" spc="-23"/>
              <a:t>From </a:t>
            </a:r>
            <a:r>
              <a:rPr lang="en-US"/>
              <a:t>Foundations of </a:t>
            </a:r>
            <a:r>
              <a:rPr lang="en-US" spc="15"/>
              <a:t>Deep </a:t>
            </a:r>
            <a:r>
              <a:rPr lang="en-US" spc="-8"/>
              <a:t>Reinforcement </a:t>
            </a:r>
            <a:r>
              <a:rPr lang="en-US"/>
              <a:t>Learning: </a:t>
            </a:r>
            <a:r>
              <a:rPr lang="en-US" spc="-23"/>
              <a:t>Theory </a:t>
            </a:r>
            <a:r>
              <a:rPr lang="en-US" spc="15"/>
              <a:t>and </a:t>
            </a:r>
            <a:r>
              <a:rPr lang="en-US"/>
              <a:t>Practice </a:t>
            </a:r>
            <a:r>
              <a:rPr lang="en-US" spc="-8"/>
              <a:t>in Python </a:t>
            </a:r>
            <a:r>
              <a:rPr lang="en-US" i="0" spc="-15"/>
              <a:t>by </a:t>
            </a:r>
            <a:r>
              <a:rPr lang="en-US" i="0" spc="-8"/>
              <a:t>Laura Graesser and </a:t>
            </a:r>
            <a:r>
              <a:rPr lang="en-US" i="0" spc="-15"/>
              <a:t>Wah </a:t>
            </a:r>
            <a:r>
              <a:rPr lang="en-US" i="0" spc="-8"/>
              <a:t>Loon </a:t>
            </a:r>
            <a:r>
              <a:rPr lang="en-US" i="0" spc="-15"/>
              <a:t>Keng </a:t>
            </a:r>
            <a:r>
              <a:rPr lang="en-US" i="0" spc="-8"/>
              <a:t>(ISBN-13:</a:t>
            </a:r>
            <a:r>
              <a:rPr lang="en-US" i="0" spc="180"/>
              <a:t> </a:t>
            </a:r>
            <a:r>
              <a:rPr lang="en-US" i="0" spc="-15"/>
              <a:t>9780135172384)</a:t>
            </a:r>
          </a:p>
          <a:p>
            <a:pPr algn="ctr">
              <a:spcBef>
                <a:spcPts val="398"/>
              </a:spcBef>
            </a:pPr>
            <a:r>
              <a:rPr lang="en-US" i="0" spc="-8"/>
              <a:t>Copyright </a:t>
            </a:r>
            <a:r>
              <a:rPr lang="en-US" i="0"/>
              <a:t>© </a:t>
            </a:r>
            <a:r>
              <a:rPr lang="en-US" i="0" spc="-8"/>
              <a:t>2020 </a:t>
            </a:r>
            <a:r>
              <a:rPr lang="en-US" i="0" spc="-15"/>
              <a:t>Pearson </a:t>
            </a:r>
            <a:r>
              <a:rPr lang="en-US" i="0"/>
              <a:t>Education, Inc. </a:t>
            </a:r>
            <a:r>
              <a:rPr lang="en-US" i="0" spc="-8"/>
              <a:t>All </a:t>
            </a:r>
            <a:r>
              <a:rPr lang="en-US" i="0"/>
              <a:t>rights</a:t>
            </a:r>
            <a:r>
              <a:rPr lang="en-US" i="0" spc="-83"/>
              <a:t> </a:t>
            </a:r>
            <a:r>
              <a:rPr lang="en-US" i="0" spc="-8"/>
              <a:t>reserved.</a:t>
            </a:r>
            <a:endParaRPr lang="en-US" i="0" spc="-8"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4/24/2023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201462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5BB7876-3D9A-46AC-853A-0E60F5CA6F37}"/>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10;&#10;Description automatically generated">
            <a:extLst>
              <a:ext uri="{FF2B5EF4-FFF2-40B4-BE49-F238E27FC236}">
                <a16:creationId xmlns:a16="http://schemas.microsoft.com/office/drawing/2014/main" id="{5A8ACEBA-4D0E-4BF4-9252-65C9ADBBD1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FA9AEB60-1D07-420B-AD15-3B687DB16659}"/>
              </a:ext>
            </a:extLst>
          </p:cNvPr>
          <p:cNvPicPr>
            <a:picLocks noChangeAspect="1"/>
          </p:cNvPicPr>
          <p:nvPr userDrawn="1"/>
        </p:nvPicPr>
        <p:blipFill>
          <a:blip r:embed="rId3"/>
          <a:stretch>
            <a:fillRect/>
          </a:stretch>
        </p:blipFill>
        <p:spPr>
          <a:xfrm>
            <a:off x="4833893" y="1817851"/>
            <a:ext cx="2629858" cy="605861"/>
          </a:xfrm>
          <a:prstGeom prst="rect">
            <a:avLst/>
          </a:prstGeom>
        </p:spPr>
      </p:pic>
      <p:pic>
        <p:nvPicPr>
          <p:cNvPr id="12" name="Picture 11" descr="Logo&#10;&#10;Description automatically generated">
            <a:extLst>
              <a:ext uri="{FF2B5EF4-FFF2-40B4-BE49-F238E27FC236}">
                <a16:creationId xmlns:a16="http://schemas.microsoft.com/office/drawing/2014/main" id="{E4ACB54B-5D74-47C9-957F-A16252531EC9}"/>
              </a:ext>
            </a:extLst>
          </p:cNvPr>
          <p:cNvPicPr>
            <a:picLocks noChangeAspect="1"/>
          </p:cNvPicPr>
          <p:nvPr userDrawn="1"/>
        </p:nvPicPr>
        <p:blipFill>
          <a:blip r:embed="rId4"/>
          <a:stretch>
            <a:fillRect/>
          </a:stretch>
        </p:blipFill>
        <p:spPr>
          <a:xfrm>
            <a:off x="14745324" y="7271382"/>
            <a:ext cx="2496568" cy="2201743"/>
          </a:xfrm>
          <a:prstGeom prst="rect">
            <a:avLst/>
          </a:prstGeom>
        </p:spPr>
      </p:pic>
    </p:spTree>
    <p:extLst>
      <p:ext uri="{BB962C8B-B14F-4D97-AF65-F5344CB8AC3E}">
        <p14:creationId xmlns:p14="http://schemas.microsoft.com/office/powerpoint/2010/main" val="19050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dirty="0"/>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cxnSp>
        <p:nvCxnSpPr>
          <p:cNvPr id="10" name="Straight Connector 9">
            <a:extLst>
              <a:ext uri="{FF2B5EF4-FFF2-40B4-BE49-F238E27FC236}">
                <a16:creationId xmlns:a16="http://schemas.microsoft.com/office/drawing/2014/main" id="{0DC4EAA4-CD11-4B02-BD1A-6BB86D43E95C}"/>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4F7821F8-31A6-487C-8320-8A9EB2CAC5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sp>
        <p:nvSpPr>
          <p:cNvPr id="14" name="Freeform: Shape 13">
            <a:extLst>
              <a:ext uri="{FF2B5EF4-FFF2-40B4-BE49-F238E27FC236}">
                <a16:creationId xmlns:a16="http://schemas.microsoft.com/office/drawing/2014/main" id="{58063CFE-39DE-4552-B91D-EAAB8CD3E53B}"/>
              </a:ext>
            </a:extLst>
          </p:cNvPr>
          <p:cNvSpPr/>
          <p:nvPr userDrawn="1"/>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userDrawn="1"/>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9" name="Picture 18" descr="A picture containing text&#10;&#10;Description automatically generated">
            <a:extLst>
              <a:ext uri="{FF2B5EF4-FFF2-40B4-BE49-F238E27FC236}">
                <a16:creationId xmlns:a16="http://schemas.microsoft.com/office/drawing/2014/main" id="{435CAFA6-18B5-41DF-AA7F-00F440833DD8}"/>
              </a:ext>
            </a:extLst>
          </p:cNvPr>
          <p:cNvPicPr>
            <a:picLocks noChangeAspect="1"/>
          </p:cNvPicPr>
          <p:nvPr userDrawn="1"/>
        </p:nvPicPr>
        <p:blipFill rotWithShape="1">
          <a:blip r:embed="rId3"/>
          <a:srcRect l="21860" t="29481" r="30436" b="24358"/>
          <a:stretch/>
        </p:blipFill>
        <p:spPr>
          <a:xfrm>
            <a:off x="14276227" y="6551154"/>
            <a:ext cx="3788827" cy="3459040"/>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91021B3-DE3C-43E8-BB6E-645A12D774E8}"/>
              </a:ext>
            </a:extLst>
          </p:cNvPr>
          <p:cNvPicPr>
            <a:picLocks noChangeAspect="1"/>
          </p:cNvPicPr>
          <p:nvPr userDrawn="1"/>
        </p:nvPicPr>
        <p:blipFill>
          <a:blip r:embed="rId4"/>
          <a:stretch>
            <a:fillRect/>
          </a:stretch>
        </p:blipFill>
        <p:spPr>
          <a:xfrm>
            <a:off x="4833893" y="1817851"/>
            <a:ext cx="2629858" cy="605861"/>
          </a:xfrm>
          <a:prstGeom prst="rect">
            <a:avLst/>
          </a:prstGeom>
        </p:spPr>
      </p:pic>
    </p:spTree>
    <p:extLst>
      <p:ext uri="{BB962C8B-B14F-4D97-AF65-F5344CB8AC3E}">
        <p14:creationId xmlns:p14="http://schemas.microsoft.com/office/powerpoint/2010/main" val="1043030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10;&#10;Description automatically generated">
            <a:extLst>
              <a:ext uri="{FF2B5EF4-FFF2-40B4-BE49-F238E27FC236}">
                <a16:creationId xmlns:a16="http://schemas.microsoft.com/office/drawing/2014/main" id="{59E07367-9FF5-4A36-A752-AF6C25678972}"/>
              </a:ext>
            </a:extLst>
          </p:cNvPr>
          <p:cNvPicPr>
            <a:picLocks noChangeAspect="1"/>
          </p:cNvPicPr>
          <p:nvPr userDrawn="1"/>
        </p:nvPicPr>
        <p:blipFill rotWithShape="1">
          <a:blip r:embed="rId2"/>
          <a:srcRect l="21860" t="29481" r="30436" b="24358"/>
          <a:stretch/>
        </p:blipFill>
        <p:spPr>
          <a:xfrm>
            <a:off x="14276227" y="6551154"/>
            <a:ext cx="3788827" cy="3459040"/>
          </a:xfrm>
          <a:prstGeom prst="rect">
            <a:avLst/>
          </a:prstGeom>
        </p:spPr>
      </p:pic>
      <p:cxnSp>
        <p:nvCxnSpPr>
          <p:cNvPr id="15" name="Straight Connector 14">
            <a:extLst>
              <a:ext uri="{FF2B5EF4-FFF2-40B4-BE49-F238E27FC236}">
                <a16:creationId xmlns:a16="http://schemas.microsoft.com/office/drawing/2014/main" id="{05BB7876-3D9A-46AC-853A-0E60F5CA6F37}"/>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10;&#10;Description automatically generated">
            <a:extLst>
              <a:ext uri="{FF2B5EF4-FFF2-40B4-BE49-F238E27FC236}">
                <a16:creationId xmlns:a16="http://schemas.microsoft.com/office/drawing/2014/main" id="{5A8ACEBA-4D0E-4BF4-9252-65C9ADBBD194}"/>
              </a:ext>
            </a:extLst>
          </p:cNvPr>
          <p:cNvPicPr>
            <a:picLocks noChangeAspect="1"/>
          </p:cNvPicPr>
          <p:nvPr userDrawn="1"/>
        </p:nvPicPr>
        <p:blipFill rotWithShape="1">
          <a:blip r:embed="rId3"/>
          <a:srcRect r="6627"/>
          <a:stretch/>
        </p:blipFill>
        <p:spPr>
          <a:xfrm>
            <a:off x="897679" y="1356239"/>
            <a:ext cx="3384181" cy="1525760"/>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FA9AEB60-1D07-420B-AD15-3B687DB16659}"/>
              </a:ext>
            </a:extLst>
          </p:cNvPr>
          <p:cNvPicPr>
            <a:picLocks noChangeAspect="1"/>
          </p:cNvPicPr>
          <p:nvPr userDrawn="1"/>
        </p:nvPicPr>
        <p:blipFill>
          <a:blip r:embed="rId4"/>
          <a:stretch>
            <a:fillRect/>
          </a:stretch>
        </p:blipFill>
        <p:spPr>
          <a:xfrm>
            <a:off x="4833893" y="1817851"/>
            <a:ext cx="2629858" cy="605861"/>
          </a:xfrm>
          <a:prstGeom prst="rect">
            <a:avLst/>
          </a:prstGeom>
        </p:spPr>
      </p:pic>
    </p:spTree>
    <p:extLst>
      <p:ext uri="{BB962C8B-B14F-4D97-AF65-F5344CB8AC3E}">
        <p14:creationId xmlns:p14="http://schemas.microsoft.com/office/powerpoint/2010/main" val="19050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ub title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8301" y="747664"/>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31977" y="3186797"/>
            <a:ext cx="16581120" cy="6198208"/>
          </a:xfrm>
        </p:spPr>
        <p:txBody>
          <a:bodyPr/>
          <a:lstStyle>
            <a:lvl1pPr marL="0" indent="0">
              <a:spcBef>
                <a:spcPts val="500"/>
              </a:spcBef>
              <a:spcAft>
                <a:spcPts val="500"/>
              </a:spcAft>
              <a:buClr>
                <a:schemeClr val="bg2"/>
              </a:buClr>
              <a:buSzPct val="100000"/>
              <a:buFontTx/>
              <a:buNone/>
              <a:defRPr sz="2800">
                <a:solidFill>
                  <a:schemeClr val="bg1"/>
                </a:solidFill>
                <a:latin typeface="Arial" panose="020B0604020202020204" pitchFamily="34" charset="0"/>
                <a:cs typeface="Arial" panose="020B0604020202020204" pitchFamily="34" charset="0"/>
              </a:defRPr>
            </a:lvl1pPr>
            <a:lvl2pPr marL="952519" indent="0">
              <a:spcBef>
                <a:spcPts val="500"/>
              </a:spcBef>
              <a:spcAft>
                <a:spcPts val="500"/>
              </a:spcAft>
              <a:buClr>
                <a:schemeClr val="bg2"/>
              </a:buClr>
              <a:buSzPct val="100000"/>
              <a:buFontTx/>
              <a:buNone/>
              <a:defRPr sz="2400">
                <a:solidFill>
                  <a:schemeClr val="bg1"/>
                </a:solidFill>
                <a:latin typeface="Arial" panose="020B0604020202020204" pitchFamily="34" charset="0"/>
                <a:cs typeface="Arial" panose="020B0604020202020204" pitchFamily="34" charset="0"/>
              </a:defRPr>
            </a:lvl2pPr>
            <a:lvl3pPr marL="1815078" indent="0">
              <a:buClr>
                <a:schemeClr val="bg2"/>
              </a:buClr>
              <a:buSzPct val="100000"/>
              <a:buFontTx/>
              <a:buNone/>
              <a:defRPr sz="1833">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p:txBody>
      </p:sp>
      <p:sp>
        <p:nvSpPr>
          <p:cNvPr id="5" name="Text Placeholder 4"/>
          <p:cNvSpPr>
            <a:spLocks noGrp="1"/>
          </p:cNvSpPr>
          <p:nvPr>
            <p:ph type="body" sz="quarter" idx="10"/>
          </p:nvPr>
        </p:nvSpPr>
        <p:spPr>
          <a:xfrm>
            <a:off x="825331" y="1741489"/>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293701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ding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936" y="747428"/>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24728" y="3189912"/>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10"/>
          </p:nvPr>
        </p:nvSpPr>
        <p:spPr>
          <a:xfrm>
            <a:off x="824728" y="1739896"/>
            <a:ext cx="16607858"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720568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n Brande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5700" y="748506"/>
            <a:ext cx="16626840" cy="984885"/>
          </a:xfrm>
        </p:spPr>
        <p:txBody>
          <a:bodyPr/>
          <a:lstStyle>
            <a:lvl1pPr algn="l">
              <a:defRPr sz="4800" b="1"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19340" y="3191235"/>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10"/>
          </p:nvPr>
        </p:nvSpPr>
        <p:spPr>
          <a:xfrm>
            <a:off x="825828" y="1740430"/>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
        <p:nvSpPr>
          <p:cNvPr id="4" name="Rectangle 3">
            <a:extLst>
              <a:ext uri="{FF2B5EF4-FFF2-40B4-BE49-F238E27FC236}">
                <a16:creationId xmlns:a16="http://schemas.microsoft.com/office/drawing/2014/main" id="{F02F676A-5111-4EB7-8282-C9626C589645}"/>
              </a:ext>
            </a:extLst>
          </p:cNvPr>
          <p:cNvSpPr/>
          <p:nvPr userDrawn="1"/>
        </p:nvSpPr>
        <p:spPr bwMode="white">
          <a:xfrm>
            <a:off x="14655801" y="9389443"/>
            <a:ext cx="3632199" cy="8975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12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Content - NO LOGO &amp; PAGE 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618" y="744037"/>
            <a:ext cx="16620988" cy="990175"/>
          </a:xfrm>
        </p:spPr>
        <p:txBody>
          <a:bodyPr/>
          <a:lstStyle>
            <a:lvl1pPr algn="l">
              <a:defRPr sz="4800" cap="none">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53440" y="3505059"/>
            <a:ext cx="16581120" cy="6156263"/>
          </a:xfrm>
        </p:spPr>
        <p:txBody>
          <a:bodyPr/>
          <a:lstStyle>
            <a:lvl1pPr marL="0" indent="0">
              <a:buClr>
                <a:schemeClr val="bg2"/>
              </a:buClr>
              <a:buSzPct val="100000"/>
              <a:buFontTx/>
              <a:buNone/>
              <a:defRPr sz="2400">
                <a:solidFill>
                  <a:schemeClr val="accent4"/>
                </a:solidFill>
              </a:defRPr>
            </a:lvl1pPr>
            <a:lvl2pPr marL="952519" indent="0">
              <a:buClr>
                <a:schemeClr val="bg2"/>
              </a:buClr>
              <a:buSzPct val="100000"/>
              <a:buFontTx/>
              <a:buNone/>
              <a:defRPr sz="2000">
                <a:solidFill>
                  <a:schemeClr val="accent4"/>
                </a:solidFill>
              </a:defRPr>
            </a:lvl2pPr>
            <a:lvl3pPr marL="1815078" indent="0">
              <a:buClr>
                <a:schemeClr val="bg2"/>
              </a:buClr>
              <a:buSzPct val="100000"/>
              <a:buFontTx/>
              <a:buNone/>
              <a:defRPr sz="1800">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10"/>
          </p:nvPr>
        </p:nvSpPr>
        <p:spPr>
          <a:xfrm>
            <a:off x="827103" y="1740548"/>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4110264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Divider or Transition Slide">
    <p:spTree>
      <p:nvGrpSpPr>
        <p:cNvPr id="1" name=""/>
        <p:cNvGrpSpPr/>
        <p:nvPr/>
      </p:nvGrpSpPr>
      <p:grpSpPr>
        <a:xfrm>
          <a:off x="0" y="0"/>
          <a:ext cx="0" cy="0"/>
          <a:chOff x="0" y="0"/>
          <a:chExt cx="0" cy="0"/>
        </a:xfrm>
      </p:grpSpPr>
      <p:sp>
        <p:nvSpPr>
          <p:cNvPr id="2" name="Title 1"/>
          <p:cNvSpPr>
            <a:spLocks noGrp="1"/>
          </p:cNvSpPr>
          <p:nvPr>
            <p:ph type="title"/>
          </p:nvPr>
        </p:nvSpPr>
        <p:spPr>
          <a:xfrm>
            <a:off x="3193869" y="3998551"/>
            <a:ext cx="11900262" cy="2193243"/>
          </a:xfrm>
        </p:spPr>
        <p:txBody>
          <a:bodyPr anchor="t"/>
          <a:lstStyle>
            <a:lvl1pPr algn="ctr">
              <a:defRPr sz="4800">
                <a:solidFill>
                  <a:schemeClr val="bg1"/>
                </a:solidFill>
              </a:defRPr>
            </a:lvl1pPr>
          </a:lstStyle>
          <a:p>
            <a:r>
              <a:rPr lang="en-US" dirty="0"/>
              <a:t>Click to edit Master title style</a:t>
            </a:r>
          </a:p>
        </p:txBody>
      </p:sp>
      <p:sp>
        <p:nvSpPr>
          <p:cNvPr id="3" name="Rectangle 2">
            <a:extLst>
              <a:ext uri="{FF2B5EF4-FFF2-40B4-BE49-F238E27FC236}">
                <a16:creationId xmlns:a16="http://schemas.microsoft.com/office/drawing/2014/main" id="{8C993AEE-ACAA-4A36-926F-A62FD4F2A9AC}"/>
              </a:ext>
            </a:extLst>
          </p:cNvPr>
          <p:cNvSpPr/>
          <p:nvPr userDrawn="1"/>
        </p:nvSpPr>
        <p:spPr bwMode="white">
          <a:xfrm>
            <a:off x="0" y="9330779"/>
            <a:ext cx="1524000" cy="95622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511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05090" y="749096"/>
            <a:ext cx="16622192" cy="984885"/>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p>
            <a:pPr lvl="0"/>
            <a:r>
              <a:rPr lang="en-US" dirty="0"/>
              <a:t>Click to edit master title style</a:t>
            </a:r>
          </a:p>
        </p:txBody>
      </p:sp>
      <p:sp>
        <p:nvSpPr>
          <p:cNvPr id="1027" name="Rectangle 3"/>
          <p:cNvSpPr>
            <a:spLocks noGrp="1" noChangeArrowheads="1"/>
          </p:cNvSpPr>
          <p:nvPr>
            <p:ph type="body" idx="1"/>
          </p:nvPr>
        </p:nvSpPr>
        <p:spPr bwMode="auto">
          <a:xfrm>
            <a:off x="834201" y="3185146"/>
            <a:ext cx="16581552" cy="62237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4" name="TextBox 3"/>
          <p:cNvSpPr txBox="1"/>
          <p:nvPr userDrawn="1"/>
        </p:nvSpPr>
        <p:spPr>
          <a:xfrm>
            <a:off x="908748" y="9870621"/>
            <a:ext cx="535045" cy="184666"/>
          </a:xfrm>
          <a:prstGeom prst="rect">
            <a:avLst/>
          </a:prstGeom>
          <a:noFill/>
        </p:spPr>
        <p:txBody>
          <a:bodyPr wrap="square" lIns="0" tIns="0" rIns="0" bIns="0" rtlCol="0" anchor="ctr">
            <a:spAutoFit/>
          </a:bodyPr>
          <a:lstStyle>
            <a:defPPr>
              <a:defRPr lang="en-US"/>
            </a:defPPr>
            <a:lvl1pPr algn="ctr">
              <a:defRPr sz="4400" cap="all">
                <a:solidFill>
                  <a:schemeClr val="bg1"/>
                </a:solidFill>
                <a:latin typeface="Century Gothic" pitchFamily="34" charset="0"/>
              </a:defRPr>
            </a:lvl1pPr>
          </a:lstStyle>
          <a:p>
            <a:pPr algn="l"/>
            <a:fld id="{9EF62655-870B-4C06-BC3D-C67D37BAE36D}" type="slidenum">
              <a:rPr lang="en-US" sz="1200" kern="1200" smtClean="0">
                <a:solidFill>
                  <a:schemeClr val="accent5"/>
                </a:solidFill>
                <a:latin typeface="Trebuchet MS" panose="020B0603020202020204" pitchFamily="34" charset="0"/>
                <a:ea typeface="MS PGothic" pitchFamily="34" charset="-128"/>
                <a:cs typeface="+mn-cs"/>
              </a:rPr>
              <a:pPr algn="l"/>
              <a:t>‹#›</a:t>
            </a:fld>
            <a:r>
              <a:rPr lang="en-US" sz="1200" cap="none" baseline="0" dirty="0">
                <a:solidFill>
                  <a:schemeClr val="accent5"/>
                </a:solidFill>
                <a:latin typeface="Trebuchet MS" panose="020B0603020202020204" pitchFamily="34" charset="0"/>
              </a:rPr>
              <a:t> </a:t>
            </a:r>
            <a:endParaRPr lang="en-US" sz="1200" cap="none" dirty="0">
              <a:solidFill>
                <a:schemeClr val="accent5"/>
              </a:solidFill>
              <a:latin typeface="Trebuchet MS" panose="020B0603020202020204" pitchFamily="34" charset="0"/>
            </a:endParaRPr>
          </a:p>
        </p:txBody>
      </p:sp>
      <p:cxnSp>
        <p:nvCxnSpPr>
          <p:cNvPr id="22" name="Straight Connector 21">
            <a:extLst>
              <a:ext uri="{FF2B5EF4-FFF2-40B4-BE49-F238E27FC236}">
                <a16:creationId xmlns:a16="http://schemas.microsoft.com/office/drawing/2014/main" id="{BC2FDD42-E463-47E8-BC74-30C0F632C361}"/>
              </a:ext>
            </a:extLst>
          </p:cNvPr>
          <p:cNvCxnSpPr/>
          <p:nvPr/>
        </p:nvCxnSpPr>
        <p:spPr>
          <a:xfrm>
            <a:off x="16397639" y="9580069"/>
            <a:ext cx="0" cy="548437"/>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23" name="Picture 22" descr="A picture containing text&#10;&#10;Description automatically generated">
            <a:extLst>
              <a:ext uri="{FF2B5EF4-FFF2-40B4-BE49-F238E27FC236}">
                <a16:creationId xmlns:a16="http://schemas.microsoft.com/office/drawing/2014/main" id="{A790E381-A253-4895-8817-3A0BDB27299C}"/>
              </a:ext>
            </a:extLst>
          </p:cNvPr>
          <p:cNvPicPr>
            <a:picLocks noChangeAspect="1"/>
          </p:cNvPicPr>
          <p:nvPr userDrawn="1"/>
        </p:nvPicPr>
        <p:blipFill>
          <a:blip r:embed="rId14"/>
          <a:stretch>
            <a:fillRect/>
          </a:stretch>
        </p:blipFill>
        <p:spPr>
          <a:xfrm>
            <a:off x="14912588" y="9537904"/>
            <a:ext cx="1402947" cy="590602"/>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0FF81F06-FF3B-4262-8198-F99751439291}"/>
              </a:ext>
            </a:extLst>
          </p:cNvPr>
          <p:cNvPicPr>
            <a:picLocks noChangeAspect="1"/>
          </p:cNvPicPr>
          <p:nvPr userDrawn="1"/>
        </p:nvPicPr>
        <p:blipFill>
          <a:blip r:embed="rId15"/>
          <a:stretch>
            <a:fillRect/>
          </a:stretch>
        </p:blipFill>
        <p:spPr>
          <a:xfrm>
            <a:off x="16584997" y="9696809"/>
            <a:ext cx="1225925" cy="282426"/>
          </a:xfrm>
          <a:prstGeom prst="rect">
            <a:avLst/>
          </a:prstGeom>
        </p:spPr>
      </p:pic>
    </p:spTree>
    <p:extLst>
      <p:ext uri="{BB962C8B-B14F-4D97-AF65-F5344CB8AC3E}">
        <p14:creationId xmlns:p14="http://schemas.microsoft.com/office/powerpoint/2010/main" val="1725690729"/>
      </p:ext>
    </p:extLst>
  </p:cSld>
  <p:clrMap bg1="dk2" tx1="lt1" bg2="dk1" tx2="lt2" accent1="accent1" accent2="accent2" accent3="accent3" accent4="accent4" accent5="accent5" accent6="accent6" hlink="hlink" folHlink="folHlink"/>
  <p:sldLayoutIdLst>
    <p:sldLayoutId id="2147483993" r:id="rId1"/>
    <p:sldLayoutId id="2147483994" r:id="rId2"/>
    <p:sldLayoutId id="2147483980" r:id="rId3"/>
    <p:sldLayoutId id="2147483985" r:id="rId4"/>
    <p:sldLayoutId id="2147483896" r:id="rId5"/>
    <p:sldLayoutId id="2147483981" r:id="rId6"/>
    <p:sldLayoutId id="2147483991" r:id="rId7"/>
    <p:sldLayoutId id="2147483988" r:id="rId8"/>
    <p:sldLayoutId id="2147483954" r:id="rId9"/>
    <p:sldLayoutId id="2147483997" r:id="rId10"/>
    <p:sldLayoutId id="2147483998" r:id="rId11"/>
    <p:sldLayoutId id="2147483999"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p:titleStyle>
    <p:bodyStyle>
      <a:lvl1pPr marL="0" indent="0" algn="l" rtl="0" fontAlgn="base">
        <a:lnSpc>
          <a:spcPct val="90000"/>
        </a:lnSpc>
        <a:spcBef>
          <a:spcPts val="1500"/>
        </a:spcBef>
        <a:spcAft>
          <a:spcPts val="1500"/>
        </a:spcAft>
        <a:buClr>
          <a:schemeClr val="bg2"/>
        </a:buClr>
        <a:buSzPct val="100000"/>
        <a:buFontTx/>
        <a:buNone/>
        <a:defRPr sz="2800" b="0">
          <a:solidFill>
            <a:schemeClr val="bg1"/>
          </a:solidFill>
          <a:latin typeface="Arial" panose="020B0604020202020204" pitchFamily="34" charset="0"/>
          <a:ea typeface="+mn-ea"/>
          <a:cs typeface="Arial" panose="020B0604020202020204" pitchFamily="34" charset="0"/>
        </a:defRPr>
      </a:lvl1pPr>
      <a:lvl2pPr marL="952519" indent="0" algn="l" rtl="0" fontAlgn="base">
        <a:lnSpc>
          <a:spcPct val="90000"/>
        </a:lnSpc>
        <a:spcBef>
          <a:spcPts val="1500"/>
        </a:spcBef>
        <a:spcAft>
          <a:spcPts val="1500"/>
        </a:spcAft>
        <a:buClr>
          <a:schemeClr val="bg2"/>
        </a:buClr>
        <a:buSzPct val="100000"/>
        <a:buFontTx/>
        <a:buNone/>
        <a:defRPr sz="2400" b="0">
          <a:solidFill>
            <a:schemeClr val="bg1"/>
          </a:solidFill>
          <a:latin typeface="Arial" panose="020B0604020202020204" pitchFamily="34" charset="0"/>
          <a:cs typeface="Arial" panose="020B0604020202020204" pitchFamily="34" charset="0"/>
        </a:defRPr>
      </a:lvl2pPr>
      <a:lvl3pPr marL="1815078" indent="0" algn="l" rtl="0" fontAlgn="base">
        <a:lnSpc>
          <a:spcPct val="90000"/>
        </a:lnSpc>
        <a:spcBef>
          <a:spcPts val="1500"/>
        </a:spcBef>
        <a:spcAft>
          <a:spcPts val="1500"/>
        </a:spcAft>
        <a:buClr>
          <a:schemeClr val="bg2"/>
        </a:buClr>
        <a:buSzPct val="100000"/>
        <a:buFontTx/>
        <a:buNone/>
        <a:defRPr sz="1833" b="0">
          <a:solidFill>
            <a:schemeClr val="accent4"/>
          </a:solidFill>
          <a:latin typeface="Trebuchet MS" pitchFamily="34" charset="0"/>
        </a:defRPr>
      </a:lvl3pPr>
      <a:lvl4pPr marL="2958101" indent="-381008" algn="l" rtl="0" fontAlgn="base">
        <a:spcBef>
          <a:spcPct val="20000"/>
        </a:spcBef>
        <a:spcAft>
          <a:spcPct val="0"/>
        </a:spcAft>
        <a:buChar char="–"/>
        <a:defRPr sz="3333">
          <a:solidFill>
            <a:schemeClr val="bg1"/>
          </a:solidFill>
          <a:latin typeface="+mn-lt"/>
        </a:defRPr>
      </a:lvl4pPr>
      <a:lvl5pPr marL="3529612" indent="-381008" algn="l" rtl="0" fontAlgn="base">
        <a:spcBef>
          <a:spcPct val="20000"/>
        </a:spcBef>
        <a:spcAft>
          <a:spcPct val="0"/>
        </a:spcAft>
        <a:buChar char="»"/>
        <a:defRPr sz="3333">
          <a:solidFill>
            <a:schemeClr val="bg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p:bodyStyle>
    <p:otherStyle>
      <a:defPPr>
        <a:defRPr lang="en-US"/>
      </a:defPPr>
      <a:lvl1pPr marL="0" algn="l" defTabSz="1524030" rtl="0" eaLnBrk="1" latinLnBrk="0" hangingPunct="1">
        <a:defRPr sz="3000" kern="1200">
          <a:solidFill>
            <a:schemeClr val="tx1"/>
          </a:solidFill>
          <a:latin typeface="+mn-lt"/>
          <a:ea typeface="+mn-ea"/>
          <a:cs typeface="+mn-cs"/>
        </a:defRPr>
      </a:lvl1pPr>
      <a:lvl2pPr marL="762015" algn="l" defTabSz="1524030" rtl="0" eaLnBrk="1" latinLnBrk="0" hangingPunct="1">
        <a:defRPr sz="3000" kern="1200">
          <a:solidFill>
            <a:schemeClr val="tx1"/>
          </a:solidFill>
          <a:latin typeface="+mn-lt"/>
          <a:ea typeface="+mn-ea"/>
          <a:cs typeface="+mn-cs"/>
        </a:defRPr>
      </a:lvl2pPr>
      <a:lvl3pPr marL="1524030" algn="l" defTabSz="1524030" rtl="0" eaLnBrk="1" latinLnBrk="0" hangingPunct="1">
        <a:defRPr sz="3000" kern="1200">
          <a:solidFill>
            <a:schemeClr val="tx1"/>
          </a:solidFill>
          <a:latin typeface="+mn-lt"/>
          <a:ea typeface="+mn-ea"/>
          <a:cs typeface="+mn-cs"/>
        </a:defRPr>
      </a:lvl3pPr>
      <a:lvl4pPr marL="2286046" algn="l" defTabSz="1524030" rtl="0" eaLnBrk="1" latinLnBrk="0" hangingPunct="1">
        <a:defRPr sz="3000" kern="1200">
          <a:solidFill>
            <a:schemeClr val="tx1"/>
          </a:solidFill>
          <a:latin typeface="+mn-lt"/>
          <a:ea typeface="+mn-ea"/>
          <a:cs typeface="+mn-cs"/>
        </a:defRPr>
      </a:lvl4pPr>
      <a:lvl5pPr marL="3048061" algn="l" defTabSz="1524030" rtl="0" eaLnBrk="1" latinLnBrk="0" hangingPunct="1">
        <a:defRPr sz="3000" kern="1200">
          <a:solidFill>
            <a:schemeClr val="tx1"/>
          </a:solidFill>
          <a:latin typeface="+mn-lt"/>
          <a:ea typeface="+mn-ea"/>
          <a:cs typeface="+mn-cs"/>
        </a:defRPr>
      </a:lvl5pPr>
      <a:lvl6pPr marL="3810076" algn="l" defTabSz="1524030" rtl="0" eaLnBrk="1" latinLnBrk="0" hangingPunct="1">
        <a:defRPr sz="3000" kern="1200">
          <a:solidFill>
            <a:schemeClr val="tx1"/>
          </a:solidFill>
          <a:latin typeface="+mn-lt"/>
          <a:ea typeface="+mn-ea"/>
          <a:cs typeface="+mn-cs"/>
        </a:defRPr>
      </a:lvl6pPr>
      <a:lvl7pPr marL="4572091" algn="l" defTabSz="1524030" rtl="0" eaLnBrk="1" latinLnBrk="0" hangingPunct="1">
        <a:defRPr sz="3000" kern="1200">
          <a:solidFill>
            <a:schemeClr val="tx1"/>
          </a:solidFill>
          <a:latin typeface="+mn-lt"/>
          <a:ea typeface="+mn-ea"/>
          <a:cs typeface="+mn-cs"/>
        </a:defRPr>
      </a:lvl7pPr>
      <a:lvl8pPr marL="5334107" algn="l" defTabSz="1524030" rtl="0" eaLnBrk="1" latinLnBrk="0" hangingPunct="1">
        <a:defRPr sz="3000" kern="1200">
          <a:solidFill>
            <a:schemeClr val="tx1"/>
          </a:solidFill>
          <a:latin typeface="+mn-lt"/>
          <a:ea typeface="+mn-ea"/>
          <a:cs typeface="+mn-cs"/>
        </a:defRPr>
      </a:lvl8pPr>
      <a:lvl9pPr marL="6096122" algn="l" defTabSz="1524030" rtl="0" eaLnBrk="1" latinLnBrk="0" hangingPunct="1">
        <a:defRPr sz="3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creativecommons.org/licenses/by-nc/4.0/legalcode" TargetMode="Externa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hyperlink" Target="https://github.com/dusty-nv/jetson-reinforcement" TargetMode="External"/><Relationship Id="rId2" Type="http://schemas.openxmlformats.org/officeDocument/2006/relationships/hyperlink" Target="https://openai.com/research/openai-gym-beta" TargetMode="External"/><Relationship Id="rId1" Type="http://schemas.openxmlformats.org/officeDocument/2006/relationships/slideLayout" Target="../slideLayouts/slideLayout10.xml"/><Relationship Id="rId5" Type="http://schemas.openxmlformats.org/officeDocument/2006/relationships/hyperlink" Target="https://github.com/AcutronicRobotics/gym-gazebo2/blob/dashing/docker/README.md" TargetMode="External"/><Relationship Id="rId4" Type="http://schemas.openxmlformats.org/officeDocument/2006/relationships/hyperlink" Target="https://github.com/dusty-nv/jetson-reinforcement/blob/master/python/intro-DQN.ipynb"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12.xml"/><Relationship Id="rId5" Type="http://schemas.openxmlformats.org/officeDocument/2006/relationships/image" Target="../media/image27.pn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2.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hyperlink" Target="https://developer.nvidia.com/blog/deep-learning-nutshell-reinforcement-learning/" TargetMode="External"/><Relationship Id="rId2" Type="http://schemas.openxmlformats.org/officeDocument/2006/relationships/hyperlink" Target="https://www.pearson.com/us/higher-education/program/Graesser-Foundations-of-Deep-Reinforcement-Learning-Theory-and-Practice-in-Python/PGM2027228.html" TargetMode="Externa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hyperlink" Target="http://artint.info/2e/slides/" TargetMode="External"/><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sv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hyperlink" Target="http://artint.info/2e/slides/" TargetMode="External"/><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096EC-7B78-40A1-902B-4FD437982655}"/>
              </a:ext>
            </a:extLst>
          </p:cNvPr>
          <p:cNvSpPr>
            <a:spLocks noGrp="1"/>
          </p:cNvSpPr>
          <p:nvPr>
            <p:ph type="title"/>
          </p:nvPr>
        </p:nvSpPr>
        <p:spPr/>
        <p:txBody>
          <a:bodyPr/>
          <a:lstStyle/>
          <a:p>
            <a:r>
              <a:rPr lang="en-US" dirty="0">
                <a:latin typeface="Arial"/>
                <a:cs typeface="Arial"/>
              </a:rPr>
              <a:t>Lecture 5.1</a:t>
            </a:r>
            <a:br>
              <a:rPr lang="en-US" dirty="0">
                <a:latin typeface="Arial"/>
                <a:cs typeface="Arial"/>
              </a:rPr>
            </a:br>
            <a:r>
              <a:rPr lang="en-US" dirty="0">
                <a:latin typeface="Arial"/>
                <a:cs typeface="Arial"/>
              </a:rPr>
              <a:t>Reinforcement Learning</a:t>
            </a:r>
          </a:p>
        </p:txBody>
      </p:sp>
      <p:sp>
        <p:nvSpPr>
          <p:cNvPr id="4" name="Text Placeholder 3">
            <a:extLst>
              <a:ext uri="{FF2B5EF4-FFF2-40B4-BE49-F238E27FC236}">
                <a16:creationId xmlns:a16="http://schemas.microsoft.com/office/drawing/2014/main" id="{BDB2F42C-38A8-43F3-8788-F337D2EA9153}"/>
              </a:ext>
            </a:extLst>
          </p:cNvPr>
          <p:cNvSpPr>
            <a:spLocks noGrp="1"/>
          </p:cNvSpPr>
          <p:nvPr>
            <p:ph type="body" sz="quarter" idx="10"/>
          </p:nvPr>
        </p:nvSpPr>
        <p:spPr/>
        <p:txBody>
          <a:bodyPr/>
          <a:lstStyle/>
          <a:p>
            <a:r>
              <a:rPr lang="en-US" dirty="0"/>
              <a:t>Edge AI and Robotics Teaching Kit</a:t>
            </a:r>
          </a:p>
        </p:txBody>
      </p:sp>
    </p:spTree>
    <p:extLst>
      <p:ext uri="{BB962C8B-B14F-4D97-AF65-F5344CB8AC3E}">
        <p14:creationId xmlns:p14="http://schemas.microsoft.com/office/powerpoint/2010/main" val="797556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781300" y="1194739"/>
            <a:ext cx="12096750" cy="5548961"/>
          </a:xfrm>
          <a:prstGeom prst="rect">
            <a:avLst/>
          </a:prstGeom>
          <a:blipFill>
            <a:blip r:embed="rId2" cstate="print"/>
            <a:stretch>
              <a:fillRect/>
            </a:stretch>
          </a:blipFill>
        </p:spPr>
        <p:txBody>
          <a:bodyPr wrap="square" lIns="0" tIns="0" rIns="0" bIns="0" rtlCol="0"/>
          <a:lstStyle/>
          <a:p>
            <a:endParaRPr>
              <a:solidFill>
                <a:schemeClr val="bg1"/>
              </a:solidFill>
            </a:endParaRPr>
          </a:p>
        </p:txBody>
      </p:sp>
      <p:sp>
        <p:nvSpPr>
          <p:cNvPr id="3" name="object 3"/>
          <p:cNvSpPr txBox="1"/>
          <p:nvPr/>
        </p:nvSpPr>
        <p:spPr>
          <a:xfrm>
            <a:off x="4681289" y="6910252"/>
            <a:ext cx="7782878" cy="1224822"/>
          </a:xfrm>
          <a:prstGeom prst="rect">
            <a:avLst/>
          </a:prstGeom>
        </p:spPr>
        <p:txBody>
          <a:bodyPr vert="horz" wrap="square" lIns="0" tIns="19050" rIns="0" bIns="0" rtlCol="0">
            <a:spAutoFit/>
          </a:bodyPr>
          <a:lstStyle/>
          <a:p>
            <a:pPr marL="56198" marR="45720" algn="ctr">
              <a:lnSpc>
                <a:spcPct val="111100"/>
              </a:lnSpc>
              <a:spcBef>
                <a:spcPts val="150"/>
              </a:spcBef>
            </a:pPr>
            <a:r>
              <a:rPr b="1" spc="-15" dirty="0">
                <a:solidFill>
                  <a:schemeClr val="bg1"/>
                </a:solidFill>
                <a:latin typeface="Arial" panose="020B0604020202020204" pitchFamily="34" charset="0"/>
                <a:cs typeface="Arial" panose="020B0604020202020204" pitchFamily="34" charset="0"/>
              </a:rPr>
              <a:t>Figure </a:t>
            </a:r>
            <a:r>
              <a:rPr b="1" spc="-60" dirty="0">
                <a:solidFill>
                  <a:schemeClr val="bg1"/>
                </a:solidFill>
                <a:latin typeface="Arial" panose="020B0604020202020204" pitchFamily="34" charset="0"/>
                <a:cs typeface="Arial" panose="020B0604020202020204" pitchFamily="34" charset="0"/>
              </a:rPr>
              <a:t>1.4 </a:t>
            </a:r>
            <a:r>
              <a:rPr spc="-23" dirty="0">
                <a:solidFill>
                  <a:schemeClr val="bg1"/>
                </a:solidFill>
                <a:latin typeface="Arial" panose="020B0604020202020204" pitchFamily="34" charset="0"/>
                <a:cs typeface="Arial" panose="020B0604020202020204" pitchFamily="34" charset="0"/>
              </a:rPr>
              <a:t>Rewards </a:t>
            </a:r>
            <a:r>
              <a:rPr i="1" dirty="0">
                <a:solidFill>
                  <a:schemeClr val="bg1"/>
                </a:solidFill>
                <a:latin typeface="Arial" panose="020B0604020202020204" pitchFamily="34" charset="0"/>
                <a:cs typeface="Arial" panose="020B0604020202020204" pitchFamily="34" charset="0"/>
              </a:rPr>
              <a:t>r </a:t>
            </a:r>
            <a:r>
              <a:rPr spc="-8" dirty="0">
                <a:solidFill>
                  <a:schemeClr val="bg1"/>
                </a:solidFill>
                <a:latin typeface="Arial" panose="020B0604020202020204" pitchFamily="34" charset="0"/>
                <a:cs typeface="Arial" panose="020B0604020202020204" pitchFamily="34" charset="0"/>
              </a:rPr>
              <a:t>and values </a:t>
            </a:r>
            <a:r>
              <a:rPr i="1" spc="-23" dirty="0">
                <a:solidFill>
                  <a:schemeClr val="bg1"/>
                </a:solidFill>
                <a:latin typeface="Arial" panose="020B0604020202020204" pitchFamily="34" charset="0"/>
                <a:cs typeface="Arial" panose="020B0604020202020204" pitchFamily="34" charset="0"/>
              </a:rPr>
              <a:t>V</a:t>
            </a:r>
            <a:r>
              <a:rPr spc="-33" baseline="23809" dirty="0">
                <a:solidFill>
                  <a:schemeClr val="bg1"/>
                </a:solidFill>
                <a:latin typeface="Arial" panose="020B0604020202020204" pitchFamily="34" charset="0"/>
                <a:cs typeface="Arial" panose="020B0604020202020204" pitchFamily="34" charset="0"/>
              </a:rPr>
              <a:t></a:t>
            </a:r>
            <a:r>
              <a:rPr spc="-23" dirty="0">
                <a:solidFill>
                  <a:schemeClr val="bg1"/>
                </a:solidFill>
                <a:latin typeface="Arial" panose="020B0604020202020204" pitchFamily="34" charset="0"/>
                <a:cs typeface="Arial" panose="020B0604020202020204" pitchFamily="34" charset="0"/>
              </a:rPr>
              <a:t>(</a:t>
            </a:r>
            <a:r>
              <a:rPr i="1" spc="-23" dirty="0">
                <a:solidFill>
                  <a:schemeClr val="bg1"/>
                </a:solidFill>
                <a:latin typeface="Arial" panose="020B0604020202020204" pitchFamily="34" charset="0"/>
                <a:cs typeface="Arial" panose="020B0604020202020204" pitchFamily="34" charset="0"/>
              </a:rPr>
              <a:t>s</a:t>
            </a:r>
            <a:r>
              <a:rPr spc="-23" dirty="0">
                <a:solidFill>
                  <a:schemeClr val="bg1"/>
                </a:solidFill>
                <a:latin typeface="Arial" panose="020B0604020202020204" pitchFamily="34" charset="0"/>
                <a:cs typeface="Arial" panose="020B0604020202020204" pitchFamily="34" charset="0"/>
              </a:rPr>
              <a:t>) </a:t>
            </a:r>
            <a:r>
              <a:rPr spc="-15" dirty="0">
                <a:solidFill>
                  <a:schemeClr val="bg1"/>
                </a:solidFill>
                <a:latin typeface="Arial" panose="020B0604020202020204" pitchFamily="34" charset="0"/>
                <a:cs typeface="Arial" panose="020B0604020202020204" pitchFamily="34" charset="0"/>
              </a:rPr>
              <a:t>for </a:t>
            </a:r>
            <a:r>
              <a:rPr spc="-8" dirty="0">
                <a:solidFill>
                  <a:schemeClr val="bg1"/>
                </a:solidFill>
                <a:latin typeface="Arial" panose="020B0604020202020204" pitchFamily="34" charset="0"/>
                <a:cs typeface="Arial" panose="020B0604020202020204" pitchFamily="34" charset="0"/>
              </a:rPr>
              <a:t>each </a:t>
            </a:r>
            <a:r>
              <a:rPr spc="-15" dirty="0">
                <a:solidFill>
                  <a:schemeClr val="bg1"/>
                </a:solidFill>
                <a:latin typeface="Arial" panose="020B0604020202020204" pitchFamily="34" charset="0"/>
                <a:cs typeface="Arial" panose="020B0604020202020204" pitchFamily="34" charset="0"/>
              </a:rPr>
              <a:t>state </a:t>
            </a:r>
            <a:r>
              <a:rPr i="1" dirty="0">
                <a:solidFill>
                  <a:schemeClr val="bg1"/>
                </a:solidFill>
                <a:latin typeface="Arial" panose="020B0604020202020204" pitchFamily="34" charset="0"/>
                <a:cs typeface="Arial" panose="020B0604020202020204" pitchFamily="34" charset="0"/>
              </a:rPr>
              <a:t>s </a:t>
            </a:r>
            <a:r>
              <a:rPr spc="-8" dirty="0">
                <a:solidFill>
                  <a:schemeClr val="bg1"/>
                </a:solidFill>
                <a:latin typeface="Arial" panose="020B0604020202020204" pitchFamily="34" charset="0"/>
                <a:cs typeface="Arial" panose="020B0604020202020204" pitchFamily="34" charset="0"/>
              </a:rPr>
              <a:t>in a simple grid-world environment. </a:t>
            </a:r>
            <a:r>
              <a:rPr dirty="0">
                <a:solidFill>
                  <a:schemeClr val="bg1"/>
                </a:solidFill>
                <a:latin typeface="Arial" panose="020B0604020202020204" pitchFamily="34" charset="0"/>
                <a:cs typeface="Arial" panose="020B0604020202020204" pitchFamily="34" charset="0"/>
              </a:rPr>
              <a:t>The </a:t>
            </a:r>
            <a:r>
              <a:rPr spc="-15" dirty="0">
                <a:solidFill>
                  <a:schemeClr val="bg1"/>
                </a:solidFill>
                <a:latin typeface="Arial" panose="020B0604020202020204" pitchFamily="34" charset="0"/>
                <a:cs typeface="Arial" panose="020B0604020202020204" pitchFamily="34" charset="0"/>
              </a:rPr>
              <a:t>value  </a:t>
            </a:r>
            <a:r>
              <a:rPr dirty="0">
                <a:solidFill>
                  <a:schemeClr val="bg1"/>
                </a:solidFill>
                <a:latin typeface="Arial" panose="020B0604020202020204" pitchFamily="34" charset="0"/>
                <a:cs typeface="Arial" panose="020B0604020202020204" pitchFamily="34" charset="0"/>
              </a:rPr>
              <a:t>of </a:t>
            </a:r>
            <a:r>
              <a:rPr spc="-8" dirty="0">
                <a:solidFill>
                  <a:schemeClr val="bg1"/>
                </a:solidFill>
                <a:latin typeface="Arial" panose="020B0604020202020204" pitchFamily="34" charset="0"/>
                <a:cs typeface="Arial" panose="020B0604020202020204" pitchFamily="34" charset="0"/>
              </a:rPr>
              <a:t>a </a:t>
            </a:r>
            <a:r>
              <a:rPr spc="-15" dirty="0">
                <a:solidFill>
                  <a:schemeClr val="bg1"/>
                </a:solidFill>
                <a:latin typeface="Arial" panose="020B0604020202020204" pitchFamily="34" charset="0"/>
                <a:cs typeface="Arial" panose="020B0604020202020204" pitchFamily="34" charset="0"/>
              </a:rPr>
              <a:t>state </a:t>
            </a:r>
            <a:r>
              <a:rPr spc="-8" dirty="0">
                <a:solidFill>
                  <a:schemeClr val="bg1"/>
                </a:solidFill>
                <a:latin typeface="Arial" panose="020B0604020202020204" pitchFamily="34" charset="0"/>
                <a:cs typeface="Arial" panose="020B0604020202020204" pitchFamily="34" charset="0"/>
              </a:rPr>
              <a:t>is calculated from </a:t>
            </a:r>
            <a:r>
              <a:rPr dirty="0">
                <a:solidFill>
                  <a:schemeClr val="bg1"/>
                </a:solidFill>
                <a:latin typeface="Arial" panose="020B0604020202020204" pitchFamily="34" charset="0"/>
                <a:cs typeface="Arial" panose="020B0604020202020204" pitchFamily="34" charset="0"/>
              </a:rPr>
              <a:t>the </a:t>
            </a:r>
            <a:r>
              <a:rPr spc="-23" dirty="0">
                <a:solidFill>
                  <a:schemeClr val="bg1"/>
                </a:solidFill>
                <a:latin typeface="Arial" panose="020B0604020202020204" pitchFamily="34" charset="0"/>
                <a:cs typeface="Arial" panose="020B0604020202020204" pitchFamily="34" charset="0"/>
              </a:rPr>
              <a:t>rewards </a:t>
            </a:r>
            <a:r>
              <a:rPr spc="-8" dirty="0">
                <a:solidFill>
                  <a:schemeClr val="bg1"/>
                </a:solidFill>
                <a:latin typeface="Arial" panose="020B0604020202020204" pitchFamily="34" charset="0"/>
                <a:cs typeface="Arial" panose="020B0604020202020204" pitchFamily="34" charset="0"/>
              </a:rPr>
              <a:t>using Equation </a:t>
            </a:r>
            <a:r>
              <a:rPr spc="-75" dirty="0">
                <a:solidFill>
                  <a:schemeClr val="bg1"/>
                </a:solidFill>
                <a:latin typeface="Arial" panose="020B0604020202020204" pitchFamily="34" charset="0"/>
                <a:cs typeface="Arial" panose="020B0604020202020204" pitchFamily="34" charset="0"/>
              </a:rPr>
              <a:t>1.10 </a:t>
            </a:r>
            <a:r>
              <a:rPr spc="-8" dirty="0">
                <a:solidFill>
                  <a:schemeClr val="bg1"/>
                </a:solidFill>
                <a:latin typeface="Arial" panose="020B0604020202020204" pitchFamily="34" charset="0"/>
                <a:cs typeface="Arial" panose="020B0604020202020204" pitchFamily="34" charset="0"/>
              </a:rPr>
              <a:t>with  </a:t>
            </a:r>
            <a:r>
              <a:rPr dirty="0">
                <a:solidFill>
                  <a:schemeClr val="bg1"/>
                </a:solidFill>
                <a:latin typeface="Arial" panose="020B0604020202020204" pitchFamily="34" charset="0"/>
                <a:cs typeface="Arial" panose="020B0604020202020204" pitchFamily="34" charset="0"/>
              </a:rPr>
              <a:t>= 0.9 </a:t>
            </a:r>
            <a:r>
              <a:rPr spc="-8" dirty="0">
                <a:solidFill>
                  <a:schemeClr val="bg1"/>
                </a:solidFill>
                <a:latin typeface="Arial" panose="020B0604020202020204" pitchFamily="34" charset="0"/>
                <a:cs typeface="Arial" panose="020B0604020202020204" pitchFamily="34" charset="0"/>
              </a:rPr>
              <a:t>while using a policy </a:t>
            </a:r>
            <a:r>
              <a:rPr dirty="0">
                <a:solidFill>
                  <a:schemeClr val="bg1"/>
                </a:solidFill>
                <a:latin typeface="Arial" panose="020B0604020202020204" pitchFamily="34" charset="0"/>
                <a:cs typeface="Arial" panose="020B0604020202020204" pitchFamily="34" charset="0"/>
              </a:rPr>
              <a:t> that  </a:t>
            </a:r>
            <a:r>
              <a:rPr spc="-15" dirty="0">
                <a:solidFill>
                  <a:schemeClr val="bg1"/>
                </a:solidFill>
                <a:latin typeface="Arial" panose="020B0604020202020204" pitchFamily="34" charset="0"/>
                <a:cs typeface="Arial" panose="020B0604020202020204" pitchFamily="34" charset="0"/>
              </a:rPr>
              <a:t>always takes </a:t>
            </a:r>
            <a:r>
              <a:rPr dirty="0">
                <a:solidFill>
                  <a:schemeClr val="bg1"/>
                </a:solidFill>
                <a:latin typeface="Arial" panose="020B0604020202020204" pitchFamily="34" charset="0"/>
                <a:cs typeface="Arial" panose="020B0604020202020204" pitchFamily="34" charset="0"/>
              </a:rPr>
              <a:t>the shortest </a:t>
            </a:r>
            <a:r>
              <a:rPr spc="-8" dirty="0">
                <a:solidFill>
                  <a:schemeClr val="bg1"/>
                </a:solidFill>
                <a:latin typeface="Arial" panose="020B0604020202020204" pitchFamily="34" charset="0"/>
                <a:cs typeface="Arial" panose="020B0604020202020204" pitchFamily="34" charset="0"/>
              </a:rPr>
              <a:t>path </a:t>
            </a:r>
            <a:r>
              <a:rPr spc="-15" dirty="0">
                <a:solidFill>
                  <a:schemeClr val="bg1"/>
                </a:solidFill>
                <a:latin typeface="Arial" panose="020B0604020202020204" pitchFamily="34" charset="0"/>
                <a:cs typeface="Arial" panose="020B0604020202020204" pitchFamily="34" charset="0"/>
              </a:rPr>
              <a:t>to </a:t>
            </a:r>
            <a:r>
              <a:rPr dirty="0">
                <a:solidFill>
                  <a:schemeClr val="bg1"/>
                </a:solidFill>
                <a:latin typeface="Arial" panose="020B0604020202020204" pitchFamily="34" charset="0"/>
                <a:cs typeface="Arial" panose="020B0604020202020204" pitchFamily="34" charset="0"/>
              </a:rPr>
              <a:t>the </a:t>
            </a:r>
            <a:r>
              <a:rPr spc="-8" dirty="0">
                <a:solidFill>
                  <a:schemeClr val="bg1"/>
                </a:solidFill>
                <a:latin typeface="Arial" panose="020B0604020202020204" pitchFamily="34" charset="0"/>
                <a:cs typeface="Arial" panose="020B0604020202020204" pitchFamily="34" charset="0"/>
              </a:rPr>
              <a:t>goal </a:t>
            </a:r>
            <a:r>
              <a:rPr spc="-15" dirty="0">
                <a:solidFill>
                  <a:schemeClr val="bg1"/>
                </a:solidFill>
                <a:latin typeface="Arial" panose="020B0604020202020204" pitchFamily="34" charset="0"/>
                <a:cs typeface="Arial" panose="020B0604020202020204" pitchFamily="34" charset="0"/>
              </a:rPr>
              <a:t>state </a:t>
            </a:r>
            <a:r>
              <a:rPr spc="-8" dirty="0">
                <a:solidFill>
                  <a:schemeClr val="bg1"/>
                </a:solidFill>
                <a:latin typeface="Arial" panose="020B0604020202020204" pitchFamily="34" charset="0"/>
                <a:cs typeface="Arial" panose="020B0604020202020204" pitchFamily="34" charset="0"/>
              </a:rPr>
              <a:t>with </a:t>
            </a:r>
            <a:r>
              <a:rPr i="1" dirty="0">
                <a:solidFill>
                  <a:schemeClr val="bg1"/>
                </a:solidFill>
                <a:latin typeface="Arial" panose="020B0604020202020204" pitchFamily="34" charset="0"/>
                <a:cs typeface="Arial" panose="020B0604020202020204" pitchFamily="34" charset="0"/>
              </a:rPr>
              <a:t>r </a:t>
            </a:r>
            <a:r>
              <a:rPr dirty="0">
                <a:solidFill>
                  <a:schemeClr val="bg1"/>
                </a:solidFill>
                <a:latin typeface="Arial" panose="020B0604020202020204" pitchFamily="34" charset="0"/>
                <a:cs typeface="Arial" panose="020B0604020202020204" pitchFamily="34" charset="0"/>
              </a:rPr>
              <a:t>=</a:t>
            </a:r>
            <a:r>
              <a:rPr spc="83" dirty="0">
                <a:solidFill>
                  <a:schemeClr val="bg1"/>
                </a:solidFill>
                <a:latin typeface="Arial" panose="020B0604020202020204" pitchFamily="34" charset="0"/>
                <a:cs typeface="Arial" panose="020B0604020202020204" pitchFamily="34" charset="0"/>
              </a:rPr>
              <a:t> </a:t>
            </a:r>
            <a:r>
              <a:rPr spc="-68" dirty="0">
                <a:solidFill>
                  <a:schemeClr val="bg1"/>
                </a:solidFill>
                <a:latin typeface="Arial" panose="020B0604020202020204" pitchFamily="34" charset="0"/>
                <a:cs typeface="Arial" panose="020B0604020202020204" pitchFamily="34" charset="0"/>
              </a:rPr>
              <a:t>+1.</a:t>
            </a:r>
            <a:endParaRPr dirty="0">
              <a:solidFill>
                <a:schemeClr val="bg1"/>
              </a:solidFill>
              <a:latin typeface="Arial" panose="020B0604020202020204" pitchFamily="34" charset="0"/>
              <a:cs typeface="Arial" panose="020B0604020202020204" pitchFamily="34" charset="0"/>
            </a:endParaRPr>
          </a:p>
        </p:txBody>
      </p:sp>
      <p:sp>
        <p:nvSpPr>
          <p:cNvPr id="5" name="Title 4">
            <a:extLst>
              <a:ext uri="{FF2B5EF4-FFF2-40B4-BE49-F238E27FC236}">
                <a16:creationId xmlns:a16="http://schemas.microsoft.com/office/drawing/2014/main" id="{7FE173CF-26E5-1E24-83DA-D8DECD370229}"/>
              </a:ext>
            </a:extLst>
          </p:cNvPr>
          <p:cNvSpPr>
            <a:spLocks noGrp="1"/>
          </p:cNvSpPr>
          <p:nvPr>
            <p:ph type="title"/>
          </p:nvPr>
        </p:nvSpPr>
        <p:spPr>
          <a:xfrm>
            <a:off x="5618962" y="240267"/>
            <a:ext cx="7289917" cy="984885"/>
          </a:xfrm>
        </p:spPr>
        <p:txBody>
          <a:bodyPr/>
          <a:lstStyle/>
          <a:p>
            <a:r>
              <a:rPr lang="en-US" sz="4800" b="1" dirty="0">
                <a:latin typeface="Arial" panose="020B0604020202020204" pitchFamily="34" charset="0"/>
                <a:cs typeface="Arial" panose="020B0604020202020204" pitchFamily="34" charset="0"/>
              </a:rPr>
              <a:t>Rewards and Values</a:t>
            </a:r>
          </a:p>
        </p:txBody>
      </p:sp>
      <p:sp>
        <p:nvSpPr>
          <p:cNvPr id="4" name="object 4"/>
          <p:cNvSpPr txBox="1">
            <a:spLocks noGrp="1"/>
          </p:cNvSpPr>
          <p:nvPr>
            <p:ph type="ftr" sz="quarter" idx="5"/>
          </p:nvPr>
        </p:nvSpPr>
        <p:spPr>
          <a:xfrm flipH="1">
            <a:off x="832904" y="9554932"/>
            <a:ext cx="14401800" cy="491801"/>
          </a:xfrm>
          <a:prstGeom prst="rect">
            <a:avLst/>
          </a:prstGeom>
        </p:spPr>
        <p:txBody>
          <a:bodyPr vert="horz" wrap="square" lIns="0" tIns="9525" rIns="0" bIns="0" rtlCol="0">
            <a:spAutoFit/>
          </a:bodyPr>
          <a:lstStyle/>
          <a:p>
            <a:pPr algn="ctr">
              <a:spcBef>
                <a:spcPts val="75"/>
              </a:spcBef>
            </a:pPr>
            <a:r>
              <a:rPr sz="1400" b="0" i="0" spc="-23" dirty="0">
                <a:latin typeface="Arial" panose="020B0604020202020204" pitchFamily="34" charset="0"/>
                <a:cs typeface="Arial" panose="020B0604020202020204" pitchFamily="34" charset="0"/>
              </a:rPr>
              <a:t>From </a:t>
            </a:r>
            <a:r>
              <a:rPr sz="1400" b="0" dirty="0">
                <a:latin typeface="Arial" panose="020B0604020202020204" pitchFamily="34" charset="0"/>
                <a:cs typeface="Arial" panose="020B0604020202020204" pitchFamily="34" charset="0"/>
              </a:rPr>
              <a:t>Foundations of </a:t>
            </a:r>
            <a:r>
              <a:rPr sz="1400" b="0" spc="15" dirty="0">
                <a:latin typeface="Arial" panose="020B0604020202020204" pitchFamily="34" charset="0"/>
                <a:cs typeface="Arial" panose="020B0604020202020204" pitchFamily="34" charset="0"/>
              </a:rPr>
              <a:t>Deep </a:t>
            </a:r>
            <a:r>
              <a:rPr sz="1400" b="0" spc="-8" dirty="0">
                <a:latin typeface="Arial" panose="020B0604020202020204" pitchFamily="34" charset="0"/>
                <a:cs typeface="Arial" panose="020B0604020202020204" pitchFamily="34" charset="0"/>
              </a:rPr>
              <a:t>Reinforcement </a:t>
            </a:r>
            <a:r>
              <a:rPr sz="1400" b="0" dirty="0">
                <a:latin typeface="Arial" panose="020B0604020202020204" pitchFamily="34" charset="0"/>
                <a:cs typeface="Arial" panose="020B0604020202020204" pitchFamily="34" charset="0"/>
              </a:rPr>
              <a:t>Learning: </a:t>
            </a:r>
            <a:r>
              <a:rPr sz="1400" b="0" spc="-23" dirty="0">
                <a:latin typeface="Arial" panose="020B0604020202020204" pitchFamily="34" charset="0"/>
                <a:cs typeface="Arial" panose="020B0604020202020204" pitchFamily="34" charset="0"/>
              </a:rPr>
              <a:t>Theory </a:t>
            </a:r>
            <a:r>
              <a:rPr sz="1400" b="0" spc="15" dirty="0">
                <a:latin typeface="Arial" panose="020B0604020202020204" pitchFamily="34" charset="0"/>
                <a:cs typeface="Arial" panose="020B0604020202020204" pitchFamily="34" charset="0"/>
              </a:rPr>
              <a:t>and </a:t>
            </a:r>
            <a:r>
              <a:rPr sz="1400" b="0" dirty="0">
                <a:latin typeface="Arial" panose="020B0604020202020204" pitchFamily="34" charset="0"/>
                <a:cs typeface="Arial" panose="020B0604020202020204" pitchFamily="34" charset="0"/>
              </a:rPr>
              <a:t>Practice </a:t>
            </a:r>
            <a:r>
              <a:rPr sz="1400" b="0" spc="-8" dirty="0">
                <a:latin typeface="Arial" panose="020B0604020202020204" pitchFamily="34" charset="0"/>
                <a:cs typeface="Arial" panose="020B0604020202020204" pitchFamily="34" charset="0"/>
              </a:rPr>
              <a:t>in Python </a:t>
            </a:r>
            <a:r>
              <a:rPr sz="1400" b="0" i="0" spc="-15" dirty="0">
                <a:latin typeface="Arial" panose="020B0604020202020204" pitchFamily="34" charset="0"/>
                <a:cs typeface="Arial" panose="020B0604020202020204" pitchFamily="34" charset="0"/>
              </a:rPr>
              <a:t>by </a:t>
            </a:r>
            <a:r>
              <a:rPr sz="1400" b="0" i="0" spc="-8" dirty="0">
                <a:latin typeface="Arial" panose="020B0604020202020204" pitchFamily="34" charset="0"/>
                <a:cs typeface="Arial" panose="020B0604020202020204" pitchFamily="34" charset="0"/>
              </a:rPr>
              <a:t>Laura Graesser and </a:t>
            </a:r>
            <a:r>
              <a:rPr sz="1400" b="0" i="0" spc="-15" dirty="0">
                <a:latin typeface="Arial" panose="020B0604020202020204" pitchFamily="34" charset="0"/>
                <a:cs typeface="Arial" panose="020B0604020202020204" pitchFamily="34" charset="0"/>
              </a:rPr>
              <a:t>Wah </a:t>
            </a:r>
            <a:r>
              <a:rPr sz="1400" b="0" i="0" spc="-8" dirty="0">
                <a:latin typeface="Arial" panose="020B0604020202020204" pitchFamily="34" charset="0"/>
                <a:cs typeface="Arial" panose="020B0604020202020204" pitchFamily="34" charset="0"/>
              </a:rPr>
              <a:t>Loon </a:t>
            </a:r>
            <a:r>
              <a:rPr sz="1400" b="0" i="0" spc="-15" dirty="0">
                <a:latin typeface="Arial" panose="020B0604020202020204" pitchFamily="34" charset="0"/>
                <a:cs typeface="Arial" panose="020B0604020202020204" pitchFamily="34" charset="0"/>
              </a:rPr>
              <a:t>Keng </a:t>
            </a:r>
            <a:r>
              <a:rPr sz="1400" b="0" i="0" spc="-8" dirty="0">
                <a:latin typeface="Arial" panose="020B0604020202020204" pitchFamily="34" charset="0"/>
                <a:cs typeface="Arial" panose="020B0604020202020204" pitchFamily="34" charset="0"/>
              </a:rPr>
              <a:t>(ISBN-13:</a:t>
            </a:r>
            <a:r>
              <a:rPr sz="1400" b="0" i="0" spc="180" dirty="0">
                <a:latin typeface="Arial" panose="020B0604020202020204" pitchFamily="34" charset="0"/>
                <a:cs typeface="Arial" panose="020B0604020202020204" pitchFamily="34" charset="0"/>
              </a:rPr>
              <a:t> </a:t>
            </a:r>
            <a:r>
              <a:rPr sz="1400" b="0" i="0" spc="-15" dirty="0">
                <a:latin typeface="Arial" panose="020B0604020202020204" pitchFamily="34" charset="0"/>
                <a:cs typeface="Arial" panose="020B0604020202020204" pitchFamily="34" charset="0"/>
              </a:rPr>
              <a:t>9780135172384)</a:t>
            </a:r>
          </a:p>
          <a:p>
            <a:pPr algn="ctr">
              <a:spcBef>
                <a:spcPts val="398"/>
              </a:spcBef>
            </a:pPr>
            <a:r>
              <a:rPr sz="1400" b="0" i="0" spc="-8" dirty="0">
                <a:latin typeface="Arial" panose="020B0604020202020204" pitchFamily="34" charset="0"/>
                <a:cs typeface="Arial" panose="020B0604020202020204" pitchFamily="34" charset="0"/>
              </a:rPr>
              <a:t>Copyright </a:t>
            </a:r>
            <a:r>
              <a:rPr sz="1400" b="0" i="0" dirty="0">
                <a:latin typeface="Arial" panose="020B0604020202020204" pitchFamily="34" charset="0"/>
                <a:cs typeface="Arial" panose="020B0604020202020204" pitchFamily="34" charset="0"/>
              </a:rPr>
              <a:t>© </a:t>
            </a:r>
            <a:r>
              <a:rPr sz="1400" b="0" i="0" spc="-8" dirty="0">
                <a:latin typeface="Arial" panose="020B0604020202020204" pitchFamily="34" charset="0"/>
                <a:cs typeface="Arial" panose="020B0604020202020204" pitchFamily="34" charset="0"/>
              </a:rPr>
              <a:t>2020 </a:t>
            </a:r>
            <a:r>
              <a:rPr sz="1400" b="0" i="0" spc="-15" dirty="0">
                <a:latin typeface="Arial" panose="020B0604020202020204" pitchFamily="34" charset="0"/>
                <a:cs typeface="Arial" panose="020B0604020202020204" pitchFamily="34" charset="0"/>
              </a:rPr>
              <a:t>Pearson </a:t>
            </a:r>
            <a:r>
              <a:rPr sz="1400" b="0" i="0" dirty="0">
                <a:latin typeface="Arial" panose="020B0604020202020204" pitchFamily="34" charset="0"/>
                <a:cs typeface="Arial" panose="020B0604020202020204" pitchFamily="34" charset="0"/>
              </a:rPr>
              <a:t>Education, Inc. </a:t>
            </a:r>
            <a:r>
              <a:rPr sz="1400" b="0" i="0" spc="-8" dirty="0">
                <a:latin typeface="Arial" panose="020B0604020202020204" pitchFamily="34" charset="0"/>
                <a:cs typeface="Arial" panose="020B0604020202020204" pitchFamily="34" charset="0"/>
              </a:rPr>
              <a:t>All </a:t>
            </a:r>
            <a:r>
              <a:rPr sz="1400" b="0" i="0" dirty="0">
                <a:latin typeface="Arial" panose="020B0604020202020204" pitchFamily="34" charset="0"/>
                <a:cs typeface="Arial" panose="020B0604020202020204" pitchFamily="34" charset="0"/>
              </a:rPr>
              <a:t>rights</a:t>
            </a:r>
            <a:r>
              <a:rPr sz="1400" b="0" i="0" spc="-83" dirty="0">
                <a:latin typeface="Arial" panose="020B0604020202020204" pitchFamily="34" charset="0"/>
                <a:cs typeface="Arial" panose="020B0604020202020204" pitchFamily="34" charset="0"/>
              </a:rPr>
              <a:t> </a:t>
            </a:r>
            <a:r>
              <a:rPr sz="1400" b="0" i="0" spc="-8" dirty="0">
                <a:latin typeface="Arial" panose="020B0604020202020204" pitchFamily="34" charset="0"/>
                <a:cs typeface="Arial" panose="020B0604020202020204" pitchFamily="34" charset="0"/>
              </a:rPr>
              <a:t>reserved.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AA40068-64EE-A44C-D8ED-E207A518B2DA}"/>
              </a:ext>
            </a:extLst>
          </p:cNvPr>
          <p:cNvSpPr>
            <a:spLocks noGrp="1"/>
          </p:cNvSpPr>
          <p:nvPr>
            <p:ph type="title"/>
          </p:nvPr>
        </p:nvSpPr>
        <p:spPr/>
        <p:txBody>
          <a:bodyPr/>
          <a:lstStyle/>
          <a:p>
            <a:r>
              <a:rPr lang="en-US" dirty="0"/>
              <a:t>Approaches</a:t>
            </a:r>
          </a:p>
        </p:txBody>
      </p:sp>
      <p:sp>
        <p:nvSpPr>
          <p:cNvPr id="4" name="Slide Number Placeholder 3">
            <a:extLst>
              <a:ext uri="{FF2B5EF4-FFF2-40B4-BE49-F238E27FC236}">
                <a16:creationId xmlns:a16="http://schemas.microsoft.com/office/drawing/2014/main" id="{1602701F-0A5D-922B-A7A2-72683E9CA16B}"/>
              </a:ext>
            </a:extLst>
          </p:cNvPr>
          <p:cNvSpPr>
            <a:spLocks noGrp="1"/>
          </p:cNvSpPr>
          <p:nvPr>
            <p:ph type="sldNum" sz="quarter" idx="4294967295"/>
          </p:nvPr>
        </p:nvSpPr>
        <p:spPr>
          <a:xfrm>
            <a:off x="0" y="0"/>
            <a:ext cx="0" cy="0"/>
          </a:xfrm>
        </p:spPr>
        <p:txBody>
          <a:bodyPr/>
          <a:lstStyle/>
          <a:p>
            <a:pPr marL="113252">
              <a:lnSpc>
                <a:spcPts val="2036"/>
              </a:lnSpc>
            </a:pPr>
            <a:fld id="{81D60167-4931-47E6-BA6A-407CBD079E47}" type="slidenum">
              <a:rPr lang="en-US" spc="-15" smtClean="0"/>
              <a:pPr marL="113252">
                <a:lnSpc>
                  <a:spcPts val="2036"/>
                </a:lnSpc>
              </a:pPr>
              <a:t>11</a:t>
            </a:fld>
            <a:r>
              <a:rPr lang="en-US" spc="-178"/>
              <a:t> </a:t>
            </a:r>
            <a:r>
              <a:rPr lang="en-US" spc="476"/>
              <a:t>/</a:t>
            </a:r>
            <a:r>
              <a:rPr lang="en-US" spc="-178"/>
              <a:t> </a:t>
            </a:r>
            <a:r>
              <a:rPr lang="en-US" spc="-15"/>
              <a:t>33</a:t>
            </a:r>
            <a:endParaRPr lang="en-US" spc="-15" dirty="0"/>
          </a:p>
        </p:txBody>
      </p:sp>
    </p:spTree>
    <p:extLst>
      <p:ext uri="{BB962C8B-B14F-4D97-AF65-F5344CB8AC3E}">
        <p14:creationId xmlns:p14="http://schemas.microsoft.com/office/powerpoint/2010/main" val="2974029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551192" y="1772143"/>
            <a:ext cx="11893425" cy="7049514"/>
          </a:xfrm>
          <a:prstGeom prst="rect">
            <a:avLst/>
          </a:prstGeom>
          <a:blipFill>
            <a:blip r:embed="rId3" cstate="print"/>
            <a:stretch>
              <a:fillRect/>
            </a:stretch>
          </a:blipFill>
        </p:spPr>
        <p:txBody>
          <a:bodyPr wrap="square" lIns="0" tIns="0" rIns="0" bIns="0" rtlCol="0"/>
          <a:lstStyle/>
          <a:p>
            <a:endParaRPr>
              <a:solidFill>
                <a:schemeClr val="bg1"/>
              </a:solidFill>
              <a:latin typeface="Arial" panose="020B0604020202020204" pitchFamily="34" charset="0"/>
              <a:cs typeface="Arial" panose="020B0604020202020204" pitchFamily="34" charset="0"/>
            </a:endParaRPr>
          </a:p>
        </p:txBody>
      </p:sp>
      <p:sp>
        <p:nvSpPr>
          <p:cNvPr id="3" name="object 3"/>
          <p:cNvSpPr txBox="1"/>
          <p:nvPr/>
        </p:nvSpPr>
        <p:spPr>
          <a:xfrm>
            <a:off x="9758682" y="8338959"/>
            <a:ext cx="4487228" cy="573234"/>
          </a:xfrm>
          <a:prstGeom prst="rect">
            <a:avLst/>
          </a:prstGeom>
        </p:spPr>
        <p:txBody>
          <a:bodyPr vert="horz" wrap="square" lIns="0" tIns="19050" rIns="0" bIns="0" rtlCol="0">
            <a:spAutoFit/>
          </a:bodyPr>
          <a:lstStyle/>
          <a:p>
            <a:pPr marL="19050">
              <a:spcBef>
                <a:spcPts val="150"/>
              </a:spcBef>
            </a:pPr>
            <a:r>
              <a:rPr b="1" spc="-15" dirty="0">
                <a:solidFill>
                  <a:schemeClr val="bg1"/>
                </a:solidFill>
                <a:latin typeface="Arial" panose="020B0604020202020204" pitchFamily="34" charset="0"/>
                <a:cs typeface="Arial" panose="020B0604020202020204" pitchFamily="34" charset="0"/>
              </a:rPr>
              <a:t>Figure </a:t>
            </a:r>
            <a:r>
              <a:rPr b="1" spc="-60" dirty="0">
                <a:solidFill>
                  <a:schemeClr val="bg1"/>
                </a:solidFill>
                <a:latin typeface="Arial" panose="020B0604020202020204" pitchFamily="34" charset="0"/>
                <a:cs typeface="Arial" panose="020B0604020202020204" pitchFamily="34" charset="0"/>
              </a:rPr>
              <a:t>1.5 </a:t>
            </a:r>
            <a:r>
              <a:rPr spc="-8" dirty="0">
                <a:solidFill>
                  <a:schemeClr val="bg1"/>
                </a:solidFill>
                <a:latin typeface="Arial" panose="020B0604020202020204" pitchFamily="34" charset="0"/>
                <a:cs typeface="Arial" panose="020B0604020202020204" pitchFamily="34" charset="0"/>
              </a:rPr>
              <a:t>Deep </a:t>
            </a:r>
            <a:r>
              <a:rPr spc="-15" dirty="0">
                <a:solidFill>
                  <a:schemeClr val="bg1"/>
                </a:solidFill>
                <a:latin typeface="Arial" panose="020B0604020202020204" pitchFamily="34" charset="0"/>
                <a:cs typeface="Arial" panose="020B0604020202020204" pitchFamily="34" charset="0"/>
              </a:rPr>
              <a:t>reinforcement </a:t>
            </a:r>
            <a:r>
              <a:rPr dirty="0">
                <a:solidFill>
                  <a:schemeClr val="bg1"/>
                </a:solidFill>
                <a:latin typeface="Arial" panose="020B0604020202020204" pitchFamily="34" charset="0"/>
                <a:cs typeface="Arial" panose="020B0604020202020204" pitchFamily="34" charset="0"/>
              </a:rPr>
              <a:t>learning algorithm</a:t>
            </a:r>
            <a:r>
              <a:rPr spc="-127" dirty="0">
                <a:solidFill>
                  <a:schemeClr val="bg1"/>
                </a:solidFill>
                <a:latin typeface="Arial" panose="020B0604020202020204" pitchFamily="34" charset="0"/>
                <a:cs typeface="Arial" panose="020B0604020202020204" pitchFamily="34" charset="0"/>
              </a:rPr>
              <a:t> </a:t>
            </a:r>
            <a:r>
              <a:rPr spc="-8" dirty="0">
                <a:solidFill>
                  <a:schemeClr val="bg1"/>
                </a:solidFill>
                <a:latin typeface="Arial" panose="020B0604020202020204" pitchFamily="34" charset="0"/>
                <a:cs typeface="Arial" panose="020B0604020202020204" pitchFamily="34" charset="0"/>
              </a:rPr>
              <a:t>families</a:t>
            </a:r>
            <a:endParaRPr dirty="0">
              <a:solidFill>
                <a:schemeClr val="bg1"/>
              </a:solidFill>
              <a:latin typeface="Arial" panose="020B0604020202020204" pitchFamily="34" charset="0"/>
              <a:cs typeface="Arial" panose="020B0604020202020204" pitchFamily="34" charset="0"/>
            </a:endParaRPr>
          </a:p>
        </p:txBody>
      </p:sp>
      <p:sp>
        <p:nvSpPr>
          <p:cNvPr id="5" name="Title 4">
            <a:extLst>
              <a:ext uri="{FF2B5EF4-FFF2-40B4-BE49-F238E27FC236}">
                <a16:creationId xmlns:a16="http://schemas.microsoft.com/office/drawing/2014/main" id="{E18F76E0-B49D-F08B-5E30-302AFEBC8DC9}"/>
              </a:ext>
            </a:extLst>
          </p:cNvPr>
          <p:cNvSpPr>
            <a:spLocks noGrp="1"/>
          </p:cNvSpPr>
          <p:nvPr>
            <p:ph type="title"/>
          </p:nvPr>
        </p:nvSpPr>
        <p:spPr>
          <a:xfrm>
            <a:off x="3143556" y="569214"/>
            <a:ext cx="13658850" cy="984885"/>
          </a:xfrm>
        </p:spPr>
        <p:txBody>
          <a:bodyPr/>
          <a:lstStyle/>
          <a:p>
            <a:r>
              <a:rPr lang="en-US" sz="4800" b="1" dirty="0">
                <a:latin typeface="Arial" panose="020B0604020202020204" pitchFamily="34" charset="0"/>
                <a:cs typeface="Arial" panose="020B0604020202020204" pitchFamily="34" charset="0"/>
              </a:rPr>
              <a:t>Reinforcement Learning Approaches</a:t>
            </a:r>
          </a:p>
        </p:txBody>
      </p:sp>
      <p:sp>
        <p:nvSpPr>
          <p:cNvPr id="4" name="object 4"/>
          <p:cNvSpPr txBox="1">
            <a:spLocks noGrp="1"/>
          </p:cNvSpPr>
          <p:nvPr>
            <p:ph type="ftr" sz="quarter" idx="5"/>
          </p:nvPr>
        </p:nvSpPr>
        <p:spPr>
          <a:xfrm flipH="1">
            <a:off x="1460500" y="9428961"/>
            <a:ext cx="13068300" cy="491801"/>
          </a:xfrm>
          <a:prstGeom prst="rect">
            <a:avLst/>
          </a:prstGeom>
        </p:spPr>
        <p:txBody>
          <a:bodyPr vert="horz" wrap="square" lIns="0" tIns="9525" rIns="0" bIns="0" rtlCol="0">
            <a:spAutoFit/>
          </a:bodyPr>
          <a:lstStyle/>
          <a:p>
            <a:pPr algn="ctr">
              <a:spcBef>
                <a:spcPts val="75"/>
              </a:spcBef>
            </a:pPr>
            <a:r>
              <a:rPr sz="1400" b="0" i="0" spc="-23" dirty="0">
                <a:latin typeface="Arial" panose="020B0604020202020204" pitchFamily="34" charset="0"/>
                <a:cs typeface="Arial" panose="020B0604020202020204" pitchFamily="34" charset="0"/>
              </a:rPr>
              <a:t>From </a:t>
            </a:r>
            <a:r>
              <a:rPr sz="1400" b="0" dirty="0">
                <a:latin typeface="Arial" panose="020B0604020202020204" pitchFamily="34" charset="0"/>
                <a:cs typeface="Arial" panose="020B0604020202020204" pitchFamily="34" charset="0"/>
              </a:rPr>
              <a:t>Foundations of </a:t>
            </a:r>
            <a:r>
              <a:rPr sz="1400" b="0" spc="15" dirty="0">
                <a:latin typeface="Arial" panose="020B0604020202020204" pitchFamily="34" charset="0"/>
                <a:cs typeface="Arial" panose="020B0604020202020204" pitchFamily="34" charset="0"/>
              </a:rPr>
              <a:t>Deep </a:t>
            </a:r>
            <a:r>
              <a:rPr sz="1400" b="0" spc="-8" dirty="0">
                <a:latin typeface="Arial" panose="020B0604020202020204" pitchFamily="34" charset="0"/>
                <a:cs typeface="Arial" panose="020B0604020202020204" pitchFamily="34" charset="0"/>
              </a:rPr>
              <a:t>Reinforcement </a:t>
            </a:r>
            <a:r>
              <a:rPr sz="1400" b="0" dirty="0">
                <a:latin typeface="Arial" panose="020B0604020202020204" pitchFamily="34" charset="0"/>
                <a:cs typeface="Arial" panose="020B0604020202020204" pitchFamily="34" charset="0"/>
              </a:rPr>
              <a:t>Learning: </a:t>
            </a:r>
            <a:r>
              <a:rPr sz="1400" b="0" spc="-23" dirty="0">
                <a:latin typeface="Arial" panose="020B0604020202020204" pitchFamily="34" charset="0"/>
                <a:cs typeface="Arial" panose="020B0604020202020204" pitchFamily="34" charset="0"/>
              </a:rPr>
              <a:t>Theory </a:t>
            </a:r>
            <a:r>
              <a:rPr sz="1400" b="0" spc="15" dirty="0">
                <a:latin typeface="Arial" panose="020B0604020202020204" pitchFamily="34" charset="0"/>
                <a:cs typeface="Arial" panose="020B0604020202020204" pitchFamily="34" charset="0"/>
              </a:rPr>
              <a:t>and </a:t>
            </a:r>
            <a:r>
              <a:rPr sz="1400" b="0" dirty="0">
                <a:latin typeface="Arial" panose="020B0604020202020204" pitchFamily="34" charset="0"/>
                <a:cs typeface="Arial" panose="020B0604020202020204" pitchFamily="34" charset="0"/>
              </a:rPr>
              <a:t>Practice </a:t>
            </a:r>
            <a:r>
              <a:rPr sz="1400" b="0" spc="-8" dirty="0">
                <a:latin typeface="Arial" panose="020B0604020202020204" pitchFamily="34" charset="0"/>
                <a:cs typeface="Arial" panose="020B0604020202020204" pitchFamily="34" charset="0"/>
              </a:rPr>
              <a:t>in Python </a:t>
            </a:r>
            <a:r>
              <a:rPr sz="1400" b="0" i="0" spc="-15" dirty="0">
                <a:latin typeface="Arial" panose="020B0604020202020204" pitchFamily="34" charset="0"/>
                <a:cs typeface="Arial" panose="020B0604020202020204" pitchFamily="34" charset="0"/>
              </a:rPr>
              <a:t>by </a:t>
            </a:r>
            <a:r>
              <a:rPr sz="1400" b="0" i="0" spc="-8" dirty="0">
                <a:latin typeface="Arial" panose="020B0604020202020204" pitchFamily="34" charset="0"/>
                <a:cs typeface="Arial" panose="020B0604020202020204" pitchFamily="34" charset="0"/>
              </a:rPr>
              <a:t>Laura Graesser and </a:t>
            </a:r>
            <a:r>
              <a:rPr sz="1400" b="0" i="0" spc="-15" dirty="0">
                <a:latin typeface="Arial" panose="020B0604020202020204" pitchFamily="34" charset="0"/>
                <a:cs typeface="Arial" panose="020B0604020202020204" pitchFamily="34" charset="0"/>
              </a:rPr>
              <a:t>Wah </a:t>
            </a:r>
            <a:r>
              <a:rPr sz="1400" b="0" i="0" spc="-8" dirty="0">
                <a:latin typeface="Arial" panose="020B0604020202020204" pitchFamily="34" charset="0"/>
                <a:cs typeface="Arial" panose="020B0604020202020204" pitchFamily="34" charset="0"/>
              </a:rPr>
              <a:t>Loon </a:t>
            </a:r>
            <a:r>
              <a:rPr sz="1400" b="0" i="0" spc="-15" dirty="0">
                <a:latin typeface="Arial" panose="020B0604020202020204" pitchFamily="34" charset="0"/>
                <a:cs typeface="Arial" panose="020B0604020202020204" pitchFamily="34" charset="0"/>
              </a:rPr>
              <a:t>Keng </a:t>
            </a:r>
            <a:r>
              <a:rPr sz="1400" b="0" i="0" spc="-8" dirty="0">
                <a:latin typeface="Arial" panose="020B0604020202020204" pitchFamily="34" charset="0"/>
                <a:cs typeface="Arial" panose="020B0604020202020204" pitchFamily="34" charset="0"/>
              </a:rPr>
              <a:t>(ISBN-13:</a:t>
            </a:r>
            <a:r>
              <a:rPr sz="1400" b="0" i="0" spc="180" dirty="0">
                <a:latin typeface="Arial" panose="020B0604020202020204" pitchFamily="34" charset="0"/>
                <a:cs typeface="Arial" panose="020B0604020202020204" pitchFamily="34" charset="0"/>
              </a:rPr>
              <a:t> </a:t>
            </a:r>
            <a:r>
              <a:rPr sz="1400" b="0" i="0" spc="-15" dirty="0">
                <a:latin typeface="Arial" panose="020B0604020202020204" pitchFamily="34" charset="0"/>
                <a:cs typeface="Arial" panose="020B0604020202020204" pitchFamily="34" charset="0"/>
              </a:rPr>
              <a:t>9780135172384)</a:t>
            </a:r>
          </a:p>
          <a:p>
            <a:pPr algn="ctr">
              <a:spcBef>
                <a:spcPts val="398"/>
              </a:spcBef>
            </a:pPr>
            <a:r>
              <a:rPr sz="1400" b="0" i="0" spc="-8" dirty="0">
                <a:latin typeface="Arial" panose="020B0604020202020204" pitchFamily="34" charset="0"/>
                <a:cs typeface="Arial" panose="020B0604020202020204" pitchFamily="34" charset="0"/>
              </a:rPr>
              <a:t>Copyright </a:t>
            </a:r>
            <a:r>
              <a:rPr sz="1400" b="0" i="0" dirty="0">
                <a:latin typeface="Arial" panose="020B0604020202020204" pitchFamily="34" charset="0"/>
                <a:cs typeface="Arial" panose="020B0604020202020204" pitchFamily="34" charset="0"/>
              </a:rPr>
              <a:t>© </a:t>
            </a:r>
            <a:r>
              <a:rPr sz="1400" b="0" i="0" spc="-8" dirty="0">
                <a:latin typeface="Arial" panose="020B0604020202020204" pitchFamily="34" charset="0"/>
                <a:cs typeface="Arial" panose="020B0604020202020204" pitchFamily="34" charset="0"/>
              </a:rPr>
              <a:t>2020 </a:t>
            </a:r>
            <a:r>
              <a:rPr sz="1400" b="0" i="0" spc="-15" dirty="0">
                <a:latin typeface="Arial" panose="020B0604020202020204" pitchFamily="34" charset="0"/>
                <a:cs typeface="Arial" panose="020B0604020202020204" pitchFamily="34" charset="0"/>
              </a:rPr>
              <a:t>Pearson </a:t>
            </a:r>
            <a:r>
              <a:rPr sz="1400" b="0" i="0" dirty="0">
                <a:latin typeface="Arial" panose="020B0604020202020204" pitchFamily="34" charset="0"/>
                <a:cs typeface="Arial" panose="020B0604020202020204" pitchFamily="34" charset="0"/>
              </a:rPr>
              <a:t>Education, Inc. </a:t>
            </a:r>
            <a:r>
              <a:rPr sz="1400" b="0" i="0" spc="-8" dirty="0">
                <a:latin typeface="Arial" panose="020B0604020202020204" pitchFamily="34" charset="0"/>
                <a:cs typeface="Arial" panose="020B0604020202020204" pitchFamily="34" charset="0"/>
              </a:rPr>
              <a:t>All </a:t>
            </a:r>
            <a:r>
              <a:rPr sz="1400" b="0" i="0" dirty="0">
                <a:latin typeface="Arial" panose="020B0604020202020204" pitchFamily="34" charset="0"/>
                <a:cs typeface="Arial" panose="020B0604020202020204" pitchFamily="34" charset="0"/>
              </a:rPr>
              <a:t>rights</a:t>
            </a:r>
            <a:r>
              <a:rPr sz="1400" b="0" i="0" spc="-83" dirty="0">
                <a:latin typeface="Arial" panose="020B0604020202020204" pitchFamily="34" charset="0"/>
                <a:cs typeface="Arial" panose="020B0604020202020204" pitchFamily="34" charset="0"/>
              </a:rPr>
              <a:t> </a:t>
            </a:r>
            <a:r>
              <a:rPr sz="1400" b="0" i="0" spc="-8" dirty="0">
                <a:latin typeface="Arial" panose="020B0604020202020204" pitchFamily="34" charset="0"/>
                <a:cs typeface="Arial" panose="020B0604020202020204" pitchFamily="34" charset="0"/>
              </a:rPr>
              <a:t>reserved.</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192131" y="1940963"/>
            <a:ext cx="10234566" cy="6701958"/>
          </a:xfrm>
          <a:prstGeom prst="rect">
            <a:avLst/>
          </a:prstGeom>
          <a:blipFill>
            <a:blip r:embed="rId2" cstate="print"/>
            <a:stretch>
              <a:fillRect/>
            </a:stretch>
          </a:blipFill>
        </p:spPr>
        <p:txBody>
          <a:bodyPr wrap="square" lIns="0" tIns="0" rIns="0" bIns="0" rtlCol="0"/>
          <a:lstStyle/>
          <a:p>
            <a:endParaRPr>
              <a:solidFill>
                <a:schemeClr val="bg1"/>
              </a:solidFill>
            </a:endParaRPr>
          </a:p>
        </p:txBody>
      </p:sp>
      <p:sp>
        <p:nvSpPr>
          <p:cNvPr id="3" name="object 3"/>
          <p:cNvSpPr txBox="1"/>
          <p:nvPr/>
        </p:nvSpPr>
        <p:spPr>
          <a:xfrm>
            <a:off x="10790790" y="8638486"/>
            <a:ext cx="4070662" cy="296235"/>
          </a:xfrm>
          <a:prstGeom prst="rect">
            <a:avLst/>
          </a:prstGeom>
        </p:spPr>
        <p:txBody>
          <a:bodyPr vert="horz" wrap="square" lIns="0" tIns="19050" rIns="0" bIns="0" rtlCol="0">
            <a:spAutoFit/>
          </a:bodyPr>
          <a:lstStyle/>
          <a:p>
            <a:pPr marL="19050">
              <a:spcBef>
                <a:spcPts val="150"/>
              </a:spcBef>
            </a:pPr>
            <a:r>
              <a:rPr b="1" spc="-15" dirty="0">
                <a:solidFill>
                  <a:schemeClr val="bg1"/>
                </a:solidFill>
                <a:latin typeface="Arial"/>
                <a:cs typeface="Arial"/>
              </a:rPr>
              <a:t>Figure 12.4 </a:t>
            </a:r>
            <a:r>
              <a:rPr spc="-8" dirty="0">
                <a:solidFill>
                  <a:schemeClr val="bg1"/>
                </a:solidFill>
                <a:latin typeface="Arial"/>
                <a:cs typeface="Arial"/>
              </a:rPr>
              <a:t>Neural </a:t>
            </a:r>
            <a:r>
              <a:rPr spc="8" dirty="0">
                <a:solidFill>
                  <a:schemeClr val="bg1"/>
                </a:solidFill>
                <a:latin typeface="Arial"/>
                <a:cs typeface="Arial"/>
              </a:rPr>
              <a:t>network</a:t>
            </a:r>
            <a:r>
              <a:rPr spc="-83" dirty="0">
                <a:solidFill>
                  <a:schemeClr val="bg1"/>
                </a:solidFill>
                <a:latin typeface="Arial"/>
                <a:cs typeface="Arial"/>
              </a:rPr>
              <a:t> </a:t>
            </a:r>
            <a:r>
              <a:rPr spc="-8" dirty="0">
                <a:solidFill>
                  <a:schemeClr val="bg1"/>
                </a:solidFill>
                <a:latin typeface="Arial"/>
                <a:cs typeface="Arial"/>
              </a:rPr>
              <a:t>families</a:t>
            </a:r>
            <a:endParaRPr dirty="0">
              <a:solidFill>
                <a:schemeClr val="bg1"/>
              </a:solidFill>
              <a:latin typeface="Arial"/>
              <a:cs typeface="Arial"/>
            </a:endParaRPr>
          </a:p>
        </p:txBody>
      </p:sp>
      <p:sp>
        <p:nvSpPr>
          <p:cNvPr id="5" name="Title 4">
            <a:extLst>
              <a:ext uri="{FF2B5EF4-FFF2-40B4-BE49-F238E27FC236}">
                <a16:creationId xmlns:a16="http://schemas.microsoft.com/office/drawing/2014/main" id="{1FB81FA0-297C-4C84-22CF-9B7CB86E6FA1}"/>
              </a:ext>
            </a:extLst>
          </p:cNvPr>
          <p:cNvSpPr>
            <a:spLocks noGrp="1"/>
          </p:cNvSpPr>
          <p:nvPr>
            <p:ph type="title"/>
          </p:nvPr>
        </p:nvSpPr>
        <p:spPr/>
        <p:txBody>
          <a:bodyPr/>
          <a:lstStyle/>
          <a:p>
            <a:r>
              <a:rPr lang="en-US" sz="4800" dirty="0"/>
              <a:t>Neural Networks Leveraged for RL</a:t>
            </a:r>
          </a:p>
        </p:txBody>
      </p:sp>
      <p:sp>
        <p:nvSpPr>
          <p:cNvPr id="4" name="object 4"/>
          <p:cNvSpPr txBox="1">
            <a:spLocks noGrp="1"/>
          </p:cNvSpPr>
          <p:nvPr>
            <p:ph type="ftr" sz="quarter" idx="4294967295"/>
          </p:nvPr>
        </p:nvSpPr>
        <p:spPr>
          <a:xfrm flipH="1">
            <a:off x="2308485" y="9418319"/>
            <a:ext cx="12611100" cy="492125"/>
          </a:xfrm>
          <a:prstGeom prst="rect">
            <a:avLst/>
          </a:prstGeom>
        </p:spPr>
        <p:txBody>
          <a:bodyPr vert="horz" wrap="square" lIns="0" tIns="9525" rIns="0" bIns="0" rtlCol="0">
            <a:spAutoFit/>
          </a:bodyPr>
          <a:lstStyle/>
          <a:p>
            <a:pPr algn="ctr">
              <a:spcBef>
                <a:spcPts val="75"/>
              </a:spcBef>
            </a:pPr>
            <a:r>
              <a:rPr sz="1400" i="0" spc="-23" dirty="0">
                <a:solidFill>
                  <a:schemeClr val="bg1"/>
                </a:solidFill>
              </a:rPr>
              <a:t>From </a:t>
            </a:r>
            <a:r>
              <a:rPr sz="1400" dirty="0">
                <a:solidFill>
                  <a:schemeClr val="bg1"/>
                </a:solidFill>
              </a:rPr>
              <a:t>Foundations of </a:t>
            </a:r>
            <a:r>
              <a:rPr sz="1400" spc="15" dirty="0">
                <a:solidFill>
                  <a:schemeClr val="bg1"/>
                </a:solidFill>
              </a:rPr>
              <a:t>Deep </a:t>
            </a:r>
            <a:r>
              <a:rPr sz="1400" spc="-8" dirty="0">
                <a:solidFill>
                  <a:schemeClr val="bg1"/>
                </a:solidFill>
              </a:rPr>
              <a:t>Reinforcement </a:t>
            </a:r>
            <a:r>
              <a:rPr sz="1400" dirty="0">
                <a:solidFill>
                  <a:schemeClr val="bg1"/>
                </a:solidFill>
              </a:rPr>
              <a:t>Learning: </a:t>
            </a:r>
            <a:r>
              <a:rPr sz="1400" spc="-23" dirty="0">
                <a:solidFill>
                  <a:schemeClr val="bg1"/>
                </a:solidFill>
              </a:rPr>
              <a:t>Theory </a:t>
            </a:r>
            <a:r>
              <a:rPr sz="1400" spc="15" dirty="0">
                <a:solidFill>
                  <a:schemeClr val="bg1"/>
                </a:solidFill>
              </a:rPr>
              <a:t>and </a:t>
            </a:r>
            <a:r>
              <a:rPr sz="1400" dirty="0">
                <a:solidFill>
                  <a:schemeClr val="bg1"/>
                </a:solidFill>
              </a:rPr>
              <a:t>Practice </a:t>
            </a:r>
            <a:r>
              <a:rPr sz="1400" spc="-8" dirty="0">
                <a:solidFill>
                  <a:schemeClr val="bg1"/>
                </a:solidFill>
              </a:rPr>
              <a:t>in Python </a:t>
            </a:r>
            <a:r>
              <a:rPr sz="1400" i="0" spc="-15" dirty="0">
                <a:solidFill>
                  <a:schemeClr val="bg1"/>
                </a:solidFill>
              </a:rPr>
              <a:t>by </a:t>
            </a:r>
            <a:r>
              <a:rPr sz="1400" i="0" spc="-8" dirty="0">
                <a:solidFill>
                  <a:schemeClr val="bg1"/>
                </a:solidFill>
              </a:rPr>
              <a:t>Laura Graesser and </a:t>
            </a:r>
            <a:r>
              <a:rPr sz="1400" i="0" spc="-15" dirty="0">
                <a:solidFill>
                  <a:schemeClr val="bg1"/>
                </a:solidFill>
              </a:rPr>
              <a:t>Wah </a:t>
            </a:r>
            <a:r>
              <a:rPr sz="1400" i="0" spc="-8" dirty="0">
                <a:solidFill>
                  <a:schemeClr val="bg1"/>
                </a:solidFill>
              </a:rPr>
              <a:t>Loon </a:t>
            </a:r>
            <a:r>
              <a:rPr sz="1400" i="0" spc="-15" dirty="0">
                <a:solidFill>
                  <a:schemeClr val="bg1"/>
                </a:solidFill>
              </a:rPr>
              <a:t>Keng </a:t>
            </a:r>
            <a:r>
              <a:rPr sz="1400" i="0" spc="-8" dirty="0">
                <a:solidFill>
                  <a:schemeClr val="bg1"/>
                </a:solidFill>
              </a:rPr>
              <a:t>(ISBN-13:</a:t>
            </a:r>
            <a:r>
              <a:rPr sz="1400" i="0" spc="180" dirty="0">
                <a:solidFill>
                  <a:schemeClr val="bg1"/>
                </a:solidFill>
              </a:rPr>
              <a:t> </a:t>
            </a:r>
            <a:r>
              <a:rPr sz="1400" i="0" spc="-15" dirty="0">
                <a:solidFill>
                  <a:schemeClr val="bg1"/>
                </a:solidFill>
              </a:rPr>
              <a:t>9780135172384)</a:t>
            </a:r>
          </a:p>
          <a:p>
            <a:pPr algn="ctr">
              <a:spcBef>
                <a:spcPts val="398"/>
              </a:spcBef>
            </a:pPr>
            <a:r>
              <a:rPr sz="1400" i="0" spc="-8" dirty="0">
                <a:solidFill>
                  <a:schemeClr val="bg1"/>
                </a:solidFill>
              </a:rPr>
              <a:t>Copyright </a:t>
            </a:r>
            <a:r>
              <a:rPr sz="1400" i="0" dirty="0">
                <a:solidFill>
                  <a:schemeClr val="bg1"/>
                </a:solidFill>
                <a:latin typeface="Arial"/>
                <a:cs typeface="Arial"/>
              </a:rPr>
              <a:t>© </a:t>
            </a:r>
            <a:r>
              <a:rPr sz="1400" i="0" spc="-8" dirty="0">
                <a:solidFill>
                  <a:schemeClr val="bg1"/>
                </a:solidFill>
              </a:rPr>
              <a:t>2020 </a:t>
            </a:r>
            <a:r>
              <a:rPr sz="1400" i="0" spc="-15" dirty="0">
                <a:solidFill>
                  <a:schemeClr val="bg1"/>
                </a:solidFill>
              </a:rPr>
              <a:t>Pearson </a:t>
            </a:r>
            <a:r>
              <a:rPr sz="1400" i="0" dirty="0">
                <a:solidFill>
                  <a:schemeClr val="bg1"/>
                </a:solidFill>
                <a:latin typeface="Arial"/>
                <a:cs typeface="Arial"/>
              </a:rPr>
              <a:t>Education, Inc. </a:t>
            </a:r>
            <a:r>
              <a:rPr sz="1400" i="0" spc="-8" dirty="0">
                <a:solidFill>
                  <a:schemeClr val="bg1"/>
                </a:solidFill>
              </a:rPr>
              <a:t>All </a:t>
            </a:r>
            <a:r>
              <a:rPr sz="1400" i="0" dirty="0">
                <a:solidFill>
                  <a:schemeClr val="bg1"/>
                </a:solidFill>
                <a:latin typeface="Arial"/>
                <a:cs typeface="Arial"/>
              </a:rPr>
              <a:t>rights</a:t>
            </a:r>
            <a:r>
              <a:rPr sz="1400" i="0" spc="-83" dirty="0">
                <a:solidFill>
                  <a:schemeClr val="bg1"/>
                </a:solidFill>
              </a:rPr>
              <a:t> </a:t>
            </a:r>
            <a:r>
              <a:rPr sz="1400" i="0" spc="-8" dirty="0">
                <a:solidFill>
                  <a:schemeClr val="bg1"/>
                </a:solidFill>
              </a:rPr>
              <a:t>reserved.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D4C6C-1065-A45B-9CE7-324EA638C6C4}"/>
              </a:ext>
            </a:extLst>
          </p:cNvPr>
          <p:cNvSpPr>
            <a:spLocks noGrp="1"/>
          </p:cNvSpPr>
          <p:nvPr>
            <p:ph type="title"/>
          </p:nvPr>
        </p:nvSpPr>
        <p:spPr/>
        <p:txBody>
          <a:bodyPr/>
          <a:lstStyle/>
          <a:p>
            <a:r>
              <a:rPr lang="en-US" dirty="0"/>
              <a:t>States</a:t>
            </a:r>
          </a:p>
        </p:txBody>
      </p:sp>
    </p:spTree>
    <p:extLst>
      <p:ext uri="{BB962C8B-B14F-4D97-AF65-F5344CB8AC3E}">
        <p14:creationId xmlns:p14="http://schemas.microsoft.com/office/powerpoint/2010/main" val="3330136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823709" y="1724492"/>
            <a:ext cx="4641248" cy="6200097"/>
          </a:xfrm>
          <a:prstGeom prst="rect">
            <a:avLst/>
          </a:prstGeom>
          <a:blipFill>
            <a:blip r:embed="rId2" cstate="print"/>
            <a:stretch>
              <a:fillRect/>
            </a:stretch>
          </a:blipFill>
        </p:spPr>
        <p:txBody>
          <a:bodyPr wrap="square" lIns="0" tIns="0" rIns="0" bIns="0" rtlCol="0"/>
          <a:lstStyle/>
          <a:p>
            <a:endParaRPr>
              <a:solidFill>
                <a:schemeClr val="bg1"/>
              </a:solidFill>
            </a:endParaRPr>
          </a:p>
        </p:txBody>
      </p:sp>
      <p:sp>
        <p:nvSpPr>
          <p:cNvPr id="3" name="object 3"/>
          <p:cNvSpPr txBox="1"/>
          <p:nvPr/>
        </p:nvSpPr>
        <p:spPr>
          <a:xfrm>
            <a:off x="6218066" y="7924589"/>
            <a:ext cx="6926434" cy="302455"/>
          </a:xfrm>
          <a:prstGeom prst="rect">
            <a:avLst/>
          </a:prstGeom>
        </p:spPr>
        <p:txBody>
          <a:bodyPr vert="horz" wrap="square" lIns="0" tIns="19050" rIns="0" bIns="0" rtlCol="0">
            <a:spAutoFit/>
          </a:bodyPr>
          <a:lstStyle/>
          <a:p>
            <a:pPr marL="2106930" marR="7620" indent="-2088833">
              <a:lnSpc>
                <a:spcPct val="111100"/>
              </a:lnSpc>
              <a:spcBef>
                <a:spcPts val="150"/>
              </a:spcBef>
            </a:pPr>
            <a:r>
              <a:rPr b="1" spc="-15" dirty="0">
                <a:solidFill>
                  <a:schemeClr val="bg1"/>
                </a:solidFill>
                <a:latin typeface="Arial"/>
                <a:cs typeface="Arial"/>
              </a:rPr>
              <a:t>Figure </a:t>
            </a:r>
            <a:r>
              <a:rPr b="1" dirty="0">
                <a:solidFill>
                  <a:schemeClr val="bg1"/>
                </a:solidFill>
                <a:latin typeface="Arial"/>
                <a:cs typeface="Arial"/>
              </a:rPr>
              <a:t>3.1 </a:t>
            </a:r>
            <a:r>
              <a:rPr spc="-8" dirty="0">
                <a:solidFill>
                  <a:schemeClr val="bg1"/>
                </a:solidFill>
                <a:latin typeface="Arial"/>
                <a:cs typeface="Arial"/>
              </a:rPr>
              <a:t>Simple environment: </a:t>
            </a:r>
            <a:r>
              <a:rPr spc="-15" dirty="0">
                <a:solidFill>
                  <a:schemeClr val="bg1"/>
                </a:solidFill>
                <a:latin typeface="Arial"/>
                <a:cs typeface="Arial"/>
              </a:rPr>
              <a:t>five states, </a:t>
            </a:r>
            <a:r>
              <a:rPr spc="8" dirty="0">
                <a:solidFill>
                  <a:schemeClr val="bg1"/>
                </a:solidFill>
                <a:latin typeface="Arial"/>
                <a:cs typeface="Arial"/>
              </a:rPr>
              <a:t>two </a:t>
            </a:r>
            <a:r>
              <a:rPr spc="-8" dirty="0">
                <a:solidFill>
                  <a:schemeClr val="bg1"/>
                </a:solidFill>
                <a:latin typeface="Arial"/>
                <a:cs typeface="Arial"/>
              </a:rPr>
              <a:t>actions per  </a:t>
            </a:r>
            <a:r>
              <a:rPr spc="-15" dirty="0">
                <a:solidFill>
                  <a:schemeClr val="bg1"/>
                </a:solidFill>
                <a:latin typeface="Arial"/>
                <a:cs typeface="Arial"/>
              </a:rPr>
              <a:t>state</a:t>
            </a:r>
            <a:endParaRPr dirty="0">
              <a:solidFill>
                <a:schemeClr val="bg1"/>
              </a:solidFill>
              <a:latin typeface="Arial"/>
              <a:cs typeface="Arial"/>
            </a:endParaRPr>
          </a:p>
        </p:txBody>
      </p:sp>
      <p:sp>
        <p:nvSpPr>
          <p:cNvPr id="5" name="Title 4">
            <a:extLst>
              <a:ext uri="{FF2B5EF4-FFF2-40B4-BE49-F238E27FC236}">
                <a16:creationId xmlns:a16="http://schemas.microsoft.com/office/drawing/2014/main" id="{9B5C53E0-7F17-BD73-D475-75FBB7494887}"/>
              </a:ext>
            </a:extLst>
          </p:cNvPr>
          <p:cNvSpPr>
            <a:spLocks noGrp="1"/>
          </p:cNvSpPr>
          <p:nvPr>
            <p:ph type="title"/>
          </p:nvPr>
        </p:nvSpPr>
        <p:spPr>
          <a:xfrm>
            <a:off x="6079462" y="437152"/>
            <a:ext cx="9435358" cy="984885"/>
          </a:xfrm>
        </p:spPr>
        <p:txBody>
          <a:bodyPr/>
          <a:lstStyle/>
          <a:p>
            <a:r>
              <a:rPr lang="en-US" sz="4800" b="1" dirty="0">
                <a:latin typeface="Arial" panose="020B0604020202020204" pitchFamily="34" charset="0"/>
                <a:cs typeface="Arial" panose="020B0604020202020204" pitchFamily="34" charset="0"/>
              </a:rPr>
              <a:t>Simple Environment</a:t>
            </a:r>
          </a:p>
        </p:txBody>
      </p:sp>
      <p:sp>
        <p:nvSpPr>
          <p:cNvPr id="4" name="object 4"/>
          <p:cNvSpPr txBox="1">
            <a:spLocks noGrp="1"/>
          </p:cNvSpPr>
          <p:nvPr>
            <p:ph type="ftr" sz="quarter" idx="5"/>
          </p:nvPr>
        </p:nvSpPr>
        <p:spPr>
          <a:xfrm>
            <a:off x="2992620" y="9358047"/>
            <a:ext cx="11963400" cy="491801"/>
          </a:xfrm>
          <a:prstGeom prst="rect">
            <a:avLst/>
          </a:prstGeom>
        </p:spPr>
        <p:txBody>
          <a:bodyPr vert="horz" wrap="square" lIns="0" tIns="9525" rIns="0" bIns="0" rtlCol="0">
            <a:spAutoFit/>
          </a:bodyPr>
          <a:lstStyle/>
          <a:p>
            <a:pPr algn="ctr">
              <a:spcBef>
                <a:spcPts val="75"/>
              </a:spcBef>
            </a:pPr>
            <a:r>
              <a:rPr sz="1400" b="0" i="0" spc="-23" dirty="0">
                <a:solidFill>
                  <a:schemeClr val="bg1"/>
                </a:solidFill>
              </a:rPr>
              <a:t>From </a:t>
            </a:r>
            <a:r>
              <a:rPr sz="1400" b="0" dirty="0">
                <a:solidFill>
                  <a:schemeClr val="bg1"/>
                </a:solidFill>
              </a:rPr>
              <a:t>Foundations of </a:t>
            </a:r>
            <a:r>
              <a:rPr sz="1400" b="0" spc="15" dirty="0">
                <a:solidFill>
                  <a:schemeClr val="bg1"/>
                </a:solidFill>
              </a:rPr>
              <a:t>Deep </a:t>
            </a:r>
            <a:r>
              <a:rPr sz="1400" b="0" spc="-8" dirty="0">
                <a:solidFill>
                  <a:schemeClr val="bg1"/>
                </a:solidFill>
              </a:rPr>
              <a:t>Reinforcement </a:t>
            </a:r>
            <a:r>
              <a:rPr sz="1400" b="0" dirty="0">
                <a:solidFill>
                  <a:schemeClr val="bg1"/>
                </a:solidFill>
              </a:rPr>
              <a:t>Learning: </a:t>
            </a:r>
            <a:r>
              <a:rPr sz="1400" b="0" spc="-23" dirty="0">
                <a:solidFill>
                  <a:schemeClr val="bg1"/>
                </a:solidFill>
              </a:rPr>
              <a:t>Theory </a:t>
            </a:r>
            <a:r>
              <a:rPr sz="1400" b="0" spc="15" dirty="0">
                <a:solidFill>
                  <a:schemeClr val="bg1"/>
                </a:solidFill>
              </a:rPr>
              <a:t>and </a:t>
            </a:r>
            <a:r>
              <a:rPr sz="1400" b="0" dirty="0">
                <a:solidFill>
                  <a:schemeClr val="bg1"/>
                </a:solidFill>
              </a:rPr>
              <a:t>Practice </a:t>
            </a:r>
            <a:r>
              <a:rPr sz="1400" b="0" spc="-8" dirty="0">
                <a:solidFill>
                  <a:schemeClr val="bg1"/>
                </a:solidFill>
              </a:rPr>
              <a:t>in Python </a:t>
            </a:r>
            <a:r>
              <a:rPr sz="1400" b="0" i="0" spc="-15" dirty="0">
                <a:solidFill>
                  <a:schemeClr val="bg1"/>
                </a:solidFill>
              </a:rPr>
              <a:t>by </a:t>
            </a:r>
            <a:r>
              <a:rPr sz="1400" b="0" i="0" spc="-8" dirty="0">
                <a:solidFill>
                  <a:schemeClr val="bg1"/>
                </a:solidFill>
              </a:rPr>
              <a:t>Laura Graesser and </a:t>
            </a:r>
            <a:r>
              <a:rPr sz="1400" b="0" i="0" spc="-15" dirty="0">
                <a:solidFill>
                  <a:schemeClr val="bg1"/>
                </a:solidFill>
              </a:rPr>
              <a:t>Wah </a:t>
            </a:r>
            <a:r>
              <a:rPr sz="1400" b="0" i="0" spc="-8" dirty="0">
                <a:solidFill>
                  <a:schemeClr val="bg1"/>
                </a:solidFill>
              </a:rPr>
              <a:t>Loon </a:t>
            </a:r>
            <a:r>
              <a:rPr sz="1400" b="0" i="0" spc="-15" dirty="0">
                <a:solidFill>
                  <a:schemeClr val="bg1"/>
                </a:solidFill>
              </a:rPr>
              <a:t>Keng </a:t>
            </a:r>
            <a:r>
              <a:rPr sz="1400" b="0" i="0" spc="-8" dirty="0">
                <a:solidFill>
                  <a:schemeClr val="bg1"/>
                </a:solidFill>
              </a:rPr>
              <a:t>(ISBN-13:</a:t>
            </a:r>
            <a:r>
              <a:rPr sz="1400" b="0" i="0" spc="180" dirty="0">
                <a:solidFill>
                  <a:schemeClr val="bg1"/>
                </a:solidFill>
              </a:rPr>
              <a:t> </a:t>
            </a:r>
            <a:r>
              <a:rPr sz="1400" b="0" i="0" spc="-15" dirty="0">
                <a:solidFill>
                  <a:schemeClr val="bg1"/>
                </a:solidFill>
              </a:rPr>
              <a:t>9780135172384)</a:t>
            </a:r>
          </a:p>
          <a:p>
            <a:pPr algn="ctr">
              <a:spcBef>
                <a:spcPts val="398"/>
              </a:spcBef>
            </a:pPr>
            <a:r>
              <a:rPr sz="1400" b="0" i="0" spc="-8" dirty="0">
                <a:solidFill>
                  <a:schemeClr val="bg1"/>
                </a:solidFill>
              </a:rPr>
              <a:t>Copyright </a:t>
            </a:r>
            <a:r>
              <a:rPr sz="1400" b="0" i="0" dirty="0">
                <a:solidFill>
                  <a:schemeClr val="bg1"/>
                </a:solidFill>
                <a:latin typeface="Arial"/>
                <a:cs typeface="Arial"/>
              </a:rPr>
              <a:t>© </a:t>
            </a:r>
            <a:r>
              <a:rPr sz="1400" b="0" i="0" spc="-8" dirty="0">
                <a:solidFill>
                  <a:schemeClr val="bg1"/>
                </a:solidFill>
              </a:rPr>
              <a:t>2020 </a:t>
            </a:r>
            <a:r>
              <a:rPr sz="1400" b="0" i="0" spc="-15" dirty="0">
                <a:solidFill>
                  <a:schemeClr val="bg1"/>
                </a:solidFill>
              </a:rPr>
              <a:t>Pearson </a:t>
            </a:r>
            <a:r>
              <a:rPr sz="1400" b="0" i="0" dirty="0">
                <a:solidFill>
                  <a:schemeClr val="bg1"/>
                </a:solidFill>
                <a:latin typeface="Arial"/>
                <a:cs typeface="Arial"/>
              </a:rPr>
              <a:t>Education, Inc. </a:t>
            </a:r>
            <a:r>
              <a:rPr sz="1400" b="0" i="0" spc="-8" dirty="0">
                <a:solidFill>
                  <a:schemeClr val="bg1"/>
                </a:solidFill>
              </a:rPr>
              <a:t>All </a:t>
            </a:r>
            <a:r>
              <a:rPr sz="1400" b="0" i="0" dirty="0">
                <a:solidFill>
                  <a:schemeClr val="bg1"/>
                </a:solidFill>
                <a:latin typeface="Arial"/>
                <a:cs typeface="Arial"/>
              </a:rPr>
              <a:t>rights</a:t>
            </a:r>
            <a:r>
              <a:rPr sz="1400" b="0" i="0" spc="-83" dirty="0">
                <a:solidFill>
                  <a:schemeClr val="bg1"/>
                </a:solidFill>
              </a:rPr>
              <a:t> </a:t>
            </a:r>
            <a:r>
              <a:rPr sz="1400" b="0" i="0" spc="-8" dirty="0">
                <a:solidFill>
                  <a:schemeClr val="bg1"/>
                </a:solidFill>
              </a:rPr>
              <a:t>reserved.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210426" y="2222778"/>
            <a:ext cx="3866945" cy="5204682"/>
          </a:xfrm>
          <a:prstGeom prst="rect">
            <a:avLst/>
          </a:prstGeom>
          <a:blipFill>
            <a:blip r:embed="rId2" cstate="print"/>
            <a:stretch>
              <a:fillRect/>
            </a:stretch>
          </a:blipFill>
        </p:spPr>
        <p:txBody>
          <a:bodyPr wrap="square" lIns="0" tIns="0" rIns="0" bIns="0" rtlCol="0"/>
          <a:lstStyle/>
          <a:p>
            <a:endParaRPr>
              <a:solidFill>
                <a:schemeClr val="bg1"/>
              </a:solidFill>
            </a:endParaRPr>
          </a:p>
        </p:txBody>
      </p:sp>
      <p:sp>
        <p:nvSpPr>
          <p:cNvPr id="3" name="object 3"/>
          <p:cNvSpPr txBox="1"/>
          <p:nvPr/>
        </p:nvSpPr>
        <p:spPr>
          <a:xfrm>
            <a:off x="7461371" y="7557002"/>
            <a:ext cx="3366135" cy="918072"/>
          </a:xfrm>
          <a:prstGeom prst="rect">
            <a:avLst/>
          </a:prstGeom>
        </p:spPr>
        <p:txBody>
          <a:bodyPr vert="horz" wrap="square" lIns="0" tIns="19050" rIns="0" bIns="0" rtlCol="0">
            <a:spAutoFit/>
          </a:bodyPr>
          <a:lstStyle/>
          <a:p>
            <a:pPr marL="314325" marR="7620" indent="-296228">
              <a:lnSpc>
                <a:spcPct val="111100"/>
              </a:lnSpc>
              <a:spcBef>
                <a:spcPts val="150"/>
              </a:spcBef>
            </a:pPr>
            <a:r>
              <a:rPr b="1" spc="-15" dirty="0">
                <a:solidFill>
                  <a:schemeClr val="bg1"/>
                </a:solidFill>
                <a:latin typeface="Arial"/>
                <a:cs typeface="Arial"/>
              </a:rPr>
              <a:t>Figure </a:t>
            </a:r>
            <a:r>
              <a:rPr b="1" dirty="0">
                <a:solidFill>
                  <a:schemeClr val="bg1"/>
                </a:solidFill>
                <a:latin typeface="Arial"/>
                <a:cs typeface="Arial"/>
              </a:rPr>
              <a:t>3.2 </a:t>
            </a:r>
            <a:r>
              <a:rPr dirty="0">
                <a:solidFill>
                  <a:schemeClr val="bg1"/>
                </a:solidFill>
                <a:latin typeface="Arial"/>
                <a:cs typeface="Arial"/>
              </a:rPr>
              <a:t>Optimal </a:t>
            </a:r>
            <a:r>
              <a:rPr i="1" spc="-8" dirty="0">
                <a:solidFill>
                  <a:schemeClr val="bg1"/>
                </a:solidFill>
                <a:latin typeface="Arial"/>
                <a:cs typeface="Arial"/>
              </a:rPr>
              <a:t>Q</a:t>
            </a:r>
            <a:r>
              <a:rPr spc="-8" dirty="0">
                <a:solidFill>
                  <a:schemeClr val="bg1"/>
                </a:solidFill>
                <a:latin typeface="Arial"/>
                <a:cs typeface="Arial"/>
              </a:rPr>
              <a:t>-values </a:t>
            </a:r>
            <a:r>
              <a:rPr spc="-15" dirty="0">
                <a:solidFill>
                  <a:schemeClr val="bg1"/>
                </a:solidFill>
                <a:latin typeface="Arial"/>
                <a:cs typeface="Arial"/>
              </a:rPr>
              <a:t>for </a:t>
            </a:r>
            <a:r>
              <a:rPr dirty="0">
                <a:solidFill>
                  <a:schemeClr val="bg1"/>
                </a:solidFill>
                <a:latin typeface="Arial"/>
                <a:cs typeface="Arial"/>
              </a:rPr>
              <a:t>the </a:t>
            </a:r>
            <a:r>
              <a:rPr spc="-8" dirty="0">
                <a:solidFill>
                  <a:schemeClr val="bg1"/>
                </a:solidFill>
                <a:latin typeface="Arial"/>
                <a:cs typeface="Arial"/>
              </a:rPr>
              <a:t>simple  environment from </a:t>
            </a:r>
            <a:r>
              <a:rPr spc="-15" dirty="0">
                <a:solidFill>
                  <a:schemeClr val="bg1"/>
                </a:solidFill>
                <a:latin typeface="Arial"/>
                <a:cs typeface="Arial"/>
              </a:rPr>
              <a:t>Figure </a:t>
            </a:r>
            <a:r>
              <a:rPr dirty="0">
                <a:solidFill>
                  <a:schemeClr val="bg1"/>
                </a:solidFill>
                <a:latin typeface="Arial"/>
                <a:cs typeface="Arial"/>
              </a:rPr>
              <a:t>3.1, </a:t>
            </a:r>
            <a:r>
              <a:rPr spc="-8" dirty="0">
                <a:solidFill>
                  <a:schemeClr val="bg1"/>
                </a:solidFill>
                <a:latin typeface="Symbol"/>
                <a:cs typeface="Symbol"/>
              </a:rPr>
              <a:t></a:t>
            </a:r>
            <a:r>
              <a:rPr spc="-8" dirty="0">
                <a:solidFill>
                  <a:schemeClr val="bg1"/>
                </a:solidFill>
                <a:latin typeface="Times New Roman"/>
                <a:cs typeface="Times New Roman"/>
              </a:rPr>
              <a:t> </a:t>
            </a:r>
            <a:r>
              <a:rPr dirty="0">
                <a:solidFill>
                  <a:schemeClr val="bg1"/>
                </a:solidFill>
                <a:latin typeface="Arial"/>
                <a:cs typeface="Arial"/>
              </a:rPr>
              <a:t>=</a:t>
            </a:r>
            <a:r>
              <a:rPr spc="23" dirty="0">
                <a:solidFill>
                  <a:schemeClr val="bg1"/>
                </a:solidFill>
                <a:latin typeface="Arial"/>
                <a:cs typeface="Arial"/>
              </a:rPr>
              <a:t> </a:t>
            </a:r>
            <a:r>
              <a:rPr dirty="0">
                <a:solidFill>
                  <a:schemeClr val="bg1"/>
                </a:solidFill>
                <a:latin typeface="Arial"/>
                <a:cs typeface="Arial"/>
              </a:rPr>
              <a:t>0.9</a:t>
            </a:r>
            <a:endParaRPr>
              <a:solidFill>
                <a:schemeClr val="bg1"/>
              </a:solidFill>
              <a:latin typeface="Arial"/>
              <a:cs typeface="Arial"/>
            </a:endParaRPr>
          </a:p>
        </p:txBody>
      </p:sp>
      <p:sp>
        <p:nvSpPr>
          <p:cNvPr id="4" name="object 4"/>
          <p:cNvSpPr txBox="1">
            <a:spLocks noGrp="1"/>
          </p:cNvSpPr>
          <p:nvPr>
            <p:ph type="ftr" sz="quarter" idx="5"/>
          </p:nvPr>
        </p:nvSpPr>
        <p:spPr>
          <a:xfrm flipH="1">
            <a:off x="4210255" y="9347200"/>
            <a:ext cx="10134600" cy="707245"/>
          </a:xfrm>
          <a:prstGeom prst="rect">
            <a:avLst/>
          </a:prstGeom>
        </p:spPr>
        <p:txBody>
          <a:bodyPr vert="horz" wrap="square" lIns="0" tIns="9525" rIns="0" bIns="0" rtlCol="0">
            <a:spAutoFit/>
          </a:bodyPr>
          <a:lstStyle/>
          <a:p>
            <a:pPr algn="ctr">
              <a:spcBef>
                <a:spcPts val="75"/>
              </a:spcBef>
            </a:pPr>
            <a:r>
              <a:rPr sz="1400" i="0" spc="-23" dirty="0">
                <a:solidFill>
                  <a:schemeClr val="bg1"/>
                </a:solidFill>
              </a:rPr>
              <a:t>From </a:t>
            </a:r>
            <a:r>
              <a:rPr sz="1400" dirty="0">
                <a:solidFill>
                  <a:schemeClr val="bg1"/>
                </a:solidFill>
              </a:rPr>
              <a:t>Foundations of </a:t>
            </a:r>
            <a:r>
              <a:rPr sz="1400" spc="15" dirty="0">
                <a:solidFill>
                  <a:schemeClr val="bg1"/>
                </a:solidFill>
              </a:rPr>
              <a:t>Deep </a:t>
            </a:r>
            <a:r>
              <a:rPr sz="1400" spc="-8" dirty="0">
                <a:solidFill>
                  <a:schemeClr val="bg1"/>
                </a:solidFill>
              </a:rPr>
              <a:t>Reinforcement </a:t>
            </a:r>
            <a:r>
              <a:rPr sz="1400" dirty="0">
                <a:solidFill>
                  <a:schemeClr val="bg1"/>
                </a:solidFill>
              </a:rPr>
              <a:t>Learning: </a:t>
            </a:r>
            <a:r>
              <a:rPr sz="1400" spc="-23" dirty="0">
                <a:solidFill>
                  <a:schemeClr val="bg1"/>
                </a:solidFill>
              </a:rPr>
              <a:t>Theory </a:t>
            </a:r>
            <a:r>
              <a:rPr sz="1400" spc="15" dirty="0">
                <a:solidFill>
                  <a:schemeClr val="bg1"/>
                </a:solidFill>
              </a:rPr>
              <a:t>and </a:t>
            </a:r>
            <a:r>
              <a:rPr sz="1400" dirty="0">
                <a:solidFill>
                  <a:schemeClr val="bg1"/>
                </a:solidFill>
              </a:rPr>
              <a:t>Practice </a:t>
            </a:r>
            <a:r>
              <a:rPr sz="1400" spc="-8" dirty="0">
                <a:solidFill>
                  <a:schemeClr val="bg1"/>
                </a:solidFill>
              </a:rPr>
              <a:t>in Python </a:t>
            </a:r>
            <a:r>
              <a:rPr sz="1400" i="0" spc="-15" dirty="0">
                <a:solidFill>
                  <a:schemeClr val="bg1"/>
                </a:solidFill>
              </a:rPr>
              <a:t>by </a:t>
            </a:r>
            <a:r>
              <a:rPr sz="1400" i="0" spc="-8" dirty="0">
                <a:solidFill>
                  <a:schemeClr val="bg1"/>
                </a:solidFill>
              </a:rPr>
              <a:t>Laura Graesser and </a:t>
            </a:r>
            <a:r>
              <a:rPr sz="1400" i="0" spc="-15" dirty="0">
                <a:solidFill>
                  <a:schemeClr val="bg1"/>
                </a:solidFill>
              </a:rPr>
              <a:t>Wah </a:t>
            </a:r>
            <a:r>
              <a:rPr sz="1400" i="0" spc="-8" dirty="0">
                <a:solidFill>
                  <a:schemeClr val="bg1"/>
                </a:solidFill>
              </a:rPr>
              <a:t>Loon </a:t>
            </a:r>
            <a:r>
              <a:rPr sz="1400" i="0" spc="-15" dirty="0">
                <a:solidFill>
                  <a:schemeClr val="bg1"/>
                </a:solidFill>
              </a:rPr>
              <a:t>Keng </a:t>
            </a:r>
            <a:r>
              <a:rPr sz="1400" i="0" spc="-8" dirty="0">
                <a:solidFill>
                  <a:schemeClr val="bg1"/>
                </a:solidFill>
              </a:rPr>
              <a:t>(ISBN-13:</a:t>
            </a:r>
            <a:r>
              <a:rPr sz="1400" i="0" spc="180" dirty="0">
                <a:solidFill>
                  <a:schemeClr val="bg1"/>
                </a:solidFill>
              </a:rPr>
              <a:t> </a:t>
            </a:r>
            <a:r>
              <a:rPr sz="1400" i="0" spc="-15" dirty="0">
                <a:solidFill>
                  <a:schemeClr val="bg1"/>
                </a:solidFill>
              </a:rPr>
              <a:t>9780135172384)</a:t>
            </a:r>
          </a:p>
          <a:p>
            <a:pPr algn="ctr">
              <a:spcBef>
                <a:spcPts val="398"/>
              </a:spcBef>
            </a:pPr>
            <a:r>
              <a:rPr sz="1400" i="0" spc="-8" dirty="0">
                <a:solidFill>
                  <a:schemeClr val="bg1"/>
                </a:solidFill>
              </a:rPr>
              <a:t>Copyright </a:t>
            </a:r>
            <a:r>
              <a:rPr sz="1400" i="0" dirty="0">
                <a:solidFill>
                  <a:schemeClr val="bg1"/>
                </a:solidFill>
                <a:latin typeface="Arial"/>
                <a:cs typeface="Arial"/>
              </a:rPr>
              <a:t>© </a:t>
            </a:r>
            <a:r>
              <a:rPr sz="1400" i="0" spc="-8" dirty="0">
                <a:solidFill>
                  <a:schemeClr val="bg1"/>
                </a:solidFill>
              </a:rPr>
              <a:t>2020 </a:t>
            </a:r>
            <a:r>
              <a:rPr sz="1400" i="0" spc="-15" dirty="0">
                <a:solidFill>
                  <a:schemeClr val="bg1"/>
                </a:solidFill>
              </a:rPr>
              <a:t>Pearson </a:t>
            </a:r>
            <a:r>
              <a:rPr sz="1400" i="0" dirty="0">
                <a:solidFill>
                  <a:schemeClr val="bg1"/>
                </a:solidFill>
                <a:latin typeface="Arial"/>
                <a:cs typeface="Arial"/>
              </a:rPr>
              <a:t>Education, Inc. </a:t>
            </a:r>
            <a:r>
              <a:rPr sz="1400" i="0" spc="-8" dirty="0">
                <a:solidFill>
                  <a:schemeClr val="bg1"/>
                </a:solidFill>
              </a:rPr>
              <a:t>All </a:t>
            </a:r>
            <a:r>
              <a:rPr sz="1400" i="0" dirty="0">
                <a:solidFill>
                  <a:schemeClr val="bg1"/>
                </a:solidFill>
                <a:latin typeface="Arial"/>
                <a:cs typeface="Arial"/>
              </a:rPr>
              <a:t>rights</a:t>
            </a:r>
            <a:r>
              <a:rPr sz="1400" i="0" spc="-83" dirty="0">
                <a:solidFill>
                  <a:schemeClr val="bg1"/>
                </a:solidFill>
              </a:rPr>
              <a:t> </a:t>
            </a:r>
            <a:r>
              <a:rPr sz="1400" i="0" spc="-8" dirty="0">
                <a:solidFill>
                  <a:schemeClr val="bg1"/>
                </a:solidFill>
              </a:rPr>
              <a:t>reserved.</a:t>
            </a:r>
          </a:p>
        </p:txBody>
      </p:sp>
      <p:sp>
        <p:nvSpPr>
          <p:cNvPr id="5" name="Title 4">
            <a:extLst>
              <a:ext uri="{FF2B5EF4-FFF2-40B4-BE49-F238E27FC236}">
                <a16:creationId xmlns:a16="http://schemas.microsoft.com/office/drawing/2014/main" id="{DD647DAF-B0C1-B8BB-481D-F74A88F7E2BC}"/>
              </a:ext>
            </a:extLst>
          </p:cNvPr>
          <p:cNvSpPr txBox="1">
            <a:spLocks/>
          </p:cNvSpPr>
          <p:nvPr/>
        </p:nvSpPr>
        <p:spPr>
          <a:xfrm>
            <a:off x="6394254" y="746608"/>
            <a:ext cx="10859424" cy="984885"/>
          </a:xfrm>
          <a:prstGeom prst="rect">
            <a:avLst/>
          </a:prstGeom>
        </p:spPr>
        <p:txBody>
          <a:bodyPr/>
          <a:lst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a:lstStyle>
          <a:p>
            <a:pPr defTabSz="914400"/>
            <a:r>
              <a:rPr lang="en-US" kern="0" dirty="0"/>
              <a:t>Simple Environment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050281" y="1028376"/>
            <a:ext cx="6189263" cy="7819509"/>
          </a:xfrm>
          <a:prstGeom prst="rect">
            <a:avLst/>
          </a:prstGeom>
          <a:blipFill>
            <a:blip r:embed="rId3" cstate="print"/>
            <a:stretch>
              <a:fillRect/>
            </a:stretch>
          </a:blipFill>
        </p:spPr>
        <p:txBody>
          <a:bodyPr wrap="square" lIns="0" tIns="0" rIns="0" bIns="0" rtlCol="0"/>
          <a:lstStyle/>
          <a:p>
            <a:endParaRPr>
              <a:solidFill>
                <a:schemeClr val="bg1"/>
              </a:solidFill>
            </a:endParaRPr>
          </a:p>
        </p:txBody>
      </p:sp>
      <p:sp>
        <p:nvSpPr>
          <p:cNvPr id="3" name="object 3"/>
          <p:cNvSpPr txBox="1"/>
          <p:nvPr/>
        </p:nvSpPr>
        <p:spPr>
          <a:xfrm>
            <a:off x="6201289" y="9000287"/>
            <a:ext cx="5885498" cy="226985"/>
          </a:xfrm>
          <a:prstGeom prst="rect">
            <a:avLst/>
          </a:prstGeom>
        </p:spPr>
        <p:txBody>
          <a:bodyPr vert="horz" wrap="square" lIns="0" tIns="19050" rIns="0" bIns="0" rtlCol="0">
            <a:spAutoFit/>
          </a:bodyPr>
          <a:lstStyle/>
          <a:p>
            <a:pPr marL="57150">
              <a:spcBef>
                <a:spcPts val="150"/>
              </a:spcBef>
            </a:pPr>
            <a:r>
              <a:rPr sz="1350" b="1" spc="-15" dirty="0">
                <a:solidFill>
                  <a:schemeClr val="bg1"/>
                </a:solidFill>
                <a:latin typeface="Arial"/>
                <a:cs typeface="Arial"/>
              </a:rPr>
              <a:t>Figure </a:t>
            </a:r>
            <a:r>
              <a:rPr sz="1350" b="1" dirty="0">
                <a:solidFill>
                  <a:schemeClr val="bg1"/>
                </a:solidFill>
                <a:latin typeface="Arial"/>
                <a:cs typeface="Arial"/>
              </a:rPr>
              <a:t>3.3 </a:t>
            </a:r>
            <a:r>
              <a:rPr sz="1350" dirty="0">
                <a:solidFill>
                  <a:schemeClr val="bg1"/>
                </a:solidFill>
                <a:latin typeface="Arial"/>
                <a:cs typeface="Arial"/>
              </a:rPr>
              <a:t>Learning the </a:t>
            </a:r>
            <a:r>
              <a:rPr sz="1350" i="1" dirty="0">
                <a:solidFill>
                  <a:schemeClr val="bg1"/>
                </a:solidFill>
                <a:latin typeface="Arial"/>
                <a:cs typeface="Arial"/>
              </a:rPr>
              <a:t>Q</a:t>
            </a:r>
            <a:r>
              <a:rPr sz="1575" baseline="23809" dirty="0">
                <a:solidFill>
                  <a:schemeClr val="bg1"/>
                </a:solidFill>
                <a:latin typeface="Arial"/>
                <a:cs typeface="Arial"/>
              </a:rPr>
              <a:t>*</a:t>
            </a:r>
            <a:r>
              <a:rPr sz="1350" dirty="0">
                <a:solidFill>
                  <a:schemeClr val="bg1"/>
                </a:solidFill>
                <a:latin typeface="Arial"/>
                <a:cs typeface="Arial"/>
              </a:rPr>
              <a:t>(</a:t>
            </a:r>
            <a:r>
              <a:rPr sz="1350" i="1" dirty="0">
                <a:solidFill>
                  <a:schemeClr val="bg1"/>
                </a:solidFill>
                <a:latin typeface="Arial"/>
                <a:cs typeface="Arial"/>
              </a:rPr>
              <a:t>s</a:t>
            </a:r>
            <a:r>
              <a:rPr sz="1350" dirty="0">
                <a:solidFill>
                  <a:schemeClr val="bg1"/>
                </a:solidFill>
                <a:latin typeface="Arial"/>
                <a:cs typeface="Arial"/>
              </a:rPr>
              <a:t>, </a:t>
            </a:r>
            <a:r>
              <a:rPr sz="1350" i="1" spc="-8" dirty="0">
                <a:solidFill>
                  <a:schemeClr val="bg1"/>
                </a:solidFill>
                <a:latin typeface="Arial"/>
                <a:cs typeface="Arial"/>
              </a:rPr>
              <a:t>a</a:t>
            </a:r>
            <a:r>
              <a:rPr sz="1350" spc="-8" dirty="0">
                <a:solidFill>
                  <a:schemeClr val="bg1"/>
                </a:solidFill>
                <a:latin typeface="Arial"/>
                <a:cs typeface="Arial"/>
              </a:rPr>
              <a:t>) </a:t>
            </a:r>
            <a:r>
              <a:rPr sz="1350" spc="-15" dirty="0">
                <a:solidFill>
                  <a:schemeClr val="bg1"/>
                </a:solidFill>
                <a:latin typeface="Arial"/>
                <a:cs typeface="Arial"/>
              </a:rPr>
              <a:t>for </a:t>
            </a:r>
            <a:r>
              <a:rPr sz="1350" dirty="0">
                <a:solidFill>
                  <a:schemeClr val="bg1"/>
                </a:solidFill>
                <a:latin typeface="Arial"/>
                <a:cs typeface="Arial"/>
              </a:rPr>
              <a:t>the </a:t>
            </a:r>
            <a:r>
              <a:rPr sz="1350" spc="-8" dirty="0">
                <a:solidFill>
                  <a:schemeClr val="bg1"/>
                </a:solidFill>
                <a:latin typeface="Arial"/>
                <a:cs typeface="Arial"/>
              </a:rPr>
              <a:t>simple environment from </a:t>
            </a:r>
            <a:r>
              <a:rPr sz="1350" spc="-15" dirty="0">
                <a:solidFill>
                  <a:schemeClr val="bg1"/>
                </a:solidFill>
                <a:latin typeface="Arial"/>
                <a:cs typeface="Arial"/>
              </a:rPr>
              <a:t>Figure </a:t>
            </a:r>
            <a:r>
              <a:rPr sz="1350" dirty="0">
                <a:solidFill>
                  <a:schemeClr val="bg1"/>
                </a:solidFill>
                <a:latin typeface="Arial"/>
                <a:cs typeface="Arial"/>
              </a:rPr>
              <a:t>3.1</a:t>
            </a:r>
            <a:endParaRPr sz="1350">
              <a:solidFill>
                <a:schemeClr val="bg1"/>
              </a:solidFill>
              <a:latin typeface="Arial"/>
              <a:cs typeface="Arial"/>
            </a:endParaRPr>
          </a:p>
        </p:txBody>
      </p:sp>
      <p:sp>
        <p:nvSpPr>
          <p:cNvPr id="4" name="object 4"/>
          <p:cNvSpPr txBox="1">
            <a:spLocks noGrp="1"/>
          </p:cNvSpPr>
          <p:nvPr>
            <p:ph type="ftr" sz="quarter" idx="5"/>
          </p:nvPr>
        </p:nvSpPr>
        <p:spPr>
          <a:xfrm flipH="1">
            <a:off x="3365500" y="9677400"/>
            <a:ext cx="10845800" cy="384080"/>
          </a:xfrm>
          <a:prstGeom prst="rect">
            <a:avLst/>
          </a:prstGeom>
        </p:spPr>
        <p:txBody>
          <a:bodyPr vert="horz" wrap="square" lIns="0" tIns="9525" rIns="0" bIns="0" rtlCol="0">
            <a:spAutoFit/>
          </a:bodyPr>
          <a:lstStyle/>
          <a:p>
            <a:pPr algn="ctr">
              <a:spcBef>
                <a:spcPts val="75"/>
              </a:spcBef>
            </a:pPr>
            <a:r>
              <a:rPr i="0" spc="-23" dirty="0">
                <a:solidFill>
                  <a:schemeClr val="bg1"/>
                </a:solidFill>
              </a:rPr>
              <a:t>From </a:t>
            </a:r>
            <a:r>
              <a:rPr dirty="0">
                <a:solidFill>
                  <a:schemeClr val="bg1"/>
                </a:solidFill>
              </a:rPr>
              <a:t>Foundations of </a:t>
            </a:r>
            <a:r>
              <a:rPr spc="15" dirty="0">
                <a:solidFill>
                  <a:schemeClr val="bg1"/>
                </a:solidFill>
              </a:rPr>
              <a:t>Deep </a:t>
            </a:r>
            <a:r>
              <a:rPr spc="-8" dirty="0">
                <a:solidFill>
                  <a:schemeClr val="bg1"/>
                </a:solidFill>
              </a:rPr>
              <a:t>Reinforcement </a:t>
            </a:r>
            <a:r>
              <a:rPr dirty="0">
                <a:solidFill>
                  <a:schemeClr val="bg1"/>
                </a:solidFill>
              </a:rPr>
              <a:t>Learning: </a:t>
            </a:r>
            <a:r>
              <a:rPr spc="-23" dirty="0">
                <a:solidFill>
                  <a:schemeClr val="bg1"/>
                </a:solidFill>
              </a:rPr>
              <a:t>Theory </a:t>
            </a:r>
            <a:r>
              <a:rPr spc="15" dirty="0">
                <a:solidFill>
                  <a:schemeClr val="bg1"/>
                </a:solidFill>
              </a:rPr>
              <a:t>and </a:t>
            </a:r>
            <a:r>
              <a:rPr dirty="0">
                <a:solidFill>
                  <a:schemeClr val="bg1"/>
                </a:solidFill>
              </a:rPr>
              <a:t>Practice </a:t>
            </a:r>
            <a:r>
              <a:rPr spc="-8" dirty="0">
                <a:solidFill>
                  <a:schemeClr val="bg1"/>
                </a:solidFill>
              </a:rPr>
              <a:t>in Python </a:t>
            </a:r>
            <a:r>
              <a:rPr i="0" spc="-15" dirty="0">
                <a:solidFill>
                  <a:schemeClr val="bg1"/>
                </a:solidFill>
              </a:rPr>
              <a:t>by </a:t>
            </a:r>
            <a:r>
              <a:rPr i="0" spc="-8" dirty="0">
                <a:solidFill>
                  <a:schemeClr val="bg1"/>
                </a:solidFill>
              </a:rPr>
              <a:t>Laura Graesser and </a:t>
            </a:r>
            <a:r>
              <a:rPr i="0" spc="-15" dirty="0">
                <a:solidFill>
                  <a:schemeClr val="bg1"/>
                </a:solidFill>
              </a:rPr>
              <a:t>Wah </a:t>
            </a:r>
            <a:r>
              <a:rPr i="0" spc="-8" dirty="0">
                <a:solidFill>
                  <a:schemeClr val="bg1"/>
                </a:solidFill>
              </a:rPr>
              <a:t>Loon </a:t>
            </a:r>
            <a:r>
              <a:rPr i="0" spc="-15" dirty="0">
                <a:solidFill>
                  <a:schemeClr val="bg1"/>
                </a:solidFill>
              </a:rPr>
              <a:t>Keng </a:t>
            </a:r>
            <a:r>
              <a:rPr i="0" spc="-8" dirty="0">
                <a:solidFill>
                  <a:schemeClr val="bg1"/>
                </a:solidFill>
              </a:rPr>
              <a:t>(ISBN-13:</a:t>
            </a:r>
            <a:r>
              <a:rPr i="0" spc="180" dirty="0">
                <a:solidFill>
                  <a:schemeClr val="bg1"/>
                </a:solidFill>
              </a:rPr>
              <a:t> </a:t>
            </a:r>
            <a:r>
              <a:rPr i="0" spc="-15" dirty="0">
                <a:solidFill>
                  <a:schemeClr val="bg1"/>
                </a:solidFill>
              </a:rPr>
              <a:t>9780135172384)</a:t>
            </a:r>
          </a:p>
          <a:p>
            <a:pPr algn="ctr">
              <a:spcBef>
                <a:spcPts val="398"/>
              </a:spcBef>
            </a:pPr>
            <a:r>
              <a:rPr i="0" spc="-8" dirty="0">
                <a:solidFill>
                  <a:schemeClr val="bg1"/>
                </a:solidFill>
              </a:rPr>
              <a:t>Copyright </a:t>
            </a:r>
            <a:r>
              <a:rPr i="0" dirty="0">
                <a:solidFill>
                  <a:schemeClr val="bg1"/>
                </a:solidFill>
                <a:latin typeface="Arial"/>
                <a:cs typeface="Arial"/>
              </a:rPr>
              <a:t>© </a:t>
            </a:r>
            <a:r>
              <a:rPr i="0" spc="-8" dirty="0">
                <a:solidFill>
                  <a:schemeClr val="bg1"/>
                </a:solidFill>
              </a:rPr>
              <a:t>2020 </a:t>
            </a:r>
            <a:r>
              <a:rPr i="0" spc="-15" dirty="0">
                <a:solidFill>
                  <a:schemeClr val="bg1"/>
                </a:solidFill>
              </a:rPr>
              <a:t>Pearson </a:t>
            </a:r>
            <a:r>
              <a:rPr i="0" dirty="0">
                <a:solidFill>
                  <a:schemeClr val="bg1"/>
                </a:solidFill>
                <a:latin typeface="Arial"/>
                <a:cs typeface="Arial"/>
              </a:rPr>
              <a:t>Education, Inc. </a:t>
            </a:r>
            <a:r>
              <a:rPr i="0" spc="-8" dirty="0">
                <a:solidFill>
                  <a:schemeClr val="bg1"/>
                </a:solidFill>
              </a:rPr>
              <a:t>All </a:t>
            </a:r>
            <a:r>
              <a:rPr i="0" dirty="0">
                <a:solidFill>
                  <a:schemeClr val="bg1"/>
                </a:solidFill>
                <a:latin typeface="Arial"/>
                <a:cs typeface="Arial"/>
              </a:rPr>
              <a:t>rights</a:t>
            </a:r>
            <a:r>
              <a:rPr i="0" spc="-83" dirty="0">
                <a:solidFill>
                  <a:schemeClr val="bg1"/>
                </a:solidFill>
              </a:rPr>
              <a:t> </a:t>
            </a:r>
            <a:r>
              <a:rPr i="0" spc="-8" dirty="0">
                <a:solidFill>
                  <a:schemeClr val="bg1"/>
                </a:solidFill>
              </a:rPr>
              <a:t>reserved.</a:t>
            </a:r>
          </a:p>
        </p:txBody>
      </p:sp>
      <p:sp>
        <p:nvSpPr>
          <p:cNvPr id="5" name="Title 4">
            <a:extLst>
              <a:ext uri="{FF2B5EF4-FFF2-40B4-BE49-F238E27FC236}">
                <a16:creationId xmlns:a16="http://schemas.microsoft.com/office/drawing/2014/main" id="{76E71BFB-FC07-0D88-71AD-59E2C3D31007}"/>
              </a:ext>
            </a:extLst>
          </p:cNvPr>
          <p:cNvSpPr txBox="1">
            <a:spLocks/>
          </p:cNvSpPr>
          <p:nvPr/>
        </p:nvSpPr>
        <p:spPr>
          <a:xfrm>
            <a:off x="4985180" y="225520"/>
            <a:ext cx="12103607" cy="984885"/>
          </a:xfrm>
          <a:prstGeom prst="rect">
            <a:avLst/>
          </a:prstGeom>
        </p:spPr>
        <p:txBody>
          <a:bodyPr/>
          <a:lst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a:lstStyle>
          <a:p>
            <a:pPr defTabSz="914400"/>
            <a:r>
              <a:rPr lang="en-US" kern="0" dirty="0"/>
              <a:t>Simple Environment - Learning</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175205" y="2583215"/>
            <a:ext cx="5577395" cy="4341155"/>
          </a:xfrm>
          <a:prstGeom prst="rect">
            <a:avLst/>
          </a:prstGeom>
          <a:blipFill>
            <a:blip r:embed="rId2" cstate="print"/>
            <a:stretch>
              <a:fillRect/>
            </a:stretch>
          </a:blipFill>
        </p:spPr>
        <p:txBody>
          <a:bodyPr wrap="square" lIns="0" tIns="0" rIns="0" bIns="0" rtlCol="0"/>
          <a:lstStyle/>
          <a:p>
            <a:endParaRPr>
              <a:solidFill>
                <a:schemeClr val="bg1"/>
              </a:solidFill>
            </a:endParaRPr>
          </a:p>
        </p:txBody>
      </p:sp>
      <p:sp>
        <p:nvSpPr>
          <p:cNvPr id="3" name="object 3"/>
          <p:cNvSpPr txBox="1"/>
          <p:nvPr/>
        </p:nvSpPr>
        <p:spPr>
          <a:xfrm>
            <a:off x="6141548" y="7259516"/>
            <a:ext cx="6005513" cy="462691"/>
          </a:xfrm>
          <a:prstGeom prst="rect">
            <a:avLst/>
          </a:prstGeom>
        </p:spPr>
        <p:txBody>
          <a:bodyPr vert="horz" wrap="square" lIns="0" tIns="19050" rIns="0" bIns="0" rtlCol="0">
            <a:spAutoFit/>
          </a:bodyPr>
          <a:lstStyle/>
          <a:p>
            <a:pPr marL="2356485" marR="7620" indent="-2338388">
              <a:lnSpc>
                <a:spcPct val="111100"/>
              </a:lnSpc>
              <a:spcBef>
                <a:spcPts val="150"/>
              </a:spcBef>
            </a:pPr>
            <a:r>
              <a:rPr sz="1350" b="1" spc="-15" dirty="0">
                <a:solidFill>
                  <a:schemeClr val="bg1"/>
                </a:solidFill>
                <a:latin typeface="Arial"/>
                <a:cs typeface="Arial"/>
              </a:rPr>
              <a:t>Figure </a:t>
            </a:r>
            <a:r>
              <a:rPr sz="1350" b="1" dirty="0">
                <a:solidFill>
                  <a:schemeClr val="bg1"/>
                </a:solidFill>
                <a:latin typeface="Arial"/>
                <a:cs typeface="Arial"/>
              </a:rPr>
              <a:t>3.4 </a:t>
            </a:r>
            <a:r>
              <a:rPr sz="1350" dirty="0">
                <a:solidFill>
                  <a:schemeClr val="bg1"/>
                </a:solidFill>
                <a:latin typeface="Arial"/>
                <a:cs typeface="Arial"/>
              </a:rPr>
              <a:t>Optimal </a:t>
            </a:r>
            <a:r>
              <a:rPr sz="1350" i="1" spc="-8" dirty="0">
                <a:solidFill>
                  <a:schemeClr val="bg1"/>
                </a:solidFill>
                <a:latin typeface="Arial"/>
                <a:cs typeface="Arial"/>
              </a:rPr>
              <a:t>Q</a:t>
            </a:r>
            <a:r>
              <a:rPr sz="1350" spc="-8" dirty="0">
                <a:solidFill>
                  <a:schemeClr val="bg1"/>
                </a:solidFill>
                <a:latin typeface="Arial"/>
                <a:cs typeface="Arial"/>
              </a:rPr>
              <a:t>-values </a:t>
            </a:r>
            <a:r>
              <a:rPr sz="1350" spc="-15" dirty="0">
                <a:solidFill>
                  <a:schemeClr val="bg1"/>
                </a:solidFill>
                <a:latin typeface="Arial"/>
                <a:cs typeface="Arial"/>
              </a:rPr>
              <a:t>for </a:t>
            </a:r>
            <a:r>
              <a:rPr sz="1350" dirty="0">
                <a:solidFill>
                  <a:schemeClr val="bg1"/>
                </a:solidFill>
                <a:latin typeface="Arial"/>
                <a:cs typeface="Arial"/>
              </a:rPr>
              <a:t>the </a:t>
            </a:r>
            <a:r>
              <a:rPr sz="1350" spc="-8" dirty="0">
                <a:solidFill>
                  <a:schemeClr val="bg1"/>
                </a:solidFill>
                <a:latin typeface="Arial"/>
                <a:cs typeface="Arial"/>
              </a:rPr>
              <a:t>simple environment from </a:t>
            </a:r>
            <a:r>
              <a:rPr sz="1350" spc="-15" dirty="0">
                <a:solidFill>
                  <a:schemeClr val="bg1"/>
                </a:solidFill>
                <a:latin typeface="Arial"/>
                <a:cs typeface="Arial"/>
              </a:rPr>
              <a:t>Figure </a:t>
            </a:r>
            <a:r>
              <a:rPr sz="1350" dirty="0">
                <a:solidFill>
                  <a:schemeClr val="bg1"/>
                </a:solidFill>
                <a:latin typeface="Arial"/>
                <a:cs typeface="Arial"/>
              </a:rPr>
              <a:t>3.1, </a:t>
            </a:r>
            <a:r>
              <a:rPr sz="1350" spc="-8" dirty="0">
                <a:solidFill>
                  <a:schemeClr val="bg1"/>
                </a:solidFill>
                <a:latin typeface="Symbol"/>
                <a:cs typeface="Symbol"/>
              </a:rPr>
              <a:t></a:t>
            </a:r>
            <a:r>
              <a:rPr sz="1350" spc="-8" dirty="0">
                <a:solidFill>
                  <a:schemeClr val="bg1"/>
                </a:solidFill>
                <a:latin typeface="Times New Roman"/>
                <a:cs typeface="Times New Roman"/>
              </a:rPr>
              <a:t> </a:t>
            </a:r>
            <a:r>
              <a:rPr sz="1350" dirty="0">
                <a:solidFill>
                  <a:schemeClr val="bg1"/>
                </a:solidFill>
                <a:latin typeface="Arial"/>
                <a:cs typeface="Arial"/>
              </a:rPr>
              <a:t>= </a:t>
            </a:r>
            <a:r>
              <a:rPr sz="1350" spc="-8" dirty="0">
                <a:solidFill>
                  <a:schemeClr val="bg1"/>
                </a:solidFill>
                <a:latin typeface="Arial"/>
                <a:cs typeface="Arial"/>
              </a:rPr>
              <a:t>0  </a:t>
            </a:r>
            <a:r>
              <a:rPr sz="1350" spc="-15" dirty="0">
                <a:solidFill>
                  <a:schemeClr val="bg1"/>
                </a:solidFill>
                <a:latin typeface="Arial"/>
                <a:cs typeface="Arial"/>
              </a:rPr>
              <a:t>(left), </a:t>
            </a:r>
            <a:r>
              <a:rPr sz="1350" spc="-8" dirty="0">
                <a:solidFill>
                  <a:schemeClr val="bg1"/>
                </a:solidFill>
                <a:latin typeface="Symbol"/>
                <a:cs typeface="Symbol"/>
              </a:rPr>
              <a:t></a:t>
            </a:r>
            <a:r>
              <a:rPr sz="1350" spc="-8" dirty="0">
                <a:solidFill>
                  <a:schemeClr val="bg1"/>
                </a:solidFill>
                <a:latin typeface="Times New Roman"/>
                <a:cs typeface="Times New Roman"/>
              </a:rPr>
              <a:t> </a:t>
            </a:r>
            <a:r>
              <a:rPr sz="1350" dirty="0">
                <a:solidFill>
                  <a:schemeClr val="bg1"/>
                </a:solidFill>
                <a:latin typeface="Arial"/>
                <a:cs typeface="Arial"/>
              </a:rPr>
              <a:t>= </a:t>
            </a:r>
            <a:r>
              <a:rPr sz="1350" spc="-8" dirty="0">
                <a:solidFill>
                  <a:schemeClr val="bg1"/>
                </a:solidFill>
                <a:latin typeface="Arial"/>
                <a:cs typeface="Arial"/>
              </a:rPr>
              <a:t>1</a:t>
            </a:r>
            <a:r>
              <a:rPr sz="1350" spc="53" dirty="0">
                <a:solidFill>
                  <a:schemeClr val="bg1"/>
                </a:solidFill>
                <a:latin typeface="Arial"/>
                <a:cs typeface="Arial"/>
              </a:rPr>
              <a:t> </a:t>
            </a:r>
            <a:r>
              <a:rPr sz="1350" dirty="0">
                <a:solidFill>
                  <a:schemeClr val="bg1"/>
                </a:solidFill>
                <a:latin typeface="Arial"/>
                <a:cs typeface="Arial"/>
              </a:rPr>
              <a:t>(right)</a:t>
            </a:r>
            <a:endParaRPr sz="1350">
              <a:solidFill>
                <a:schemeClr val="bg1"/>
              </a:solidFill>
              <a:latin typeface="Arial"/>
              <a:cs typeface="Arial"/>
            </a:endParaRPr>
          </a:p>
        </p:txBody>
      </p:sp>
      <p:sp>
        <p:nvSpPr>
          <p:cNvPr id="4" name="object 4"/>
          <p:cNvSpPr txBox="1">
            <a:spLocks noGrp="1"/>
          </p:cNvSpPr>
          <p:nvPr>
            <p:ph type="ftr" sz="quarter" idx="5"/>
          </p:nvPr>
        </p:nvSpPr>
        <p:spPr>
          <a:xfrm flipH="1">
            <a:off x="3086100" y="9296400"/>
            <a:ext cx="11163300" cy="707245"/>
          </a:xfrm>
          <a:prstGeom prst="rect">
            <a:avLst/>
          </a:prstGeom>
        </p:spPr>
        <p:txBody>
          <a:bodyPr vert="horz" wrap="square" lIns="0" tIns="9525" rIns="0" bIns="0" rtlCol="0">
            <a:spAutoFit/>
          </a:bodyPr>
          <a:lstStyle/>
          <a:p>
            <a:pPr algn="ctr">
              <a:spcBef>
                <a:spcPts val="75"/>
              </a:spcBef>
            </a:pPr>
            <a:r>
              <a:rPr sz="1400" i="0" spc="-23" dirty="0">
                <a:solidFill>
                  <a:schemeClr val="bg1"/>
                </a:solidFill>
              </a:rPr>
              <a:t>From </a:t>
            </a:r>
            <a:r>
              <a:rPr sz="1400" dirty="0">
                <a:solidFill>
                  <a:schemeClr val="bg1"/>
                </a:solidFill>
              </a:rPr>
              <a:t>Foundations of </a:t>
            </a:r>
            <a:r>
              <a:rPr sz="1400" spc="15" dirty="0">
                <a:solidFill>
                  <a:schemeClr val="bg1"/>
                </a:solidFill>
              </a:rPr>
              <a:t>Deep </a:t>
            </a:r>
            <a:r>
              <a:rPr sz="1400" spc="-8" dirty="0">
                <a:solidFill>
                  <a:schemeClr val="bg1"/>
                </a:solidFill>
              </a:rPr>
              <a:t>Reinforcement </a:t>
            </a:r>
            <a:r>
              <a:rPr sz="1400" dirty="0">
                <a:solidFill>
                  <a:schemeClr val="bg1"/>
                </a:solidFill>
              </a:rPr>
              <a:t>Learning: </a:t>
            </a:r>
            <a:r>
              <a:rPr sz="1400" spc="-23" dirty="0">
                <a:solidFill>
                  <a:schemeClr val="bg1"/>
                </a:solidFill>
              </a:rPr>
              <a:t>Theory </a:t>
            </a:r>
            <a:r>
              <a:rPr sz="1400" spc="15" dirty="0">
                <a:solidFill>
                  <a:schemeClr val="bg1"/>
                </a:solidFill>
              </a:rPr>
              <a:t>and </a:t>
            </a:r>
            <a:r>
              <a:rPr sz="1400" dirty="0">
                <a:solidFill>
                  <a:schemeClr val="bg1"/>
                </a:solidFill>
              </a:rPr>
              <a:t>Practice </a:t>
            </a:r>
            <a:r>
              <a:rPr sz="1400" spc="-8" dirty="0">
                <a:solidFill>
                  <a:schemeClr val="bg1"/>
                </a:solidFill>
              </a:rPr>
              <a:t>in Python </a:t>
            </a:r>
            <a:r>
              <a:rPr sz="1400" i="0" spc="-15" dirty="0">
                <a:solidFill>
                  <a:schemeClr val="bg1"/>
                </a:solidFill>
              </a:rPr>
              <a:t>by </a:t>
            </a:r>
            <a:r>
              <a:rPr sz="1400" i="0" spc="-8" dirty="0">
                <a:solidFill>
                  <a:schemeClr val="bg1"/>
                </a:solidFill>
              </a:rPr>
              <a:t>Laura Graesser and </a:t>
            </a:r>
            <a:r>
              <a:rPr sz="1400" i="0" spc="-15" dirty="0">
                <a:solidFill>
                  <a:schemeClr val="bg1"/>
                </a:solidFill>
              </a:rPr>
              <a:t>Wah </a:t>
            </a:r>
            <a:r>
              <a:rPr sz="1400" i="0" spc="-8" dirty="0">
                <a:solidFill>
                  <a:schemeClr val="bg1"/>
                </a:solidFill>
              </a:rPr>
              <a:t>Loon </a:t>
            </a:r>
            <a:r>
              <a:rPr sz="1400" i="0" spc="-15" dirty="0">
                <a:solidFill>
                  <a:schemeClr val="bg1"/>
                </a:solidFill>
              </a:rPr>
              <a:t>Keng </a:t>
            </a:r>
            <a:r>
              <a:rPr sz="1400" i="0" spc="-8" dirty="0">
                <a:solidFill>
                  <a:schemeClr val="bg1"/>
                </a:solidFill>
              </a:rPr>
              <a:t>(ISBN-13:</a:t>
            </a:r>
            <a:r>
              <a:rPr sz="1400" i="0" spc="180" dirty="0">
                <a:solidFill>
                  <a:schemeClr val="bg1"/>
                </a:solidFill>
              </a:rPr>
              <a:t> </a:t>
            </a:r>
            <a:r>
              <a:rPr sz="1400" i="0" spc="-15" dirty="0">
                <a:solidFill>
                  <a:schemeClr val="bg1"/>
                </a:solidFill>
              </a:rPr>
              <a:t>9780135172384)</a:t>
            </a:r>
          </a:p>
          <a:p>
            <a:pPr algn="ctr">
              <a:spcBef>
                <a:spcPts val="398"/>
              </a:spcBef>
            </a:pPr>
            <a:r>
              <a:rPr sz="1400" i="0" spc="-8" dirty="0">
                <a:solidFill>
                  <a:schemeClr val="bg1"/>
                </a:solidFill>
              </a:rPr>
              <a:t>Copyright </a:t>
            </a:r>
            <a:r>
              <a:rPr sz="1400" i="0" dirty="0">
                <a:solidFill>
                  <a:schemeClr val="bg1"/>
                </a:solidFill>
                <a:latin typeface="Arial"/>
                <a:cs typeface="Arial"/>
              </a:rPr>
              <a:t>© </a:t>
            </a:r>
            <a:r>
              <a:rPr sz="1400" i="0" spc="-8" dirty="0">
                <a:solidFill>
                  <a:schemeClr val="bg1"/>
                </a:solidFill>
              </a:rPr>
              <a:t>2020 </a:t>
            </a:r>
            <a:r>
              <a:rPr sz="1400" i="0" spc="-15" dirty="0">
                <a:solidFill>
                  <a:schemeClr val="bg1"/>
                </a:solidFill>
              </a:rPr>
              <a:t>Pearson </a:t>
            </a:r>
            <a:r>
              <a:rPr sz="1400" i="0" dirty="0">
                <a:solidFill>
                  <a:schemeClr val="bg1"/>
                </a:solidFill>
                <a:latin typeface="Arial"/>
                <a:cs typeface="Arial"/>
              </a:rPr>
              <a:t>Education, Inc. </a:t>
            </a:r>
            <a:r>
              <a:rPr sz="1400" i="0" spc="-8" dirty="0">
                <a:solidFill>
                  <a:schemeClr val="bg1"/>
                </a:solidFill>
              </a:rPr>
              <a:t>All </a:t>
            </a:r>
            <a:r>
              <a:rPr sz="1400" i="0" dirty="0">
                <a:solidFill>
                  <a:schemeClr val="bg1"/>
                </a:solidFill>
                <a:latin typeface="Arial"/>
                <a:cs typeface="Arial"/>
              </a:rPr>
              <a:t>rights</a:t>
            </a:r>
            <a:r>
              <a:rPr sz="1400" i="0" spc="-83" dirty="0">
                <a:solidFill>
                  <a:schemeClr val="bg1"/>
                </a:solidFill>
              </a:rPr>
              <a:t> </a:t>
            </a:r>
            <a:r>
              <a:rPr sz="1400" i="0" spc="-8" dirty="0">
                <a:solidFill>
                  <a:schemeClr val="bg1"/>
                </a:solidFill>
              </a:rPr>
              <a:t>reserved.</a:t>
            </a:r>
          </a:p>
        </p:txBody>
      </p:sp>
      <p:sp>
        <p:nvSpPr>
          <p:cNvPr id="5" name="Title 4">
            <a:extLst>
              <a:ext uri="{FF2B5EF4-FFF2-40B4-BE49-F238E27FC236}">
                <a16:creationId xmlns:a16="http://schemas.microsoft.com/office/drawing/2014/main" id="{F5323B27-0C83-2BAC-DB65-936DB5B52551}"/>
              </a:ext>
            </a:extLst>
          </p:cNvPr>
          <p:cNvSpPr txBox="1">
            <a:spLocks/>
          </p:cNvSpPr>
          <p:nvPr/>
        </p:nvSpPr>
        <p:spPr>
          <a:xfrm>
            <a:off x="3651055" y="811233"/>
            <a:ext cx="13018007" cy="984885"/>
          </a:xfrm>
          <a:prstGeom prst="rect">
            <a:avLst/>
          </a:prstGeom>
        </p:spPr>
        <p:txBody>
          <a:bodyPr/>
          <a:lst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a:lstStyle>
          <a:p>
            <a:pPr defTabSz="914400"/>
            <a:r>
              <a:rPr lang="en-US" kern="0" dirty="0"/>
              <a:t>Simple Environment – Optimal Values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230770" y="1476873"/>
            <a:ext cx="3866480" cy="7105089"/>
          </a:xfrm>
          <a:prstGeom prst="rect">
            <a:avLst/>
          </a:prstGeom>
          <a:blipFill>
            <a:blip r:embed="rId2" cstate="print"/>
            <a:stretch>
              <a:fillRect/>
            </a:stretch>
          </a:blipFill>
        </p:spPr>
        <p:txBody>
          <a:bodyPr wrap="square" lIns="0" tIns="0" rIns="0" bIns="0" rtlCol="0"/>
          <a:lstStyle/>
          <a:p>
            <a:endParaRPr>
              <a:solidFill>
                <a:schemeClr val="bg1"/>
              </a:solidFill>
            </a:endParaRPr>
          </a:p>
        </p:txBody>
      </p:sp>
      <p:sp>
        <p:nvSpPr>
          <p:cNvPr id="3" name="object 3"/>
          <p:cNvSpPr txBox="1"/>
          <p:nvPr/>
        </p:nvSpPr>
        <p:spPr>
          <a:xfrm>
            <a:off x="6355458" y="8658899"/>
            <a:ext cx="6142330" cy="302455"/>
          </a:xfrm>
          <a:prstGeom prst="rect">
            <a:avLst/>
          </a:prstGeom>
        </p:spPr>
        <p:txBody>
          <a:bodyPr vert="horz" wrap="square" lIns="0" tIns="19050" rIns="0" bIns="0" rtlCol="0">
            <a:spAutoFit/>
          </a:bodyPr>
          <a:lstStyle/>
          <a:p>
            <a:pPr marL="1559241" marR="7620" indent="-1541145">
              <a:lnSpc>
                <a:spcPct val="111100"/>
              </a:lnSpc>
              <a:spcBef>
                <a:spcPts val="150"/>
              </a:spcBef>
            </a:pPr>
            <a:r>
              <a:rPr b="1" spc="-15" dirty="0">
                <a:solidFill>
                  <a:schemeClr val="bg1"/>
                </a:solidFill>
                <a:latin typeface="Arial"/>
                <a:cs typeface="Arial"/>
              </a:rPr>
              <a:t>Figure 14.2 </a:t>
            </a:r>
            <a:r>
              <a:rPr spc="-8" dirty="0">
                <a:solidFill>
                  <a:schemeClr val="bg1"/>
                </a:solidFill>
                <a:latin typeface="Arial"/>
                <a:cs typeface="Arial"/>
              </a:rPr>
              <a:t>Information flow from </a:t>
            </a:r>
            <a:r>
              <a:rPr dirty="0">
                <a:solidFill>
                  <a:schemeClr val="bg1"/>
                </a:solidFill>
                <a:latin typeface="Arial"/>
                <a:cs typeface="Arial"/>
              </a:rPr>
              <a:t>the </a:t>
            </a:r>
            <a:r>
              <a:rPr spc="-8" dirty="0">
                <a:solidFill>
                  <a:schemeClr val="bg1"/>
                </a:solidFill>
                <a:latin typeface="Arial"/>
                <a:cs typeface="Arial"/>
              </a:rPr>
              <a:t>world </a:t>
            </a:r>
            <a:r>
              <a:rPr spc="-15" dirty="0">
                <a:solidFill>
                  <a:schemeClr val="bg1"/>
                </a:solidFill>
                <a:latin typeface="Arial"/>
                <a:cs typeface="Arial"/>
              </a:rPr>
              <a:t>to </a:t>
            </a:r>
            <a:r>
              <a:rPr spc="-8" dirty="0">
                <a:solidFill>
                  <a:schemeClr val="bg1"/>
                </a:solidFill>
                <a:latin typeface="Arial"/>
                <a:cs typeface="Arial"/>
              </a:rPr>
              <a:t>an  </a:t>
            </a:r>
            <a:r>
              <a:rPr dirty="0">
                <a:solidFill>
                  <a:schemeClr val="bg1"/>
                </a:solidFill>
                <a:latin typeface="Arial"/>
                <a:cs typeface="Arial"/>
              </a:rPr>
              <a:t>algorithm</a:t>
            </a:r>
          </a:p>
        </p:txBody>
      </p:sp>
      <p:sp>
        <p:nvSpPr>
          <p:cNvPr id="5" name="Title 4">
            <a:extLst>
              <a:ext uri="{FF2B5EF4-FFF2-40B4-BE49-F238E27FC236}">
                <a16:creationId xmlns:a16="http://schemas.microsoft.com/office/drawing/2014/main" id="{F1ED9059-6C5B-DF74-A1FB-FD25AA28B6D7}"/>
              </a:ext>
            </a:extLst>
          </p:cNvPr>
          <p:cNvSpPr>
            <a:spLocks noGrp="1"/>
          </p:cNvSpPr>
          <p:nvPr>
            <p:ph type="title"/>
          </p:nvPr>
        </p:nvSpPr>
        <p:spPr>
          <a:xfrm>
            <a:off x="6126598" y="250058"/>
            <a:ext cx="6600051" cy="984885"/>
          </a:xfrm>
        </p:spPr>
        <p:txBody>
          <a:bodyPr/>
          <a:lstStyle/>
          <a:p>
            <a:r>
              <a:rPr lang="en-US" sz="4800" b="1" dirty="0">
                <a:latin typeface="Arial" panose="020B0604020202020204" pitchFamily="34" charset="0"/>
                <a:cs typeface="Arial" panose="020B0604020202020204" pitchFamily="34" charset="0"/>
              </a:rPr>
              <a:t>Processing of Data</a:t>
            </a:r>
          </a:p>
        </p:txBody>
      </p:sp>
      <p:sp>
        <p:nvSpPr>
          <p:cNvPr id="4" name="object 4"/>
          <p:cNvSpPr txBox="1">
            <a:spLocks noGrp="1"/>
          </p:cNvSpPr>
          <p:nvPr>
            <p:ph type="ftr" sz="quarter" idx="5"/>
          </p:nvPr>
        </p:nvSpPr>
        <p:spPr>
          <a:xfrm>
            <a:off x="2513559" y="9655491"/>
            <a:ext cx="12522200" cy="491801"/>
          </a:xfrm>
          <a:prstGeom prst="rect">
            <a:avLst/>
          </a:prstGeom>
        </p:spPr>
        <p:txBody>
          <a:bodyPr vert="horz" wrap="square" lIns="0" tIns="9525" rIns="0" bIns="0" rtlCol="0">
            <a:spAutoFit/>
          </a:bodyPr>
          <a:lstStyle/>
          <a:p>
            <a:pPr algn="ctr">
              <a:spcBef>
                <a:spcPts val="75"/>
              </a:spcBef>
            </a:pPr>
            <a:r>
              <a:rPr sz="1400" b="0" i="0" spc="-23" dirty="0">
                <a:solidFill>
                  <a:schemeClr val="bg1"/>
                </a:solidFill>
              </a:rPr>
              <a:t>From </a:t>
            </a:r>
            <a:r>
              <a:rPr sz="1400" b="0" dirty="0">
                <a:solidFill>
                  <a:schemeClr val="bg1"/>
                </a:solidFill>
              </a:rPr>
              <a:t>Foundations of </a:t>
            </a:r>
            <a:r>
              <a:rPr sz="1400" b="0" spc="15" dirty="0">
                <a:solidFill>
                  <a:schemeClr val="bg1"/>
                </a:solidFill>
              </a:rPr>
              <a:t>Deep </a:t>
            </a:r>
            <a:r>
              <a:rPr sz="1400" b="0" spc="-8" dirty="0">
                <a:solidFill>
                  <a:schemeClr val="bg1"/>
                </a:solidFill>
              </a:rPr>
              <a:t>Reinforcement </a:t>
            </a:r>
            <a:r>
              <a:rPr sz="1400" b="0" dirty="0">
                <a:solidFill>
                  <a:schemeClr val="bg1"/>
                </a:solidFill>
              </a:rPr>
              <a:t>Learning: </a:t>
            </a:r>
            <a:r>
              <a:rPr sz="1400" b="0" spc="-23" dirty="0">
                <a:solidFill>
                  <a:schemeClr val="bg1"/>
                </a:solidFill>
              </a:rPr>
              <a:t>Theory </a:t>
            </a:r>
            <a:r>
              <a:rPr sz="1400" b="0" spc="15" dirty="0">
                <a:solidFill>
                  <a:schemeClr val="bg1"/>
                </a:solidFill>
              </a:rPr>
              <a:t>and </a:t>
            </a:r>
            <a:r>
              <a:rPr sz="1400" b="0" dirty="0">
                <a:solidFill>
                  <a:schemeClr val="bg1"/>
                </a:solidFill>
              </a:rPr>
              <a:t>Practice </a:t>
            </a:r>
            <a:r>
              <a:rPr sz="1400" b="0" spc="-8" dirty="0">
                <a:solidFill>
                  <a:schemeClr val="bg1"/>
                </a:solidFill>
              </a:rPr>
              <a:t>in Python </a:t>
            </a:r>
            <a:r>
              <a:rPr sz="1400" b="0" i="0" spc="-15" dirty="0">
                <a:solidFill>
                  <a:schemeClr val="bg1"/>
                </a:solidFill>
              </a:rPr>
              <a:t>by </a:t>
            </a:r>
            <a:r>
              <a:rPr sz="1400" b="0" i="0" spc="-8" dirty="0">
                <a:solidFill>
                  <a:schemeClr val="bg1"/>
                </a:solidFill>
              </a:rPr>
              <a:t>Laura Graesser and </a:t>
            </a:r>
            <a:r>
              <a:rPr sz="1400" b="0" i="0" spc="-15" dirty="0">
                <a:solidFill>
                  <a:schemeClr val="bg1"/>
                </a:solidFill>
              </a:rPr>
              <a:t>Wah </a:t>
            </a:r>
            <a:r>
              <a:rPr sz="1400" b="0" i="0" spc="-8" dirty="0">
                <a:solidFill>
                  <a:schemeClr val="bg1"/>
                </a:solidFill>
              </a:rPr>
              <a:t>Loon </a:t>
            </a:r>
            <a:r>
              <a:rPr sz="1400" b="0" i="0" spc="-15" dirty="0">
                <a:solidFill>
                  <a:schemeClr val="bg1"/>
                </a:solidFill>
              </a:rPr>
              <a:t>Keng </a:t>
            </a:r>
            <a:r>
              <a:rPr sz="1400" b="0" i="0" spc="-8" dirty="0">
                <a:solidFill>
                  <a:schemeClr val="bg1"/>
                </a:solidFill>
              </a:rPr>
              <a:t>(ISBN-13:</a:t>
            </a:r>
            <a:r>
              <a:rPr sz="1400" b="0" i="0" spc="180" dirty="0">
                <a:solidFill>
                  <a:schemeClr val="bg1"/>
                </a:solidFill>
              </a:rPr>
              <a:t> </a:t>
            </a:r>
            <a:r>
              <a:rPr sz="1400" b="0" i="0" spc="-15" dirty="0">
                <a:solidFill>
                  <a:schemeClr val="bg1"/>
                </a:solidFill>
              </a:rPr>
              <a:t>9780135172384)</a:t>
            </a:r>
          </a:p>
          <a:p>
            <a:pPr algn="ctr">
              <a:spcBef>
                <a:spcPts val="398"/>
              </a:spcBef>
            </a:pPr>
            <a:r>
              <a:rPr sz="1400" b="0" i="0" spc="-8" dirty="0">
                <a:solidFill>
                  <a:schemeClr val="bg1"/>
                </a:solidFill>
              </a:rPr>
              <a:t>Copyright </a:t>
            </a:r>
            <a:r>
              <a:rPr sz="1400" b="0" i="0" dirty="0">
                <a:solidFill>
                  <a:schemeClr val="bg1"/>
                </a:solidFill>
                <a:latin typeface="Arial"/>
                <a:cs typeface="Arial"/>
              </a:rPr>
              <a:t>© </a:t>
            </a:r>
            <a:r>
              <a:rPr sz="1400" b="0" i="0" spc="-8" dirty="0">
                <a:solidFill>
                  <a:schemeClr val="bg1"/>
                </a:solidFill>
              </a:rPr>
              <a:t>2020 </a:t>
            </a:r>
            <a:r>
              <a:rPr sz="1400" b="0" i="0" spc="-15" dirty="0">
                <a:solidFill>
                  <a:schemeClr val="bg1"/>
                </a:solidFill>
              </a:rPr>
              <a:t>Pearson </a:t>
            </a:r>
            <a:r>
              <a:rPr sz="1400" b="0" i="0" dirty="0">
                <a:solidFill>
                  <a:schemeClr val="bg1"/>
                </a:solidFill>
                <a:latin typeface="Arial"/>
                <a:cs typeface="Arial"/>
              </a:rPr>
              <a:t>Education, Inc. </a:t>
            </a:r>
            <a:r>
              <a:rPr sz="1400" b="0" i="0" spc="-8" dirty="0">
                <a:solidFill>
                  <a:schemeClr val="bg1"/>
                </a:solidFill>
              </a:rPr>
              <a:t>All </a:t>
            </a:r>
            <a:r>
              <a:rPr sz="1400" b="0" i="0" dirty="0">
                <a:solidFill>
                  <a:schemeClr val="bg1"/>
                </a:solidFill>
                <a:latin typeface="Arial"/>
                <a:cs typeface="Arial"/>
              </a:rPr>
              <a:t>rights</a:t>
            </a:r>
            <a:r>
              <a:rPr sz="1400" b="0" i="0" spc="-83" dirty="0">
                <a:solidFill>
                  <a:schemeClr val="bg1"/>
                </a:solidFill>
              </a:rPr>
              <a:t> </a:t>
            </a:r>
            <a:r>
              <a:rPr sz="1400" b="0" i="0" spc="-8" dirty="0">
                <a:solidFill>
                  <a:schemeClr val="bg1"/>
                </a:solidFill>
              </a:rPr>
              <a:t>reserved.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11">
            <a:extLst>
              <a:ext uri="{FF2B5EF4-FFF2-40B4-BE49-F238E27FC236}">
                <a16:creationId xmlns:a16="http://schemas.microsoft.com/office/drawing/2014/main" id="{7A19A67C-0C19-4076-8945-3A7EB019B8F8}"/>
              </a:ext>
            </a:extLst>
          </p:cNvPr>
          <p:cNvSpPr txBox="1">
            <a:spLocks noGrp="1"/>
          </p:cNvSpPr>
          <p:nvPr>
            <p:ph idx="1"/>
          </p:nvPr>
        </p:nvSpPr>
        <p:spPr bwMode="auto">
          <a:xfrm>
            <a:off x="831977" y="4980568"/>
            <a:ext cx="16581120" cy="7380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ctr" defTabSz="346459" rtl="0" fontAlgn="base">
              <a:lnSpc>
                <a:spcPct val="90000"/>
              </a:lnSpc>
              <a:spcBef>
                <a:spcPts val="0"/>
              </a:spcBef>
              <a:spcAft>
                <a:spcPts val="0"/>
              </a:spcAft>
              <a:buClr>
                <a:srgbClr val="6F6F6F"/>
              </a:buClr>
              <a:buSzPct val="100000"/>
              <a:buFontTx/>
              <a:buNone/>
              <a:defRPr sz="1400" b="0" baseline="0">
                <a:solidFill>
                  <a:schemeClr val="tx1"/>
                </a:solidFill>
                <a:effectLst/>
                <a:latin typeface="Arial" panose="020B0604020202020204" pitchFamily="34" charset="0"/>
                <a:ea typeface="+mn-ea"/>
                <a:cs typeface="Arial" panose="020B0604020202020204" pitchFamily="34" charset="0"/>
              </a:defRPr>
            </a:lvl1pPr>
            <a:lvl2pPr marL="630238" indent="-228600" algn="l" defTabSz="346459" rtl="0" fontAlgn="base">
              <a:lnSpc>
                <a:spcPct val="90000"/>
              </a:lnSpc>
              <a:spcBef>
                <a:spcPts val="225"/>
              </a:spcBef>
              <a:spcAft>
                <a:spcPts val="225"/>
              </a:spcAft>
              <a:buClr>
                <a:schemeClr val="bg2"/>
              </a:buClr>
              <a:buSzPct val="100000"/>
              <a:buFont typeface="Arial" panose="020B0604020202020204" pitchFamily="34" charset="0"/>
              <a:buChar char="–"/>
              <a:defRPr sz="1400" b="0">
                <a:solidFill>
                  <a:schemeClr val="bg2"/>
                </a:solidFill>
                <a:latin typeface="Arial" panose="020B0604020202020204" pitchFamily="34" charset="0"/>
                <a:cs typeface="Arial" panose="020B0604020202020204" pitchFamily="34" charset="0"/>
              </a:defRPr>
            </a:lvl2pPr>
            <a:lvl3pPr marL="804863" indent="-203200" algn="l" defTabSz="346459" rtl="0" fontAlgn="base">
              <a:lnSpc>
                <a:spcPct val="90000"/>
              </a:lnSpc>
              <a:spcBef>
                <a:spcPts val="225"/>
              </a:spcBef>
              <a:spcAft>
                <a:spcPts val="225"/>
              </a:spcAft>
              <a:buClr>
                <a:schemeClr val="bg2"/>
              </a:buClr>
              <a:buSzPct val="100000"/>
              <a:buFont typeface="Arial" panose="020B0604020202020204" pitchFamily="34" charset="0"/>
              <a:buChar char="–"/>
              <a:defRPr sz="1400" b="0">
                <a:solidFill>
                  <a:schemeClr val="bg2"/>
                </a:solidFill>
                <a:latin typeface="Arial" panose="020B0604020202020204" pitchFamily="34" charset="0"/>
                <a:cs typeface="Arial" panose="020B0604020202020204" pitchFamily="34" charset="0"/>
              </a:defRPr>
            </a:lvl3pPr>
            <a:lvl4pPr marL="1331066" indent="-171443" algn="l" rtl="0" fontAlgn="base">
              <a:spcBef>
                <a:spcPct val="20000"/>
              </a:spcBef>
              <a:spcAft>
                <a:spcPct val="0"/>
              </a:spcAft>
              <a:buChar char="–"/>
              <a:defRPr sz="1500">
                <a:solidFill>
                  <a:schemeClr val="bg1"/>
                </a:solidFill>
                <a:latin typeface="+mn-lt"/>
              </a:defRPr>
            </a:lvl4pPr>
            <a:lvl5pPr marL="1588230" indent="-171443" algn="l" rtl="0" fontAlgn="base">
              <a:spcBef>
                <a:spcPct val="20000"/>
              </a:spcBef>
              <a:spcAft>
                <a:spcPct val="0"/>
              </a:spcAft>
              <a:buChar char="»"/>
              <a:defRPr sz="1500">
                <a:solidFill>
                  <a:schemeClr val="bg1"/>
                </a:solidFill>
                <a:latin typeface="+mn-lt"/>
              </a:defRPr>
            </a:lvl5pPr>
            <a:lvl6pPr marL="1931117" indent="-171443" algn="l" rtl="0" eaLnBrk="1" fontAlgn="base" hangingPunct="1">
              <a:spcBef>
                <a:spcPct val="20000"/>
              </a:spcBef>
              <a:spcAft>
                <a:spcPct val="0"/>
              </a:spcAft>
              <a:buChar char="»"/>
              <a:defRPr sz="1500">
                <a:solidFill>
                  <a:schemeClr val="bg1"/>
                </a:solidFill>
                <a:latin typeface="+mn-lt"/>
              </a:defRPr>
            </a:lvl6pPr>
            <a:lvl7pPr marL="2274003" indent="-171443" algn="l" rtl="0" eaLnBrk="1" fontAlgn="base" hangingPunct="1">
              <a:spcBef>
                <a:spcPct val="20000"/>
              </a:spcBef>
              <a:spcAft>
                <a:spcPct val="0"/>
              </a:spcAft>
              <a:buChar char="»"/>
              <a:defRPr sz="1500">
                <a:solidFill>
                  <a:schemeClr val="bg1"/>
                </a:solidFill>
                <a:latin typeface="+mn-lt"/>
              </a:defRPr>
            </a:lvl7pPr>
            <a:lvl8pPr marL="2616890" indent="-171443" algn="l" rtl="0" eaLnBrk="1" fontAlgn="base" hangingPunct="1">
              <a:spcBef>
                <a:spcPct val="20000"/>
              </a:spcBef>
              <a:spcAft>
                <a:spcPct val="0"/>
              </a:spcAft>
              <a:buChar char="»"/>
              <a:defRPr sz="1500">
                <a:solidFill>
                  <a:schemeClr val="bg1"/>
                </a:solidFill>
                <a:latin typeface="+mn-lt"/>
              </a:defRPr>
            </a:lvl8pPr>
            <a:lvl9pPr marL="2959775" indent="-171443" algn="l" rtl="0" eaLnBrk="1" fontAlgn="base" hangingPunct="1">
              <a:spcBef>
                <a:spcPct val="20000"/>
              </a:spcBef>
              <a:spcAft>
                <a:spcPct val="0"/>
              </a:spcAft>
              <a:buChar char="»"/>
              <a:defRPr sz="1500">
                <a:solidFill>
                  <a:schemeClr val="bg1"/>
                </a:solidFill>
                <a:latin typeface="+mn-lt"/>
              </a:defRPr>
            </a:lvl9pPr>
          </a:lstStyle>
          <a:p>
            <a:pPr marL="0" marR="0" lvl="0" indent="0" algn="ctr" defTabSz="346459" rtl="0" eaLnBrk="1" fontAlgn="base" latinLnBrk="0" hangingPunct="1">
              <a:lnSpc>
                <a:spcPct val="90000"/>
              </a:lnSpc>
              <a:spcBef>
                <a:spcPts val="90"/>
              </a:spcBef>
              <a:spcAft>
                <a:spcPts val="90"/>
              </a:spcAft>
              <a:buClr>
                <a:srgbClr val="6F6F6F"/>
              </a:buClr>
              <a:buSzPct val="100000"/>
              <a:buFontTx/>
              <a:buNone/>
              <a:tabLst/>
              <a:defRPr/>
            </a:pPr>
            <a:r>
              <a:rPr kumimoji="0" lang="en-US" sz="1600" b="0" i="0" u="none" strike="noStrike" kern="0" cap="none" spc="0" normalizeH="0" baseline="0" noProof="0" dirty="0">
                <a:ln>
                  <a:noFill/>
                </a:ln>
                <a:solidFill>
                  <a:schemeClr val="bg1"/>
                </a:solidFill>
                <a:effectLst/>
                <a:uLnTx/>
                <a:uFillTx/>
              </a:rPr>
              <a:t>The Edge AI and Robotics Teaching Kit is licensed by NVIDIA</a:t>
            </a:r>
            <a:r>
              <a:rPr lang="en-US" sz="1600" dirty="0">
                <a:solidFill>
                  <a:schemeClr val="bg1"/>
                </a:solidFill>
              </a:rPr>
              <a:t> </a:t>
            </a:r>
            <a:r>
              <a:rPr kumimoji="0" lang="en-US" sz="1600" b="0" i="0" u="none" strike="noStrike" kern="0" cap="none" spc="0" normalizeH="0" baseline="0" noProof="0" dirty="0">
                <a:ln>
                  <a:noFill/>
                </a:ln>
                <a:solidFill>
                  <a:schemeClr val="bg1"/>
                </a:solidFill>
                <a:effectLst/>
                <a:uLnTx/>
                <a:uFillTx/>
              </a:rPr>
              <a:t>and UMBC under the</a:t>
            </a:r>
          </a:p>
          <a:p>
            <a:pPr marL="0" marR="0" lvl="0" indent="0" algn="ctr" defTabSz="346459" rtl="0" eaLnBrk="1" fontAlgn="base" latinLnBrk="0" hangingPunct="1">
              <a:lnSpc>
                <a:spcPct val="90000"/>
              </a:lnSpc>
              <a:spcBef>
                <a:spcPts val="90"/>
              </a:spcBef>
              <a:spcAft>
                <a:spcPts val="90"/>
              </a:spcAft>
              <a:buClr>
                <a:srgbClr val="6F6F6F"/>
              </a:buClr>
              <a:buSzPct val="100000"/>
              <a:buFontTx/>
              <a:buNone/>
              <a:tabLst/>
              <a:defRPr/>
            </a:pPr>
            <a:r>
              <a:rPr lang="en-US" sz="1600" u="sng" dirty="0">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Creative Commons Attribution-</a:t>
            </a:r>
            <a:r>
              <a:rPr lang="en-US" sz="1600" u="sng" dirty="0" err="1">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NonCommercial</a:t>
            </a:r>
            <a:r>
              <a:rPr lang="en-US" sz="1600" u="sng" dirty="0">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 4.0 International License.</a:t>
            </a:r>
            <a:endParaRPr lang="en-US" sz="1600" dirty="0">
              <a:solidFill>
                <a:srgbClr val="6F6F6F"/>
              </a:solidFill>
              <a:ea typeface="Times New Roman" panose="02020603050405020304" pitchFamily="18" charset="0"/>
              <a:hlinkClick r:id="rId2">
                <a:extLst>
                  <a:ext uri="{A12FA001-AC4F-418D-AE19-62706E023703}">
                    <ahyp:hlinkClr xmlns:ahyp="http://schemas.microsoft.com/office/drawing/2018/hyperlinkcolor" val="tx"/>
                  </a:ext>
                </a:extLst>
              </a:hlinkClick>
            </a:endParaRPr>
          </a:p>
        </p:txBody>
      </p:sp>
      <p:pic>
        <p:nvPicPr>
          <p:cNvPr id="8" name="Picture 7">
            <a:extLst>
              <a:ext uri="{FF2B5EF4-FFF2-40B4-BE49-F238E27FC236}">
                <a16:creationId xmlns:a16="http://schemas.microsoft.com/office/drawing/2014/main" id="{5F39E623-7E8F-487F-86AA-742B27905FB5}"/>
              </a:ext>
            </a:extLst>
          </p:cNvPr>
          <p:cNvPicPr>
            <a:picLocks noChangeAspect="1"/>
          </p:cNvPicPr>
          <p:nvPr/>
        </p:nvPicPr>
        <p:blipFill>
          <a:blip r:embed="rId3"/>
          <a:stretch>
            <a:fillRect/>
          </a:stretch>
        </p:blipFill>
        <p:spPr>
          <a:xfrm>
            <a:off x="7548880" y="3505059"/>
            <a:ext cx="3190241" cy="1104314"/>
          </a:xfrm>
          <a:prstGeom prst="rect">
            <a:avLst/>
          </a:prstGeom>
        </p:spPr>
      </p:pic>
    </p:spTree>
    <p:extLst>
      <p:ext uri="{BB962C8B-B14F-4D97-AF65-F5344CB8AC3E}">
        <p14:creationId xmlns:p14="http://schemas.microsoft.com/office/powerpoint/2010/main" val="3567087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6C7E1-FAFE-485E-AFBE-991F0D52AE7E}"/>
              </a:ext>
            </a:extLst>
          </p:cNvPr>
          <p:cNvSpPr>
            <a:spLocks noGrp="1"/>
          </p:cNvSpPr>
          <p:nvPr>
            <p:ph type="title"/>
          </p:nvPr>
        </p:nvSpPr>
        <p:spPr>
          <a:xfrm>
            <a:off x="830580" y="553887"/>
            <a:ext cx="16626840" cy="984885"/>
          </a:xfrm>
        </p:spPr>
        <p:txBody>
          <a:bodyPr/>
          <a:lstStyle/>
          <a:p>
            <a:r>
              <a:rPr lang="en-US" sz="4800" dirty="0"/>
              <a:t>Reinforcement Learning - GPU</a:t>
            </a:r>
          </a:p>
        </p:txBody>
      </p:sp>
      <p:pic>
        <p:nvPicPr>
          <p:cNvPr id="2050" name="Picture 2">
            <a:extLst>
              <a:ext uri="{FF2B5EF4-FFF2-40B4-BE49-F238E27FC236}">
                <a16:creationId xmlns:a16="http://schemas.microsoft.com/office/drawing/2014/main" id="{ACCDA9A3-5082-442F-8691-2FF88D7DC4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8470" y="2186790"/>
            <a:ext cx="15978950" cy="71934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269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E14DF5E-7540-A5C3-DE46-93D861457D42}"/>
              </a:ext>
            </a:extLst>
          </p:cNvPr>
          <p:cNvSpPr>
            <a:spLocks noGrp="1"/>
          </p:cNvSpPr>
          <p:nvPr>
            <p:ph type="title"/>
          </p:nvPr>
        </p:nvSpPr>
        <p:spPr/>
        <p:txBody>
          <a:bodyPr/>
          <a:lstStyle/>
          <a:p>
            <a:r>
              <a:rPr lang="en-US" dirty="0"/>
              <a:t>Environment</a:t>
            </a:r>
          </a:p>
        </p:txBody>
      </p:sp>
      <p:sp>
        <p:nvSpPr>
          <p:cNvPr id="4" name="Slide Number Placeholder 3">
            <a:extLst>
              <a:ext uri="{FF2B5EF4-FFF2-40B4-BE49-F238E27FC236}">
                <a16:creationId xmlns:a16="http://schemas.microsoft.com/office/drawing/2014/main" id="{140C0D26-439F-0F45-377E-5BE102CFBC41}"/>
              </a:ext>
            </a:extLst>
          </p:cNvPr>
          <p:cNvSpPr>
            <a:spLocks noGrp="1"/>
          </p:cNvSpPr>
          <p:nvPr>
            <p:ph type="sldNum" sz="quarter" idx="4294967295"/>
          </p:nvPr>
        </p:nvSpPr>
        <p:spPr>
          <a:xfrm>
            <a:off x="0" y="0"/>
            <a:ext cx="0" cy="0"/>
          </a:xfrm>
        </p:spPr>
        <p:txBody>
          <a:bodyPr/>
          <a:lstStyle/>
          <a:p>
            <a:pPr marL="113252">
              <a:lnSpc>
                <a:spcPts val="2036"/>
              </a:lnSpc>
            </a:pPr>
            <a:fld id="{81D60167-4931-47E6-BA6A-407CBD079E47}" type="slidenum">
              <a:rPr lang="en-US" spc="-15" smtClean="0"/>
              <a:pPr marL="113252">
                <a:lnSpc>
                  <a:spcPts val="2036"/>
                </a:lnSpc>
              </a:pPr>
              <a:t>21</a:t>
            </a:fld>
            <a:r>
              <a:rPr lang="en-US" spc="-178"/>
              <a:t> </a:t>
            </a:r>
            <a:r>
              <a:rPr lang="en-US" spc="476"/>
              <a:t>/</a:t>
            </a:r>
            <a:r>
              <a:rPr lang="en-US" spc="-178"/>
              <a:t> </a:t>
            </a:r>
            <a:r>
              <a:rPr lang="en-US" spc="-15"/>
              <a:t>33</a:t>
            </a:r>
            <a:endParaRPr lang="en-US" spc="-15" dirty="0"/>
          </a:p>
        </p:txBody>
      </p:sp>
    </p:spTree>
    <p:extLst>
      <p:ext uri="{BB962C8B-B14F-4D97-AF65-F5344CB8AC3E}">
        <p14:creationId xmlns:p14="http://schemas.microsoft.com/office/powerpoint/2010/main" val="1911421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0A6D6D-E9F6-4DF9-BF8B-25A26E3E514F}"/>
              </a:ext>
            </a:extLst>
          </p:cNvPr>
          <p:cNvSpPr>
            <a:spLocks noGrp="1"/>
          </p:cNvSpPr>
          <p:nvPr>
            <p:ph type="title"/>
          </p:nvPr>
        </p:nvSpPr>
        <p:spPr/>
        <p:txBody>
          <a:bodyPr/>
          <a:lstStyle/>
          <a:p>
            <a:r>
              <a:rPr lang="en-US" dirty="0"/>
              <a:t>Gym </a:t>
            </a:r>
            <a:r>
              <a:rPr lang="en-US" dirty="0" err="1"/>
              <a:t>Openai</a:t>
            </a:r>
            <a:endParaRPr lang="en-US" dirty="0"/>
          </a:p>
        </p:txBody>
      </p:sp>
      <p:sp>
        <p:nvSpPr>
          <p:cNvPr id="3" name="Content Placeholder 2">
            <a:extLst>
              <a:ext uri="{FF2B5EF4-FFF2-40B4-BE49-F238E27FC236}">
                <a16:creationId xmlns:a16="http://schemas.microsoft.com/office/drawing/2014/main" id="{1B2B2077-DB23-4666-A9FA-15BC0B7A7953}"/>
              </a:ext>
            </a:extLst>
          </p:cNvPr>
          <p:cNvSpPr>
            <a:spLocks noGrp="1"/>
          </p:cNvSpPr>
          <p:nvPr>
            <p:ph idx="1"/>
          </p:nvPr>
        </p:nvSpPr>
        <p:spPr/>
        <p:txBody>
          <a:bodyPr/>
          <a:lstStyle/>
          <a:p>
            <a:r>
              <a:rPr lang="en-US" sz="2800" dirty="0">
                <a:hlinkClick r:id="rId2"/>
              </a:rPr>
              <a:t>Gym (openai.com)</a:t>
            </a:r>
            <a:endParaRPr lang="en-US" sz="2800" dirty="0"/>
          </a:p>
          <a:p>
            <a:r>
              <a:rPr lang="en-US" sz="2800" dirty="0"/>
              <a:t>For Jetson- </a:t>
            </a:r>
            <a:r>
              <a:rPr lang="en-US" sz="2800" dirty="0" err="1"/>
              <a:t>Github</a:t>
            </a:r>
            <a:r>
              <a:rPr lang="en-US" sz="2800" dirty="0"/>
              <a:t> Project: </a:t>
            </a:r>
            <a:r>
              <a:rPr lang="en-US" sz="2800" dirty="0">
                <a:hlinkClick r:id="rId3"/>
              </a:rPr>
              <a:t>dusty-</a:t>
            </a:r>
            <a:r>
              <a:rPr lang="en-US" sz="2800" dirty="0" err="1">
                <a:hlinkClick r:id="rId3"/>
              </a:rPr>
              <a:t>nv</a:t>
            </a:r>
            <a:r>
              <a:rPr lang="en-US" sz="2800" dirty="0">
                <a:hlinkClick r:id="rId3"/>
              </a:rPr>
              <a:t>/jetson-reinforcement: Deep reinforcement learning GPU libraries for NVIDIA Jetson TX1/TX2 with </a:t>
            </a:r>
            <a:r>
              <a:rPr lang="en-US" sz="2800" dirty="0" err="1">
                <a:hlinkClick r:id="rId3"/>
              </a:rPr>
              <a:t>PyTorch</a:t>
            </a:r>
            <a:r>
              <a:rPr lang="en-US" sz="2800" dirty="0">
                <a:hlinkClick r:id="rId3"/>
              </a:rPr>
              <a:t>, </a:t>
            </a:r>
            <a:r>
              <a:rPr lang="en-US" sz="2800" dirty="0" err="1">
                <a:hlinkClick r:id="rId3"/>
              </a:rPr>
              <a:t>OpenAI</a:t>
            </a:r>
            <a:r>
              <a:rPr lang="en-US" sz="2800" dirty="0">
                <a:hlinkClick r:id="rId3"/>
              </a:rPr>
              <a:t> Gym, and Gazebo robotics simulator. (github.com)</a:t>
            </a:r>
            <a:endParaRPr lang="en-US" sz="2800" dirty="0"/>
          </a:p>
          <a:p>
            <a:r>
              <a:rPr lang="en-US" sz="2800" dirty="0"/>
              <a:t>Sample Notebook Tutorial using GPU: </a:t>
            </a:r>
            <a:r>
              <a:rPr lang="en-US" sz="2800" dirty="0">
                <a:hlinkClick r:id="rId4"/>
              </a:rPr>
              <a:t>jetson-reinforcement/intro-</a:t>
            </a:r>
            <a:r>
              <a:rPr lang="en-US" sz="2800" dirty="0" err="1">
                <a:hlinkClick r:id="rId4"/>
              </a:rPr>
              <a:t>DQN.ipynb</a:t>
            </a:r>
            <a:r>
              <a:rPr lang="en-US" sz="2800" dirty="0">
                <a:hlinkClick r:id="rId4"/>
              </a:rPr>
              <a:t> at master · dusty-</a:t>
            </a:r>
            <a:r>
              <a:rPr lang="en-US" sz="2800" dirty="0" err="1">
                <a:hlinkClick r:id="rId4"/>
              </a:rPr>
              <a:t>nv</a:t>
            </a:r>
            <a:r>
              <a:rPr lang="en-US" sz="2800" dirty="0">
                <a:hlinkClick r:id="rId4"/>
              </a:rPr>
              <a:t>/jetson-reinforcement (github.com)</a:t>
            </a:r>
            <a:endParaRPr lang="en-US" sz="2800" dirty="0"/>
          </a:p>
          <a:p>
            <a:r>
              <a:rPr lang="en-US" sz="2800" dirty="0"/>
              <a:t>With ROS and Gazebo </a:t>
            </a:r>
            <a:r>
              <a:rPr lang="en-US" sz="2800" dirty="0">
                <a:hlinkClick r:id="rId5"/>
              </a:rPr>
              <a:t>https://github.com/AcutronicRobotics/gym-gazebo2/blob/dashing/docker/README.md</a:t>
            </a:r>
            <a:r>
              <a:rPr lang="en-US" sz="2800" dirty="0"/>
              <a:t> </a:t>
            </a:r>
          </a:p>
          <a:p>
            <a:endParaRPr lang="en-US" dirty="0"/>
          </a:p>
        </p:txBody>
      </p:sp>
    </p:spTree>
    <p:extLst>
      <p:ext uri="{BB962C8B-B14F-4D97-AF65-F5344CB8AC3E}">
        <p14:creationId xmlns:p14="http://schemas.microsoft.com/office/powerpoint/2010/main" val="1028772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010151" y="3297462"/>
            <a:ext cx="7733939" cy="1846038"/>
          </a:xfrm>
          <a:prstGeom prst="rect">
            <a:avLst/>
          </a:prstGeom>
          <a:blipFill>
            <a:blip r:embed="rId2" cstate="print"/>
            <a:stretch>
              <a:fillRect/>
            </a:stretch>
          </a:blipFill>
        </p:spPr>
        <p:txBody>
          <a:bodyPr wrap="square" lIns="0" tIns="0" rIns="0" bIns="0" rtlCol="0"/>
          <a:lstStyle/>
          <a:p>
            <a:endParaRPr>
              <a:solidFill>
                <a:schemeClr val="bg1"/>
              </a:solidFill>
              <a:latin typeface="Arial" panose="020B0604020202020204" pitchFamily="34" charset="0"/>
              <a:cs typeface="Arial" panose="020B0604020202020204" pitchFamily="34" charset="0"/>
            </a:endParaRPr>
          </a:p>
        </p:txBody>
      </p:sp>
      <p:sp>
        <p:nvSpPr>
          <p:cNvPr id="3" name="object 3"/>
          <p:cNvSpPr txBox="1"/>
          <p:nvPr/>
        </p:nvSpPr>
        <p:spPr>
          <a:xfrm>
            <a:off x="4989787" y="5783909"/>
            <a:ext cx="7754303" cy="917367"/>
          </a:xfrm>
          <a:prstGeom prst="rect">
            <a:avLst/>
          </a:prstGeom>
        </p:spPr>
        <p:txBody>
          <a:bodyPr vert="horz" wrap="square" lIns="0" tIns="19050" rIns="0" bIns="0" rtlCol="0">
            <a:spAutoFit/>
          </a:bodyPr>
          <a:lstStyle/>
          <a:p>
            <a:pPr marL="2031683" marR="7620" indent="-2013585">
              <a:lnSpc>
                <a:spcPct val="111100"/>
              </a:lnSpc>
              <a:spcBef>
                <a:spcPts val="150"/>
              </a:spcBef>
            </a:pPr>
            <a:r>
              <a:rPr b="1" spc="-15" dirty="0">
                <a:solidFill>
                  <a:schemeClr val="bg1"/>
                </a:solidFill>
                <a:latin typeface="Arial" panose="020B0604020202020204" pitchFamily="34" charset="0"/>
                <a:cs typeface="Arial" panose="020B0604020202020204" pitchFamily="34" charset="0"/>
              </a:rPr>
              <a:t>Figure </a:t>
            </a:r>
            <a:r>
              <a:rPr b="1" spc="-60" dirty="0">
                <a:solidFill>
                  <a:schemeClr val="bg1"/>
                </a:solidFill>
                <a:latin typeface="Arial" panose="020B0604020202020204" pitchFamily="34" charset="0"/>
                <a:cs typeface="Arial" panose="020B0604020202020204" pitchFamily="34" charset="0"/>
              </a:rPr>
              <a:t>1.1 </a:t>
            </a:r>
            <a:r>
              <a:rPr spc="-8" dirty="0">
                <a:solidFill>
                  <a:schemeClr val="bg1"/>
                </a:solidFill>
                <a:latin typeface="Arial" panose="020B0604020202020204" pitchFamily="34" charset="0"/>
                <a:cs typeface="Arial" panose="020B0604020202020204" pitchFamily="34" charset="0"/>
              </a:rPr>
              <a:t>CartPole-v0 is a simple </a:t>
            </a:r>
            <a:r>
              <a:rPr spc="-30" dirty="0">
                <a:solidFill>
                  <a:schemeClr val="bg1"/>
                </a:solidFill>
                <a:latin typeface="Arial" panose="020B0604020202020204" pitchFamily="34" charset="0"/>
                <a:cs typeface="Arial" panose="020B0604020202020204" pitchFamily="34" charset="0"/>
              </a:rPr>
              <a:t>toy </a:t>
            </a:r>
            <a:r>
              <a:rPr spc="-8" dirty="0">
                <a:solidFill>
                  <a:schemeClr val="bg1"/>
                </a:solidFill>
                <a:latin typeface="Arial" panose="020B0604020202020204" pitchFamily="34" charset="0"/>
                <a:cs typeface="Arial" panose="020B0604020202020204" pitchFamily="34" charset="0"/>
              </a:rPr>
              <a:t>environment. </a:t>
            </a:r>
            <a:r>
              <a:rPr dirty="0">
                <a:solidFill>
                  <a:schemeClr val="bg1"/>
                </a:solidFill>
                <a:latin typeface="Arial" panose="020B0604020202020204" pitchFamily="34" charset="0"/>
                <a:cs typeface="Arial" panose="020B0604020202020204" pitchFamily="34" charset="0"/>
              </a:rPr>
              <a:t>The </a:t>
            </a:r>
            <a:r>
              <a:rPr spc="-8" dirty="0">
                <a:solidFill>
                  <a:schemeClr val="bg1"/>
                </a:solidFill>
                <a:latin typeface="Arial" panose="020B0604020202020204" pitchFamily="34" charset="0"/>
                <a:cs typeface="Arial" panose="020B0604020202020204" pitchFamily="34" charset="0"/>
              </a:rPr>
              <a:t>objective is </a:t>
            </a:r>
            <a:r>
              <a:rPr spc="-15" dirty="0">
                <a:solidFill>
                  <a:schemeClr val="bg1"/>
                </a:solidFill>
                <a:latin typeface="Arial" panose="020B0604020202020204" pitchFamily="34" charset="0"/>
                <a:cs typeface="Arial" panose="020B0604020202020204" pitchFamily="34" charset="0"/>
              </a:rPr>
              <a:t>to </a:t>
            </a:r>
            <a:r>
              <a:rPr spc="-8" dirty="0">
                <a:solidFill>
                  <a:schemeClr val="bg1"/>
                </a:solidFill>
                <a:latin typeface="Arial" panose="020B0604020202020204" pitchFamily="34" charset="0"/>
                <a:cs typeface="Arial" panose="020B0604020202020204" pitchFamily="34" charset="0"/>
              </a:rPr>
              <a:t>balance a pole </a:t>
            </a:r>
            <a:r>
              <a:rPr spc="-15" dirty="0">
                <a:solidFill>
                  <a:schemeClr val="bg1"/>
                </a:solidFill>
                <a:latin typeface="Arial" panose="020B0604020202020204" pitchFamily="34" charset="0"/>
                <a:cs typeface="Arial" panose="020B0604020202020204" pitchFamily="34" charset="0"/>
              </a:rPr>
              <a:t>for </a:t>
            </a:r>
            <a:r>
              <a:rPr spc="-8" dirty="0">
                <a:solidFill>
                  <a:schemeClr val="bg1"/>
                </a:solidFill>
                <a:latin typeface="Arial" panose="020B0604020202020204" pitchFamily="34" charset="0"/>
                <a:cs typeface="Arial" panose="020B0604020202020204" pitchFamily="34" charset="0"/>
              </a:rPr>
              <a:t>200</a:t>
            </a:r>
            <a:r>
              <a:rPr spc="-188" dirty="0">
                <a:solidFill>
                  <a:schemeClr val="bg1"/>
                </a:solidFill>
                <a:latin typeface="Arial" panose="020B0604020202020204" pitchFamily="34" charset="0"/>
                <a:cs typeface="Arial" panose="020B0604020202020204" pitchFamily="34" charset="0"/>
              </a:rPr>
              <a:t> </a:t>
            </a:r>
            <a:r>
              <a:rPr dirty="0">
                <a:solidFill>
                  <a:schemeClr val="bg1"/>
                </a:solidFill>
                <a:latin typeface="Arial" panose="020B0604020202020204" pitchFamily="34" charset="0"/>
                <a:cs typeface="Arial" panose="020B0604020202020204" pitchFamily="34" charset="0"/>
              </a:rPr>
              <a:t>time  </a:t>
            </a:r>
            <a:r>
              <a:rPr spc="-8" dirty="0">
                <a:solidFill>
                  <a:schemeClr val="bg1"/>
                </a:solidFill>
                <a:latin typeface="Arial" panose="020B0604020202020204" pitchFamily="34" charset="0"/>
                <a:cs typeface="Arial" panose="020B0604020202020204" pitchFamily="34" charset="0"/>
              </a:rPr>
              <a:t>steps </a:t>
            </a:r>
            <a:r>
              <a:rPr spc="-23" dirty="0">
                <a:solidFill>
                  <a:schemeClr val="bg1"/>
                </a:solidFill>
                <a:latin typeface="Arial" panose="020B0604020202020204" pitchFamily="34" charset="0"/>
                <a:cs typeface="Arial" panose="020B0604020202020204" pitchFamily="34" charset="0"/>
              </a:rPr>
              <a:t>by </a:t>
            </a:r>
            <a:r>
              <a:rPr spc="-8" dirty="0">
                <a:solidFill>
                  <a:schemeClr val="bg1"/>
                </a:solidFill>
                <a:latin typeface="Arial" panose="020B0604020202020204" pitchFamily="34" charset="0"/>
                <a:cs typeface="Arial" panose="020B0604020202020204" pitchFamily="34" charset="0"/>
              </a:rPr>
              <a:t>controlling </a:t>
            </a:r>
            <a:r>
              <a:rPr dirty="0">
                <a:solidFill>
                  <a:schemeClr val="bg1"/>
                </a:solidFill>
                <a:latin typeface="Arial" panose="020B0604020202020204" pitchFamily="34" charset="0"/>
                <a:cs typeface="Arial" panose="020B0604020202020204" pitchFamily="34" charset="0"/>
              </a:rPr>
              <a:t>the </a:t>
            </a:r>
            <a:r>
              <a:rPr spc="-8" dirty="0">
                <a:solidFill>
                  <a:schemeClr val="bg1"/>
                </a:solidFill>
                <a:latin typeface="Arial" panose="020B0604020202020204" pitchFamily="34" charset="0"/>
                <a:cs typeface="Arial" panose="020B0604020202020204" pitchFamily="34" charset="0"/>
              </a:rPr>
              <a:t>left-right motion </a:t>
            </a:r>
            <a:r>
              <a:rPr dirty="0">
                <a:solidFill>
                  <a:schemeClr val="bg1"/>
                </a:solidFill>
                <a:latin typeface="Arial" panose="020B0604020202020204" pitchFamily="34" charset="0"/>
                <a:cs typeface="Arial" panose="020B0604020202020204" pitchFamily="34" charset="0"/>
              </a:rPr>
              <a:t>of </a:t>
            </a:r>
            <a:r>
              <a:rPr spc="-8" dirty="0">
                <a:solidFill>
                  <a:schemeClr val="bg1"/>
                </a:solidFill>
                <a:latin typeface="Arial" panose="020B0604020202020204" pitchFamily="34" charset="0"/>
                <a:cs typeface="Arial" panose="020B0604020202020204" pitchFamily="34" charset="0"/>
              </a:rPr>
              <a:t>a</a:t>
            </a:r>
            <a:r>
              <a:rPr spc="53" dirty="0">
                <a:solidFill>
                  <a:schemeClr val="bg1"/>
                </a:solidFill>
                <a:latin typeface="Arial" panose="020B0604020202020204" pitchFamily="34" charset="0"/>
                <a:cs typeface="Arial" panose="020B0604020202020204" pitchFamily="34" charset="0"/>
              </a:rPr>
              <a:t> </a:t>
            </a:r>
            <a:r>
              <a:rPr spc="8" dirty="0">
                <a:solidFill>
                  <a:schemeClr val="bg1"/>
                </a:solidFill>
                <a:latin typeface="Arial" panose="020B0604020202020204" pitchFamily="34" charset="0"/>
                <a:cs typeface="Arial" panose="020B0604020202020204" pitchFamily="34" charset="0"/>
              </a:rPr>
              <a:t>cart.</a:t>
            </a:r>
            <a:endParaRPr dirty="0">
              <a:solidFill>
                <a:schemeClr val="bg1"/>
              </a:solidFill>
              <a:latin typeface="Arial" panose="020B0604020202020204" pitchFamily="34" charset="0"/>
              <a:cs typeface="Arial" panose="020B0604020202020204" pitchFamily="34" charset="0"/>
            </a:endParaRPr>
          </a:p>
        </p:txBody>
      </p:sp>
      <p:sp>
        <p:nvSpPr>
          <p:cNvPr id="4" name="object 4"/>
          <p:cNvSpPr txBox="1">
            <a:spLocks noGrp="1"/>
          </p:cNvSpPr>
          <p:nvPr>
            <p:ph type="ftr" sz="quarter" idx="5"/>
          </p:nvPr>
        </p:nvSpPr>
        <p:spPr>
          <a:xfrm flipH="1">
            <a:off x="1473200" y="9544720"/>
            <a:ext cx="13258800" cy="491801"/>
          </a:xfrm>
          <a:prstGeom prst="rect">
            <a:avLst/>
          </a:prstGeom>
        </p:spPr>
        <p:txBody>
          <a:bodyPr vert="horz" wrap="square" lIns="0" tIns="9525" rIns="0" bIns="0" rtlCol="0">
            <a:spAutoFit/>
          </a:bodyPr>
          <a:lstStyle/>
          <a:p>
            <a:pPr algn="ctr">
              <a:spcBef>
                <a:spcPts val="75"/>
              </a:spcBef>
            </a:pPr>
            <a:r>
              <a:rPr sz="1400" i="0" spc="-23" dirty="0">
                <a:solidFill>
                  <a:schemeClr val="bg1"/>
                </a:solidFill>
                <a:latin typeface="Arial" panose="020B0604020202020204" pitchFamily="34" charset="0"/>
                <a:cs typeface="Arial" panose="020B0604020202020204" pitchFamily="34" charset="0"/>
              </a:rPr>
              <a:t>From </a:t>
            </a:r>
            <a:r>
              <a:rPr sz="1400" dirty="0">
                <a:solidFill>
                  <a:schemeClr val="bg1"/>
                </a:solidFill>
                <a:latin typeface="Arial" panose="020B0604020202020204" pitchFamily="34" charset="0"/>
                <a:cs typeface="Arial" panose="020B0604020202020204" pitchFamily="34" charset="0"/>
              </a:rPr>
              <a:t>Foundations of </a:t>
            </a:r>
            <a:r>
              <a:rPr sz="1400" spc="15" dirty="0">
                <a:solidFill>
                  <a:schemeClr val="bg1"/>
                </a:solidFill>
                <a:latin typeface="Arial" panose="020B0604020202020204" pitchFamily="34" charset="0"/>
                <a:cs typeface="Arial" panose="020B0604020202020204" pitchFamily="34" charset="0"/>
              </a:rPr>
              <a:t>Deep </a:t>
            </a:r>
            <a:r>
              <a:rPr sz="1400" spc="-8" dirty="0">
                <a:solidFill>
                  <a:schemeClr val="bg1"/>
                </a:solidFill>
                <a:latin typeface="Arial" panose="020B0604020202020204" pitchFamily="34" charset="0"/>
                <a:cs typeface="Arial" panose="020B0604020202020204" pitchFamily="34" charset="0"/>
              </a:rPr>
              <a:t>Reinforcement </a:t>
            </a:r>
            <a:r>
              <a:rPr sz="1400" dirty="0">
                <a:solidFill>
                  <a:schemeClr val="bg1"/>
                </a:solidFill>
                <a:latin typeface="Arial" panose="020B0604020202020204" pitchFamily="34" charset="0"/>
                <a:cs typeface="Arial" panose="020B0604020202020204" pitchFamily="34" charset="0"/>
              </a:rPr>
              <a:t>Learning: </a:t>
            </a:r>
            <a:r>
              <a:rPr sz="1400" spc="-23" dirty="0">
                <a:solidFill>
                  <a:schemeClr val="bg1"/>
                </a:solidFill>
                <a:latin typeface="Arial" panose="020B0604020202020204" pitchFamily="34" charset="0"/>
                <a:cs typeface="Arial" panose="020B0604020202020204" pitchFamily="34" charset="0"/>
              </a:rPr>
              <a:t>Theory </a:t>
            </a:r>
            <a:r>
              <a:rPr sz="1400" spc="15" dirty="0">
                <a:solidFill>
                  <a:schemeClr val="bg1"/>
                </a:solidFill>
                <a:latin typeface="Arial" panose="020B0604020202020204" pitchFamily="34" charset="0"/>
                <a:cs typeface="Arial" panose="020B0604020202020204" pitchFamily="34" charset="0"/>
              </a:rPr>
              <a:t>and </a:t>
            </a:r>
            <a:r>
              <a:rPr sz="1400" dirty="0">
                <a:solidFill>
                  <a:schemeClr val="bg1"/>
                </a:solidFill>
                <a:latin typeface="Arial" panose="020B0604020202020204" pitchFamily="34" charset="0"/>
                <a:cs typeface="Arial" panose="020B0604020202020204" pitchFamily="34" charset="0"/>
              </a:rPr>
              <a:t>Practice </a:t>
            </a:r>
            <a:r>
              <a:rPr sz="1400" spc="-8" dirty="0">
                <a:solidFill>
                  <a:schemeClr val="bg1"/>
                </a:solidFill>
                <a:latin typeface="Arial" panose="020B0604020202020204" pitchFamily="34" charset="0"/>
                <a:cs typeface="Arial" panose="020B0604020202020204" pitchFamily="34" charset="0"/>
              </a:rPr>
              <a:t>in Python </a:t>
            </a:r>
            <a:r>
              <a:rPr sz="1400" i="0" spc="-15" dirty="0">
                <a:solidFill>
                  <a:schemeClr val="bg1"/>
                </a:solidFill>
                <a:latin typeface="Arial" panose="020B0604020202020204" pitchFamily="34" charset="0"/>
                <a:cs typeface="Arial" panose="020B0604020202020204" pitchFamily="34" charset="0"/>
              </a:rPr>
              <a:t>by </a:t>
            </a:r>
            <a:r>
              <a:rPr sz="1400" i="0" spc="-8" dirty="0">
                <a:solidFill>
                  <a:schemeClr val="bg1"/>
                </a:solidFill>
                <a:latin typeface="Arial" panose="020B0604020202020204" pitchFamily="34" charset="0"/>
                <a:cs typeface="Arial" panose="020B0604020202020204" pitchFamily="34" charset="0"/>
              </a:rPr>
              <a:t>Laura Graesser and </a:t>
            </a:r>
            <a:r>
              <a:rPr sz="1400" i="0" spc="-15" dirty="0">
                <a:solidFill>
                  <a:schemeClr val="bg1"/>
                </a:solidFill>
                <a:latin typeface="Arial" panose="020B0604020202020204" pitchFamily="34" charset="0"/>
                <a:cs typeface="Arial" panose="020B0604020202020204" pitchFamily="34" charset="0"/>
              </a:rPr>
              <a:t>Wah </a:t>
            </a:r>
            <a:r>
              <a:rPr sz="1400" i="0" spc="-8" dirty="0">
                <a:solidFill>
                  <a:schemeClr val="bg1"/>
                </a:solidFill>
                <a:latin typeface="Arial" panose="020B0604020202020204" pitchFamily="34" charset="0"/>
                <a:cs typeface="Arial" panose="020B0604020202020204" pitchFamily="34" charset="0"/>
              </a:rPr>
              <a:t>Loon </a:t>
            </a:r>
            <a:r>
              <a:rPr sz="1400" i="0" spc="-15" dirty="0">
                <a:solidFill>
                  <a:schemeClr val="bg1"/>
                </a:solidFill>
                <a:latin typeface="Arial" panose="020B0604020202020204" pitchFamily="34" charset="0"/>
                <a:cs typeface="Arial" panose="020B0604020202020204" pitchFamily="34" charset="0"/>
              </a:rPr>
              <a:t>Keng </a:t>
            </a:r>
            <a:r>
              <a:rPr sz="1400" i="0" spc="-8" dirty="0">
                <a:solidFill>
                  <a:schemeClr val="bg1"/>
                </a:solidFill>
                <a:latin typeface="Arial" panose="020B0604020202020204" pitchFamily="34" charset="0"/>
                <a:cs typeface="Arial" panose="020B0604020202020204" pitchFamily="34" charset="0"/>
              </a:rPr>
              <a:t>(ISBN-13:</a:t>
            </a:r>
            <a:r>
              <a:rPr sz="1400" i="0" spc="180" dirty="0">
                <a:solidFill>
                  <a:schemeClr val="bg1"/>
                </a:solidFill>
                <a:latin typeface="Arial" panose="020B0604020202020204" pitchFamily="34" charset="0"/>
                <a:cs typeface="Arial" panose="020B0604020202020204" pitchFamily="34" charset="0"/>
              </a:rPr>
              <a:t> </a:t>
            </a:r>
            <a:r>
              <a:rPr sz="1400" i="0" spc="-15" dirty="0">
                <a:solidFill>
                  <a:schemeClr val="bg1"/>
                </a:solidFill>
                <a:latin typeface="Arial" panose="020B0604020202020204" pitchFamily="34" charset="0"/>
                <a:cs typeface="Arial" panose="020B0604020202020204" pitchFamily="34" charset="0"/>
              </a:rPr>
              <a:t>9780135172384)</a:t>
            </a:r>
          </a:p>
          <a:p>
            <a:pPr algn="ctr">
              <a:spcBef>
                <a:spcPts val="398"/>
              </a:spcBef>
            </a:pPr>
            <a:r>
              <a:rPr sz="1400" i="0" spc="-8" dirty="0">
                <a:solidFill>
                  <a:schemeClr val="bg1"/>
                </a:solidFill>
                <a:latin typeface="Arial" panose="020B0604020202020204" pitchFamily="34" charset="0"/>
                <a:cs typeface="Arial" panose="020B0604020202020204" pitchFamily="34" charset="0"/>
              </a:rPr>
              <a:t>Copyright </a:t>
            </a:r>
            <a:r>
              <a:rPr sz="1400" i="0" dirty="0">
                <a:solidFill>
                  <a:schemeClr val="bg1"/>
                </a:solidFill>
                <a:latin typeface="Arial" panose="020B0604020202020204" pitchFamily="34" charset="0"/>
                <a:cs typeface="Arial" panose="020B0604020202020204" pitchFamily="34" charset="0"/>
              </a:rPr>
              <a:t>© </a:t>
            </a:r>
            <a:r>
              <a:rPr sz="1400" i="0" spc="-8" dirty="0">
                <a:solidFill>
                  <a:schemeClr val="bg1"/>
                </a:solidFill>
                <a:latin typeface="Arial" panose="020B0604020202020204" pitchFamily="34" charset="0"/>
                <a:cs typeface="Arial" panose="020B0604020202020204" pitchFamily="34" charset="0"/>
              </a:rPr>
              <a:t>2020 </a:t>
            </a:r>
            <a:r>
              <a:rPr sz="1400" i="0" spc="-15" dirty="0">
                <a:solidFill>
                  <a:schemeClr val="bg1"/>
                </a:solidFill>
                <a:latin typeface="Arial" panose="020B0604020202020204" pitchFamily="34" charset="0"/>
                <a:cs typeface="Arial" panose="020B0604020202020204" pitchFamily="34" charset="0"/>
              </a:rPr>
              <a:t>Pearson </a:t>
            </a:r>
            <a:r>
              <a:rPr sz="1400" i="0" dirty="0">
                <a:solidFill>
                  <a:schemeClr val="bg1"/>
                </a:solidFill>
                <a:latin typeface="Arial" panose="020B0604020202020204" pitchFamily="34" charset="0"/>
                <a:cs typeface="Arial" panose="020B0604020202020204" pitchFamily="34" charset="0"/>
              </a:rPr>
              <a:t>Education, Inc. </a:t>
            </a:r>
            <a:r>
              <a:rPr sz="1400" i="0" spc="-8" dirty="0">
                <a:solidFill>
                  <a:schemeClr val="bg1"/>
                </a:solidFill>
                <a:latin typeface="Arial" panose="020B0604020202020204" pitchFamily="34" charset="0"/>
                <a:cs typeface="Arial" panose="020B0604020202020204" pitchFamily="34" charset="0"/>
              </a:rPr>
              <a:t>All </a:t>
            </a:r>
            <a:r>
              <a:rPr sz="1400" i="0" dirty="0">
                <a:solidFill>
                  <a:schemeClr val="bg1"/>
                </a:solidFill>
                <a:latin typeface="Arial" panose="020B0604020202020204" pitchFamily="34" charset="0"/>
                <a:cs typeface="Arial" panose="020B0604020202020204" pitchFamily="34" charset="0"/>
              </a:rPr>
              <a:t>rights</a:t>
            </a:r>
            <a:r>
              <a:rPr sz="1400" i="0" spc="-83" dirty="0">
                <a:solidFill>
                  <a:schemeClr val="bg1"/>
                </a:solidFill>
                <a:latin typeface="Arial" panose="020B0604020202020204" pitchFamily="34" charset="0"/>
                <a:cs typeface="Arial" panose="020B0604020202020204" pitchFamily="34" charset="0"/>
              </a:rPr>
              <a:t> </a:t>
            </a:r>
            <a:r>
              <a:rPr sz="1400" i="0" spc="-8" dirty="0">
                <a:solidFill>
                  <a:schemeClr val="bg1"/>
                </a:solidFill>
                <a:latin typeface="Arial" panose="020B0604020202020204" pitchFamily="34" charset="0"/>
                <a:cs typeface="Arial" panose="020B0604020202020204" pitchFamily="34" charset="0"/>
              </a:rPr>
              <a:t>reserved.</a:t>
            </a:r>
          </a:p>
        </p:txBody>
      </p:sp>
      <p:sp>
        <p:nvSpPr>
          <p:cNvPr id="5" name="Title 4">
            <a:extLst>
              <a:ext uri="{FF2B5EF4-FFF2-40B4-BE49-F238E27FC236}">
                <a16:creationId xmlns:a16="http://schemas.microsoft.com/office/drawing/2014/main" id="{0E7B32A4-74FE-3847-5F9C-EDB8D6EBE1F0}"/>
              </a:ext>
            </a:extLst>
          </p:cNvPr>
          <p:cNvSpPr txBox="1">
            <a:spLocks/>
          </p:cNvSpPr>
          <p:nvPr/>
        </p:nvSpPr>
        <p:spPr>
          <a:xfrm>
            <a:off x="5422345" y="1066065"/>
            <a:ext cx="7321745" cy="984885"/>
          </a:xfrm>
          <a:prstGeom prst="rect">
            <a:avLst/>
          </a:prstGeom>
        </p:spPr>
        <p:txBody>
          <a:bodyPr/>
          <a:lst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a:lstStyle>
          <a:p>
            <a:pPr defTabSz="914400"/>
            <a:r>
              <a:rPr lang="en-US" kern="0" dirty="0" err="1"/>
              <a:t>OpenAI</a:t>
            </a:r>
            <a:r>
              <a:rPr lang="en-US" kern="0" dirty="0"/>
              <a:t> Gym - Cartpole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1174254" y="4262444"/>
            <a:ext cx="1740383" cy="1176414"/>
          </a:xfrm>
          <a:prstGeom prst="rect">
            <a:avLst/>
          </a:prstGeom>
          <a:blipFill>
            <a:blip r:embed="rId2" cstate="print"/>
            <a:stretch>
              <a:fillRect/>
            </a:stretch>
          </a:blipFill>
        </p:spPr>
        <p:txBody>
          <a:bodyPr wrap="square" lIns="0" tIns="0" rIns="0" bIns="0" rtlCol="0"/>
          <a:lstStyle/>
          <a:p>
            <a:endParaRPr>
              <a:solidFill>
                <a:schemeClr val="bg1"/>
              </a:solidFill>
            </a:endParaRPr>
          </a:p>
        </p:txBody>
      </p:sp>
      <p:sp>
        <p:nvSpPr>
          <p:cNvPr id="3" name="object 3"/>
          <p:cNvSpPr/>
          <p:nvPr/>
        </p:nvSpPr>
        <p:spPr>
          <a:xfrm>
            <a:off x="9240679" y="4257340"/>
            <a:ext cx="1740383" cy="1178966"/>
          </a:xfrm>
          <a:prstGeom prst="rect">
            <a:avLst/>
          </a:prstGeom>
          <a:blipFill>
            <a:blip r:embed="rId3" cstate="print"/>
            <a:stretch>
              <a:fillRect/>
            </a:stretch>
          </a:blipFill>
        </p:spPr>
        <p:txBody>
          <a:bodyPr wrap="square" lIns="0" tIns="0" rIns="0" bIns="0" rtlCol="0"/>
          <a:lstStyle/>
          <a:p>
            <a:endParaRPr>
              <a:solidFill>
                <a:schemeClr val="bg1"/>
              </a:solidFill>
            </a:endParaRPr>
          </a:p>
        </p:txBody>
      </p:sp>
      <p:sp>
        <p:nvSpPr>
          <p:cNvPr id="4" name="object 4"/>
          <p:cNvSpPr/>
          <p:nvPr/>
        </p:nvSpPr>
        <p:spPr>
          <a:xfrm>
            <a:off x="7307104" y="4257338"/>
            <a:ext cx="1740383" cy="1186625"/>
          </a:xfrm>
          <a:prstGeom prst="rect">
            <a:avLst/>
          </a:prstGeom>
          <a:blipFill>
            <a:blip r:embed="rId4" cstate="print"/>
            <a:stretch>
              <a:fillRect/>
            </a:stretch>
          </a:blipFill>
        </p:spPr>
        <p:txBody>
          <a:bodyPr wrap="square" lIns="0" tIns="0" rIns="0" bIns="0" rtlCol="0"/>
          <a:lstStyle/>
          <a:p>
            <a:endParaRPr>
              <a:solidFill>
                <a:schemeClr val="bg1"/>
              </a:solidFill>
            </a:endParaRPr>
          </a:p>
        </p:txBody>
      </p:sp>
      <p:sp>
        <p:nvSpPr>
          <p:cNvPr id="5" name="object 5"/>
          <p:cNvSpPr/>
          <p:nvPr/>
        </p:nvSpPr>
        <p:spPr>
          <a:xfrm>
            <a:off x="5373529" y="4254788"/>
            <a:ext cx="1740383" cy="1186622"/>
          </a:xfrm>
          <a:prstGeom prst="rect">
            <a:avLst/>
          </a:prstGeom>
          <a:blipFill>
            <a:blip r:embed="rId5" cstate="print"/>
            <a:stretch>
              <a:fillRect/>
            </a:stretch>
          </a:blipFill>
        </p:spPr>
        <p:txBody>
          <a:bodyPr wrap="square" lIns="0" tIns="0" rIns="0" bIns="0" rtlCol="0"/>
          <a:lstStyle/>
          <a:p>
            <a:endParaRPr>
              <a:solidFill>
                <a:schemeClr val="bg1"/>
              </a:solidFill>
            </a:endParaRPr>
          </a:p>
        </p:txBody>
      </p:sp>
      <p:sp>
        <p:nvSpPr>
          <p:cNvPr id="6" name="object 6"/>
          <p:cNvSpPr txBox="1"/>
          <p:nvPr/>
        </p:nvSpPr>
        <p:spPr>
          <a:xfrm>
            <a:off x="11727502" y="6088875"/>
            <a:ext cx="997897" cy="296235"/>
          </a:xfrm>
          <a:prstGeom prst="rect">
            <a:avLst/>
          </a:prstGeom>
        </p:spPr>
        <p:txBody>
          <a:bodyPr vert="horz" wrap="square" lIns="0" tIns="19050" rIns="0" bIns="0" rtlCol="0">
            <a:spAutoFit/>
          </a:bodyPr>
          <a:lstStyle/>
          <a:p>
            <a:pPr marL="19050">
              <a:spcBef>
                <a:spcPts val="150"/>
              </a:spcBef>
            </a:pPr>
            <a:r>
              <a:rPr spc="-8" dirty="0">
                <a:solidFill>
                  <a:schemeClr val="bg1"/>
                </a:solidFill>
                <a:latin typeface="Arial"/>
                <a:cs typeface="Arial"/>
              </a:rPr>
              <a:t>(d) </a:t>
            </a:r>
            <a:r>
              <a:rPr i="1" dirty="0">
                <a:solidFill>
                  <a:schemeClr val="bg1"/>
                </a:solidFill>
                <a:latin typeface="Arial"/>
                <a:cs typeface="Arial"/>
              </a:rPr>
              <a:t>t </a:t>
            </a:r>
            <a:r>
              <a:rPr dirty="0">
                <a:solidFill>
                  <a:schemeClr val="bg1"/>
                </a:solidFill>
                <a:latin typeface="Arial"/>
                <a:cs typeface="Arial"/>
              </a:rPr>
              <a:t>=</a:t>
            </a:r>
            <a:r>
              <a:rPr spc="-105" dirty="0">
                <a:solidFill>
                  <a:schemeClr val="bg1"/>
                </a:solidFill>
                <a:latin typeface="Arial"/>
                <a:cs typeface="Arial"/>
              </a:rPr>
              <a:t> </a:t>
            </a:r>
            <a:r>
              <a:rPr spc="-8" dirty="0">
                <a:solidFill>
                  <a:schemeClr val="bg1"/>
                </a:solidFill>
                <a:latin typeface="Arial"/>
                <a:cs typeface="Arial"/>
              </a:rPr>
              <a:t>4</a:t>
            </a:r>
            <a:endParaRPr>
              <a:solidFill>
                <a:schemeClr val="bg1"/>
              </a:solidFill>
              <a:latin typeface="Arial"/>
              <a:cs typeface="Arial"/>
            </a:endParaRPr>
          </a:p>
        </p:txBody>
      </p:sp>
      <p:sp>
        <p:nvSpPr>
          <p:cNvPr id="9" name="object 9"/>
          <p:cNvSpPr txBox="1">
            <a:spLocks noGrp="1"/>
          </p:cNvSpPr>
          <p:nvPr>
            <p:ph type="ftr" sz="quarter" idx="5"/>
          </p:nvPr>
        </p:nvSpPr>
        <p:spPr>
          <a:xfrm flipH="1">
            <a:off x="2273300" y="9460803"/>
            <a:ext cx="12458700" cy="491801"/>
          </a:xfrm>
          <a:prstGeom prst="rect">
            <a:avLst/>
          </a:prstGeom>
        </p:spPr>
        <p:txBody>
          <a:bodyPr vert="horz" wrap="square" lIns="0" tIns="9525" rIns="0" bIns="0" rtlCol="0">
            <a:spAutoFit/>
          </a:bodyPr>
          <a:lstStyle/>
          <a:p>
            <a:pPr algn="ctr">
              <a:spcBef>
                <a:spcPts val="75"/>
              </a:spcBef>
            </a:pPr>
            <a:r>
              <a:rPr sz="1400" i="0" spc="-23" dirty="0">
                <a:solidFill>
                  <a:schemeClr val="bg1"/>
                </a:solidFill>
              </a:rPr>
              <a:t>From </a:t>
            </a:r>
            <a:r>
              <a:rPr sz="1400" dirty="0">
                <a:solidFill>
                  <a:schemeClr val="bg1"/>
                </a:solidFill>
              </a:rPr>
              <a:t>Foundations of </a:t>
            </a:r>
            <a:r>
              <a:rPr sz="1400" spc="15" dirty="0">
                <a:solidFill>
                  <a:schemeClr val="bg1"/>
                </a:solidFill>
              </a:rPr>
              <a:t>Deep </a:t>
            </a:r>
            <a:r>
              <a:rPr sz="1400" spc="-8" dirty="0">
                <a:solidFill>
                  <a:schemeClr val="bg1"/>
                </a:solidFill>
              </a:rPr>
              <a:t>Reinforcement </a:t>
            </a:r>
            <a:r>
              <a:rPr sz="1400" dirty="0">
                <a:solidFill>
                  <a:schemeClr val="bg1"/>
                </a:solidFill>
              </a:rPr>
              <a:t>Learning: </a:t>
            </a:r>
            <a:r>
              <a:rPr sz="1400" spc="-23" dirty="0">
                <a:solidFill>
                  <a:schemeClr val="bg1"/>
                </a:solidFill>
              </a:rPr>
              <a:t>Theory </a:t>
            </a:r>
            <a:r>
              <a:rPr sz="1400" spc="15" dirty="0">
                <a:solidFill>
                  <a:schemeClr val="bg1"/>
                </a:solidFill>
              </a:rPr>
              <a:t>and </a:t>
            </a:r>
            <a:r>
              <a:rPr sz="1400" dirty="0">
                <a:solidFill>
                  <a:schemeClr val="bg1"/>
                </a:solidFill>
              </a:rPr>
              <a:t>Practice </a:t>
            </a:r>
            <a:r>
              <a:rPr sz="1400" spc="-8" dirty="0">
                <a:solidFill>
                  <a:schemeClr val="bg1"/>
                </a:solidFill>
              </a:rPr>
              <a:t>in Python </a:t>
            </a:r>
            <a:r>
              <a:rPr sz="1400" i="0" spc="-15" dirty="0">
                <a:solidFill>
                  <a:schemeClr val="bg1"/>
                </a:solidFill>
              </a:rPr>
              <a:t>by </a:t>
            </a:r>
            <a:r>
              <a:rPr sz="1400" i="0" spc="-8" dirty="0">
                <a:solidFill>
                  <a:schemeClr val="bg1"/>
                </a:solidFill>
              </a:rPr>
              <a:t>Laura Graesser and </a:t>
            </a:r>
            <a:r>
              <a:rPr sz="1400" i="0" spc="-15" dirty="0">
                <a:solidFill>
                  <a:schemeClr val="bg1"/>
                </a:solidFill>
              </a:rPr>
              <a:t>Wah </a:t>
            </a:r>
            <a:r>
              <a:rPr sz="1400" i="0" spc="-8" dirty="0">
                <a:solidFill>
                  <a:schemeClr val="bg1"/>
                </a:solidFill>
              </a:rPr>
              <a:t>Loon </a:t>
            </a:r>
            <a:r>
              <a:rPr sz="1400" i="0" spc="-15" dirty="0">
                <a:solidFill>
                  <a:schemeClr val="bg1"/>
                </a:solidFill>
              </a:rPr>
              <a:t>Keng </a:t>
            </a:r>
            <a:r>
              <a:rPr sz="1400" i="0" spc="-8" dirty="0">
                <a:solidFill>
                  <a:schemeClr val="bg1"/>
                </a:solidFill>
              </a:rPr>
              <a:t>(ISBN-13:</a:t>
            </a:r>
            <a:r>
              <a:rPr sz="1400" i="0" spc="180" dirty="0">
                <a:solidFill>
                  <a:schemeClr val="bg1"/>
                </a:solidFill>
              </a:rPr>
              <a:t> </a:t>
            </a:r>
            <a:r>
              <a:rPr sz="1400" i="0" spc="-15" dirty="0">
                <a:solidFill>
                  <a:schemeClr val="bg1"/>
                </a:solidFill>
              </a:rPr>
              <a:t>9780135172384)</a:t>
            </a:r>
          </a:p>
          <a:p>
            <a:pPr algn="ctr">
              <a:spcBef>
                <a:spcPts val="398"/>
              </a:spcBef>
            </a:pPr>
            <a:r>
              <a:rPr sz="1400" i="0" spc="-8" dirty="0">
                <a:solidFill>
                  <a:schemeClr val="bg1"/>
                </a:solidFill>
              </a:rPr>
              <a:t>Copyright </a:t>
            </a:r>
            <a:r>
              <a:rPr sz="1400" i="0" dirty="0">
                <a:solidFill>
                  <a:schemeClr val="bg1"/>
                </a:solidFill>
                <a:latin typeface="Arial"/>
                <a:cs typeface="Arial"/>
              </a:rPr>
              <a:t>© </a:t>
            </a:r>
            <a:r>
              <a:rPr sz="1400" i="0" spc="-8" dirty="0">
                <a:solidFill>
                  <a:schemeClr val="bg1"/>
                </a:solidFill>
              </a:rPr>
              <a:t>2020 </a:t>
            </a:r>
            <a:r>
              <a:rPr sz="1400" i="0" spc="-15" dirty="0">
                <a:solidFill>
                  <a:schemeClr val="bg1"/>
                </a:solidFill>
              </a:rPr>
              <a:t>Pearson </a:t>
            </a:r>
            <a:r>
              <a:rPr sz="1400" i="0" dirty="0">
                <a:solidFill>
                  <a:schemeClr val="bg1"/>
                </a:solidFill>
                <a:latin typeface="Arial"/>
                <a:cs typeface="Arial"/>
              </a:rPr>
              <a:t>Education, Inc. </a:t>
            </a:r>
            <a:r>
              <a:rPr sz="1400" i="0" spc="-8" dirty="0">
                <a:solidFill>
                  <a:schemeClr val="bg1"/>
                </a:solidFill>
              </a:rPr>
              <a:t>All </a:t>
            </a:r>
            <a:r>
              <a:rPr sz="1400" i="0" dirty="0">
                <a:solidFill>
                  <a:schemeClr val="bg1"/>
                </a:solidFill>
                <a:latin typeface="Arial"/>
                <a:cs typeface="Arial"/>
              </a:rPr>
              <a:t>rights</a:t>
            </a:r>
            <a:r>
              <a:rPr sz="1400" i="0" spc="-83" dirty="0">
                <a:solidFill>
                  <a:schemeClr val="bg1"/>
                </a:solidFill>
              </a:rPr>
              <a:t> </a:t>
            </a:r>
            <a:r>
              <a:rPr sz="1400" i="0" spc="-8" dirty="0">
                <a:solidFill>
                  <a:schemeClr val="bg1"/>
                </a:solidFill>
              </a:rPr>
              <a:t>reserved.</a:t>
            </a:r>
          </a:p>
        </p:txBody>
      </p:sp>
      <p:sp>
        <p:nvSpPr>
          <p:cNvPr id="7" name="object 7"/>
          <p:cNvSpPr txBox="1"/>
          <p:nvPr/>
        </p:nvSpPr>
        <p:spPr>
          <a:xfrm>
            <a:off x="5926778" y="6088875"/>
            <a:ext cx="1007422" cy="296235"/>
          </a:xfrm>
          <a:prstGeom prst="rect">
            <a:avLst/>
          </a:prstGeom>
        </p:spPr>
        <p:txBody>
          <a:bodyPr vert="horz" wrap="square" lIns="0" tIns="19050" rIns="0" bIns="0" rtlCol="0">
            <a:spAutoFit/>
          </a:bodyPr>
          <a:lstStyle/>
          <a:p>
            <a:pPr marL="19050">
              <a:spcBef>
                <a:spcPts val="150"/>
              </a:spcBef>
            </a:pPr>
            <a:r>
              <a:rPr spc="-8" dirty="0">
                <a:solidFill>
                  <a:schemeClr val="bg1"/>
                </a:solidFill>
                <a:latin typeface="Arial"/>
                <a:cs typeface="Arial"/>
              </a:rPr>
              <a:t>(a) </a:t>
            </a:r>
            <a:r>
              <a:rPr i="1" dirty="0">
                <a:solidFill>
                  <a:schemeClr val="bg1"/>
                </a:solidFill>
                <a:latin typeface="Arial"/>
                <a:cs typeface="Arial"/>
              </a:rPr>
              <a:t>t </a:t>
            </a:r>
            <a:r>
              <a:rPr dirty="0">
                <a:solidFill>
                  <a:schemeClr val="bg1"/>
                </a:solidFill>
                <a:latin typeface="Arial"/>
                <a:cs typeface="Arial"/>
              </a:rPr>
              <a:t>=</a:t>
            </a:r>
            <a:r>
              <a:rPr spc="-105" dirty="0">
                <a:solidFill>
                  <a:schemeClr val="bg1"/>
                </a:solidFill>
                <a:latin typeface="Arial"/>
                <a:cs typeface="Arial"/>
              </a:rPr>
              <a:t> </a:t>
            </a:r>
            <a:r>
              <a:rPr spc="-8" dirty="0">
                <a:solidFill>
                  <a:schemeClr val="bg1"/>
                </a:solidFill>
                <a:latin typeface="Arial"/>
                <a:cs typeface="Arial"/>
              </a:rPr>
              <a:t>1</a:t>
            </a:r>
            <a:endParaRPr dirty="0">
              <a:solidFill>
                <a:schemeClr val="bg1"/>
              </a:solidFill>
              <a:latin typeface="Arial"/>
              <a:cs typeface="Arial"/>
            </a:endParaRPr>
          </a:p>
        </p:txBody>
      </p:sp>
      <p:sp>
        <p:nvSpPr>
          <p:cNvPr id="8" name="object 8"/>
          <p:cNvSpPr txBox="1"/>
          <p:nvPr/>
        </p:nvSpPr>
        <p:spPr>
          <a:xfrm>
            <a:off x="6594861" y="6088875"/>
            <a:ext cx="5098731" cy="991297"/>
          </a:xfrm>
          <a:prstGeom prst="rect">
            <a:avLst/>
          </a:prstGeom>
        </p:spPr>
        <p:txBody>
          <a:bodyPr vert="horz" wrap="square" lIns="0" tIns="19050" rIns="0" bIns="0" rtlCol="0">
            <a:spAutoFit/>
          </a:bodyPr>
          <a:lstStyle/>
          <a:p>
            <a:pPr marL="1283970">
              <a:spcBef>
                <a:spcPts val="150"/>
              </a:spcBef>
              <a:tabLst>
                <a:tab pos="3222308" algn="l"/>
              </a:tabLst>
            </a:pPr>
            <a:r>
              <a:rPr spc="-8" dirty="0">
                <a:solidFill>
                  <a:schemeClr val="bg1"/>
                </a:solidFill>
                <a:latin typeface="Arial"/>
                <a:cs typeface="Arial"/>
              </a:rPr>
              <a:t>(b) </a:t>
            </a:r>
            <a:r>
              <a:rPr i="1" dirty="0">
                <a:solidFill>
                  <a:schemeClr val="bg1"/>
                </a:solidFill>
                <a:latin typeface="Arial"/>
                <a:cs typeface="Arial"/>
              </a:rPr>
              <a:t>t</a:t>
            </a:r>
            <a:r>
              <a:rPr i="1" spc="15" dirty="0">
                <a:solidFill>
                  <a:schemeClr val="bg1"/>
                </a:solidFill>
                <a:latin typeface="Arial"/>
                <a:cs typeface="Arial"/>
              </a:rPr>
              <a:t> </a:t>
            </a:r>
            <a:r>
              <a:rPr dirty="0">
                <a:solidFill>
                  <a:schemeClr val="bg1"/>
                </a:solidFill>
                <a:latin typeface="Arial"/>
                <a:cs typeface="Arial"/>
              </a:rPr>
              <a:t>=</a:t>
            </a:r>
            <a:r>
              <a:rPr spc="8" dirty="0">
                <a:solidFill>
                  <a:schemeClr val="bg1"/>
                </a:solidFill>
                <a:latin typeface="Arial"/>
                <a:cs typeface="Arial"/>
              </a:rPr>
              <a:t> </a:t>
            </a:r>
            <a:r>
              <a:rPr spc="-8" dirty="0">
                <a:solidFill>
                  <a:schemeClr val="bg1"/>
                </a:solidFill>
                <a:latin typeface="Arial"/>
                <a:cs typeface="Arial"/>
              </a:rPr>
              <a:t>2	</a:t>
            </a:r>
            <a:r>
              <a:rPr dirty="0">
                <a:solidFill>
                  <a:schemeClr val="bg1"/>
                </a:solidFill>
                <a:latin typeface="Arial"/>
                <a:cs typeface="Arial"/>
              </a:rPr>
              <a:t>(c) </a:t>
            </a:r>
            <a:r>
              <a:rPr i="1" dirty="0">
                <a:solidFill>
                  <a:schemeClr val="bg1"/>
                </a:solidFill>
                <a:latin typeface="Arial"/>
                <a:cs typeface="Arial"/>
              </a:rPr>
              <a:t>t </a:t>
            </a:r>
            <a:r>
              <a:rPr dirty="0">
                <a:solidFill>
                  <a:schemeClr val="bg1"/>
                </a:solidFill>
                <a:latin typeface="Arial"/>
                <a:cs typeface="Arial"/>
              </a:rPr>
              <a:t>=</a:t>
            </a:r>
            <a:r>
              <a:rPr spc="-15" dirty="0">
                <a:solidFill>
                  <a:schemeClr val="bg1"/>
                </a:solidFill>
                <a:latin typeface="Arial"/>
                <a:cs typeface="Arial"/>
              </a:rPr>
              <a:t> </a:t>
            </a:r>
            <a:r>
              <a:rPr spc="-8" dirty="0">
                <a:solidFill>
                  <a:schemeClr val="bg1"/>
                </a:solidFill>
                <a:latin typeface="Arial"/>
                <a:cs typeface="Arial"/>
              </a:rPr>
              <a:t>3</a:t>
            </a:r>
            <a:endParaRPr>
              <a:solidFill>
                <a:schemeClr val="bg1"/>
              </a:solidFill>
              <a:latin typeface="Arial"/>
              <a:cs typeface="Arial"/>
            </a:endParaRPr>
          </a:p>
          <a:p>
            <a:pPr marL="19050">
              <a:spcBef>
                <a:spcPts val="1080"/>
              </a:spcBef>
            </a:pPr>
            <a:r>
              <a:rPr b="1" spc="-15" dirty="0">
                <a:solidFill>
                  <a:schemeClr val="bg1"/>
                </a:solidFill>
                <a:latin typeface="Arial"/>
                <a:cs typeface="Arial"/>
              </a:rPr>
              <a:t>Figure 14.7 </a:t>
            </a:r>
            <a:r>
              <a:rPr spc="-15" dirty="0">
                <a:solidFill>
                  <a:schemeClr val="bg1"/>
                </a:solidFill>
                <a:latin typeface="Arial"/>
                <a:cs typeface="Arial"/>
              </a:rPr>
              <a:t>Four </a:t>
            </a:r>
            <a:r>
              <a:rPr spc="-8" dirty="0">
                <a:solidFill>
                  <a:schemeClr val="bg1"/>
                </a:solidFill>
                <a:latin typeface="Arial"/>
                <a:cs typeface="Arial"/>
              </a:rPr>
              <a:t>consecutive frames </a:t>
            </a:r>
            <a:r>
              <a:rPr dirty="0">
                <a:solidFill>
                  <a:schemeClr val="bg1"/>
                </a:solidFill>
                <a:latin typeface="Arial"/>
                <a:cs typeface="Arial"/>
              </a:rPr>
              <a:t>of the </a:t>
            </a:r>
            <a:r>
              <a:rPr spc="-8" dirty="0">
                <a:solidFill>
                  <a:schemeClr val="bg1"/>
                </a:solidFill>
                <a:latin typeface="Arial"/>
                <a:cs typeface="Arial"/>
              </a:rPr>
              <a:t>CartPole</a:t>
            </a:r>
            <a:r>
              <a:rPr spc="8" dirty="0">
                <a:solidFill>
                  <a:schemeClr val="bg1"/>
                </a:solidFill>
                <a:latin typeface="Arial"/>
                <a:cs typeface="Arial"/>
              </a:rPr>
              <a:t> </a:t>
            </a:r>
            <a:r>
              <a:rPr spc="-8" dirty="0">
                <a:solidFill>
                  <a:schemeClr val="bg1"/>
                </a:solidFill>
                <a:latin typeface="Arial"/>
                <a:cs typeface="Arial"/>
              </a:rPr>
              <a:t>environment</a:t>
            </a:r>
            <a:endParaRPr>
              <a:solidFill>
                <a:schemeClr val="bg1"/>
              </a:solidFill>
              <a:latin typeface="Arial"/>
              <a:cs typeface="Arial"/>
            </a:endParaRPr>
          </a:p>
        </p:txBody>
      </p:sp>
      <p:sp>
        <p:nvSpPr>
          <p:cNvPr id="10" name="Title 4">
            <a:extLst>
              <a:ext uri="{FF2B5EF4-FFF2-40B4-BE49-F238E27FC236}">
                <a16:creationId xmlns:a16="http://schemas.microsoft.com/office/drawing/2014/main" id="{49E0EDB5-E534-0000-9CEE-8D61732897D4}"/>
              </a:ext>
            </a:extLst>
          </p:cNvPr>
          <p:cNvSpPr txBox="1">
            <a:spLocks/>
          </p:cNvSpPr>
          <p:nvPr/>
        </p:nvSpPr>
        <p:spPr>
          <a:xfrm>
            <a:off x="5422345" y="1066065"/>
            <a:ext cx="7321745" cy="984885"/>
          </a:xfrm>
          <a:prstGeom prst="rect">
            <a:avLst/>
          </a:prstGeom>
        </p:spPr>
        <p:txBody>
          <a:bodyPr/>
          <a:lst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a:lstStyle>
          <a:p>
            <a:pPr defTabSz="914400"/>
            <a:r>
              <a:rPr lang="en-US" kern="0" dirty="0" err="1"/>
              <a:t>OpenAI</a:t>
            </a:r>
            <a:r>
              <a:rPr lang="en-US" kern="0" dirty="0"/>
              <a:t> Gym - Cartpole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276851" y="2263804"/>
            <a:ext cx="7734233" cy="5122376"/>
          </a:xfrm>
          <a:prstGeom prst="rect">
            <a:avLst/>
          </a:prstGeom>
          <a:blipFill>
            <a:blip r:embed="rId2" cstate="print"/>
            <a:stretch>
              <a:fillRect/>
            </a:stretch>
          </a:blipFill>
        </p:spPr>
        <p:txBody>
          <a:bodyPr wrap="square" lIns="0" tIns="0" rIns="0" bIns="0" rtlCol="0"/>
          <a:lstStyle/>
          <a:p>
            <a:endParaRPr>
              <a:solidFill>
                <a:schemeClr val="bg1"/>
              </a:solidFill>
              <a:latin typeface="Arial" panose="020B0604020202020204" pitchFamily="34" charset="0"/>
              <a:cs typeface="Arial" panose="020B0604020202020204" pitchFamily="34" charset="0"/>
            </a:endParaRPr>
          </a:p>
        </p:txBody>
      </p:sp>
      <p:sp>
        <p:nvSpPr>
          <p:cNvPr id="3" name="object 3"/>
          <p:cNvSpPr txBox="1"/>
          <p:nvPr/>
        </p:nvSpPr>
        <p:spPr>
          <a:xfrm>
            <a:off x="5257801" y="7515720"/>
            <a:ext cx="7773353" cy="917367"/>
          </a:xfrm>
          <a:prstGeom prst="rect">
            <a:avLst/>
          </a:prstGeom>
        </p:spPr>
        <p:txBody>
          <a:bodyPr vert="horz" wrap="square" lIns="0" tIns="19050" rIns="0" bIns="0" rtlCol="0">
            <a:spAutoFit/>
          </a:bodyPr>
          <a:lstStyle/>
          <a:p>
            <a:pPr marL="2163128" marR="7620" indent="-2145030">
              <a:lnSpc>
                <a:spcPct val="111100"/>
              </a:lnSpc>
              <a:spcBef>
                <a:spcPts val="150"/>
              </a:spcBef>
            </a:pPr>
            <a:r>
              <a:rPr b="1" spc="-15" dirty="0">
                <a:solidFill>
                  <a:schemeClr val="bg1"/>
                </a:solidFill>
                <a:latin typeface="Arial" panose="020B0604020202020204" pitchFamily="34" charset="0"/>
                <a:cs typeface="Arial" panose="020B0604020202020204" pitchFamily="34" charset="0"/>
              </a:rPr>
              <a:t>Figure</a:t>
            </a:r>
            <a:r>
              <a:rPr b="1" spc="-45" dirty="0">
                <a:solidFill>
                  <a:schemeClr val="bg1"/>
                </a:solidFill>
                <a:latin typeface="Arial" panose="020B0604020202020204" pitchFamily="34" charset="0"/>
                <a:cs typeface="Arial" panose="020B0604020202020204" pitchFamily="34" charset="0"/>
              </a:rPr>
              <a:t> </a:t>
            </a:r>
            <a:r>
              <a:rPr b="1" dirty="0">
                <a:solidFill>
                  <a:schemeClr val="bg1"/>
                </a:solidFill>
                <a:latin typeface="Arial" panose="020B0604020202020204" pitchFamily="34" charset="0"/>
                <a:cs typeface="Arial" panose="020B0604020202020204" pitchFamily="34" charset="0"/>
              </a:rPr>
              <a:t>B.3</a:t>
            </a:r>
            <a:r>
              <a:rPr b="1" spc="195" dirty="0">
                <a:solidFill>
                  <a:schemeClr val="bg1"/>
                </a:solidFill>
                <a:latin typeface="Arial" panose="020B0604020202020204" pitchFamily="34" charset="0"/>
                <a:cs typeface="Arial" panose="020B0604020202020204" pitchFamily="34" charset="0"/>
              </a:rPr>
              <a:t> </a:t>
            </a:r>
            <a:r>
              <a:rPr dirty="0">
                <a:solidFill>
                  <a:schemeClr val="bg1"/>
                </a:solidFill>
                <a:latin typeface="Arial" panose="020B0604020202020204" pitchFamily="34" charset="0"/>
                <a:cs typeface="Arial" panose="020B0604020202020204" pitchFamily="34" charset="0"/>
              </a:rPr>
              <a:t>The</a:t>
            </a:r>
            <a:r>
              <a:rPr spc="-38" dirty="0">
                <a:solidFill>
                  <a:schemeClr val="bg1"/>
                </a:solidFill>
                <a:latin typeface="Arial" panose="020B0604020202020204" pitchFamily="34" charset="0"/>
                <a:cs typeface="Arial" panose="020B0604020202020204" pitchFamily="34" charset="0"/>
              </a:rPr>
              <a:t> </a:t>
            </a:r>
            <a:r>
              <a:rPr spc="-8" dirty="0">
                <a:solidFill>
                  <a:schemeClr val="bg1"/>
                </a:solidFill>
                <a:latin typeface="Arial" panose="020B0604020202020204" pitchFamily="34" charset="0"/>
                <a:cs typeface="Arial" panose="020B0604020202020204" pitchFamily="34" charset="0"/>
              </a:rPr>
              <a:t>LunarLander-v2</a:t>
            </a:r>
            <a:r>
              <a:rPr spc="-480" dirty="0">
                <a:solidFill>
                  <a:schemeClr val="bg1"/>
                </a:solidFill>
                <a:latin typeface="Arial" panose="020B0604020202020204" pitchFamily="34" charset="0"/>
                <a:cs typeface="Arial" panose="020B0604020202020204" pitchFamily="34" charset="0"/>
              </a:rPr>
              <a:t> </a:t>
            </a:r>
            <a:r>
              <a:rPr spc="-8" dirty="0">
                <a:solidFill>
                  <a:schemeClr val="bg1"/>
                </a:solidFill>
                <a:latin typeface="Arial" panose="020B0604020202020204" pitchFamily="34" charset="0"/>
                <a:cs typeface="Arial" panose="020B0604020202020204" pitchFamily="34" charset="0"/>
              </a:rPr>
              <a:t>environment.</a:t>
            </a:r>
            <a:r>
              <a:rPr spc="-195" dirty="0">
                <a:solidFill>
                  <a:schemeClr val="bg1"/>
                </a:solidFill>
                <a:latin typeface="Arial" panose="020B0604020202020204" pitchFamily="34" charset="0"/>
                <a:cs typeface="Arial" panose="020B0604020202020204" pitchFamily="34" charset="0"/>
              </a:rPr>
              <a:t> </a:t>
            </a:r>
            <a:r>
              <a:rPr dirty="0">
                <a:solidFill>
                  <a:schemeClr val="bg1"/>
                </a:solidFill>
                <a:latin typeface="Arial" panose="020B0604020202020204" pitchFamily="34" charset="0"/>
                <a:cs typeface="Arial" panose="020B0604020202020204" pitchFamily="34" charset="0"/>
              </a:rPr>
              <a:t>The</a:t>
            </a:r>
            <a:r>
              <a:rPr spc="-38" dirty="0">
                <a:solidFill>
                  <a:schemeClr val="bg1"/>
                </a:solidFill>
                <a:latin typeface="Arial" panose="020B0604020202020204" pitchFamily="34" charset="0"/>
                <a:cs typeface="Arial" panose="020B0604020202020204" pitchFamily="34" charset="0"/>
              </a:rPr>
              <a:t> </a:t>
            </a:r>
            <a:r>
              <a:rPr spc="-8" dirty="0">
                <a:solidFill>
                  <a:schemeClr val="bg1"/>
                </a:solidFill>
                <a:latin typeface="Arial" panose="020B0604020202020204" pitchFamily="34" charset="0"/>
                <a:cs typeface="Arial" panose="020B0604020202020204" pitchFamily="34" charset="0"/>
              </a:rPr>
              <a:t>objective</a:t>
            </a:r>
            <a:r>
              <a:rPr spc="-38" dirty="0">
                <a:solidFill>
                  <a:schemeClr val="bg1"/>
                </a:solidFill>
                <a:latin typeface="Arial" panose="020B0604020202020204" pitchFamily="34" charset="0"/>
                <a:cs typeface="Arial" panose="020B0604020202020204" pitchFamily="34" charset="0"/>
              </a:rPr>
              <a:t> </a:t>
            </a:r>
            <a:r>
              <a:rPr spc="-8" dirty="0">
                <a:solidFill>
                  <a:schemeClr val="bg1"/>
                </a:solidFill>
                <a:latin typeface="Arial" panose="020B0604020202020204" pitchFamily="34" charset="0"/>
                <a:cs typeface="Arial" panose="020B0604020202020204" pitchFamily="34" charset="0"/>
              </a:rPr>
              <a:t>is</a:t>
            </a:r>
            <a:r>
              <a:rPr spc="-38" dirty="0">
                <a:solidFill>
                  <a:schemeClr val="bg1"/>
                </a:solidFill>
                <a:latin typeface="Arial" panose="020B0604020202020204" pitchFamily="34" charset="0"/>
                <a:cs typeface="Arial" panose="020B0604020202020204" pitchFamily="34" charset="0"/>
              </a:rPr>
              <a:t> </a:t>
            </a:r>
            <a:r>
              <a:rPr spc="-15" dirty="0">
                <a:solidFill>
                  <a:schemeClr val="bg1"/>
                </a:solidFill>
                <a:latin typeface="Arial" panose="020B0604020202020204" pitchFamily="34" charset="0"/>
                <a:cs typeface="Arial" panose="020B0604020202020204" pitchFamily="34" charset="0"/>
              </a:rPr>
              <a:t>to</a:t>
            </a:r>
            <a:r>
              <a:rPr spc="-38" dirty="0">
                <a:solidFill>
                  <a:schemeClr val="bg1"/>
                </a:solidFill>
                <a:latin typeface="Arial" panose="020B0604020202020204" pitchFamily="34" charset="0"/>
                <a:cs typeface="Arial" panose="020B0604020202020204" pitchFamily="34" charset="0"/>
              </a:rPr>
              <a:t> </a:t>
            </a:r>
            <a:r>
              <a:rPr spc="-8" dirty="0">
                <a:solidFill>
                  <a:schemeClr val="bg1"/>
                </a:solidFill>
                <a:latin typeface="Arial" panose="020B0604020202020204" pitchFamily="34" charset="0"/>
                <a:cs typeface="Arial" panose="020B0604020202020204" pitchFamily="34" charset="0"/>
              </a:rPr>
              <a:t>steer</a:t>
            </a:r>
            <a:r>
              <a:rPr spc="-45" dirty="0">
                <a:solidFill>
                  <a:schemeClr val="bg1"/>
                </a:solidFill>
                <a:latin typeface="Arial" panose="020B0604020202020204" pitchFamily="34" charset="0"/>
                <a:cs typeface="Arial" panose="020B0604020202020204" pitchFamily="34" charset="0"/>
              </a:rPr>
              <a:t> </a:t>
            </a:r>
            <a:r>
              <a:rPr spc="-8" dirty="0">
                <a:solidFill>
                  <a:schemeClr val="bg1"/>
                </a:solidFill>
                <a:latin typeface="Arial" panose="020B0604020202020204" pitchFamily="34" charset="0"/>
                <a:cs typeface="Arial" panose="020B0604020202020204" pitchFamily="34" charset="0"/>
              </a:rPr>
              <a:t>and</a:t>
            </a:r>
            <a:r>
              <a:rPr spc="-38" dirty="0">
                <a:solidFill>
                  <a:schemeClr val="bg1"/>
                </a:solidFill>
                <a:latin typeface="Arial" panose="020B0604020202020204" pitchFamily="34" charset="0"/>
                <a:cs typeface="Arial" panose="020B0604020202020204" pitchFamily="34" charset="0"/>
              </a:rPr>
              <a:t> </a:t>
            </a:r>
            <a:r>
              <a:rPr spc="-8" dirty="0">
                <a:solidFill>
                  <a:schemeClr val="bg1"/>
                </a:solidFill>
                <a:latin typeface="Arial" panose="020B0604020202020204" pitchFamily="34" charset="0"/>
                <a:cs typeface="Arial" panose="020B0604020202020204" pitchFamily="34" charset="0"/>
              </a:rPr>
              <a:t>land</a:t>
            </a:r>
            <a:r>
              <a:rPr spc="-38" dirty="0">
                <a:solidFill>
                  <a:schemeClr val="bg1"/>
                </a:solidFill>
                <a:latin typeface="Arial" panose="020B0604020202020204" pitchFamily="34" charset="0"/>
                <a:cs typeface="Arial" panose="020B0604020202020204" pitchFamily="34" charset="0"/>
              </a:rPr>
              <a:t> </a:t>
            </a:r>
            <a:r>
              <a:rPr dirty="0">
                <a:solidFill>
                  <a:schemeClr val="bg1"/>
                </a:solidFill>
                <a:latin typeface="Arial" panose="020B0604020202020204" pitchFamily="34" charset="0"/>
                <a:cs typeface="Arial" panose="020B0604020202020204" pitchFamily="34" charset="0"/>
              </a:rPr>
              <a:t>the</a:t>
            </a:r>
            <a:r>
              <a:rPr spc="-38" dirty="0">
                <a:solidFill>
                  <a:schemeClr val="bg1"/>
                </a:solidFill>
                <a:latin typeface="Arial" panose="020B0604020202020204" pitchFamily="34" charset="0"/>
                <a:cs typeface="Arial" panose="020B0604020202020204" pitchFamily="34" charset="0"/>
              </a:rPr>
              <a:t> </a:t>
            </a:r>
            <a:r>
              <a:rPr spc="-8" dirty="0">
                <a:solidFill>
                  <a:schemeClr val="bg1"/>
                </a:solidFill>
                <a:latin typeface="Arial" panose="020B0604020202020204" pitchFamily="34" charset="0"/>
                <a:cs typeface="Arial" panose="020B0604020202020204" pitchFamily="34" charset="0"/>
              </a:rPr>
              <a:t>lander</a:t>
            </a:r>
            <a:r>
              <a:rPr spc="-45" dirty="0">
                <a:solidFill>
                  <a:schemeClr val="bg1"/>
                </a:solidFill>
                <a:latin typeface="Arial" panose="020B0604020202020204" pitchFamily="34" charset="0"/>
                <a:cs typeface="Arial" panose="020B0604020202020204" pitchFamily="34" charset="0"/>
              </a:rPr>
              <a:t> </a:t>
            </a:r>
            <a:r>
              <a:rPr dirty="0">
                <a:solidFill>
                  <a:schemeClr val="bg1"/>
                </a:solidFill>
                <a:latin typeface="Arial" panose="020B0604020202020204" pitchFamily="34" charset="0"/>
                <a:cs typeface="Arial" panose="020B0604020202020204" pitchFamily="34" charset="0"/>
              </a:rPr>
              <a:t>between  the </a:t>
            </a:r>
            <a:r>
              <a:rPr spc="-8" dirty="0">
                <a:solidFill>
                  <a:schemeClr val="bg1"/>
                </a:solidFill>
                <a:latin typeface="Arial" panose="020B0604020202020204" pitchFamily="34" charset="0"/>
                <a:cs typeface="Arial" panose="020B0604020202020204" pitchFamily="34" charset="0"/>
              </a:rPr>
              <a:t>flags using minimal </a:t>
            </a:r>
            <a:r>
              <a:rPr dirty="0">
                <a:solidFill>
                  <a:schemeClr val="bg1"/>
                </a:solidFill>
                <a:latin typeface="Arial" panose="020B0604020202020204" pitchFamily="34" charset="0"/>
                <a:cs typeface="Arial" panose="020B0604020202020204" pitchFamily="34" charset="0"/>
              </a:rPr>
              <a:t>fuel, </a:t>
            </a:r>
            <a:r>
              <a:rPr spc="-8" dirty="0">
                <a:solidFill>
                  <a:schemeClr val="bg1"/>
                </a:solidFill>
                <a:latin typeface="Arial" panose="020B0604020202020204" pitchFamily="34" charset="0"/>
                <a:cs typeface="Arial" panose="020B0604020202020204" pitchFamily="34" charset="0"/>
              </a:rPr>
              <a:t>without</a:t>
            </a:r>
            <a:r>
              <a:rPr spc="23" dirty="0">
                <a:solidFill>
                  <a:schemeClr val="bg1"/>
                </a:solidFill>
                <a:latin typeface="Arial" panose="020B0604020202020204" pitchFamily="34" charset="0"/>
                <a:cs typeface="Arial" panose="020B0604020202020204" pitchFamily="34" charset="0"/>
              </a:rPr>
              <a:t> </a:t>
            </a:r>
            <a:r>
              <a:rPr spc="-8" dirty="0">
                <a:solidFill>
                  <a:schemeClr val="bg1"/>
                </a:solidFill>
                <a:latin typeface="Arial" panose="020B0604020202020204" pitchFamily="34" charset="0"/>
                <a:cs typeface="Arial" panose="020B0604020202020204" pitchFamily="34" charset="0"/>
              </a:rPr>
              <a:t>crashing.</a:t>
            </a:r>
            <a:endParaRPr dirty="0">
              <a:solidFill>
                <a:schemeClr val="bg1"/>
              </a:solidFill>
              <a:latin typeface="Arial" panose="020B0604020202020204" pitchFamily="34" charset="0"/>
              <a:cs typeface="Arial" panose="020B0604020202020204" pitchFamily="34" charset="0"/>
            </a:endParaRPr>
          </a:p>
        </p:txBody>
      </p:sp>
      <p:sp>
        <p:nvSpPr>
          <p:cNvPr id="4" name="object 4"/>
          <p:cNvSpPr txBox="1">
            <a:spLocks noGrp="1"/>
          </p:cNvSpPr>
          <p:nvPr>
            <p:ph type="ftr" sz="quarter" idx="5"/>
          </p:nvPr>
        </p:nvSpPr>
        <p:spPr>
          <a:xfrm flipH="1">
            <a:off x="2647950" y="9594738"/>
            <a:ext cx="11963400" cy="491801"/>
          </a:xfrm>
          <a:prstGeom prst="rect">
            <a:avLst/>
          </a:prstGeom>
        </p:spPr>
        <p:txBody>
          <a:bodyPr vert="horz" wrap="square" lIns="0" tIns="9525" rIns="0" bIns="0" rtlCol="0">
            <a:spAutoFit/>
          </a:bodyPr>
          <a:lstStyle/>
          <a:p>
            <a:pPr algn="ctr">
              <a:spcBef>
                <a:spcPts val="75"/>
              </a:spcBef>
            </a:pPr>
            <a:r>
              <a:rPr sz="1400" i="0" spc="-23" dirty="0">
                <a:solidFill>
                  <a:schemeClr val="bg1"/>
                </a:solidFill>
                <a:latin typeface="Arial" panose="020B0604020202020204" pitchFamily="34" charset="0"/>
                <a:cs typeface="Arial" panose="020B0604020202020204" pitchFamily="34" charset="0"/>
              </a:rPr>
              <a:t>From </a:t>
            </a:r>
            <a:r>
              <a:rPr sz="1400" dirty="0">
                <a:solidFill>
                  <a:schemeClr val="bg1"/>
                </a:solidFill>
                <a:latin typeface="Arial" panose="020B0604020202020204" pitchFamily="34" charset="0"/>
                <a:cs typeface="Arial" panose="020B0604020202020204" pitchFamily="34" charset="0"/>
              </a:rPr>
              <a:t>Foundations of </a:t>
            </a:r>
            <a:r>
              <a:rPr sz="1400" spc="15" dirty="0">
                <a:solidFill>
                  <a:schemeClr val="bg1"/>
                </a:solidFill>
                <a:latin typeface="Arial" panose="020B0604020202020204" pitchFamily="34" charset="0"/>
                <a:cs typeface="Arial" panose="020B0604020202020204" pitchFamily="34" charset="0"/>
              </a:rPr>
              <a:t>Deep </a:t>
            </a:r>
            <a:r>
              <a:rPr sz="1400" spc="-8" dirty="0">
                <a:solidFill>
                  <a:schemeClr val="bg1"/>
                </a:solidFill>
                <a:latin typeface="Arial" panose="020B0604020202020204" pitchFamily="34" charset="0"/>
                <a:cs typeface="Arial" panose="020B0604020202020204" pitchFamily="34" charset="0"/>
              </a:rPr>
              <a:t>Reinforcement </a:t>
            </a:r>
            <a:r>
              <a:rPr sz="1400" dirty="0">
                <a:solidFill>
                  <a:schemeClr val="bg1"/>
                </a:solidFill>
                <a:latin typeface="Arial" panose="020B0604020202020204" pitchFamily="34" charset="0"/>
                <a:cs typeface="Arial" panose="020B0604020202020204" pitchFamily="34" charset="0"/>
              </a:rPr>
              <a:t>Learning: </a:t>
            </a:r>
            <a:r>
              <a:rPr sz="1400" spc="-23" dirty="0">
                <a:solidFill>
                  <a:schemeClr val="bg1"/>
                </a:solidFill>
                <a:latin typeface="Arial" panose="020B0604020202020204" pitchFamily="34" charset="0"/>
                <a:cs typeface="Arial" panose="020B0604020202020204" pitchFamily="34" charset="0"/>
              </a:rPr>
              <a:t>Theory </a:t>
            </a:r>
            <a:r>
              <a:rPr sz="1400" spc="15" dirty="0">
                <a:solidFill>
                  <a:schemeClr val="bg1"/>
                </a:solidFill>
                <a:latin typeface="Arial" panose="020B0604020202020204" pitchFamily="34" charset="0"/>
                <a:cs typeface="Arial" panose="020B0604020202020204" pitchFamily="34" charset="0"/>
              </a:rPr>
              <a:t>and </a:t>
            </a:r>
            <a:r>
              <a:rPr sz="1400" dirty="0">
                <a:solidFill>
                  <a:schemeClr val="bg1"/>
                </a:solidFill>
                <a:latin typeface="Arial" panose="020B0604020202020204" pitchFamily="34" charset="0"/>
                <a:cs typeface="Arial" panose="020B0604020202020204" pitchFamily="34" charset="0"/>
              </a:rPr>
              <a:t>Practice </a:t>
            </a:r>
            <a:r>
              <a:rPr sz="1400" spc="-8" dirty="0">
                <a:solidFill>
                  <a:schemeClr val="bg1"/>
                </a:solidFill>
                <a:latin typeface="Arial" panose="020B0604020202020204" pitchFamily="34" charset="0"/>
                <a:cs typeface="Arial" panose="020B0604020202020204" pitchFamily="34" charset="0"/>
              </a:rPr>
              <a:t>in Python </a:t>
            </a:r>
            <a:r>
              <a:rPr sz="1400" i="0" spc="-15" dirty="0">
                <a:solidFill>
                  <a:schemeClr val="bg1"/>
                </a:solidFill>
                <a:latin typeface="Arial" panose="020B0604020202020204" pitchFamily="34" charset="0"/>
                <a:cs typeface="Arial" panose="020B0604020202020204" pitchFamily="34" charset="0"/>
              </a:rPr>
              <a:t>by </a:t>
            </a:r>
            <a:r>
              <a:rPr sz="1400" i="0" spc="-8" dirty="0">
                <a:solidFill>
                  <a:schemeClr val="bg1"/>
                </a:solidFill>
                <a:latin typeface="Arial" panose="020B0604020202020204" pitchFamily="34" charset="0"/>
                <a:cs typeface="Arial" panose="020B0604020202020204" pitchFamily="34" charset="0"/>
              </a:rPr>
              <a:t>Laura Graesser and </a:t>
            </a:r>
            <a:r>
              <a:rPr sz="1400" i="0" spc="-15" dirty="0">
                <a:solidFill>
                  <a:schemeClr val="bg1"/>
                </a:solidFill>
                <a:latin typeface="Arial" panose="020B0604020202020204" pitchFamily="34" charset="0"/>
                <a:cs typeface="Arial" panose="020B0604020202020204" pitchFamily="34" charset="0"/>
              </a:rPr>
              <a:t>Wah </a:t>
            </a:r>
            <a:r>
              <a:rPr sz="1400" i="0" spc="-8" dirty="0">
                <a:solidFill>
                  <a:schemeClr val="bg1"/>
                </a:solidFill>
                <a:latin typeface="Arial" panose="020B0604020202020204" pitchFamily="34" charset="0"/>
                <a:cs typeface="Arial" panose="020B0604020202020204" pitchFamily="34" charset="0"/>
              </a:rPr>
              <a:t>Loon </a:t>
            </a:r>
            <a:r>
              <a:rPr sz="1400" i="0" spc="-15" dirty="0">
                <a:solidFill>
                  <a:schemeClr val="bg1"/>
                </a:solidFill>
                <a:latin typeface="Arial" panose="020B0604020202020204" pitchFamily="34" charset="0"/>
                <a:cs typeface="Arial" panose="020B0604020202020204" pitchFamily="34" charset="0"/>
              </a:rPr>
              <a:t>Keng </a:t>
            </a:r>
            <a:r>
              <a:rPr sz="1400" i="0" spc="-8" dirty="0">
                <a:solidFill>
                  <a:schemeClr val="bg1"/>
                </a:solidFill>
                <a:latin typeface="Arial" panose="020B0604020202020204" pitchFamily="34" charset="0"/>
                <a:cs typeface="Arial" panose="020B0604020202020204" pitchFamily="34" charset="0"/>
              </a:rPr>
              <a:t>(ISBN-13:</a:t>
            </a:r>
            <a:r>
              <a:rPr sz="1400" i="0" spc="180" dirty="0">
                <a:solidFill>
                  <a:schemeClr val="bg1"/>
                </a:solidFill>
                <a:latin typeface="Arial" panose="020B0604020202020204" pitchFamily="34" charset="0"/>
                <a:cs typeface="Arial" panose="020B0604020202020204" pitchFamily="34" charset="0"/>
              </a:rPr>
              <a:t> </a:t>
            </a:r>
            <a:r>
              <a:rPr sz="1400" i="0" spc="-15" dirty="0">
                <a:solidFill>
                  <a:schemeClr val="bg1"/>
                </a:solidFill>
                <a:latin typeface="Arial" panose="020B0604020202020204" pitchFamily="34" charset="0"/>
                <a:cs typeface="Arial" panose="020B0604020202020204" pitchFamily="34" charset="0"/>
              </a:rPr>
              <a:t>9780135172384)</a:t>
            </a:r>
          </a:p>
          <a:p>
            <a:pPr algn="ctr">
              <a:spcBef>
                <a:spcPts val="398"/>
              </a:spcBef>
            </a:pPr>
            <a:r>
              <a:rPr sz="1400" i="0" spc="-8" dirty="0">
                <a:solidFill>
                  <a:schemeClr val="bg1"/>
                </a:solidFill>
                <a:latin typeface="Arial" panose="020B0604020202020204" pitchFamily="34" charset="0"/>
                <a:cs typeface="Arial" panose="020B0604020202020204" pitchFamily="34" charset="0"/>
              </a:rPr>
              <a:t>Copyright </a:t>
            </a:r>
            <a:r>
              <a:rPr sz="1400" i="0" dirty="0">
                <a:solidFill>
                  <a:schemeClr val="bg1"/>
                </a:solidFill>
                <a:latin typeface="Arial" panose="020B0604020202020204" pitchFamily="34" charset="0"/>
                <a:cs typeface="Arial" panose="020B0604020202020204" pitchFamily="34" charset="0"/>
              </a:rPr>
              <a:t>© </a:t>
            </a:r>
            <a:r>
              <a:rPr sz="1400" i="0" spc="-8" dirty="0">
                <a:solidFill>
                  <a:schemeClr val="bg1"/>
                </a:solidFill>
                <a:latin typeface="Arial" panose="020B0604020202020204" pitchFamily="34" charset="0"/>
                <a:cs typeface="Arial" panose="020B0604020202020204" pitchFamily="34" charset="0"/>
              </a:rPr>
              <a:t>2020 </a:t>
            </a:r>
            <a:r>
              <a:rPr sz="1400" i="0" spc="-15" dirty="0">
                <a:solidFill>
                  <a:schemeClr val="bg1"/>
                </a:solidFill>
                <a:latin typeface="Arial" panose="020B0604020202020204" pitchFamily="34" charset="0"/>
                <a:cs typeface="Arial" panose="020B0604020202020204" pitchFamily="34" charset="0"/>
              </a:rPr>
              <a:t>Pearson </a:t>
            </a:r>
            <a:r>
              <a:rPr sz="1400" i="0" dirty="0">
                <a:solidFill>
                  <a:schemeClr val="bg1"/>
                </a:solidFill>
                <a:latin typeface="Arial" panose="020B0604020202020204" pitchFamily="34" charset="0"/>
                <a:cs typeface="Arial" panose="020B0604020202020204" pitchFamily="34" charset="0"/>
              </a:rPr>
              <a:t>Education, Inc. </a:t>
            </a:r>
            <a:r>
              <a:rPr sz="1400" i="0" spc="-8" dirty="0">
                <a:solidFill>
                  <a:schemeClr val="bg1"/>
                </a:solidFill>
                <a:latin typeface="Arial" panose="020B0604020202020204" pitchFamily="34" charset="0"/>
                <a:cs typeface="Arial" panose="020B0604020202020204" pitchFamily="34" charset="0"/>
              </a:rPr>
              <a:t>All </a:t>
            </a:r>
            <a:r>
              <a:rPr sz="1400" i="0" dirty="0">
                <a:solidFill>
                  <a:schemeClr val="bg1"/>
                </a:solidFill>
                <a:latin typeface="Arial" panose="020B0604020202020204" pitchFamily="34" charset="0"/>
                <a:cs typeface="Arial" panose="020B0604020202020204" pitchFamily="34" charset="0"/>
              </a:rPr>
              <a:t>rights</a:t>
            </a:r>
            <a:r>
              <a:rPr sz="1400" i="0" spc="-83" dirty="0">
                <a:solidFill>
                  <a:schemeClr val="bg1"/>
                </a:solidFill>
                <a:latin typeface="Arial" panose="020B0604020202020204" pitchFamily="34" charset="0"/>
                <a:cs typeface="Arial" panose="020B0604020202020204" pitchFamily="34" charset="0"/>
              </a:rPr>
              <a:t> </a:t>
            </a:r>
            <a:r>
              <a:rPr sz="1400" i="0" spc="-8" dirty="0">
                <a:solidFill>
                  <a:schemeClr val="bg1"/>
                </a:solidFill>
                <a:latin typeface="Arial" panose="020B0604020202020204" pitchFamily="34" charset="0"/>
                <a:cs typeface="Arial" panose="020B0604020202020204" pitchFamily="34" charset="0"/>
              </a:rPr>
              <a:t>reserved.</a:t>
            </a:r>
          </a:p>
        </p:txBody>
      </p:sp>
      <p:sp>
        <p:nvSpPr>
          <p:cNvPr id="5" name="Title 4">
            <a:extLst>
              <a:ext uri="{FF2B5EF4-FFF2-40B4-BE49-F238E27FC236}">
                <a16:creationId xmlns:a16="http://schemas.microsoft.com/office/drawing/2014/main" id="{5F7F5E5A-3514-43B9-C4BD-888EF662C4AB}"/>
              </a:ext>
            </a:extLst>
          </p:cNvPr>
          <p:cNvSpPr txBox="1">
            <a:spLocks/>
          </p:cNvSpPr>
          <p:nvPr/>
        </p:nvSpPr>
        <p:spPr>
          <a:xfrm>
            <a:off x="4989644" y="869028"/>
            <a:ext cx="9058153" cy="984885"/>
          </a:xfrm>
          <a:prstGeom prst="rect">
            <a:avLst/>
          </a:prstGeom>
        </p:spPr>
        <p:txBody>
          <a:bodyPr/>
          <a:lst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a:lstStyle>
          <a:p>
            <a:pPr defTabSz="914400"/>
            <a:r>
              <a:rPr lang="en-US" kern="0" dirty="0" err="1"/>
              <a:t>OpenAI</a:t>
            </a:r>
            <a:r>
              <a:rPr lang="en-US" kern="0" dirty="0"/>
              <a:t> Gym - </a:t>
            </a:r>
            <a:r>
              <a:rPr lang="en-US" kern="0" dirty="0" err="1"/>
              <a:t>LunarLander</a:t>
            </a:r>
            <a:endParaRPr lang="en-US" kern="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567110" y="4073645"/>
            <a:ext cx="2297271" cy="1922876"/>
          </a:xfrm>
          <a:prstGeom prst="rect">
            <a:avLst/>
          </a:prstGeom>
          <a:blipFill>
            <a:blip r:embed="rId2" cstate="print"/>
            <a:stretch>
              <a:fillRect/>
            </a:stretch>
          </a:blipFill>
        </p:spPr>
        <p:txBody>
          <a:bodyPr wrap="square" lIns="0" tIns="0" rIns="0" bIns="0" rtlCol="0"/>
          <a:lstStyle/>
          <a:p>
            <a:endParaRPr>
              <a:solidFill>
                <a:schemeClr val="bg1"/>
              </a:solidFill>
            </a:endParaRPr>
          </a:p>
        </p:txBody>
      </p:sp>
      <p:sp>
        <p:nvSpPr>
          <p:cNvPr id="3" name="object 3"/>
          <p:cNvSpPr/>
          <p:nvPr/>
        </p:nvSpPr>
        <p:spPr>
          <a:xfrm>
            <a:off x="7991590" y="3156815"/>
            <a:ext cx="2297087" cy="2993400"/>
          </a:xfrm>
          <a:prstGeom prst="rect">
            <a:avLst/>
          </a:prstGeom>
          <a:blipFill>
            <a:blip r:embed="rId3" cstate="print"/>
            <a:stretch>
              <a:fillRect/>
            </a:stretch>
          </a:blipFill>
        </p:spPr>
        <p:txBody>
          <a:bodyPr wrap="square" lIns="0" tIns="0" rIns="0" bIns="0" rtlCol="0"/>
          <a:lstStyle/>
          <a:p>
            <a:endParaRPr>
              <a:solidFill>
                <a:schemeClr val="bg1"/>
              </a:solidFill>
            </a:endParaRPr>
          </a:p>
        </p:txBody>
      </p:sp>
      <p:sp>
        <p:nvSpPr>
          <p:cNvPr id="4" name="object 4"/>
          <p:cNvSpPr/>
          <p:nvPr/>
        </p:nvSpPr>
        <p:spPr>
          <a:xfrm>
            <a:off x="5416067" y="4163519"/>
            <a:ext cx="2297237" cy="1173318"/>
          </a:xfrm>
          <a:prstGeom prst="rect">
            <a:avLst/>
          </a:prstGeom>
          <a:blipFill>
            <a:blip r:embed="rId4" cstate="print"/>
            <a:stretch>
              <a:fillRect/>
            </a:stretch>
          </a:blipFill>
        </p:spPr>
        <p:txBody>
          <a:bodyPr wrap="square" lIns="0" tIns="0" rIns="0" bIns="0" rtlCol="0"/>
          <a:lstStyle/>
          <a:p>
            <a:endParaRPr>
              <a:solidFill>
                <a:schemeClr val="bg1"/>
              </a:solidFill>
            </a:endParaRPr>
          </a:p>
        </p:txBody>
      </p:sp>
      <p:sp>
        <p:nvSpPr>
          <p:cNvPr id="5" name="object 5"/>
          <p:cNvSpPr txBox="1"/>
          <p:nvPr/>
        </p:nvSpPr>
        <p:spPr>
          <a:xfrm>
            <a:off x="5257801" y="6302617"/>
            <a:ext cx="7773353" cy="1309782"/>
          </a:xfrm>
          <a:prstGeom prst="rect">
            <a:avLst/>
          </a:prstGeom>
        </p:spPr>
        <p:txBody>
          <a:bodyPr vert="horz" wrap="square" lIns="0" tIns="19050" rIns="0" bIns="0" rtlCol="0">
            <a:spAutoFit/>
          </a:bodyPr>
          <a:lstStyle/>
          <a:p>
            <a:pPr marL="207645" algn="ctr">
              <a:spcBef>
                <a:spcPts val="150"/>
              </a:spcBef>
              <a:tabLst>
                <a:tab pos="2573655" algn="l"/>
                <a:tab pos="5141594" algn="l"/>
              </a:tabLst>
            </a:pPr>
            <a:r>
              <a:rPr spc="-8" dirty="0">
                <a:solidFill>
                  <a:schemeClr val="bg1"/>
                </a:solidFill>
                <a:latin typeface="Arial"/>
                <a:cs typeface="Arial"/>
              </a:rPr>
              <a:t>CartPole	</a:t>
            </a:r>
            <a:r>
              <a:rPr dirty="0">
                <a:solidFill>
                  <a:schemeClr val="bg1"/>
                </a:solidFill>
                <a:latin typeface="Arial"/>
                <a:cs typeface="Arial"/>
              </a:rPr>
              <a:t>Atari</a:t>
            </a:r>
            <a:r>
              <a:rPr spc="15" dirty="0">
                <a:solidFill>
                  <a:schemeClr val="bg1"/>
                </a:solidFill>
                <a:latin typeface="Arial"/>
                <a:cs typeface="Arial"/>
              </a:rPr>
              <a:t> </a:t>
            </a:r>
            <a:r>
              <a:rPr spc="-15" dirty="0">
                <a:solidFill>
                  <a:schemeClr val="bg1"/>
                </a:solidFill>
                <a:latin typeface="Arial"/>
                <a:cs typeface="Arial"/>
              </a:rPr>
              <a:t>Breakout	</a:t>
            </a:r>
            <a:r>
              <a:rPr spc="-8" dirty="0">
                <a:solidFill>
                  <a:schemeClr val="bg1"/>
                </a:solidFill>
                <a:latin typeface="Arial"/>
                <a:cs typeface="Arial"/>
              </a:rPr>
              <a:t>BipedalWalker</a:t>
            </a:r>
            <a:endParaRPr>
              <a:solidFill>
                <a:schemeClr val="bg1"/>
              </a:solidFill>
              <a:latin typeface="Arial"/>
              <a:cs typeface="Arial"/>
            </a:endParaRPr>
          </a:p>
          <a:p>
            <a:pPr marL="2771775" marR="7620" indent="-2753678">
              <a:lnSpc>
                <a:spcPct val="111100"/>
              </a:lnSpc>
              <a:spcBef>
                <a:spcPts val="900"/>
              </a:spcBef>
            </a:pPr>
            <a:r>
              <a:rPr b="1" spc="-23" dirty="0">
                <a:solidFill>
                  <a:schemeClr val="bg1"/>
                </a:solidFill>
                <a:latin typeface="Arial"/>
                <a:cs typeface="Arial"/>
              </a:rPr>
              <a:t>Figure</a:t>
            </a:r>
            <a:r>
              <a:rPr b="1" spc="-75" dirty="0">
                <a:solidFill>
                  <a:schemeClr val="bg1"/>
                </a:solidFill>
                <a:latin typeface="Arial"/>
                <a:cs typeface="Arial"/>
              </a:rPr>
              <a:t> </a:t>
            </a:r>
            <a:r>
              <a:rPr b="1" spc="-60" dirty="0">
                <a:solidFill>
                  <a:schemeClr val="bg1"/>
                </a:solidFill>
                <a:latin typeface="Arial"/>
                <a:cs typeface="Arial"/>
              </a:rPr>
              <a:t>1.3  </a:t>
            </a:r>
            <a:r>
              <a:rPr spc="-15" dirty="0">
                <a:solidFill>
                  <a:schemeClr val="bg1"/>
                </a:solidFill>
                <a:latin typeface="Arial"/>
                <a:cs typeface="Arial"/>
              </a:rPr>
              <a:t>Three</a:t>
            </a:r>
            <a:r>
              <a:rPr spc="-75" dirty="0">
                <a:solidFill>
                  <a:schemeClr val="bg1"/>
                </a:solidFill>
                <a:latin typeface="Arial"/>
                <a:cs typeface="Arial"/>
              </a:rPr>
              <a:t> </a:t>
            </a:r>
            <a:r>
              <a:rPr spc="-23" dirty="0">
                <a:solidFill>
                  <a:schemeClr val="bg1"/>
                </a:solidFill>
                <a:latin typeface="Arial"/>
                <a:cs typeface="Arial"/>
              </a:rPr>
              <a:t>example</a:t>
            </a:r>
            <a:r>
              <a:rPr spc="-68" dirty="0">
                <a:solidFill>
                  <a:schemeClr val="bg1"/>
                </a:solidFill>
                <a:latin typeface="Arial"/>
                <a:cs typeface="Arial"/>
              </a:rPr>
              <a:t> </a:t>
            </a:r>
            <a:r>
              <a:rPr spc="-15" dirty="0">
                <a:solidFill>
                  <a:schemeClr val="bg1"/>
                </a:solidFill>
                <a:latin typeface="Arial"/>
                <a:cs typeface="Arial"/>
              </a:rPr>
              <a:t>environments</a:t>
            </a:r>
            <a:r>
              <a:rPr spc="-68" dirty="0">
                <a:solidFill>
                  <a:schemeClr val="bg1"/>
                </a:solidFill>
                <a:latin typeface="Arial"/>
                <a:cs typeface="Arial"/>
              </a:rPr>
              <a:t> </a:t>
            </a:r>
            <a:r>
              <a:rPr spc="-8" dirty="0">
                <a:solidFill>
                  <a:schemeClr val="bg1"/>
                </a:solidFill>
                <a:latin typeface="Arial"/>
                <a:cs typeface="Arial"/>
              </a:rPr>
              <a:t>with</a:t>
            </a:r>
            <a:r>
              <a:rPr spc="-68" dirty="0">
                <a:solidFill>
                  <a:schemeClr val="bg1"/>
                </a:solidFill>
                <a:latin typeface="Arial"/>
                <a:cs typeface="Arial"/>
              </a:rPr>
              <a:t> </a:t>
            </a:r>
            <a:r>
              <a:rPr spc="-23" dirty="0">
                <a:solidFill>
                  <a:schemeClr val="bg1"/>
                </a:solidFill>
                <a:latin typeface="Arial"/>
                <a:cs typeface="Arial"/>
              </a:rPr>
              <a:t>different</a:t>
            </a:r>
            <a:r>
              <a:rPr spc="-75" dirty="0">
                <a:solidFill>
                  <a:schemeClr val="bg1"/>
                </a:solidFill>
                <a:latin typeface="Arial"/>
                <a:cs typeface="Arial"/>
              </a:rPr>
              <a:t> </a:t>
            </a:r>
            <a:r>
              <a:rPr spc="-23" dirty="0">
                <a:solidFill>
                  <a:schemeClr val="bg1"/>
                </a:solidFill>
                <a:latin typeface="Arial"/>
                <a:cs typeface="Arial"/>
              </a:rPr>
              <a:t>states,</a:t>
            </a:r>
            <a:r>
              <a:rPr spc="-68" dirty="0">
                <a:solidFill>
                  <a:schemeClr val="bg1"/>
                </a:solidFill>
                <a:latin typeface="Arial"/>
                <a:cs typeface="Arial"/>
              </a:rPr>
              <a:t> </a:t>
            </a:r>
            <a:r>
              <a:rPr spc="-15" dirty="0">
                <a:solidFill>
                  <a:schemeClr val="bg1"/>
                </a:solidFill>
                <a:latin typeface="Arial"/>
                <a:cs typeface="Arial"/>
              </a:rPr>
              <a:t>actions,</a:t>
            </a:r>
            <a:r>
              <a:rPr spc="-68" dirty="0">
                <a:solidFill>
                  <a:schemeClr val="bg1"/>
                </a:solidFill>
                <a:latin typeface="Arial"/>
                <a:cs typeface="Arial"/>
              </a:rPr>
              <a:t> </a:t>
            </a:r>
            <a:r>
              <a:rPr spc="-8" dirty="0">
                <a:solidFill>
                  <a:schemeClr val="bg1"/>
                </a:solidFill>
                <a:latin typeface="Arial"/>
                <a:cs typeface="Arial"/>
              </a:rPr>
              <a:t>and</a:t>
            </a:r>
            <a:r>
              <a:rPr spc="-68" dirty="0">
                <a:solidFill>
                  <a:schemeClr val="bg1"/>
                </a:solidFill>
                <a:latin typeface="Arial"/>
                <a:cs typeface="Arial"/>
              </a:rPr>
              <a:t> </a:t>
            </a:r>
            <a:r>
              <a:rPr spc="-30" dirty="0">
                <a:solidFill>
                  <a:schemeClr val="bg1"/>
                </a:solidFill>
                <a:latin typeface="Arial"/>
                <a:cs typeface="Arial"/>
              </a:rPr>
              <a:t>rewards.</a:t>
            </a:r>
            <a:r>
              <a:rPr spc="-233" dirty="0">
                <a:solidFill>
                  <a:schemeClr val="bg1"/>
                </a:solidFill>
                <a:latin typeface="Arial"/>
                <a:cs typeface="Arial"/>
              </a:rPr>
              <a:t> </a:t>
            </a:r>
            <a:r>
              <a:rPr spc="-8" dirty="0">
                <a:solidFill>
                  <a:schemeClr val="bg1"/>
                </a:solidFill>
                <a:latin typeface="Arial"/>
                <a:cs typeface="Arial"/>
              </a:rPr>
              <a:t>These</a:t>
            </a:r>
            <a:r>
              <a:rPr spc="-68" dirty="0">
                <a:solidFill>
                  <a:schemeClr val="bg1"/>
                </a:solidFill>
                <a:latin typeface="Arial"/>
                <a:cs typeface="Arial"/>
              </a:rPr>
              <a:t> </a:t>
            </a:r>
            <a:r>
              <a:rPr spc="-15" dirty="0">
                <a:solidFill>
                  <a:schemeClr val="bg1"/>
                </a:solidFill>
                <a:latin typeface="Arial"/>
                <a:cs typeface="Arial"/>
              </a:rPr>
              <a:t>environments  are available </a:t>
            </a:r>
            <a:r>
              <a:rPr spc="-8" dirty="0">
                <a:solidFill>
                  <a:schemeClr val="bg1"/>
                </a:solidFill>
                <a:latin typeface="Arial"/>
                <a:cs typeface="Arial"/>
              </a:rPr>
              <a:t>in </a:t>
            </a:r>
            <a:r>
              <a:rPr dirty="0">
                <a:solidFill>
                  <a:schemeClr val="bg1"/>
                </a:solidFill>
                <a:latin typeface="Arial"/>
                <a:cs typeface="Arial"/>
              </a:rPr>
              <a:t>OpenAI</a:t>
            </a:r>
            <a:r>
              <a:rPr spc="30" dirty="0">
                <a:solidFill>
                  <a:schemeClr val="bg1"/>
                </a:solidFill>
                <a:latin typeface="Arial"/>
                <a:cs typeface="Arial"/>
              </a:rPr>
              <a:t> </a:t>
            </a:r>
            <a:r>
              <a:rPr dirty="0">
                <a:solidFill>
                  <a:schemeClr val="bg1"/>
                </a:solidFill>
                <a:latin typeface="Arial"/>
                <a:cs typeface="Arial"/>
              </a:rPr>
              <a:t>Gym.</a:t>
            </a:r>
            <a:endParaRPr>
              <a:solidFill>
                <a:schemeClr val="bg1"/>
              </a:solidFill>
              <a:latin typeface="Arial"/>
              <a:cs typeface="Arial"/>
            </a:endParaRPr>
          </a:p>
        </p:txBody>
      </p:sp>
      <p:sp>
        <p:nvSpPr>
          <p:cNvPr id="6" name="object 6"/>
          <p:cNvSpPr txBox="1">
            <a:spLocks noGrp="1"/>
          </p:cNvSpPr>
          <p:nvPr>
            <p:ph type="ftr" sz="quarter" idx="5"/>
          </p:nvPr>
        </p:nvSpPr>
        <p:spPr>
          <a:xfrm flipH="1">
            <a:off x="2590800" y="9290050"/>
            <a:ext cx="11544300" cy="707245"/>
          </a:xfrm>
          <a:prstGeom prst="rect">
            <a:avLst/>
          </a:prstGeom>
        </p:spPr>
        <p:txBody>
          <a:bodyPr vert="horz" wrap="square" lIns="0" tIns="9525" rIns="0" bIns="0" rtlCol="0">
            <a:spAutoFit/>
          </a:bodyPr>
          <a:lstStyle/>
          <a:p>
            <a:pPr algn="ctr">
              <a:spcBef>
                <a:spcPts val="75"/>
              </a:spcBef>
            </a:pPr>
            <a:r>
              <a:rPr sz="1400" i="0" spc="-23" dirty="0">
                <a:solidFill>
                  <a:schemeClr val="bg1"/>
                </a:solidFill>
              </a:rPr>
              <a:t>From </a:t>
            </a:r>
            <a:r>
              <a:rPr sz="1400" dirty="0">
                <a:solidFill>
                  <a:schemeClr val="bg1"/>
                </a:solidFill>
              </a:rPr>
              <a:t>Foundations of </a:t>
            </a:r>
            <a:r>
              <a:rPr sz="1400" spc="15" dirty="0">
                <a:solidFill>
                  <a:schemeClr val="bg1"/>
                </a:solidFill>
              </a:rPr>
              <a:t>Deep </a:t>
            </a:r>
            <a:r>
              <a:rPr sz="1400" spc="-8" dirty="0">
                <a:solidFill>
                  <a:schemeClr val="bg1"/>
                </a:solidFill>
              </a:rPr>
              <a:t>Reinforcement </a:t>
            </a:r>
            <a:r>
              <a:rPr sz="1400" dirty="0">
                <a:solidFill>
                  <a:schemeClr val="bg1"/>
                </a:solidFill>
              </a:rPr>
              <a:t>Learning: </a:t>
            </a:r>
            <a:r>
              <a:rPr sz="1400" spc="-23" dirty="0">
                <a:solidFill>
                  <a:schemeClr val="bg1"/>
                </a:solidFill>
              </a:rPr>
              <a:t>Theory </a:t>
            </a:r>
            <a:r>
              <a:rPr sz="1400" spc="15" dirty="0">
                <a:solidFill>
                  <a:schemeClr val="bg1"/>
                </a:solidFill>
              </a:rPr>
              <a:t>and </a:t>
            </a:r>
            <a:r>
              <a:rPr sz="1400" dirty="0">
                <a:solidFill>
                  <a:schemeClr val="bg1"/>
                </a:solidFill>
              </a:rPr>
              <a:t>Practice </a:t>
            </a:r>
            <a:r>
              <a:rPr sz="1400" spc="-8" dirty="0">
                <a:solidFill>
                  <a:schemeClr val="bg1"/>
                </a:solidFill>
              </a:rPr>
              <a:t>in Python </a:t>
            </a:r>
            <a:r>
              <a:rPr sz="1400" i="0" spc="-15" dirty="0">
                <a:solidFill>
                  <a:schemeClr val="bg1"/>
                </a:solidFill>
              </a:rPr>
              <a:t>by </a:t>
            </a:r>
            <a:r>
              <a:rPr sz="1400" i="0" spc="-8" dirty="0">
                <a:solidFill>
                  <a:schemeClr val="bg1"/>
                </a:solidFill>
              </a:rPr>
              <a:t>Laura Graesser and </a:t>
            </a:r>
            <a:r>
              <a:rPr sz="1400" i="0" spc="-15" dirty="0">
                <a:solidFill>
                  <a:schemeClr val="bg1"/>
                </a:solidFill>
              </a:rPr>
              <a:t>Wah </a:t>
            </a:r>
            <a:r>
              <a:rPr sz="1400" i="0" spc="-8" dirty="0">
                <a:solidFill>
                  <a:schemeClr val="bg1"/>
                </a:solidFill>
              </a:rPr>
              <a:t>Loon </a:t>
            </a:r>
            <a:r>
              <a:rPr sz="1400" i="0" spc="-15" dirty="0">
                <a:solidFill>
                  <a:schemeClr val="bg1"/>
                </a:solidFill>
              </a:rPr>
              <a:t>Keng </a:t>
            </a:r>
            <a:r>
              <a:rPr sz="1400" i="0" spc="-8" dirty="0">
                <a:solidFill>
                  <a:schemeClr val="bg1"/>
                </a:solidFill>
              </a:rPr>
              <a:t>(ISBN-13:</a:t>
            </a:r>
            <a:r>
              <a:rPr sz="1400" i="0" spc="180" dirty="0">
                <a:solidFill>
                  <a:schemeClr val="bg1"/>
                </a:solidFill>
              </a:rPr>
              <a:t> </a:t>
            </a:r>
            <a:r>
              <a:rPr sz="1400" i="0" spc="-15" dirty="0">
                <a:solidFill>
                  <a:schemeClr val="bg1"/>
                </a:solidFill>
              </a:rPr>
              <a:t>9780135172384)</a:t>
            </a:r>
          </a:p>
          <a:p>
            <a:pPr algn="ctr">
              <a:spcBef>
                <a:spcPts val="398"/>
              </a:spcBef>
            </a:pPr>
            <a:r>
              <a:rPr sz="1400" i="0" spc="-8" dirty="0">
                <a:solidFill>
                  <a:schemeClr val="bg1"/>
                </a:solidFill>
              </a:rPr>
              <a:t>Copyright </a:t>
            </a:r>
            <a:r>
              <a:rPr sz="1400" i="0" dirty="0">
                <a:solidFill>
                  <a:schemeClr val="bg1"/>
                </a:solidFill>
                <a:latin typeface="Arial"/>
                <a:cs typeface="Arial"/>
              </a:rPr>
              <a:t>© </a:t>
            </a:r>
            <a:r>
              <a:rPr sz="1400" i="0" spc="-8" dirty="0">
                <a:solidFill>
                  <a:schemeClr val="bg1"/>
                </a:solidFill>
              </a:rPr>
              <a:t>2020 </a:t>
            </a:r>
            <a:r>
              <a:rPr sz="1400" i="0" spc="-15" dirty="0">
                <a:solidFill>
                  <a:schemeClr val="bg1"/>
                </a:solidFill>
              </a:rPr>
              <a:t>Pearson </a:t>
            </a:r>
            <a:r>
              <a:rPr sz="1400" i="0" dirty="0">
                <a:solidFill>
                  <a:schemeClr val="bg1"/>
                </a:solidFill>
                <a:latin typeface="Arial"/>
                <a:cs typeface="Arial"/>
              </a:rPr>
              <a:t>Education, Inc. </a:t>
            </a:r>
            <a:r>
              <a:rPr sz="1400" i="0" spc="-8" dirty="0">
                <a:solidFill>
                  <a:schemeClr val="bg1"/>
                </a:solidFill>
              </a:rPr>
              <a:t>All </a:t>
            </a:r>
            <a:r>
              <a:rPr sz="1400" i="0" dirty="0">
                <a:solidFill>
                  <a:schemeClr val="bg1"/>
                </a:solidFill>
                <a:latin typeface="Arial"/>
                <a:cs typeface="Arial"/>
              </a:rPr>
              <a:t>rights</a:t>
            </a:r>
            <a:r>
              <a:rPr sz="1400" i="0" spc="-83" dirty="0">
                <a:solidFill>
                  <a:schemeClr val="bg1"/>
                </a:solidFill>
              </a:rPr>
              <a:t> </a:t>
            </a:r>
            <a:r>
              <a:rPr sz="1400" i="0" spc="-8" dirty="0">
                <a:solidFill>
                  <a:schemeClr val="bg1"/>
                </a:solidFill>
              </a:rPr>
              <a:t>reserved.</a:t>
            </a:r>
          </a:p>
        </p:txBody>
      </p:sp>
      <p:sp>
        <p:nvSpPr>
          <p:cNvPr id="7" name="Title 4">
            <a:extLst>
              <a:ext uri="{FF2B5EF4-FFF2-40B4-BE49-F238E27FC236}">
                <a16:creationId xmlns:a16="http://schemas.microsoft.com/office/drawing/2014/main" id="{7BFB53B5-1230-BB5D-5861-3113A1061DC0}"/>
              </a:ext>
            </a:extLst>
          </p:cNvPr>
          <p:cNvSpPr txBox="1">
            <a:spLocks/>
          </p:cNvSpPr>
          <p:nvPr/>
        </p:nvSpPr>
        <p:spPr>
          <a:xfrm>
            <a:off x="5063789" y="840662"/>
            <a:ext cx="9058153" cy="984885"/>
          </a:xfrm>
          <a:prstGeom prst="rect">
            <a:avLst/>
          </a:prstGeom>
        </p:spPr>
        <p:txBody>
          <a:bodyPr/>
          <a:lst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a:lstStyle>
          <a:p>
            <a:pPr defTabSz="914400"/>
            <a:r>
              <a:rPr lang="en-US" kern="0" dirty="0" err="1"/>
              <a:t>OpenAI</a:t>
            </a:r>
            <a:r>
              <a:rPr lang="en-US" kern="0" dirty="0"/>
              <a:t> Gym - Environments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7FAA03C-C6F5-14E8-3435-8C9B0817EDC4}"/>
              </a:ext>
            </a:extLst>
          </p:cNvPr>
          <p:cNvSpPr>
            <a:spLocks noGrp="1"/>
          </p:cNvSpPr>
          <p:nvPr>
            <p:ph type="sldNum" sz="quarter" idx="7"/>
          </p:nvPr>
        </p:nvSpPr>
        <p:spPr/>
        <p:txBody>
          <a:bodyPr/>
          <a:lstStyle/>
          <a:p>
            <a:fld id="{B6F15528-21DE-4FAA-801E-634DDDAF4B2B}" type="slidenum">
              <a:rPr lang="en-US" smtClean="0"/>
              <a:t>27</a:t>
            </a:fld>
            <a:endParaRPr lang="en-US"/>
          </a:p>
        </p:txBody>
      </p:sp>
      <p:sp>
        <p:nvSpPr>
          <p:cNvPr id="3" name="Title 2">
            <a:extLst>
              <a:ext uri="{FF2B5EF4-FFF2-40B4-BE49-F238E27FC236}">
                <a16:creationId xmlns:a16="http://schemas.microsoft.com/office/drawing/2014/main" id="{2A5D74FD-F789-0ED8-93FC-5FF12985C87C}"/>
              </a:ext>
            </a:extLst>
          </p:cNvPr>
          <p:cNvSpPr txBox="1">
            <a:spLocks/>
          </p:cNvSpPr>
          <p:nvPr/>
        </p:nvSpPr>
        <p:spPr>
          <a:xfrm>
            <a:off x="1329746" y="1003929"/>
            <a:ext cx="10467513" cy="984885"/>
          </a:xfrm>
          <a:prstGeom prst="rect">
            <a:avLst/>
          </a:prstGeom>
        </p:spPr>
        <p:txBody>
          <a:bodyPr/>
          <a:lst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a:lstStyle>
          <a:p>
            <a:pPr defTabSz="914400"/>
            <a:r>
              <a:rPr lang="en-US" kern="0"/>
              <a:t>Additional Information</a:t>
            </a:r>
            <a:endParaRPr lang="en-US" kern="0" dirty="0"/>
          </a:p>
        </p:txBody>
      </p:sp>
      <p:sp>
        <p:nvSpPr>
          <p:cNvPr id="4" name="Text Placeholder 3">
            <a:extLst>
              <a:ext uri="{FF2B5EF4-FFF2-40B4-BE49-F238E27FC236}">
                <a16:creationId xmlns:a16="http://schemas.microsoft.com/office/drawing/2014/main" id="{77999958-4FBB-A75C-0F15-89613E7F439A}"/>
              </a:ext>
            </a:extLst>
          </p:cNvPr>
          <p:cNvSpPr txBox="1">
            <a:spLocks/>
          </p:cNvSpPr>
          <p:nvPr/>
        </p:nvSpPr>
        <p:spPr>
          <a:xfrm>
            <a:off x="1329745" y="3185146"/>
            <a:ext cx="16086007" cy="6223737"/>
          </a:xfrm>
          <a:prstGeom prst="rect">
            <a:avLst/>
          </a:prstGeom>
        </p:spPr>
        <p:txBody>
          <a:bodyPr/>
          <a:lstStyle>
            <a:lvl1pPr marL="0" indent="0" algn="l" rtl="0" fontAlgn="base">
              <a:lnSpc>
                <a:spcPct val="90000"/>
              </a:lnSpc>
              <a:spcBef>
                <a:spcPts val="1500"/>
              </a:spcBef>
              <a:spcAft>
                <a:spcPts val="1500"/>
              </a:spcAft>
              <a:buClr>
                <a:schemeClr val="bg2"/>
              </a:buClr>
              <a:buSzPct val="100000"/>
              <a:buFontTx/>
              <a:buNone/>
              <a:defRPr sz="2800" b="0">
                <a:solidFill>
                  <a:schemeClr val="bg1"/>
                </a:solidFill>
                <a:latin typeface="Arial" panose="020B0604020202020204" pitchFamily="34" charset="0"/>
                <a:ea typeface="+mn-ea"/>
                <a:cs typeface="Arial" panose="020B0604020202020204" pitchFamily="34" charset="0"/>
              </a:defRPr>
            </a:lvl1pPr>
            <a:lvl2pPr marL="952519" indent="0" algn="l" rtl="0" fontAlgn="base">
              <a:lnSpc>
                <a:spcPct val="90000"/>
              </a:lnSpc>
              <a:spcBef>
                <a:spcPts val="1500"/>
              </a:spcBef>
              <a:spcAft>
                <a:spcPts val="1500"/>
              </a:spcAft>
              <a:buClr>
                <a:schemeClr val="bg2"/>
              </a:buClr>
              <a:buSzPct val="100000"/>
              <a:buFontTx/>
              <a:buNone/>
              <a:defRPr sz="2400" b="0">
                <a:solidFill>
                  <a:schemeClr val="bg1"/>
                </a:solidFill>
                <a:latin typeface="Arial" panose="020B0604020202020204" pitchFamily="34" charset="0"/>
                <a:cs typeface="Arial" panose="020B0604020202020204" pitchFamily="34" charset="0"/>
              </a:defRPr>
            </a:lvl2pPr>
            <a:lvl3pPr marL="1815078" indent="0" algn="l" rtl="0" fontAlgn="base">
              <a:lnSpc>
                <a:spcPct val="90000"/>
              </a:lnSpc>
              <a:spcBef>
                <a:spcPts val="1500"/>
              </a:spcBef>
              <a:spcAft>
                <a:spcPts val="1500"/>
              </a:spcAft>
              <a:buClr>
                <a:schemeClr val="bg2"/>
              </a:buClr>
              <a:buSzPct val="100000"/>
              <a:buFontTx/>
              <a:buNone/>
              <a:defRPr sz="1833" b="0">
                <a:solidFill>
                  <a:schemeClr val="accent4"/>
                </a:solidFill>
                <a:latin typeface="Trebuchet MS" pitchFamily="34" charset="0"/>
              </a:defRPr>
            </a:lvl3pPr>
            <a:lvl4pPr marL="2958101" indent="-381008" algn="l" rtl="0" fontAlgn="base">
              <a:spcBef>
                <a:spcPct val="20000"/>
              </a:spcBef>
              <a:spcAft>
                <a:spcPct val="0"/>
              </a:spcAft>
              <a:buChar char="–"/>
              <a:defRPr sz="3333">
                <a:solidFill>
                  <a:schemeClr val="bg1"/>
                </a:solidFill>
                <a:latin typeface="+mn-lt"/>
              </a:defRPr>
            </a:lvl4pPr>
            <a:lvl5pPr marL="3529612" indent="-381008" algn="l" rtl="0" fontAlgn="base">
              <a:spcBef>
                <a:spcPct val="20000"/>
              </a:spcBef>
              <a:spcAft>
                <a:spcPct val="0"/>
              </a:spcAft>
              <a:buChar char="»"/>
              <a:defRPr sz="3333">
                <a:solidFill>
                  <a:schemeClr val="bg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a:lstStyle>
          <a:p>
            <a:pPr defTabSz="914400"/>
            <a:r>
              <a:rPr lang="en-US" kern="0" dirty="0"/>
              <a:t>Foundations of Deep Reinforcement Learning </a:t>
            </a:r>
            <a:r>
              <a:rPr lang="en-US" kern="0" dirty="0">
                <a:hlinkClick r:id="rId2"/>
              </a:rPr>
              <a:t>https://www.pearson.com/us/higher-education/program/Graesser-Foundations-of-Deep-Reinforcement-Learning-Theory-and-Practice-in-Python/PGM2027228.html</a:t>
            </a:r>
            <a:r>
              <a:rPr lang="en-US" kern="0" dirty="0"/>
              <a:t> </a:t>
            </a:r>
          </a:p>
          <a:p>
            <a:pPr defTabSz="914400"/>
            <a:r>
              <a:rPr lang="en-US" kern="0" dirty="0"/>
              <a:t>NVIDIA Technical Blog – Deep Learning in a Nutshell: Reinforcement Learning </a:t>
            </a:r>
            <a:r>
              <a:rPr lang="en-US" kern="0" dirty="0">
                <a:hlinkClick r:id="rId3"/>
              </a:rPr>
              <a:t>https://developer.nvidia.com/blog/deep-learning-nutshell-reinforcement-learning/</a:t>
            </a:r>
            <a:r>
              <a:rPr lang="en-US" kern="0" dirty="0"/>
              <a:t> </a:t>
            </a:r>
          </a:p>
          <a:p>
            <a:pPr marL="457200" indent="-457200" defTabSz="914400">
              <a:buFont typeface="Arial" panose="020B0604020202020204" pitchFamily="34" charset="0"/>
              <a:buChar char="•"/>
            </a:pPr>
            <a:endParaRPr lang="en-US" kern="0" dirty="0"/>
          </a:p>
        </p:txBody>
      </p:sp>
    </p:spTree>
    <p:extLst>
      <p:ext uri="{BB962C8B-B14F-4D97-AF65-F5344CB8AC3E}">
        <p14:creationId xmlns:p14="http://schemas.microsoft.com/office/powerpoint/2010/main" val="6036712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6D3E35-7FB6-4F84-88E8-ED2635EB18BA}"/>
              </a:ext>
            </a:extLst>
          </p:cNvPr>
          <p:cNvSpPr>
            <a:spLocks noGrp="1"/>
          </p:cNvSpPr>
          <p:nvPr>
            <p:ph type="body" sz="quarter" idx="10"/>
          </p:nvPr>
        </p:nvSpPr>
        <p:spPr/>
        <p:txBody>
          <a:bodyPr/>
          <a:lstStyle/>
          <a:p>
            <a:r>
              <a:rPr lang="en-US" dirty="0"/>
              <a:t>Thank You</a:t>
            </a:r>
          </a:p>
        </p:txBody>
      </p:sp>
      <p:sp>
        <p:nvSpPr>
          <p:cNvPr id="5" name="Text Placeholder 4">
            <a:extLst>
              <a:ext uri="{FF2B5EF4-FFF2-40B4-BE49-F238E27FC236}">
                <a16:creationId xmlns:a16="http://schemas.microsoft.com/office/drawing/2014/main" id="{04276C08-D6AC-41B8-9C4F-83CCA4CE3F1E}"/>
              </a:ext>
            </a:extLst>
          </p:cNvPr>
          <p:cNvSpPr>
            <a:spLocks noGrp="1"/>
          </p:cNvSpPr>
          <p:nvPr>
            <p:ph type="body" sz="quarter" idx="4294967295"/>
          </p:nvPr>
        </p:nvSpPr>
        <p:spPr>
          <a:xfrm>
            <a:off x="1156986" y="7096650"/>
            <a:ext cx="7454900" cy="449262"/>
          </a:xfrm>
        </p:spPr>
        <p:txBody>
          <a:bodyPr/>
          <a:lstStyle/>
          <a:p>
            <a:r>
              <a:rPr lang="en-US" dirty="0"/>
              <a:t>Edge AI and Robotics Teaching Kit</a:t>
            </a:r>
          </a:p>
        </p:txBody>
      </p:sp>
    </p:spTree>
    <p:extLst>
      <p:ext uri="{BB962C8B-B14F-4D97-AF65-F5344CB8AC3E}">
        <p14:creationId xmlns:p14="http://schemas.microsoft.com/office/powerpoint/2010/main" val="101705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392A7-522E-4992-B51E-4B1B2CE30069}"/>
              </a:ext>
            </a:extLst>
          </p:cNvPr>
          <p:cNvSpPr>
            <a:spLocks noGrp="1"/>
          </p:cNvSpPr>
          <p:nvPr>
            <p:ph type="title"/>
          </p:nvPr>
        </p:nvSpPr>
        <p:spPr>
          <a:xfrm>
            <a:off x="1415778" y="777645"/>
            <a:ext cx="16626840" cy="984885"/>
          </a:xfrm>
        </p:spPr>
        <p:txBody>
          <a:bodyPr/>
          <a:lstStyle/>
          <a:p>
            <a:pPr algn="ctr"/>
            <a:r>
              <a:rPr lang="en-US" dirty="0"/>
              <a:t>Topics</a:t>
            </a:r>
          </a:p>
        </p:txBody>
      </p:sp>
      <p:sp>
        <p:nvSpPr>
          <p:cNvPr id="3" name="Content Placeholder 2">
            <a:extLst>
              <a:ext uri="{FF2B5EF4-FFF2-40B4-BE49-F238E27FC236}">
                <a16:creationId xmlns:a16="http://schemas.microsoft.com/office/drawing/2014/main" id="{B57D715D-A29E-44C2-83CB-22A795B4E590}"/>
              </a:ext>
            </a:extLst>
          </p:cNvPr>
          <p:cNvSpPr>
            <a:spLocks noGrp="1"/>
          </p:cNvSpPr>
          <p:nvPr>
            <p:ph idx="1"/>
          </p:nvPr>
        </p:nvSpPr>
        <p:spPr>
          <a:xfrm>
            <a:off x="1415778" y="2622168"/>
            <a:ext cx="16581120" cy="6198208"/>
          </a:xfrm>
        </p:spPr>
        <p:txBody>
          <a:bodyPr/>
          <a:lstStyle/>
          <a:p>
            <a:pPr marL="457200" indent="-457200">
              <a:buFont typeface="Arial" panose="020B0604020202020204" pitchFamily="34" charset="0"/>
              <a:buChar char="•"/>
            </a:pPr>
            <a:r>
              <a:rPr lang="en-US" dirty="0"/>
              <a:t>Describe concept of Reinforcement Learning</a:t>
            </a:r>
          </a:p>
          <a:p>
            <a:pPr marL="457200" indent="-457200">
              <a:buFont typeface="Arial" panose="020B0604020202020204" pitchFamily="34" charset="0"/>
              <a:buChar char="•"/>
            </a:pPr>
            <a:r>
              <a:rPr lang="en-US" spc="-35" dirty="0"/>
              <a:t>Reinforcement Learning Algorithms and Approaches</a:t>
            </a:r>
          </a:p>
          <a:p>
            <a:pPr marL="457200" indent="-457200">
              <a:buFont typeface="Arial" panose="020B0604020202020204" pitchFamily="34" charset="0"/>
              <a:buChar char="•"/>
            </a:pPr>
            <a:r>
              <a:rPr lang="en-US" spc="-35" dirty="0"/>
              <a:t>Deep Learning </a:t>
            </a:r>
          </a:p>
          <a:p>
            <a:pPr marL="457200" indent="-457200">
              <a:buFont typeface="Arial" panose="020B0604020202020204" pitchFamily="34" charset="0"/>
              <a:buChar char="•"/>
            </a:pPr>
            <a:r>
              <a:rPr lang="en-US" sz="2800" spc="-35" dirty="0"/>
              <a:t>States, Actions, Rewards</a:t>
            </a:r>
          </a:p>
          <a:p>
            <a:pPr marL="457200" indent="-457200">
              <a:buFont typeface="Arial" panose="020B0604020202020204" pitchFamily="34" charset="0"/>
              <a:buChar char="•"/>
            </a:pPr>
            <a:r>
              <a:rPr lang="en-US" sz="2800" spc="-35" dirty="0"/>
              <a:t>Lab and Example Environments</a:t>
            </a:r>
            <a:endParaRPr lang="en-US" sz="2800"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780897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492471" y="883152"/>
            <a:ext cx="13303058" cy="784407"/>
          </a:xfrm>
          <a:prstGeom prst="rect">
            <a:avLst/>
          </a:prstGeom>
        </p:spPr>
        <p:txBody>
          <a:bodyPr vert="horz" wrap="square" lIns="0" tIns="45301" rIns="0" bIns="0" numCol="1" rtlCol="0" anchor="b" anchorCtr="0" compatLnSpc="1">
            <a:prstTxWarp prst="textNoShape">
              <a:avLst/>
            </a:prstTxWarp>
            <a:spAutoFit/>
          </a:bodyPr>
          <a:lstStyle/>
          <a:p>
            <a:pPr marL="37751" algn="ctr">
              <a:lnSpc>
                <a:spcPct val="100000"/>
              </a:lnSpc>
              <a:spcBef>
                <a:spcPts val="357"/>
              </a:spcBef>
            </a:pPr>
            <a:r>
              <a:rPr sz="4800" spc="-89" dirty="0">
                <a:latin typeface="Arial" panose="020B0604020202020204" pitchFamily="34" charset="0"/>
                <a:cs typeface="Arial" panose="020B0604020202020204" pitchFamily="34" charset="0"/>
              </a:rPr>
              <a:t>Learning</a:t>
            </a:r>
            <a:r>
              <a:rPr sz="4800" spc="461" dirty="0">
                <a:latin typeface="Arial" panose="020B0604020202020204" pitchFamily="34" charset="0"/>
                <a:cs typeface="Arial" panose="020B0604020202020204" pitchFamily="34" charset="0"/>
              </a:rPr>
              <a:t> </a:t>
            </a:r>
            <a:r>
              <a:rPr sz="4800" spc="-89" dirty="0">
                <a:latin typeface="Arial" panose="020B0604020202020204" pitchFamily="34" charset="0"/>
                <a:cs typeface="Arial" panose="020B0604020202020204" pitchFamily="34" charset="0"/>
              </a:rPr>
              <a:t>Objectives</a:t>
            </a:r>
            <a:r>
              <a:rPr sz="4800" spc="476" dirty="0">
                <a:latin typeface="Arial" panose="020B0604020202020204" pitchFamily="34" charset="0"/>
                <a:cs typeface="Arial" panose="020B0604020202020204" pitchFamily="34" charset="0"/>
              </a:rPr>
              <a:t> </a:t>
            </a:r>
            <a:r>
              <a:rPr sz="4800" spc="45" dirty="0">
                <a:latin typeface="Arial" panose="020B0604020202020204" pitchFamily="34" charset="0"/>
                <a:cs typeface="Arial" panose="020B0604020202020204" pitchFamily="34" charset="0"/>
              </a:rPr>
              <a:t>-</a:t>
            </a:r>
            <a:r>
              <a:rPr sz="4800" spc="461" dirty="0">
                <a:latin typeface="Arial" panose="020B0604020202020204" pitchFamily="34" charset="0"/>
                <a:cs typeface="Arial" panose="020B0604020202020204" pitchFamily="34" charset="0"/>
              </a:rPr>
              <a:t> </a:t>
            </a:r>
            <a:r>
              <a:rPr sz="4800" spc="-163" dirty="0">
                <a:latin typeface="Arial" panose="020B0604020202020204" pitchFamily="34" charset="0"/>
                <a:cs typeface="Arial" panose="020B0604020202020204" pitchFamily="34" charset="0"/>
              </a:rPr>
              <a:t>Reinforcement</a:t>
            </a:r>
            <a:r>
              <a:rPr sz="4800" spc="476" dirty="0">
                <a:latin typeface="Arial" panose="020B0604020202020204" pitchFamily="34" charset="0"/>
                <a:cs typeface="Arial" panose="020B0604020202020204" pitchFamily="34" charset="0"/>
              </a:rPr>
              <a:t> </a:t>
            </a:r>
            <a:r>
              <a:rPr sz="4800" spc="-89" dirty="0">
                <a:latin typeface="Arial" panose="020B0604020202020204" pitchFamily="34" charset="0"/>
                <a:cs typeface="Arial" panose="020B0604020202020204" pitchFamily="34" charset="0"/>
              </a:rPr>
              <a:t>Learning</a:t>
            </a:r>
          </a:p>
        </p:txBody>
      </p:sp>
      <p:sp>
        <p:nvSpPr>
          <p:cNvPr id="7" name="object 7"/>
          <p:cNvSpPr txBox="1"/>
          <p:nvPr/>
        </p:nvSpPr>
        <p:spPr>
          <a:xfrm>
            <a:off x="950832" y="2678617"/>
            <a:ext cx="11026909" cy="3201370"/>
          </a:xfrm>
          <a:prstGeom prst="rect">
            <a:avLst/>
          </a:prstGeom>
        </p:spPr>
        <p:txBody>
          <a:bodyPr vert="horz" wrap="square" lIns="0" tIns="152889" rIns="0" bIns="0" rtlCol="0">
            <a:spAutoFit/>
          </a:bodyPr>
          <a:lstStyle/>
          <a:p>
            <a:pPr marL="921118" marR="787103">
              <a:spcBef>
                <a:spcPts val="892"/>
              </a:spcBef>
            </a:pPr>
            <a:r>
              <a:rPr lang="en-US" sz="2800" spc="-104" dirty="0">
                <a:solidFill>
                  <a:schemeClr val="bg1"/>
                </a:solidFill>
                <a:latin typeface="Arial" panose="020B0604020202020204" pitchFamily="34" charset="0"/>
                <a:cs typeface="Arial" panose="020B0604020202020204" pitchFamily="34" charset="0"/>
              </a:rPr>
              <a:t>Explain concepts of Reinforcement Learning </a:t>
            </a:r>
          </a:p>
          <a:p>
            <a:pPr marL="921118" marR="787103">
              <a:spcBef>
                <a:spcPts val="892"/>
              </a:spcBef>
            </a:pPr>
            <a:r>
              <a:rPr lang="en-US" sz="2800" spc="-104" dirty="0">
                <a:solidFill>
                  <a:schemeClr val="bg1"/>
                </a:solidFill>
                <a:latin typeface="Arial" panose="020B0604020202020204" pitchFamily="34" charset="0"/>
                <a:cs typeface="Arial" panose="020B0604020202020204" pitchFamily="34" charset="0"/>
              </a:rPr>
              <a:t>Explain different</a:t>
            </a:r>
            <a:r>
              <a:rPr lang="en-US" sz="2800" spc="-208" dirty="0">
                <a:solidFill>
                  <a:schemeClr val="bg1"/>
                </a:solidFill>
                <a:latin typeface="Arial" panose="020B0604020202020204" pitchFamily="34" charset="0"/>
                <a:cs typeface="Arial" panose="020B0604020202020204" pitchFamily="34" charset="0"/>
              </a:rPr>
              <a:t> reinforcement learning approaches</a:t>
            </a:r>
          </a:p>
          <a:p>
            <a:pPr marL="921118" marR="653088">
              <a:spcBef>
                <a:spcPts val="921"/>
              </a:spcBef>
            </a:pPr>
            <a:r>
              <a:rPr lang="en-US" sz="2800" spc="-208" dirty="0">
                <a:solidFill>
                  <a:schemeClr val="bg1"/>
                </a:solidFill>
                <a:latin typeface="Arial" panose="020B0604020202020204" pitchFamily="34" charset="0"/>
                <a:cs typeface="Arial" panose="020B0604020202020204" pitchFamily="34" charset="0"/>
              </a:rPr>
              <a:t>Describe DQN and how Q-Learning is leveraged</a:t>
            </a:r>
          </a:p>
          <a:p>
            <a:pPr marL="921118" marR="653088">
              <a:spcBef>
                <a:spcPts val="921"/>
              </a:spcBef>
            </a:pPr>
            <a:r>
              <a:rPr lang="en-US" sz="2800" spc="-208" dirty="0">
                <a:solidFill>
                  <a:schemeClr val="bg1"/>
                </a:solidFill>
                <a:latin typeface="Arial" panose="020B0604020202020204" pitchFamily="34" charset="0"/>
                <a:cs typeface="Arial" panose="020B0604020202020204" pitchFamily="34" charset="0"/>
              </a:rPr>
              <a:t>Gain hands-on experience training agents using sample environments in </a:t>
            </a:r>
            <a:r>
              <a:rPr lang="en-US" sz="2800" spc="-208" dirty="0" err="1">
                <a:solidFill>
                  <a:schemeClr val="bg1"/>
                </a:solidFill>
                <a:latin typeface="Arial" panose="020B0604020202020204" pitchFamily="34" charset="0"/>
                <a:cs typeface="Arial" panose="020B0604020202020204" pitchFamily="34" charset="0"/>
              </a:rPr>
              <a:t>Openai</a:t>
            </a:r>
            <a:r>
              <a:rPr lang="en-US" sz="2800" spc="-208" dirty="0">
                <a:solidFill>
                  <a:schemeClr val="bg1"/>
                </a:solidFill>
                <a:latin typeface="Arial" panose="020B0604020202020204" pitchFamily="34" charset="0"/>
                <a:cs typeface="Arial" panose="020B0604020202020204" pitchFamily="34" charset="0"/>
              </a:rPr>
              <a:t> Gym</a:t>
            </a:r>
            <a:endParaRPr lang="en-US" sz="2800" spc="-163" dirty="0">
              <a:solidFill>
                <a:schemeClr val="bg1"/>
              </a:solidFill>
              <a:latin typeface="Arial" panose="020B0604020202020204" pitchFamily="34" charset="0"/>
              <a:cs typeface="Arial" panose="020B0604020202020204" pitchFamily="34" charset="0"/>
            </a:endParaRPr>
          </a:p>
          <a:p>
            <a:pPr marL="921118" marR="15100">
              <a:spcBef>
                <a:spcPts val="907"/>
              </a:spcBef>
            </a:pPr>
            <a:endParaRPr sz="2800" dirty="0">
              <a:solidFill>
                <a:schemeClr val="bg1"/>
              </a:solidFill>
              <a:latin typeface="Arial" panose="020B0604020202020204" pitchFamily="34" charset="0"/>
              <a:cs typeface="Arial" panose="020B0604020202020204" pitchFamily="34" charset="0"/>
            </a:endParaRPr>
          </a:p>
        </p:txBody>
      </p:sp>
    </p:spTree>
  </p:cSld>
  <p:clrMapOvr>
    <a:masterClrMapping/>
  </p:clrMapOvr>
  <p:transition>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1438A3-E1D2-9738-FA2E-7D37CB530AE2}"/>
              </a:ext>
            </a:extLst>
          </p:cNvPr>
          <p:cNvSpPr>
            <a:spLocks noGrp="1"/>
          </p:cNvSpPr>
          <p:nvPr>
            <p:ph type="title"/>
          </p:nvPr>
        </p:nvSpPr>
        <p:spPr/>
        <p:txBody>
          <a:bodyPr/>
          <a:lstStyle/>
          <a:p>
            <a:r>
              <a:rPr lang="en-US" dirty="0"/>
              <a:t>Reinforcement Learning Concepts</a:t>
            </a:r>
          </a:p>
        </p:txBody>
      </p:sp>
    </p:spTree>
    <p:extLst>
      <p:ext uri="{BB962C8B-B14F-4D97-AF65-F5344CB8AC3E}">
        <p14:creationId xmlns:p14="http://schemas.microsoft.com/office/powerpoint/2010/main" val="573524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491182" y="853172"/>
            <a:ext cx="3976293" cy="784407"/>
          </a:xfrm>
          <a:prstGeom prst="rect">
            <a:avLst/>
          </a:prstGeom>
        </p:spPr>
        <p:txBody>
          <a:bodyPr vert="horz" wrap="square" lIns="0" tIns="45301" rIns="0" bIns="0" numCol="1" rtlCol="0" anchor="b" anchorCtr="0" compatLnSpc="1">
            <a:prstTxWarp prst="textNoShape">
              <a:avLst/>
            </a:prstTxWarp>
            <a:spAutoFit/>
          </a:bodyPr>
          <a:lstStyle/>
          <a:p>
            <a:pPr marL="37751">
              <a:lnSpc>
                <a:spcPct val="100000"/>
              </a:lnSpc>
              <a:spcBef>
                <a:spcPts val="357"/>
              </a:spcBef>
            </a:pPr>
            <a:r>
              <a:rPr lang="en-US" sz="4800" b="1" spc="-134" dirty="0">
                <a:latin typeface="Arial" panose="020B0604020202020204" pitchFamily="34" charset="0"/>
                <a:cs typeface="Arial" panose="020B0604020202020204" pitchFamily="34" charset="0"/>
              </a:rPr>
              <a:t>Concepts</a:t>
            </a:r>
            <a:endParaRPr sz="4800" b="1" spc="416" dirty="0">
              <a:latin typeface="Arial" panose="020B0604020202020204" pitchFamily="34" charset="0"/>
              <a:cs typeface="Arial" panose="020B0604020202020204" pitchFamily="34" charset="0"/>
            </a:endParaRPr>
          </a:p>
        </p:txBody>
      </p:sp>
      <p:sp>
        <p:nvSpPr>
          <p:cNvPr id="3" name="object 3"/>
          <p:cNvSpPr txBox="1"/>
          <p:nvPr/>
        </p:nvSpPr>
        <p:spPr>
          <a:xfrm>
            <a:off x="858527" y="2753450"/>
            <a:ext cx="6929097" cy="3483311"/>
          </a:xfrm>
          <a:prstGeom prst="rect">
            <a:avLst/>
          </a:prstGeom>
        </p:spPr>
        <p:txBody>
          <a:bodyPr vert="horz" wrap="square" lIns="0" tIns="35863" rIns="0" bIns="0" rtlCol="0">
            <a:spAutoFit/>
          </a:bodyPr>
          <a:lstStyle/>
          <a:p>
            <a:pPr marL="1425507" indent="-457200">
              <a:spcBef>
                <a:spcPts val="45"/>
              </a:spcBef>
              <a:buFont typeface="Arial" panose="020B0604020202020204" pitchFamily="34" charset="0"/>
              <a:buChar char="•"/>
            </a:pPr>
            <a:r>
              <a:rPr lang="en-US" sz="2800" dirty="0">
                <a:solidFill>
                  <a:schemeClr val="bg1"/>
                </a:solidFill>
                <a:latin typeface="Arial" panose="020B0604020202020204" pitchFamily="34" charset="0"/>
                <a:cs typeface="Arial" panose="020B0604020202020204" pitchFamily="34" charset="0"/>
              </a:rPr>
              <a:t>Environment- attributes</a:t>
            </a:r>
          </a:p>
          <a:p>
            <a:pPr marL="1425507" indent="-457200">
              <a:spcBef>
                <a:spcPts val="45"/>
              </a:spcBef>
              <a:buFont typeface="Arial" panose="020B0604020202020204" pitchFamily="34" charset="0"/>
              <a:buChar char="•"/>
            </a:pPr>
            <a:r>
              <a:rPr lang="en-US" sz="2800" dirty="0">
                <a:solidFill>
                  <a:schemeClr val="bg1"/>
                </a:solidFill>
                <a:latin typeface="Arial" panose="020B0604020202020204" pitchFamily="34" charset="0"/>
                <a:cs typeface="Arial" panose="020B0604020202020204" pitchFamily="34" charset="0"/>
              </a:rPr>
              <a:t>Agents </a:t>
            </a:r>
          </a:p>
          <a:p>
            <a:pPr marL="1425507" indent="-457200">
              <a:spcBef>
                <a:spcPts val="45"/>
              </a:spcBef>
              <a:buFont typeface="Arial" panose="020B0604020202020204" pitchFamily="34" charset="0"/>
              <a:buChar char="•"/>
            </a:pPr>
            <a:r>
              <a:rPr lang="en-US" sz="2800" dirty="0">
                <a:solidFill>
                  <a:schemeClr val="bg1"/>
                </a:solidFill>
                <a:latin typeface="Arial" panose="020B0604020202020204" pitchFamily="34" charset="0"/>
                <a:cs typeface="Arial" panose="020B0604020202020204" pitchFamily="34" charset="0"/>
              </a:rPr>
              <a:t>State/Actions</a:t>
            </a:r>
          </a:p>
          <a:p>
            <a:pPr marL="1425507" indent="-457200">
              <a:spcBef>
                <a:spcPts val="45"/>
              </a:spcBef>
              <a:buFont typeface="Arial" panose="020B0604020202020204" pitchFamily="34" charset="0"/>
              <a:buChar char="•"/>
            </a:pPr>
            <a:r>
              <a:rPr lang="en-US" sz="2800" dirty="0">
                <a:solidFill>
                  <a:schemeClr val="bg1"/>
                </a:solidFill>
                <a:latin typeface="Arial" panose="020B0604020202020204" pitchFamily="34" charset="0"/>
                <a:cs typeface="Arial" panose="020B0604020202020204" pitchFamily="34" charset="0"/>
              </a:rPr>
              <a:t>Learning – policies, functions, models</a:t>
            </a:r>
          </a:p>
          <a:p>
            <a:pPr marL="1425507" indent="-457200">
              <a:spcBef>
                <a:spcPts val="45"/>
              </a:spcBef>
              <a:buFont typeface="Arial" panose="020B0604020202020204" pitchFamily="34" charset="0"/>
              <a:buChar char="•"/>
            </a:pPr>
            <a:r>
              <a:rPr lang="en-US" sz="2800" dirty="0">
                <a:solidFill>
                  <a:schemeClr val="bg1"/>
                </a:solidFill>
                <a:latin typeface="Arial" panose="020B0604020202020204" pitchFamily="34" charset="0"/>
                <a:cs typeface="Arial" panose="020B0604020202020204" pitchFamily="34" charset="0"/>
              </a:rPr>
              <a:t>Objective</a:t>
            </a:r>
          </a:p>
          <a:p>
            <a:pPr marL="1425507" indent="-457200">
              <a:spcBef>
                <a:spcPts val="45"/>
              </a:spcBef>
              <a:buFont typeface="Arial" panose="020B0604020202020204" pitchFamily="34" charset="0"/>
              <a:buChar char="•"/>
            </a:pPr>
            <a:r>
              <a:rPr lang="en-US" sz="2800" dirty="0">
                <a:solidFill>
                  <a:schemeClr val="bg1"/>
                </a:solidFill>
                <a:latin typeface="Arial" panose="020B0604020202020204" pitchFamily="34" charset="0"/>
                <a:cs typeface="Arial" panose="020B0604020202020204" pitchFamily="34" charset="0"/>
              </a:rPr>
              <a:t>Rewards</a:t>
            </a:r>
          </a:p>
          <a:p>
            <a:pPr marL="968307">
              <a:spcBef>
                <a:spcPts val="45"/>
              </a:spcBef>
            </a:pPr>
            <a:endParaRPr sz="2800" dirty="0">
              <a:solidFill>
                <a:schemeClr val="bg1"/>
              </a:solidFill>
              <a:latin typeface="Arial" panose="020B0604020202020204" pitchFamily="34" charset="0"/>
              <a:cs typeface="Arial" panose="020B0604020202020204" pitchFamily="34" charset="0"/>
            </a:endParaRPr>
          </a:p>
        </p:txBody>
      </p:sp>
      <p:sp>
        <p:nvSpPr>
          <p:cNvPr id="10" name="object 11">
            <a:extLst>
              <a:ext uri="{FF2B5EF4-FFF2-40B4-BE49-F238E27FC236}">
                <a16:creationId xmlns:a16="http://schemas.microsoft.com/office/drawing/2014/main" id="{EF3FFBFE-DC44-4032-B958-988F72B0AF26}"/>
              </a:ext>
            </a:extLst>
          </p:cNvPr>
          <p:cNvSpPr txBox="1">
            <a:spLocks/>
          </p:cNvSpPr>
          <p:nvPr/>
        </p:nvSpPr>
        <p:spPr>
          <a:xfrm flipH="1">
            <a:off x="3604642" y="9689356"/>
            <a:ext cx="10423746" cy="597644"/>
          </a:xfrm>
          <a:prstGeom prst="rect">
            <a:avLst/>
          </a:prstGeom>
        </p:spPr>
        <p:txBody>
          <a:bodyPr vert="horz" wrap="square" lIns="0" tIns="22650" rIns="0" bIns="0" rtlCol="0">
            <a:spAutoFit/>
          </a:bodyPr>
          <a:lstStyle>
            <a:defPPr>
              <a:defRPr lang="en-US"/>
            </a:defPPr>
            <a:lvl1pPr algn="l" defTabSz="761970" rtl="0" fontAlgn="base">
              <a:spcBef>
                <a:spcPct val="0"/>
              </a:spcBef>
              <a:spcAft>
                <a:spcPct val="0"/>
              </a:spcAft>
              <a:defRPr sz="1784" b="1" i="0" kern="1200">
                <a:solidFill>
                  <a:schemeClr val="bg1"/>
                </a:solidFill>
                <a:latin typeface="Gill Sans MT"/>
                <a:ea typeface="MS PGothic" pitchFamily="34" charset="-128"/>
                <a:cs typeface="Gill Sans MT"/>
              </a:defRPr>
            </a:lvl1pPr>
            <a:lvl2pPr marL="761970" algn="l" defTabSz="761970" rtl="0" fontAlgn="base">
              <a:spcBef>
                <a:spcPct val="0"/>
              </a:spcBef>
              <a:spcAft>
                <a:spcPct val="0"/>
              </a:spcAft>
              <a:defRPr kern="1200">
                <a:solidFill>
                  <a:schemeClr val="tx1"/>
                </a:solidFill>
                <a:latin typeface="Arial" charset="0"/>
                <a:ea typeface="MS PGothic" pitchFamily="34" charset="-128"/>
                <a:cs typeface="+mn-cs"/>
              </a:defRPr>
            </a:lvl2pPr>
            <a:lvl3pPr marL="1523939" algn="l" defTabSz="761970" rtl="0" fontAlgn="base">
              <a:spcBef>
                <a:spcPct val="0"/>
              </a:spcBef>
              <a:spcAft>
                <a:spcPct val="0"/>
              </a:spcAft>
              <a:defRPr kern="1200">
                <a:solidFill>
                  <a:schemeClr val="tx1"/>
                </a:solidFill>
                <a:latin typeface="Arial" charset="0"/>
                <a:ea typeface="MS PGothic" pitchFamily="34" charset="-128"/>
                <a:cs typeface="+mn-cs"/>
              </a:defRPr>
            </a:lvl3pPr>
            <a:lvl4pPr marL="2285909" algn="l" defTabSz="761970" rtl="0" fontAlgn="base">
              <a:spcBef>
                <a:spcPct val="0"/>
              </a:spcBef>
              <a:spcAft>
                <a:spcPct val="0"/>
              </a:spcAft>
              <a:defRPr kern="1200">
                <a:solidFill>
                  <a:schemeClr val="tx1"/>
                </a:solidFill>
                <a:latin typeface="Arial" charset="0"/>
                <a:ea typeface="MS PGothic" pitchFamily="34" charset="-128"/>
                <a:cs typeface="+mn-cs"/>
              </a:defRPr>
            </a:lvl4pPr>
            <a:lvl5pPr marL="3047878" algn="l" defTabSz="761970" rtl="0" fontAlgn="base">
              <a:spcBef>
                <a:spcPct val="0"/>
              </a:spcBef>
              <a:spcAft>
                <a:spcPct val="0"/>
              </a:spcAft>
              <a:defRPr kern="1200">
                <a:solidFill>
                  <a:schemeClr val="tx1"/>
                </a:solidFill>
                <a:latin typeface="Arial" charset="0"/>
                <a:ea typeface="MS PGothic" pitchFamily="34" charset="-128"/>
                <a:cs typeface="+mn-cs"/>
              </a:defRPr>
            </a:lvl5pPr>
            <a:lvl6pPr marL="3809848" algn="l" defTabSz="1523939" rtl="0" eaLnBrk="1" latinLnBrk="0" hangingPunct="1">
              <a:defRPr kern="1200">
                <a:solidFill>
                  <a:schemeClr val="tx1"/>
                </a:solidFill>
                <a:latin typeface="Arial" charset="0"/>
                <a:ea typeface="MS PGothic" pitchFamily="34" charset="-128"/>
                <a:cs typeface="+mn-cs"/>
              </a:defRPr>
            </a:lvl6pPr>
            <a:lvl7pPr marL="4571817" algn="l" defTabSz="1523939" rtl="0" eaLnBrk="1" latinLnBrk="0" hangingPunct="1">
              <a:defRPr kern="1200">
                <a:solidFill>
                  <a:schemeClr val="tx1"/>
                </a:solidFill>
                <a:latin typeface="Arial" charset="0"/>
                <a:ea typeface="MS PGothic" pitchFamily="34" charset="-128"/>
                <a:cs typeface="+mn-cs"/>
              </a:defRPr>
            </a:lvl7pPr>
            <a:lvl8pPr marL="5333787" algn="l" defTabSz="1523939" rtl="0" eaLnBrk="1" latinLnBrk="0" hangingPunct="1">
              <a:defRPr kern="1200">
                <a:solidFill>
                  <a:schemeClr val="tx1"/>
                </a:solidFill>
                <a:latin typeface="Arial" charset="0"/>
                <a:ea typeface="MS PGothic" pitchFamily="34" charset="-128"/>
                <a:cs typeface="+mn-cs"/>
              </a:defRPr>
            </a:lvl8pPr>
            <a:lvl9pPr marL="6095756" algn="l" defTabSz="1523939" rtl="0" eaLnBrk="1" latinLnBrk="0" hangingPunct="1">
              <a:defRPr kern="1200">
                <a:solidFill>
                  <a:schemeClr val="tx1"/>
                </a:solidFill>
                <a:latin typeface="Arial" charset="0"/>
                <a:ea typeface="MS PGothic" pitchFamily="34" charset="-128"/>
                <a:cs typeface="+mn-cs"/>
              </a:defRPr>
            </a:lvl9pPr>
          </a:lstStyle>
          <a:p>
            <a:pPr marL="37751">
              <a:spcBef>
                <a:spcPts val="178"/>
              </a:spcBef>
            </a:pPr>
            <a:r>
              <a:rPr lang="en-US" spc="268" dirty="0">
                <a:latin typeface="Calibri"/>
                <a:cs typeface="Calibri"/>
              </a:rPr>
              <a:t>©</a:t>
            </a:r>
            <a:r>
              <a:rPr lang="en-US" spc="268" dirty="0">
                <a:latin typeface="Arial" panose="020B0604020202020204" pitchFamily="34" charset="0"/>
                <a:cs typeface="Arial" panose="020B0604020202020204" pitchFamily="34" charset="0"/>
              </a:rPr>
              <a:t>D.</a:t>
            </a:r>
            <a:r>
              <a:rPr lang="en-US" spc="119" dirty="0">
                <a:latin typeface="Arial" panose="020B0604020202020204" pitchFamily="34" charset="0"/>
                <a:cs typeface="Arial" panose="020B0604020202020204" pitchFamily="34" charset="0"/>
              </a:rPr>
              <a:t> </a:t>
            </a:r>
            <a:r>
              <a:rPr lang="en-US" spc="-45" dirty="0">
                <a:latin typeface="Arial" panose="020B0604020202020204" pitchFamily="34" charset="0"/>
                <a:cs typeface="Arial" panose="020B0604020202020204" pitchFamily="34" charset="0"/>
              </a:rPr>
              <a:t>Poole</a:t>
            </a:r>
            <a:r>
              <a:rPr lang="en-US" spc="119" dirty="0">
                <a:latin typeface="Arial" panose="020B0604020202020204" pitchFamily="34" charset="0"/>
                <a:cs typeface="Arial" panose="020B0604020202020204" pitchFamily="34" charset="0"/>
              </a:rPr>
              <a:t> </a:t>
            </a:r>
            <a:r>
              <a:rPr lang="en-US" spc="-45" dirty="0">
                <a:latin typeface="Arial" panose="020B0604020202020204" pitchFamily="34" charset="0"/>
                <a:cs typeface="Arial" panose="020B0604020202020204" pitchFamily="34" charset="0"/>
              </a:rPr>
              <a:t>and</a:t>
            </a:r>
            <a:r>
              <a:rPr lang="en-US" spc="119" dirty="0">
                <a:latin typeface="Arial" panose="020B0604020202020204" pitchFamily="34" charset="0"/>
                <a:cs typeface="Arial" panose="020B0604020202020204" pitchFamily="34" charset="0"/>
              </a:rPr>
              <a:t> </a:t>
            </a:r>
            <a:r>
              <a:rPr lang="en-US" spc="-30" dirty="0">
                <a:latin typeface="Arial" panose="020B0604020202020204" pitchFamily="34" charset="0"/>
                <a:cs typeface="Arial" panose="020B0604020202020204" pitchFamily="34" charset="0"/>
              </a:rPr>
              <a:t>A.</a:t>
            </a:r>
            <a:r>
              <a:rPr lang="en-US" spc="119" dirty="0">
                <a:latin typeface="Arial" panose="020B0604020202020204" pitchFamily="34" charset="0"/>
                <a:cs typeface="Arial" panose="020B0604020202020204" pitchFamily="34" charset="0"/>
              </a:rPr>
              <a:t> </a:t>
            </a:r>
            <a:r>
              <a:rPr lang="en-US" spc="-45" dirty="0">
                <a:latin typeface="Arial" panose="020B0604020202020204" pitchFamily="34" charset="0"/>
                <a:cs typeface="Arial" panose="020B0604020202020204" pitchFamily="34" charset="0"/>
              </a:rPr>
              <a:t>Mackworth</a:t>
            </a:r>
            <a:r>
              <a:rPr lang="en-US" spc="119" dirty="0">
                <a:latin typeface="Arial" panose="020B0604020202020204" pitchFamily="34" charset="0"/>
                <a:cs typeface="Arial" panose="020B0604020202020204" pitchFamily="34" charset="0"/>
              </a:rPr>
              <a:t> </a:t>
            </a:r>
            <a:r>
              <a:rPr lang="en-US" spc="-15" dirty="0">
                <a:latin typeface="Arial" panose="020B0604020202020204" pitchFamily="34" charset="0"/>
                <a:cs typeface="Arial" panose="020B0604020202020204" pitchFamily="34" charset="0"/>
              </a:rPr>
              <a:t>2019 </a:t>
            </a:r>
            <a:r>
              <a:rPr lang="en-US" dirty="0">
                <a:latin typeface="Arial" panose="020B0604020202020204" pitchFamily="34" charset="0"/>
                <a:cs typeface="Arial" panose="020B0604020202020204" pitchFamily="34" charset="0"/>
                <a:hlinkClick r:id="rId3"/>
              </a:rPr>
              <a:t>Artificial Intelligence: Foundations of Computational Agents</a:t>
            </a:r>
            <a:endParaRPr lang="en-US" dirty="0">
              <a:latin typeface="Arial" panose="020B0604020202020204" pitchFamily="34" charset="0"/>
              <a:cs typeface="Arial" panose="020B0604020202020204" pitchFamily="34" charset="0"/>
            </a:endParaRPr>
          </a:p>
          <a:p>
            <a:pPr marL="37751">
              <a:spcBef>
                <a:spcPts val="178"/>
              </a:spcBef>
            </a:pPr>
            <a:endParaRPr lang="en-US" spc="-15" dirty="0"/>
          </a:p>
        </p:txBody>
      </p:sp>
    </p:spTree>
    <p:extLst>
      <p:ext uri="{BB962C8B-B14F-4D97-AF65-F5344CB8AC3E}">
        <p14:creationId xmlns:p14="http://schemas.microsoft.com/office/powerpoint/2010/main" val="3757657230"/>
      </p:ext>
    </p:extLst>
  </p:cSld>
  <p:clrMapOvr>
    <a:masterClrMapping/>
  </p:clrMapOvr>
  <p:transition>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DE902-0C6D-8D45-962E-302ABDE4FDA4}"/>
              </a:ext>
            </a:extLst>
          </p:cNvPr>
          <p:cNvSpPr>
            <a:spLocks noGrp="1"/>
          </p:cNvSpPr>
          <p:nvPr>
            <p:ph type="title"/>
          </p:nvPr>
        </p:nvSpPr>
        <p:spPr/>
        <p:txBody>
          <a:bodyPr/>
          <a:lstStyle/>
          <a:p>
            <a:r>
              <a:rPr lang="en-US" sz="4800" dirty="0"/>
              <a:t>Reinforcement Learning</a:t>
            </a:r>
          </a:p>
        </p:txBody>
      </p:sp>
      <p:pic>
        <p:nvPicPr>
          <p:cNvPr id="4" name="Picture 3" descr="A close up of a dog&#10;&#10;Description automatically generated">
            <a:extLst>
              <a:ext uri="{FF2B5EF4-FFF2-40B4-BE49-F238E27FC236}">
                <a16:creationId xmlns:a16="http://schemas.microsoft.com/office/drawing/2014/main" id="{F415595D-4A88-4578-AF1B-2ACD6C1E11CC}"/>
              </a:ext>
            </a:extLst>
          </p:cNvPr>
          <p:cNvPicPr>
            <a:picLocks noChangeAspect="1"/>
          </p:cNvPicPr>
          <p:nvPr/>
        </p:nvPicPr>
        <p:blipFill rotWithShape="1">
          <a:blip r:embed="rId3"/>
          <a:srcRect l="8662" t="8852" r="8883"/>
          <a:stretch/>
        </p:blipFill>
        <p:spPr>
          <a:xfrm>
            <a:off x="2000250" y="3444876"/>
            <a:ext cx="3984627" cy="4413248"/>
          </a:xfrm>
          <a:prstGeom prst="rect">
            <a:avLst/>
          </a:prstGeom>
          <a:ln w="228600" cap="sq" cmpd="thickThin">
            <a:solidFill>
              <a:srgbClr val="000000"/>
            </a:solidFill>
            <a:prstDash val="solid"/>
            <a:miter lim="800000"/>
          </a:ln>
          <a:effectLst>
            <a:outerShdw blurRad="50800" dist="38100" dir="8100000" algn="tr" rotWithShape="0">
              <a:prstClr val="black">
                <a:alpha val="40000"/>
              </a:prstClr>
            </a:outerShdw>
          </a:effectLst>
        </p:spPr>
      </p:pic>
      <p:pic>
        <p:nvPicPr>
          <p:cNvPr id="6" name="Graphic 5" descr="Dog">
            <a:extLst>
              <a:ext uri="{FF2B5EF4-FFF2-40B4-BE49-F238E27FC236}">
                <a16:creationId xmlns:a16="http://schemas.microsoft.com/office/drawing/2014/main" id="{806BD5AA-EB90-4020-963E-2869206725F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70875" y="4111625"/>
            <a:ext cx="2063750" cy="2063750"/>
          </a:xfrm>
          <a:prstGeom prst="rect">
            <a:avLst/>
          </a:prstGeom>
        </p:spPr>
      </p:pic>
      <p:sp>
        <p:nvSpPr>
          <p:cNvPr id="7" name="Rectangle 6">
            <a:extLst>
              <a:ext uri="{FF2B5EF4-FFF2-40B4-BE49-F238E27FC236}">
                <a16:creationId xmlns:a16="http://schemas.microsoft.com/office/drawing/2014/main" id="{74E01FAE-41B1-448C-AE8F-F6943E304907}"/>
              </a:ext>
            </a:extLst>
          </p:cNvPr>
          <p:cNvSpPr/>
          <p:nvPr/>
        </p:nvSpPr>
        <p:spPr>
          <a:xfrm>
            <a:off x="8397875" y="6021547"/>
            <a:ext cx="1809750" cy="709453"/>
          </a:xfrm>
          <a:prstGeom prst="rect">
            <a:avLst/>
          </a:prstGeom>
          <a:solidFill>
            <a:srgbClr val="E7FFBE"/>
          </a:solidFill>
          <a:ln w="9525">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2015">
              <a:defRPr/>
            </a:pPr>
            <a:r>
              <a:rPr lang="en-US" b="1">
                <a:solidFill>
                  <a:sysClr val="windowText" lastClr="000000"/>
                </a:solidFill>
                <a:latin typeface="Trebuchet MS"/>
              </a:rPr>
              <a:t>Agent</a:t>
            </a:r>
            <a:endParaRPr lang="en-US" sz="3000" b="1">
              <a:solidFill>
                <a:sysClr val="windowText" lastClr="000000"/>
              </a:solidFill>
              <a:latin typeface="Trebuchet MS"/>
            </a:endParaRPr>
          </a:p>
        </p:txBody>
      </p:sp>
      <p:pic>
        <p:nvPicPr>
          <p:cNvPr id="9" name="Graphic 8" descr="Forest scene">
            <a:extLst>
              <a:ext uri="{FF2B5EF4-FFF2-40B4-BE49-F238E27FC236}">
                <a16:creationId xmlns:a16="http://schemas.microsoft.com/office/drawing/2014/main" id="{05CE98FF-BAEA-448F-B560-C3B132D52FE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033501" y="4199573"/>
            <a:ext cx="1793875" cy="1793875"/>
          </a:xfrm>
          <a:prstGeom prst="rect">
            <a:avLst/>
          </a:prstGeom>
        </p:spPr>
      </p:pic>
      <p:sp>
        <p:nvSpPr>
          <p:cNvPr id="10" name="Rectangle 9">
            <a:extLst>
              <a:ext uri="{FF2B5EF4-FFF2-40B4-BE49-F238E27FC236}">
                <a16:creationId xmlns:a16="http://schemas.microsoft.com/office/drawing/2014/main" id="{21DD81CA-E1ED-4803-9946-81A83C5DEF35}"/>
              </a:ext>
            </a:extLst>
          </p:cNvPr>
          <p:cNvSpPr/>
          <p:nvPr/>
        </p:nvSpPr>
        <p:spPr>
          <a:xfrm>
            <a:off x="13652500" y="6026469"/>
            <a:ext cx="2730500" cy="704532"/>
          </a:xfrm>
          <a:prstGeom prst="rect">
            <a:avLst/>
          </a:prstGeom>
          <a:solidFill>
            <a:srgbClr val="E7FFBE"/>
          </a:solidFill>
          <a:ln w="9525">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62015">
              <a:defRPr/>
            </a:pPr>
            <a:r>
              <a:rPr lang="en-US" b="1">
                <a:solidFill>
                  <a:sysClr val="windowText" lastClr="000000"/>
                </a:solidFill>
                <a:latin typeface="Trebuchet MS"/>
              </a:rPr>
              <a:t>Environment</a:t>
            </a:r>
            <a:endParaRPr lang="en-US" sz="3000" b="1">
              <a:solidFill>
                <a:sysClr val="windowText" lastClr="000000"/>
              </a:solidFill>
              <a:latin typeface="Trebuchet MS"/>
            </a:endParaRPr>
          </a:p>
        </p:txBody>
      </p:sp>
      <p:sp>
        <p:nvSpPr>
          <p:cNvPr id="12" name="Arrow: U-Turn 11">
            <a:extLst>
              <a:ext uri="{FF2B5EF4-FFF2-40B4-BE49-F238E27FC236}">
                <a16:creationId xmlns:a16="http://schemas.microsoft.com/office/drawing/2014/main" id="{75330C2E-0E48-4FB6-8480-267F56CF8F2C}"/>
              </a:ext>
            </a:extLst>
          </p:cNvPr>
          <p:cNvSpPr/>
          <p:nvPr/>
        </p:nvSpPr>
        <p:spPr>
          <a:xfrm>
            <a:off x="9143999" y="3134679"/>
            <a:ext cx="6254752" cy="1064893"/>
          </a:xfrm>
          <a:prstGeom prst="uturnArrow">
            <a:avLst>
              <a:gd name="adj1" fmla="val 25000"/>
              <a:gd name="adj2" fmla="val 25000"/>
              <a:gd name="adj3" fmla="val 32454"/>
              <a:gd name="adj4" fmla="val 43750"/>
              <a:gd name="adj5" fmla="val 100000"/>
            </a:avLst>
          </a:prstGeom>
          <a:solidFill>
            <a:schemeClr val="tx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Arrow: U-Turn 12">
            <a:extLst>
              <a:ext uri="{FF2B5EF4-FFF2-40B4-BE49-F238E27FC236}">
                <a16:creationId xmlns:a16="http://schemas.microsoft.com/office/drawing/2014/main" id="{8015BE5D-6736-4C5B-B533-1B30AC5FE17F}"/>
              </a:ext>
            </a:extLst>
          </p:cNvPr>
          <p:cNvSpPr/>
          <p:nvPr/>
        </p:nvSpPr>
        <p:spPr>
          <a:xfrm rot="10800000">
            <a:off x="8921751" y="7015640"/>
            <a:ext cx="6270625" cy="1064893"/>
          </a:xfrm>
          <a:prstGeom prst="uturnArrow">
            <a:avLst>
              <a:gd name="adj1" fmla="val 25000"/>
              <a:gd name="adj2" fmla="val 25000"/>
              <a:gd name="adj3" fmla="val 32454"/>
              <a:gd name="adj4" fmla="val 43750"/>
              <a:gd name="adj5" fmla="val 100000"/>
            </a:avLst>
          </a:prstGeom>
          <a:solidFill>
            <a:schemeClr val="tx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3915080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968782" y="935618"/>
            <a:ext cx="8597317" cy="784407"/>
          </a:xfrm>
          <a:prstGeom prst="rect">
            <a:avLst/>
          </a:prstGeom>
        </p:spPr>
        <p:txBody>
          <a:bodyPr vert="horz" wrap="square" lIns="0" tIns="45301" rIns="0" bIns="0" numCol="1" rtlCol="0" anchor="b" anchorCtr="0" compatLnSpc="1">
            <a:prstTxWarp prst="textNoShape">
              <a:avLst/>
            </a:prstTxWarp>
            <a:spAutoFit/>
          </a:bodyPr>
          <a:lstStyle/>
          <a:p>
            <a:pPr marL="37751">
              <a:lnSpc>
                <a:spcPct val="100000"/>
              </a:lnSpc>
              <a:spcBef>
                <a:spcPts val="357"/>
              </a:spcBef>
            </a:pPr>
            <a:r>
              <a:rPr sz="4800" b="1" spc="-163" dirty="0">
                <a:latin typeface="Arial" panose="020B0604020202020204" pitchFamily="34" charset="0"/>
                <a:cs typeface="Arial" panose="020B0604020202020204" pitchFamily="34" charset="0"/>
              </a:rPr>
              <a:t>Reinforcement</a:t>
            </a:r>
            <a:r>
              <a:rPr sz="4800" b="1" spc="401" dirty="0">
                <a:latin typeface="Arial" panose="020B0604020202020204" pitchFamily="34" charset="0"/>
                <a:cs typeface="Arial" panose="020B0604020202020204" pitchFamily="34" charset="0"/>
              </a:rPr>
              <a:t> </a:t>
            </a:r>
            <a:r>
              <a:rPr sz="4800" b="1" spc="-89" dirty="0">
                <a:latin typeface="Arial" panose="020B0604020202020204" pitchFamily="34" charset="0"/>
                <a:cs typeface="Arial" panose="020B0604020202020204" pitchFamily="34" charset="0"/>
              </a:rPr>
              <a:t>Learning</a:t>
            </a:r>
          </a:p>
        </p:txBody>
      </p:sp>
      <p:sp>
        <p:nvSpPr>
          <p:cNvPr id="4" name="Text Placeholder 3">
            <a:extLst>
              <a:ext uri="{FF2B5EF4-FFF2-40B4-BE49-F238E27FC236}">
                <a16:creationId xmlns:a16="http://schemas.microsoft.com/office/drawing/2014/main" id="{824B28A3-DA48-4CA1-A323-FFC6CBA870E5}"/>
              </a:ext>
            </a:extLst>
          </p:cNvPr>
          <p:cNvSpPr>
            <a:spLocks noGrp="1"/>
          </p:cNvSpPr>
          <p:nvPr>
            <p:ph type="body" idx="1"/>
          </p:nvPr>
        </p:nvSpPr>
        <p:spPr>
          <a:xfrm>
            <a:off x="1551024" y="2735441"/>
            <a:ext cx="15130324" cy="6223737"/>
          </a:xfrm>
        </p:spPr>
        <p:txBody>
          <a:bodyPr/>
          <a:lstStyle/>
          <a:p>
            <a:pPr marL="37751">
              <a:spcBef>
                <a:spcPts val="282"/>
              </a:spcBef>
            </a:pPr>
            <a:r>
              <a:rPr lang="en-US" sz="2800" spc="-89" dirty="0">
                <a:solidFill>
                  <a:schemeClr val="bg1"/>
                </a:solidFill>
                <a:latin typeface="Arial" panose="020B0604020202020204" pitchFamily="34" charset="0"/>
                <a:cs typeface="Arial" panose="020B0604020202020204" pitchFamily="34" charset="0"/>
              </a:rPr>
              <a:t>What</a:t>
            </a:r>
            <a:r>
              <a:rPr lang="en-US" sz="2800" spc="15" dirty="0">
                <a:solidFill>
                  <a:schemeClr val="bg1"/>
                </a:solidFill>
                <a:latin typeface="Arial" panose="020B0604020202020204" pitchFamily="34" charset="0"/>
                <a:cs typeface="Arial" panose="020B0604020202020204" pitchFamily="34" charset="0"/>
              </a:rPr>
              <a:t> </a:t>
            </a:r>
            <a:r>
              <a:rPr lang="en-US" sz="2800" spc="-178" dirty="0">
                <a:solidFill>
                  <a:schemeClr val="bg1"/>
                </a:solidFill>
                <a:latin typeface="Arial" panose="020B0604020202020204" pitchFamily="34" charset="0"/>
                <a:cs typeface="Arial" panose="020B0604020202020204" pitchFamily="34" charset="0"/>
              </a:rPr>
              <a:t>should</a:t>
            </a:r>
            <a:r>
              <a:rPr lang="en-US" sz="2800" spc="30" dirty="0">
                <a:solidFill>
                  <a:schemeClr val="bg1"/>
                </a:solidFill>
                <a:latin typeface="Arial" panose="020B0604020202020204" pitchFamily="34" charset="0"/>
                <a:cs typeface="Arial" panose="020B0604020202020204" pitchFamily="34" charset="0"/>
              </a:rPr>
              <a:t> </a:t>
            </a:r>
            <a:r>
              <a:rPr lang="en-US" sz="2800" spc="-208" dirty="0">
                <a:solidFill>
                  <a:schemeClr val="bg1"/>
                </a:solidFill>
                <a:latin typeface="Arial" panose="020B0604020202020204" pitchFamily="34" charset="0"/>
                <a:cs typeface="Arial" panose="020B0604020202020204" pitchFamily="34" charset="0"/>
              </a:rPr>
              <a:t>an</a:t>
            </a:r>
            <a:r>
              <a:rPr lang="en-US" sz="2800" spc="30" dirty="0">
                <a:solidFill>
                  <a:schemeClr val="bg1"/>
                </a:solidFill>
                <a:latin typeface="Arial" panose="020B0604020202020204" pitchFamily="34" charset="0"/>
                <a:cs typeface="Arial" panose="020B0604020202020204" pitchFamily="34" charset="0"/>
              </a:rPr>
              <a:t> </a:t>
            </a:r>
            <a:r>
              <a:rPr lang="en-US" sz="2800" spc="-193" dirty="0">
                <a:solidFill>
                  <a:schemeClr val="bg1"/>
                </a:solidFill>
                <a:latin typeface="Arial" panose="020B0604020202020204" pitchFamily="34" charset="0"/>
                <a:cs typeface="Arial" panose="020B0604020202020204" pitchFamily="34" charset="0"/>
              </a:rPr>
              <a:t>agent</a:t>
            </a:r>
            <a:r>
              <a:rPr lang="en-US" sz="2800" spc="15" dirty="0">
                <a:solidFill>
                  <a:schemeClr val="bg1"/>
                </a:solidFill>
                <a:latin typeface="Arial" panose="020B0604020202020204" pitchFamily="34" charset="0"/>
                <a:cs typeface="Arial" panose="020B0604020202020204" pitchFamily="34" charset="0"/>
              </a:rPr>
              <a:t> </a:t>
            </a:r>
            <a:r>
              <a:rPr lang="en-US" sz="2800" spc="-193" dirty="0">
                <a:solidFill>
                  <a:schemeClr val="bg1"/>
                </a:solidFill>
                <a:latin typeface="Arial" panose="020B0604020202020204" pitchFamily="34" charset="0"/>
                <a:cs typeface="Arial" panose="020B0604020202020204" pitchFamily="34" charset="0"/>
              </a:rPr>
              <a:t>do</a:t>
            </a:r>
            <a:r>
              <a:rPr lang="en-US" sz="2800" spc="30" dirty="0">
                <a:solidFill>
                  <a:schemeClr val="bg1"/>
                </a:solidFill>
                <a:latin typeface="Arial" panose="020B0604020202020204" pitchFamily="34" charset="0"/>
                <a:cs typeface="Arial" panose="020B0604020202020204" pitchFamily="34" charset="0"/>
              </a:rPr>
              <a:t> </a:t>
            </a:r>
            <a:r>
              <a:rPr lang="en-US" sz="2800" spc="-223" dirty="0">
                <a:solidFill>
                  <a:schemeClr val="bg1"/>
                </a:solidFill>
                <a:latin typeface="Arial" panose="020B0604020202020204" pitchFamily="34" charset="0"/>
                <a:cs typeface="Arial" panose="020B0604020202020204" pitchFamily="34" charset="0"/>
              </a:rPr>
              <a:t>given:</a:t>
            </a:r>
          </a:p>
          <a:p>
            <a:pPr marL="609251" indent="-571500">
              <a:spcBef>
                <a:spcPts val="282"/>
              </a:spcBef>
              <a:buFont typeface="Arial" panose="020B0604020202020204" pitchFamily="34" charset="0"/>
              <a:buChar char="•"/>
            </a:pPr>
            <a:r>
              <a:rPr lang="en-US" sz="2800" spc="-223" dirty="0">
                <a:solidFill>
                  <a:schemeClr val="bg1"/>
                </a:solidFill>
                <a:latin typeface="Arial" panose="020B0604020202020204" pitchFamily="34" charset="0"/>
                <a:cs typeface="Arial" panose="020B0604020202020204" pitchFamily="34" charset="0"/>
              </a:rPr>
              <a:t>Prior knowledge – possible states, baseline, possible actions</a:t>
            </a:r>
          </a:p>
          <a:p>
            <a:pPr marL="609251" indent="-571500">
              <a:spcBef>
                <a:spcPts val="282"/>
              </a:spcBef>
              <a:buFont typeface="Arial" panose="020B0604020202020204" pitchFamily="34" charset="0"/>
              <a:buChar char="•"/>
            </a:pPr>
            <a:r>
              <a:rPr lang="en-US" sz="2800" spc="-223" dirty="0">
                <a:solidFill>
                  <a:schemeClr val="bg1"/>
                </a:solidFill>
                <a:latin typeface="Arial" panose="020B0604020202020204" pitchFamily="34" charset="0"/>
                <a:cs typeface="Arial" panose="020B0604020202020204" pitchFamily="34" charset="0"/>
              </a:rPr>
              <a:t>Observations – current state, immediate reward</a:t>
            </a:r>
          </a:p>
          <a:p>
            <a:pPr marL="609251" indent="-571500">
              <a:spcBef>
                <a:spcPts val="282"/>
              </a:spcBef>
              <a:buFont typeface="Arial" panose="020B0604020202020204" pitchFamily="34" charset="0"/>
              <a:buChar char="•"/>
            </a:pPr>
            <a:r>
              <a:rPr lang="en-US" sz="2800" spc="-223" dirty="0">
                <a:solidFill>
                  <a:schemeClr val="bg1"/>
                </a:solidFill>
                <a:latin typeface="Arial" panose="020B0604020202020204" pitchFamily="34" charset="0"/>
                <a:cs typeface="Arial" panose="020B0604020202020204" pitchFamily="34" charset="0"/>
              </a:rPr>
              <a:t>Goal – optimal set of actions that maximizes the mean cumulative discounted reward</a:t>
            </a:r>
          </a:p>
          <a:p>
            <a:pPr marL="37751">
              <a:spcBef>
                <a:spcPts val="282"/>
              </a:spcBef>
            </a:pPr>
            <a:r>
              <a:rPr lang="en-US" sz="2800" spc="-223" dirty="0">
                <a:solidFill>
                  <a:schemeClr val="bg1"/>
                </a:solidFill>
                <a:latin typeface="Arial" panose="020B0604020202020204" pitchFamily="34" charset="0"/>
                <a:cs typeface="Arial" panose="020B0604020202020204" pitchFamily="34" charset="0"/>
              </a:rPr>
              <a:t>We can train this agent approximating its environment</a:t>
            </a:r>
            <a:endParaRPr lang="en-US" sz="2800" dirty="0"/>
          </a:p>
        </p:txBody>
      </p:sp>
      <p:sp>
        <p:nvSpPr>
          <p:cNvPr id="19" name="object 11">
            <a:extLst>
              <a:ext uri="{FF2B5EF4-FFF2-40B4-BE49-F238E27FC236}">
                <a16:creationId xmlns:a16="http://schemas.microsoft.com/office/drawing/2014/main" id="{B787435C-DBAD-4A96-92FD-7C52FA5B140D}"/>
              </a:ext>
            </a:extLst>
          </p:cNvPr>
          <p:cNvSpPr txBox="1">
            <a:spLocks/>
          </p:cNvSpPr>
          <p:nvPr/>
        </p:nvSpPr>
        <p:spPr>
          <a:xfrm flipH="1">
            <a:off x="3604642" y="9689356"/>
            <a:ext cx="10532272" cy="597644"/>
          </a:xfrm>
          <a:prstGeom prst="rect">
            <a:avLst/>
          </a:prstGeom>
        </p:spPr>
        <p:txBody>
          <a:bodyPr vert="horz" wrap="square" lIns="0" tIns="22650" rIns="0" bIns="0" rtlCol="0">
            <a:spAutoFit/>
          </a:bodyPr>
          <a:lstStyle>
            <a:defPPr>
              <a:defRPr lang="en-US"/>
            </a:defPPr>
            <a:lvl1pPr algn="l" defTabSz="761970" rtl="0" fontAlgn="base">
              <a:spcBef>
                <a:spcPct val="0"/>
              </a:spcBef>
              <a:spcAft>
                <a:spcPct val="0"/>
              </a:spcAft>
              <a:defRPr sz="1784" b="1" i="0" kern="1200">
                <a:solidFill>
                  <a:schemeClr val="bg1"/>
                </a:solidFill>
                <a:latin typeface="Gill Sans MT"/>
                <a:ea typeface="MS PGothic" pitchFamily="34" charset="-128"/>
                <a:cs typeface="Gill Sans MT"/>
              </a:defRPr>
            </a:lvl1pPr>
            <a:lvl2pPr marL="761970" algn="l" defTabSz="761970" rtl="0" fontAlgn="base">
              <a:spcBef>
                <a:spcPct val="0"/>
              </a:spcBef>
              <a:spcAft>
                <a:spcPct val="0"/>
              </a:spcAft>
              <a:defRPr kern="1200">
                <a:solidFill>
                  <a:schemeClr val="tx1"/>
                </a:solidFill>
                <a:latin typeface="Arial" charset="0"/>
                <a:ea typeface="MS PGothic" pitchFamily="34" charset="-128"/>
                <a:cs typeface="+mn-cs"/>
              </a:defRPr>
            </a:lvl2pPr>
            <a:lvl3pPr marL="1523939" algn="l" defTabSz="761970" rtl="0" fontAlgn="base">
              <a:spcBef>
                <a:spcPct val="0"/>
              </a:spcBef>
              <a:spcAft>
                <a:spcPct val="0"/>
              </a:spcAft>
              <a:defRPr kern="1200">
                <a:solidFill>
                  <a:schemeClr val="tx1"/>
                </a:solidFill>
                <a:latin typeface="Arial" charset="0"/>
                <a:ea typeface="MS PGothic" pitchFamily="34" charset="-128"/>
                <a:cs typeface="+mn-cs"/>
              </a:defRPr>
            </a:lvl3pPr>
            <a:lvl4pPr marL="2285909" algn="l" defTabSz="761970" rtl="0" fontAlgn="base">
              <a:spcBef>
                <a:spcPct val="0"/>
              </a:spcBef>
              <a:spcAft>
                <a:spcPct val="0"/>
              </a:spcAft>
              <a:defRPr kern="1200">
                <a:solidFill>
                  <a:schemeClr val="tx1"/>
                </a:solidFill>
                <a:latin typeface="Arial" charset="0"/>
                <a:ea typeface="MS PGothic" pitchFamily="34" charset="-128"/>
                <a:cs typeface="+mn-cs"/>
              </a:defRPr>
            </a:lvl4pPr>
            <a:lvl5pPr marL="3047878" algn="l" defTabSz="761970" rtl="0" fontAlgn="base">
              <a:spcBef>
                <a:spcPct val="0"/>
              </a:spcBef>
              <a:spcAft>
                <a:spcPct val="0"/>
              </a:spcAft>
              <a:defRPr kern="1200">
                <a:solidFill>
                  <a:schemeClr val="tx1"/>
                </a:solidFill>
                <a:latin typeface="Arial" charset="0"/>
                <a:ea typeface="MS PGothic" pitchFamily="34" charset="-128"/>
                <a:cs typeface="+mn-cs"/>
              </a:defRPr>
            </a:lvl5pPr>
            <a:lvl6pPr marL="3809848" algn="l" defTabSz="1523939" rtl="0" eaLnBrk="1" latinLnBrk="0" hangingPunct="1">
              <a:defRPr kern="1200">
                <a:solidFill>
                  <a:schemeClr val="tx1"/>
                </a:solidFill>
                <a:latin typeface="Arial" charset="0"/>
                <a:ea typeface="MS PGothic" pitchFamily="34" charset="-128"/>
                <a:cs typeface="+mn-cs"/>
              </a:defRPr>
            </a:lvl6pPr>
            <a:lvl7pPr marL="4571817" algn="l" defTabSz="1523939" rtl="0" eaLnBrk="1" latinLnBrk="0" hangingPunct="1">
              <a:defRPr kern="1200">
                <a:solidFill>
                  <a:schemeClr val="tx1"/>
                </a:solidFill>
                <a:latin typeface="Arial" charset="0"/>
                <a:ea typeface="MS PGothic" pitchFamily="34" charset="-128"/>
                <a:cs typeface="+mn-cs"/>
              </a:defRPr>
            </a:lvl7pPr>
            <a:lvl8pPr marL="5333787" algn="l" defTabSz="1523939" rtl="0" eaLnBrk="1" latinLnBrk="0" hangingPunct="1">
              <a:defRPr kern="1200">
                <a:solidFill>
                  <a:schemeClr val="tx1"/>
                </a:solidFill>
                <a:latin typeface="Arial" charset="0"/>
                <a:ea typeface="MS PGothic" pitchFamily="34" charset="-128"/>
                <a:cs typeface="+mn-cs"/>
              </a:defRPr>
            </a:lvl8pPr>
            <a:lvl9pPr marL="6095756" algn="l" defTabSz="1523939" rtl="0" eaLnBrk="1" latinLnBrk="0" hangingPunct="1">
              <a:defRPr kern="1200">
                <a:solidFill>
                  <a:schemeClr val="tx1"/>
                </a:solidFill>
                <a:latin typeface="Arial" charset="0"/>
                <a:ea typeface="MS PGothic" pitchFamily="34" charset="-128"/>
                <a:cs typeface="+mn-cs"/>
              </a:defRPr>
            </a:lvl9pPr>
          </a:lstStyle>
          <a:p>
            <a:pPr marL="37751">
              <a:spcBef>
                <a:spcPts val="178"/>
              </a:spcBef>
            </a:pPr>
            <a:r>
              <a:rPr lang="en-US" b="0" spc="268" dirty="0">
                <a:latin typeface="Calibri"/>
                <a:cs typeface="Calibri"/>
              </a:rPr>
              <a:t>©</a:t>
            </a:r>
            <a:r>
              <a:rPr lang="en-US" b="0" spc="268" dirty="0">
                <a:latin typeface="Arial" panose="020B0604020202020204" pitchFamily="34" charset="0"/>
                <a:cs typeface="Arial" panose="020B0604020202020204" pitchFamily="34" charset="0"/>
              </a:rPr>
              <a:t>D.</a:t>
            </a:r>
            <a:r>
              <a:rPr lang="en-US" b="0" spc="119" dirty="0">
                <a:latin typeface="Arial" panose="020B0604020202020204" pitchFamily="34" charset="0"/>
                <a:cs typeface="Arial" panose="020B0604020202020204" pitchFamily="34" charset="0"/>
              </a:rPr>
              <a:t> </a:t>
            </a:r>
            <a:r>
              <a:rPr lang="en-US" b="0" spc="-45" dirty="0">
                <a:latin typeface="Arial" panose="020B0604020202020204" pitchFamily="34" charset="0"/>
                <a:cs typeface="Arial" panose="020B0604020202020204" pitchFamily="34" charset="0"/>
              </a:rPr>
              <a:t>Poole</a:t>
            </a:r>
            <a:r>
              <a:rPr lang="en-US" b="0" spc="119" dirty="0">
                <a:latin typeface="Arial" panose="020B0604020202020204" pitchFamily="34" charset="0"/>
                <a:cs typeface="Arial" panose="020B0604020202020204" pitchFamily="34" charset="0"/>
              </a:rPr>
              <a:t> </a:t>
            </a:r>
            <a:r>
              <a:rPr lang="en-US" b="0" spc="-45" dirty="0">
                <a:latin typeface="Arial" panose="020B0604020202020204" pitchFamily="34" charset="0"/>
                <a:cs typeface="Arial" panose="020B0604020202020204" pitchFamily="34" charset="0"/>
              </a:rPr>
              <a:t>and</a:t>
            </a:r>
            <a:r>
              <a:rPr lang="en-US" b="0" spc="119" dirty="0">
                <a:latin typeface="Arial" panose="020B0604020202020204" pitchFamily="34" charset="0"/>
                <a:cs typeface="Arial" panose="020B0604020202020204" pitchFamily="34" charset="0"/>
              </a:rPr>
              <a:t> </a:t>
            </a:r>
            <a:r>
              <a:rPr lang="en-US" b="0" spc="-30" dirty="0">
                <a:latin typeface="Arial" panose="020B0604020202020204" pitchFamily="34" charset="0"/>
                <a:cs typeface="Arial" panose="020B0604020202020204" pitchFamily="34" charset="0"/>
              </a:rPr>
              <a:t>A.</a:t>
            </a:r>
            <a:r>
              <a:rPr lang="en-US" b="0" spc="119" dirty="0">
                <a:latin typeface="Arial" panose="020B0604020202020204" pitchFamily="34" charset="0"/>
                <a:cs typeface="Arial" panose="020B0604020202020204" pitchFamily="34" charset="0"/>
              </a:rPr>
              <a:t> </a:t>
            </a:r>
            <a:r>
              <a:rPr lang="en-US" b="0" spc="-45" dirty="0">
                <a:latin typeface="Arial" panose="020B0604020202020204" pitchFamily="34" charset="0"/>
                <a:cs typeface="Arial" panose="020B0604020202020204" pitchFamily="34" charset="0"/>
              </a:rPr>
              <a:t>Mackworth</a:t>
            </a:r>
            <a:r>
              <a:rPr lang="en-US" b="0" spc="119" dirty="0">
                <a:latin typeface="Arial" panose="020B0604020202020204" pitchFamily="34" charset="0"/>
                <a:cs typeface="Arial" panose="020B0604020202020204" pitchFamily="34" charset="0"/>
              </a:rPr>
              <a:t> </a:t>
            </a:r>
            <a:r>
              <a:rPr lang="en-US" b="0" spc="-15" dirty="0">
                <a:latin typeface="Arial" panose="020B0604020202020204" pitchFamily="34" charset="0"/>
                <a:cs typeface="Arial" panose="020B0604020202020204" pitchFamily="34" charset="0"/>
              </a:rPr>
              <a:t>2019 </a:t>
            </a:r>
            <a:r>
              <a:rPr lang="en-US" b="0" dirty="0">
                <a:latin typeface="Arial" panose="020B0604020202020204" pitchFamily="34" charset="0"/>
                <a:cs typeface="Arial" panose="020B0604020202020204" pitchFamily="34" charset="0"/>
                <a:hlinkClick r:id="rId3"/>
              </a:rPr>
              <a:t>Artificial Intelligence: Foundations of Computational Agents</a:t>
            </a:r>
            <a:endParaRPr lang="en-US" b="0" dirty="0">
              <a:latin typeface="Arial" panose="020B0604020202020204" pitchFamily="34" charset="0"/>
              <a:cs typeface="Arial" panose="020B0604020202020204" pitchFamily="34" charset="0"/>
            </a:endParaRPr>
          </a:p>
          <a:p>
            <a:pPr marL="37751">
              <a:spcBef>
                <a:spcPts val="178"/>
              </a:spcBef>
            </a:pPr>
            <a:endParaRPr lang="en-US" spc="-15" dirty="0"/>
          </a:p>
        </p:txBody>
      </p:sp>
    </p:spTree>
  </p:cSld>
  <p:clrMapOvr>
    <a:masterClrMapping/>
  </p:clrMapOvr>
  <p:transition>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050281" y="3003869"/>
            <a:ext cx="6188264" cy="3870323"/>
          </a:xfrm>
          <a:prstGeom prst="rect">
            <a:avLst/>
          </a:prstGeom>
          <a:blipFill>
            <a:blip r:embed="rId2" cstate="print"/>
            <a:stretch>
              <a:fillRect/>
            </a:stretch>
          </a:blipFill>
        </p:spPr>
        <p:txBody>
          <a:bodyPr wrap="square" lIns="0" tIns="0" rIns="0" bIns="0" rtlCol="0"/>
          <a:lstStyle/>
          <a:p>
            <a:endParaRPr>
              <a:solidFill>
                <a:schemeClr val="bg1"/>
              </a:solidFill>
            </a:endParaRPr>
          </a:p>
        </p:txBody>
      </p:sp>
      <p:sp>
        <p:nvSpPr>
          <p:cNvPr id="3" name="object 3"/>
          <p:cNvSpPr txBox="1"/>
          <p:nvPr/>
        </p:nvSpPr>
        <p:spPr>
          <a:xfrm>
            <a:off x="7186440" y="7026593"/>
            <a:ext cx="4751559" cy="573234"/>
          </a:xfrm>
          <a:prstGeom prst="rect">
            <a:avLst/>
          </a:prstGeom>
        </p:spPr>
        <p:txBody>
          <a:bodyPr vert="horz" wrap="square" lIns="0" tIns="19050" rIns="0" bIns="0" rtlCol="0">
            <a:spAutoFit/>
          </a:bodyPr>
          <a:lstStyle/>
          <a:p>
            <a:pPr marL="19050">
              <a:spcBef>
                <a:spcPts val="150"/>
              </a:spcBef>
            </a:pPr>
            <a:r>
              <a:rPr b="1" spc="-15" dirty="0">
                <a:solidFill>
                  <a:schemeClr val="bg1"/>
                </a:solidFill>
                <a:latin typeface="Arial"/>
                <a:cs typeface="Arial"/>
              </a:rPr>
              <a:t>Figure </a:t>
            </a:r>
            <a:r>
              <a:rPr b="1" spc="-60" dirty="0">
                <a:solidFill>
                  <a:schemeClr val="bg1"/>
                </a:solidFill>
                <a:latin typeface="Arial"/>
                <a:cs typeface="Arial"/>
              </a:rPr>
              <a:t>1.2 </a:t>
            </a:r>
            <a:r>
              <a:rPr dirty="0">
                <a:solidFill>
                  <a:schemeClr val="bg1"/>
                </a:solidFill>
                <a:latin typeface="Arial"/>
                <a:cs typeface="Arial"/>
              </a:rPr>
              <a:t>The </a:t>
            </a:r>
            <a:r>
              <a:rPr spc="-15" dirty="0">
                <a:solidFill>
                  <a:schemeClr val="bg1"/>
                </a:solidFill>
                <a:latin typeface="Arial"/>
                <a:cs typeface="Arial"/>
              </a:rPr>
              <a:t>reinforcement </a:t>
            </a:r>
            <a:r>
              <a:rPr dirty="0">
                <a:solidFill>
                  <a:schemeClr val="bg1"/>
                </a:solidFill>
                <a:latin typeface="Arial"/>
                <a:cs typeface="Arial"/>
              </a:rPr>
              <a:t>learning </a:t>
            </a:r>
            <a:r>
              <a:rPr spc="-8" dirty="0">
                <a:solidFill>
                  <a:schemeClr val="bg1"/>
                </a:solidFill>
                <a:latin typeface="Arial"/>
                <a:cs typeface="Arial"/>
              </a:rPr>
              <a:t>control</a:t>
            </a:r>
            <a:r>
              <a:rPr spc="113" dirty="0">
                <a:solidFill>
                  <a:schemeClr val="bg1"/>
                </a:solidFill>
                <a:latin typeface="Arial"/>
                <a:cs typeface="Arial"/>
              </a:rPr>
              <a:t> </a:t>
            </a:r>
            <a:r>
              <a:rPr spc="-8" dirty="0">
                <a:solidFill>
                  <a:schemeClr val="bg1"/>
                </a:solidFill>
                <a:latin typeface="Arial"/>
                <a:cs typeface="Arial"/>
              </a:rPr>
              <a:t>loop</a:t>
            </a:r>
            <a:endParaRPr dirty="0">
              <a:solidFill>
                <a:schemeClr val="bg1"/>
              </a:solidFill>
              <a:latin typeface="Arial"/>
              <a:cs typeface="Arial"/>
            </a:endParaRPr>
          </a:p>
        </p:txBody>
      </p:sp>
      <p:sp>
        <p:nvSpPr>
          <p:cNvPr id="5" name="Title 4">
            <a:extLst>
              <a:ext uri="{FF2B5EF4-FFF2-40B4-BE49-F238E27FC236}">
                <a16:creationId xmlns:a16="http://schemas.microsoft.com/office/drawing/2014/main" id="{58C2BE53-D9A8-8DB2-6254-35BDA68E7C53}"/>
              </a:ext>
            </a:extLst>
          </p:cNvPr>
          <p:cNvSpPr>
            <a:spLocks noGrp="1"/>
          </p:cNvSpPr>
          <p:nvPr>
            <p:ph type="title"/>
          </p:nvPr>
        </p:nvSpPr>
        <p:spPr>
          <a:xfrm>
            <a:off x="4711215" y="1049945"/>
            <a:ext cx="10766633" cy="984885"/>
          </a:xfrm>
        </p:spPr>
        <p:txBody>
          <a:bodyPr/>
          <a:lstStyle/>
          <a:p>
            <a:r>
              <a:rPr lang="en-US" sz="4800" b="1" dirty="0">
                <a:latin typeface="Arial" panose="020B0604020202020204" pitchFamily="34" charset="0"/>
                <a:cs typeface="Arial" panose="020B0604020202020204" pitchFamily="34" charset="0"/>
              </a:rPr>
              <a:t>Reinforcement Learning Loop</a:t>
            </a:r>
          </a:p>
        </p:txBody>
      </p:sp>
      <p:sp>
        <p:nvSpPr>
          <p:cNvPr id="4" name="object 4"/>
          <p:cNvSpPr txBox="1">
            <a:spLocks noGrp="1"/>
          </p:cNvSpPr>
          <p:nvPr>
            <p:ph type="ftr" sz="quarter" idx="5"/>
          </p:nvPr>
        </p:nvSpPr>
        <p:spPr>
          <a:xfrm>
            <a:off x="1630590" y="9537904"/>
            <a:ext cx="13025210" cy="491801"/>
          </a:xfrm>
          <a:prstGeom prst="rect">
            <a:avLst/>
          </a:prstGeom>
        </p:spPr>
        <p:txBody>
          <a:bodyPr vert="horz" wrap="square" lIns="0" tIns="9525" rIns="0" bIns="0" rtlCol="0">
            <a:spAutoFit/>
          </a:bodyPr>
          <a:lstStyle/>
          <a:p>
            <a:pPr algn="ctr">
              <a:spcBef>
                <a:spcPts val="75"/>
              </a:spcBef>
            </a:pPr>
            <a:r>
              <a:rPr sz="1400" b="0" i="0" spc="-23" dirty="0">
                <a:solidFill>
                  <a:schemeClr val="bg1"/>
                </a:solidFill>
              </a:rPr>
              <a:t>From </a:t>
            </a:r>
            <a:r>
              <a:rPr sz="1400" b="0" dirty="0">
                <a:solidFill>
                  <a:schemeClr val="bg1"/>
                </a:solidFill>
              </a:rPr>
              <a:t>Foundations of </a:t>
            </a:r>
            <a:r>
              <a:rPr sz="1400" b="0" spc="15" dirty="0">
                <a:solidFill>
                  <a:schemeClr val="bg1"/>
                </a:solidFill>
              </a:rPr>
              <a:t>Deep </a:t>
            </a:r>
            <a:r>
              <a:rPr sz="1400" b="0" spc="-8" dirty="0">
                <a:solidFill>
                  <a:schemeClr val="bg1"/>
                </a:solidFill>
              </a:rPr>
              <a:t>Reinforcement </a:t>
            </a:r>
            <a:r>
              <a:rPr sz="1400" b="0" dirty="0">
                <a:solidFill>
                  <a:schemeClr val="bg1"/>
                </a:solidFill>
              </a:rPr>
              <a:t>Learning: </a:t>
            </a:r>
            <a:r>
              <a:rPr sz="1400" b="0" spc="-23" dirty="0">
                <a:solidFill>
                  <a:schemeClr val="bg1"/>
                </a:solidFill>
              </a:rPr>
              <a:t>Theory </a:t>
            </a:r>
            <a:r>
              <a:rPr sz="1400" b="0" spc="15" dirty="0">
                <a:solidFill>
                  <a:schemeClr val="bg1"/>
                </a:solidFill>
              </a:rPr>
              <a:t>and </a:t>
            </a:r>
            <a:r>
              <a:rPr sz="1400" b="0" dirty="0">
                <a:solidFill>
                  <a:schemeClr val="bg1"/>
                </a:solidFill>
              </a:rPr>
              <a:t>Practice </a:t>
            </a:r>
            <a:r>
              <a:rPr sz="1400" b="0" spc="-8" dirty="0">
                <a:solidFill>
                  <a:schemeClr val="bg1"/>
                </a:solidFill>
              </a:rPr>
              <a:t>in Python </a:t>
            </a:r>
            <a:r>
              <a:rPr sz="1400" b="0" i="0" spc="-15" dirty="0">
                <a:solidFill>
                  <a:schemeClr val="bg1"/>
                </a:solidFill>
              </a:rPr>
              <a:t>by </a:t>
            </a:r>
            <a:r>
              <a:rPr sz="1400" b="0" i="0" spc="-8" dirty="0">
                <a:solidFill>
                  <a:schemeClr val="bg1"/>
                </a:solidFill>
              </a:rPr>
              <a:t>Laura Graesser and </a:t>
            </a:r>
            <a:r>
              <a:rPr sz="1400" b="0" i="0" spc="-15" dirty="0">
                <a:solidFill>
                  <a:schemeClr val="bg1"/>
                </a:solidFill>
              </a:rPr>
              <a:t>Wah </a:t>
            </a:r>
            <a:r>
              <a:rPr sz="1400" b="0" i="0" spc="-8" dirty="0">
                <a:solidFill>
                  <a:schemeClr val="bg1"/>
                </a:solidFill>
              </a:rPr>
              <a:t>Loon </a:t>
            </a:r>
            <a:r>
              <a:rPr sz="1400" b="0" i="0" spc="-15" dirty="0">
                <a:solidFill>
                  <a:schemeClr val="bg1"/>
                </a:solidFill>
              </a:rPr>
              <a:t>Keng </a:t>
            </a:r>
            <a:r>
              <a:rPr sz="1400" b="0" i="0" spc="-8" dirty="0">
                <a:solidFill>
                  <a:schemeClr val="bg1"/>
                </a:solidFill>
              </a:rPr>
              <a:t>(ISBN-13:</a:t>
            </a:r>
            <a:r>
              <a:rPr sz="1400" b="0" i="0" spc="180" dirty="0">
                <a:solidFill>
                  <a:schemeClr val="bg1"/>
                </a:solidFill>
              </a:rPr>
              <a:t> </a:t>
            </a:r>
            <a:r>
              <a:rPr sz="1400" b="0" i="0" spc="-15" dirty="0">
                <a:solidFill>
                  <a:schemeClr val="bg1"/>
                </a:solidFill>
              </a:rPr>
              <a:t>9780135172384)</a:t>
            </a:r>
          </a:p>
          <a:p>
            <a:pPr algn="ctr">
              <a:spcBef>
                <a:spcPts val="398"/>
              </a:spcBef>
            </a:pPr>
            <a:r>
              <a:rPr sz="1400" b="0" i="0" spc="-8" dirty="0">
                <a:solidFill>
                  <a:schemeClr val="bg1"/>
                </a:solidFill>
              </a:rPr>
              <a:t>Copyright </a:t>
            </a:r>
            <a:r>
              <a:rPr sz="1400" b="0" i="0" dirty="0">
                <a:solidFill>
                  <a:schemeClr val="bg1"/>
                </a:solidFill>
                <a:latin typeface="Arial"/>
                <a:cs typeface="Arial"/>
              </a:rPr>
              <a:t>© </a:t>
            </a:r>
            <a:r>
              <a:rPr sz="1400" b="0" i="0" spc="-8" dirty="0">
                <a:solidFill>
                  <a:schemeClr val="bg1"/>
                </a:solidFill>
              </a:rPr>
              <a:t>2020 </a:t>
            </a:r>
            <a:r>
              <a:rPr sz="1400" b="0" i="0" spc="-15" dirty="0">
                <a:solidFill>
                  <a:schemeClr val="bg1"/>
                </a:solidFill>
              </a:rPr>
              <a:t>Pearson </a:t>
            </a:r>
            <a:r>
              <a:rPr sz="1400" b="0" i="0" dirty="0">
                <a:solidFill>
                  <a:schemeClr val="bg1"/>
                </a:solidFill>
                <a:latin typeface="Arial"/>
                <a:cs typeface="Arial"/>
              </a:rPr>
              <a:t>Education, Inc. </a:t>
            </a:r>
            <a:r>
              <a:rPr sz="1400" b="0" i="0" spc="-8" dirty="0">
                <a:solidFill>
                  <a:schemeClr val="bg1"/>
                </a:solidFill>
              </a:rPr>
              <a:t>All </a:t>
            </a:r>
            <a:r>
              <a:rPr sz="1400" b="0" i="0" dirty="0">
                <a:solidFill>
                  <a:schemeClr val="bg1"/>
                </a:solidFill>
                <a:latin typeface="Arial"/>
                <a:cs typeface="Arial"/>
              </a:rPr>
              <a:t>rights</a:t>
            </a:r>
            <a:r>
              <a:rPr sz="1400" b="0" i="0" spc="-83" dirty="0">
                <a:solidFill>
                  <a:schemeClr val="bg1"/>
                </a:solidFill>
              </a:rPr>
              <a:t> </a:t>
            </a:r>
            <a:r>
              <a:rPr sz="1400" b="0" i="0" spc="-8" dirty="0">
                <a:solidFill>
                  <a:schemeClr val="bg1"/>
                </a:solidFill>
              </a:rPr>
              <a:t>reserved.</a:t>
            </a:r>
          </a:p>
        </p:txBody>
      </p:sp>
    </p:spTree>
  </p:cSld>
  <p:clrMapOvr>
    <a:masterClrMapping/>
  </p:clrMapOvr>
</p:sld>
</file>

<file path=ppt/theme/theme1.xml><?xml version="1.0" encoding="utf-8"?>
<a:theme xmlns:a="http://schemas.openxmlformats.org/drawingml/2006/main" name="Title &amp; Bullet">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4"/>
          </a:solidFill>
        </a:ln>
      </a:spPr>
      <a:bodyPr/>
      <a:lstStyle/>
      <a:style>
        <a:lnRef idx="1">
          <a:schemeClr val="accent1"/>
        </a:lnRef>
        <a:fillRef idx="0">
          <a:schemeClr val="accent1"/>
        </a:fillRef>
        <a:effectRef idx="0">
          <a:schemeClr val="accent1"/>
        </a:effectRef>
        <a:fontRef idx="minor">
          <a:schemeClr val="tx1"/>
        </a:fontRef>
      </a:style>
    </a:lnDef>
    <a:txDef>
      <a:spPr>
        <a:noFill/>
        <a:ln w="6350">
          <a:noFill/>
        </a:ln>
      </a:spPr>
      <a:bodyPr wrap="none" rtlCol="0" anchor="ctr">
        <a:spAutoFit/>
      </a:bodyPr>
      <a:lstStyle>
        <a:defPPr algn="ctr">
          <a:lnSpc>
            <a:spcPct val="90000"/>
          </a:lnSpc>
          <a:defRPr sz="1600" dirty="0" err="1" smtClean="0">
            <a:solidFill>
              <a:schemeClr val="bg1"/>
            </a:solidFill>
            <a:latin typeface="Trebuchet MS" panose="020B06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extraClrScheme>
      <a:clrScheme name="PPT_Template_Corp_16x9_rev2 1">
        <a:dk1>
          <a:srgbClr val="808080"/>
        </a:dk1>
        <a:lt1>
          <a:srgbClr val="FFFFFF"/>
        </a:lt1>
        <a:dk2>
          <a:srgbClr val="000000"/>
        </a:dk2>
        <a:lt2>
          <a:srgbClr val="B9E700"/>
        </a:lt2>
        <a:accent1>
          <a:srgbClr val="33CCCC"/>
        </a:accent1>
        <a:accent2>
          <a:srgbClr val="FF9933"/>
        </a:accent2>
        <a:accent3>
          <a:srgbClr val="AAAAAA"/>
        </a:accent3>
        <a:accent4>
          <a:srgbClr val="DADADA"/>
        </a:accent4>
        <a:accent5>
          <a:srgbClr val="ADE2E2"/>
        </a:accent5>
        <a:accent6>
          <a:srgbClr val="E78A2D"/>
        </a:accent6>
        <a:hlink>
          <a:srgbClr val="99CCFF"/>
        </a:hlink>
        <a:folHlink>
          <a:srgbClr val="0000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1074B55424DDA46A2D5F88A4E6A8409" ma:contentTypeVersion="16" ma:contentTypeDescription="Create a new document." ma:contentTypeScope="" ma:versionID="c18a61330e6fa6d103abce2695885716">
  <xsd:schema xmlns:xsd="http://www.w3.org/2001/XMLSchema" xmlns:xs="http://www.w3.org/2001/XMLSchema" xmlns:p="http://schemas.microsoft.com/office/2006/metadata/properties" xmlns:ns2="e42f9681-256a-46bb-8d43-d723a9a9dd0a" xmlns:ns3="adb55acf-91ac-4c47-b2b7-b7c95866bb05" targetNamespace="http://schemas.microsoft.com/office/2006/metadata/properties" ma:root="true" ma:fieldsID="5b522bcb3bbd01c572015d91d3f26f7d" ns2:_="" ns3:_="">
    <xsd:import namespace="e42f9681-256a-46bb-8d43-d723a9a9dd0a"/>
    <xsd:import namespace="adb55acf-91ac-4c47-b2b7-b7c95866bb0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2f9681-256a-46bb-8d43-d723a9a9dd0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04b2a00-2846-4002-b30b-85ebaf4c019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db55acf-91ac-4c47-b2b7-b7c95866bb0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1899317-92f2-4c2c-8860-d4f06723e3af}" ma:internalName="TaxCatchAll" ma:showField="CatchAllData" ma:web="adb55acf-91ac-4c47-b2b7-b7c95866bb0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documentManagement>
    <TaxCatchAll xmlns="adb55acf-91ac-4c47-b2b7-b7c95866bb05" xsi:nil="true"/>
    <lcf76f155ced4ddcb4097134ff3c332f xmlns="e42f9681-256a-46bb-8d43-d723a9a9dd0a">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F696B83-690F-4643-A274-18A7F63C15B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2f9681-256a-46bb-8d43-d723a9a9dd0a"/>
    <ds:schemaRef ds:uri="adb55acf-91ac-4c47-b2b7-b7c95866bb0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F88E22E-2A4B-4FB1-9848-BF16E7DBE74B}">
  <ds:schemaRefs>
    <ds:schemaRef ds:uri="http://schemas.microsoft.com/office/2006/metadata/properties"/>
    <ds:schemaRef ds:uri="c113a044-db31-424d-951d-6ed446b8093b"/>
    <ds:schemaRef ds:uri="http://purl.org/dc/terms/"/>
    <ds:schemaRef ds:uri="http://purl.org/dc/dcmitype/"/>
    <ds:schemaRef ds:uri="http://schemas.microsoft.com/office/2006/documentManagement/types"/>
    <ds:schemaRef ds:uri="http://www.w3.org/XML/1998/namespace"/>
    <ds:schemaRef ds:uri="http://purl.org/dc/elements/1.1/"/>
    <ds:schemaRef ds:uri="http://schemas.openxmlformats.org/package/2006/metadata/core-properties"/>
    <ds:schemaRef ds:uri="http://schemas.microsoft.com/office/infopath/2007/PartnerControls"/>
    <ds:schemaRef ds:uri="3808dc3a-a0d3-43a2-96a0-d8bf8c76b557"/>
    <ds:schemaRef ds:uri="adb55acf-91ac-4c47-b2b7-b7c95866bb05"/>
    <ds:schemaRef ds:uri="e42f9681-256a-46bb-8d43-d723a9a9dd0a"/>
  </ds:schemaRefs>
</ds:datastoreItem>
</file>

<file path=customXml/itemProps3.xml><?xml version="1.0" encoding="utf-8"?>
<ds:datastoreItem xmlns:ds="http://schemas.openxmlformats.org/officeDocument/2006/customXml" ds:itemID="{E29B7386-0C5E-43DB-8BF1-052EEAD5F5D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125357</TotalTime>
  <Words>1718</Words>
  <Application>Microsoft Office PowerPoint</Application>
  <PresentationFormat>Custom</PresentationFormat>
  <Paragraphs>124</Paragraphs>
  <Slides>28</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Arial</vt:lpstr>
      <vt:lpstr>Calibri</vt:lpstr>
      <vt:lpstr>Gill Sans MT</vt:lpstr>
      <vt:lpstr>Symbol</vt:lpstr>
      <vt:lpstr>Tahoma</vt:lpstr>
      <vt:lpstr>Times New Roman</vt:lpstr>
      <vt:lpstr>Trebuchet MS</vt:lpstr>
      <vt:lpstr>Wingdings</vt:lpstr>
      <vt:lpstr>Title &amp; Bullet</vt:lpstr>
      <vt:lpstr>Lecture 5.1 Reinforcement Learning</vt:lpstr>
      <vt:lpstr>PowerPoint Presentation</vt:lpstr>
      <vt:lpstr>Topics</vt:lpstr>
      <vt:lpstr>Learning Objectives - Reinforcement Learning</vt:lpstr>
      <vt:lpstr>Reinforcement Learning Concepts</vt:lpstr>
      <vt:lpstr>Concepts</vt:lpstr>
      <vt:lpstr>Reinforcement Learning</vt:lpstr>
      <vt:lpstr>Reinforcement Learning</vt:lpstr>
      <vt:lpstr>Reinforcement Learning Loop</vt:lpstr>
      <vt:lpstr>Rewards and Values</vt:lpstr>
      <vt:lpstr>Approaches</vt:lpstr>
      <vt:lpstr>Reinforcement Learning Approaches</vt:lpstr>
      <vt:lpstr>Neural Networks Leveraged for RL</vt:lpstr>
      <vt:lpstr>States</vt:lpstr>
      <vt:lpstr>Simple Environment</vt:lpstr>
      <vt:lpstr>PowerPoint Presentation</vt:lpstr>
      <vt:lpstr>PowerPoint Presentation</vt:lpstr>
      <vt:lpstr>PowerPoint Presentation</vt:lpstr>
      <vt:lpstr>Processing of Data</vt:lpstr>
      <vt:lpstr>Reinforcement Learning - GPU</vt:lpstr>
      <vt:lpstr>Environment</vt:lpstr>
      <vt:lpstr>Gym Openai</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Jennifer Hohn</dc:creator>
  <cp:lastModifiedBy>Joe Bungo</cp:lastModifiedBy>
  <cp:revision>3796</cp:revision>
  <dcterms:created xsi:type="dcterms:W3CDTF">2008-01-24T03:11:41Z</dcterms:created>
  <dcterms:modified xsi:type="dcterms:W3CDTF">2023-04-24T21:49:24Z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0x01010071074B55424DDA46A2D5F88A4E6A8409</vt:lpwstr>
  </property>
  <property fmtid="{D5CDD505-2E9C-101B-9397-08002B2CF9AE}" pid="3" name="MSIP_Label_6b558183-044c-4105-8d9c-cea02a2a3d86_Enabled">
    <vt:lpwstr>True</vt:lpwstr>
  </property>
  <property fmtid="{D5CDD505-2E9C-101B-9397-08002B2CF9AE}" pid="4" name="MSIP_Label_6b558183-044c-4105-8d9c-cea02a2a3d86_SiteId">
    <vt:lpwstr>43083d15-7273-40c1-b7db-39efd9ccc17a</vt:lpwstr>
  </property>
  <property fmtid="{D5CDD505-2E9C-101B-9397-08002B2CF9AE}" pid="5" name="MSIP_Label_6b558183-044c-4105-8d9c-cea02a2a3d86_Ref">
    <vt:lpwstr>https://api.informationprotection.azure.com/api/43083d15-7273-40c1-b7db-39efd9ccc17a</vt:lpwstr>
  </property>
  <property fmtid="{D5CDD505-2E9C-101B-9397-08002B2CF9AE}" pid="6" name="MSIP_Label_6b558183-044c-4105-8d9c-cea02a2a3d86_Owner">
    <vt:lpwstr>lspillman@nvidia.com</vt:lpwstr>
  </property>
  <property fmtid="{D5CDD505-2E9C-101B-9397-08002B2CF9AE}" pid="7" name="MSIP_Label_6b558183-044c-4105-8d9c-cea02a2a3d86_SetDate">
    <vt:lpwstr>2018-05-11T15:28:31.9824217-07:00</vt:lpwstr>
  </property>
  <property fmtid="{D5CDD505-2E9C-101B-9397-08002B2CF9AE}" pid="8" name="MSIP_Label_6b558183-044c-4105-8d9c-cea02a2a3d86_Name">
    <vt:lpwstr>Unrestricted</vt:lpwstr>
  </property>
  <property fmtid="{D5CDD505-2E9C-101B-9397-08002B2CF9AE}" pid="9" name="MSIP_Label_6b558183-044c-4105-8d9c-cea02a2a3d86_Application">
    <vt:lpwstr>Microsoft Azure Information Protection</vt:lpwstr>
  </property>
  <property fmtid="{D5CDD505-2E9C-101B-9397-08002B2CF9AE}" pid="10" name="MSIP_Label_6b558183-044c-4105-8d9c-cea02a2a3d86_Extended_MSFT_Method">
    <vt:lpwstr>Automatic</vt:lpwstr>
  </property>
  <property fmtid="{D5CDD505-2E9C-101B-9397-08002B2CF9AE}" pid="11" name="Sensitivity">
    <vt:lpwstr>Unrestricted</vt:lpwstr>
  </property>
  <property fmtid="{D5CDD505-2E9C-101B-9397-08002B2CF9AE}" pid="12" name="MediaServiceImageTags">
    <vt:lpwstr/>
  </property>
</Properties>
</file>