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28"/>
  </p:notesMasterIdLst>
  <p:handoutMasterIdLst>
    <p:handoutMasterId r:id="rId29"/>
  </p:handoutMasterIdLst>
  <p:sldIdLst>
    <p:sldId id="818" r:id="rId5"/>
    <p:sldId id="824" r:id="rId6"/>
    <p:sldId id="834" r:id="rId7"/>
    <p:sldId id="841" r:id="rId8"/>
    <p:sldId id="825" r:id="rId9"/>
    <p:sldId id="845" r:id="rId10"/>
    <p:sldId id="826" r:id="rId11"/>
    <p:sldId id="827" r:id="rId12"/>
    <p:sldId id="843" r:id="rId13"/>
    <p:sldId id="836" r:id="rId14"/>
    <p:sldId id="832" r:id="rId15"/>
    <p:sldId id="831" r:id="rId16"/>
    <p:sldId id="833" r:id="rId17"/>
    <p:sldId id="828" r:id="rId18"/>
    <p:sldId id="844" r:id="rId19"/>
    <p:sldId id="840" r:id="rId20"/>
    <p:sldId id="846" r:id="rId21"/>
    <p:sldId id="839" r:id="rId22"/>
    <p:sldId id="835" r:id="rId23"/>
    <p:sldId id="830" r:id="rId24"/>
    <p:sldId id="849" r:id="rId25"/>
    <p:sldId id="848" r:id="rId26"/>
    <p:sldId id="820" r:id="rId27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stin Franklin" initials="DF" lastIdx="3" clrIdx="0">
    <p:extLst>
      <p:ext uri="{19B8F6BF-5375-455C-9EA6-DF929625EA0E}">
        <p15:presenceInfo xmlns:p15="http://schemas.microsoft.com/office/powerpoint/2012/main" userId="S::dustinf@nvidia.com::1f165bb6-326c-4610-b292-af9159272b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EE8D00"/>
    <a:srgbClr val="DBE0E5"/>
    <a:srgbClr val="556B84"/>
    <a:srgbClr val="001C53"/>
    <a:srgbClr val="B3A369"/>
    <a:srgbClr val="890C58"/>
    <a:srgbClr val="0071C5"/>
    <a:srgbClr val="4F2682"/>
    <a:srgbClr val="008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3.xml"/><Relationship Id="rId4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2.xml"/><Relationship Id="rId4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10/24/2021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E9A25CB-F3DC-472C-9C8D-574A4C8F42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42B73E-884F-4736-8A30-A9D83EF76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D8CF8-E6F1-4C71-A0F0-EB56510727F2}"/>
              </a:ext>
            </a:extLst>
          </p:cNvPr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3E6342-0934-4596-B090-343BD3D864C2}"/>
              </a:ext>
            </a:extLst>
          </p:cNvPr>
          <p:cNvGrpSpPr/>
          <p:nvPr userDrawn="1"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3B7F7C-2AF1-4224-94BD-871935C06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7ABEDA-E49E-4754-B6ED-834DE61A65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1B404C-CFD2-4F0A-8198-378A3FF9A789}"/>
                </a:ext>
              </a:extLst>
            </p:cNvPr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5781F1-6692-4A43-B92C-D22E46A17DBD}"/>
              </a:ext>
            </a:extLst>
          </p:cNvPr>
          <p:cNvGrpSpPr/>
          <p:nvPr userDrawn="1"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2FDD42-E463-47E8-BC74-30C0F632C361}"/>
                </a:ext>
              </a:extLst>
            </p:cNvPr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790E381-A253-4895-8817-3A0BDB272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&#10;&#10;Description automatically generated">
              <a:extLst>
                <a:ext uri="{FF2B5EF4-FFF2-40B4-BE49-F238E27FC236}">
                  <a16:creationId xmlns:a16="http://schemas.microsoft.com/office/drawing/2014/main" id="{8D2A1852-65BB-4AC6-A3B2-0A79C38FA5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arxiv.org/pdf/1411.4038.pdf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arxiv.org/abs/1505.07293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arxiv.org/abs/1505.04597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arxiv.org/abs/1611.06612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s://arxiv.org/abs/1505.04366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arxiv.org/abs/1703.06870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arxiv.org/pdf/1703.06870.pdf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deepscene.cs.uni-freiburg.de/" TargetMode="External"/><Relationship Id="rId13" Type="http://schemas.openxmlformats.org/officeDocument/2006/relationships/image" Target="../media/image26.png"/><Relationship Id="rId3" Type="http://schemas.openxmlformats.org/officeDocument/2006/relationships/hyperlink" Target="http://www.cvlibs.net/datasets/kitti/" TargetMode="External"/><Relationship Id="rId7" Type="http://schemas.openxmlformats.org/officeDocument/2006/relationships/image" Target="../media/image21.png"/><Relationship Id="rId12" Type="http://schemas.openxmlformats.org/officeDocument/2006/relationships/image" Target="../media/image25.jpeg"/><Relationship Id="rId2" Type="http://schemas.openxmlformats.org/officeDocument/2006/relationships/hyperlink" Target="http://songbai.site/ovis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lv-mhp.github.io/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s://www.cityscapes-dataset.com/" TargetMode="External"/><Relationship Id="rId10" Type="http://schemas.openxmlformats.org/officeDocument/2006/relationships/image" Target="../media/image23.jpeg"/><Relationship Id="rId4" Type="http://schemas.openxmlformats.org/officeDocument/2006/relationships/hyperlink" Target="https://shapenet.org/" TargetMode="External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developer.nvidia.com/embedded/jetson-benchmarks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2.3 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Semantic Segmentation</a:t>
            </a:r>
            <a:endParaRPr lang="en-US" dirty="0" err="1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>
                <a:latin typeface="Arial"/>
                <a:cs typeface="Arial"/>
              </a:rPr>
              <a:t>Fully Convolutional Networks for Semantic Segmentation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7B59A6A-3857-4AF9-AD6F-6A317A61FF4D}"/>
              </a:ext>
            </a:extLst>
          </p:cNvPr>
          <p:cNvSpPr txBox="1">
            <a:spLocks/>
          </p:cNvSpPr>
          <p:nvPr/>
        </p:nvSpPr>
        <p:spPr bwMode="auto">
          <a:xfrm>
            <a:off x="564918" y="2941876"/>
            <a:ext cx="16581120" cy="619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2"/>
              </a:rPr>
              <a:t>Fully Convolutional Networks for Semantic Segmentation</a:t>
            </a:r>
            <a:br>
              <a:rPr lang="en-US" sz="2400" kern="0" dirty="0">
                <a:latin typeface="Arial"/>
                <a:cs typeface="Arial"/>
              </a:rPr>
            </a:br>
            <a:r>
              <a:rPr lang="en-US" sz="2400" kern="0" dirty="0">
                <a:solidFill>
                  <a:schemeClr val="bg1">
                    <a:lumMod val="50000"/>
                    <a:lumOff val="50000"/>
                  </a:schemeClr>
                </a:solidFill>
                <a:latin typeface="Arial"/>
                <a:cs typeface="Arial"/>
              </a:rPr>
              <a:t>https://arxiv.org/pdf/1411.4038.pdf</a:t>
            </a:r>
            <a:br>
              <a:rPr lang="en-US" sz="2400" kern="0" dirty="0">
                <a:latin typeface="Arial"/>
                <a:cs typeface="Arial"/>
              </a:rPr>
            </a:br>
            <a:endParaRPr lang="en-US" sz="2400" kern="0" dirty="0">
              <a:solidFill>
                <a:schemeClr val="bg1">
                  <a:lumMod val="50000"/>
                  <a:lumOff val="50000"/>
                </a:schemeClr>
              </a:solidFill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457200" indent="-457200" defTabSz="914400">
              <a:buChar char="•"/>
            </a:pPr>
            <a:r>
              <a:rPr lang="en-US" sz="2400" kern="0" dirty="0">
                <a:latin typeface="Arial"/>
                <a:cs typeface="Arial"/>
              </a:rPr>
              <a:t>Add a couple bullet points about what FCN is/does</a:t>
            </a:r>
          </a:p>
          <a:p>
            <a:pPr marL="457200" indent="-457200" defTabSz="914400">
              <a:buChar char="•"/>
            </a:pPr>
            <a:endParaRPr lang="en-US" sz="2400" kern="0" dirty="0">
              <a:latin typeface="Arial"/>
              <a:cs typeface="Arial"/>
            </a:endParaRPr>
          </a:p>
          <a:p>
            <a:pPr marL="457200" indent="-457200" defTabSz="914400">
              <a:buChar char="•"/>
            </a:pPr>
            <a:r>
              <a:rPr lang="en-US" sz="2400" kern="0" dirty="0">
                <a:latin typeface="Arial"/>
                <a:cs typeface="Arial"/>
              </a:rPr>
              <a:t>FCN variants using image classification backbones:</a:t>
            </a:r>
          </a:p>
          <a:p>
            <a:pPr marL="1407160" lvl="1" indent="-457200" defTabSz="914400">
              <a:buChar char="•"/>
            </a:pPr>
            <a:r>
              <a:rPr lang="en-US" kern="0" dirty="0">
                <a:latin typeface="Arial"/>
                <a:ea typeface="MS PGothic"/>
                <a:cs typeface="Arial"/>
              </a:rPr>
              <a:t>FCN-</a:t>
            </a:r>
            <a:r>
              <a:rPr lang="en-US" kern="0" dirty="0" err="1">
                <a:latin typeface="Arial"/>
                <a:ea typeface="MS PGothic"/>
                <a:cs typeface="Arial"/>
              </a:rPr>
              <a:t>Alexnet</a:t>
            </a:r>
            <a:endParaRPr lang="en-US" kern="0" dirty="0" err="1">
              <a:latin typeface="Arial"/>
              <a:cs typeface="Arial"/>
            </a:endParaRPr>
          </a:p>
          <a:p>
            <a:pPr marL="1407160" lvl="1" indent="-457200" defTabSz="914400">
              <a:buChar char="•"/>
            </a:pPr>
            <a:r>
              <a:rPr lang="en-US" kern="0" dirty="0">
                <a:latin typeface="Arial"/>
                <a:ea typeface="MS PGothic"/>
                <a:cs typeface="Arial"/>
              </a:rPr>
              <a:t>FCN-</a:t>
            </a:r>
            <a:r>
              <a:rPr lang="en-US" kern="0" dirty="0" err="1">
                <a:latin typeface="Arial"/>
                <a:ea typeface="MS PGothic"/>
                <a:cs typeface="Arial"/>
              </a:rPr>
              <a:t>Googlenet</a:t>
            </a:r>
            <a:endParaRPr lang="en-US" kern="0" dirty="0" err="1">
              <a:latin typeface="Arial"/>
              <a:cs typeface="Arial"/>
            </a:endParaRPr>
          </a:p>
          <a:p>
            <a:pPr marL="1407160" lvl="1" indent="-457200" defTabSz="914400">
              <a:buChar char="•"/>
            </a:pPr>
            <a:r>
              <a:rPr lang="en-US" kern="0" dirty="0">
                <a:latin typeface="Arial"/>
                <a:ea typeface="MS PGothic"/>
                <a:cs typeface="Arial"/>
              </a:rPr>
              <a:t>FCC-VGG16/19</a:t>
            </a:r>
          </a:p>
          <a:p>
            <a:pPr marL="1407160" lvl="1" indent="-457200" defTabSz="914400">
              <a:buChar char="•"/>
            </a:pPr>
            <a:r>
              <a:rPr lang="en-US" kern="0" dirty="0">
                <a:latin typeface="Arial"/>
                <a:ea typeface="MS PGothic"/>
                <a:cs typeface="Arial"/>
              </a:rPr>
              <a:t>FCN-ResNet18/50/101</a:t>
            </a: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FEB7B466-4060-4AF5-9AF5-8FBFEF75E7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9450" t="17" r="8419"/>
          <a:stretch/>
        </p:blipFill>
        <p:spPr>
          <a:xfrm>
            <a:off x="10495107" y="3209926"/>
            <a:ext cx="7597264" cy="6542751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ABDE14-77D2-4CCD-BC92-8C3EDA5C8899}"/>
              </a:ext>
            </a:extLst>
          </p:cNvPr>
          <p:cNvSpPr txBox="1"/>
          <p:nvPr/>
        </p:nvSpPr>
        <p:spPr>
          <a:xfrm>
            <a:off x="10568888" y="2768366"/>
            <a:ext cx="1569660" cy="3416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b="1">
                <a:solidFill>
                  <a:srgbClr val="0C0C0C"/>
                </a:solidFill>
                <a:latin typeface="Arial"/>
              </a:rPr>
              <a:t>FCN-Alexnet</a:t>
            </a:r>
            <a:endParaRPr lang="en-US" b="1">
              <a:solidFill>
                <a:srgbClr val="0C0C0C"/>
              </a:solidFill>
            </a:endParaRPr>
          </a:p>
        </p:txBody>
      </p:sp>
      <p:sp>
        <p:nvSpPr>
          <p:cNvPr id="11" name="Left Brace 10">
            <a:extLst>
              <a:ext uri="{FF2B5EF4-FFF2-40B4-BE49-F238E27FC236}">
                <a16:creationId xmlns:a16="http://schemas.microsoft.com/office/drawing/2014/main" id="{E3C9FD97-58FC-4582-93C3-6D7336363206}"/>
              </a:ext>
            </a:extLst>
          </p:cNvPr>
          <p:cNvSpPr/>
          <p:nvPr/>
        </p:nvSpPr>
        <p:spPr>
          <a:xfrm rot="5400000">
            <a:off x="13549830" y="1168855"/>
            <a:ext cx="359555" cy="4084863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Brace 11">
            <a:extLst>
              <a:ext uri="{FF2B5EF4-FFF2-40B4-BE49-F238E27FC236}">
                <a16:creationId xmlns:a16="http://schemas.microsoft.com/office/drawing/2014/main" id="{EA8CC161-6193-4032-A203-AA3B8319E5E3}"/>
              </a:ext>
            </a:extLst>
          </p:cNvPr>
          <p:cNvSpPr/>
          <p:nvPr/>
        </p:nvSpPr>
        <p:spPr>
          <a:xfrm rot="5400000">
            <a:off x="16196419" y="2672443"/>
            <a:ext cx="345948" cy="1091292"/>
          </a:xfrm>
          <a:prstGeom prst="leftBrac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9A8B7F-44E0-49D3-829A-1B1B25283792}"/>
              </a:ext>
            </a:extLst>
          </p:cNvPr>
          <p:cNvSpPr txBox="1"/>
          <p:nvPr/>
        </p:nvSpPr>
        <p:spPr>
          <a:xfrm>
            <a:off x="13266250" y="2693637"/>
            <a:ext cx="954107" cy="3416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err="1">
                <a:solidFill>
                  <a:srgbClr val="0C0C0C"/>
                </a:solidFill>
                <a:latin typeface="Arial"/>
              </a:rPr>
              <a:t>Alexnet</a:t>
            </a:r>
            <a:endParaRPr lang="en-US" err="1">
              <a:solidFill>
                <a:srgbClr val="0C0C0C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12E5F1F-DCDB-405D-8CD0-4522C12F0BD6}"/>
              </a:ext>
            </a:extLst>
          </p:cNvPr>
          <p:cNvSpPr txBox="1"/>
          <p:nvPr/>
        </p:nvSpPr>
        <p:spPr>
          <a:xfrm>
            <a:off x="16045507" y="2763031"/>
            <a:ext cx="659155" cy="3416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rgbClr val="0C0C0C"/>
                </a:solidFill>
                <a:latin typeface="Arial"/>
              </a:rPr>
              <a:t>FCN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8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SegNet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697" y="2184306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SegNet: A Deep Convolutional Encoder-Decoder Architecture for Image Segmentation</a:t>
            </a:r>
            <a:endParaRPr lang="tr-TR" sz="2400" dirty="0">
              <a:hlinkClick r:id="" action="ppaction://noaction"/>
            </a:endParaRPr>
          </a:p>
        </p:txBody>
      </p:sp>
      <p:pic>
        <p:nvPicPr>
          <p:cNvPr id="4" name="Resim 4" descr="metin, sabit içeren bir resim&#10;&#10;Açıklama otomatik olarak oluşturuldu">
            <a:extLst>
              <a:ext uri="{FF2B5EF4-FFF2-40B4-BE49-F238E27FC236}">
                <a16:creationId xmlns:a16="http://schemas.microsoft.com/office/drawing/2014/main" id="{EBD13ACB-EFC3-4981-8456-A385BFA319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267" y="3479218"/>
            <a:ext cx="16437633" cy="479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118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U-Net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697" y="2184306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U-Net: Convolutional Networks for Biomedical Image Segmentation</a:t>
            </a:r>
            <a:endParaRPr lang="tr-TR" sz="2400" dirty="0">
              <a:hlinkClick r:id="" action="ppaction://noaction"/>
            </a:endParaRPr>
          </a:p>
        </p:txBody>
      </p:sp>
      <p:pic>
        <p:nvPicPr>
          <p:cNvPr id="7" name="Resim 7">
            <a:extLst>
              <a:ext uri="{FF2B5EF4-FFF2-40B4-BE49-F238E27FC236}">
                <a16:creationId xmlns:a16="http://schemas.microsoft.com/office/drawing/2014/main" id="{3C5B937D-1680-476C-8178-9EBE316DC4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3777" y="2785687"/>
            <a:ext cx="11520577" cy="7303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51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RefineNet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697" y="2184306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RefineNet: Multi-Path Refinement Networks for High-Resolution Semantic Segmentation</a:t>
            </a:r>
            <a:endParaRPr lang="tr-TR" sz="2400" dirty="0">
              <a:latin typeface="Arial"/>
              <a:cs typeface="Arial"/>
              <a:hlinkClick r:id="" action="ppaction://noaction"/>
            </a:endParaRPr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D3648093-4B8D-44FC-A70D-A1047CF99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283" y="3387884"/>
            <a:ext cx="12733316" cy="557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54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Semantic Segmentation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872" y="2467817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Hyeonwoo Noh et al: Learning Deconvolution Network for Semantic Segmentation (2015)</a:t>
            </a:r>
            <a:endParaRPr lang="tr-TR" sz="2400" dirty="0">
              <a:hlinkClick r:id="" action="ppaction://noaction"/>
            </a:endParaRPr>
          </a:p>
          <a:p>
            <a:pPr marL="383540" indent="-383540"/>
            <a:endParaRPr lang="en-US" sz="2400" dirty="0"/>
          </a:p>
        </p:txBody>
      </p:sp>
      <p:pic>
        <p:nvPicPr>
          <p:cNvPr id="7" name="Resim 7">
            <a:extLst>
              <a:ext uri="{FF2B5EF4-FFF2-40B4-BE49-F238E27FC236}">
                <a16:creationId xmlns:a16="http://schemas.microsoft.com/office/drawing/2014/main" id="{8BCE3437-0AD7-4200-A27C-5DE93C8EE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412" y="3739964"/>
            <a:ext cx="14418127" cy="526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79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618289-7E55-4E4B-9EB7-A82DAEE2B7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11" y="3186797"/>
            <a:ext cx="8687951" cy="6198208"/>
          </a:xfrm>
        </p:spPr>
        <p:txBody>
          <a:bodyPr/>
          <a:lstStyle/>
          <a:p>
            <a:pPr marL="383540" indent="-383540"/>
            <a:r>
              <a:rPr lang="en-US" b="1" dirty="0">
                <a:latin typeface="Arial"/>
                <a:cs typeface="Arial"/>
              </a:rPr>
              <a:t>Objective:</a:t>
            </a:r>
            <a:endParaRPr lang="tr-TR" dirty="0">
              <a:latin typeface="Arial"/>
              <a:cs typeface="Arial"/>
            </a:endParaRPr>
          </a:p>
          <a:p>
            <a:pPr marL="383540" indent="-383540"/>
            <a:r>
              <a:rPr lang="en-US" dirty="0">
                <a:latin typeface="Arial"/>
                <a:cs typeface="Arial"/>
              </a:rPr>
              <a:t>Classify pixels but differentiate instances (predict segmentation mask)</a:t>
            </a:r>
            <a:endParaRPr lang="en-US" dirty="0"/>
          </a:p>
          <a:p>
            <a:pPr marL="383540" indent="-383540"/>
            <a:endParaRPr lang="en-US" dirty="0">
              <a:latin typeface="Arial"/>
              <a:cs typeface="Arial"/>
            </a:endParaRPr>
          </a:p>
          <a:p>
            <a:pPr marL="383540" indent="-383540"/>
            <a:r>
              <a:rPr lang="en-US" b="1" dirty="0">
                <a:latin typeface="Arial"/>
                <a:cs typeface="Arial"/>
              </a:rPr>
              <a:t>Input: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Image</a:t>
            </a:r>
          </a:p>
          <a:p>
            <a:pPr marL="285750" indent="-285750"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Categories</a:t>
            </a:r>
          </a:p>
          <a:p>
            <a:pPr marL="383540" indent="-383540"/>
            <a:endParaRPr lang="en-US" dirty="0">
              <a:latin typeface="Arial"/>
              <a:cs typeface="Arial"/>
            </a:endParaRPr>
          </a:p>
          <a:p>
            <a:pPr marL="383540" indent="-383540"/>
            <a:r>
              <a:rPr lang="en-US" b="1" dirty="0">
                <a:latin typeface="Arial"/>
                <a:cs typeface="Arial"/>
              </a:rPr>
              <a:t>Output:</a:t>
            </a:r>
            <a:endParaRPr lang="en-US" dirty="0">
              <a:latin typeface="Arial"/>
              <a:cs typeface="Arial"/>
            </a:endParaRPr>
          </a:p>
          <a:p>
            <a:pPr marL="285750" indent="-285750"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Labeled pixels</a:t>
            </a:r>
          </a:p>
          <a:p>
            <a:pPr marL="285750" indent="-285750">
              <a:buFont typeface="Arial,Sans-Serif"/>
              <a:buChar char="•"/>
            </a:pPr>
            <a:r>
              <a:rPr lang="en-US" dirty="0">
                <a:latin typeface="Arial"/>
                <a:cs typeface="Arial"/>
              </a:rPr>
              <a:t>Category instance pixels of same </a:t>
            </a:r>
            <a:r>
              <a:rPr lang="en-US" dirty="0" err="1">
                <a:latin typeface="Arial"/>
                <a:cs typeface="Arial"/>
              </a:rPr>
              <a:t>colour</a:t>
            </a:r>
          </a:p>
          <a:p>
            <a:pPr marL="383540" indent="-383540"/>
            <a:endParaRPr lang="en-US" dirty="0"/>
          </a:p>
        </p:txBody>
      </p:sp>
      <p:pic>
        <p:nvPicPr>
          <p:cNvPr id="5" name="Resim 5" descr="harita içeren bir resim&#10;&#10;Açıklama otomatik olarak oluşturuldu">
            <a:extLst>
              <a:ext uri="{FF2B5EF4-FFF2-40B4-BE49-F238E27FC236}">
                <a16:creationId xmlns:a16="http://schemas.microsoft.com/office/drawing/2014/main" id="{2D844A8F-C749-4D4E-B017-27778AF3E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3816" y="3771310"/>
            <a:ext cx="5740880" cy="3822681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28C1937E-E77B-474E-BEB5-45361FD726C4}"/>
              </a:ext>
            </a:extLst>
          </p:cNvPr>
          <p:cNvSpPr txBox="1"/>
          <p:nvPr/>
        </p:nvSpPr>
        <p:spPr>
          <a:xfrm>
            <a:off x="11191119" y="8008807"/>
            <a:ext cx="5334629" cy="4247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C0C0C"/>
                </a:solidFill>
              </a:rPr>
              <a:t>ROAD, SHEEP, SHEEP, SHEEP, GRASS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001291A-76CB-41B8-A990-B3B2C8997F73}"/>
              </a:ext>
            </a:extLst>
          </p:cNvPr>
          <p:cNvSpPr txBox="1">
            <a:spLocks/>
          </p:cNvSpPr>
          <p:nvPr/>
        </p:nvSpPr>
        <p:spPr bwMode="auto">
          <a:xfrm>
            <a:off x="960701" y="900064"/>
            <a:ext cx="1662684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5pPr>
            <a:lvl6pPr marL="762015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6pPr>
            <a:lvl7pPr marL="1524030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7pPr>
            <a:lvl8pPr marL="2286046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8pPr>
            <a:lvl9pPr marL="3048061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9pPr>
          </a:lstStyle>
          <a:p>
            <a:pPr defTabSz="914400"/>
            <a:r>
              <a:rPr lang="en-US" kern="0">
                <a:latin typeface="Arial"/>
                <a:cs typeface="Arial"/>
              </a:rPr>
              <a:t>Instance Segmentation</a:t>
            </a:r>
            <a:endParaRPr lang="en-US" kern="0"/>
          </a:p>
        </p:txBody>
      </p:sp>
    </p:spTree>
    <p:extLst>
      <p:ext uri="{BB962C8B-B14F-4D97-AF65-F5344CB8AC3E}">
        <p14:creationId xmlns:p14="http://schemas.microsoft.com/office/powerpoint/2010/main" val="35104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CCFAD-944E-4D46-84DC-1DFE75679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Instance Segmentation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AFCFC0-15CB-4B04-839F-3063B557A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11" y="3251496"/>
            <a:ext cx="16581120" cy="6198208"/>
          </a:xfrm>
        </p:spPr>
        <p:txBody>
          <a:bodyPr/>
          <a:lstStyle/>
          <a:p>
            <a:r>
              <a:rPr lang="en-US" sz="2400" b="1" dirty="0">
                <a:latin typeface="Arial"/>
                <a:cs typeface="Arial"/>
              </a:rPr>
              <a:t>Method:</a:t>
            </a:r>
          </a:p>
          <a:p>
            <a:r>
              <a:rPr lang="en-US" sz="2400" dirty="0">
                <a:latin typeface="Arial"/>
                <a:cs typeface="Arial"/>
              </a:rPr>
              <a:t>Faster R-CNN =&gt; bounding box proposals &amp; class predictions</a:t>
            </a:r>
            <a:endParaRPr lang="en-US" sz="2400" dirty="0"/>
          </a:p>
          <a:p>
            <a:r>
              <a:rPr lang="en-US" sz="2400" dirty="0">
                <a:latin typeface="Arial"/>
                <a:cs typeface="Arial"/>
              </a:rPr>
              <a:t>Semantic segmentation on </a:t>
            </a:r>
            <a:r>
              <a:rPr lang="en-US" sz="2400" dirty="0" err="1">
                <a:latin typeface="Arial"/>
                <a:cs typeface="Arial"/>
              </a:rPr>
              <a:t>BBox</a:t>
            </a:r>
            <a:r>
              <a:rPr lang="en-US" sz="2400" dirty="0">
                <a:latin typeface="Arial"/>
                <a:cs typeface="Arial"/>
              </a:rPr>
              <a:t> proposals.</a:t>
            </a:r>
          </a:p>
          <a:p>
            <a:endParaRPr lang="en-US" sz="2400" dirty="0">
              <a:latin typeface="Arial"/>
              <a:cs typeface="Arial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694D114-E2B5-4005-BB3B-9483CB34BF70}"/>
              </a:ext>
            </a:extLst>
          </p:cNvPr>
          <p:cNvSpPr txBox="1"/>
          <p:nvPr/>
        </p:nvSpPr>
        <p:spPr>
          <a:xfrm>
            <a:off x="806570" y="2451039"/>
            <a:ext cx="5490606" cy="4247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  <a:hlinkClick r:id="rId2"/>
              </a:rPr>
              <a:t>Kaiming He et al.: Mask R-CNN (2018)</a:t>
            </a:r>
          </a:p>
        </p:txBody>
      </p:sp>
      <p:pic>
        <p:nvPicPr>
          <p:cNvPr id="6" name="Resim 6">
            <a:extLst>
              <a:ext uri="{FF2B5EF4-FFF2-40B4-BE49-F238E27FC236}">
                <a16:creationId xmlns:a16="http://schemas.microsoft.com/office/drawing/2014/main" id="{8239F200-D10C-442A-B91E-4DF0D4CCE5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702" y="5238640"/>
            <a:ext cx="11197086" cy="360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54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01B5C03-4C28-4772-BDD6-93DB06856B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373" y="3035835"/>
            <a:ext cx="16624252" cy="849831"/>
          </a:xfrm>
        </p:spPr>
        <p:txBody>
          <a:bodyPr/>
          <a:lstStyle/>
          <a:p>
            <a:r>
              <a:rPr lang="en-US" b="1" dirty="0">
                <a:latin typeface="Arial"/>
                <a:cs typeface="Arial"/>
              </a:rPr>
              <a:t>Output: </a:t>
            </a:r>
            <a:r>
              <a:rPr lang="en-US" dirty="0">
                <a:latin typeface="Arial"/>
                <a:cs typeface="Arial"/>
              </a:rPr>
              <a:t>very accurate and quite fast (5 fps)!</a:t>
            </a:r>
            <a:endParaRPr lang="tr-TR">
              <a:latin typeface="Arial"/>
              <a:cs typeface="Arial"/>
            </a:endParaRPr>
          </a:p>
          <a:p>
            <a:endParaRPr lang="tr-TR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6AC25BF-41E6-4C0E-BD68-5D96C039530B}"/>
              </a:ext>
            </a:extLst>
          </p:cNvPr>
          <p:cNvSpPr txBox="1">
            <a:spLocks/>
          </p:cNvSpPr>
          <p:nvPr/>
        </p:nvSpPr>
        <p:spPr bwMode="auto">
          <a:xfrm>
            <a:off x="960701" y="900064"/>
            <a:ext cx="16626840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5pPr>
            <a:lvl6pPr marL="762015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6pPr>
            <a:lvl7pPr marL="1524030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7pPr>
            <a:lvl8pPr marL="2286046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8pPr>
            <a:lvl9pPr marL="3048061" algn="l" rtl="0" eaLnBrk="1" fontAlgn="base" hangingPunct="1">
              <a:spcBef>
                <a:spcPct val="0"/>
              </a:spcBef>
              <a:spcAft>
                <a:spcPct val="0"/>
              </a:spcAft>
              <a:defRPr sz="5333" b="1">
                <a:solidFill>
                  <a:srgbClr val="73B900"/>
                </a:solidFill>
                <a:latin typeface="Arial" charset="0"/>
              </a:defRPr>
            </a:lvl9pPr>
          </a:lstStyle>
          <a:p>
            <a:pPr defTabSz="914400"/>
            <a:r>
              <a:rPr lang="en-US" kern="0">
                <a:latin typeface="Arial"/>
                <a:cs typeface="Arial"/>
              </a:rPr>
              <a:t>Instance Segmentation</a:t>
            </a:r>
            <a:endParaRPr lang="en-US" kern="0"/>
          </a:p>
        </p:txBody>
      </p:sp>
      <p:pic>
        <p:nvPicPr>
          <p:cNvPr id="9" name="Resim 9" descr="metin, spor, açık hava, atletik oyun içeren bir resim&#10;&#10;Açıklama otomatik olarak oluşturuldu">
            <a:extLst>
              <a:ext uri="{FF2B5EF4-FFF2-40B4-BE49-F238E27FC236}">
                <a16:creationId xmlns:a16="http://schemas.microsoft.com/office/drawing/2014/main" id="{44EC2A6C-4BDE-4796-B04C-BB9FC6BE93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854" y="4205742"/>
            <a:ext cx="13655614" cy="502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29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Mask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697" y="2184306"/>
            <a:ext cx="16581120" cy="6198208"/>
          </a:xfrm>
        </p:spPr>
        <p:txBody>
          <a:bodyPr/>
          <a:lstStyle/>
          <a:p>
            <a:pPr marL="383540" indent="-383540"/>
            <a:r>
              <a:rPr lang="en-US">
                <a:latin typeface="Arial"/>
                <a:cs typeface="Arial"/>
                <a:hlinkClick r:id="rId2"/>
              </a:rPr>
              <a:t>Mask R-CNN</a:t>
            </a:r>
          </a:p>
          <a:p>
            <a:pPr marL="383540" indent="-383540"/>
            <a:endParaRPr lang="en-US">
              <a:latin typeface="Arial"/>
              <a:cs typeface="Arial"/>
            </a:endParaRP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D5C2107C-E230-4BF7-B5D3-9D1D24C866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6998" y="3239534"/>
            <a:ext cx="11935517" cy="5362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295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Popular Datasets</a:t>
            </a:r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EBF48E3-CE5D-42A0-B6CB-CF6BFFF9B500}"/>
              </a:ext>
            </a:extLst>
          </p:cNvPr>
          <p:cNvSpPr>
            <a:spLocks noGrp="1"/>
          </p:cNvSpPr>
          <p:nvPr/>
        </p:nvSpPr>
        <p:spPr bwMode="auto">
          <a:xfrm>
            <a:off x="8615476" y="5527429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OVIS</a:t>
            </a:r>
            <a:endParaRPr lang="tr-T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013DF66-E396-4586-AF3D-8F5992CB17DB}"/>
              </a:ext>
            </a:extLst>
          </p:cNvPr>
          <p:cNvSpPr>
            <a:spLocks noGrp="1"/>
          </p:cNvSpPr>
          <p:nvPr/>
        </p:nvSpPr>
        <p:spPr bwMode="auto">
          <a:xfrm>
            <a:off x="2799197" y="2156302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3"/>
              </a:rPr>
              <a:t>KITTI</a:t>
            </a:r>
            <a:endParaRPr lang="tr-TR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2D933B6-D0C4-48F2-9405-0F71038CA47E}"/>
              </a:ext>
            </a:extLst>
          </p:cNvPr>
          <p:cNvSpPr>
            <a:spLocks noGrp="1"/>
          </p:cNvSpPr>
          <p:nvPr/>
        </p:nvSpPr>
        <p:spPr bwMode="auto">
          <a:xfrm>
            <a:off x="2336211" y="6366594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4"/>
              </a:rPr>
              <a:t>ShapeNet</a:t>
            </a:r>
            <a:endParaRPr lang="tr-TR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404574D-9782-44A1-AB12-416F2D73A17B}"/>
              </a:ext>
            </a:extLst>
          </p:cNvPr>
          <p:cNvSpPr>
            <a:spLocks noGrp="1"/>
          </p:cNvSpPr>
          <p:nvPr/>
        </p:nvSpPr>
        <p:spPr bwMode="auto">
          <a:xfrm>
            <a:off x="8282704" y="2156301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5"/>
              </a:rPr>
              <a:t>Cityscapes</a:t>
            </a:r>
            <a:endParaRPr lang="tr-TR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685D03EC-BDB5-409C-A8B9-1C0E2FCDD776}"/>
              </a:ext>
            </a:extLst>
          </p:cNvPr>
          <p:cNvSpPr>
            <a:spLocks noGrp="1"/>
          </p:cNvSpPr>
          <p:nvPr/>
        </p:nvSpPr>
        <p:spPr bwMode="auto">
          <a:xfrm>
            <a:off x="14070045" y="3153586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6"/>
              </a:rPr>
              <a:t>Multi-human</a:t>
            </a:r>
            <a:endParaRPr lang="tr-TR"/>
          </a:p>
        </p:txBody>
      </p:sp>
      <p:pic>
        <p:nvPicPr>
          <p:cNvPr id="15" name="Resim 15" descr="iç mekan, pek çok, farklı, birkaç içeren bir resim&#10;&#10;Açıklama otomatik olarak oluşturuldu">
            <a:extLst>
              <a:ext uri="{FF2B5EF4-FFF2-40B4-BE49-F238E27FC236}">
                <a16:creationId xmlns:a16="http://schemas.microsoft.com/office/drawing/2014/main" id="{63AB31A2-BC7B-4B74-87E4-FA3D019BFE2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955833" y="3769755"/>
            <a:ext cx="4841111" cy="2350377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35A2BBD-06DA-427C-BCFB-E84964B60DDB}"/>
              </a:ext>
            </a:extLst>
          </p:cNvPr>
          <p:cNvSpPr>
            <a:spLocks noGrp="1"/>
          </p:cNvSpPr>
          <p:nvPr/>
        </p:nvSpPr>
        <p:spPr bwMode="auto">
          <a:xfrm>
            <a:off x="13563652" y="6872985"/>
            <a:ext cx="3557418" cy="74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dirty="0">
                <a:solidFill>
                  <a:srgbClr val="000000"/>
                </a:solidFill>
                <a:latin typeface="Arial"/>
                <a:cs typeface="Arial"/>
                <a:hlinkClick r:id="rId8"/>
              </a:rPr>
              <a:t>DeepScene</a:t>
            </a:r>
          </a:p>
        </p:txBody>
      </p:sp>
      <p:pic>
        <p:nvPicPr>
          <p:cNvPr id="3" name="Picture 3" descr="A picture containing text, car, transport&#10;&#10;Description automatically generated">
            <a:extLst>
              <a:ext uri="{FF2B5EF4-FFF2-40B4-BE49-F238E27FC236}">
                <a16:creationId xmlns:a16="http://schemas.microsoft.com/office/drawing/2014/main" id="{FDB3DD36-F1EB-4153-8592-C0B3D5E526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0606" y="2980033"/>
            <a:ext cx="3162437" cy="2692179"/>
          </a:xfrm>
          <a:prstGeom prst="rect">
            <a:avLst/>
          </a:prstGeom>
        </p:spPr>
      </p:pic>
      <p:pic>
        <p:nvPicPr>
          <p:cNvPr id="4" name="Picture 13">
            <a:extLst>
              <a:ext uri="{FF2B5EF4-FFF2-40B4-BE49-F238E27FC236}">
                <a16:creationId xmlns:a16="http://schemas.microsoft.com/office/drawing/2014/main" id="{A7BF8E8A-9647-4E27-9325-2E48AE6B96F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97336" y="2986002"/>
            <a:ext cx="5318567" cy="1321769"/>
          </a:xfrm>
          <a:prstGeom prst="rect">
            <a:avLst/>
          </a:prstGeom>
        </p:spPr>
      </p:pic>
      <p:pic>
        <p:nvPicPr>
          <p:cNvPr id="14" name="Picture 16" descr="Map&#10;&#10;Description automatically generated">
            <a:extLst>
              <a:ext uri="{FF2B5EF4-FFF2-40B4-BE49-F238E27FC236}">
                <a16:creationId xmlns:a16="http://schemas.microsoft.com/office/drawing/2014/main" id="{4BE5E550-0C11-4F35-8ADF-571552A1BD5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749514" y="7626269"/>
            <a:ext cx="4421529" cy="2210764"/>
          </a:xfrm>
          <a:prstGeom prst="rect">
            <a:avLst/>
          </a:prstGeom>
        </p:spPr>
      </p:pic>
      <p:pic>
        <p:nvPicPr>
          <p:cNvPr id="17" name="Picture 17" descr="A picture containing text, colorful, different, several&#10;&#10;Description automatically generated">
            <a:extLst>
              <a:ext uri="{FF2B5EF4-FFF2-40B4-BE49-F238E27FC236}">
                <a16:creationId xmlns:a16="http://schemas.microsoft.com/office/drawing/2014/main" id="{73D7DD21-5B60-4FD0-AC3A-033455B031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41507" y="6183233"/>
            <a:ext cx="4002429" cy="3404042"/>
          </a:xfrm>
          <a:prstGeom prst="rect">
            <a:avLst/>
          </a:prstGeom>
        </p:spPr>
      </p:pic>
      <p:pic>
        <p:nvPicPr>
          <p:cNvPr id="18" name="Picture 18" descr="Diagram&#10;&#10;Description automatically generated">
            <a:extLst>
              <a:ext uri="{FF2B5EF4-FFF2-40B4-BE49-F238E27FC236}">
                <a16:creationId xmlns:a16="http://schemas.microsoft.com/office/drawing/2014/main" id="{50149A15-DDBC-49CD-8C01-3001EB6DF9D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43336" y="7123266"/>
            <a:ext cx="4334718" cy="2565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766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University of Oxford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Applications: Free Space Detection</a:t>
            </a:r>
          </a:p>
        </p:txBody>
      </p:sp>
      <p:pic>
        <p:nvPicPr>
          <p:cNvPr id="4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D3C45EF-A283-43E3-90A2-8F10FE497C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657" y="2574722"/>
            <a:ext cx="7370956" cy="2104069"/>
          </a:xfrm>
          <a:prstGeom prst="rect">
            <a:avLst/>
          </a:prstGeom>
        </p:spPr>
      </p:pic>
      <p:pic>
        <p:nvPicPr>
          <p:cNvPr id="5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186D203-6E2C-4521-885A-BD4384AF3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333" y="5138272"/>
            <a:ext cx="7370956" cy="2115248"/>
          </a:xfrm>
          <a:prstGeom prst="rect">
            <a:avLst/>
          </a:prstGeom>
        </p:spPr>
      </p:pic>
      <p:pic>
        <p:nvPicPr>
          <p:cNvPr id="6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778B158-6264-4AD2-A973-70E9316147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154" y="7662441"/>
            <a:ext cx="7329139" cy="2020575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E7D80AA0-343B-4DD6-A0EB-2B5582B43E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09060" y="3410631"/>
            <a:ext cx="1941739" cy="5465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027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Performance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5CB0C575-3414-4134-AC8C-99A44D329A97}"/>
              </a:ext>
            </a:extLst>
          </p:cNvPr>
          <p:cNvSpPr txBox="1"/>
          <p:nvPr/>
        </p:nvSpPr>
        <p:spPr>
          <a:xfrm>
            <a:off x="3117397" y="8744968"/>
            <a:ext cx="2653547" cy="5909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Ref: Jetson Benchmarks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4" descr="Chart, bar chart&#10;&#10;Description automatically generated">
            <a:extLst>
              <a:ext uri="{FF2B5EF4-FFF2-40B4-BE49-F238E27FC236}">
                <a16:creationId xmlns:a16="http://schemas.microsoft.com/office/drawing/2014/main" id="{33D99116-A4A3-4891-8E5D-EC8F01E512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6306" y="2742639"/>
            <a:ext cx="9342407" cy="577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71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Performance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02721D-C745-4549-B67E-113BCC2DF1D6}"/>
              </a:ext>
            </a:extLst>
          </p:cNvPr>
          <p:cNvSpPr txBox="1"/>
          <p:nvPr/>
        </p:nvSpPr>
        <p:spPr>
          <a:xfrm>
            <a:off x="3114136" y="8692569"/>
            <a:ext cx="5543762" cy="3416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chemeClr val="bg1"/>
                </a:solidFill>
              </a:rPr>
              <a:t>Ref: https://github.com/dusty-nv/jetson-inference</a:t>
            </a:r>
          </a:p>
        </p:txBody>
      </p:sp>
      <p:pic>
        <p:nvPicPr>
          <p:cNvPr id="8" name="Picture 8" descr="Chart&#10;&#10;Description automatically generated">
            <a:extLst>
              <a:ext uri="{FF2B5EF4-FFF2-40B4-BE49-F238E27FC236}">
                <a16:creationId xmlns:a16="http://schemas.microsoft.com/office/drawing/2014/main" id="{DD0C3F0F-48F5-41C0-BAA2-0336F0D862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6614" y="2118296"/>
            <a:ext cx="10091057" cy="620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55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Outline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Image Segmentation</a:t>
            </a:r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Semantic Segmentation</a:t>
            </a:r>
            <a:endParaRPr lang="en-US" sz="240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Semantic Segmentation Architectures</a:t>
            </a:r>
            <a:endParaRPr lang="en-US" sz="240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Instance Segmentation</a:t>
            </a:r>
            <a:endParaRPr lang="en-US" sz="240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Instance Segmentation Architectures</a:t>
            </a:r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Popular Datasets</a:t>
            </a:r>
            <a:endParaRPr lang="en-US" sz="240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Applications</a:t>
            </a:r>
            <a:endParaRPr lang="en-US" sz="240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Performance</a:t>
            </a:r>
            <a:endParaRPr lang="en-US" dirty="0"/>
          </a:p>
          <a:p>
            <a:pPr marL="383540" indent="-383540"/>
            <a:endParaRPr lang="en-US" dirty="0"/>
          </a:p>
          <a:p>
            <a:pPr marL="383540" indent="-383540"/>
            <a:endParaRPr lang="en-US" dirty="0"/>
          </a:p>
          <a:p>
            <a:pPr marL="383540" indent="-383540"/>
            <a:endParaRPr lang="en-US"/>
          </a:p>
          <a:p>
            <a:pPr marL="383540" indent="-383540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5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Learning objectives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Define image segmentation</a:t>
            </a:r>
            <a:endParaRPr lang="en-US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Define semantic segmentation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Define instance segmentation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Describe image segmentation architectures</a:t>
            </a:r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Learn about popular datasets and applications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Discuss about performance</a:t>
            </a:r>
          </a:p>
        </p:txBody>
      </p:sp>
    </p:spTree>
    <p:extLst>
      <p:ext uri="{BB962C8B-B14F-4D97-AF65-F5344CB8AC3E}">
        <p14:creationId xmlns:p14="http://schemas.microsoft.com/office/powerpoint/2010/main" val="421600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Segmentation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806" y="2711826"/>
            <a:ext cx="17679231" cy="6866755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Segmentation:</a:t>
            </a:r>
            <a:endParaRPr lang="tr-TR" sz="2400" b="1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Partitioning image into multiple segments.</a:t>
            </a:r>
            <a:endParaRPr lang="en-US" sz="24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Segment:</a:t>
            </a:r>
            <a:endParaRPr lang="en-US" sz="2400" b="1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Set of pixels that share certain characteristics =&gt; can share the same label =&gt; per-pixel labelling</a:t>
            </a:r>
            <a:endParaRPr lang="en-US" sz="24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Motivation:</a:t>
            </a:r>
            <a:endParaRPr lang="en-US" sz="2400" b="1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Simplifying image =&gt; easier to analyze it and understand complete scene (e.g. in self-driving vehicles, medical imaging etc...)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Types:</a:t>
            </a:r>
            <a:endParaRPr lang="en-US" sz="2400" b="1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Semantic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Instance</a:t>
            </a:r>
          </a:p>
        </p:txBody>
      </p:sp>
    </p:spTree>
    <p:extLst>
      <p:ext uri="{BB962C8B-B14F-4D97-AF65-F5344CB8AC3E}">
        <p14:creationId xmlns:p14="http://schemas.microsoft.com/office/powerpoint/2010/main" val="3328428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F3E1F9D-27C0-4C3A-9A20-68A38F6E5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latin typeface="Arial"/>
                <a:cs typeface="Arial"/>
              </a:rPr>
              <a:t>What</a:t>
            </a:r>
            <a:r>
              <a:rPr lang="tr-TR" dirty="0">
                <a:latin typeface="Arial"/>
                <a:cs typeface="Arial"/>
              </a:rPr>
              <a:t> is </a:t>
            </a:r>
            <a:r>
              <a:rPr lang="en-GB" dirty="0">
                <a:latin typeface="Arial"/>
                <a:cs typeface="Arial"/>
              </a:rPr>
              <a:t>Semantic</a:t>
            </a:r>
            <a:r>
              <a:rPr lang="tr-TR" dirty="0">
                <a:latin typeface="Arial"/>
                <a:cs typeface="Arial"/>
              </a:rPr>
              <a:t> Segmentation?</a:t>
            </a:r>
            <a:endParaRPr lang="tr-TR" b="0" dirty="0">
              <a:latin typeface="Arial"/>
              <a:cs typeface="Arial"/>
            </a:endParaRP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273B120-1185-4CCF-B8E9-57A1D2718E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Labelling each pixel of an image with a corresponding class. It's also called "Pixel-labeling".</a:t>
            </a:r>
            <a:endParaRPr lang="tr-TR" sz="2400" dirty="0">
              <a:latin typeface="Arial"/>
              <a:cs typeface="Arial"/>
            </a:endParaRPr>
          </a:p>
          <a:p>
            <a:endParaRPr lang="tr-TR" sz="2400" dirty="0"/>
          </a:p>
        </p:txBody>
      </p:sp>
      <p:pic>
        <p:nvPicPr>
          <p:cNvPr id="5" name="Resim 5" descr="yeşil, açık hava içeren bir resim&#10;&#10;Açıklama otomatik olarak oluşturuldu">
            <a:extLst>
              <a:ext uri="{FF2B5EF4-FFF2-40B4-BE49-F238E27FC236}">
                <a16:creationId xmlns:a16="http://schemas.microsoft.com/office/drawing/2014/main" id="{AA14DA52-FC12-485F-9541-4121D19F4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7724" y="5140177"/>
            <a:ext cx="3185338" cy="3114675"/>
          </a:xfrm>
          <a:prstGeom prst="rect">
            <a:avLst/>
          </a:prstGeom>
        </p:spPr>
      </p:pic>
      <p:pic>
        <p:nvPicPr>
          <p:cNvPr id="6" name="Resim 6" descr="harita içeren bir resim&#10;&#10;Açıklama otomatik olarak oluşturuldu">
            <a:extLst>
              <a:ext uri="{FF2B5EF4-FFF2-40B4-BE49-F238E27FC236}">
                <a16:creationId xmlns:a16="http://schemas.microsoft.com/office/drawing/2014/main" id="{D28768A5-41B9-4E92-BBCA-7D98F4F9CD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7774" y="5003948"/>
            <a:ext cx="549592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43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Semantic Segmentation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867" y="2418118"/>
            <a:ext cx="16602686" cy="7233377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Objective:</a:t>
            </a:r>
            <a:endParaRPr lang="tr-TR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Classify all pixels 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Don't differentiate instances.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Input:</a:t>
            </a:r>
            <a:endParaRPr lang="en-US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Image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Categories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Output:</a:t>
            </a:r>
            <a:endParaRPr lang="en-US" sz="2400" b="1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Labeled pixels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Category pixels painted with same </a:t>
            </a:r>
            <a:r>
              <a:rPr lang="en-US" sz="2400" dirty="0" err="1">
                <a:latin typeface="Arial"/>
                <a:cs typeface="Arial"/>
              </a:rPr>
              <a:t>colour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Shortcoming:</a:t>
            </a:r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Instances not differentiated</a:t>
            </a:r>
          </a:p>
        </p:txBody>
      </p:sp>
      <p:pic>
        <p:nvPicPr>
          <p:cNvPr id="5" name="Resim 5" descr="harita içeren bir resim&#10;&#10;Açıklama otomatik olarak oluşturuldu">
            <a:extLst>
              <a:ext uri="{FF2B5EF4-FFF2-40B4-BE49-F238E27FC236}">
                <a16:creationId xmlns:a16="http://schemas.microsoft.com/office/drawing/2014/main" id="{1982F7BC-175A-4742-AE78-EB97A3BFF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0308" y="3785992"/>
            <a:ext cx="5138285" cy="3386822"/>
          </a:xfrm>
          <a:prstGeom prst="rect">
            <a:avLst/>
          </a:pr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F7BE29BE-CC31-4724-886F-988FD666CB49}"/>
              </a:ext>
            </a:extLst>
          </p:cNvPr>
          <p:cNvSpPr txBox="1"/>
          <p:nvPr/>
        </p:nvSpPr>
        <p:spPr>
          <a:xfrm>
            <a:off x="11682875" y="7583505"/>
            <a:ext cx="4218211" cy="4247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>
                <a:solidFill>
                  <a:srgbClr val="0C0C0C"/>
                </a:solidFill>
              </a:rPr>
              <a:t>ROAD, SHEEP, GRASS</a:t>
            </a:r>
          </a:p>
        </p:txBody>
      </p:sp>
    </p:spTree>
    <p:extLst>
      <p:ext uri="{BB962C8B-B14F-4D97-AF65-F5344CB8AC3E}">
        <p14:creationId xmlns:p14="http://schemas.microsoft.com/office/powerpoint/2010/main" val="53763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Semantic Segmentation</a:t>
            </a:r>
            <a:endParaRPr lang="en-US" b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9340" y="2199197"/>
            <a:ext cx="16602686" cy="7815660"/>
          </a:xfrm>
        </p:spPr>
        <p:txBody>
          <a:bodyPr/>
          <a:lstStyle/>
          <a:p>
            <a:pPr marL="383540" indent="-383540"/>
            <a:r>
              <a:rPr lang="en-US" sz="2400" b="1" dirty="0">
                <a:solidFill>
                  <a:schemeClr val="bg1">
                    <a:lumMod val="95000"/>
                    <a:lumOff val="5000"/>
                  </a:schemeClr>
                </a:solidFill>
                <a:latin typeface="Arial"/>
                <a:cs typeface="Arial"/>
              </a:rPr>
              <a:t>Methods:</a:t>
            </a:r>
            <a:endParaRPr lang="en-US" sz="2400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  <a:p>
            <a:pPr marL="342900" indent="-342900">
              <a:buChar char="•"/>
            </a:pPr>
            <a:r>
              <a:rPr lang="en-US" sz="2400" dirty="0">
                <a:latin typeface="Arial"/>
                <a:cs typeface="Arial"/>
              </a:rPr>
              <a:t>Sliding Window + Image classification (CNN)</a:t>
            </a:r>
          </a:p>
          <a:p>
            <a:pPr marL="342900" lvl="2" indent="-342900">
              <a:buChar char="•"/>
            </a:pPr>
            <a:r>
              <a:rPr lang="en-US" dirty="0">
                <a:latin typeface="Arial"/>
                <a:cs typeface="Arial"/>
              </a:rPr>
              <a:t>classification result for each crop is assigned to central pixel of that crop</a:t>
            </a:r>
          </a:p>
          <a:p>
            <a:pPr marL="0" indent="0"/>
            <a:r>
              <a:rPr lang="en-US" sz="2400" dirty="0">
                <a:latin typeface="Arial"/>
                <a:cs typeface="Arial"/>
              </a:rPr>
              <a:t>need crop for each pixel =&gt; computationally expensive </a:t>
            </a:r>
          </a:p>
          <a:p>
            <a:pPr marL="383540" indent="-383540"/>
            <a:endParaRPr lang="en-US" sz="2400" dirty="0"/>
          </a:p>
          <a:p>
            <a:pPr marL="383540" indent="-383540">
              <a:buChar char="•"/>
            </a:pPr>
            <a:r>
              <a:rPr lang="en-US" sz="2400" dirty="0">
                <a:latin typeface="Arial"/>
                <a:cs typeface="Arial"/>
              </a:rPr>
              <a:t>Fully convolutional NN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Input → [Conv] → Output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If conv layers keep spatial size (so the output image has same resolution as the input image)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      =&gt; computationally expensive 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To reduce number of parameters (but keep the input resolution at the output image): 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      Input → [Conv → </a:t>
            </a:r>
            <a:r>
              <a:rPr lang="en-US" sz="2400" dirty="0" err="1">
                <a:latin typeface="Arial"/>
                <a:cs typeface="Arial"/>
              </a:rPr>
              <a:t>Downsampling</a:t>
            </a:r>
            <a:r>
              <a:rPr lang="en-US" sz="2400" dirty="0">
                <a:latin typeface="Arial"/>
                <a:cs typeface="Arial"/>
              </a:rPr>
              <a:t>] → [</a:t>
            </a:r>
            <a:r>
              <a:rPr lang="en-US" sz="2400" dirty="0" err="1">
                <a:latin typeface="Arial"/>
                <a:cs typeface="Arial"/>
              </a:rPr>
              <a:t>Upsampling</a:t>
            </a:r>
            <a:r>
              <a:rPr lang="en-US" sz="2400" dirty="0">
                <a:latin typeface="Arial"/>
                <a:cs typeface="Arial"/>
              </a:rPr>
              <a:t> → </a:t>
            </a:r>
            <a:r>
              <a:rPr lang="en-US" sz="2400" dirty="0" err="1">
                <a:latin typeface="Arial"/>
                <a:cs typeface="Arial"/>
              </a:rPr>
              <a:t>Deconv</a:t>
            </a:r>
            <a:r>
              <a:rPr lang="en-US" sz="2400" dirty="0">
                <a:latin typeface="Arial"/>
                <a:cs typeface="Arial"/>
              </a:rPr>
              <a:t>] → Output</a:t>
            </a:r>
            <a:endParaRPr lang="en-US" sz="24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 </a:t>
            </a:r>
            <a:r>
              <a:rPr lang="en-US" sz="2400" b="1" dirty="0">
                <a:latin typeface="Arial"/>
                <a:cs typeface="Arial"/>
              </a:rPr>
              <a:t>Data</a:t>
            </a:r>
            <a:r>
              <a:rPr lang="en-US" sz="2400" dirty="0">
                <a:latin typeface="Arial"/>
                <a:cs typeface="Arial"/>
              </a:rPr>
              <a:t>: Each pixel must be labeled (expensive task).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 </a:t>
            </a:r>
            <a:r>
              <a:rPr lang="en-US" sz="2400" b="1" dirty="0">
                <a:latin typeface="Arial"/>
                <a:cs typeface="Arial"/>
              </a:rPr>
              <a:t>Loss function</a:t>
            </a:r>
            <a:r>
              <a:rPr lang="en-US" sz="2400" dirty="0">
                <a:latin typeface="Arial"/>
                <a:cs typeface="Arial"/>
              </a:rPr>
              <a:t>: cross-entropy computed for each pixel and then averaged.</a:t>
            </a:r>
          </a:p>
        </p:txBody>
      </p:sp>
    </p:spTree>
    <p:extLst>
      <p:ext uri="{BB962C8B-B14F-4D97-AF65-F5344CB8AC3E}">
        <p14:creationId xmlns:p14="http://schemas.microsoft.com/office/powerpoint/2010/main" val="2848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BD8C6E5-8774-4AA5-AFD4-5CC8A47C73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Semantic Segmentation</a:t>
            </a:r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DFC4376-F7D4-4B6B-B582-5E973F4F1B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2928005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Methods: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Sliding Window + Image classification (CNN)</a:t>
            </a:r>
            <a:endParaRPr lang="en-US" sz="2400" dirty="0">
              <a:cs typeface="Arial"/>
            </a:endParaRPr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</a:t>
            </a:r>
            <a:r>
              <a:rPr lang="en-US" sz="2000" dirty="0">
                <a:solidFill>
                  <a:schemeClr val="bg1"/>
                </a:solidFill>
                <a:latin typeface="Arial"/>
                <a:cs typeface="Arial"/>
              </a:rPr>
              <a:t>classification result for each crop is assigned to central pixel of that </a:t>
            </a:r>
            <a:r>
              <a:rPr lang="en-US" sz="2000" dirty="0">
                <a:latin typeface="Arial"/>
                <a:cs typeface="Arial"/>
              </a:rPr>
              <a:t>crop</a:t>
            </a:r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need crop for each pixel =&gt; computationally expensive 👎</a:t>
            </a:r>
            <a:endParaRPr lang="en-US" sz="2000" dirty="0">
              <a:cs typeface="Arial"/>
            </a:endParaRPr>
          </a:p>
          <a:p>
            <a:pPr marL="383540" indent="-383540"/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Fully convolutional NN</a:t>
            </a:r>
          </a:p>
          <a:p>
            <a:pPr marL="34290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Input → [Conv] → Output</a:t>
            </a:r>
          </a:p>
          <a:p>
            <a:pPr marL="34290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If</a:t>
            </a: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 conv layers keep spatial size (so the output image has same resolution as the input image) =&gt; computationally expensive </a:t>
            </a:r>
            <a:r>
              <a:rPr lang="en-US" sz="2000" dirty="0">
                <a:solidFill>
                  <a:srgbClr val="5E5E5E"/>
                </a:solidFill>
                <a:latin typeface="Trebuchet MS"/>
                <a:cs typeface="Arial"/>
              </a:rPr>
              <a:t>👎</a:t>
            </a:r>
          </a:p>
          <a:p>
            <a:pPr marL="342900" lvl="1">
              <a:buFont typeface="Arial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/>
                <a:cs typeface="Arial"/>
              </a:rPr>
              <a:t> To reduce number of parameters (but keep the input resolution at the output image): </a:t>
            </a:r>
            <a:r>
              <a:rPr lang="en-US" sz="2000" dirty="0">
                <a:solidFill>
                  <a:srgbClr val="000000"/>
                </a:solidFill>
                <a:latin typeface="Trebuchet MS"/>
                <a:cs typeface="Arial"/>
              </a:rPr>
              <a:t>👍</a:t>
            </a:r>
            <a:endParaRPr lang="en-US"/>
          </a:p>
          <a:p>
            <a:pPr marL="383540" indent="-383540"/>
            <a:r>
              <a:rPr lang="en-US" sz="2000" dirty="0">
                <a:latin typeface="Arial"/>
                <a:cs typeface="Arial"/>
              </a:rPr>
              <a:t>       Input → [Conv → </a:t>
            </a:r>
            <a:r>
              <a:rPr lang="en-US" sz="2000" dirty="0" err="1">
                <a:latin typeface="Arial"/>
                <a:cs typeface="Arial"/>
              </a:rPr>
              <a:t>Downsampling</a:t>
            </a:r>
            <a:r>
              <a:rPr lang="en-US" sz="2000" dirty="0">
                <a:latin typeface="Arial"/>
                <a:cs typeface="Arial"/>
              </a:rPr>
              <a:t>] → [</a:t>
            </a:r>
            <a:r>
              <a:rPr lang="en-US" sz="2000" dirty="0" err="1">
                <a:latin typeface="Arial"/>
                <a:cs typeface="Arial"/>
              </a:rPr>
              <a:t>Upsampling</a:t>
            </a:r>
            <a:r>
              <a:rPr lang="en-US" sz="2000" dirty="0">
                <a:latin typeface="Arial"/>
                <a:cs typeface="Arial"/>
              </a:rPr>
              <a:t> → </a:t>
            </a:r>
            <a:r>
              <a:rPr lang="en-US" sz="2000" dirty="0" err="1">
                <a:latin typeface="Arial"/>
                <a:cs typeface="Arial"/>
              </a:rPr>
              <a:t>Deconv</a:t>
            </a:r>
            <a:r>
              <a:rPr lang="en-US" sz="2000" dirty="0">
                <a:latin typeface="Arial"/>
                <a:cs typeface="Arial"/>
              </a:rPr>
              <a:t>] → Output </a:t>
            </a:r>
            <a:endParaRPr lang="en-US" sz="20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 </a:t>
            </a:r>
            <a:r>
              <a:rPr lang="en-US" sz="2400" b="1" dirty="0">
                <a:latin typeface="Arial"/>
                <a:cs typeface="Arial"/>
              </a:rPr>
              <a:t>Data</a:t>
            </a:r>
            <a:r>
              <a:rPr lang="en-US" sz="2400" dirty="0">
                <a:latin typeface="Arial"/>
                <a:cs typeface="Arial"/>
              </a:rPr>
              <a:t>: Each pixel must be labeled (expensive task).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 </a:t>
            </a:r>
            <a:r>
              <a:rPr lang="en-US" sz="2400" b="1" dirty="0">
                <a:latin typeface="Arial"/>
                <a:cs typeface="Arial"/>
              </a:rPr>
              <a:t>Loss function</a:t>
            </a:r>
            <a:r>
              <a:rPr lang="en-US" sz="2400" dirty="0">
                <a:latin typeface="Arial"/>
                <a:cs typeface="Arial"/>
              </a:rPr>
              <a:t>: cross-entropy computed for each pixel and then averaged.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57717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44C4C0C4-1526-458C-8847-71BF1DAF970C}"/>
</file>

<file path=customXml/itemProps2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88E22E-2A4B-4FB1-9848-BF16E7DBE74B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667</Words>
  <Application>Microsoft Office PowerPoint</Application>
  <PresentationFormat>Custom</PresentationFormat>
  <Paragraphs>146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Arial,Sans-Serif</vt:lpstr>
      <vt:lpstr>Trebuchet MS</vt:lpstr>
      <vt:lpstr>Wingdings</vt:lpstr>
      <vt:lpstr>Title &amp; Bullet</vt:lpstr>
      <vt:lpstr>Lecture 2.3  Semantic Segmentation</vt:lpstr>
      <vt:lpstr>PowerPoint Presentation</vt:lpstr>
      <vt:lpstr>Outline</vt:lpstr>
      <vt:lpstr> Learning objectives</vt:lpstr>
      <vt:lpstr>Image Segmentation</vt:lpstr>
      <vt:lpstr>What is Semantic Segmentation?</vt:lpstr>
      <vt:lpstr>Semantic Segmentation</vt:lpstr>
      <vt:lpstr>Semantic Segmentation</vt:lpstr>
      <vt:lpstr>Semantic Segmentation</vt:lpstr>
      <vt:lpstr>Fully Convolutional Networks for Semantic Segmentation</vt:lpstr>
      <vt:lpstr>SegNet</vt:lpstr>
      <vt:lpstr>U-Net</vt:lpstr>
      <vt:lpstr>RefineNet</vt:lpstr>
      <vt:lpstr>Semantic Segmentation</vt:lpstr>
      <vt:lpstr>PowerPoint Presentation</vt:lpstr>
      <vt:lpstr>Instance Segmentation</vt:lpstr>
      <vt:lpstr>PowerPoint Presentation</vt:lpstr>
      <vt:lpstr>Mask R-CNN</vt:lpstr>
      <vt:lpstr>Popular Datasets</vt:lpstr>
      <vt:lpstr>Applications: Free Space Detection</vt:lpstr>
      <vt:lpstr>Performance</vt:lpstr>
      <vt:lpstr>Performance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geetha jaokar</cp:lastModifiedBy>
  <cp:revision>233</cp:revision>
  <dcterms:created xsi:type="dcterms:W3CDTF">2008-01-24T03:11:41Z</dcterms:created>
  <dcterms:modified xsi:type="dcterms:W3CDTF">2021-10-24T18:50:44Z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