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4" r:id="rId4"/>
  </p:sldMasterIdLst>
  <p:notesMasterIdLst>
    <p:notesMasterId r:id="rId26"/>
  </p:notesMasterIdLst>
  <p:handoutMasterIdLst>
    <p:handoutMasterId r:id="rId27"/>
  </p:handoutMasterIdLst>
  <p:sldIdLst>
    <p:sldId id="849" r:id="rId5"/>
    <p:sldId id="824" r:id="rId6"/>
    <p:sldId id="842" r:id="rId7"/>
    <p:sldId id="850" r:id="rId8"/>
    <p:sldId id="826" r:id="rId9"/>
    <p:sldId id="834" r:id="rId10"/>
    <p:sldId id="835" r:id="rId11"/>
    <p:sldId id="836" r:id="rId12"/>
    <p:sldId id="827" r:id="rId13"/>
    <p:sldId id="831" r:id="rId14"/>
    <p:sldId id="833" r:id="rId15"/>
    <p:sldId id="839" r:id="rId16"/>
    <p:sldId id="837" r:id="rId17"/>
    <p:sldId id="840" r:id="rId18"/>
    <p:sldId id="838" r:id="rId19"/>
    <p:sldId id="841" r:id="rId20"/>
    <p:sldId id="844" r:id="rId21"/>
    <p:sldId id="845" r:id="rId22"/>
    <p:sldId id="846" r:id="rId23"/>
    <p:sldId id="847" r:id="rId24"/>
    <p:sldId id="848" r:id="rId25"/>
  </p:sldIdLst>
  <p:sldSz cx="18288000" cy="10287000"/>
  <p:notesSz cx="7010400" cy="9296400"/>
  <p:defaultTextStyle>
    <a:defPPr>
      <a:defRPr lang="en-US"/>
    </a:defPPr>
    <a:lvl1pPr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761970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1523939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2285909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3047878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3809848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4571817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5333787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6095756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orient="horz" pos="5083" userDrawn="1">
          <p15:clr>
            <a:srgbClr val="A4A3A4"/>
          </p15:clr>
        </p15:guide>
        <p15:guide id="3" orient="horz" pos="5315" userDrawn="1">
          <p15:clr>
            <a:srgbClr val="A4A3A4"/>
          </p15:clr>
        </p15:guide>
        <p15:guide id="4" pos="9092" userDrawn="1">
          <p15:clr>
            <a:srgbClr val="A4A3A4"/>
          </p15:clr>
        </p15:guide>
        <p15:guide id="5" orient="horz" pos="1625" userDrawn="1">
          <p15:clr>
            <a:srgbClr val="A4A3A4"/>
          </p15:clr>
        </p15:guide>
        <p15:guide id="6" pos="576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ustin Franklin" initials="DF" lastIdx="3" clrIdx="0">
    <p:extLst>
      <p:ext uri="{19B8F6BF-5375-455C-9EA6-DF929625EA0E}">
        <p15:presenceInfo xmlns:p15="http://schemas.microsoft.com/office/powerpoint/2012/main" userId="S::dustinf@nvidia.com::1f165bb6-326c-4610-b292-af9159272b08" providerId="AD"/>
      </p:ext>
    </p:extLst>
  </p:cmAuthor>
  <p:cmAuthor id="2" name="aysemuttlu" initials="ay" lastIdx="1" clrIdx="1">
    <p:extLst>
      <p:ext uri="{19B8F6BF-5375-455C-9EA6-DF929625EA0E}">
        <p15:presenceInfo xmlns:p15="http://schemas.microsoft.com/office/powerpoint/2012/main" userId="S::aysemuttlu_gmail.com#ext#@nvidia.onmicrosoft.com::22880469-0ac1-4873-9702-4b0483f99fa6" providerId="AD"/>
      </p:ext>
    </p:extLst>
  </p:cmAuthor>
  <p:cmAuthor id="3" name="Ayşe MUTLU" initials="AM" lastIdx="1" clrIdx="2">
    <p:extLst>
      <p:ext uri="{19B8F6BF-5375-455C-9EA6-DF929625EA0E}">
        <p15:presenceInfo xmlns:p15="http://schemas.microsoft.com/office/powerpoint/2012/main" userId="ecc4f7ce024f37e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3838"/>
    <a:srgbClr val="EE8D00"/>
    <a:srgbClr val="DBE0E5"/>
    <a:srgbClr val="556B84"/>
    <a:srgbClr val="001C53"/>
    <a:srgbClr val="B3A369"/>
    <a:srgbClr val="890C58"/>
    <a:srgbClr val="0071C5"/>
    <a:srgbClr val="4F2682"/>
    <a:srgbClr val="0085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4EB56-DFEA-4CB8-911D-83DD5ABF6F35}" v="61" dt="2021-07-09T08:48:59.420"/>
    <p1510:client id="{3899B88B-27BC-9D8A-72E3-8481D72C6C2C}" v="4" dt="2021-09-08T15:53:03.250"/>
    <p1510:client id="{45571449-5758-417C-ABFD-B0DDED33B25C}" v="496" dt="2021-07-09T11:50:52.288"/>
    <p1510:client id="{4671F6DB-62BD-5476-7791-C6567BAC7B4B}" v="70" dt="2021-07-30T15:07:03.275"/>
    <p1510:client id="{6828EFF1-5A8D-4D88-856D-8AC6FA4FE934}" v="418" dt="2021-07-23T13:58:14.911"/>
    <p1510:client id="{7768F864-53F6-47DB-ACB9-2E0CDBD46DD3}" v="11" dt="2021-07-16T13:46:05.102"/>
    <p1510:client id="{77B8DBA3-B3D7-1502-2F9C-BDD883E1C6DE}" v="11" dt="2021-10-19T10:53:52.983"/>
    <p1510:client id="{78D779D5-E420-4EF7-A859-946CC304E1C0}" v="81" dt="2021-07-09T14:58:00.911"/>
    <p1510:client id="{81CD9728-F1AF-4DDE-863E-AEBD8A659FDA}" v="5" dt="2021-08-26T10:46:05.530"/>
    <p1510:client id="{8DCF2AFE-B693-4A5F-B2A0-A210ED171548}" v="472" dt="2021-08-26T12:54:25.391"/>
    <p1510:client id="{942526A7-4F47-7045-6CDA-1E08BFA12B49}" v="203" dt="2021-07-23T15:36:30.930"/>
    <p1510:client id="{953D28AD-7392-4A32-AC58-07E1FB002E59}" v="5" dt="2021-07-19T19:02:31.676"/>
    <p1510:client id="{97891594-4313-1165-B087-B28DB08C8372}" v="32" dt="2021-09-17T14:12:06.404"/>
    <p1510:client id="{9A021000-4D3D-B629-46FC-504D40F4F207}" v="35" dt="2021-08-13T14:49:34.718"/>
    <p1510:client id="{9F425702-5A91-44E0-8DA8-A033491AE0F9}" v="77" dt="2021-07-22T13:57:39.597"/>
    <p1510:client id="{A660111D-5728-3FBD-2A2C-509C5AEAC234}" v="37" dt="2021-07-30T14:33:08.341"/>
    <p1510:client id="{C828C46A-288E-90CF-2703-FCDD4416CB0C}" v="21" dt="2021-07-23T15:25:57.611"/>
    <p1510:client id="{D0F9BBF7-8DC2-51B7-A14F-5575C4705AF8}" v="7" dt="2021-08-13T15:46:28.957"/>
    <p1510:client id="{E3921CF9-1591-10B2-8402-B07921D376D5}" v="81" dt="2021-08-13T14:21:27.426"/>
    <p1510:client id="{E9AE2874-7CBA-BC56-C642-D25B0D11EBFA}" v="583" dt="2021-07-23T15:29:08.753"/>
    <p1510:client id="{EDF3821F-15B7-4676-ABFA-FFD89AB3A02B}" v="4" dt="2021-07-09T12:59:58.547"/>
    <p1510:client id="{EFECC61D-03DB-593C-18D9-3D30015F4D60}" v="1" dt="2021-09-17T14:16:26.6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754" y="82"/>
      </p:cViewPr>
      <p:guideLst>
        <p:guide orient="horz" pos="2193"/>
        <p:guide orient="horz" pos="5083"/>
        <p:guide orient="horz" pos="5315"/>
        <p:guide pos="9092"/>
        <p:guide orient="horz" pos="1625"/>
        <p:guide pos="576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theme" Target="../theme/theme3.xml"/><Relationship Id="rId4" Type="http://schemas.openxmlformats.org/officeDocument/2006/relationships/image" Target="../media/image7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5FFAEB-A754-4EDE-A063-5F87103CFC27}"/>
              </a:ext>
            </a:extLst>
          </p:cNvPr>
          <p:cNvGrpSpPr/>
          <p:nvPr/>
        </p:nvGrpSpPr>
        <p:grpSpPr>
          <a:xfrm>
            <a:off x="4249882" y="8675204"/>
            <a:ext cx="2267650" cy="298438"/>
            <a:chOff x="10009693" y="1549925"/>
            <a:chExt cx="7721678" cy="101622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B7B5E74-8CE9-4070-AE0B-4319A9396E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C709196-319E-460C-BD9A-61C4F6096565}"/>
                </a:ext>
              </a:extLst>
            </p:cNvPr>
            <p:cNvCxnSpPr/>
            <p:nvPr/>
          </p:nvCxnSpPr>
          <p:spPr>
            <a:xfrm>
              <a:off x="12472158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6B9F5D1-3A4D-4466-A79D-06C828B01D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61CA6E49-ACF6-4B13-9CB1-0C7F74EF78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9DC410A-BD91-4F54-BFA8-66F070ED6736}"/>
                </a:ext>
              </a:extLst>
            </p:cNvPr>
            <p:cNvCxnSpPr/>
            <p:nvPr/>
          </p:nvCxnSpPr>
          <p:spPr>
            <a:xfrm>
              <a:off x="14954400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8398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theme" Target="../theme/theme2.xml"/><Relationship Id="rId4" Type="http://schemas.openxmlformats.org/officeDocument/2006/relationships/image" Target="../media/image7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0565" y="883158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100">
                <a:latin typeface="Arial" panose="020B0604020202020204" pitchFamily="34" charset="0"/>
                <a:ea typeface="ＭＳ Ｐゴシック" pitchFamily="-16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EFD2D7F-A763-4126-9B71-A7F863137437}" type="datetimeFigureOut">
              <a:rPr lang="en-US" smtClean="0"/>
              <a:pPr>
                <a:defRPr/>
              </a:pPr>
              <a:t>10/24/2021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66317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100">
                <a:latin typeface="Arial" panose="020B0604020202020204" pitchFamily="34" charset="0"/>
                <a:ea typeface="ＭＳ Ｐゴシック" pitchFamily="-16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02D639A-AF38-4D9A-897E-57859A70BDEB}" type="slidenum">
              <a:rPr lang="en-US" smtClean="0"/>
              <a:pPr>
                <a:defRPr/>
              </a:pPr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7B74364-6FC3-4AAB-BCCB-78A57EF73B4D}"/>
              </a:ext>
            </a:extLst>
          </p:cNvPr>
          <p:cNvGrpSpPr/>
          <p:nvPr/>
        </p:nvGrpSpPr>
        <p:grpSpPr>
          <a:xfrm>
            <a:off x="4394824" y="259707"/>
            <a:ext cx="2267650" cy="298438"/>
            <a:chOff x="10009693" y="1549925"/>
            <a:chExt cx="7721678" cy="101622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59CB9EB-7626-44E1-86CD-80D71DFF0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</p:spPr>
        </p:pic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CF17C3E-2351-45E7-8E11-40FCDACA31FB}"/>
                </a:ext>
              </a:extLst>
            </p:cNvPr>
            <p:cNvCxnSpPr/>
            <p:nvPr/>
          </p:nvCxnSpPr>
          <p:spPr>
            <a:xfrm>
              <a:off x="12472158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Picture 1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E038CEBE-9523-4464-A83D-24A213DF2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</p:spPr>
        </p:pic>
        <p:pic>
          <p:nvPicPr>
            <p:cNvPr id="16" name="Picture 15" descr="Text&#10;&#10;Description automatically generated">
              <a:extLst>
                <a:ext uri="{FF2B5EF4-FFF2-40B4-BE49-F238E27FC236}">
                  <a16:creationId xmlns:a16="http://schemas.microsoft.com/office/drawing/2014/main" id="{2F98C3B4-B517-47AD-BAF6-46881ABB0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F05B4D3-6BFB-4CBB-AAC4-B7D357961D06}"/>
                </a:ext>
              </a:extLst>
            </p:cNvPr>
            <p:cNvCxnSpPr/>
            <p:nvPr/>
          </p:nvCxnSpPr>
          <p:spPr>
            <a:xfrm>
              <a:off x="14954400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67120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761970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523939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2285909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3047878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3809848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4571817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5333787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6095756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F37D2-4A95-428F-86C9-909FE5B58622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8F294F-DAD8-4F9A-9D68-AFBC945462DF}"/>
              </a:ext>
            </a:extLst>
          </p:cNvPr>
          <p:cNvGrpSpPr/>
          <p:nvPr userDrawn="1"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DC4EAA4-CD11-4B02-BD1A-6BB86D43E95C}"/>
                </a:ext>
              </a:extLst>
            </p:cNvPr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F7821F8-31A6-487C-8320-8A9EB2CAC5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D894489D-030F-42D0-BE02-40D0588B9E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063CFE-39DE-4552-B91D-EAAB8CD3E53B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21C81E-2091-4538-AFEF-81CFA3599E22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DE9A25CB-F3DC-472C-9C8D-574A4C8F42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5A5F0-3D37-4CB5-AFFE-81169D61D0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6C10C75-E8F7-45AB-929B-93D7D86B8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6BD397-8666-4786-BE8A-BB895F112D70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0E34F5-43FD-4C3D-874F-52C05B9A8DF7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E3853B6-5C1E-4F3D-804C-8F839D1C7774}"/>
              </a:ext>
            </a:extLst>
          </p:cNvPr>
          <p:cNvGrpSpPr/>
          <p:nvPr userDrawn="1"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5BB7876-3D9A-46AC-853A-0E60F5CA6F37}"/>
                </a:ext>
              </a:extLst>
            </p:cNvPr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Picture 1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5A8ACEBA-4D0E-4BF4-9252-65C9ADBBD1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8" name="Picture 17" descr="Text&#10;&#10;Description automatically generated">
              <a:extLst>
                <a:ext uri="{FF2B5EF4-FFF2-40B4-BE49-F238E27FC236}">
                  <a16:creationId xmlns:a16="http://schemas.microsoft.com/office/drawing/2014/main" id="{83C59A1E-8723-49FF-B1A9-3930EF2F5A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2E42B73E-884F-4736-8A30-A9D83EF76A8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F37D2-4A95-428F-86C9-909FE5B58622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8F294F-DAD8-4F9A-9D68-AFBC945462DF}"/>
              </a:ext>
            </a:extLst>
          </p:cNvPr>
          <p:cNvGrpSpPr/>
          <p:nvPr userDrawn="1"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DC4EAA4-CD11-4B02-BD1A-6BB86D43E95C}"/>
                </a:ext>
              </a:extLst>
            </p:cNvPr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F7821F8-31A6-487C-8320-8A9EB2CAC5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D894489D-030F-42D0-BE02-40D0588B9E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063CFE-39DE-4552-B91D-EAAB8CD3E53B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21C81E-2091-4538-AFEF-81CFA3599E22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435CAFA6-18B5-41DF-AA7F-00F440833D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5A5F0-3D37-4CB5-AFFE-81169D61D0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6C10C75-E8F7-45AB-929B-93D7D86B8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6BD397-8666-4786-BE8A-BB895F112D70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0E34F5-43FD-4C3D-874F-52C05B9A8DF7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59E07367-9FF5-4A36-A752-AF6C25678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1E3853B6-5C1E-4F3D-804C-8F839D1C7774}"/>
              </a:ext>
            </a:extLst>
          </p:cNvPr>
          <p:cNvGrpSpPr/>
          <p:nvPr userDrawn="1"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5BB7876-3D9A-46AC-853A-0E60F5CA6F37}"/>
                </a:ext>
              </a:extLst>
            </p:cNvPr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Picture 1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5A8ACEBA-4D0E-4BF4-9252-65C9ADBBD1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8" name="Picture 17" descr="Text&#10;&#10;Description automatically generated">
              <a:extLst>
                <a:ext uri="{FF2B5EF4-FFF2-40B4-BE49-F238E27FC236}">
                  <a16:creationId xmlns:a16="http://schemas.microsoft.com/office/drawing/2014/main" id="{83C59A1E-8723-49FF-B1A9-3930EF2F5A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itle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8301" y="747664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1977" y="3186797"/>
            <a:ext cx="16581120" cy="6198208"/>
          </a:xfrm>
        </p:spPr>
        <p:txBody>
          <a:bodyPr/>
          <a:lstStyle>
            <a:lvl1pPr marL="0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33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5331" y="1741489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370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936" y="747428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4728" y="3189912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4728" y="1739896"/>
            <a:ext cx="16607858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056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n Brande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5700" y="748506"/>
            <a:ext cx="16626840" cy="984885"/>
          </a:xfrm>
        </p:spPr>
        <p:txBody>
          <a:bodyPr/>
          <a:lstStyle>
            <a:lvl1pPr algn="l">
              <a:defRPr sz="48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340" y="3191235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5828" y="1740430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2F676A-5111-4EB7-8282-C9626C589645}"/>
              </a:ext>
            </a:extLst>
          </p:cNvPr>
          <p:cNvSpPr/>
          <p:nvPr userDrawn="1"/>
        </p:nvSpPr>
        <p:spPr bwMode="white">
          <a:xfrm>
            <a:off x="14655801" y="9389443"/>
            <a:ext cx="3632199" cy="8975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Content - NO LOGO &amp; PAGE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618" y="744037"/>
            <a:ext cx="16620988" cy="990175"/>
          </a:xfrm>
        </p:spPr>
        <p:txBody>
          <a:bodyPr/>
          <a:lstStyle>
            <a:lvl1pPr algn="l">
              <a:defRPr sz="4800" cap="none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3440" y="3505059"/>
            <a:ext cx="16581120" cy="6156263"/>
          </a:xfrm>
        </p:spPr>
        <p:txBody>
          <a:bodyPr/>
          <a:lstStyle>
            <a:lvl1pPr marL="0" indent="0"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accent4"/>
                </a:solidFill>
              </a:defRPr>
            </a:lvl1pPr>
            <a:lvl2pPr marL="952519" indent="0">
              <a:buClr>
                <a:schemeClr val="bg2"/>
              </a:buClr>
              <a:buSzPct val="100000"/>
              <a:buFontTx/>
              <a:buNone/>
              <a:defRPr sz="2000">
                <a:solidFill>
                  <a:schemeClr val="accent4"/>
                </a:solidFill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00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7103" y="1740548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8D8CF8-E6F1-4C71-A0F0-EB56510727F2}"/>
              </a:ext>
            </a:extLst>
          </p:cNvPr>
          <p:cNvSpPr/>
          <p:nvPr userDrawn="1"/>
        </p:nvSpPr>
        <p:spPr>
          <a:xfrm>
            <a:off x="16446823" y="9716467"/>
            <a:ext cx="1841178" cy="57053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3E6342-0934-4596-B090-343BD3D864C2}"/>
              </a:ext>
            </a:extLst>
          </p:cNvPr>
          <p:cNvGrpSpPr/>
          <p:nvPr userDrawn="1"/>
        </p:nvGrpSpPr>
        <p:grpSpPr>
          <a:xfrm>
            <a:off x="16458876" y="9691227"/>
            <a:ext cx="1500593" cy="396573"/>
            <a:chOff x="16458876" y="9691227"/>
            <a:chExt cx="1500593" cy="39657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63B7F7C-2AF1-4224-94BD-871935C065F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6458876" y="9691227"/>
              <a:ext cx="793145" cy="39657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B7ABEDA-E49E-4754-B6ED-834DE61A65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7356893" y="9798679"/>
              <a:ext cx="602576" cy="254789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1B404C-CFD2-4F0A-8198-378A3FF9A789}"/>
                </a:ext>
              </a:extLst>
            </p:cNvPr>
            <p:cNvCxnSpPr/>
            <p:nvPr userDrawn="1"/>
          </p:nvCxnSpPr>
          <p:spPr>
            <a:xfrm>
              <a:off x="17295137" y="9792797"/>
              <a:ext cx="0" cy="196159"/>
            </a:xfrm>
            <a:prstGeom prst="line">
              <a:avLst/>
            </a:prstGeom>
            <a:ln w="635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1026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or 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3869" y="3998551"/>
            <a:ext cx="11900262" cy="2193243"/>
          </a:xfrm>
        </p:spPr>
        <p:txBody>
          <a:bodyPr anchor="t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993AEE-ACAA-4A36-926F-A62FD4F2A9AC}"/>
              </a:ext>
            </a:extLst>
          </p:cNvPr>
          <p:cNvSpPr/>
          <p:nvPr userDrawn="1"/>
        </p:nvSpPr>
        <p:spPr bwMode="white">
          <a:xfrm>
            <a:off x="0" y="9330779"/>
            <a:ext cx="1524000" cy="9562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11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05090" y="749096"/>
            <a:ext cx="16622192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4201" y="3185146"/>
            <a:ext cx="16581552" cy="622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908748" y="9870621"/>
            <a:ext cx="535045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4400" cap="all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algn="l"/>
            <a:fld id="{9EF62655-870B-4C06-BC3D-C67D37BAE36D}" type="slidenum">
              <a:rPr lang="en-US" sz="1200" kern="1200" smtClean="0">
                <a:solidFill>
                  <a:schemeClr val="accent5"/>
                </a:solidFill>
                <a:latin typeface="Trebuchet MS" panose="020B0603020202020204" pitchFamily="34" charset="0"/>
                <a:ea typeface="MS PGothic" pitchFamily="34" charset="-128"/>
                <a:cs typeface="+mn-cs"/>
              </a:rPr>
              <a:pPr algn="l"/>
              <a:t>‹#›</a:t>
            </a:fld>
            <a:r>
              <a:rPr lang="en-US" sz="1200" cap="none" baseline="0">
                <a:solidFill>
                  <a:schemeClr val="accent5"/>
                </a:solidFill>
                <a:latin typeface="Trebuchet MS" panose="020B0603020202020204" pitchFamily="34" charset="0"/>
              </a:rPr>
              <a:t> </a:t>
            </a:r>
            <a:endParaRPr lang="en-US" sz="1200" cap="none">
              <a:solidFill>
                <a:schemeClr val="accent5"/>
              </a:solidFill>
              <a:latin typeface="Trebuchet MS" panose="020B060302020202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5781F1-6692-4A43-B92C-D22E46A17DBD}"/>
              </a:ext>
            </a:extLst>
          </p:cNvPr>
          <p:cNvGrpSpPr/>
          <p:nvPr userDrawn="1"/>
        </p:nvGrpSpPr>
        <p:grpSpPr>
          <a:xfrm>
            <a:off x="14912588" y="9537904"/>
            <a:ext cx="3044450" cy="590602"/>
            <a:chOff x="12319466" y="1549925"/>
            <a:chExt cx="5238462" cy="1016226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C2FDD42-E463-47E8-BC74-30C0F632C361}"/>
                </a:ext>
              </a:extLst>
            </p:cNvPr>
            <p:cNvCxnSpPr/>
            <p:nvPr/>
          </p:nvCxnSpPr>
          <p:spPr>
            <a:xfrm>
              <a:off x="14874733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2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A790E381-A253-4895-8817-3A0BDB27299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12319466" y="1549925"/>
              <a:ext cx="2413994" cy="1016226"/>
            </a:xfrm>
            <a:prstGeom prst="rect">
              <a:avLst/>
            </a:prstGeom>
          </p:spPr>
        </p:pic>
        <p:pic>
          <p:nvPicPr>
            <p:cNvPr id="24" name="Picture 23" descr="Text&#10;&#10;Description automatically generated">
              <a:extLst>
                <a:ext uri="{FF2B5EF4-FFF2-40B4-BE49-F238E27FC236}">
                  <a16:creationId xmlns:a16="http://schemas.microsoft.com/office/drawing/2014/main" id="{8D2A1852-65BB-4AC6-A3B2-0A79C38FA5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/>
            <a:stretch>
              <a:fillRect/>
            </a:stretch>
          </p:blipFill>
          <p:spPr>
            <a:xfrm>
              <a:off x="15197113" y="1709326"/>
              <a:ext cx="2360815" cy="6974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569072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80" r:id="rId3"/>
    <p:sldLayoutId id="2147483985" r:id="rId4"/>
    <p:sldLayoutId id="2147483896" r:id="rId5"/>
    <p:sldLayoutId id="2147483981" r:id="rId6"/>
    <p:sldLayoutId id="2147483991" r:id="rId7"/>
    <p:sldLayoutId id="2147483988" r:id="rId8"/>
    <p:sldLayoutId id="2147483954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800" b="1" cap="none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5pPr>
      <a:lvl6pPr marL="762015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6pPr>
      <a:lvl7pPr marL="1524030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7pPr>
      <a:lvl8pPr marL="2286046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8pPr>
      <a:lvl9pPr marL="3048061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9pPr>
    </p:titleStyle>
    <p:bodyStyle>
      <a:lvl1pPr marL="0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800" b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52519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400" b="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1815078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1833" b="0">
          <a:solidFill>
            <a:schemeClr val="accent4"/>
          </a:solidFill>
          <a:latin typeface="Trebuchet MS" pitchFamily="34" charset="0"/>
        </a:defRPr>
      </a:lvl3pPr>
      <a:lvl4pPr marL="2958101" indent="-381008" algn="l" rtl="0" fontAlgn="base">
        <a:spcBef>
          <a:spcPct val="20000"/>
        </a:spcBef>
        <a:spcAft>
          <a:spcPct val="0"/>
        </a:spcAft>
        <a:buChar char="–"/>
        <a:defRPr sz="3333">
          <a:solidFill>
            <a:schemeClr val="bg1"/>
          </a:solidFill>
          <a:latin typeface="+mn-lt"/>
        </a:defRPr>
      </a:lvl4pPr>
      <a:lvl5pPr marL="3529612" indent="-381008" algn="l" rtl="0" fontAlgn="base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5pPr>
      <a:lvl6pPr marL="4291627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6pPr>
      <a:lvl7pPr marL="505364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7pPr>
      <a:lvl8pPr marL="5815658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8pPr>
      <a:lvl9pPr marL="657767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62015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3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04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06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07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09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334107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96122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hyperlink" Target="https://www.kaggle.com/c/challenges-in-representation-learning-facial-expression-recognition-challenge/data" TargetMode="External"/><Relationship Id="rId7" Type="http://schemas.openxmlformats.org/officeDocument/2006/relationships/image" Target="../media/image13.png"/><Relationship Id="rId2" Type="http://schemas.openxmlformats.org/officeDocument/2006/relationships/hyperlink" Target="http://yann.lecun.com/exdb/mnist/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www.image-net.org/" TargetMode="External"/><Relationship Id="rId11" Type="http://schemas.openxmlformats.org/officeDocument/2006/relationships/image" Target="../media/image17.jpeg"/><Relationship Id="rId5" Type="http://schemas.openxmlformats.org/officeDocument/2006/relationships/hyperlink" Target="https://www.cs.toronto.edu/~kriz/cifar.html" TargetMode="External"/><Relationship Id="rId10" Type="http://schemas.openxmlformats.org/officeDocument/2006/relationships/image" Target="../media/image16.jpeg"/><Relationship Id="rId4" Type="http://schemas.openxmlformats.org/officeDocument/2006/relationships/hyperlink" Target="https://www.kaggle.com/ashishsaxena2209/animal-image-datasetdog-cat-and-panda" TargetMode="External"/><Relationship Id="rId9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vision.stanford.edu/cs598_spring07/papers/Lecun98.pdf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vision.stanford.edu/cs598_spring07/papers/Lecun98.pdf" TargetMode="Externa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arxiv.org/pdf/1409.1556.pdf" TargetMode="Externa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arxiv.org/pdf/1512.00567.pdf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arxiv.org/pdf/1512.03385.pdf" TargetMode="Externa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s://arxiv.org/pdf/1610.02357.pdf" TargetMode="Externa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s://arxiv.org/abs/1704.04861" TargetMode="Externa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creativecommons.org/licenses/by-nc/4.0/legalcode" TargetMode="Externa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embedded/jetson-benchmarks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arxiv.org/pdf/1602.04938.pdf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096EC-7B78-40A1-902B-4FD437982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Lecture 2.1 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Image Classification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B2F42C-38A8-43F3-8788-F337D2EA91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Edge AI and Robotics Teaching Kit</a:t>
            </a:r>
          </a:p>
        </p:txBody>
      </p:sp>
    </p:spTree>
    <p:extLst>
      <p:ext uri="{BB962C8B-B14F-4D97-AF65-F5344CB8AC3E}">
        <p14:creationId xmlns:p14="http://schemas.microsoft.com/office/powerpoint/2010/main" val="3750992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Datasets for Image Classification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3066" y="2347632"/>
            <a:ext cx="2951931" cy="627892"/>
          </a:xfrm>
        </p:spPr>
        <p:txBody>
          <a:bodyPr/>
          <a:lstStyle/>
          <a:p>
            <a:pPr marL="383540" indent="-383540"/>
            <a:r>
              <a:rPr lang="en-US" sz="2400" dirty="0">
                <a:solidFill>
                  <a:srgbClr val="000000"/>
                </a:solidFill>
                <a:latin typeface="Arial"/>
                <a:cs typeface="Arial"/>
                <a:hlinkClick r:id="rId2"/>
              </a:rPr>
              <a:t>MNIST</a:t>
            </a:r>
            <a:endParaRPr lang="tr-TR" sz="2400" dirty="0">
              <a:hlinkClick r:id="rId2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345B729-0F0D-4D87-9E8A-3F213F655F4B}"/>
              </a:ext>
            </a:extLst>
          </p:cNvPr>
          <p:cNvSpPr txBox="1">
            <a:spLocks/>
          </p:cNvSpPr>
          <p:nvPr/>
        </p:nvSpPr>
        <p:spPr bwMode="auto">
          <a:xfrm>
            <a:off x="8360025" y="6673128"/>
            <a:ext cx="8217972" cy="846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83654" indent="-383654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333527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 defTabSz="914400"/>
            <a:r>
              <a:rPr lang="en-US" sz="2400" kern="0" dirty="0">
                <a:latin typeface="Arial"/>
                <a:cs typeface="Arial"/>
                <a:hlinkClick r:id="rId3"/>
              </a:rPr>
              <a:t>Kaggle: Facial Expression Recognition Challenge</a:t>
            </a:r>
            <a:endParaRPr lang="tr-TR" sz="2400" dirty="0">
              <a:hlinkClick r:id="rId3"/>
            </a:endParaRPr>
          </a:p>
          <a:p>
            <a:pPr marL="383540" indent="-383540" defTabSz="914400"/>
            <a:endParaRPr lang="en-US" sz="2400" kern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FC28766-87B4-4237-B68C-02562F7D05A8}"/>
              </a:ext>
            </a:extLst>
          </p:cNvPr>
          <p:cNvSpPr txBox="1">
            <a:spLocks/>
          </p:cNvSpPr>
          <p:nvPr/>
        </p:nvSpPr>
        <p:spPr bwMode="auto">
          <a:xfrm>
            <a:off x="1369318" y="6978403"/>
            <a:ext cx="5708828" cy="846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83654" indent="-383654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333527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 defTabSz="914400"/>
            <a:r>
              <a:rPr lang="en-US" sz="2400" kern="0" dirty="0">
                <a:latin typeface="Arial"/>
                <a:cs typeface="Arial"/>
                <a:hlinkClick r:id="rId4"/>
              </a:rPr>
              <a:t>Animals: Dogs, Cats, and Pandas</a:t>
            </a:r>
            <a:endParaRPr lang="en-US" sz="2400" kern="0" dirty="0">
              <a:hlinkClick r:id="rId4"/>
            </a:endParaRP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11CE2D9-7E07-4FB7-AE46-E22D43A74C04}"/>
              </a:ext>
            </a:extLst>
          </p:cNvPr>
          <p:cNvSpPr txBox="1">
            <a:spLocks/>
          </p:cNvSpPr>
          <p:nvPr/>
        </p:nvSpPr>
        <p:spPr bwMode="auto">
          <a:xfrm>
            <a:off x="8655437" y="2244378"/>
            <a:ext cx="2000724" cy="461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83654" indent="-383654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333527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 defTabSz="914400"/>
            <a:r>
              <a:rPr lang="en-US" sz="2400" kern="0" dirty="0">
                <a:latin typeface="Arial"/>
                <a:cs typeface="Arial"/>
                <a:hlinkClick r:id="rId5"/>
              </a:rPr>
              <a:t>CIFAR10</a:t>
            </a:r>
            <a:endParaRPr lang="en-US" sz="2400" kern="0" dirty="0">
              <a:hlinkClick r:id="rId5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B02B03B7-2B44-4F32-A36B-B0AF2E6841F1}"/>
              </a:ext>
            </a:extLst>
          </p:cNvPr>
          <p:cNvSpPr txBox="1">
            <a:spLocks/>
          </p:cNvSpPr>
          <p:nvPr/>
        </p:nvSpPr>
        <p:spPr bwMode="auto">
          <a:xfrm>
            <a:off x="14134316" y="2249299"/>
            <a:ext cx="2771584" cy="407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83654" indent="-383654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333527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 defTabSz="914400"/>
            <a:r>
              <a:rPr lang="en-US" sz="2400" kern="0" dirty="0">
                <a:latin typeface="Arial"/>
                <a:cs typeface="Arial"/>
                <a:hlinkClick r:id="rId6"/>
              </a:rPr>
              <a:t>ImageNet</a:t>
            </a:r>
            <a:endParaRPr lang="tr-TR" sz="2400" dirty="0">
              <a:hlinkClick r:id="rId6"/>
            </a:endParaRPr>
          </a:p>
          <a:p>
            <a:pPr marL="383540" indent="-383540" defTabSz="914400"/>
            <a:endParaRPr lang="en-US" sz="2400" kern="0"/>
          </a:p>
          <a:p>
            <a:pPr marL="383540" indent="-383540" defTabSz="914400"/>
            <a:endParaRPr lang="en-US" sz="2400" kern="0"/>
          </a:p>
        </p:txBody>
      </p:sp>
      <p:pic>
        <p:nvPicPr>
          <p:cNvPr id="17" name="Resim 17" descr="metin içeren bir resim&#10;&#10;Açıklama otomatik olarak oluşturuldu">
            <a:extLst>
              <a:ext uri="{FF2B5EF4-FFF2-40B4-BE49-F238E27FC236}">
                <a16:creationId xmlns:a16="http://schemas.microsoft.com/office/drawing/2014/main" id="{6DE6BF50-B9C0-4A19-A319-E8521C2A03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9564" y="2822066"/>
            <a:ext cx="5103428" cy="3056689"/>
          </a:xfrm>
          <a:prstGeom prst="rect">
            <a:avLst/>
          </a:prstGeom>
        </p:spPr>
      </p:pic>
      <p:pic>
        <p:nvPicPr>
          <p:cNvPr id="18" name="Resim 18" descr="metin içeren bir resim&#10;&#10;Açıklama otomatik olarak oluşturuldu">
            <a:extLst>
              <a:ext uri="{FF2B5EF4-FFF2-40B4-BE49-F238E27FC236}">
                <a16:creationId xmlns:a16="http://schemas.microsoft.com/office/drawing/2014/main" id="{C550C430-0C60-4BB8-93BD-DB290F86B91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89728" y="2884180"/>
            <a:ext cx="5913656" cy="2745953"/>
          </a:xfrm>
          <a:prstGeom prst="rect">
            <a:avLst/>
          </a:prstGeom>
        </p:spPr>
      </p:pic>
      <p:pic>
        <p:nvPicPr>
          <p:cNvPr id="19" name="Resim 19" descr="market içeren bir resim&#10;&#10;Açıklama otomatik olarak oluşturuldu">
            <a:extLst>
              <a:ext uri="{FF2B5EF4-FFF2-40B4-BE49-F238E27FC236}">
                <a16:creationId xmlns:a16="http://schemas.microsoft.com/office/drawing/2014/main" id="{88A010FB-0430-40F8-99CA-31995BA0C67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374146" y="2817176"/>
            <a:ext cx="3653285" cy="3578846"/>
          </a:xfrm>
          <a:prstGeom prst="rect">
            <a:avLst/>
          </a:prstGeom>
        </p:spPr>
      </p:pic>
      <p:pic>
        <p:nvPicPr>
          <p:cNvPr id="20" name="Resim 20" descr="farklı, grup, aynı içeren bir resim&#10;&#10;Açıklama otomatik olarak oluşturuldu">
            <a:extLst>
              <a:ext uri="{FF2B5EF4-FFF2-40B4-BE49-F238E27FC236}">
                <a16:creationId xmlns:a16="http://schemas.microsoft.com/office/drawing/2014/main" id="{C3CBD4A3-BBE1-4E6A-A569-F68A3D5C793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18025" y="7643490"/>
            <a:ext cx="6255026" cy="1742693"/>
          </a:xfrm>
          <a:prstGeom prst="rect">
            <a:avLst/>
          </a:prstGeom>
        </p:spPr>
      </p:pic>
      <p:pic>
        <p:nvPicPr>
          <p:cNvPr id="21" name="Resim 21" descr="metin, gazete içeren bir resim&#10;&#10;Açıklama otomatik olarak oluşturuldu">
            <a:extLst>
              <a:ext uri="{FF2B5EF4-FFF2-40B4-BE49-F238E27FC236}">
                <a16:creationId xmlns:a16="http://schemas.microsoft.com/office/drawing/2014/main" id="{C4678B00-EEE5-4A9B-9148-BD187F51EB7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429972" y="7387974"/>
            <a:ext cx="5361342" cy="2370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94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Image Classification: LeNet</a:t>
            </a:r>
            <a:endParaRPr lang="tr-TR" err="1"/>
          </a:p>
        </p:txBody>
      </p:sp>
      <p:pic>
        <p:nvPicPr>
          <p:cNvPr id="6" name="Resim 6">
            <a:extLst>
              <a:ext uri="{FF2B5EF4-FFF2-40B4-BE49-F238E27FC236}">
                <a16:creationId xmlns:a16="http://schemas.microsoft.com/office/drawing/2014/main" id="{7D0DE810-9353-4D7A-AD45-8B61B0CE6B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1850" y="3993323"/>
            <a:ext cx="16581438" cy="4584767"/>
          </a:xfr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072C1DC-7F04-44CE-B188-AF6C6A4BC4EC}"/>
              </a:ext>
            </a:extLst>
          </p:cNvPr>
          <p:cNvSpPr txBox="1">
            <a:spLocks/>
          </p:cNvSpPr>
          <p:nvPr/>
        </p:nvSpPr>
        <p:spPr bwMode="auto">
          <a:xfrm>
            <a:off x="935087" y="2858463"/>
            <a:ext cx="16631622" cy="6765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83654" indent="-383654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333527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 defTabSz="914400"/>
            <a:r>
              <a:rPr lang="en-US" sz="2400" kern="0" dirty="0">
                <a:latin typeface="Arial"/>
                <a:cs typeface="Arial"/>
              </a:rPr>
              <a:t>The LeNet architecture consists of two series of CONV =&gt; TANH =&gt; POOL layer sets</a:t>
            </a:r>
            <a:endParaRPr lang="tr-TR" sz="2400" kern="0" dirty="0"/>
          </a:p>
          <a:p>
            <a:pPr marL="383540" indent="-383540" defTabSz="914400"/>
            <a:r>
              <a:rPr lang="en-US" sz="2400" kern="0" dirty="0">
                <a:latin typeface="Arial"/>
                <a:cs typeface="Arial"/>
              </a:rPr>
              <a:t>followed by a fully-connected layer and </a:t>
            </a:r>
            <a:r>
              <a:rPr lang="en-US" sz="2400" kern="0" dirty="0" err="1">
                <a:latin typeface="Arial"/>
                <a:cs typeface="Arial"/>
              </a:rPr>
              <a:t>softmax</a:t>
            </a:r>
            <a:r>
              <a:rPr lang="en-US" sz="2400" kern="0" dirty="0">
                <a:latin typeface="Arial"/>
                <a:cs typeface="Arial"/>
              </a:rPr>
              <a:t> output</a:t>
            </a:r>
            <a:endParaRPr lang="en-US" sz="2400" kern="0" dirty="0"/>
          </a:p>
          <a:p>
            <a:pPr marL="383540" indent="-383540" defTabSz="914400"/>
            <a:endParaRPr lang="en-US" sz="2400" kern="0" dirty="0"/>
          </a:p>
          <a:p>
            <a:pPr marL="383540" indent="-383540" defTabSz="914400"/>
            <a:endParaRPr lang="en-US" sz="2400" kern="0" dirty="0"/>
          </a:p>
          <a:p>
            <a:pPr marL="383540" indent="-383540" defTabSz="914400"/>
            <a:endParaRPr lang="en-US" sz="2400" kern="0" dirty="0"/>
          </a:p>
          <a:p>
            <a:pPr marL="383540" indent="-383540" defTabSz="914400"/>
            <a:endParaRPr lang="en-US" sz="2400" kern="0" dirty="0"/>
          </a:p>
          <a:p>
            <a:pPr marL="383540" indent="-383540" defTabSz="914400"/>
            <a:endParaRPr lang="en-US" sz="2400" kern="0" dirty="0"/>
          </a:p>
          <a:p>
            <a:pPr marL="383540" indent="-383540" defTabSz="914400"/>
            <a:endParaRPr lang="en-US" sz="2400" kern="0" dirty="0"/>
          </a:p>
          <a:p>
            <a:pPr marL="383540" indent="-383540" defTabSz="914400"/>
            <a:endParaRPr lang="en-US" sz="2400" kern="0" dirty="0"/>
          </a:p>
          <a:p>
            <a:pPr marL="383540" indent="-383540" defTabSz="914400"/>
            <a:endParaRPr lang="en-US" sz="2400" kern="0" dirty="0"/>
          </a:p>
          <a:p>
            <a:pPr marL="383540" indent="-383540" defTabSz="914400"/>
            <a:endParaRPr lang="en-US" sz="2400" kern="0" dirty="0"/>
          </a:p>
          <a:p>
            <a:pPr marL="383540" indent="-383540" defTabSz="914400"/>
            <a:endParaRPr lang="en-US" sz="2400" kern="0" dirty="0">
              <a:latin typeface="Arial"/>
              <a:cs typeface="Arial"/>
            </a:endParaRPr>
          </a:p>
          <a:p>
            <a:pPr marL="383540" indent="-383540" defTabSz="914400"/>
            <a:endParaRPr lang="en-US" sz="2400" kern="0" dirty="0">
              <a:latin typeface="Arial"/>
              <a:cs typeface="Arial"/>
            </a:endParaRPr>
          </a:p>
          <a:p>
            <a:pPr marL="383540" indent="-383540" defTabSz="914400"/>
            <a:r>
              <a:rPr lang="en-US" sz="2400" kern="0" dirty="0">
                <a:latin typeface="Arial"/>
                <a:cs typeface="Arial"/>
                <a:hlinkClick r:id="rId3"/>
              </a:rPr>
              <a:t>GradientBased Learning Applied to Document Recognition</a:t>
            </a:r>
            <a:endParaRPr lang="en-US" sz="240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971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1599770-BBBD-46DB-9B2E-7CF982427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Image Classification: AlexNet</a:t>
            </a:r>
            <a:endParaRPr lang="tr-TR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3540" indent="-383540"/>
            <a:r>
              <a:rPr lang="en-US" sz="2400" dirty="0">
                <a:latin typeface="Arial"/>
                <a:cs typeface="Arial"/>
              </a:rPr>
              <a:t>The architecture consists of eight layers: five convolutional layers and three fully-connected layers. </a:t>
            </a:r>
            <a:endParaRPr lang="tr-TR" sz="2400" dirty="0"/>
          </a:p>
          <a:p>
            <a:pPr marL="383540" indent="-383540"/>
            <a:endParaRPr lang="en-US" sz="2400" dirty="0"/>
          </a:p>
          <a:p>
            <a:pPr marL="383540" indent="-383540"/>
            <a:endParaRPr lang="en-US" sz="2400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dirty="0">
                <a:latin typeface="Arial"/>
                <a:cs typeface="Arial"/>
                <a:hlinkClick r:id="rId2"/>
              </a:rPr>
              <a:t>ImageNet Classification with Deep Convolutional Neural Networks</a:t>
            </a:r>
            <a:endParaRPr lang="en-US" sz="2400">
              <a:latin typeface="Arial"/>
              <a:cs typeface="Arial"/>
            </a:endParaRPr>
          </a:p>
        </p:txBody>
      </p:sp>
      <p:pic>
        <p:nvPicPr>
          <p:cNvPr id="5" name="Resim 5">
            <a:extLst>
              <a:ext uri="{FF2B5EF4-FFF2-40B4-BE49-F238E27FC236}">
                <a16:creationId xmlns:a16="http://schemas.microsoft.com/office/drawing/2014/main" id="{F12E8277-195A-40A0-93A4-F708CA11BC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5058" y="4239641"/>
            <a:ext cx="12234440" cy="3934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07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Image Classification: VGG-16</a:t>
            </a:r>
            <a:endParaRPr lang="tr-TR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167" y="2043797"/>
            <a:ext cx="16581120" cy="7601638"/>
          </a:xfrm>
        </p:spPr>
        <p:txBody>
          <a:bodyPr/>
          <a:lstStyle/>
          <a:p>
            <a:pPr marL="383540" indent="-383540"/>
            <a:r>
              <a:rPr lang="en-US" sz="2400" dirty="0">
                <a:latin typeface="Arial"/>
                <a:cs typeface="Arial"/>
              </a:rPr>
              <a:t>The architecture consists of 16 layers: 13 convolutional layers and 3fully-connected layers.</a:t>
            </a:r>
            <a:endParaRPr lang="tr-TR" sz="240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dirty="0">
                <a:latin typeface="Arial"/>
                <a:cs typeface="Arial"/>
                <a:hlinkClick r:id="rId2"/>
              </a:rPr>
              <a:t>Very Deep Convolutional Networks for Large-Scale Image Recognition</a:t>
            </a:r>
            <a:endParaRPr lang="en-US" sz="2400" dirty="0">
              <a:hlinkClick r:id="rId2"/>
            </a:endParaRPr>
          </a:p>
          <a:p>
            <a:pPr marL="383540" indent="-383540"/>
            <a:endParaRPr lang="en-US" sz="2400" dirty="0"/>
          </a:p>
          <a:p>
            <a:pPr marL="457200" indent="-4572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There is also other variant of VGG like VGG19 which consists of 19 layers (16 convolution layers, 3 Fully connected layer, 5 </a:t>
            </a:r>
            <a:r>
              <a:rPr lang="en-US" sz="2400" dirty="0" err="1">
                <a:latin typeface="Arial"/>
                <a:cs typeface="Arial"/>
              </a:rPr>
              <a:t>MaxPool</a:t>
            </a:r>
            <a:r>
              <a:rPr lang="en-US" sz="2400" dirty="0">
                <a:latin typeface="Arial"/>
                <a:cs typeface="Arial"/>
              </a:rPr>
              <a:t> layers and 1 SoftMax layer). </a:t>
            </a:r>
            <a:br>
              <a:rPr lang="en-US" sz="2400" dirty="0"/>
            </a:br>
            <a:endParaRPr lang="en-US" sz="2400" dirty="0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F74E12C3-758E-4DB1-A968-8213E84F82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5944" y="2818873"/>
            <a:ext cx="7951807" cy="4649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93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Image Classification: Inception V1</a:t>
            </a:r>
            <a:endParaRPr lang="tr-TR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041" y="3186797"/>
            <a:ext cx="16624524" cy="7095245"/>
          </a:xfrm>
        </p:spPr>
        <p:txBody>
          <a:bodyPr/>
          <a:lstStyle/>
          <a:p>
            <a:pPr marL="383540" indent="-383540"/>
            <a:r>
              <a:rPr lang="en-US" sz="2400" dirty="0">
                <a:latin typeface="Arial"/>
                <a:cs typeface="Arial"/>
              </a:rPr>
              <a:t>The architecture has 22-layers. This is done by ‘Inception modules’. </a:t>
            </a:r>
            <a:endParaRPr lang="tr-TR" sz="2400" dirty="0">
              <a:latin typeface="Arial"/>
              <a:cs typeface="Arial"/>
            </a:endParaRPr>
          </a:p>
          <a:p>
            <a:pPr marL="383540" indent="-383540"/>
            <a:endParaRPr lang="en-US" sz="2400" dirty="0"/>
          </a:p>
          <a:p>
            <a:pPr marL="383540" indent="-383540"/>
            <a:endParaRPr lang="en-US" sz="2400" dirty="0"/>
          </a:p>
          <a:p>
            <a:pPr marL="383540" indent="-383540"/>
            <a:endParaRPr lang="en-US" sz="2400" dirty="0"/>
          </a:p>
          <a:p>
            <a:pPr marL="383540" indent="-383540"/>
            <a:endParaRPr lang="en-US" sz="2400" dirty="0"/>
          </a:p>
          <a:p>
            <a:pPr marL="383540" indent="-383540"/>
            <a:endParaRPr lang="en-US" sz="2400" dirty="0"/>
          </a:p>
          <a:p>
            <a:pPr marL="383540" indent="-383540"/>
            <a:endParaRPr lang="en-US" sz="2400" dirty="0"/>
          </a:p>
          <a:p>
            <a:pPr marL="383540" indent="-383540"/>
            <a:endParaRPr lang="en-US" sz="2400" dirty="0"/>
          </a:p>
          <a:p>
            <a:pPr marL="383540" indent="-383540"/>
            <a:endParaRPr lang="en-US" sz="2400" dirty="0"/>
          </a:p>
          <a:p>
            <a:pPr marL="383540" indent="-383540"/>
            <a:endParaRPr lang="en-US" sz="2400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dirty="0">
                <a:latin typeface="Arial"/>
                <a:cs typeface="Arial"/>
                <a:hlinkClick r:id="rId2"/>
              </a:rPr>
              <a:t>Rethinking the Inception Architecture for Computer Vision</a:t>
            </a:r>
            <a:endParaRPr lang="en-US" sz="2400" dirty="0"/>
          </a:p>
        </p:txBody>
      </p:sp>
      <p:pic>
        <p:nvPicPr>
          <p:cNvPr id="8" name="Resim 8">
            <a:extLst>
              <a:ext uri="{FF2B5EF4-FFF2-40B4-BE49-F238E27FC236}">
                <a16:creationId xmlns:a16="http://schemas.microsoft.com/office/drawing/2014/main" id="{4A100928-D909-4E78-AFC4-56FD8E5646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5236" y="1735532"/>
            <a:ext cx="5926236" cy="3285654"/>
          </a:xfrm>
          <a:prstGeom prst="rect">
            <a:avLst/>
          </a:prstGeom>
        </p:spPr>
      </p:pic>
      <p:pic>
        <p:nvPicPr>
          <p:cNvPr id="4" name="Resim 6" descr="metin, galeri, vektör grafikler içeren bir resim&#10;&#10;Açıklama otomatik olarak oluşturuldu">
            <a:extLst>
              <a:ext uri="{FF2B5EF4-FFF2-40B4-BE49-F238E27FC236}">
                <a16:creationId xmlns:a16="http://schemas.microsoft.com/office/drawing/2014/main" id="{31D8A336-76B1-40BB-A4B0-E3C806758D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527" y="5270159"/>
            <a:ext cx="15981744" cy="3609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15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Image Classification: ResNet-50</a:t>
            </a:r>
            <a:endParaRPr lang="tr-TR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041" y="3186797"/>
            <a:ext cx="16624524" cy="6603321"/>
          </a:xfrm>
        </p:spPr>
        <p:txBody>
          <a:bodyPr/>
          <a:lstStyle/>
          <a:p>
            <a:pPr marL="383540" indent="-383540"/>
            <a:r>
              <a:rPr lang="en-US" sz="2400" dirty="0">
                <a:latin typeface="Arial"/>
                <a:cs typeface="Arial"/>
              </a:rPr>
              <a:t>The ResNet-50 architecture </a:t>
            </a:r>
            <a:r>
              <a:rPr lang="en-US" sz="2400" b="1" dirty="0">
                <a:latin typeface="Arial"/>
                <a:cs typeface="Arial"/>
              </a:rPr>
              <a:t>is 50 layers deep</a:t>
            </a:r>
            <a:r>
              <a:rPr lang="en-US" sz="2400" dirty="0">
                <a:latin typeface="Arial"/>
                <a:cs typeface="Arial"/>
              </a:rPr>
              <a:t>.</a:t>
            </a:r>
            <a:endParaRPr lang="en-US" sz="2400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dirty="0">
                <a:latin typeface="Arial"/>
                <a:cs typeface="Arial"/>
                <a:hlinkClick r:id="rId2"/>
              </a:rPr>
              <a:t>Deep Residual Learning for Image Recognition</a:t>
            </a:r>
            <a:endParaRPr lang="en-US" sz="2400" dirty="0">
              <a:hlinkClick r:id="rId2"/>
            </a:endParaRPr>
          </a:p>
          <a:p>
            <a:pPr marL="383540" indent="-383540"/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There are several variants of ResNet that scale the number of layers (e.g. ResNet-18, ResNet-34, ResNet-50, ResNet-101, ResNet-152).  In edge computing we often use ResNet-18 and ResNet-34 for increased performance.</a:t>
            </a:r>
            <a:endParaRPr lang="en-US" dirty="0">
              <a:latin typeface="Arial"/>
              <a:cs typeface="Arial"/>
            </a:endParaRPr>
          </a:p>
        </p:txBody>
      </p:sp>
      <p:pic>
        <p:nvPicPr>
          <p:cNvPr id="4" name="Resim 4" descr="metin içeren bir resim&#10;&#10;Açıklama otomatik olarak oluşturuldu">
            <a:extLst>
              <a:ext uri="{FF2B5EF4-FFF2-40B4-BE49-F238E27FC236}">
                <a16:creationId xmlns:a16="http://schemas.microsoft.com/office/drawing/2014/main" id="{1BCE8706-4A8A-46AF-AB1C-982397EB3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977471" y="3657909"/>
            <a:ext cx="20079212" cy="414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02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Image Classification: Xception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3510" y="9249036"/>
            <a:ext cx="14989600" cy="714703"/>
          </a:xfrm>
        </p:spPr>
        <p:txBody>
          <a:bodyPr/>
          <a:lstStyle/>
          <a:p>
            <a:pPr marL="383540" indent="-383540"/>
            <a:r>
              <a:rPr lang="en-US" sz="2400" dirty="0">
                <a:latin typeface="Arial"/>
                <a:cs typeface="Arial"/>
                <a:hlinkClick r:id="rId2"/>
              </a:rPr>
              <a:t>Xception: Deep Learning with Depthwise Separable Convolutions</a:t>
            </a:r>
            <a:endParaRPr lang="tr-TR" sz="2400"/>
          </a:p>
        </p:txBody>
      </p:sp>
      <p:pic>
        <p:nvPicPr>
          <p:cNvPr id="6" name="Resim 6">
            <a:extLst>
              <a:ext uri="{FF2B5EF4-FFF2-40B4-BE49-F238E27FC236}">
                <a16:creationId xmlns:a16="http://schemas.microsoft.com/office/drawing/2014/main" id="{0CB5F2CA-70F9-47BE-A029-9D9A64D566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9349" y="2134153"/>
            <a:ext cx="7922870" cy="6988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97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Image Classification: MobileNet</a:t>
            </a:r>
            <a:endParaRPr lang="en-US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2FDD96-7454-4F04-B6ED-D77DABF37C45}"/>
              </a:ext>
            </a:extLst>
          </p:cNvPr>
          <p:cNvSpPr txBox="1"/>
          <p:nvPr/>
        </p:nvSpPr>
        <p:spPr>
          <a:xfrm>
            <a:off x="1520348" y="8835735"/>
            <a:ext cx="8576130" cy="341632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>
                <a:solidFill>
                  <a:srgbClr val="76B900"/>
                </a:solidFill>
                <a:latin typeface="Arial"/>
                <a:cs typeface="Segoe UI"/>
                <a:hlinkClick r:id="rId2"/>
              </a:rPr>
              <a:t>MobileNets</a:t>
            </a:r>
            <a:r>
              <a:rPr lang="en-US">
                <a:solidFill>
                  <a:srgbClr val="76B900"/>
                </a:solidFill>
                <a:latin typeface="Arial"/>
                <a:cs typeface="Segoe UI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: Efficient Convolutional Neural Networks for Mobile Vision Applications</a:t>
            </a:r>
            <a:endParaRPr lang="en-US"/>
          </a:p>
        </p:txBody>
      </p:sp>
      <p:pic>
        <p:nvPicPr>
          <p:cNvPr id="6" name="Picture 6" descr="Diagram, engineering drawing&#10;&#10;Description automatically generated">
            <a:extLst>
              <a:ext uri="{FF2B5EF4-FFF2-40B4-BE49-F238E27FC236}">
                <a16:creationId xmlns:a16="http://schemas.microsoft.com/office/drawing/2014/main" id="{B0BBB500-8203-49F1-8C9C-2D00650717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9312" y="3130739"/>
            <a:ext cx="14057452" cy="5240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344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Encoder Backbones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>
              <a:latin typeface="Arial"/>
              <a:cs typeface="Arial"/>
            </a:endParaRPr>
          </a:p>
          <a:p>
            <a:pPr marL="383540" indent="-383540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D82438-9E45-4E3E-AD82-341A515C32B0}"/>
              </a:ext>
            </a:extLst>
          </p:cNvPr>
          <p:cNvSpPr txBox="1"/>
          <p:nvPr/>
        </p:nvSpPr>
        <p:spPr>
          <a:xfrm>
            <a:off x="747841" y="2541317"/>
            <a:ext cx="14885806" cy="142192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Classification networks are commonly used as the backbone of other CV networks, like for object detection, </a:t>
            </a:r>
            <a:endParaRPr lang="en-US" sz="240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segmentation, and pose estimation.</a:t>
            </a:r>
            <a:endParaRPr lang="en-US" sz="2400">
              <a:solidFill>
                <a:schemeClr val="bg1"/>
              </a:solidFill>
            </a:endParaRPr>
          </a:p>
          <a:p>
            <a:pPr>
              <a:lnSpc>
                <a:spcPct val="90000"/>
              </a:lnSpc>
            </a:pPr>
            <a:endParaRPr lang="en-US" sz="2400" dirty="0">
              <a:solidFill>
                <a:schemeClr val="bg1"/>
              </a:solidFill>
              <a:latin typeface="Arial"/>
              <a:cs typeface="Arial"/>
            </a:endParaRPr>
          </a:p>
          <a:p>
            <a:pPr>
              <a:lnSpc>
                <a:spcPct val="90000"/>
              </a:lnSpc>
            </a:pPr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They function as the encoder.</a:t>
            </a:r>
          </a:p>
        </p:txBody>
      </p:sp>
    </p:spTree>
    <p:extLst>
      <p:ext uri="{BB962C8B-B14F-4D97-AF65-F5344CB8AC3E}">
        <p14:creationId xmlns:p14="http://schemas.microsoft.com/office/powerpoint/2010/main" val="4030664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Image Classification Benchmarks (Accuracy)</a:t>
            </a:r>
            <a:endParaRPr lang="en-US" sz="4800">
              <a:solidFill>
                <a:srgbClr val="000000"/>
              </a:solidFill>
            </a:endParaRPr>
          </a:p>
        </p:txBody>
      </p:sp>
      <p:pic>
        <p:nvPicPr>
          <p:cNvPr id="4" name="Picture 5" descr="Chart, bar chart&#10;&#10;Description automatically generated">
            <a:extLst>
              <a:ext uri="{FF2B5EF4-FFF2-40B4-BE49-F238E27FC236}">
                <a16:creationId xmlns:a16="http://schemas.microsoft.com/office/drawing/2014/main" id="{0B28602B-52C1-4BEA-9026-59F0877C7D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2656375"/>
            <a:ext cx="10334445" cy="6397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56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11">
            <a:extLst>
              <a:ext uri="{FF2B5EF4-FFF2-40B4-BE49-F238E27FC236}">
                <a16:creationId xmlns:a16="http://schemas.microsoft.com/office/drawing/2014/main" id="{7A19A67C-0C19-4076-8945-3A7EB019B8F8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831977" y="4980568"/>
            <a:ext cx="16581120" cy="73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346459" rtl="0" fontAlgn="base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Tx/>
              <a:buNone/>
              <a:defRPr sz="1400" b="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0238" indent="-228600" algn="l" defTabSz="346459" rtl="0" fontAlgn="base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–"/>
              <a:defRPr sz="1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04863" indent="-203200" algn="l" defTabSz="346459" rtl="0" fontAlgn="base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–"/>
              <a:defRPr sz="1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1066" indent="-171443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bg1"/>
                </a:solidFill>
                <a:latin typeface="+mn-lt"/>
              </a:defRPr>
            </a:lvl4pPr>
            <a:lvl5pPr marL="1588230" indent="-171443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5pPr>
            <a:lvl6pPr marL="1931117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6pPr>
            <a:lvl7pPr marL="2274003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7pPr>
            <a:lvl8pPr marL="2616890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8pPr>
            <a:lvl9pPr marL="2959775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9pPr>
          </a:lstStyle>
          <a:p>
            <a:pPr marL="0" marR="0" lvl="0" indent="0" algn="ctr" defTabSz="346459" rtl="0" eaLnBrk="1" fontAlgn="base" latinLnBrk="0" hangingPunct="1">
              <a:lnSpc>
                <a:spcPct val="90000"/>
              </a:lnSpc>
              <a:spcBef>
                <a:spcPts val="90"/>
              </a:spcBef>
              <a:spcAft>
                <a:spcPts val="90"/>
              </a:spcAft>
              <a:buClr>
                <a:srgbClr val="6F6F6F"/>
              </a:buClr>
              <a:buSzPct val="100000"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The Edge AI and Robotics Teaching Kit is licensed by NVIDIA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and University of Oxford under the</a:t>
            </a:r>
          </a:p>
          <a:p>
            <a:pPr marL="0" marR="0" lvl="0" indent="0" algn="ctr" defTabSz="346459" rtl="0" eaLnBrk="1" fontAlgn="base" latinLnBrk="0" hangingPunct="1">
              <a:lnSpc>
                <a:spcPct val="90000"/>
              </a:lnSpc>
              <a:spcBef>
                <a:spcPts val="90"/>
              </a:spcBef>
              <a:spcAft>
                <a:spcPts val="90"/>
              </a:spcAft>
              <a:buClr>
                <a:srgbClr val="6F6F6F"/>
              </a:buClr>
              <a:buSzPct val="100000"/>
              <a:buFontTx/>
              <a:buNone/>
              <a:tabLst/>
              <a:defRPr/>
            </a:pPr>
            <a:r>
              <a:rPr lang="en-US" sz="1600" u="sng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</a:t>
            </a:r>
            <a:r>
              <a:rPr lang="en-US" sz="1600" u="sng" err="1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NonCommercial</a:t>
            </a:r>
            <a:r>
              <a:rPr lang="en-US" sz="1600" u="sng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4.0 International License.</a:t>
            </a:r>
            <a:endParaRPr lang="en-US" sz="1600">
              <a:solidFill>
                <a:srgbClr val="6F6F6F"/>
              </a:solidFill>
              <a:ea typeface="Times New Roman" panose="02020603050405020304" pitchFamily="18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39E623-7E8F-487F-86AA-742B27905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8880" y="3505059"/>
            <a:ext cx="3190241" cy="110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08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Image Classification Benchmarks (Performance)</a:t>
            </a:r>
            <a:endParaRPr lang="en-US" sz="4800">
              <a:solidFill>
                <a:srgbClr val="000000"/>
              </a:solidFill>
            </a:endParaRPr>
          </a:p>
        </p:txBody>
      </p:sp>
      <p:pic>
        <p:nvPicPr>
          <p:cNvPr id="4" name="Picture 5" descr="Chart, bar chart&#10;&#10;Description automatically generated">
            <a:extLst>
              <a:ext uri="{FF2B5EF4-FFF2-40B4-BE49-F238E27FC236}">
                <a16:creationId xmlns:a16="http://schemas.microsoft.com/office/drawing/2014/main" id="{8DE8A5A0-F516-474D-A1CE-A02242B3AA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049" y="2164677"/>
            <a:ext cx="10589084" cy="652426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F52FBC3-E25B-4A3C-8339-39D4F28B9658}"/>
              </a:ext>
            </a:extLst>
          </p:cNvPr>
          <p:cNvSpPr txBox="1"/>
          <p:nvPr/>
        </p:nvSpPr>
        <p:spPr>
          <a:xfrm>
            <a:off x="7772400" y="4848035"/>
            <a:ext cx="2162772" cy="5909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br>
              <a:rPr lang="en-US"/>
            </a:br>
            <a:r>
              <a:rPr lang="en-US"/>
              <a:t>Jetson Benchmarks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1B682C3-C042-417E-817F-733B6FB3E9FF}"/>
              </a:ext>
            </a:extLst>
          </p:cNvPr>
          <p:cNvSpPr txBox="1"/>
          <p:nvPr/>
        </p:nvSpPr>
        <p:spPr>
          <a:xfrm>
            <a:off x="3054203" y="8396651"/>
            <a:ext cx="2653547" cy="5909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Ref: Jetson Benchmarks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70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A6D3E35-7FB6-4F84-88E8-ED2635EB18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276C08-D6AC-41B8-9C4F-83CCA4CE3F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Edge AI and Robotics Teaching Kit</a:t>
            </a:r>
          </a:p>
        </p:txBody>
      </p:sp>
    </p:spTree>
    <p:extLst>
      <p:ext uri="{BB962C8B-B14F-4D97-AF65-F5344CB8AC3E}">
        <p14:creationId xmlns:p14="http://schemas.microsoft.com/office/powerpoint/2010/main" val="4107876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Outline</a:t>
            </a:r>
            <a:endParaRPr lang="tr-T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</a:rPr>
              <a:t>Image Classification</a:t>
            </a:r>
            <a:endParaRPr lang="en-US" sz="2400" dirty="0">
              <a:solidFill>
                <a:srgbClr val="000000"/>
              </a:solidFill>
            </a:endParaRPr>
          </a:p>
          <a:p>
            <a:pPr marL="457200" indent="-4572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Dataset for Image Classification</a:t>
            </a:r>
            <a:endParaRPr lang="en-US" sz="2400" dirty="0"/>
          </a:p>
          <a:p>
            <a:pPr marL="457200" indent="-4572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Image Classification Architectures</a:t>
            </a:r>
            <a:endParaRPr lang="en-US" sz="2400" dirty="0"/>
          </a:p>
          <a:p>
            <a:pPr marL="457200" indent="-4572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Image Classification Benchmarks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1287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4800"/>
            </a:br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Learning Objectives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,Sans-Serif"/>
              <a:buChar char="•"/>
            </a:pPr>
            <a:r>
              <a:rPr lang="en-US" sz="2400" dirty="0">
                <a:latin typeface="Arial"/>
                <a:cs typeface="Arial"/>
              </a:rPr>
              <a:t>Define image classification</a:t>
            </a:r>
          </a:p>
          <a:p>
            <a:pPr marL="285750" indent="-285750">
              <a:buFont typeface="Arial,Sans-Serif"/>
              <a:buChar char="•"/>
            </a:pPr>
            <a:r>
              <a:rPr lang="en-US" sz="2400" dirty="0">
                <a:latin typeface="Arial"/>
                <a:cs typeface="Arial"/>
              </a:rPr>
              <a:t>Explain challenges in image classification</a:t>
            </a:r>
          </a:p>
          <a:p>
            <a:pPr marL="285750" indent="-285750">
              <a:buFont typeface="Arial,Sans-Serif"/>
              <a:buChar char="•"/>
            </a:pPr>
            <a:r>
              <a:rPr lang="en-US" sz="2400" dirty="0">
                <a:latin typeface="Arial"/>
                <a:cs typeface="Arial"/>
              </a:rPr>
              <a:t>Describe </a:t>
            </a:r>
            <a:r>
              <a:rPr lang="en-US" sz="2400">
                <a:latin typeface="Arial"/>
                <a:cs typeface="Arial"/>
              </a:rPr>
              <a:t>different datasets </a:t>
            </a:r>
            <a:r>
              <a:rPr lang="en-US" sz="2400" dirty="0">
                <a:latin typeface="Arial"/>
                <a:cs typeface="Arial"/>
              </a:rPr>
              <a:t>for image classification</a:t>
            </a:r>
          </a:p>
          <a:p>
            <a:pPr marL="285750" indent="-285750">
              <a:buFont typeface="Arial,Sans-Serif"/>
              <a:buChar char="•"/>
            </a:pPr>
            <a:r>
              <a:rPr lang="en-US" sz="2400" dirty="0">
                <a:latin typeface="Arial"/>
                <a:cs typeface="Arial"/>
              </a:rPr>
              <a:t>Describe image classification architectures</a:t>
            </a:r>
          </a:p>
          <a:p>
            <a:pPr marL="285750" indent="-285750">
              <a:buFont typeface="Arial,Sans-Serif"/>
              <a:buChar char="•"/>
            </a:pPr>
            <a:r>
              <a:rPr lang="en-US" sz="2400" dirty="0">
                <a:latin typeface="Arial"/>
                <a:cs typeface="Arial"/>
              </a:rPr>
              <a:t>Discuss performance and accuracy benchmarks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8483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4800"/>
            </a:br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Image Classification: Task definition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3540" indent="-383540"/>
            <a:r>
              <a:rPr lang="en-US" sz="2400" b="1" dirty="0">
                <a:latin typeface="Arial"/>
                <a:cs typeface="Arial"/>
              </a:rPr>
              <a:t>Objective</a:t>
            </a:r>
            <a:r>
              <a:rPr lang="en-US" sz="2400" dirty="0">
                <a:latin typeface="Arial"/>
                <a:cs typeface="Arial"/>
              </a:rPr>
              <a:t>:</a:t>
            </a:r>
            <a:endParaRPr lang="tr-TR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Recognize the main subject in the image and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assign a label to the image</a:t>
            </a:r>
            <a:endParaRPr lang="en-US" sz="2400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Input</a:t>
            </a:r>
            <a:r>
              <a:rPr lang="en-US" sz="2400" dirty="0">
                <a:latin typeface="Arial"/>
                <a:cs typeface="Arial"/>
              </a:rPr>
              <a:t>: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● Image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● Predefined set of labels (categories/classes)</a:t>
            </a:r>
            <a:endParaRPr lang="en-US" sz="2400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Output</a:t>
            </a:r>
            <a:r>
              <a:rPr lang="en-US" sz="2400" dirty="0">
                <a:latin typeface="Arial"/>
                <a:cs typeface="Arial"/>
              </a:rPr>
              <a:t>: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Predicted class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D2C8D0A-E445-46F4-B0B3-8BC6A6989081}"/>
              </a:ext>
            </a:extLst>
          </p:cNvPr>
          <p:cNvSpPr txBox="1">
            <a:spLocks/>
          </p:cNvSpPr>
          <p:nvPr/>
        </p:nvSpPr>
        <p:spPr bwMode="auto">
          <a:xfrm>
            <a:off x="13435250" y="7479889"/>
            <a:ext cx="2506272" cy="112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83654" indent="-383654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333527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 algn="ctr" defTabSz="914400"/>
            <a:r>
              <a:rPr lang="en-US" kern="0" dirty="0">
                <a:solidFill>
                  <a:srgbClr val="000000"/>
                </a:solidFill>
                <a:latin typeface="Arial"/>
                <a:cs typeface="Arial"/>
              </a:rPr>
              <a:t>BEAR</a:t>
            </a:r>
            <a:endParaRPr lang="en-US" kern="0" dirty="0"/>
          </a:p>
          <a:p>
            <a:pPr marL="383540" indent="-383540" defTabSz="914400"/>
            <a:r>
              <a:rPr lang="en-US" kern="0" dirty="0">
                <a:latin typeface="Arial"/>
                <a:cs typeface="Arial"/>
              </a:rPr>
              <a:t>(single object)</a:t>
            </a:r>
            <a:endParaRPr lang="en-US" kern="0" dirty="0"/>
          </a:p>
          <a:p>
            <a:pPr marL="383540" indent="-383540" defTabSz="914400"/>
            <a:endParaRPr lang="en-US" kern="0"/>
          </a:p>
        </p:txBody>
      </p:sp>
      <p:pic>
        <p:nvPicPr>
          <p:cNvPr id="4" name="Resim 4" descr="metin, memeli, ayı, beyaz içeren bir resim&#10;&#10;Açıklama otomatik olarak oluşturuldu">
            <a:extLst>
              <a:ext uri="{FF2B5EF4-FFF2-40B4-BE49-F238E27FC236}">
                <a16:creationId xmlns:a16="http://schemas.microsoft.com/office/drawing/2014/main" id="{907E0854-337A-4E98-AE12-CDF7588A54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04706" y="3385536"/>
            <a:ext cx="5090689" cy="3921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2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The Semantic Gap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3540" indent="-383540"/>
            <a:r>
              <a:rPr lang="en-US" sz="2400" dirty="0">
                <a:latin typeface="Arial"/>
                <a:cs typeface="Arial"/>
              </a:rPr>
              <a:t>We might describe the image as follows:</a:t>
            </a:r>
            <a:endParaRPr lang="tr-TR" sz="2400" dirty="0"/>
          </a:p>
          <a:p>
            <a:pPr marL="457200" indent="-457200">
              <a:buChar char="•"/>
            </a:pPr>
            <a:r>
              <a:rPr lang="en-US" sz="2400" b="1" dirty="0">
                <a:latin typeface="Arial"/>
                <a:cs typeface="Arial"/>
              </a:rPr>
              <a:t>Spatial</a:t>
            </a:r>
            <a:r>
              <a:rPr lang="en-US" sz="2400" dirty="0">
                <a:latin typeface="Arial"/>
                <a:cs typeface="Arial"/>
              </a:rPr>
              <a:t>: The seagull is at the top of the image and the trees are at the bottom.</a:t>
            </a:r>
            <a:endParaRPr lang="en-US" sz="2400" dirty="0"/>
          </a:p>
          <a:p>
            <a:pPr marL="457200" indent="-457200">
              <a:buChar char="•"/>
            </a:pPr>
            <a:r>
              <a:rPr lang="en-US" sz="2400" b="1" dirty="0">
                <a:latin typeface="Arial"/>
                <a:cs typeface="Arial"/>
              </a:rPr>
              <a:t>Color</a:t>
            </a:r>
            <a:r>
              <a:rPr lang="en-US" sz="2400" dirty="0">
                <a:latin typeface="Arial"/>
                <a:cs typeface="Arial"/>
              </a:rPr>
              <a:t>: The seagull is grey with black markings on the head, the trees are darker green.</a:t>
            </a:r>
            <a:endParaRPr lang="en-US" sz="2400" dirty="0"/>
          </a:p>
          <a:p>
            <a:pPr marL="457200" indent="-457200">
              <a:buChar char="•"/>
            </a:pPr>
            <a:r>
              <a:rPr lang="en-US" sz="2400" b="1" dirty="0">
                <a:latin typeface="Arial"/>
                <a:cs typeface="Arial"/>
              </a:rPr>
              <a:t>Texture</a:t>
            </a:r>
            <a:r>
              <a:rPr lang="en-US" sz="2400" dirty="0">
                <a:latin typeface="Arial"/>
                <a:cs typeface="Arial"/>
              </a:rPr>
              <a:t>: The seagull has a relatively uniform pattern, while the trees are very tall with a trunk and branches.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0682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The Semantic Gap</a:t>
            </a:r>
            <a:endParaRPr lang="tr-TR"/>
          </a:p>
        </p:txBody>
      </p:sp>
      <p:pic>
        <p:nvPicPr>
          <p:cNvPr id="6" name="Resim 6" descr="metin, kedi, portakal, memeli içeren bir resim&#10;&#10;Açıklama otomatik olarak oluşturuldu">
            <a:extLst>
              <a:ext uri="{FF2B5EF4-FFF2-40B4-BE49-F238E27FC236}">
                <a16:creationId xmlns:a16="http://schemas.microsoft.com/office/drawing/2014/main" id="{57163F62-60B1-4964-96CF-ACC19DCB34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0243" y="2417115"/>
            <a:ext cx="10118784" cy="750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593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Challenges</a:t>
            </a:r>
            <a:endParaRPr lang="tr-TR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4DAAB00-BD1E-4936-8847-CE26293656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3540" indent="-383540"/>
            <a:r>
              <a:rPr lang="en-US" sz="2400" dirty="0">
                <a:latin typeface="Arial"/>
                <a:cs typeface="Arial"/>
              </a:rPr>
              <a:t>When developing an image classification</a:t>
            </a:r>
            <a:endParaRPr lang="tr-TR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system, it's important to know that object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can appear at varying viewpoints,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lighting conditions, occlusions, scale, etc.</a:t>
            </a:r>
            <a:endParaRPr lang="en-US" sz="2400" dirty="0"/>
          </a:p>
        </p:txBody>
      </p:sp>
      <p:pic>
        <p:nvPicPr>
          <p:cNvPr id="8" name="Resim 8">
            <a:extLst>
              <a:ext uri="{FF2B5EF4-FFF2-40B4-BE49-F238E27FC236}">
                <a16:creationId xmlns:a16="http://schemas.microsoft.com/office/drawing/2014/main" id="{2EAF2B31-E827-4F10-8044-8E8A1CC7C9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6350" y="1213703"/>
            <a:ext cx="6409426" cy="818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713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4800"/>
            </a:br>
            <a:br>
              <a:rPr lang="en-US">
                <a:latin typeface="Arial"/>
                <a:cs typeface="Arial"/>
              </a:rPr>
            </a:br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Image</a:t>
            </a:r>
            <a:r>
              <a:rPr lang="en-US">
                <a:latin typeface="Arial"/>
                <a:cs typeface="Arial"/>
              </a:rPr>
              <a:t> Classification</a:t>
            </a:r>
            <a:endParaRPr lang="en-US" b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3540" indent="-383540"/>
            <a:r>
              <a:rPr lang="en-US" sz="2400" b="1" dirty="0">
                <a:latin typeface="Arial"/>
                <a:cs typeface="Arial"/>
              </a:rPr>
              <a:t>Method &amp; Implementations:</a:t>
            </a:r>
            <a:endParaRPr lang="tr-TR" sz="2400" b="1" dirty="0"/>
          </a:p>
          <a:p>
            <a:pPr marL="383540" indent="-383540"/>
            <a:endParaRPr lang="en-US" sz="2400" b="1" dirty="0">
              <a:latin typeface="Arial"/>
              <a:cs typeface="Arial"/>
            </a:endParaRP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Traditional: Feature detection + classification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● Viola - Jones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● HOG (Histogram of Oriented Gradients) +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SVM (Support Vector Machine)</a:t>
            </a:r>
            <a:endParaRPr lang="en-US" sz="2400" dirty="0"/>
          </a:p>
          <a:p>
            <a:pPr marL="383540" indent="-383540"/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Modern: Feature extraction + classification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● CNN e.g. </a:t>
            </a:r>
            <a:r>
              <a:rPr lang="en-US" sz="2400" dirty="0" err="1">
                <a:latin typeface="Arial"/>
                <a:cs typeface="Arial"/>
              </a:rPr>
              <a:t>AlexNet</a:t>
            </a:r>
            <a:endParaRPr lang="en-US" sz="2400" dirty="0" err="1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Training:</a:t>
            </a:r>
            <a:endParaRPr lang="en-US" sz="2400" b="1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Data: Labeled images containing a single object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Loss: Cross-entropy loss (for </a:t>
            </a:r>
            <a:r>
              <a:rPr lang="en-US" sz="2400" dirty="0" err="1">
                <a:latin typeface="Arial"/>
                <a:cs typeface="Arial"/>
              </a:rPr>
              <a:t>Softmax</a:t>
            </a:r>
            <a:r>
              <a:rPr lang="en-US" sz="2400" dirty="0">
                <a:latin typeface="Arial"/>
                <a:cs typeface="Arial"/>
              </a:rPr>
              <a:t> layer)</a:t>
            </a:r>
            <a:endParaRPr lang="en-US" sz="24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1BE7612-F995-4C32-8F8A-D5BE407D765C}"/>
              </a:ext>
            </a:extLst>
          </p:cNvPr>
          <p:cNvSpPr txBox="1">
            <a:spLocks/>
          </p:cNvSpPr>
          <p:nvPr/>
        </p:nvSpPr>
        <p:spPr bwMode="auto">
          <a:xfrm>
            <a:off x="9145268" y="2567258"/>
            <a:ext cx="8644818" cy="6198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83654" indent="-383654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333527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 defTabSz="914400"/>
            <a:r>
              <a:rPr lang="en-US" sz="2400" b="1" kern="0" dirty="0">
                <a:latin typeface="Arial"/>
                <a:cs typeface="Arial"/>
              </a:rPr>
              <a:t>Problems:</a:t>
            </a:r>
            <a:endParaRPr lang="tr-TR" sz="2400" b="1" dirty="0"/>
          </a:p>
          <a:p>
            <a:pPr marL="383540" indent="-383540" defTabSz="914400"/>
            <a:endParaRPr lang="en-US" sz="2400" b="1" kern="0" dirty="0">
              <a:latin typeface="Arial"/>
              <a:cs typeface="Arial"/>
            </a:endParaRPr>
          </a:p>
          <a:p>
            <a:pPr marL="383540" indent="-383540" defTabSz="914400"/>
            <a:r>
              <a:rPr lang="en-US" sz="2400" kern="0" dirty="0">
                <a:latin typeface="Arial"/>
                <a:cs typeface="Arial"/>
              </a:rPr>
              <a:t>Recognizes image as a whole (incl. background).</a:t>
            </a:r>
            <a:endParaRPr lang="en-US" sz="2400" dirty="0"/>
          </a:p>
          <a:p>
            <a:pPr marL="383540" indent="-383540" defTabSz="914400"/>
            <a:r>
              <a:rPr lang="en-US" sz="2400" kern="0" dirty="0">
                <a:latin typeface="Arial"/>
                <a:cs typeface="Arial"/>
              </a:rPr>
              <a:t>Doesn’t work well for images with multiple objects.</a:t>
            </a:r>
            <a:endParaRPr lang="en-US" sz="2400" dirty="0"/>
          </a:p>
        </p:txBody>
      </p:sp>
      <p:pic>
        <p:nvPicPr>
          <p:cNvPr id="9" name="Resim 9" descr="köpek, zemin, memeli, siyah içeren bir resim&#10;&#10;Açıklama otomatik olarak oluşturuldu">
            <a:extLst>
              <a:ext uri="{FF2B5EF4-FFF2-40B4-BE49-F238E27FC236}">
                <a16:creationId xmlns:a16="http://schemas.microsoft.com/office/drawing/2014/main" id="{963D0852-14F1-423E-A2C9-817FD5048E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5719" y="4904277"/>
            <a:ext cx="3199860" cy="3199860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7EC5BEC-2B16-49B7-825B-BCE60ED3564A}"/>
              </a:ext>
            </a:extLst>
          </p:cNvPr>
          <p:cNvSpPr txBox="1">
            <a:spLocks/>
          </p:cNvSpPr>
          <p:nvPr/>
        </p:nvSpPr>
        <p:spPr bwMode="auto">
          <a:xfrm>
            <a:off x="11389466" y="8315749"/>
            <a:ext cx="4166856" cy="538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83654" indent="-383654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333527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 algn="ctr" defTabSz="914400"/>
            <a:r>
              <a:rPr lang="en-US" kern="0">
                <a:solidFill>
                  <a:srgbClr val="000000"/>
                </a:solidFill>
                <a:latin typeface="Arial"/>
                <a:cs typeface="Arial"/>
              </a:rPr>
              <a:t>Husky wolf as classified</a:t>
            </a:r>
            <a:endParaRPr lang="tr-TR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EA24AC6-AF7F-43AC-96C5-14DDC6CBDC59}"/>
              </a:ext>
            </a:extLst>
          </p:cNvPr>
          <p:cNvSpPr txBox="1">
            <a:spLocks/>
          </p:cNvSpPr>
          <p:nvPr/>
        </p:nvSpPr>
        <p:spPr bwMode="auto">
          <a:xfrm>
            <a:off x="9400584" y="9042169"/>
            <a:ext cx="8498224" cy="83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83654" indent="-383654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333527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83540" indent="-383540" algn="ctr" defTabSz="914400"/>
            <a:r>
              <a:rPr lang="en-US" sz="1800" u="sng" kern="0" dirty="0">
                <a:latin typeface="Arial"/>
                <a:cs typeface="Arial"/>
                <a:hlinkClick r:id="rId3"/>
              </a:rPr>
              <a:t>M.T Ribeiro et al. “Why Should I Trust You?” Explaining the Predictions of</a:t>
            </a:r>
            <a:r>
              <a:rPr lang="en-US" sz="1800" kern="0" dirty="0">
                <a:latin typeface="Arial"/>
                <a:cs typeface="Arial"/>
                <a:hlinkClick r:id="rId3"/>
              </a:rPr>
              <a:t> </a:t>
            </a:r>
            <a:r>
              <a:rPr lang="en-US" sz="1800" u="sng" kern="0" dirty="0">
                <a:latin typeface="Arial"/>
                <a:cs typeface="Arial"/>
                <a:hlinkClick r:id="rId3"/>
              </a:rPr>
              <a:t>Any Classifier</a:t>
            </a:r>
            <a:endParaRPr lang="tr-TR" sz="1800">
              <a:hlinkClick r:id="rId3"/>
            </a:endParaRPr>
          </a:p>
        </p:txBody>
      </p:sp>
    </p:spTree>
    <p:extLst>
      <p:ext uri="{BB962C8B-B14F-4D97-AF65-F5344CB8AC3E}">
        <p14:creationId xmlns:p14="http://schemas.microsoft.com/office/powerpoint/2010/main" val="327990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itle &amp; Bullet">
  <a:themeElements>
    <a:clrScheme name="Custom 1">
      <a:dk1>
        <a:srgbClr val="CDCDCD"/>
      </a:dk1>
      <a:lt1>
        <a:srgbClr val="FFFFFF"/>
      </a:lt1>
      <a:dk2>
        <a:srgbClr val="000000"/>
      </a:dk2>
      <a:lt2>
        <a:srgbClr val="76B900"/>
      </a:lt2>
      <a:accent1>
        <a:srgbClr val="008564"/>
      </a:accent1>
      <a:accent2>
        <a:srgbClr val="5D1682"/>
      </a:accent2>
      <a:accent3>
        <a:srgbClr val="890C58"/>
      </a:accent3>
      <a:accent4>
        <a:srgbClr val="5E5E5E"/>
      </a:accent4>
      <a:accent5>
        <a:srgbClr val="8C8C8C"/>
      </a:accent5>
      <a:accent6>
        <a:srgbClr val="0071C5"/>
      </a:accent6>
      <a:hlink>
        <a:srgbClr val="76B900"/>
      </a:hlink>
      <a:folHlink>
        <a:srgbClr val="76B900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4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6350">
          <a:noFill/>
        </a:ln>
      </a:spPr>
      <a:bodyPr wrap="none" rtlCol="0" anchor="ctr">
        <a:spAutoFit/>
      </a:bodyPr>
      <a:lstStyle>
        <a:defPPr algn="ctr">
          <a:lnSpc>
            <a:spcPct val="90000"/>
          </a:lnSpc>
          <a:defRPr sz="1600" dirty="0" err="1" smtClean="0">
            <a:solidFill>
              <a:schemeClr val="bg1"/>
            </a:solidFill>
            <a:latin typeface="Trebuchet MS" panose="020B06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txDef>
  </a:objectDefaults>
  <a:extraClrSchemeLst>
    <a:extraClrScheme>
      <a:clrScheme name="PPT_Template_Corp_16x9_rev2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074B55424DDA46A2D5F88A4E6A8409" ma:contentTypeVersion="13" ma:contentTypeDescription="Create a new document." ma:contentTypeScope="" ma:versionID="48d2e06ba3395677a6202287fd893282">
  <xsd:schema xmlns:xsd="http://www.w3.org/2001/XMLSchema" xmlns:xs="http://www.w3.org/2001/XMLSchema" xmlns:p="http://schemas.microsoft.com/office/2006/metadata/properties" xmlns:ns2="e42f9681-256a-46bb-8d43-d723a9a9dd0a" xmlns:ns3="adb55acf-91ac-4c47-b2b7-b7c95866bb05" targetNamespace="http://schemas.microsoft.com/office/2006/metadata/properties" ma:root="true" ma:fieldsID="bd78c5df7a87cfa2f9097bdb78757dc2" ns2:_="" ns3:_="">
    <xsd:import namespace="e42f9681-256a-46bb-8d43-d723a9a9dd0a"/>
    <xsd:import namespace="adb55acf-91ac-4c47-b2b7-b7c95866bb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2f9681-256a-46bb-8d43-d723a9a9dd0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b55acf-91ac-4c47-b2b7-b7c95866bb05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F88E22E-2A4B-4FB1-9848-BF16E7DBE74B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FD2BBDD3-5B8E-4447-B12F-C1B287E0BEF1}"/>
</file>

<file path=customXml/itemProps3.xml><?xml version="1.0" encoding="utf-8"?>
<ds:datastoreItem xmlns:ds="http://schemas.openxmlformats.org/officeDocument/2006/customXml" ds:itemID="{E29B7386-0C5E-43DB-8BF1-052EEAD5F5D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640</Words>
  <Application>Microsoft Office PowerPoint</Application>
  <PresentationFormat>Custom</PresentationFormat>
  <Paragraphs>176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Arial,Sans-Serif</vt:lpstr>
      <vt:lpstr>Trebuchet MS</vt:lpstr>
      <vt:lpstr>Wingdings</vt:lpstr>
      <vt:lpstr>Title &amp; Bullet</vt:lpstr>
      <vt:lpstr>Lecture 2.1  Image Classification</vt:lpstr>
      <vt:lpstr>PowerPoint Presentation</vt:lpstr>
      <vt:lpstr>Outline</vt:lpstr>
      <vt:lpstr> Learning Objectives</vt:lpstr>
      <vt:lpstr> Image Classification: Task definition</vt:lpstr>
      <vt:lpstr>The Semantic Gap</vt:lpstr>
      <vt:lpstr>The Semantic Gap</vt:lpstr>
      <vt:lpstr>Challenges</vt:lpstr>
      <vt:lpstr>  Image Classification</vt:lpstr>
      <vt:lpstr>Datasets for Image Classification</vt:lpstr>
      <vt:lpstr>Image Classification: LeNet</vt:lpstr>
      <vt:lpstr>Image Classification: AlexNet</vt:lpstr>
      <vt:lpstr>Image Classification: VGG-16</vt:lpstr>
      <vt:lpstr>Image Classification: Inception V1</vt:lpstr>
      <vt:lpstr>Image Classification: ResNet-50</vt:lpstr>
      <vt:lpstr>Image Classification: Xception</vt:lpstr>
      <vt:lpstr>Image Classification: MobileNet</vt:lpstr>
      <vt:lpstr>Encoder Backbones</vt:lpstr>
      <vt:lpstr>Image Classification Benchmarks (Accuracy)</vt:lpstr>
      <vt:lpstr>Image Classification Benchmarks (Performance)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Jennifer Hohn</dc:creator>
  <cp:lastModifiedBy>geetha jaokar</cp:lastModifiedBy>
  <cp:revision>201</cp:revision>
  <dcterms:created xsi:type="dcterms:W3CDTF">2008-01-24T03:11:41Z</dcterms:created>
  <dcterms:modified xsi:type="dcterms:W3CDTF">2021-10-24T18:36:59Z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0x01010071074B55424DDA46A2D5F88A4E6A8409</vt:lpwstr>
  </property>
  <property fmtid="{D5CDD505-2E9C-101B-9397-08002B2CF9AE}" pid="3" name="MSIP_Label_6b558183-044c-4105-8d9c-cea02a2a3d86_Enabled">
    <vt:lpwstr>True</vt:lpwstr>
  </property>
  <property fmtid="{D5CDD505-2E9C-101B-9397-08002B2CF9AE}" pid="4" name="MSIP_Label_6b558183-044c-4105-8d9c-cea02a2a3d86_SiteId">
    <vt:lpwstr>43083d15-7273-40c1-b7db-39efd9ccc17a</vt:lpwstr>
  </property>
  <property fmtid="{D5CDD505-2E9C-101B-9397-08002B2CF9AE}" pid="5" name="MSIP_Label_6b558183-044c-4105-8d9c-cea02a2a3d86_Ref">
    <vt:lpwstr>https://api.informationprotection.azure.com/api/43083d15-7273-40c1-b7db-39efd9ccc17a</vt:lpwstr>
  </property>
  <property fmtid="{D5CDD505-2E9C-101B-9397-08002B2CF9AE}" pid="6" name="MSIP_Label_6b558183-044c-4105-8d9c-cea02a2a3d86_Owner">
    <vt:lpwstr>lspillman@nvidia.com</vt:lpwstr>
  </property>
  <property fmtid="{D5CDD505-2E9C-101B-9397-08002B2CF9AE}" pid="7" name="MSIP_Label_6b558183-044c-4105-8d9c-cea02a2a3d86_SetDate">
    <vt:lpwstr>2018-05-11T15:28:31.9824217-07:00</vt:lpwstr>
  </property>
  <property fmtid="{D5CDD505-2E9C-101B-9397-08002B2CF9AE}" pid="8" name="MSIP_Label_6b558183-044c-4105-8d9c-cea02a2a3d86_Name">
    <vt:lpwstr>Unrestricted</vt:lpwstr>
  </property>
  <property fmtid="{D5CDD505-2E9C-101B-9397-08002B2CF9AE}" pid="9" name="MSIP_Label_6b558183-044c-4105-8d9c-cea02a2a3d86_Application">
    <vt:lpwstr>Microsoft Azure Information Protection</vt:lpwstr>
  </property>
  <property fmtid="{D5CDD505-2E9C-101B-9397-08002B2CF9AE}" pid="10" name="MSIP_Label_6b558183-044c-4105-8d9c-cea02a2a3d86_Extended_MSFT_Method">
    <vt:lpwstr>Automatic</vt:lpwstr>
  </property>
  <property fmtid="{D5CDD505-2E9C-101B-9397-08002B2CF9AE}" pid="11" name="Sensitivity">
    <vt:lpwstr>Unrestricted</vt:lpwstr>
  </property>
</Properties>
</file>