
<file path=[Content_Types].xml><?xml version="1.0" encoding="utf-8"?>
<Types xmlns="http://schemas.openxmlformats.org/package/2006/content-types">
  <Default Extension="jpeg" ContentType="image/jpeg"/>
  <Default Extension="jp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28"/>
  </p:notesMasterIdLst>
  <p:handoutMasterIdLst>
    <p:handoutMasterId r:id="rId29"/>
  </p:handoutMasterIdLst>
  <p:sldIdLst>
    <p:sldId id="818" r:id="rId5"/>
    <p:sldId id="824" r:id="rId6"/>
    <p:sldId id="401" r:id="rId7"/>
    <p:sldId id="263" r:id="rId8"/>
    <p:sldId id="380" r:id="rId9"/>
    <p:sldId id="306" r:id="rId10"/>
    <p:sldId id="833" r:id="rId11"/>
    <p:sldId id="823" r:id="rId12"/>
    <p:sldId id="541" r:id="rId13"/>
    <p:sldId id="540" r:id="rId14"/>
    <p:sldId id="537" r:id="rId15"/>
    <p:sldId id="536" r:id="rId16"/>
    <p:sldId id="835" r:id="rId17"/>
    <p:sldId id="834" r:id="rId18"/>
    <p:sldId id="260" r:id="rId19"/>
    <p:sldId id="261" r:id="rId20"/>
    <p:sldId id="394" r:id="rId21"/>
    <p:sldId id="399" r:id="rId22"/>
    <p:sldId id="539" r:id="rId23"/>
    <p:sldId id="395" r:id="rId24"/>
    <p:sldId id="400" r:id="rId25"/>
    <p:sldId id="295" r:id="rId26"/>
    <p:sldId id="820" r:id="rId27"/>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atty Delafuente" initials="PD" lastIdx="2" clrIdx="0">
    <p:extLst>
      <p:ext uri="{19B8F6BF-5375-455C-9EA6-DF929625EA0E}">
        <p15:presenceInfo xmlns:p15="http://schemas.microsoft.com/office/powerpoint/2012/main" userId="4fab165edfa306a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F31989-8179-4508-B03D-60F5ABEA6534}" v="1" dt="2021-11-03T22:17:51.329"/>
    <p1510:client id="{A51CF18F-7990-C682-F69C-33949B5400AE}" v="2" dt="2021-11-03T22:16:34.2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44" autoAdjust="0"/>
    <p:restoredTop sz="86558" autoAdjust="0"/>
  </p:normalViewPr>
  <p:slideViewPr>
    <p:cSldViewPr snapToGrid="0">
      <p:cViewPr varScale="1">
        <p:scale>
          <a:sx n="66" d="100"/>
          <a:sy n="66" d="100"/>
        </p:scale>
        <p:origin x="1518" y="90"/>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98405FCA-1C68-8F5C-41CD-C5F43E79E7A2}"/>
    <pc:docChg chg="modSld">
      <pc:chgData name="Joe Bungo" userId="S::jbungo@nvidia.com::68c73667-b054-4751-86c2-2fef667112d9" providerId="AD" clId="Web-{98405FCA-1C68-8F5C-41CD-C5F43E79E7A2}" dt="2021-11-02T21:56:51.826" v="1" actId="20577"/>
      <pc:docMkLst>
        <pc:docMk/>
      </pc:docMkLst>
      <pc:sldChg chg="modSp">
        <pc:chgData name="Joe Bungo" userId="S::jbungo@nvidia.com::68c73667-b054-4751-86c2-2fef667112d9" providerId="AD" clId="Web-{98405FCA-1C68-8F5C-41CD-C5F43E79E7A2}" dt="2021-11-02T21:56:51.826" v="1" actId="20577"/>
        <pc:sldMkLst>
          <pc:docMk/>
          <pc:sldMk cId="797556869" sldId="818"/>
        </pc:sldMkLst>
        <pc:spChg chg="mod">
          <ac:chgData name="Joe Bungo" userId="S::jbungo@nvidia.com::68c73667-b054-4751-86c2-2fef667112d9" providerId="AD" clId="Web-{98405FCA-1C68-8F5C-41CD-C5F43E79E7A2}" dt="2021-11-02T21:56:51.826" v="1" actId="20577"/>
          <ac:spMkLst>
            <pc:docMk/>
            <pc:sldMk cId="797556869" sldId="818"/>
            <ac:spMk id="2" creationId="{4E9096EC-7B78-40A1-902B-4FD437982655}"/>
          </ac:spMkLst>
        </pc:spChg>
      </pc:sldChg>
    </pc:docChg>
  </pc:docChgLst>
  <pc:docChgLst>
    <pc:chgData name="Joe Bungo" userId="68c73667-b054-4751-86c2-2fef667112d9" providerId="ADAL" clId="{76F31989-8179-4508-B03D-60F5ABEA6534}"/>
    <pc:docChg chg="modSld">
      <pc:chgData name="Joe Bungo" userId="68c73667-b054-4751-86c2-2fef667112d9" providerId="ADAL" clId="{76F31989-8179-4508-B03D-60F5ABEA6534}" dt="2021-11-03T22:17:51.329" v="0"/>
      <pc:docMkLst>
        <pc:docMk/>
      </pc:docMkLst>
      <pc:sldChg chg="modSp">
        <pc:chgData name="Joe Bungo" userId="68c73667-b054-4751-86c2-2fef667112d9" providerId="ADAL" clId="{76F31989-8179-4508-B03D-60F5ABEA6534}" dt="2021-11-03T22:17:51.329" v="0"/>
        <pc:sldMkLst>
          <pc:docMk/>
          <pc:sldMk cId="2716837432" sldId="399"/>
        </pc:sldMkLst>
        <pc:spChg chg="mod">
          <ac:chgData name="Joe Bungo" userId="68c73667-b054-4751-86c2-2fef667112d9" providerId="ADAL" clId="{76F31989-8179-4508-B03D-60F5ABEA6534}" dt="2021-11-03T22:17:51.329" v="0"/>
          <ac:spMkLst>
            <pc:docMk/>
            <pc:sldMk cId="2716837432" sldId="399"/>
            <ac:spMk id="2" creationId="{C3A775E3-F343-4C8C-8FE5-2208167A35BA}"/>
          </ac:spMkLst>
        </pc:spChg>
      </pc:sldChg>
      <pc:sldChg chg="modSp">
        <pc:chgData name="Joe Bungo" userId="68c73667-b054-4751-86c2-2fef667112d9" providerId="ADAL" clId="{76F31989-8179-4508-B03D-60F5ABEA6534}" dt="2021-11-03T22:17:51.329" v="0"/>
        <pc:sldMkLst>
          <pc:docMk/>
          <pc:sldMk cId="1476247225" sldId="401"/>
        </pc:sldMkLst>
        <pc:spChg chg="mod">
          <ac:chgData name="Joe Bungo" userId="68c73667-b054-4751-86c2-2fef667112d9" providerId="ADAL" clId="{76F31989-8179-4508-B03D-60F5ABEA6534}" dt="2021-11-03T22:17:51.329" v="0"/>
          <ac:spMkLst>
            <pc:docMk/>
            <pc:sldMk cId="1476247225" sldId="401"/>
            <ac:spMk id="3" creationId="{A764AD2D-FC36-4BBE-869E-520FF33B0DE1}"/>
          </ac:spMkLst>
        </pc:spChg>
      </pc:sldChg>
      <pc:sldChg chg="modNotes">
        <pc:chgData name="Joe Bungo" userId="68c73667-b054-4751-86c2-2fef667112d9" providerId="ADAL" clId="{76F31989-8179-4508-B03D-60F5ABEA6534}" dt="2021-11-03T22:17:51.329" v="0"/>
        <pc:sldMkLst>
          <pc:docMk/>
          <pc:sldMk cId="1419529153" sldId="540"/>
        </pc:sldMkLst>
      </pc:sldChg>
    </pc:docChg>
  </pc:docChgLst>
  <pc:docChgLst>
    <pc:chgData name="Joe Bungo" userId="S::jbungo@nvidia.com::68c73667-b054-4751-86c2-2fef667112d9" providerId="AD" clId="Web-{CB297888-D6B0-F2D4-F1EB-4F0E03755AB6}"/>
    <pc:docChg chg="addSld delSld modSld">
      <pc:chgData name="Joe Bungo" userId="S::jbungo@nvidia.com::68c73667-b054-4751-86c2-2fef667112d9" providerId="AD" clId="Web-{CB297888-D6B0-F2D4-F1EB-4F0E03755AB6}" dt="2021-09-08T15:42:51.305" v="4"/>
      <pc:docMkLst>
        <pc:docMk/>
      </pc:docMkLst>
      <pc:sldChg chg="modSp mod modClrScheme chgLayout">
        <pc:chgData name="Joe Bungo" userId="S::jbungo@nvidia.com::68c73667-b054-4751-86c2-2fef667112d9" providerId="AD" clId="Web-{CB297888-D6B0-F2D4-F1EB-4F0E03755AB6}" dt="2021-09-08T15:42:24.382" v="2"/>
        <pc:sldMkLst>
          <pc:docMk/>
          <pc:sldMk cId="797556869" sldId="818"/>
        </pc:sldMkLst>
        <pc:spChg chg="mod ord">
          <ac:chgData name="Joe Bungo" userId="S::jbungo@nvidia.com::68c73667-b054-4751-86c2-2fef667112d9" providerId="AD" clId="Web-{CB297888-D6B0-F2D4-F1EB-4F0E03755AB6}" dt="2021-09-08T15:42:24.382" v="2"/>
          <ac:spMkLst>
            <pc:docMk/>
            <pc:sldMk cId="797556869" sldId="818"/>
            <ac:spMk id="2" creationId="{4E9096EC-7B78-40A1-902B-4FD437982655}"/>
          </ac:spMkLst>
        </pc:spChg>
        <pc:spChg chg="mod ord">
          <ac:chgData name="Joe Bungo" userId="S::jbungo@nvidia.com::68c73667-b054-4751-86c2-2fef667112d9" providerId="AD" clId="Web-{CB297888-D6B0-F2D4-F1EB-4F0E03755AB6}" dt="2021-09-08T15:42:24.382" v="2"/>
          <ac:spMkLst>
            <pc:docMk/>
            <pc:sldMk cId="797556869" sldId="818"/>
            <ac:spMk id="4" creationId="{BDB2F42C-38A8-43F3-8788-F337D2EA9153}"/>
          </ac:spMkLst>
        </pc:spChg>
      </pc:sldChg>
      <pc:sldChg chg="modSp mod modClrScheme chgLayout">
        <pc:chgData name="Joe Bungo" userId="S::jbungo@nvidia.com::68c73667-b054-4751-86c2-2fef667112d9" providerId="AD" clId="Web-{CB297888-D6B0-F2D4-F1EB-4F0E03755AB6}" dt="2021-09-08T15:42:42.211" v="3"/>
        <pc:sldMkLst>
          <pc:docMk/>
          <pc:sldMk cId="1017057522" sldId="820"/>
        </pc:sldMkLst>
        <pc:spChg chg="mod ord">
          <ac:chgData name="Joe Bungo" userId="S::jbungo@nvidia.com::68c73667-b054-4751-86c2-2fef667112d9" providerId="AD" clId="Web-{CB297888-D6B0-F2D4-F1EB-4F0E03755AB6}" dt="2021-09-08T15:42:42.211" v="3"/>
          <ac:spMkLst>
            <pc:docMk/>
            <pc:sldMk cId="1017057522" sldId="820"/>
            <ac:spMk id="2" creationId="{4A6D3E35-7FB6-4F84-88E8-ED2635EB18BA}"/>
          </ac:spMkLst>
        </pc:spChg>
        <pc:spChg chg="mod ord">
          <ac:chgData name="Joe Bungo" userId="S::jbungo@nvidia.com::68c73667-b054-4751-86c2-2fef667112d9" providerId="AD" clId="Web-{CB297888-D6B0-F2D4-F1EB-4F0E03755AB6}" dt="2021-09-08T15:42:42.211" v="3"/>
          <ac:spMkLst>
            <pc:docMk/>
            <pc:sldMk cId="1017057522" sldId="820"/>
            <ac:spMk id="5" creationId="{04276C08-D6AC-41B8-9C4F-83CCA4CE3F1E}"/>
          </ac:spMkLst>
        </pc:spChg>
      </pc:sldChg>
      <pc:sldChg chg="add del">
        <pc:chgData name="Joe Bungo" userId="S::jbungo@nvidia.com::68c73667-b054-4751-86c2-2fef667112d9" providerId="AD" clId="Web-{CB297888-D6B0-F2D4-F1EB-4F0E03755AB6}" dt="2021-09-08T15:42:51.305" v="4"/>
        <pc:sldMkLst>
          <pc:docMk/>
          <pc:sldMk cId="3648858138" sldId="837"/>
        </pc:sldMkLst>
      </pc:sldChg>
      <pc:sldMasterChg chg="addSldLayout">
        <pc:chgData name="Joe Bungo" userId="S::jbungo@nvidia.com::68c73667-b054-4751-86c2-2fef667112d9" providerId="AD" clId="Web-{CB297888-D6B0-F2D4-F1EB-4F0E03755AB6}" dt="2021-09-08T15:41:57.255" v="0"/>
        <pc:sldMasterMkLst>
          <pc:docMk/>
          <pc:sldMasterMk cId="1725690729" sldId="2147483894"/>
        </pc:sldMasterMkLst>
        <pc:sldLayoutChg chg="add">
          <pc:chgData name="Joe Bungo" userId="S::jbungo@nvidia.com::68c73667-b054-4751-86c2-2fef667112d9" providerId="AD" clId="Web-{CB297888-D6B0-F2D4-F1EB-4F0E03755AB6}" dt="2021-09-08T15:41:57.255" v="0"/>
          <pc:sldLayoutMkLst>
            <pc:docMk/>
            <pc:sldMasterMk cId="1725690729" sldId="2147483894"/>
            <pc:sldLayoutMk cId="1043030392" sldId="2147483996"/>
          </pc:sldLayoutMkLst>
        </pc:sldLayoutChg>
        <pc:sldLayoutChg chg="add">
          <pc:chgData name="Joe Bungo" userId="S::jbungo@nvidia.com::68c73667-b054-4751-86c2-2fef667112d9" providerId="AD" clId="Web-{CB297888-D6B0-F2D4-F1EB-4F0E03755AB6}" dt="2021-09-08T15:41:57.255" v="0"/>
          <pc:sldLayoutMkLst>
            <pc:docMk/>
            <pc:sldMasterMk cId="1725690729" sldId="2147483894"/>
            <pc:sldLayoutMk cId="190507778" sldId="2147483997"/>
          </pc:sldLayoutMkLst>
        </pc:sldLayoutChg>
      </pc:sldMasterChg>
    </pc:docChg>
  </pc:docChgLst>
  <pc:docChgLst>
    <pc:chgData name="Joe Bungo" userId="S::jbungo@nvidia.com::68c73667-b054-4751-86c2-2fef667112d9" providerId="AD" clId="Web-{A51CF18F-7990-C682-F69C-33949B5400AE}"/>
    <pc:docChg chg="modSld">
      <pc:chgData name="Joe Bungo" userId="S::jbungo@nvidia.com::68c73667-b054-4751-86c2-2fef667112d9" providerId="AD" clId="Web-{A51CF18F-7990-C682-F69C-33949B5400AE}" dt="2021-11-03T22:16:31.706" v="0" actId="20577"/>
      <pc:docMkLst>
        <pc:docMk/>
      </pc:docMkLst>
      <pc:sldChg chg="modSp">
        <pc:chgData name="Joe Bungo" userId="S::jbungo@nvidia.com::68c73667-b054-4751-86c2-2fef667112d9" providerId="AD" clId="Web-{A51CF18F-7990-C682-F69C-33949B5400AE}" dt="2021-11-03T22:16:31.706" v="0" actId="20577"/>
        <pc:sldMkLst>
          <pc:docMk/>
          <pc:sldMk cId="995429633" sldId="835"/>
        </pc:sldMkLst>
        <pc:spChg chg="mod">
          <ac:chgData name="Joe Bungo" userId="S::jbungo@nvidia.com::68c73667-b054-4751-86c2-2fef667112d9" providerId="AD" clId="Web-{A51CF18F-7990-C682-F69C-33949B5400AE}" dt="2021-11-03T22:16:31.706" v="0" actId="20577"/>
          <ac:spMkLst>
            <pc:docMk/>
            <pc:sldMk cId="995429633" sldId="835"/>
            <ac:spMk id="3" creationId="{90248ECC-13D6-46EC-B404-390A53F2CE47}"/>
          </ac:spMkLst>
        </pc:sp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svg"/><Relationship Id="rId1" Type="http://schemas.openxmlformats.org/officeDocument/2006/relationships/image" Target="../media/image8.png"/><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724E66-38DB-4CA4-9EA7-EBF50FE09549}" type="doc">
      <dgm:prSet loTypeId="urn:microsoft.com/office/officeart/2018/2/layout/IconVerticalSolidList" loCatId="icon" qsTypeId="urn:microsoft.com/office/officeart/2005/8/quickstyle/simple1" qsCatId="simple" csTypeId="urn:microsoft.com/office/officeart/2005/8/colors/accent1_2" csCatId="accent1" phldr="1"/>
      <dgm:spPr/>
      <dgm:t>
        <a:bodyPr/>
        <a:lstStyle/>
        <a:p>
          <a:endParaRPr lang="en-US"/>
        </a:p>
      </dgm:t>
    </dgm:pt>
    <dgm:pt modelId="{33E2ECE0-7031-44E4-AA9B-E5974DCC611E}">
      <dgm:prSet/>
      <dgm:spPr/>
      <dgm:t>
        <a:bodyPr/>
        <a:lstStyle/>
        <a:p>
          <a:pPr>
            <a:lnSpc>
              <a:spcPct val="100000"/>
            </a:lnSpc>
          </a:pPr>
          <a:r>
            <a:rPr lang="en-US" dirty="0"/>
            <a:t>Provides a comprehensive overview of Artificial Intelligence; its use cases; and how it fits into the Data Science and Big Data ecosystem. We will cover the core concepts of computational modeling that make up intelligent agents and machines with a focus </a:t>
          </a:r>
          <a:r>
            <a:rPr lang="en-US"/>
            <a:t>on Embedded and Edge computing and </a:t>
          </a:r>
          <a:r>
            <a:rPr lang="en-US" dirty="0"/>
            <a:t>then apply those concepts to real world scenarios to teach machines to act in accordance with those models and agents.</a:t>
          </a:r>
        </a:p>
      </dgm:t>
    </dgm:pt>
    <dgm:pt modelId="{925D1E11-849D-4363-B539-1CCE84697B06}" type="parTrans" cxnId="{73DFECCE-A8E6-4020-B678-0509B06BB51B}">
      <dgm:prSet/>
      <dgm:spPr/>
      <dgm:t>
        <a:bodyPr/>
        <a:lstStyle/>
        <a:p>
          <a:endParaRPr lang="en-US"/>
        </a:p>
      </dgm:t>
    </dgm:pt>
    <dgm:pt modelId="{0009406E-7207-4A66-B717-B9611A20A132}" type="sibTrans" cxnId="{73DFECCE-A8E6-4020-B678-0509B06BB51B}">
      <dgm:prSet/>
      <dgm:spPr/>
      <dgm:t>
        <a:bodyPr/>
        <a:lstStyle/>
        <a:p>
          <a:pPr>
            <a:lnSpc>
              <a:spcPct val="100000"/>
            </a:lnSpc>
          </a:pPr>
          <a:endParaRPr lang="en-US"/>
        </a:p>
      </dgm:t>
    </dgm:pt>
    <dgm:pt modelId="{ACA41A88-EFB6-4769-A12E-09CA1EADDFE5}">
      <dgm:prSet/>
      <dgm:spPr/>
      <dgm:t>
        <a:bodyPr/>
        <a:lstStyle/>
        <a:p>
          <a:pPr>
            <a:lnSpc>
              <a:spcPct val="100000"/>
            </a:lnSpc>
          </a:pPr>
          <a:r>
            <a:rPr lang="en-US" dirty="0"/>
            <a:t>Some labs may be completed using your laptop and Python and any with GPU accelerated code will be implemented on the Jetson Nano 2GB.</a:t>
          </a:r>
        </a:p>
      </dgm:t>
    </dgm:pt>
    <dgm:pt modelId="{643C57E8-EAE5-43EB-B501-A92642E29BE2}" type="parTrans" cxnId="{44093C7E-3FA8-4BC6-85A6-B7FCA7429625}">
      <dgm:prSet/>
      <dgm:spPr/>
      <dgm:t>
        <a:bodyPr/>
        <a:lstStyle/>
        <a:p>
          <a:endParaRPr lang="en-US"/>
        </a:p>
      </dgm:t>
    </dgm:pt>
    <dgm:pt modelId="{B444C9CF-F929-487A-AB12-2AAF42A964D6}" type="sibTrans" cxnId="{44093C7E-3FA8-4BC6-85A6-B7FCA7429625}">
      <dgm:prSet/>
      <dgm:spPr/>
      <dgm:t>
        <a:bodyPr/>
        <a:lstStyle/>
        <a:p>
          <a:pPr>
            <a:lnSpc>
              <a:spcPct val="100000"/>
            </a:lnSpc>
          </a:pPr>
          <a:endParaRPr lang="en-US"/>
        </a:p>
      </dgm:t>
    </dgm:pt>
    <dgm:pt modelId="{60706551-8C18-479D-AEDB-2425833E7D5A}">
      <dgm:prSet/>
      <dgm:spPr/>
      <dgm:t>
        <a:bodyPr/>
        <a:lstStyle/>
        <a:p>
          <a:pPr>
            <a:lnSpc>
              <a:spcPct val="100000"/>
            </a:lnSpc>
          </a:pPr>
          <a:r>
            <a:rPr lang="en-US" dirty="0"/>
            <a:t>There will be in module quizzes and class labs. A final project using Jetson Nano is recommended.</a:t>
          </a:r>
        </a:p>
      </dgm:t>
    </dgm:pt>
    <dgm:pt modelId="{35A14C3F-7E29-4B66-896D-55744A131866}" type="parTrans" cxnId="{1F6DF0A4-1EAE-4576-B440-1D73F3CA1676}">
      <dgm:prSet/>
      <dgm:spPr/>
      <dgm:t>
        <a:bodyPr/>
        <a:lstStyle/>
        <a:p>
          <a:endParaRPr lang="en-US"/>
        </a:p>
      </dgm:t>
    </dgm:pt>
    <dgm:pt modelId="{E80D6A32-A72A-489F-87B7-2F25B9448B31}" type="sibTrans" cxnId="{1F6DF0A4-1EAE-4576-B440-1D73F3CA1676}">
      <dgm:prSet/>
      <dgm:spPr/>
      <dgm:t>
        <a:bodyPr/>
        <a:lstStyle/>
        <a:p>
          <a:endParaRPr lang="en-US"/>
        </a:p>
      </dgm:t>
    </dgm:pt>
    <dgm:pt modelId="{E4DF41F3-D84A-420F-A84C-34E5EDE9C917}" type="pres">
      <dgm:prSet presAssocID="{5A724E66-38DB-4CA4-9EA7-EBF50FE09549}" presName="root" presStyleCnt="0">
        <dgm:presLayoutVars>
          <dgm:dir/>
          <dgm:resizeHandles val="exact"/>
        </dgm:presLayoutVars>
      </dgm:prSet>
      <dgm:spPr/>
    </dgm:pt>
    <dgm:pt modelId="{761FA9A4-2545-4388-ACF5-BB119BB0D424}" type="pres">
      <dgm:prSet presAssocID="{33E2ECE0-7031-44E4-AA9B-E5974DCC611E}" presName="compNode" presStyleCnt="0"/>
      <dgm:spPr/>
    </dgm:pt>
    <dgm:pt modelId="{AB478706-68AB-4541-8DAD-9D21B0DC49D7}" type="pres">
      <dgm:prSet presAssocID="{33E2ECE0-7031-44E4-AA9B-E5974DCC611E}" presName="bgRect" presStyleLbl="bgShp" presStyleIdx="0" presStyleCnt="3"/>
      <dgm:spPr/>
    </dgm:pt>
    <dgm:pt modelId="{0B71ADE8-633A-462B-B75C-A1AD568F0BA0}" type="pres">
      <dgm:prSet presAssocID="{33E2ECE0-7031-44E4-AA9B-E5974DCC611E}"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E25433CD-B69D-4FEB-9378-5437058D4D92}" type="pres">
      <dgm:prSet presAssocID="{33E2ECE0-7031-44E4-AA9B-E5974DCC611E}" presName="spaceRect" presStyleCnt="0"/>
      <dgm:spPr/>
    </dgm:pt>
    <dgm:pt modelId="{0FB583C0-C375-4169-8670-50FDE07A8FEB}" type="pres">
      <dgm:prSet presAssocID="{33E2ECE0-7031-44E4-AA9B-E5974DCC611E}" presName="parTx" presStyleLbl="revTx" presStyleIdx="0" presStyleCnt="3">
        <dgm:presLayoutVars>
          <dgm:chMax val="0"/>
          <dgm:chPref val="0"/>
        </dgm:presLayoutVars>
      </dgm:prSet>
      <dgm:spPr/>
    </dgm:pt>
    <dgm:pt modelId="{A1CFDFC2-F3BA-47F4-9600-F7D6ABCD4EA7}" type="pres">
      <dgm:prSet presAssocID="{0009406E-7207-4A66-B717-B9611A20A132}" presName="sibTrans" presStyleCnt="0"/>
      <dgm:spPr/>
    </dgm:pt>
    <dgm:pt modelId="{FCB79F91-40DB-4776-93D2-2DC4B3F9156F}" type="pres">
      <dgm:prSet presAssocID="{ACA41A88-EFB6-4769-A12E-09CA1EADDFE5}" presName="compNode" presStyleCnt="0"/>
      <dgm:spPr/>
    </dgm:pt>
    <dgm:pt modelId="{C916610E-CDEF-4EFB-BA7F-6EC1D5A1B5BF}" type="pres">
      <dgm:prSet presAssocID="{ACA41A88-EFB6-4769-A12E-09CA1EADDFE5}" presName="bgRect" presStyleLbl="bgShp" presStyleIdx="1" presStyleCnt="3" custLinFactNeighborY="-2189"/>
      <dgm:spPr/>
    </dgm:pt>
    <dgm:pt modelId="{0E64A0AF-B4B0-408F-95A4-0EB0797AB9C4}" type="pres">
      <dgm:prSet presAssocID="{ACA41A88-EFB6-4769-A12E-09CA1EADDFE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Processor"/>
        </a:ext>
      </dgm:extLst>
    </dgm:pt>
    <dgm:pt modelId="{06F61D0F-B86C-4F81-93FB-AF8D93304B14}" type="pres">
      <dgm:prSet presAssocID="{ACA41A88-EFB6-4769-A12E-09CA1EADDFE5}" presName="spaceRect" presStyleCnt="0"/>
      <dgm:spPr/>
    </dgm:pt>
    <dgm:pt modelId="{5E763909-01AF-4603-A332-7C8A74E75A8A}" type="pres">
      <dgm:prSet presAssocID="{ACA41A88-EFB6-4769-A12E-09CA1EADDFE5}" presName="parTx" presStyleLbl="revTx" presStyleIdx="1" presStyleCnt="3">
        <dgm:presLayoutVars>
          <dgm:chMax val="0"/>
          <dgm:chPref val="0"/>
        </dgm:presLayoutVars>
      </dgm:prSet>
      <dgm:spPr/>
    </dgm:pt>
    <dgm:pt modelId="{78677D0E-F4EB-40B4-AB92-F40CA77D8E31}" type="pres">
      <dgm:prSet presAssocID="{B444C9CF-F929-487A-AB12-2AAF42A964D6}" presName="sibTrans" presStyleCnt="0"/>
      <dgm:spPr/>
    </dgm:pt>
    <dgm:pt modelId="{C143B634-AAB7-4EDB-A202-F4F3F5792252}" type="pres">
      <dgm:prSet presAssocID="{60706551-8C18-479D-AEDB-2425833E7D5A}" presName="compNode" presStyleCnt="0"/>
      <dgm:spPr/>
    </dgm:pt>
    <dgm:pt modelId="{9E7BD9DF-C995-4A90-8783-14BE3132D439}" type="pres">
      <dgm:prSet presAssocID="{60706551-8C18-479D-AEDB-2425833E7D5A}" presName="bgRect" presStyleLbl="bgShp" presStyleIdx="2" presStyleCnt="3" custLinFactNeighborY="43"/>
      <dgm:spPr/>
    </dgm:pt>
    <dgm:pt modelId="{8D5C2747-CB9A-455A-A4E6-7D64C0EF7634}" type="pres">
      <dgm:prSet presAssocID="{60706551-8C18-479D-AEDB-2425833E7D5A}" presName="iconRect" presStyleLbl="nod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Programmer"/>
        </a:ext>
      </dgm:extLst>
    </dgm:pt>
    <dgm:pt modelId="{643507D5-0D63-4AEE-A81F-48F1184B6969}" type="pres">
      <dgm:prSet presAssocID="{60706551-8C18-479D-AEDB-2425833E7D5A}" presName="spaceRect" presStyleCnt="0"/>
      <dgm:spPr/>
    </dgm:pt>
    <dgm:pt modelId="{0934805F-4F82-409E-9687-A43793F8E0AF}" type="pres">
      <dgm:prSet presAssocID="{60706551-8C18-479D-AEDB-2425833E7D5A}" presName="parTx" presStyleLbl="revTx" presStyleIdx="2" presStyleCnt="3">
        <dgm:presLayoutVars>
          <dgm:chMax val="0"/>
          <dgm:chPref val="0"/>
        </dgm:presLayoutVars>
      </dgm:prSet>
      <dgm:spPr/>
    </dgm:pt>
  </dgm:ptLst>
  <dgm:cxnLst>
    <dgm:cxn modelId="{EB656832-A606-41E9-9C45-820687DF9C5E}" type="presOf" srcId="{60706551-8C18-479D-AEDB-2425833E7D5A}" destId="{0934805F-4F82-409E-9687-A43793F8E0AF}" srcOrd="0" destOrd="0" presId="urn:microsoft.com/office/officeart/2018/2/layout/IconVerticalSolidList"/>
    <dgm:cxn modelId="{8DA9207A-36FA-4C79-ADF4-1C4A78BE4442}" type="presOf" srcId="{ACA41A88-EFB6-4769-A12E-09CA1EADDFE5}" destId="{5E763909-01AF-4603-A332-7C8A74E75A8A}" srcOrd="0" destOrd="0" presId="urn:microsoft.com/office/officeart/2018/2/layout/IconVerticalSolidList"/>
    <dgm:cxn modelId="{44093C7E-3FA8-4BC6-85A6-B7FCA7429625}" srcId="{5A724E66-38DB-4CA4-9EA7-EBF50FE09549}" destId="{ACA41A88-EFB6-4769-A12E-09CA1EADDFE5}" srcOrd="1" destOrd="0" parTransId="{643C57E8-EAE5-43EB-B501-A92642E29BE2}" sibTransId="{B444C9CF-F929-487A-AB12-2AAF42A964D6}"/>
    <dgm:cxn modelId="{DC65849B-4737-44A0-AE3F-4AF6FB7BC115}" type="presOf" srcId="{33E2ECE0-7031-44E4-AA9B-E5974DCC611E}" destId="{0FB583C0-C375-4169-8670-50FDE07A8FEB}" srcOrd="0" destOrd="0" presId="urn:microsoft.com/office/officeart/2018/2/layout/IconVerticalSolidList"/>
    <dgm:cxn modelId="{1F6DF0A4-1EAE-4576-B440-1D73F3CA1676}" srcId="{5A724E66-38DB-4CA4-9EA7-EBF50FE09549}" destId="{60706551-8C18-479D-AEDB-2425833E7D5A}" srcOrd="2" destOrd="0" parTransId="{35A14C3F-7E29-4B66-896D-55744A131866}" sibTransId="{E80D6A32-A72A-489F-87B7-2F25B9448B31}"/>
    <dgm:cxn modelId="{5938C3C6-46C8-4A15-9535-E51B9DF59B97}" type="presOf" srcId="{5A724E66-38DB-4CA4-9EA7-EBF50FE09549}" destId="{E4DF41F3-D84A-420F-A84C-34E5EDE9C917}" srcOrd="0" destOrd="0" presId="urn:microsoft.com/office/officeart/2018/2/layout/IconVerticalSolidList"/>
    <dgm:cxn modelId="{73DFECCE-A8E6-4020-B678-0509B06BB51B}" srcId="{5A724E66-38DB-4CA4-9EA7-EBF50FE09549}" destId="{33E2ECE0-7031-44E4-AA9B-E5974DCC611E}" srcOrd="0" destOrd="0" parTransId="{925D1E11-849D-4363-B539-1CCE84697B06}" sibTransId="{0009406E-7207-4A66-B717-B9611A20A132}"/>
    <dgm:cxn modelId="{D95959EF-995D-49B0-AEC0-BD632CB35521}" type="presParOf" srcId="{E4DF41F3-D84A-420F-A84C-34E5EDE9C917}" destId="{761FA9A4-2545-4388-ACF5-BB119BB0D424}" srcOrd="0" destOrd="0" presId="urn:microsoft.com/office/officeart/2018/2/layout/IconVerticalSolidList"/>
    <dgm:cxn modelId="{8CDCA439-DCC9-46C0-8BE1-A0AA083F46D8}" type="presParOf" srcId="{761FA9A4-2545-4388-ACF5-BB119BB0D424}" destId="{AB478706-68AB-4541-8DAD-9D21B0DC49D7}" srcOrd="0" destOrd="0" presId="urn:microsoft.com/office/officeart/2018/2/layout/IconVerticalSolidList"/>
    <dgm:cxn modelId="{7630AFB0-1FBE-475C-9375-66390473845A}" type="presParOf" srcId="{761FA9A4-2545-4388-ACF5-BB119BB0D424}" destId="{0B71ADE8-633A-462B-B75C-A1AD568F0BA0}" srcOrd="1" destOrd="0" presId="urn:microsoft.com/office/officeart/2018/2/layout/IconVerticalSolidList"/>
    <dgm:cxn modelId="{EAE06F34-0C5E-4EB4-AEB9-DD2B1CF7BB42}" type="presParOf" srcId="{761FA9A4-2545-4388-ACF5-BB119BB0D424}" destId="{E25433CD-B69D-4FEB-9378-5437058D4D92}" srcOrd="2" destOrd="0" presId="urn:microsoft.com/office/officeart/2018/2/layout/IconVerticalSolidList"/>
    <dgm:cxn modelId="{31AE44FE-77BC-4AF5-BA17-B1D882653B0B}" type="presParOf" srcId="{761FA9A4-2545-4388-ACF5-BB119BB0D424}" destId="{0FB583C0-C375-4169-8670-50FDE07A8FEB}" srcOrd="3" destOrd="0" presId="urn:microsoft.com/office/officeart/2018/2/layout/IconVerticalSolidList"/>
    <dgm:cxn modelId="{33D469DE-04BF-48E6-AF04-CA46E043D741}" type="presParOf" srcId="{E4DF41F3-D84A-420F-A84C-34E5EDE9C917}" destId="{A1CFDFC2-F3BA-47F4-9600-F7D6ABCD4EA7}" srcOrd="1" destOrd="0" presId="urn:microsoft.com/office/officeart/2018/2/layout/IconVerticalSolidList"/>
    <dgm:cxn modelId="{C154B5E8-C486-4F13-8848-B0590B59C2E8}" type="presParOf" srcId="{E4DF41F3-D84A-420F-A84C-34E5EDE9C917}" destId="{FCB79F91-40DB-4776-93D2-2DC4B3F9156F}" srcOrd="2" destOrd="0" presId="urn:microsoft.com/office/officeart/2018/2/layout/IconVerticalSolidList"/>
    <dgm:cxn modelId="{165911BF-1E5E-4AD8-ACB1-0170BDE211CD}" type="presParOf" srcId="{FCB79F91-40DB-4776-93D2-2DC4B3F9156F}" destId="{C916610E-CDEF-4EFB-BA7F-6EC1D5A1B5BF}" srcOrd="0" destOrd="0" presId="urn:microsoft.com/office/officeart/2018/2/layout/IconVerticalSolidList"/>
    <dgm:cxn modelId="{0DDB2C32-71AA-4621-8371-52E1DB2E033A}" type="presParOf" srcId="{FCB79F91-40DB-4776-93D2-2DC4B3F9156F}" destId="{0E64A0AF-B4B0-408F-95A4-0EB0797AB9C4}" srcOrd="1" destOrd="0" presId="urn:microsoft.com/office/officeart/2018/2/layout/IconVerticalSolidList"/>
    <dgm:cxn modelId="{83524D01-796F-4DE1-BC2B-EAD9C1DA24CF}" type="presParOf" srcId="{FCB79F91-40DB-4776-93D2-2DC4B3F9156F}" destId="{06F61D0F-B86C-4F81-93FB-AF8D93304B14}" srcOrd="2" destOrd="0" presId="urn:microsoft.com/office/officeart/2018/2/layout/IconVerticalSolidList"/>
    <dgm:cxn modelId="{DED1020B-B546-43A2-BDE4-374F0CDDBA06}" type="presParOf" srcId="{FCB79F91-40DB-4776-93D2-2DC4B3F9156F}" destId="{5E763909-01AF-4603-A332-7C8A74E75A8A}" srcOrd="3" destOrd="0" presId="urn:microsoft.com/office/officeart/2018/2/layout/IconVerticalSolidList"/>
    <dgm:cxn modelId="{89699F96-D2DD-4230-B301-B66F66F7EBC3}" type="presParOf" srcId="{E4DF41F3-D84A-420F-A84C-34E5EDE9C917}" destId="{78677D0E-F4EB-40B4-AB92-F40CA77D8E31}" srcOrd="3" destOrd="0" presId="urn:microsoft.com/office/officeart/2018/2/layout/IconVerticalSolidList"/>
    <dgm:cxn modelId="{0A3C8B24-CFB7-4B53-A02B-7A585930AC6A}" type="presParOf" srcId="{E4DF41F3-D84A-420F-A84C-34E5EDE9C917}" destId="{C143B634-AAB7-4EDB-A202-F4F3F5792252}" srcOrd="4" destOrd="0" presId="urn:microsoft.com/office/officeart/2018/2/layout/IconVerticalSolidList"/>
    <dgm:cxn modelId="{2C7FDA52-E49F-47D6-99A5-B2A58C850602}" type="presParOf" srcId="{C143B634-AAB7-4EDB-A202-F4F3F5792252}" destId="{9E7BD9DF-C995-4A90-8783-14BE3132D439}" srcOrd="0" destOrd="0" presId="urn:microsoft.com/office/officeart/2018/2/layout/IconVerticalSolidList"/>
    <dgm:cxn modelId="{5DB9FA78-38FD-4AD0-A1B0-E0DC279A0AF1}" type="presParOf" srcId="{C143B634-AAB7-4EDB-A202-F4F3F5792252}" destId="{8D5C2747-CB9A-455A-A4E6-7D64C0EF7634}" srcOrd="1" destOrd="0" presId="urn:microsoft.com/office/officeart/2018/2/layout/IconVerticalSolidList"/>
    <dgm:cxn modelId="{B1D6584B-892A-43B4-8CC5-06B42EF06125}" type="presParOf" srcId="{C143B634-AAB7-4EDB-A202-F4F3F5792252}" destId="{643507D5-0D63-4AEE-A81F-48F1184B6969}" srcOrd="2" destOrd="0" presId="urn:microsoft.com/office/officeart/2018/2/layout/IconVerticalSolidList"/>
    <dgm:cxn modelId="{7034D9B3-1806-442B-B712-80BAD80DAF50}" type="presParOf" srcId="{C143B634-AAB7-4EDB-A202-F4F3F5792252}" destId="{0934805F-4F82-409E-9687-A43793F8E0AF}" srcOrd="3" destOrd="0" presId="urn:microsoft.com/office/officeart/2018/2/layout/IconVerticalSoli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478706-68AB-4541-8DAD-9D21B0DC49D7}">
      <dsp:nvSpPr>
        <dsp:cNvPr id="0" name=""/>
        <dsp:cNvSpPr/>
      </dsp:nvSpPr>
      <dsp:spPr>
        <a:xfrm>
          <a:off x="0" y="892"/>
          <a:ext cx="15773400" cy="208884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B71ADE8-633A-462B-B75C-A1AD568F0BA0}">
      <dsp:nvSpPr>
        <dsp:cNvPr id="0" name=""/>
        <dsp:cNvSpPr/>
      </dsp:nvSpPr>
      <dsp:spPr>
        <a:xfrm>
          <a:off x="631877" y="470883"/>
          <a:ext cx="1148867" cy="114886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B583C0-C375-4169-8670-50FDE07A8FEB}">
      <dsp:nvSpPr>
        <dsp:cNvPr id="0" name=""/>
        <dsp:cNvSpPr/>
      </dsp:nvSpPr>
      <dsp:spPr>
        <a:xfrm>
          <a:off x="2412621" y="892"/>
          <a:ext cx="13360778" cy="208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070" tIns="221070" rIns="221070" bIns="221070" numCol="1" spcCol="1270" anchor="ctr" anchorCtr="0">
          <a:noAutofit/>
        </a:bodyPr>
        <a:lstStyle/>
        <a:p>
          <a:pPr marL="0" lvl="0" indent="0" algn="l" defTabSz="977900">
            <a:lnSpc>
              <a:spcPct val="100000"/>
            </a:lnSpc>
            <a:spcBef>
              <a:spcPct val="0"/>
            </a:spcBef>
            <a:spcAft>
              <a:spcPct val="35000"/>
            </a:spcAft>
            <a:buNone/>
          </a:pPr>
          <a:r>
            <a:rPr lang="en-US" sz="2200" kern="1200" dirty="0"/>
            <a:t>Provides a comprehensive overview of Artificial Intelligence; its use cases; and how it fits into the Data Science and Big Data ecosystem. We will cover the core concepts of computational modeling that make up intelligent agents and machines with a focus </a:t>
          </a:r>
          <a:r>
            <a:rPr lang="en-US" sz="2200" kern="1200"/>
            <a:t>on Embedded and Edge computing and </a:t>
          </a:r>
          <a:r>
            <a:rPr lang="en-US" sz="2200" kern="1200" dirty="0"/>
            <a:t>then apply those concepts to real world scenarios to teach machines to act in accordance with those models and agents.</a:t>
          </a:r>
        </a:p>
      </dsp:txBody>
      <dsp:txXfrm>
        <a:off x="2412621" y="892"/>
        <a:ext cx="13360778" cy="2088849"/>
      </dsp:txXfrm>
    </dsp:sp>
    <dsp:sp modelId="{C916610E-CDEF-4EFB-BA7F-6EC1D5A1B5BF}">
      <dsp:nvSpPr>
        <dsp:cNvPr id="0" name=""/>
        <dsp:cNvSpPr/>
      </dsp:nvSpPr>
      <dsp:spPr>
        <a:xfrm>
          <a:off x="0" y="2566230"/>
          <a:ext cx="15773400" cy="208884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64A0AF-B4B0-408F-95A4-0EB0797AB9C4}">
      <dsp:nvSpPr>
        <dsp:cNvPr id="0" name=""/>
        <dsp:cNvSpPr/>
      </dsp:nvSpPr>
      <dsp:spPr>
        <a:xfrm>
          <a:off x="631877" y="3081946"/>
          <a:ext cx="1148867" cy="114886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63909-01AF-4603-A332-7C8A74E75A8A}">
      <dsp:nvSpPr>
        <dsp:cNvPr id="0" name=""/>
        <dsp:cNvSpPr/>
      </dsp:nvSpPr>
      <dsp:spPr>
        <a:xfrm>
          <a:off x="2412621" y="2611955"/>
          <a:ext cx="13360778" cy="208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070" tIns="221070" rIns="221070" bIns="221070" numCol="1" spcCol="1270" anchor="ctr" anchorCtr="0">
          <a:noAutofit/>
        </a:bodyPr>
        <a:lstStyle/>
        <a:p>
          <a:pPr marL="0" lvl="0" indent="0" algn="l" defTabSz="977900">
            <a:lnSpc>
              <a:spcPct val="100000"/>
            </a:lnSpc>
            <a:spcBef>
              <a:spcPct val="0"/>
            </a:spcBef>
            <a:spcAft>
              <a:spcPct val="35000"/>
            </a:spcAft>
            <a:buNone/>
          </a:pPr>
          <a:r>
            <a:rPr lang="en-US" sz="2200" kern="1200" dirty="0"/>
            <a:t>Some labs may be completed using your laptop and Python and any with GPU accelerated code will be implemented on the Jetson Nano 2GB.</a:t>
          </a:r>
        </a:p>
      </dsp:txBody>
      <dsp:txXfrm>
        <a:off x="2412621" y="2611955"/>
        <a:ext cx="13360778" cy="2088849"/>
      </dsp:txXfrm>
    </dsp:sp>
    <dsp:sp modelId="{9E7BD9DF-C995-4A90-8783-14BE3132D439}">
      <dsp:nvSpPr>
        <dsp:cNvPr id="0" name=""/>
        <dsp:cNvSpPr/>
      </dsp:nvSpPr>
      <dsp:spPr>
        <a:xfrm>
          <a:off x="0" y="5223910"/>
          <a:ext cx="15773400" cy="2088849"/>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D5C2747-CB9A-455A-A4E6-7D64C0EF7634}">
      <dsp:nvSpPr>
        <dsp:cNvPr id="0" name=""/>
        <dsp:cNvSpPr/>
      </dsp:nvSpPr>
      <dsp:spPr>
        <a:xfrm>
          <a:off x="631877" y="5693008"/>
          <a:ext cx="1148867" cy="1148867"/>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934805F-4F82-409E-9687-A43793F8E0AF}">
      <dsp:nvSpPr>
        <dsp:cNvPr id="0" name=""/>
        <dsp:cNvSpPr/>
      </dsp:nvSpPr>
      <dsp:spPr>
        <a:xfrm>
          <a:off x="2412621" y="5223017"/>
          <a:ext cx="13360778" cy="2088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1070" tIns="221070" rIns="221070" bIns="221070" numCol="1" spcCol="1270" anchor="ctr" anchorCtr="0">
          <a:noAutofit/>
        </a:bodyPr>
        <a:lstStyle/>
        <a:p>
          <a:pPr marL="0" lvl="0" indent="0" algn="l" defTabSz="977900">
            <a:lnSpc>
              <a:spcPct val="100000"/>
            </a:lnSpc>
            <a:spcBef>
              <a:spcPct val="0"/>
            </a:spcBef>
            <a:spcAft>
              <a:spcPct val="35000"/>
            </a:spcAft>
            <a:buNone/>
          </a:pPr>
          <a:r>
            <a:rPr lang="en-US" sz="2200" kern="1200" dirty="0"/>
            <a:t>There will be in module quizzes and class labs. A final project using Jetson Nano is recommended.</a:t>
          </a:r>
        </a:p>
      </dsp:txBody>
      <dsp:txXfrm>
        <a:off x="2412621" y="5223017"/>
        <a:ext cx="13360778" cy="2088849"/>
      </dsp:txXfrm>
    </dsp:sp>
  </dsp:spTree>
</dsp:drawing>
</file>

<file path=ppt/diagrams/layout1.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11/3/2021</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1C923C14-6E1D-4C56-831E-3B2AABB1390D}" type="slidenum">
              <a:rPr lang="en-US" altLang="en-US" smtClean="0"/>
              <a:pPr>
                <a:defRPr/>
              </a:pPr>
              <a:t>4</a:t>
            </a:fld>
            <a:endParaRPr lang="en-US" altLang="en-US"/>
          </a:p>
        </p:txBody>
      </p:sp>
    </p:spTree>
    <p:extLst>
      <p:ext uri="{BB962C8B-B14F-4D97-AF65-F5344CB8AC3E}">
        <p14:creationId xmlns:p14="http://schemas.microsoft.com/office/powerpoint/2010/main" val="18037842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baseline="0" dirty="0"/>
              <a:t>There are a variety of available GPU programming languages and interfaces.  The languages include C, C++, C#, Fortran, Python, and numerical analytics packages such as MATLAB, Mathematica, and LabVIEW.</a:t>
            </a:r>
          </a:p>
          <a:p>
            <a:endParaRPr lang="en-US" dirty="0"/>
          </a:p>
        </p:txBody>
      </p:sp>
      <p:sp>
        <p:nvSpPr>
          <p:cNvPr id="4" name="Slide Number Placeholder 3"/>
          <p:cNvSpPr>
            <a:spLocks noGrp="1"/>
          </p:cNvSpPr>
          <p:nvPr>
            <p:ph type="sldNum" sz="quarter" idx="10"/>
          </p:nvPr>
        </p:nvSpPr>
        <p:spPr/>
        <p:txBody>
          <a:bodyPr/>
          <a:lstStyle/>
          <a:p>
            <a:pPr>
              <a:defRPr/>
            </a:pPr>
            <a:fld id="{1C923C14-6E1D-4C56-831E-3B2AABB1390D}" type="slidenum">
              <a:rPr lang="en-US" altLang="en-US" smtClean="0"/>
              <a:pPr>
                <a:defRPr/>
              </a:pPr>
              <a:t>17</a:t>
            </a:fld>
            <a:endParaRPr lang="en-US" altLang="en-US"/>
          </a:p>
        </p:txBody>
      </p:sp>
    </p:spTree>
    <p:extLst>
      <p:ext uri="{BB962C8B-B14F-4D97-AF65-F5344CB8AC3E}">
        <p14:creationId xmlns:p14="http://schemas.microsoft.com/office/powerpoint/2010/main" val="666926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FA1B500-5240-4E6F-A2BC-958D310A257C}" type="slidenum">
              <a:rPr lang="en-US" smtClean="0"/>
              <a:t>6</a:t>
            </a:fld>
            <a:endParaRPr lang="en-US"/>
          </a:p>
        </p:txBody>
      </p:sp>
    </p:spTree>
    <p:extLst>
      <p:ext uri="{BB962C8B-B14F-4D97-AF65-F5344CB8AC3E}">
        <p14:creationId xmlns:p14="http://schemas.microsoft.com/office/powerpoint/2010/main" val="37175877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With the history of AI, one can think of it as a journey from a set based of programmatic rules and instructions into a more sophisticated ecosystem of data, deep learning and prescriptive analytics.  By prescriptive, you see devices recommending a course of action based on the results of inference data into predictive models.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8</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53000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another look at the evolution of AI.  In the 80s through early 2000s, there was quite a bit of maturity with statistical software tools the provided ways to build analytic models. These tools were mostly desktop based and where limited to those compute resources.  It was not uncommon for complex analysis on larger datasets to take days or even weeks to process.  This past decade has observed significant breakthroughs that is helped to drive the AI Boom.  The perfect storm of Big Data, GPUs and optimized Neural Networks are critical components that enabled significant innovation in AI.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9</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77570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can we put AI into practice?   Today you can see applications of AI all around you. Many of the new cars now have electronics that can help park your car or alert you to obstacles in your blind spot.  The US Postal Service has implemented AI to identify potentially hazardous materials. Much of that technology is run on NVIDIA GPUs.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10</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09002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Other applications of AI include facial recognition for identification. I have many applications on my phone that only can be unlocked using my face for identification.  Robotic floor cleans like Roomba are common in many households. There are even autonomous lawn mowers.  Federal agencies are looking into ways to add analytics to Network Intrusion systems to provide a quicker response time to possible network risks or attacks. Many financial institutions use credit card and loan applications with  capabilities to automatically approve or deny a loan.  Shopping web sites like Amazon use AI powered recommendation engines to advertise products of interest. </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11</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174421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4"/>
        <p:cNvGrpSpPr/>
        <p:nvPr/>
      </p:nvGrpSpPr>
      <p:grpSpPr>
        <a:xfrm>
          <a:off x="0" y="0"/>
          <a:ext cx="0" cy="0"/>
          <a:chOff x="0" y="0"/>
          <a:chExt cx="0" cy="0"/>
        </a:xfrm>
      </p:grpSpPr>
      <p:sp>
        <p:nvSpPr>
          <p:cNvPr id="555" name="Shape 555"/>
          <p:cNvSpPr>
            <a:spLocks noGrp="1" noRot="1" noChangeAspect="1"/>
          </p:cNvSpPr>
          <p:nvPr>
            <p:ph type="sldImg" idx="2"/>
          </p:nvPr>
        </p:nvSpPr>
        <p:spPr>
          <a:xfrm>
            <a:off x="406400" y="696913"/>
            <a:ext cx="6197600" cy="34861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56" name="Shape 556"/>
          <p:cNvSpPr txBox="1">
            <a:spLocks noGrp="1"/>
          </p:cNvSpPr>
          <p:nvPr>
            <p:ph type="body" idx="1"/>
          </p:nvPr>
        </p:nvSpPr>
        <p:spPr>
          <a:xfrm>
            <a:off x="701039" y="4415789"/>
            <a:ext cx="5608319" cy="4183379"/>
          </a:xfrm>
          <a:prstGeom prst="rect">
            <a:avLst/>
          </a:prstGeom>
          <a:noFill/>
          <a:ln>
            <a:noFill/>
          </a:ln>
        </p:spPr>
        <p:txBody>
          <a:bodyPr wrap="square" lIns="93175" tIns="46575" rIns="93175" bIns="46575" anchor="t" anchorCtr="0">
            <a:noAutofit/>
          </a:bodyPr>
          <a:lstStyle/>
          <a:p>
            <a:pPr marL="0" marR="0" lvl="0" indent="0" algn="l" defTabSz="914400" rtl="0" eaLnBrk="0" fontAlgn="base" latinLnBrk="0" hangingPunct="0">
              <a:lnSpc>
                <a:spcPct val="100000"/>
              </a:lnSpc>
              <a:spcBef>
                <a:spcPts val="0"/>
              </a:spcBef>
              <a:spcAft>
                <a:spcPts val="0"/>
              </a:spcAft>
              <a:buClr>
                <a:schemeClr val="dk1"/>
              </a:buClr>
              <a:buSzTx/>
              <a:buFont typeface="Trebuchet MS"/>
              <a:buNone/>
              <a:tabLst/>
              <a:defRPr/>
            </a:pPr>
            <a:r>
              <a:rPr lang="en-US" sz="1100" b="0" i="0" u="none" strike="noStrike" cap="none" dirty="0">
                <a:solidFill>
                  <a:schemeClr val="dk1"/>
                </a:solidFill>
                <a:latin typeface="Trebuchet MS"/>
                <a:ea typeface="Trebuchet MS"/>
                <a:cs typeface="Trebuchet MS"/>
                <a:sym typeface="Trebuchet MS"/>
              </a:rPr>
              <a:t>This slide is at the core of the rapid emergence of AI. What is it that caused this revolution in Machine Learning? Three things happened at nearly the same time that enabled revolutionary advances in Machine Learning. </a:t>
            </a:r>
            <a:endParaRPr lang="en-US" sz="1100" dirty="0"/>
          </a:p>
          <a:p>
            <a:pPr marL="171450" marR="0" lvl="0"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First, improvements in the solvers of Deep Neural Networks (DNN) and techniques such as the Convolutional Neural Network (CNN) made their use more tractable. </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Significant advancements with DNNs started with </a:t>
            </a:r>
            <a:r>
              <a:rPr lang="en-US" sz="1100" b="0" i="0" u="none" strike="noStrike" cap="none" dirty="0" err="1">
                <a:solidFill>
                  <a:schemeClr val="dk1"/>
                </a:solidFill>
                <a:latin typeface="Trebuchet MS"/>
                <a:ea typeface="Trebuchet MS"/>
                <a:cs typeface="Trebuchet MS"/>
                <a:sym typeface="Trebuchet MS"/>
              </a:rPr>
              <a:t>AlexNet</a:t>
            </a:r>
            <a:r>
              <a:rPr lang="en-US" sz="1100" b="0" i="0" u="none" strike="noStrike" cap="none" dirty="0">
                <a:solidFill>
                  <a:schemeClr val="dk1"/>
                </a:solidFill>
                <a:latin typeface="Trebuchet MS"/>
                <a:ea typeface="Trebuchet MS"/>
                <a:cs typeface="Trebuchet MS"/>
                <a:sym typeface="Trebuchet MS"/>
              </a:rPr>
              <a:t> architecture in 2012</a:t>
            </a:r>
            <a:endParaRPr dirty="0"/>
          </a:p>
          <a:p>
            <a:pPr marL="171450" marR="0" lvl="0"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Second, the big data movement has provided the data necessary to train deep networks. </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2.5 quintillion bytes of data produced each day</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With the introduction of social media there has been a proliferation of data – primarily images and text</a:t>
            </a:r>
            <a:endParaRPr dirty="0"/>
          </a:p>
          <a:p>
            <a:pPr marL="171450" marR="0" lvl="0"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Third, the GPU has provided the computational power necessary to solve DNNs in reasonable amounts of time</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GPUs allow Data Scientist to build better models faster.  Data Scientist can run more trial and errors using GPUs than with CPUs</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Models can make decisions faster using GPUs</a:t>
            </a:r>
            <a:endParaRPr dirty="0"/>
          </a:p>
          <a:p>
            <a:pPr marL="628650" marR="0" lvl="1" indent="-171450" algn="l" rtl="0">
              <a:spcBef>
                <a:spcPts val="330"/>
              </a:spcBef>
              <a:spcAft>
                <a:spcPts val="0"/>
              </a:spcAft>
              <a:buClr>
                <a:schemeClr val="dk1"/>
              </a:buClr>
              <a:buSzPts val="1100"/>
              <a:buFont typeface="Trebuchet MS"/>
              <a:buChar char="-"/>
            </a:pPr>
            <a:r>
              <a:rPr lang="en-US" sz="1100" b="0" i="0" u="none" strike="noStrike" cap="none" dirty="0">
                <a:solidFill>
                  <a:schemeClr val="dk1"/>
                </a:solidFill>
                <a:latin typeface="Trebuchet MS"/>
                <a:ea typeface="Trebuchet MS"/>
                <a:cs typeface="Trebuchet MS"/>
                <a:sym typeface="Trebuchet MS"/>
              </a:rPr>
              <a:t>GPUs can be 2X to 10X faster than CPUs</a:t>
            </a:r>
          </a:p>
          <a:p>
            <a:pPr marL="457200" marR="0" lvl="1" indent="0" algn="l" defTabSz="914400" rtl="0" eaLnBrk="0" fontAlgn="base" latinLnBrk="0" hangingPunct="0">
              <a:lnSpc>
                <a:spcPct val="100000"/>
              </a:lnSpc>
              <a:spcBef>
                <a:spcPts val="330"/>
              </a:spcBef>
              <a:spcAft>
                <a:spcPts val="0"/>
              </a:spcAft>
              <a:buClr>
                <a:schemeClr val="dk1"/>
              </a:buClr>
              <a:buSzPts val="1100"/>
              <a:buFont typeface="Trebuchet MS"/>
              <a:buNone/>
              <a:tabLst/>
              <a:defRPr/>
            </a:pPr>
            <a:r>
              <a:rPr lang="en-US" sz="1100" b="0" i="0" u="none" strike="noStrike" cap="none" dirty="0">
                <a:solidFill>
                  <a:schemeClr val="dk1"/>
                </a:solidFill>
                <a:latin typeface="Trebuchet MS"/>
                <a:ea typeface="Trebuchet MS"/>
                <a:cs typeface="Trebuchet MS"/>
                <a:sym typeface="Trebuchet MS"/>
              </a:rPr>
              <a:t>The computing power needed by Deep Learning to train large amounts of data is a key factor for why companies need GPUs.</a:t>
            </a:r>
            <a:endParaRPr lang="en-US" sz="1100" dirty="0"/>
          </a:p>
          <a:p>
            <a:pPr marL="457200" marR="0" lvl="1" indent="0" algn="l" rtl="0">
              <a:spcBef>
                <a:spcPts val="330"/>
              </a:spcBef>
              <a:spcAft>
                <a:spcPts val="0"/>
              </a:spcAft>
              <a:buClr>
                <a:schemeClr val="dk1"/>
              </a:buClr>
              <a:buSzPts val="1100"/>
              <a:buFont typeface="Trebuchet MS"/>
              <a:buNone/>
            </a:pPr>
            <a:endParaRPr lang="en-US" sz="1100" b="0" i="0" u="none" strike="noStrike" cap="none" dirty="0">
              <a:solidFill>
                <a:schemeClr val="dk1"/>
              </a:solidFill>
              <a:latin typeface="Trebuchet MS"/>
              <a:ea typeface="Trebuchet MS"/>
              <a:cs typeface="Trebuchet MS"/>
              <a:sym typeface="Trebuchet MS"/>
            </a:endParaRPr>
          </a:p>
        </p:txBody>
      </p:sp>
      <p:sp>
        <p:nvSpPr>
          <p:cNvPr id="557" name="Shape 557"/>
          <p:cNvSpPr txBox="1">
            <a:spLocks noGrp="1"/>
          </p:cNvSpPr>
          <p:nvPr>
            <p:ph type="sldNum" idx="12"/>
          </p:nvPr>
        </p:nvSpPr>
        <p:spPr>
          <a:xfrm>
            <a:off x="3663169" y="8829967"/>
            <a:ext cx="3037839" cy="464818"/>
          </a:xfrm>
          <a:prstGeom prst="rect">
            <a:avLst/>
          </a:prstGeom>
          <a:noFill/>
          <a:ln>
            <a:noFill/>
          </a:ln>
        </p:spPr>
        <p:txBody>
          <a:bodyPr wrap="square" lIns="93175" tIns="46575" rIns="93175" bIns="4657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Trebuchet MS"/>
              <a:buNone/>
              <a:tabLst/>
              <a:defRPr/>
            </a:pPr>
            <a:fld id="{00000000-1234-1234-1234-123412341234}" type="slidenum">
              <a:rPr kumimoji="0" lang="en-US" sz="1100" b="0" i="0" u="none" strike="noStrike" kern="0" cap="none" spc="0" normalizeH="0" baseline="0" noProof="0">
                <a:ln>
                  <a:noFill/>
                </a:ln>
                <a:solidFill>
                  <a:srgbClr val="000000"/>
                </a:solidFill>
                <a:effectLst/>
                <a:uLnTx/>
                <a:uFillTx/>
                <a:latin typeface="Trebuchet MS"/>
                <a:ea typeface="Trebuchet MS"/>
                <a:cs typeface="Trebuchet MS"/>
                <a:sym typeface="Trebuchet MS"/>
              </a:rPr>
              <a:pPr marL="0" marR="0" lvl="0" indent="0" algn="r" defTabSz="914400" rtl="0" eaLnBrk="1" fontAlgn="auto" latinLnBrk="0" hangingPunct="1">
                <a:lnSpc>
                  <a:spcPct val="100000"/>
                </a:lnSpc>
                <a:spcBef>
                  <a:spcPts val="0"/>
                </a:spcBef>
                <a:spcAft>
                  <a:spcPts val="0"/>
                </a:spcAft>
                <a:buClr>
                  <a:srgbClr val="000000"/>
                </a:buClr>
                <a:buSzTx/>
                <a:buFont typeface="Trebuchet MS"/>
                <a:buNone/>
                <a:tabLst/>
                <a:defRPr/>
              </a:pPr>
              <a:t>12</a:t>
            </a:fld>
            <a:endParaRPr kumimoji="0" sz="1100" b="0" i="0" u="none" strike="noStrike" kern="0" cap="none" spc="0" normalizeH="0" baseline="0" noProof="0">
              <a:ln>
                <a:noFill/>
              </a:ln>
              <a:solidFill>
                <a:srgbClr val="000000"/>
              </a:solidFill>
              <a:effectLst/>
              <a:uLnTx/>
              <a:uFillTx/>
              <a:latin typeface="Trebuchet MS"/>
              <a:ea typeface="Trebuchet MS"/>
              <a:cs typeface="Trebuchet MS"/>
              <a:sym typeface="Trebuchet MS"/>
            </a:endParaRPr>
          </a:p>
        </p:txBody>
      </p:sp>
    </p:spTree>
    <p:extLst>
      <p:ext uri="{BB962C8B-B14F-4D97-AF65-F5344CB8AC3E}">
        <p14:creationId xmlns:p14="http://schemas.microsoft.com/office/powerpoint/2010/main" val="98855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p5: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446" name="Google Shape;446;p5:notes"/>
          <p:cNvSpPr txBox="1">
            <a:spLocks noGrp="1"/>
          </p:cNvSpPr>
          <p:nvPr>
            <p:ph type="sldNum" idx="12"/>
          </p:nvPr>
        </p:nvSpPr>
        <p:spPr>
          <a:xfrm>
            <a:off x="3663170" y="8829967"/>
            <a:ext cx="3037840" cy="464820"/>
          </a:xfrm>
          <a:prstGeom prst="rect">
            <a:avLst/>
          </a:prstGeom>
          <a:noFill/>
          <a:ln>
            <a:noFill/>
          </a:ln>
        </p:spPr>
        <p:txBody>
          <a:bodyPr spcFirstLastPara="1" wrap="square" lIns="93175" tIns="46575" rIns="93175" bIns="4657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6: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6:notes"/>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rmAutofit/>
          </a:bodyPr>
          <a:lstStyle/>
          <a:p>
            <a:pPr marL="0" lvl="0" indent="0" algn="l" rtl="0">
              <a:spcBef>
                <a:spcPts val="0"/>
              </a:spcBef>
              <a:spcAft>
                <a:spcPts val="0"/>
              </a:spcAft>
              <a:buNone/>
            </a:pPr>
            <a:endParaRPr/>
          </a:p>
        </p:txBody>
      </p:sp>
      <p:sp>
        <p:nvSpPr>
          <p:cNvPr id="479" name="Google Shape;479;p6:notes"/>
          <p:cNvSpPr txBox="1">
            <a:spLocks noGrp="1"/>
          </p:cNvSpPr>
          <p:nvPr>
            <p:ph type="sldNum" idx="12"/>
          </p:nvPr>
        </p:nvSpPr>
        <p:spPr>
          <a:xfrm>
            <a:off x="3663170" y="8829967"/>
            <a:ext cx="3037840" cy="464820"/>
          </a:xfrm>
          <a:prstGeom prst="rect">
            <a:avLst/>
          </a:prstGeom>
          <a:noFill/>
          <a:ln>
            <a:noFill/>
          </a:ln>
        </p:spPr>
        <p:txBody>
          <a:bodyPr spcFirstLastPara="1" wrap="square" lIns="93175" tIns="46575" rIns="93175" bIns="46575" anchor="ctr"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16</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166C6124-861F-48A6-87A6-B5801FF83AF7}" type="datetime1">
              <a:rPr lang="en-US" smtClean="0"/>
              <a:t>11/3/2021</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1191952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8379-F44B-45EC-8423-5DEC2E64BD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BA3828-3DED-4500-B4F1-6CBA7DF58465}"/>
              </a:ext>
            </a:extLst>
          </p:cNvPr>
          <p:cNvSpPr>
            <a:spLocks noGrp="1"/>
          </p:cNvSpPr>
          <p:nvPr>
            <p:ph type="dt" sz="half" idx="10"/>
          </p:nvPr>
        </p:nvSpPr>
        <p:spPr/>
        <p:txBody>
          <a:bodyPr/>
          <a:lstStyle/>
          <a:p>
            <a:fld id="{B5B8272A-5786-4D54-9426-3919A41E1AA4}" type="datetime1">
              <a:rPr lang="en-US" smtClean="0"/>
              <a:t>11/3/2021</a:t>
            </a:fld>
            <a:endParaRPr lang="en-US"/>
          </a:p>
        </p:txBody>
      </p:sp>
      <p:sp>
        <p:nvSpPr>
          <p:cNvPr id="4" name="Footer Placeholder 3">
            <a:extLst>
              <a:ext uri="{FF2B5EF4-FFF2-40B4-BE49-F238E27FC236}">
                <a16:creationId xmlns:a16="http://schemas.microsoft.com/office/drawing/2014/main" id="{144CCC50-2E6B-4FBE-BB68-D739DAE50A2F}"/>
              </a:ext>
            </a:extLst>
          </p:cNvPr>
          <p:cNvSpPr>
            <a:spLocks noGrp="1"/>
          </p:cNvSpPr>
          <p:nvPr>
            <p:ph type="ftr" sz="quarter" idx="11"/>
          </p:nvPr>
        </p:nvSpPr>
        <p:spPr/>
        <p:txBody>
          <a:bodyPr/>
          <a:lstStyle/>
          <a:p>
            <a:r>
              <a:rPr lang="en-US"/>
              <a:t>URL</a:t>
            </a:r>
            <a:endParaRPr lang="en-US" dirty="0"/>
          </a:p>
        </p:txBody>
      </p:sp>
      <p:sp>
        <p:nvSpPr>
          <p:cNvPr id="5" name="Slide Number Placeholder 4">
            <a:extLst>
              <a:ext uri="{FF2B5EF4-FFF2-40B4-BE49-F238E27FC236}">
                <a16:creationId xmlns:a16="http://schemas.microsoft.com/office/drawing/2014/main" id="{3E9481CF-F87E-4D95-9AED-9D418A954541}"/>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743801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p:cSld name="1_Title Only">
    <p:spTree>
      <p:nvGrpSpPr>
        <p:cNvPr id="1" name="Shape 31"/>
        <p:cNvGrpSpPr/>
        <p:nvPr/>
      </p:nvGrpSpPr>
      <p:grpSpPr>
        <a:xfrm>
          <a:off x="0" y="0"/>
          <a:ext cx="0" cy="0"/>
          <a:chOff x="0" y="0"/>
          <a:chExt cx="0" cy="0"/>
        </a:xfrm>
      </p:grpSpPr>
      <p:sp>
        <p:nvSpPr>
          <p:cNvPr id="32" name="Google Shape;32;p15"/>
          <p:cNvSpPr/>
          <p:nvPr/>
        </p:nvSpPr>
        <p:spPr>
          <a:xfrm>
            <a:off x="0" y="0"/>
            <a:ext cx="18288000" cy="10287000"/>
          </a:xfrm>
          <a:prstGeom prst="rect">
            <a:avLst/>
          </a:prstGeom>
          <a:solidFill>
            <a:schemeClr val="lt1"/>
          </a:solidFill>
          <a:ln>
            <a:noFill/>
          </a:ln>
        </p:spPr>
        <p:txBody>
          <a:bodyPr spcFirstLastPara="1" wrap="square" lIns="152375" tIns="76167" rIns="152375" bIns="76167" anchor="ctr" anchorCtr="0">
            <a:noAutofit/>
          </a:bodyPr>
          <a:lstStyle/>
          <a:p>
            <a:pPr marL="0" marR="0" lvl="0" indent="0" algn="ctr" rtl="0">
              <a:spcBef>
                <a:spcPts val="0"/>
              </a:spcBef>
              <a:spcAft>
                <a:spcPts val="0"/>
              </a:spcAft>
              <a:buNone/>
            </a:pPr>
            <a:endParaRPr sz="3000">
              <a:solidFill>
                <a:schemeClr val="lt1"/>
              </a:solidFill>
              <a:latin typeface="Arial"/>
              <a:ea typeface="Arial"/>
              <a:cs typeface="Arial"/>
              <a:sym typeface="Arial"/>
            </a:endParaRPr>
          </a:p>
        </p:txBody>
      </p:sp>
      <p:sp>
        <p:nvSpPr>
          <p:cNvPr id="33" name="Google Shape;33;p15"/>
          <p:cNvSpPr txBox="1">
            <a:spLocks noGrp="1"/>
          </p:cNvSpPr>
          <p:nvPr>
            <p:ph type="title"/>
          </p:nvPr>
        </p:nvSpPr>
        <p:spPr>
          <a:xfrm>
            <a:off x="830580" y="868682"/>
            <a:ext cx="16626840" cy="984885"/>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SzPts val="1400"/>
              <a:buNone/>
              <a:defRPr sz="4667">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Tree>
    <p:extLst>
      <p:ext uri="{BB962C8B-B14F-4D97-AF65-F5344CB8AC3E}">
        <p14:creationId xmlns:p14="http://schemas.microsoft.com/office/powerpoint/2010/main" val="3790091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4"/>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5"/>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6" r:id="rId1"/>
    <p:sldLayoutId id="2147483997"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4" r:id="rId11"/>
    <p:sldLayoutId id="2147483995"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xml"/><Relationship Id="rId1" Type="http://schemas.openxmlformats.org/officeDocument/2006/relationships/slideLayout" Target="../slideLayouts/slideLayout10.xml"/><Relationship Id="rId5" Type="http://schemas.openxmlformats.org/officeDocument/2006/relationships/hyperlink" Target="https://creativecommons.org/licenses/by-nc-sa/3.0/" TargetMode="External"/><Relationship Id="rId4" Type="http://schemas.openxmlformats.org/officeDocument/2006/relationships/hyperlink" Target="http://sitn.hms.harvard.edu/flash/2017/self-driving-cars-technology-risks-possibilities/" TargetMode="Externa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22.jpg"/><Relationship Id="rId4" Type="http://schemas.openxmlformats.org/officeDocument/2006/relationships/image" Target="../media/image21.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8" Type="http://schemas.openxmlformats.org/officeDocument/2006/relationships/hyperlink" Target="http://cs.stackexchange.com/questions/51387/what-is-the-difference-between-object-detection-semantic-segmentation-and-local" TargetMode="External"/><Relationship Id="rId3" Type="http://schemas.openxmlformats.org/officeDocument/2006/relationships/hyperlink" Target="http://wiki.veye.cc/index.php/CS-MIPI-IMX307_for_Jetson_Nano" TargetMode="External"/><Relationship Id="rId7" Type="http://schemas.openxmlformats.org/officeDocument/2006/relationships/image" Target="../media/image25.jpg"/><Relationship Id="rId2" Type="http://schemas.openxmlformats.org/officeDocument/2006/relationships/image" Target="../media/image23.JPG"/><Relationship Id="rId1" Type="http://schemas.openxmlformats.org/officeDocument/2006/relationships/slideLayout" Target="../slideLayouts/slideLayout6.xml"/><Relationship Id="rId6" Type="http://schemas.openxmlformats.org/officeDocument/2006/relationships/hyperlink" Target="https://creativecommons.org/licenses/by/3.0/" TargetMode="External"/><Relationship Id="rId5" Type="http://schemas.openxmlformats.org/officeDocument/2006/relationships/hyperlink" Target="https://uelectronics.com/producto/nvidia-jetson-nano-2gb-developer-kit/" TargetMode="External"/><Relationship Id="rId4" Type="http://schemas.openxmlformats.org/officeDocument/2006/relationships/image" Target="../media/image24.jp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29.jpeg"/><Relationship Id="rId5" Type="http://schemas.openxmlformats.org/officeDocument/2006/relationships/image" Target="../media/image28.pn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4.png"/><Relationship Id="rId4" Type="http://schemas.openxmlformats.org/officeDocument/2006/relationships/notesSlide" Target="../notesSlides/notesSlide10.xml"/></Relationships>
</file>

<file path=ppt/slides/_rels/slide18.xml.rels><?xml version="1.0" encoding="UTF-8" standalone="yes"?>
<Relationships xmlns="http://schemas.openxmlformats.org/package/2006/relationships"><Relationship Id="rId2" Type="http://schemas.openxmlformats.org/officeDocument/2006/relationships/hyperlink" Target="https://developer.nvidia.com/cuda-toolkit" TargetMode="Externa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hyperlink" Target="https://en.wikipedia.org/wiki/Federated_learning" TargetMode="External"/><Relationship Id="rId2" Type="http://schemas.openxmlformats.org/officeDocument/2006/relationships/hyperlink" Target="https://en.wikipedia.org/wiki/Reinforcement_learning" TargetMode="Externa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en.wikipedia.org/wiki/Residual_neural_network" TargetMode="External"/><Relationship Id="rId2" Type="http://schemas.openxmlformats.org/officeDocument/2006/relationships/hyperlink" Target="https://en.wikipedia.org/wiki/AlexNet" TargetMode="External"/><Relationship Id="rId1" Type="http://schemas.openxmlformats.org/officeDocument/2006/relationships/slideLayout" Target="../slideLayouts/slideLayout10.xml"/><Relationship Id="rId4" Type="http://schemas.openxmlformats.org/officeDocument/2006/relationships/hyperlink" Target="https://www.asimovinstitute.org/author/fjodorvanveen/"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s://mxnet.apache.org/versions/1.7.0/" TargetMode="External"/><Relationship Id="rId2" Type="http://schemas.openxmlformats.org/officeDocument/2006/relationships/hyperlink" Target="https://caffe.berkeleyvision.org/" TargetMode="External"/><Relationship Id="rId1" Type="http://schemas.openxmlformats.org/officeDocument/2006/relationships/slideLayout" Target="../slideLayouts/slideLayout10.xml"/><Relationship Id="rId5" Type="http://schemas.openxmlformats.org/officeDocument/2006/relationships/hyperlink" Target="https://pytorch.org/" TargetMode="External"/><Relationship Id="rId4" Type="http://schemas.openxmlformats.org/officeDocument/2006/relationships/hyperlink" Target="https://www.tensorflow.org/"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numba.pydata.org/" TargetMode="External"/><Relationship Id="rId2" Type="http://schemas.openxmlformats.org/officeDocument/2006/relationships/hyperlink" Target="https://www.tensorflow.org/install/gpu" TargetMode="External"/><Relationship Id="rId1" Type="http://schemas.openxmlformats.org/officeDocument/2006/relationships/slideLayout" Target="../slideLayouts/slideLayout10.xml"/><Relationship Id="rId6" Type="http://schemas.openxmlformats.org/officeDocument/2006/relationships/hyperlink" Target="https://opencv.org/platforms/cuda/" TargetMode="External"/><Relationship Id="rId5" Type="http://schemas.openxmlformats.org/officeDocument/2006/relationships/hyperlink" Target="https://rapids.ai/" TargetMode="External"/><Relationship Id="rId4" Type="http://schemas.openxmlformats.org/officeDocument/2006/relationships/hyperlink" Target="https://pypi.org/project/pycuda/"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10.xml"/><Relationship Id="rId6" Type="http://schemas.openxmlformats.org/officeDocument/2006/relationships/hyperlink" Target="https://creativecommons.org/licenses/by-nc-sa/3.0/" TargetMode="External"/><Relationship Id="rId5" Type="http://schemas.openxmlformats.org/officeDocument/2006/relationships/hyperlink" Target="http://artint.info/2e/html/ArtInt2e.Ch1.S1.html" TargetMode="External"/><Relationship Id="rId4" Type="http://schemas.openxmlformats.org/officeDocument/2006/relationships/hyperlink" Target="http://sitn.hms.harvard.edu/flash/2012/ai/"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artint.info/2e/html/ArtInt2e.Ch1.S2.html"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1.2</a:t>
            </a:r>
            <a:br>
              <a:rPr lang="en-US" dirty="0"/>
            </a:br>
            <a:r>
              <a:rPr lang="en-US" dirty="0">
                <a:latin typeface="Arial"/>
                <a:cs typeface="Arial"/>
              </a:rPr>
              <a:t>AI Introduction</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DF9E1-BD4E-47EC-B9D8-937C65C52106}"/>
              </a:ext>
            </a:extLst>
          </p:cNvPr>
          <p:cNvSpPr>
            <a:spLocks noGrp="1"/>
          </p:cNvSpPr>
          <p:nvPr>
            <p:ph type="title"/>
          </p:nvPr>
        </p:nvSpPr>
        <p:spPr>
          <a:xfrm>
            <a:off x="975672" y="6839284"/>
            <a:ext cx="16352208" cy="1854660"/>
          </a:xfrm>
          <a:noFill/>
        </p:spPr>
        <p:txBody>
          <a:bodyPr vert="horz" wrap="square" lIns="182880" tIns="91440" rIns="182880" bIns="91440" numCol="1" rtlCol="0" anchor="b" anchorCtr="0" compatLnSpc="1">
            <a:prstTxWarp prst="textNoShape">
              <a:avLst/>
            </a:prstTxWarp>
            <a:normAutofit/>
          </a:bodyPr>
          <a:lstStyle/>
          <a:p>
            <a:pPr algn="ctr" defTabSz="1828800"/>
            <a:r>
              <a:rPr lang="en-US" dirty="0"/>
              <a:t>Applied AI</a:t>
            </a:r>
          </a:p>
        </p:txBody>
      </p:sp>
      <p:sp>
        <p:nvSpPr>
          <p:cNvPr id="3" name="Content Placeholder 2">
            <a:extLst>
              <a:ext uri="{FF2B5EF4-FFF2-40B4-BE49-F238E27FC236}">
                <a16:creationId xmlns:a16="http://schemas.microsoft.com/office/drawing/2014/main" id="{C29D4D97-FF7E-47BD-B300-76B8FED05FA2}"/>
              </a:ext>
            </a:extLst>
          </p:cNvPr>
          <p:cNvSpPr>
            <a:spLocks noGrp="1"/>
          </p:cNvSpPr>
          <p:nvPr>
            <p:ph idx="1"/>
          </p:nvPr>
        </p:nvSpPr>
        <p:spPr>
          <a:xfrm>
            <a:off x="975672" y="8693945"/>
            <a:ext cx="16352208" cy="840582"/>
          </a:xfrm>
          <a:noFill/>
        </p:spPr>
        <p:txBody>
          <a:bodyPr vert="horz" wrap="square" lIns="182880" tIns="91440" rIns="182880" bIns="91440" numCol="1" rtlCol="0" anchor="t" anchorCtr="0" compatLnSpc="1">
            <a:prstTxWarp prst="textNoShape">
              <a:avLst/>
            </a:prstTxWarp>
            <a:normAutofit/>
          </a:bodyPr>
          <a:lstStyle/>
          <a:p>
            <a:pPr algn="ctr" defTabSz="1828800">
              <a:spcBef>
                <a:spcPts val="2000"/>
              </a:spcBef>
            </a:pPr>
            <a:r>
              <a:rPr lang="en-US" sz="3000" dirty="0"/>
              <a:t>Put AI into practice for real world applications</a:t>
            </a:r>
          </a:p>
        </p:txBody>
      </p:sp>
      <p:pic>
        <p:nvPicPr>
          <p:cNvPr id="5" name="Picture 4">
            <a:extLst>
              <a:ext uri="{FF2B5EF4-FFF2-40B4-BE49-F238E27FC236}">
                <a16:creationId xmlns:a16="http://schemas.microsoft.com/office/drawing/2014/main" id="{1232D605-B892-4BBB-8C99-C005FDB84617}"/>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t="9691" b="3377"/>
          <a:stretch/>
        </p:blipFill>
        <p:spPr>
          <a:xfrm>
            <a:off x="975672" y="350520"/>
            <a:ext cx="16489368" cy="6488764"/>
          </a:xfrm>
          <a:prstGeom prst="rect">
            <a:avLst/>
          </a:prstGeom>
        </p:spPr>
      </p:pic>
      <p:sp>
        <p:nvSpPr>
          <p:cNvPr id="6" name="TextBox 5">
            <a:extLst>
              <a:ext uri="{FF2B5EF4-FFF2-40B4-BE49-F238E27FC236}">
                <a16:creationId xmlns:a16="http://schemas.microsoft.com/office/drawing/2014/main" id="{33032F20-5973-4872-B2DA-EC2D5A760A7E}"/>
              </a:ext>
            </a:extLst>
          </p:cNvPr>
          <p:cNvSpPr txBox="1"/>
          <p:nvPr/>
        </p:nvSpPr>
        <p:spPr>
          <a:xfrm>
            <a:off x="11830571" y="5364755"/>
            <a:ext cx="5238229" cy="307777"/>
          </a:xfrm>
          <a:prstGeom prst="rect">
            <a:avLst/>
          </a:prstGeom>
          <a:solidFill>
            <a:srgbClr val="000000"/>
          </a:solidFill>
        </p:spPr>
        <p:txBody>
          <a:bodyPr wrap="none" rtlCol="0">
            <a:spAutoFit/>
          </a:bodyPr>
          <a:lstStyle/>
          <a:p>
            <a:pPr algn="r">
              <a:spcAft>
                <a:spcPts val="1200"/>
              </a:spcAft>
            </a:pPr>
            <a:r>
              <a:rPr lang="en-US" sz="1400" dirty="0">
                <a:solidFill>
                  <a:srgbClr val="FFFFFF"/>
                </a:solidFill>
                <a:hlinkClick r:id="rId4" tooltip="http://sitn.hms.harvard.edu/flash/2017/self-driving-cars-technology-risks-possibilities/">
                  <a:extLst>
                    <a:ext uri="{A12FA001-AC4F-418D-AE19-62706E023703}">
                      <ahyp:hlinkClr xmlns:ahyp="http://schemas.microsoft.com/office/drawing/2018/hyperlinkcolor" val="tx"/>
                    </a:ext>
                  </a:extLst>
                </a:hlinkClick>
              </a:rPr>
              <a:t>This Photo</a:t>
            </a:r>
            <a:r>
              <a:rPr lang="en-US" sz="1400" dirty="0">
                <a:solidFill>
                  <a:srgbClr val="FFFFFF"/>
                </a:solidFill>
              </a:rPr>
              <a:t> by Unknown Author is licensed under </a:t>
            </a:r>
            <a:r>
              <a:rPr lang="en-US" sz="1400" dirty="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US" sz="1400" dirty="0">
              <a:solidFill>
                <a:srgbClr val="FFFFFF"/>
              </a:solidFill>
            </a:endParaRPr>
          </a:p>
        </p:txBody>
      </p:sp>
      <p:sp>
        <p:nvSpPr>
          <p:cNvPr id="4" name="Slide Number Placeholder 3">
            <a:extLst>
              <a:ext uri="{FF2B5EF4-FFF2-40B4-BE49-F238E27FC236}">
                <a16:creationId xmlns:a16="http://schemas.microsoft.com/office/drawing/2014/main" id="{B94188DA-0E8D-42D8-A0E5-3C356019645C}"/>
              </a:ext>
            </a:extLst>
          </p:cNvPr>
          <p:cNvSpPr>
            <a:spLocks noGrp="1"/>
          </p:cNvSpPr>
          <p:nvPr>
            <p:ph type="sldNum" sz="quarter" idx="12"/>
          </p:nvPr>
        </p:nvSpPr>
        <p:spPr/>
        <p:txBody>
          <a:bodyPr/>
          <a:lstStyle/>
          <a:p>
            <a:fld id="{6113E31D-E2AB-40D1-8B51-AFA5AFEF393A}" type="slidenum">
              <a:rPr lang="en-US" smtClean="0"/>
              <a:t>10</a:t>
            </a:fld>
            <a:endParaRPr lang="en-US" dirty="0"/>
          </a:p>
        </p:txBody>
      </p:sp>
    </p:spTree>
    <p:extLst>
      <p:ext uri="{BB962C8B-B14F-4D97-AF65-F5344CB8AC3E}">
        <p14:creationId xmlns:p14="http://schemas.microsoft.com/office/powerpoint/2010/main" val="14195291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630A1-701D-42B0-BFFC-B893791FC4F8}"/>
              </a:ext>
            </a:extLst>
          </p:cNvPr>
          <p:cNvSpPr>
            <a:spLocks noGrp="1"/>
          </p:cNvSpPr>
          <p:nvPr>
            <p:ph type="title"/>
          </p:nvPr>
        </p:nvSpPr>
        <p:spPr/>
        <p:txBody>
          <a:bodyPr/>
          <a:lstStyle/>
          <a:p>
            <a:r>
              <a:rPr lang="en-US" dirty="0"/>
              <a:t>Real World Applications of AI</a:t>
            </a:r>
          </a:p>
        </p:txBody>
      </p:sp>
      <p:sp>
        <p:nvSpPr>
          <p:cNvPr id="3" name="Content Placeholder 2">
            <a:extLst>
              <a:ext uri="{FF2B5EF4-FFF2-40B4-BE49-F238E27FC236}">
                <a16:creationId xmlns:a16="http://schemas.microsoft.com/office/drawing/2014/main" id="{B5122BE7-9BAA-4F6A-B1A0-C8850DF78522}"/>
              </a:ext>
            </a:extLst>
          </p:cNvPr>
          <p:cNvSpPr>
            <a:spLocks noGrp="1"/>
          </p:cNvSpPr>
          <p:nvPr>
            <p:ph idx="1"/>
          </p:nvPr>
        </p:nvSpPr>
        <p:spPr/>
        <p:txBody>
          <a:bodyPr/>
          <a:lstStyle/>
          <a:p>
            <a:pPr marL="457200" indent="-457200">
              <a:buFont typeface="Arial" panose="020B0604020202020204" pitchFamily="34" charset="0"/>
              <a:buChar char="•"/>
            </a:pPr>
            <a:r>
              <a:rPr lang="en-US" sz="2400" dirty="0"/>
              <a:t>Self Driving Cars</a:t>
            </a:r>
          </a:p>
          <a:p>
            <a:pPr marL="457200" indent="-457200">
              <a:buFont typeface="Arial" panose="020B0604020202020204" pitchFamily="34" charset="0"/>
              <a:buChar char="•"/>
            </a:pPr>
            <a:r>
              <a:rPr lang="en-US" sz="2400" dirty="0"/>
              <a:t>Facial Recognition for Identification</a:t>
            </a:r>
          </a:p>
          <a:p>
            <a:pPr marL="457200" indent="-457200">
              <a:buFont typeface="Arial" panose="020B0604020202020204" pitchFamily="34" charset="0"/>
              <a:buChar char="•"/>
            </a:pPr>
            <a:r>
              <a:rPr lang="en-US" sz="2400" dirty="0"/>
              <a:t>Deposit Checks through Mobile Apps</a:t>
            </a:r>
          </a:p>
          <a:p>
            <a:pPr marL="457200" indent="-457200">
              <a:buFont typeface="Arial" panose="020B0604020202020204" pitchFamily="34" charset="0"/>
              <a:buChar char="•"/>
            </a:pPr>
            <a:r>
              <a:rPr lang="en-US" sz="2400" dirty="0"/>
              <a:t>Robotic Floor Cleaners</a:t>
            </a:r>
          </a:p>
          <a:p>
            <a:pPr marL="457200" indent="-457200">
              <a:buFont typeface="Arial" panose="020B0604020202020204" pitchFamily="34" charset="0"/>
              <a:buChar char="•"/>
            </a:pPr>
            <a:r>
              <a:rPr lang="en-US" sz="2400" dirty="0"/>
              <a:t>Network Intrusion</a:t>
            </a:r>
          </a:p>
          <a:p>
            <a:pPr marL="457200" indent="-457200">
              <a:buFont typeface="Arial" panose="020B0604020202020204" pitchFamily="34" charset="0"/>
              <a:buChar char="•"/>
            </a:pPr>
            <a:r>
              <a:rPr lang="en-US" sz="2400" dirty="0"/>
              <a:t>Loan risk models</a:t>
            </a:r>
          </a:p>
          <a:p>
            <a:pPr marL="457200" indent="-457200">
              <a:buFont typeface="Arial" panose="020B0604020202020204" pitchFamily="34" charset="0"/>
              <a:buChar char="•"/>
            </a:pPr>
            <a:r>
              <a:rPr lang="en-US" sz="2400" dirty="0"/>
              <a:t>Recommendation engines for shopping product and movie recommendations</a:t>
            </a:r>
          </a:p>
          <a:p>
            <a:pPr marL="457200" indent="-457200">
              <a:buFont typeface="Arial" panose="020B0604020202020204" pitchFamily="34" charset="0"/>
              <a:buChar char="•"/>
            </a:pPr>
            <a:r>
              <a:rPr lang="en-US" sz="2400" dirty="0"/>
              <a:t>Email spam detection</a:t>
            </a:r>
            <a:endParaRPr lang="en-US" dirty="0"/>
          </a:p>
        </p:txBody>
      </p:sp>
      <p:sp>
        <p:nvSpPr>
          <p:cNvPr id="4" name="Slide Number Placeholder 3">
            <a:extLst>
              <a:ext uri="{FF2B5EF4-FFF2-40B4-BE49-F238E27FC236}">
                <a16:creationId xmlns:a16="http://schemas.microsoft.com/office/drawing/2014/main" id="{17D574EC-1580-41A0-AEBC-267FAF142CAE}"/>
              </a:ext>
            </a:extLst>
          </p:cNvPr>
          <p:cNvSpPr>
            <a:spLocks noGrp="1"/>
          </p:cNvSpPr>
          <p:nvPr>
            <p:ph type="sldNum" sz="quarter" idx="12"/>
          </p:nvPr>
        </p:nvSpPr>
        <p:spPr/>
        <p:txBody>
          <a:bodyPr/>
          <a:lstStyle/>
          <a:p>
            <a:fld id="{6113E31D-E2AB-40D1-8B51-AFA5AFEF393A}" type="slidenum">
              <a:rPr lang="en-US" smtClean="0"/>
              <a:t>11</a:t>
            </a:fld>
            <a:endParaRPr lang="en-US" dirty="0"/>
          </a:p>
        </p:txBody>
      </p:sp>
    </p:spTree>
    <p:extLst>
      <p:ext uri="{BB962C8B-B14F-4D97-AF65-F5344CB8AC3E}">
        <p14:creationId xmlns:p14="http://schemas.microsoft.com/office/powerpoint/2010/main" val="3266113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58"/>
        <p:cNvGrpSpPr/>
        <p:nvPr/>
      </p:nvGrpSpPr>
      <p:grpSpPr>
        <a:xfrm>
          <a:off x="0" y="0"/>
          <a:ext cx="0" cy="0"/>
          <a:chOff x="0" y="0"/>
          <a:chExt cx="0" cy="0"/>
        </a:xfrm>
      </p:grpSpPr>
      <p:sp>
        <p:nvSpPr>
          <p:cNvPr id="559" name="Shape 559"/>
          <p:cNvSpPr txBox="1">
            <a:spLocks noGrp="1"/>
          </p:cNvSpPr>
          <p:nvPr>
            <p:ph type="title"/>
          </p:nvPr>
        </p:nvSpPr>
        <p:spPr>
          <a:xfrm>
            <a:off x="830581" y="1102043"/>
            <a:ext cx="16626838" cy="984886"/>
          </a:xfrm>
          <a:prstGeom prst="rect">
            <a:avLst/>
          </a:prstGeom>
          <a:noFill/>
          <a:ln>
            <a:noFill/>
          </a:ln>
        </p:spPr>
        <p:txBody>
          <a:bodyPr vert="horz" wrap="square" lIns="152374" tIns="76168" rIns="152374" bIns="76168" numCol="1" rtlCol="0" anchor="b" anchorCtr="0" compatLnSpc="1">
            <a:prstTxWarp prst="textNoShape">
              <a:avLst/>
            </a:prstTxWarp>
            <a:noAutofit/>
          </a:bodyPr>
          <a:lstStyle/>
          <a:p>
            <a:r>
              <a:rPr lang="en-US" dirty="0"/>
              <a:t>THE BIG BANG IN MACHINE LEARNING</a:t>
            </a:r>
            <a:endParaRPr dirty="0"/>
          </a:p>
        </p:txBody>
      </p:sp>
      <p:pic>
        <p:nvPicPr>
          <p:cNvPr id="561" name="Shape 561" descr="http://purelifi.com/wp-content/uploads/2015/10/logo_wired.png"/>
          <p:cNvPicPr preferRelativeResize="0"/>
          <p:nvPr/>
        </p:nvPicPr>
        <p:blipFill rotWithShape="1">
          <a:blip r:embed="rId3">
            <a:alphaModFix/>
          </a:blip>
          <a:srcRect/>
          <a:stretch/>
        </p:blipFill>
        <p:spPr>
          <a:xfrm>
            <a:off x="13981814" y="8646506"/>
            <a:ext cx="2057584" cy="980380"/>
          </a:xfrm>
          <a:prstGeom prst="rect">
            <a:avLst/>
          </a:prstGeom>
          <a:noFill/>
          <a:ln>
            <a:noFill/>
          </a:ln>
        </p:spPr>
      </p:pic>
      <p:grpSp>
        <p:nvGrpSpPr>
          <p:cNvPr id="562" name="Shape 562"/>
          <p:cNvGrpSpPr/>
          <p:nvPr/>
        </p:nvGrpSpPr>
        <p:grpSpPr>
          <a:xfrm>
            <a:off x="973110" y="3130940"/>
            <a:ext cx="5293564" cy="3874780"/>
            <a:chOff x="583864" y="1878563"/>
            <a:chExt cx="3176139" cy="2324867"/>
          </a:xfrm>
        </p:grpSpPr>
        <p:sp>
          <p:nvSpPr>
            <p:cNvPr id="563" name="Shape 563"/>
            <p:cNvSpPr/>
            <p:nvPr/>
          </p:nvSpPr>
          <p:spPr>
            <a:xfrm>
              <a:off x="585470" y="1878563"/>
              <a:ext cx="3174533" cy="2324867"/>
            </a:xfrm>
            <a:prstGeom prst="rect">
              <a:avLst/>
            </a:prstGeom>
            <a:noFill/>
            <a:ln w="12700" cap="flat" cmpd="sng">
              <a:solidFill>
                <a:schemeClr val="dk2"/>
              </a:solidFill>
              <a:prstDash val="solid"/>
              <a:round/>
              <a:headEnd type="none" w="med" len="med"/>
              <a:tailEnd type="none" w="med" len="med"/>
            </a:ln>
          </p:spPr>
          <p:txBody>
            <a:bodyPr wrap="square" lIns="152374" tIns="76168" rIns="152374" bIns="76168" anchor="ctr" anchorCtr="0">
              <a:noAutofit/>
            </a:bodyPr>
            <a:lstStyle/>
            <a:p>
              <a:pPr algn="ctr" defTabSz="1523986">
                <a:buClr>
                  <a:srgbClr val="000000"/>
                </a:buClr>
              </a:pPr>
              <a:endParaRPr sz="3000" kern="0">
                <a:solidFill>
                  <a:srgbClr val="FFFFFF"/>
                </a:solidFill>
                <a:latin typeface="Arial"/>
                <a:ea typeface="Arial"/>
                <a:cs typeface="Arial"/>
                <a:sym typeface="Arial"/>
              </a:endParaRPr>
            </a:p>
          </p:txBody>
        </p:sp>
        <p:grpSp>
          <p:nvGrpSpPr>
            <p:cNvPr id="564" name="Shape 564"/>
            <p:cNvGrpSpPr/>
            <p:nvPr/>
          </p:nvGrpSpPr>
          <p:grpSpPr>
            <a:xfrm>
              <a:off x="1404239" y="2120828"/>
              <a:ext cx="1536999" cy="1712741"/>
              <a:chOff x="4717901" y="3933532"/>
              <a:chExt cx="1536999" cy="1712741"/>
            </a:xfrm>
          </p:grpSpPr>
          <p:cxnSp>
            <p:nvCxnSpPr>
              <p:cNvPr id="565" name="Shape 565"/>
              <p:cNvCxnSpPr>
                <a:stCxn id="566" idx="2"/>
                <a:endCxn id="567" idx="6"/>
              </p:cNvCxnSpPr>
              <p:nvPr/>
            </p:nvCxnSpPr>
            <p:spPr>
              <a:xfrm rot="10800000">
                <a:off x="4995057" y="4071281"/>
                <a:ext cx="350100" cy="356700"/>
              </a:xfrm>
              <a:prstGeom prst="straightConnector1">
                <a:avLst/>
              </a:prstGeom>
              <a:noFill/>
              <a:ln w="25400" cap="flat" cmpd="sng">
                <a:solidFill>
                  <a:srgbClr val="868686"/>
                </a:solidFill>
                <a:prstDash val="solid"/>
                <a:round/>
                <a:headEnd type="triangle" w="lg" len="lg"/>
                <a:tailEnd type="none" w="med" len="med"/>
              </a:ln>
            </p:spPr>
          </p:cxnSp>
          <p:cxnSp>
            <p:nvCxnSpPr>
              <p:cNvPr id="568" name="Shape 568"/>
              <p:cNvCxnSpPr>
                <a:stCxn id="566" idx="2"/>
                <a:endCxn id="569" idx="6"/>
              </p:cNvCxnSpPr>
              <p:nvPr/>
            </p:nvCxnSpPr>
            <p:spPr>
              <a:xfrm flipH="1">
                <a:off x="4993257" y="4427981"/>
                <a:ext cx="351900" cy="1800"/>
              </a:xfrm>
              <a:prstGeom prst="straightConnector1">
                <a:avLst/>
              </a:prstGeom>
              <a:noFill/>
              <a:ln w="25400" cap="flat" cmpd="sng">
                <a:solidFill>
                  <a:srgbClr val="868686"/>
                </a:solidFill>
                <a:prstDash val="solid"/>
                <a:round/>
                <a:headEnd type="triangle" w="lg" len="lg"/>
                <a:tailEnd type="none" w="med" len="med"/>
              </a:ln>
            </p:spPr>
          </p:cxnSp>
          <p:cxnSp>
            <p:nvCxnSpPr>
              <p:cNvPr id="570" name="Shape 570"/>
              <p:cNvCxnSpPr>
                <a:stCxn id="566" idx="2"/>
                <a:endCxn id="571" idx="6"/>
              </p:cNvCxnSpPr>
              <p:nvPr/>
            </p:nvCxnSpPr>
            <p:spPr>
              <a:xfrm flipH="1">
                <a:off x="5000457" y="4427981"/>
                <a:ext cx="344700" cy="363600"/>
              </a:xfrm>
              <a:prstGeom prst="straightConnector1">
                <a:avLst/>
              </a:prstGeom>
              <a:noFill/>
              <a:ln w="25400" cap="flat" cmpd="sng">
                <a:solidFill>
                  <a:srgbClr val="868686"/>
                </a:solidFill>
                <a:prstDash val="solid"/>
                <a:round/>
                <a:headEnd type="triangle" w="lg" len="lg"/>
                <a:tailEnd type="none" w="med" len="med"/>
              </a:ln>
            </p:spPr>
          </p:cxnSp>
          <p:cxnSp>
            <p:nvCxnSpPr>
              <p:cNvPr id="572" name="Shape 572"/>
              <p:cNvCxnSpPr>
                <a:stCxn id="566" idx="2"/>
                <a:endCxn id="573" idx="6"/>
              </p:cNvCxnSpPr>
              <p:nvPr/>
            </p:nvCxnSpPr>
            <p:spPr>
              <a:xfrm flipH="1">
                <a:off x="4998657" y="4427981"/>
                <a:ext cx="346500" cy="722100"/>
              </a:xfrm>
              <a:prstGeom prst="straightConnector1">
                <a:avLst/>
              </a:prstGeom>
              <a:noFill/>
              <a:ln w="25400" cap="flat" cmpd="sng">
                <a:solidFill>
                  <a:srgbClr val="868686"/>
                </a:solidFill>
                <a:prstDash val="solid"/>
                <a:round/>
                <a:headEnd type="triangle" w="lg" len="lg"/>
                <a:tailEnd type="none" w="med" len="med"/>
              </a:ln>
            </p:spPr>
          </p:cxnSp>
          <p:cxnSp>
            <p:nvCxnSpPr>
              <p:cNvPr id="574" name="Shape 574"/>
              <p:cNvCxnSpPr>
                <a:stCxn id="566" idx="2"/>
                <a:endCxn id="575" idx="6"/>
              </p:cNvCxnSpPr>
              <p:nvPr/>
            </p:nvCxnSpPr>
            <p:spPr>
              <a:xfrm flipH="1">
                <a:off x="4996857" y="4427981"/>
                <a:ext cx="348300" cy="1080600"/>
              </a:xfrm>
              <a:prstGeom prst="straightConnector1">
                <a:avLst/>
              </a:prstGeom>
              <a:noFill/>
              <a:ln w="25400" cap="flat" cmpd="sng">
                <a:solidFill>
                  <a:srgbClr val="868686"/>
                </a:solidFill>
                <a:prstDash val="solid"/>
                <a:round/>
                <a:headEnd type="triangle" w="lg" len="lg"/>
                <a:tailEnd type="none" w="med" len="med"/>
              </a:ln>
            </p:spPr>
          </p:cxnSp>
          <p:cxnSp>
            <p:nvCxnSpPr>
              <p:cNvPr id="576" name="Shape 576"/>
              <p:cNvCxnSpPr>
                <a:stCxn id="577" idx="2"/>
                <a:endCxn id="567" idx="6"/>
              </p:cNvCxnSpPr>
              <p:nvPr/>
            </p:nvCxnSpPr>
            <p:spPr>
              <a:xfrm rot="10800000">
                <a:off x="4994953" y="4071101"/>
                <a:ext cx="357300" cy="718800"/>
              </a:xfrm>
              <a:prstGeom prst="straightConnector1">
                <a:avLst/>
              </a:prstGeom>
              <a:noFill/>
              <a:ln w="25400" cap="flat" cmpd="sng">
                <a:solidFill>
                  <a:srgbClr val="868686"/>
                </a:solidFill>
                <a:prstDash val="solid"/>
                <a:round/>
                <a:headEnd type="triangle" w="lg" len="lg"/>
                <a:tailEnd type="none" w="med" len="med"/>
              </a:ln>
            </p:spPr>
          </p:cxnSp>
          <p:cxnSp>
            <p:nvCxnSpPr>
              <p:cNvPr id="578" name="Shape 578"/>
              <p:cNvCxnSpPr>
                <a:stCxn id="577" idx="2"/>
                <a:endCxn id="569" idx="6"/>
              </p:cNvCxnSpPr>
              <p:nvPr/>
            </p:nvCxnSpPr>
            <p:spPr>
              <a:xfrm rot="10800000">
                <a:off x="4993153" y="4429601"/>
                <a:ext cx="359100" cy="360300"/>
              </a:xfrm>
              <a:prstGeom prst="straightConnector1">
                <a:avLst/>
              </a:prstGeom>
              <a:noFill/>
              <a:ln w="25400" cap="flat" cmpd="sng">
                <a:solidFill>
                  <a:srgbClr val="868686"/>
                </a:solidFill>
                <a:prstDash val="solid"/>
                <a:round/>
                <a:headEnd type="triangle" w="lg" len="lg"/>
                <a:tailEnd type="none" w="med" len="med"/>
              </a:ln>
            </p:spPr>
          </p:cxnSp>
          <p:cxnSp>
            <p:nvCxnSpPr>
              <p:cNvPr id="579" name="Shape 579"/>
              <p:cNvCxnSpPr>
                <a:stCxn id="577" idx="2"/>
                <a:endCxn id="571" idx="6"/>
              </p:cNvCxnSpPr>
              <p:nvPr/>
            </p:nvCxnSpPr>
            <p:spPr>
              <a:xfrm flipH="1">
                <a:off x="5000353" y="4789901"/>
                <a:ext cx="351900" cy="1800"/>
              </a:xfrm>
              <a:prstGeom prst="straightConnector1">
                <a:avLst/>
              </a:prstGeom>
              <a:noFill/>
              <a:ln w="25400" cap="flat" cmpd="sng">
                <a:solidFill>
                  <a:srgbClr val="868686"/>
                </a:solidFill>
                <a:prstDash val="solid"/>
                <a:round/>
                <a:headEnd type="triangle" w="lg" len="lg"/>
                <a:tailEnd type="none" w="med" len="med"/>
              </a:ln>
            </p:spPr>
          </p:cxnSp>
          <p:cxnSp>
            <p:nvCxnSpPr>
              <p:cNvPr id="580" name="Shape 580"/>
              <p:cNvCxnSpPr>
                <a:stCxn id="577" idx="2"/>
                <a:endCxn id="573" idx="6"/>
              </p:cNvCxnSpPr>
              <p:nvPr/>
            </p:nvCxnSpPr>
            <p:spPr>
              <a:xfrm flipH="1">
                <a:off x="4998553" y="4789901"/>
                <a:ext cx="353700" cy="360300"/>
              </a:xfrm>
              <a:prstGeom prst="straightConnector1">
                <a:avLst/>
              </a:prstGeom>
              <a:noFill/>
              <a:ln w="25400" cap="flat" cmpd="sng">
                <a:solidFill>
                  <a:srgbClr val="868686"/>
                </a:solidFill>
                <a:prstDash val="solid"/>
                <a:round/>
                <a:headEnd type="triangle" w="lg" len="lg"/>
                <a:tailEnd type="none" w="med" len="med"/>
              </a:ln>
            </p:spPr>
          </p:cxnSp>
          <p:cxnSp>
            <p:nvCxnSpPr>
              <p:cNvPr id="581" name="Shape 581"/>
              <p:cNvCxnSpPr>
                <a:stCxn id="577" idx="2"/>
                <a:endCxn id="575" idx="6"/>
              </p:cNvCxnSpPr>
              <p:nvPr/>
            </p:nvCxnSpPr>
            <p:spPr>
              <a:xfrm flipH="1">
                <a:off x="4997053" y="4789901"/>
                <a:ext cx="355200" cy="718800"/>
              </a:xfrm>
              <a:prstGeom prst="straightConnector1">
                <a:avLst/>
              </a:prstGeom>
              <a:noFill/>
              <a:ln w="25400" cap="flat" cmpd="sng">
                <a:solidFill>
                  <a:srgbClr val="868686"/>
                </a:solidFill>
                <a:prstDash val="solid"/>
                <a:round/>
                <a:headEnd type="triangle" w="lg" len="lg"/>
                <a:tailEnd type="none" w="med" len="med"/>
              </a:ln>
            </p:spPr>
          </p:cxnSp>
          <p:cxnSp>
            <p:nvCxnSpPr>
              <p:cNvPr id="582" name="Shape 582"/>
              <p:cNvCxnSpPr>
                <a:stCxn id="583" idx="2"/>
                <a:endCxn id="567" idx="6"/>
              </p:cNvCxnSpPr>
              <p:nvPr/>
            </p:nvCxnSpPr>
            <p:spPr>
              <a:xfrm rot="10800000">
                <a:off x="4995035" y="4071079"/>
                <a:ext cx="355500" cy="1077300"/>
              </a:xfrm>
              <a:prstGeom prst="straightConnector1">
                <a:avLst/>
              </a:prstGeom>
              <a:noFill/>
              <a:ln w="25400" cap="flat" cmpd="sng">
                <a:solidFill>
                  <a:srgbClr val="868686"/>
                </a:solidFill>
                <a:prstDash val="solid"/>
                <a:round/>
                <a:headEnd type="triangle" w="lg" len="lg"/>
                <a:tailEnd type="none" w="med" len="med"/>
              </a:ln>
            </p:spPr>
          </p:cxnSp>
          <p:cxnSp>
            <p:nvCxnSpPr>
              <p:cNvPr id="584" name="Shape 584"/>
              <p:cNvCxnSpPr>
                <a:stCxn id="583" idx="2"/>
                <a:endCxn id="571" idx="6"/>
              </p:cNvCxnSpPr>
              <p:nvPr/>
            </p:nvCxnSpPr>
            <p:spPr>
              <a:xfrm rot="10800000">
                <a:off x="5000435" y="4791679"/>
                <a:ext cx="350100" cy="356700"/>
              </a:xfrm>
              <a:prstGeom prst="straightConnector1">
                <a:avLst/>
              </a:prstGeom>
              <a:noFill/>
              <a:ln w="25400" cap="flat" cmpd="sng">
                <a:solidFill>
                  <a:srgbClr val="868686"/>
                </a:solidFill>
                <a:prstDash val="solid"/>
                <a:round/>
                <a:headEnd type="triangle" w="lg" len="lg"/>
                <a:tailEnd type="none" w="med" len="med"/>
              </a:ln>
            </p:spPr>
          </p:cxnSp>
          <p:cxnSp>
            <p:nvCxnSpPr>
              <p:cNvPr id="585" name="Shape 585"/>
              <p:cNvCxnSpPr>
                <a:stCxn id="583" idx="2"/>
                <a:endCxn id="573" idx="6"/>
              </p:cNvCxnSpPr>
              <p:nvPr/>
            </p:nvCxnSpPr>
            <p:spPr>
              <a:xfrm flipH="1">
                <a:off x="4998635" y="5148379"/>
                <a:ext cx="351900" cy="1800"/>
              </a:xfrm>
              <a:prstGeom prst="straightConnector1">
                <a:avLst/>
              </a:prstGeom>
              <a:noFill/>
              <a:ln w="25400" cap="flat" cmpd="sng">
                <a:solidFill>
                  <a:srgbClr val="868686"/>
                </a:solidFill>
                <a:prstDash val="solid"/>
                <a:round/>
                <a:headEnd type="triangle" w="lg" len="lg"/>
                <a:tailEnd type="none" w="med" len="med"/>
              </a:ln>
            </p:spPr>
          </p:cxnSp>
          <p:cxnSp>
            <p:nvCxnSpPr>
              <p:cNvPr id="586" name="Shape 586"/>
              <p:cNvCxnSpPr>
                <a:stCxn id="583" idx="2"/>
                <a:endCxn id="575" idx="6"/>
              </p:cNvCxnSpPr>
              <p:nvPr/>
            </p:nvCxnSpPr>
            <p:spPr>
              <a:xfrm flipH="1">
                <a:off x="4996835" y="5148379"/>
                <a:ext cx="353700" cy="360300"/>
              </a:xfrm>
              <a:prstGeom prst="straightConnector1">
                <a:avLst/>
              </a:prstGeom>
              <a:noFill/>
              <a:ln w="25400" cap="flat" cmpd="sng">
                <a:solidFill>
                  <a:srgbClr val="868686"/>
                </a:solidFill>
                <a:prstDash val="solid"/>
                <a:round/>
                <a:headEnd type="triangle" w="lg" len="lg"/>
                <a:tailEnd type="none" w="med" len="med"/>
              </a:ln>
            </p:spPr>
          </p:cxnSp>
          <p:cxnSp>
            <p:nvCxnSpPr>
              <p:cNvPr id="587" name="Shape 587"/>
              <p:cNvCxnSpPr>
                <a:stCxn id="566" idx="6"/>
                <a:endCxn id="588" idx="2"/>
              </p:cNvCxnSpPr>
              <p:nvPr/>
            </p:nvCxnSpPr>
            <p:spPr>
              <a:xfrm rot="10800000" flipH="1">
                <a:off x="5620545" y="4426181"/>
                <a:ext cx="351900" cy="1800"/>
              </a:xfrm>
              <a:prstGeom prst="straightConnector1">
                <a:avLst/>
              </a:prstGeom>
              <a:noFill/>
              <a:ln w="25400" cap="flat" cmpd="sng">
                <a:solidFill>
                  <a:srgbClr val="868686"/>
                </a:solidFill>
                <a:prstDash val="solid"/>
                <a:round/>
                <a:headEnd type="none" w="med" len="med"/>
                <a:tailEnd type="triangle" w="lg" len="lg"/>
              </a:ln>
            </p:spPr>
          </p:cxnSp>
          <p:cxnSp>
            <p:nvCxnSpPr>
              <p:cNvPr id="589" name="Shape 589"/>
              <p:cNvCxnSpPr>
                <a:stCxn id="588" idx="2"/>
                <a:endCxn id="577" idx="6"/>
              </p:cNvCxnSpPr>
              <p:nvPr/>
            </p:nvCxnSpPr>
            <p:spPr>
              <a:xfrm flipH="1">
                <a:off x="5627717" y="4426260"/>
                <a:ext cx="344700" cy="363600"/>
              </a:xfrm>
              <a:prstGeom prst="straightConnector1">
                <a:avLst/>
              </a:prstGeom>
              <a:noFill/>
              <a:ln w="25400" cap="flat" cmpd="sng">
                <a:solidFill>
                  <a:srgbClr val="868686"/>
                </a:solidFill>
                <a:prstDash val="solid"/>
                <a:round/>
                <a:headEnd type="triangle" w="lg" len="lg"/>
                <a:tailEnd type="none" w="med" len="med"/>
              </a:ln>
            </p:spPr>
          </p:cxnSp>
          <p:cxnSp>
            <p:nvCxnSpPr>
              <p:cNvPr id="590" name="Shape 590"/>
              <p:cNvCxnSpPr>
                <a:stCxn id="588" idx="2"/>
                <a:endCxn id="583" idx="6"/>
              </p:cNvCxnSpPr>
              <p:nvPr/>
            </p:nvCxnSpPr>
            <p:spPr>
              <a:xfrm flipH="1">
                <a:off x="5625917" y="4426260"/>
                <a:ext cx="346500" cy="722100"/>
              </a:xfrm>
              <a:prstGeom prst="straightConnector1">
                <a:avLst/>
              </a:prstGeom>
              <a:noFill/>
              <a:ln w="25400" cap="flat" cmpd="sng">
                <a:solidFill>
                  <a:srgbClr val="868686"/>
                </a:solidFill>
                <a:prstDash val="solid"/>
                <a:round/>
                <a:headEnd type="triangle" w="lg" len="lg"/>
                <a:tailEnd type="none" w="med" len="med"/>
              </a:ln>
            </p:spPr>
          </p:cxnSp>
          <p:cxnSp>
            <p:nvCxnSpPr>
              <p:cNvPr id="591" name="Shape 591"/>
              <p:cNvCxnSpPr>
                <a:stCxn id="592" idx="2"/>
                <a:endCxn id="566" idx="6"/>
              </p:cNvCxnSpPr>
              <p:nvPr/>
            </p:nvCxnSpPr>
            <p:spPr>
              <a:xfrm rot="10800000">
                <a:off x="5620412" y="4427881"/>
                <a:ext cx="359100" cy="360300"/>
              </a:xfrm>
              <a:prstGeom prst="straightConnector1">
                <a:avLst/>
              </a:prstGeom>
              <a:noFill/>
              <a:ln w="25400" cap="flat" cmpd="sng">
                <a:solidFill>
                  <a:srgbClr val="868686"/>
                </a:solidFill>
                <a:prstDash val="solid"/>
                <a:round/>
                <a:headEnd type="triangle" w="lg" len="lg"/>
                <a:tailEnd type="none" w="med" len="med"/>
              </a:ln>
            </p:spPr>
          </p:cxnSp>
          <p:cxnSp>
            <p:nvCxnSpPr>
              <p:cNvPr id="593" name="Shape 593"/>
              <p:cNvCxnSpPr>
                <a:stCxn id="592" idx="2"/>
                <a:endCxn id="577" idx="6"/>
              </p:cNvCxnSpPr>
              <p:nvPr/>
            </p:nvCxnSpPr>
            <p:spPr>
              <a:xfrm flipH="1">
                <a:off x="5627612" y="4788181"/>
                <a:ext cx="351900" cy="1800"/>
              </a:xfrm>
              <a:prstGeom prst="straightConnector1">
                <a:avLst/>
              </a:prstGeom>
              <a:noFill/>
              <a:ln w="25400" cap="flat" cmpd="sng">
                <a:solidFill>
                  <a:srgbClr val="868686"/>
                </a:solidFill>
                <a:prstDash val="solid"/>
                <a:round/>
                <a:headEnd type="triangle" w="lg" len="lg"/>
                <a:tailEnd type="none" w="med" len="med"/>
              </a:ln>
            </p:spPr>
          </p:cxnSp>
          <p:cxnSp>
            <p:nvCxnSpPr>
              <p:cNvPr id="594" name="Shape 594"/>
              <p:cNvCxnSpPr>
                <a:stCxn id="592" idx="2"/>
                <a:endCxn id="583" idx="6"/>
              </p:cNvCxnSpPr>
              <p:nvPr/>
            </p:nvCxnSpPr>
            <p:spPr>
              <a:xfrm flipH="1">
                <a:off x="5625812" y="4788181"/>
                <a:ext cx="353700" cy="360300"/>
              </a:xfrm>
              <a:prstGeom prst="straightConnector1">
                <a:avLst/>
              </a:prstGeom>
              <a:noFill/>
              <a:ln w="25400" cap="flat" cmpd="sng">
                <a:solidFill>
                  <a:srgbClr val="868686"/>
                </a:solidFill>
                <a:prstDash val="solid"/>
                <a:round/>
                <a:headEnd type="triangle" w="lg" len="lg"/>
                <a:tailEnd type="none" w="med" len="med"/>
              </a:ln>
            </p:spPr>
          </p:cxnSp>
          <p:cxnSp>
            <p:nvCxnSpPr>
              <p:cNvPr id="595" name="Shape 595"/>
              <p:cNvCxnSpPr>
                <a:stCxn id="596" idx="2"/>
                <a:endCxn id="566" idx="6"/>
              </p:cNvCxnSpPr>
              <p:nvPr/>
            </p:nvCxnSpPr>
            <p:spPr>
              <a:xfrm rot="10800000">
                <a:off x="5620492" y="4427858"/>
                <a:ext cx="357300" cy="718800"/>
              </a:xfrm>
              <a:prstGeom prst="straightConnector1">
                <a:avLst/>
              </a:prstGeom>
              <a:noFill/>
              <a:ln w="25400" cap="flat" cmpd="sng">
                <a:solidFill>
                  <a:srgbClr val="868686"/>
                </a:solidFill>
                <a:prstDash val="solid"/>
                <a:round/>
                <a:headEnd type="triangle" w="lg" len="lg"/>
                <a:tailEnd type="none" w="med" len="med"/>
              </a:ln>
            </p:spPr>
          </p:cxnSp>
          <p:cxnSp>
            <p:nvCxnSpPr>
              <p:cNvPr id="597" name="Shape 597"/>
              <p:cNvCxnSpPr>
                <a:stCxn id="596" idx="2"/>
                <a:endCxn id="577" idx="6"/>
              </p:cNvCxnSpPr>
              <p:nvPr/>
            </p:nvCxnSpPr>
            <p:spPr>
              <a:xfrm rot="10800000">
                <a:off x="5627692" y="4789958"/>
                <a:ext cx="350100" cy="356700"/>
              </a:xfrm>
              <a:prstGeom prst="straightConnector1">
                <a:avLst/>
              </a:prstGeom>
              <a:noFill/>
              <a:ln w="25400" cap="flat" cmpd="sng">
                <a:solidFill>
                  <a:srgbClr val="868686"/>
                </a:solidFill>
                <a:prstDash val="solid"/>
                <a:round/>
                <a:headEnd type="triangle" w="lg" len="lg"/>
                <a:tailEnd type="none" w="med" len="med"/>
              </a:ln>
            </p:spPr>
          </p:cxnSp>
          <p:cxnSp>
            <p:nvCxnSpPr>
              <p:cNvPr id="598" name="Shape 598"/>
              <p:cNvCxnSpPr>
                <a:stCxn id="596" idx="2"/>
                <a:endCxn id="583" idx="6"/>
              </p:cNvCxnSpPr>
              <p:nvPr/>
            </p:nvCxnSpPr>
            <p:spPr>
              <a:xfrm flipH="1">
                <a:off x="5625892" y="5146658"/>
                <a:ext cx="351900" cy="1800"/>
              </a:xfrm>
              <a:prstGeom prst="straightConnector1">
                <a:avLst/>
              </a:prstGeom>
              <a:noFill/>
              <a:ln w="25400" cap="flat" cmpd="sng">
                <a:solidFill>
                  <a:srgbClr val="868686"/>
                </a:solidFill>
                <a:prstDash val="solid"/>
                <a:round/>
                <a:headEnd type="triangle" w="lg" len="lg"/>
                <a:tailEnd type="none" w="med" len="med"/>
              </a:ln>
            </p:spPr>
          </p:cxnSp>
          <p:sp>
            <p:nvSpPr>
              <p:cNvPr id="567" name="Shape 567"/>
              <p:cNvSpPr/>
              <p:nvPr/>
            </p:nvSpPr>
            <p:spPr>
              <a:xfrm>
                <a:off x="4719619" y="3933532"/>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69" name="Shape 569"/>
              <p:cNvSpPr/>
              <p:nvPr/>
            </p:nvSpPr>
            <p:spPr>
              <a:xfrm>
                <a:off x="4717901" y="4292010"/>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71" name="Shape 571"/>
              <p:cNvSpPr/>
              <p:nvPr/>
            </p:nvSpPr>
            <p:spPr>
              <a:xfrm>
                <a:off x="4724996" y="4653930"/>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73" name="Shape 573"/>
              <p:cNvSpPr/>
              <p:nvPr/>
            </p:nvSpPr>
            <p:spPr>
              <a:xfrm>
                <a:off x="4723276" y="5012407"/>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75" name="Shape 575"/>
              <p:cNvSpPr/>
              <p:nvPr/>
            </p:nvSpPr>
            <p:spPr>
              <a:xfrm>
                <a:off x="4721557" y="5370885"/>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66" name="Shape 566"/>
              <p:cNvSpPr/>
              <p:nvPr/>
            </p:nvSpPr>
            <p:spPr>
              <a:xfrm>
                <a:off x="5345157" y="4290287"/>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77" name="Shape 577"/>
              <p:cNvSpPr/>
              <p:nvPr/>
            </p:nvSpPr>
            <p:spPr>
              <a:xfrm>
                <a:off x="5352253" y="4652207"/>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83" name="Shape 583"/>
              <p:cNvSpPr/>
              <p:nvPr/>
            </p:nvSpPr>
            <p:spPr>
              <a:xfrm>
                <a:off x="5350535" y="5010685"/>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88" name="Shape 588"/>
              <p:cNvSpPr/>
              <p:nvPr/>
            </p:nvSpPr>
            <p:spPr>
              <a:xfrm>
                <a:off x="5972417" y="4288566"/>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92" name="Shape 592"/>
              <p:cNvSpPr/>
              <p:nvPr/>
            </p:nvSpPr>
            <p:spPr>
              <a:xfrm>
                <a:off x="5979512" y="4650487"/>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sp>
            <p:nvSpPr>
              <p:cNvPr id="596" name="Shape 596"/>
              <p:cNvSpPr/>
              <p:nvPr/>
            </p:nvSpPr>
            <p:spPr>
              <a:xfrm>
                <a:off x="5977792" y="5008964"/>
                <a:ext cx="275388" cy="275388"/>
              </a:xfrm>
              <a:prstGeom prst="ellipse">
                <a:avLst/>
              </a:prstGeom>
              <a:solidFill>
                <a:schemeClr val="lt1"/>
              </a:solidFill>
              <a:ln w="25400" cap="flat" cmpd="sng">
                <a:solidFill>
                  <a:schemeClr val="lt2"/>
                </a:solidFill>
                <a:prstDash val="solid"/>
                <a:round/>
                <a:headEnd type="none" w="med" len="med"/>
                <a:tailEnd type="none" w="med" len="med"/>
              </a:ln>
              <a:effectLst>
                <a:outerShdw blurRad="39999" dist="23000" dir="5400000" rotWithShape="0">
                  <a:srgbClr val="000000">
                    <a:alpha val="34117"/>
                  </a:srgbClr>
                </a:outerShdw>
              </a:effectLst>
            </p:spPr>
            <p:txBody>
              <a:bodyPr wrap="square" lIns="152374" tIns="76168" rIns="152374" bIns="76168" anchor="ctr" anchorCtr="0">
                <a:noAutofit/>
              </a:bodyPr>
              <a:lstStyle/>
              <a:p>
                <a:pPr algn="ctr" defTabSz="1523986">
                  <a:buClr>
                    <a:srgbClr val="000000"/>
                  </a:buClr>
                </a:pPr>
                <a:endParaRPr sz="3000" kern="0" baseline="30000">
                  <a:solidFill>
                    <a:srgbClr val="FFFFFF"/>
                  </a:solidFill>
                  <a:latin typeface="Arial"/>
                  <a:ea typeface="Arial"/>
                  <a:cs typeface="Arial"/>
                  <a:sym typeface="Arial"/>
                </a:endParaRPr>
              </a:p>
            </p:txBody>
          </p:sp>
        </p:grpSp>
        <p:sp>
          <p:nvSpPr>
            <p:cNvPr id="599" name="Shape 599"/>
            <p:cNvSpPr txBox="1"/>
            <p:nvPr/>
          </p:nvSpPr>
          <p:spPr>
            <a:xfrm>
              <a:off x="583864" y="3854776"/>
              <a:ext cx="3176138" cy="341632"/>
            </a:xfrm>
            <a:prstGeom prst="rect">
              <a:avLst/>
            </a:prstGeom>
            <a:noFill/>
            <a:ln>
              <a:noFill/>
            </a:ln>
          </p:spPr>
          <p:txBody>
            <a:bodyPr wrap="square" lIns="152374" tIns="76168" rIns="152374" bIns="76168" anchor="ctr" anchorCtr="0">
              <a:noAutofit/>
            </a:bodyPr>
            <a:lstStyle/>
            <a:p>
              <a:pPr algn="ctr" defTabSz="1523986">
                <a:lnSpc>
                  <a:spcPct val="90000"/>
                </a:lnSpc>
                <a:buClr>
                  <a:srgbClr val="000000"/>
                </a:buClr>
              </a:pPr>
              <a:r>
                <a:rPr lang="en-US" sz="3000" kern="0">
                  <a:solidFill>
                    <a:srgbClr val="000000"/>
                  </a:solidFill>
                  <a:latin typeface="Arial"/>
                  <a:ea typeface="Arial"/>
                  <a:cs typeface="Arial"/>
                  <a:sym typeface="Arial"/>
                </a:rPr>
                <a:t>DNN</a:t>
              </a:r>
              <a:endParaRPr sz="2334" kern="0">
                <a:solidFill>
                  <a:srgbClr val="000000"/>
                </a:solidFill>
                <a:latin typeface="Arial"/>
                <a:cs typeface="Arial"/>
                <a:sym typeface="Arial"/>
              </a:endParaRPr>
            </a:p>
          </p:txBody>
        </p:sp>
      </p:grpSp>
      <p:grpSp>
        <p:nvGrpSpPr>
          <p:cNvPr id="600" name="Shape 600"/>
          <p:cNvGrpSpPr/>
          <p:nvPr/>
        </p:nvGrpSpPr>
        <p:grpSpPr>
          <a:xfrm>
            <a:off x="6589196" y="3130940"/>
            <a:ext cx="5290888" cy="3874784"/>
            <a:chOff x="7301524" y="1878560"/>
            <a:chExt cx="3174533" cy="2324870"/>
          </a:xfrm>
        </p:grpSpPr>
        <p:pic>
          <p:nvPicPr>
            <p:cNvPr id="601" name="Shape 601"/>
            <p:cNvPicPr preferRelativeResize="0"/>
            <p:nvPr/>
          </p:nvPicPr>
          <p:blipFill rotWithShape="1">
            <a:blip r:embed="rId4">
              <a:alphaModFix/>
            </a:blip>
            <a:srcRect/>
            <a:stretch/>
          </p:blipFill>
          <p:spPr>
            <a:xfrm>
              <a:off x="7301524" y="1878560"/>
              <a:ext cx="3172928" cy="2324869"/>
            </a:xfrm>
            <a:prstGeom prst="rect">
              <a:avLst/>
            </a:prstGeom>
            <a:noFill/>
            <a:ln>
              <a:noFill/>
            </a:ln>
          </p:spPr>
        </p:pic>
        <p:sp>
          <p:nvSpPr>
            <p:cNvPr id="602" name="Shape 602"/>
            <p:cNvSpPr txBox="1"/>
            <p:nvPr/>
          </p:nvSpPr>
          <p:spPr>
            <a:xfrm>
              <a:off x="7311682" y="3854776"/>
              <a:ext cx="3162770" cy="341632"/>
            </a:xfrm>
            <a:prstGeom prst="rect">
              <a:avLst/>
            </a:prstGeom>
            <a:noFill/>
            <a:ln>
              <a:noFill/>
            </a:ln>
          </p:spPr>
          <p:txBody>
            <a:bodyPr wrap="square" lIns="152374" tIns="76168" rIns="152374" bIns="76168" anchor="ctr" anchorCtr="0">
              <a:noAutofit/>
            </a:bodyPr>
            <a:lstStyle/>
            <a:p>
              <a:pPr algn="ctr" defTabSz="1523986">
                <a:lnSpc>
                  <a:spcPct val="90000"/>
                </a:lnSpc>
                <a:buClr>
                  <a:srgbClr val="FFFFFF"/>
                </a:buClr>
              </a:pPr>
              <a:r>
                <a:rPr lang="en-US" sz="3000" kern="0">
                  <a:solidFill>
                    <a:srgbClr val="FFFFFF"/>
                  </a:solidFill>
                  <a:latin typeface="Arial"/>
                  <a:ea typeface="Arial"/>
                  <a:cs typeface="Arial"/>
                  <a:sym typeface="Arial"/>
                </a:rPr>
                <a:t>GPU</a:t>
              </a:r>
              <a:endParaRPr sz="2334" kern="0">
                <a:solidFill>
                  <a:srgbClr val="000000"/>
                </a:solidFill>
                <a:latin typeface="Arial"/>
                <a:cs typeface="Arial"/>
                <a:sym typeface="Arial"/>
              </a:endParaRPr>
            </a:p>
          </p:txBody>
        </p:sp>
        <p:sp>
          <p:nvSpPr>
            <p:cNvPr id="603" name="Shape 603"/>
            <p:cNvSpPr/>
            <p:nvPr/>
          </p:nvSpPr>
          <p:spPr>
            <a:xfrm>
              <a:off x="7301524" y="1878563"/>
              <a:ext cx="3174533" cy="2324867"/>
            </a:xfrm>
            <a:prstGeom prst="rect">
              <a:avLst/>
            </a:prstGeom>
            <a:noFill/>
            <a:ln w="12700" cap="flat" cmpd="sng">
              <a:solidFill>
                <a:schemeClr val="dk2"/>
              </a:solidFill>
              <a:prstDash val="solid"/>
              <a:round/>
              <a:headEnd type="none" w="med" len="med"/>
              <a:tailEnd type="none" w="med" len="med"/>
            </a:ln>
          </p:spPr>
          <p:txBody>
            <a:bodyPr wrap="square" lIns="152374" tIns="76168" rIns="152374" bIns="76168" anchor="ctr" anchorCtr="0">
              <a:noAutofit/>
            </a:bodyPr>
            <a:lstStyle/>
            <a:p>
              <a:pPr algn="ctr" defTabSz="1523986">
                <a:buClr>
                  <a:srgbClr val="000000"/>
                </a:buClr>
              </a:pPr>
              <a:endParaRPr sz="3000" kern="0">
                <a:solidFill>
                  <a:srgbClr val="FFFFFF"/>
                </a:solidFill>
                <a:latin typeface="Arial"/>
                <a:ea typeface="Arial"/>
                <a:cs typeface="Arial"/>
                <a:sym typeface="Arial"/>
              </a:endParaRPr>
            </a:p>
          </p:txBody>
        </p:sp>
      </p:grpSp>
      <p:grpSp>
        <p:nvGrpSpPr>
          <p:cNvPr id="604" name="Shape 604"/>
          <p:cNvGrpSpPr/>
          <p:nvPr/>
        </p:nvGrpSpPr>
        <p:grpSpPr>
          <a:xfrm>
            <a:off x="12258711" y="3157106"/>
            <a:ext cx="5311450" cy="3874780"/>
            <a:chOff x="3954705" y="1878563"/>
            <a:chExt cx="3186869" cy="2324867"/>
          </a:xfrm>
        </p:grpSpPr>
        <p:pic>
          <p:nvPicPr>
            <p:cNvPr id="605" name="Shape 605" descr="http://cs.stanford.edu/people/karpathy/cnnembed/cnn_embed_full_1k.jpg"/>
            <p:cNvPicPr preferRelativeResize="0"/>
            <p:nvPr/>
          </p:nvPicPr>
          <p:blipFill rotWithShape="1">
            <a:blip r:embed="rId5">
              <a:alphaModFix/>
            </a:blip>
            <a:srcRect/>
            <a:stretch/>
          </p:blipFill>
          <p:spPr>
            <a:xfrm>
              <a:off x="3956882" y="1878563"/>
              <a:ext cx="3174057" cy="2324867"/>
            </a:xfrm>
            <a:prstGeom prst="rect">
              <a:avLst/>
            </a:prstGeom>
            <a:noFill/>
            <a:ln>
              <a:noFill/>
            </a:ln>
          </p:spPr>
        </p:pic>
        <p:sp>
          <p:nvSpPr>
            <p:cNvPr id="606" name="Shape 606"/>
            <p:cNvSpPr/>
            <p:nvPr/>
          </p:nvSpPr>
          <p:spPr>
            <a:xfrm>
              <a:off x="3956882" y="1878563"/>
              <a:ext cx="3174533" cy="2324867"/>
            </a:xfrm>
            <a:prstGeom prst="rect">
              <a:avLst/>
            </a:prstGeom>
            <a:noFill/>
            <a:ln w="12700" cap="flat" cmpd="sng">
              <a:solidFill>
                <a:schemeClr val="dk2"/>
              </a:solidFill>
              <a:prstDash val="solid"/>
              <a:round/>
              <a:headEnd type="none" w="med" len="med"/>
              <a:tailEnd type="none" w="med" len="med"/>
            </a:ln>
          </p:spPr>
          <p:txBody>
            <a:bodyPr wrap="square" lIns="152374" tIns="76168" rIns="152374" bIns="76168" anchor="ctr" anchorCtr="0">
              <a:noAutofit/>
            </a:bodyPr>
            <a:lstStyle/>
            <a:p>
              <a:pPr algn="ctr" defTabSz="1523986">
                <a:buClr>
                  <a:srgbClr val="000000"/>
                </a:buClr>
              </a:pPr>
              <a:endParaRPr sz="3000" kern="0">
                <a:solidFill>
                  <a:srgbClr val="FFFFFF"/>
                </a:solidFill>
                <a:latin typeface="Arial"/>
                <a:ea typeface="Arial"/>
                <a:cs typeface="Arial"/>
                <a:sym typeface="Arial"/>
              </a:endParaRPr>
            </a:p>
          </p:txBody>
        </p:sp>
        <p:sp>
          <p:nvSpPr>
            <p:cNvPr id="607" name="Shape 607"/>
            <p:cNvSpPr/>
            <p:nvPr/>
          </p:nvSpPr>
          <p:spPr>
            <a:xfrm>
              <a:off x="3955276" y="3384723"/>
              <a:ext cx="3175665" cy="818707"/>
            </a:xfrm>
            <a:prstGeom prst="rect">
              <a:avLst/>
            </a:prstGeom>
            <a:gradFill>
              <a:gsLst>
                <a:gs pos="0">
                  <a:srgbClr val="000000">
                    <a:alpha val="0"/>
                  </a:srgbClr>
                </a:gs>
                <a:gs pos="100000">
                  <a:schemeClr val="dk2"/>
                </a:gs>
              </a:gsLst>
              <a:lin ang="5400000" scaled="0"/>
            </a:gradFill>
            <a:ln>
              <a:noFill/>
            </a:ln>
          </p:spPr>
          <p:txBody>
            <a:bodyPr wrap="square" lIns="152374" tIns="76168" rIns="152374" bIns="76168" anchor="ctr" anchorCtr="0">
              <a:noAutofit/>
            </a:bodyPr>
            <a:lstStyle/>
            <a:p>
              <a:pPr algn="ctr" defTabSz="1523986">
                <a:buClr>
                  <a:srgbClr val="000000"/>
                </a:buClr>
              </a:pPr>
              <a:endParaRPr sz="3000" kern="0">
                <a:solidFill>
                  <a:srgbClr val="FFFFFF"/>
                </a:solidFill>
                <a:latin typeface="Arial"/>
                <a:ea typeface="Arial"/>
                <a:cs typeface="Arial"/>
                <a:sym typeface="Arial"/>
              </a:endParaRPr>
            </a:p>
          </p:txBody>
        </p:sp>
        <p:sp>
          <p:nvSpPr>
            <p:cNvPr id="608" name="Shape 608"/>
            <p:cNvSpPr txBox="1"/>
            <p:nvPr/>
          </p:nvSpPr>
          <p:spPr>
            <a:xfrm>
              <a:off x="3954705" y="3854776"/>
              <a:ext cx="3186869" cy="341632"/>
            </a:xfrm>
            <a:prstGeom prst="rect">
              <a:avLst/>
            </a:prstGeom>
            <a:noFill/>
            <a:ln>
              <a:noFill/>
            </a:ln>
          </p:spPr>
          <p:txBody>
            <a:bodyPr wrap="square" lIns="152374" tIns="76168" rIns="152374" bIns="76168" anchor="ctr" anchorCtr="0">
              <a:noAutofit/>
            </a:bodyPr>
            <a:lstStyle/>
            <a:p>
              <a:pPr algn="ctr" defTabSz="1523986">
                <a:lnSpc>
                  <a:spcPct val="90000"/>
                </a:lnSpc>
                <a:buClr>
                  <a:srgbClr val="FFFFFF"/>
                </a:buClr>
              </a:pPr>
              <a:r>
                <a:rPr lang="en-US" sz="3000" kern="0">
                  <a:solidFill>
                    <a:srgbClr val="FFFFFF"/>
                  </a:solidFill>
                  <a:latin typeface="Arial"/>
                  <a:ea typeface="Arial"/>
                  <a:cs typeface="Arial"/>
                  <a:sym typeface="Arial"/>
                </a:rPr>
                <a:t>BIG DATA</a:t>
              </a:r>
              <a:endParaRPr sz="2334" kern="0">
                <a:solidFill>
                  <a:srgbClr val="000000"/>
                </a:solidFill>
                <a:latin typeface="Arial"/>
                <a:cs typeface="Arial"/>
                <a:sym typeface="Arial"/>
              </a:endParaRPr>
            </a:p>
          </p:txBody>
        </p:sp>
      </p:grpSp>
      <p:sp>
        <p:nvSpPr>
          <p:cNvPr id="2" name="Slide Number Placeholder 1">
            <a:extLst>
              <a:ext uri="{FF2B5EF4-FFF2-40B4-BE49-F238E27FC236}">
                <a16:creationId xmlns:a16="http://schemas.microsoft.com/office/drawing/2014/main" id="{1EB3723C-9BB6-4D10-80F9-7857656254CB}"/>
              </a:ext>
            </a:extLst>
          </p:cNvPr>
          <p:cNvSpPr>
            <a:spLocks noGrp="1"/>
          </p:cNvSpPr>
          <p:nvPr>
            <p:ph type="sldNum" sz="quarter" idx="12"/>
          </p:nvPr>
        </p:nvSpPr>
        <p:spPr/>
        <p:txBody>
          <a:bodyPr/>
          <a:lstStyle/>
          <a:p>
            <a:fld id="{4FAB73BC-B049-4115-A692-8D63A059BFB8}" type="slidenum">
              <a:rPr lang="en-US" smtClean="0"/>
              <a:t>12</a:t>
            </a:fld>
            <a:endParaRPr lang="en-US" dirty="0"/>
          </a:p>
        </p:txBody>
      </p:sp>
    </p:spTree>
    <p:extLst>
      <p:ext uri="{BB962C8B-B14F-4D97-AF65-F5344CB8AC3E}">
        <p14:creationId xmlns:p14="http://schemas.microsoft.com/office/powerpoint/2010/main" val="1005180000"/>
      </p:ext>
    </p:extLst>
  </p:cSld>
  <p:clrMapOvr>
    <a:masterClrMapping/>
  </p:clrMapOvr>
  <p:transition spd="med">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70E51-4349-42F7-9195-BD5464256A4C}"/>
              </a:ext>
            </a:extLst>
          </p:cNvPr>
          <p:cNvSpPr>
            <a:spLocks noGrp="1"/>
          </p:cNvSpPr>
          <p:nvPr>
            <p:ph type="title"/>
          </p:nvPr>
        </p:nvSpPr>
        <p:spPr/>
        <p:txBody>
          <a:bodyPr/>
          <a:lstStyle/>
          <a:p>
            <a:r>
              <a:rPr lang="en-US" dirty="0"/>
              <a:t>Framework and Hardware for Class</a:t>
            </a:r>
          </a:p>
        </p:txBody>
      </p:sp>
      <p:sp>
        <p:nvSpPr>
          <p:cNvPr id="3" name="Content Placeholder 2">
            <a:extLst>
              <a:ext uri="{FF2B5EF4-FFF2-40B4-BE49-F238E27FC236}">
                <a16:creationId xmlns:a16="http://schemas.microsoft.com/office/drawing/2014/main" id="{90248ECC-13D6-46EC-B404-390A53F2CE47}"/>
              </a:ext>
            </a:extLst>
          </p:cNvPr>
          <p:cNvSpPr>
            <a:spLocks noGrp="1"/>
          </p:cNvSpPr>
          <p:nvPr>
            <p:ph idx="1"/>
          </p:nvPr>
        </p:nvSpPr>
        <p:spPr/>
        <p:txBody>
          <a:bodyPr/>
          <a:lstStyle/>
          <a:p>
            <a:r>
              <a:rPr lang="en-US" dirty="0"/>
              <a:t>Much of what we will do in this course involves using Deep Learning to process images and text.  </a:t>
            </a:r>
          </a:p>
          <a:p>
            <a:r>
              <a:rPr lang="en-US" dirty="0"/>
              <a:t>Deep Learning is computationally intensive and benefits from using GPUs to run some of those operations in parallel, especially for Image and Natural Language processing.</a:t>
            </a:r>
          </a:p>
          <a:p>
            <a:r>
              <a:rPr lang="en-US" dirty="0">
                <a:latin typeface="Arial"/>
                <a:cs typeface="Arial"/>
              </a:rPr>
              <a:t>Rather than require expensive GPU laptops, we will use the Jetson Nano</a:t>
            </a:r>
          </a:p>
          <a:p>
            <a:r>
              <a:rPr lang="en-US" dirty="0"/>
              <a:t>We will use Python to code applications that use CUDA enabled libraries and deep learning framework  </a:t>
            </a:r>
          </a:p>
          <a:p>
            <a:endParaRPr lang="en-US" dirty="0"/>
          </a:p>
        </p:txBody>
      </p:sp>
      <p:sp>
        <p:nvSpPr>
          <p:cNvPr id="4" name="Slide Number Placeholder 3">
            <a:extLst>
              <a:ext uri="{FF2B5EF4-FFF2-40B4-BE49-F238E27FC236}">
                <a16:creationId xmlns:a16="http://schemas.microsoft.com/office/drawing/2014/main" id="{E7B2B829-0113-4699-BCC9-A5CCC38C7937}"/>
              </a:ext>
            </a:extLst>
          </p:cNvPr>
          <p:cNvSpPr>
            <a:spLocks noGrp="1"/>
          </p:cNvSpPr>
          <p:nvPr>
            <p:ph type="sldNum" sz="quarter" idx="12"/>
          </p:nvPr>
        </p:nvSpPr>
        <p:spPr/>
        <p:txBody>
          <a:bodyPr/>
          <a:lstStyle/>
          <a:p>
            <a:fld id="{6113E31D-E2AB-40D1-8B51-AFA5AFEF393A}" type="slidenum">
              <a:rPr lang="en-US" smtClean="0"/>
              <a:t>13</a:t>
            </a:fld>
            <a:endParaRPr lang="en-US" dirty="0"/>
          </a:p>
        </p:txBody>
      </p:sp>
    </p:spTree>
    <p:extLst>
      <p:ext uri="{BB962C8B-B14F-4D97-AF65-F5344CB8AC3E}">
        <p14:creationId xmlns:p14="http://schemas.microsoft.com/office/powerpoint/2010/main" val="995429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electronics&#10;&#10;Description automatically generated">
            <a:extLst>
              <a:ext uri="{FF2B5EF4-FFF2-40B4-BE49-F238E27FC236}">
                <a16:creationId xmlns:a16="http://schemas.microsoft.com/office/drawing/2014/main" id="{E1B24F59-D5DA-42B3-9E91-2BBA8520FA52}"/>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013972" y="4068061"/>
            <a:ext cx="4572000" cy="3429000"/>
          </a:xfrm>
          <a:prstGeom prst="rect">
            <a:avLst/>
          </a:prstGeom>
        </p:spPr>
      </p:pic>
      <p:sp>
        <p:nvSpPr>
          <p:cNvPr id="4" name="Title 3">
            <a:extLst>
              <a:ext uri="{FF2B5EF4-FFF2-40B4-BE49-F238E27FC236}">
                <a16:creationId xmlns:a16="http://schemas.microsoft.com/office/drawing/2014/main" id="{F746646E-7AA3-4D22-B616-461EBD174892}"/>
              </a:ext>
            </a:extLst>
          </p:cNvPr>
          <p:cNvSpPr>
            <a:spLocks noGrp="1"/>
          </p:cNvSpPr>
          <p:nvPr>
            <p:ph type="title"/>
          </p:nvPr>
        </p:nvSpPr>
        <p:spPr/>
        <p:txBody>
          <a:bodyPr/>
          <a:lstStyle/>
          <a:p>
            <a:r>
              <a:rPr lang="en-US" dirty="0"/>
              <a:t>GPUs</a:t>
            </a:r>
          </a:p>
        </p:txBody>
      </p:sp>
      <p:sp>
        <p:nvSpPr>
          <p:cNvPr id="5" name="Content Placeholder 4">
            <a:extLst>
              <a:ext uri="{FF2B5EF4-FFF2-40B4-BE49-F238E27FC236}">
                <a16:creationId xmlns:a16="http://schemas.microsoft.com/office/drawing/2014/main" id="{B63C1987-E2DB-4563-99E8-DDE8C16C61BE}"/>
              </a:ext>
            </a:extLst>
          </p:cNvPr>
          <p:cNvSpPr>
            <a:spLocks noGrp="1"/>
          </p:cNvSpPr>
          <p:nvPr>
            <p:ph idx="1"/>
          </p:nvPr>
        </p:nvSpPr>
        <p:spPr>
          <a:xfrm>
            <a:off x="838097" y="3031891"/>
            <a:ext cx="16581120" cy="6198208"/>
          </a:xfrm>
        </p:spPr>
        <p:txBody>
          <a:bodyPr/>
          <a:lstStyle/>
          <a:p>
            <a:pPr marL="457200" indent="-457200">
              <a:buFont typeface="Arial" panose="020B0604020202020204" pitchFamily="34" charset="0"/>
              <a:buChar char="•"/>
            </a:pPr>
            <a:r>
              <a:rPr lang="en-US" dirty="0"/>
              <a:t>advanced GPU computing for AI</a:t>
            </a:r>
          </a:p>
          <a:p>
            <a:pPr marL="457200" indent="-457200">
              <a:buFont typeface="Arial" panose="020B0604020202020204" pitchFamily="34" charset="0"/>
              <a:buChar char="•"/>
            </a:pPr>
            <a:r>
              <a:rPr lang="en-US" dirty="0"/>
              <a:t>cost effective </a:t>
            </a:r>
          </a:p>
          <a:p>
            <a:pPr marL="457200" indent="-457200">
              <a:buFont typeface="Arial" panose="020B0604020202020204" pitchFamily="34" charset="0"/>
              <a:buChar char="•"/>
            </a:pPr>
            <a:r>
              <a:rPr lang="en-US" dirty="0"/>
              <a:t>small form factor</a:t>
            </a:r>
          </a:p>
          <a:p>
            <a:pPr marL="457200" indent="-457200">
              <a:buFont typeface="Arial" panose="020B0604020202020204" pitchFamily="34" charset="0"/>
              <a:buChar char="•"/>
            </a:pPr>
            <a:r>
              <a:rPr lang="en-US" dirty="0"/>
              <a:t>extensible</a:t>
            </a:r>
          </a:p>
          <a:p>
            <a:pPr marL="457200" indent="-457200">
              <a:buFont typeface="Arial" panose="020B0604020202020204" pitchFamily="34" charset="0"/>
              <a:buChar char="•"/>
            </a:pPr>
            <a:endParaRPr lang="en-US" dirty="0"/>
          </a:p>
        </p:txBody>
      </p:sp>
      <p:sp>
        <p:nvSpPr>
          <p:cNvPr id="6" name="Text Placeholder 5">
            <a:extLst>
              <a:ext uri="{FF2B5EF4-FFF2-40B4-BE49-F238E27FC236}">
                <a16:creationId xmlns:a16="http://schemas.microsoft.com/office/drawing/2014/main" id="{095B2663-8AAC-49A7-8336-599B3959E335}"/>
              </a:ext>
            </a:extLst>
          </p:cNvPr>
          <p:cNvSpPr>
            <a:spLocks noGrp="1"/>
          </p:cNvSpPr>
          <p:nvPr>
            <p:ph type="body" sz="quarter" idx="10"/>
          </p:nvPr>
        </p:nvSpPr>
        <p:spPr/>
        <p:txBody>
          <a:bodyPr/>
          <a:lstStyle/>
          <a:p>
            <a:r>
              <a:rPr lang="en-US" dirty="0"/>
              <a:t>Why Jetson Nanos</a:t>
            </a:r>
          </a:p>
        </p:txBody>
      </p:sp>
      <p:sp>
        <p:nvSpPr>
          <p:cNvPr id="3" name="Slide Number Placeholder 2">
            <a:extLst>
              <a:ext uri="{FF2B5EF4-FFF2-40B4-BE49-F238E27FC236}">
                <a16:creationId xmlns:a16="http://schemas.microsoft.com/office/drawing/2014/main" id="{45A3006C-9BF7-40C1-946C-E440485A3078}"/>
              </a:ext>
            </a:extLst>
          </p:cNvPr>
          <p:cNvSpPr>
            <a:spLocks noGrp="1"/>
          </p:cNvSpPr>
          <p:nvPr>
            <p:ph type="sldNum" sz="quarter" idx="4294967295"/>
          </p:nvPr>
        </p:nvSpPr>
        <p:spPr>
          <a:xfrm>
            <a:off x="0" y="0"/>
            <a:ext cx="0" cy="0"/>
          </a:xfrm>
        </p:spPr>
        <p:txBody>
          <a:bodyPr/>
          <a:lstStyle/>
          <a:p>
            <a:fld id="{4FAB73BC-B049-4115-A692-8D63A059BFB8}" type="slidenum">
              <a:rPr lang="en-US" smtClean="0"/>
              <a:t>14</a:t>
            </a:fld>
            <a:endParaRPr lang="en-US" dirty="0"/>
          </a:p>
        </p:txBody>
      </p:sp>
      <p:pic>
        <p:nvPicPr>
          <p:cNvPr id="8" name="Picture 7" descr="A picture containing text, electronics&#10;&#10;Description automatically generated">
            <a:extLst>
              <a:ext uri="{FF2B5EF4-FFF2-40B4-BE49-F238E27FC236}">
                <a16:creationId xmlns:a16="http://schemas.microsoft.com/office/drawing/2014/main" id="{ED4862D6-7660-4EE0-AED7-A495BF1DE39A}"/>
              </a:ext>
            </a:extLst>
          </p:cNvPr>
          <p:cNvPicPr>
            <a:picLocks noChangeAspect="1"/>
          </p:cNvPicPr>
          <p:nvPr/>
        </p:nvPicPr>
        <p:blipFill>
          <a:blip r:embed="rId4">
            <a:extLst>
              <a:ext uri="{837473B0-CC2E-450A-ABE3-18F120FF3D39}">
                <a1611:picAttrSrcUrl xmlns:a1611="http://schemas.microsoft.com/office/drawing/2016/11/main" r:id="rId5"/>
              </a:ext>
            </a:extLst>
          </a:blip>
          <a:stretch>
            <a:fillRect/>
          </a:stretch>
        </p:blipFill>
        <p:spPr>
          <a:xfrm>
            <a:off x="10614660" y="110637"/>
            <a:ext cx="4762500" cy="4762500"/>
          </a:xfrm>
          <a:prstGeom prst="rect">
            <a:avLst/>
          </a:prstGeom>
        </p:spPr>
      </p:pic>
      <p:sp>
        <p:nvSpPr>
          <p:cNvPr id="12" name="TextBox 11">
            <a:extLst>
              <a:ext uri="{FF2B5EF4-FFF2-40B4-BE49-F238E27FC236}">
                <a16:creationId xmlns:a16="http://schemas.microsoft.com/office/drawing/2014/main" id="{2C64A019-49FD-4766-ADC0-2E3DE81C1EDE}"/>
              </a:ext>
            </a:extLst>
          </p:cNvPr>
          <p:cNvSpPr txBox="1"/>
          <p:nvPr/>
        </p:nvSpPr>
        <p:spPr>
          <a:xfrm>
            <a:off x="4543288" y="8071305"/>
            <a:ext cx="4572000" cy="2308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a:solidFill>
                  <a:schemeClr val="bg1"/>
                </a:solidFill>
                <a:hlinkClick r:id="rId3" tooltip="http://wiki.veye.cc/index.php/CS-MIPI-IMX307_for_Jetson_Nano">
                  <a:extLst>
                    <a:ext uri="{A12FA001-AC4F-418D-AE19-62706E023703}">
                      <ahyp:hlinkClr xmlns:ahyp="http://schemas.microsoft.com/office/drawing/2018/hyperlinkcolor" val="tx"/>
                    </a:ext>
                  </a:extLst>
                </a:hlinkClick>
              </a:rPr>
              <a:t>This Photo</a:t>
            </a:r>
            <a:r>
              <a:rPr lang="en-US" sz="900" dirty="0">
                <a:solidFill>
                  <a:schemeClr val="bg1"/>
                </a:solidFill>
              </a:rPr>
              <a:t> by Unknown Author is licensed under </a:t>
            </a:r>
            <a:r>
              <a:rPr lang="en-US" sz="900" dirty="0">
                <a:solidFill>
                  <a:schemeClr val="bg1"/>
                </a:solidFill>
                <a:hlinkClick r:id="rId6" tooltip="https://creativecommons.org/licenses/by/3.0/">
                  <a:extLst>
                    <a:ext uri="{A12FA001-AC4F-418D-AE19-62706E023703}">
                      <ahyp:hlinkClr xmlns:ahyp="http://schemas.microsoft.com/office/drawing/2018/hyperlinkcolor" val="tx"/>
                    </a:ext>
                  </a:extLst>
                </a:hlinkClick>
              </a:rPr>
              <a:t>CC BY</a:t>
            </a:r>
            <a:endParaRPr lang="en-US" sz="900" dirty="0">
              <a:solidFill>
                <a:schemeClr val="bg1"/>
              </a:solidFill>
            </a:endParaRPr>
          </a:p>
        </p:txBody>
      </p:sp>
      <p:pic>
        <p:nvPicPr>
          <p:cNvPr id="17" name="Picture 16" descr="A picture containing text, dog&#10;&#10;Description automatically generated">
            <a:extLst>
              <a:ext uri="{FF2B5EF4-FFF2-40B4-BE49-F238E27FC236}">
                <a16:creationId xmlns:a16="http://schemas.microsoft.com/office/drawing/2014/main" id="{EC538886-BA61-44A5-BB7F-A7037B982D69}"/>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9702030" y="4873137"/>
            <a:ext cx="3507106" cy="4198942"/>
          </a:xfrm>
          <a:prstGeom prst="rect">
            <a:avLst/>
          </a:prstGeom>
        </p:spPr>
      </p:pic>
      <p:sp>
        <p:nvSpPr>
          <p:cNvPr id="19" name="TextBox 18">
            <a:extLst>
              <a:ext uri="{FF2B5EF4-FFF2-40B4-BE49-F238E27FC236}">
                <a16:creationId xmlns:a16="http://schemas.microsoft.com/office/drawing/2014/main" id="{740E53FD-921F-4076-AE42-55A0D89BF72E}"/>
              </a:ext>
            </a:extLst>
          </p:cNvPr>
          <p:cNvSpPr txBox="1"/>
          <p:nvPr/>
        </p:nvSpPr>
        <p:spPr>
          <a:xfrm>
            <a:off x="10014448" y="8999267"/>
            <a:ext cx="4572000" cy="2308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a:solidFill>
                  <a:schemeClr val="bg1"/>
                </a:solidFill>
                <a:hlinkClick r:id="rId3" tooltip="http://wiki.veye.cc/index.php/CS-MIPI-IMX307_for_Jetson_Nano">
                  <a:extLst>
                    <a:ext uri="{A12FA001-AC4F-418D-AE19-62706E023703}">
                      <ahyp:hlinkClr xmlns:ahyp="http://schemas.microsoft.com/office/drawing/2018/hyperlinkcolor" val="tx"/>
                    </a:ext>
                  </a:extLst>
                </a:hlinkClick>
              </a:rPr>
              <a:t>This Photo</a:t>
            </a:r>
            <a:r>
              <a:rPr lang="en-US" sz="900" dirty="0">
                <a:solidFill>
                  <a:schemeClr val="bg1"/>
                </a:solidFill>
              </a:rPr>
              <a:t> by Unknown Author is licensed under </a:t>
            </a:r>
            <a:r>
              <a:rPr lang="en-US" sz="900" dirty="0">
                <a:solidFill>
                  <a:schemeClr val="bg1"/>
                </a:solidFill>
                <a:hlinkClick r:id="rId6" tooltip="https://creativecommons.org/licenses/by/3.0/">
                  <a:extLst>
                    <a:ext uri="{A12FA001-AC4F-418D-AE19-62706E023703}">
                      <ahyp:hlinkClr xmlns:ahyp="http://schemas.microsoft.com/office/drawing/2018/hyperlinkcolor" val="tx"/>
                    </a:ext>
                  </a:extLst>
                </a:hlinkClick>
              </a:rPr>
              <a:t>CC BY</a:t>
            </a:r>
            <a:endParaRPr lang="en-US" sz="900" dirty="0">
              <a:solidFill>
                <a:schemeClr val="bg1"/>
              </a:solidFill>
            </a:endParaRPr>
          </a:p>
        </p:txBody>
      </p:sp>
      <p:sp>
        <p:nvSpPr>
          <p:cNvPr id="20" name="TextBox 19">
            <a:extLst>
              <a:ext uri="{FF2B5EF4-FFF2-40B4-BE49-F238E27FC236}">
                <a16:creationId xmlns:a16="http://schemas.microsoft.com/office/drawing/2014/main" id="{F275B6DF-003F-4A14-AE56-BFC244FF630A}"/>
              </a:ext>
            </a:extLst>
          </p:cNvPr>
          <p:cNvSpPr txBox="1"/>
          <p:nvPr/>
        </p:nvSpPr>
        <p:spPr>
          <a:xfrm>
            <a:off x="12102328" y="3942926"/>
            <a:ext cx="4572000" cy="2308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r>
              <a:rPr lang="en-US" sz="900" dirty="0">
                <a:solidFill>
                  <a:schemeClr val="bg1"/>
                </a:solidFill>
                <a:hlinkClick r:id="rId3" tooltip="http://wiki.veye.cc/index.php/CS-MIPI-IMX307_for_Jetson_Nano">
                  <a:extLst>
                    <a:ext uri="{A12FA001-AC4F-418D-AE19-62706E023703}">
                      <ahyp:hlinkClr xmlns:ahyp="http://schemas.microsoft.com/office/drawing/2018/hyperlinkcolor" val="tx"/>
                    </a:ext>
                  </a:extLst>
                </a:hlinkClick>
              </a:rPr>
              <a:t>This Photo</a:t>
            </a:r>
            <a:r>
              <a:rPr lang="en-US" sz="900" dirty="0">
                <a:solidFill>
                  <a:schemeClr val="bg1"/>
                </a:solidFill>
              </a:rPr>
              <a:t> by Unknown Author is licensed under </a:t>
            </a:r>
            <a:r>
              <a:rPr lang="en-US" sz="900" dirty="0">
                <a:solidFill>
                  <a:schemeClr val="bg1"/>
                </a:solidFill>
                <a:hlinkClick r:id="rId6" tooltip="https://creativecommons.org/licenses/by/3.0/">
                  <a:extLst>
                    <a:ext uri="{A12FA001-AC4F-418D-AE19-62706E023703}">
                      <ahyp:hlinkClr xmlns:ahyp="http://schemas.microsoft.com/office/drawing/2018/hyperlinkcolor" val="tx"/>
                    </a:ext>
                  </a:extLst>
                </a:hlinkClick>
              </a:rPr>
              <a:t>CC BY</a:t>
            </a:r>
            <a:endParaRPr lang="en-US" sz="900" dirty="0">
              <a:solidFill>
                <a:schemeClr val="bg1"/>
              </a:solidFill>
            </a:endParaRPr>
          </a:p>
        </p:txBody>
      </p:sp>
    </p:spTree>
    <p:extLst>
      <p:ext uri="{BB962C8B-B14F-4D97-AF65-F5344CB8AC3E}">
        <p14:creationId xmlns:p14="http://schemas.microsoft.com/office/powerpoint/2010/main" val="67062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9" name="Google Shape;449;p5"/>
          <p:cNvSpPr txBox="1">
            <a:spLocks noGrp="1"/>
          </p:cNvSpPr>
          <p:nvPr>
            <p:ph type="title"/>
          </p:nvPr>
        </p:nvSpPr>
        <p:spPr>
          <a:xfrm>
            <a:off x="830580" y="929642"/>
            <a:ext cx="16626840" cy="984885"/>
          </a:xfrm>
          <a:prstGeom prst="rect">
            <a:avLst/>
          </a:prstGeom>
          <a:noFill/>
          <a:ln>
            <a:noFill/>
          </a:ln>
        </p:spPr>
        <p:txBody>
          <a:bodyPr spcFirstLastPara="1" vert="horz" wrap="square" lIns="152375" tIns="76167" rIns="152375" bIns="76167" numCol="1" anchor="b" anchorCtr="0" compatLnSpc="1">
            <a:prstTxWarp prst="textNoShape">
              <a:avLst/>
            </a:prstTxWarp>
            <a:noAutofit/>
          </a:bodyPr>
          <a:lstStyle/>
          <a:p>
            <a:r>
              <a:rPr lang="en-US" sz="5334" spc="117" dirty="0"/>
              <a:t>THE JETSON FAMILY</a:t>
            </a:r>
            <a:endParaRPr sz="5334" spc="117" dirty="0"/>
          </a:p>
        </p:txBody>
      </p:sp>
      <p:sp>
        <p:nvSpPr>
          <p:cNvPr id="450" name="Google Shape;450;p5"/>
          <p:cNvSpPr txBox="1"/>
          <p:nvPr/>
        </p:nvSpPr>
        <p:spPr>
          <a:xfrm>
            <a:off x="830580" y="1794306"/>
            <a:ext cx="16626840" cy="875772"/>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CDCDCD"/>
              </a:buClr>
              <a:buSzPts val="2400"/>
            </a:pPr>
            <a:r>
              <a:rPr lang="en-US" sz="4001" kern="0" dirty="0">
                <a:solidFill>
                  <a:srgbClr val="76B900"/>
                </a:solidFill>
                <a:latin typeface="Trebuchet MS"/>
                <a:ea typeface="Trebuchet MS"/>
                <a:cs typeface="Trebuchet MS"/>
                <a:sym typeface="Trebuchet MS"/>
              </a:rPr>
              <a:t>for AI at the Edge and Autonomous System designs</a:t>
            </a:r>
            <a:endParaRPr sz="2334" kern="0" dirty="0">
              <a:solidFill>
                <a:srgbClr val="000000"/>
              </a:solidFill>
              <a:latin typeface="Arial"/>
              <a:cs typeface="Arial"/>
              <a:sym typeface="Arial"/>
            </a:endParaRPr>
          </a:p>
        </p:txBody>
      </p:sp>
      <p:pic>
        <p:nvPicPr>
          <p:cNvPr id="448" name="Google Shape;448;p5" descr="A circuit board&#10;&#10;Description automatically generated"/>
          <p:cNvPicPr preferRelativeResize="0"/>
          <p:nvPr/>
        </p:nvPicPr>
        <p:blipFill rotWithShape="1">
          <a:blip r:embed="rId3">
            <a:alphaModFix/>
          </a:blip>
          <a:srcRect/>
          <a:stretch/>
        </p:blipFill>
        <p:spPr>
          <a:xfrm>
            <a:off x="9762525" y="5226178"/>
            <a:ext cx="2018001" cy="1306739"/>
          </a:xfrm>
          <a:prstGeom prst="rect">
            <a:avLst/>
          </a:prstGeom>
          <a:noFill/>
          <a:ln>
            <a:noFill/>
          </a:ln>
        </p:spPr>
      </p:pic>
      <p:sp>
        <p:nvSpPr>
          <p:cNvPr id="451" name="Google Shape;451;p5"/>
          <p:cNvSpPr/>
          <p:nvPr/>
        </p:nvSpPr>
        <p:spPr>
          <a:xfrm>
            <a:off x="1476356" y="8798682"/>
            <a:ext cx="14833190" cy="586170"/>
          </a:xfrm>
          <a:prstGeom prst="rect">
            <a:avLst/>
          </a:prstGeom>
          <a:solidFill>
            <a:schemeClr val="lt2"/>
          </a:solidFill>
          <a:ln>
            <a:noFill/>
          </a:ln>
        </p:spPr>
        <p:txBody>
          <a:bodyPr spcFirstLastPara="1" wrap="square" lIns="152375" tIns="76167" rIns="152375" bIns="76167" anchor="ctr" anchorCtr="0">
            <a:noAutofit/>
          </a:bodyPr>
          <a:lstStyle/>
          <a:p>
            <a:pPr algn="ctr" defTabSz="1523985">
              <a:buClr>
                <a:srgbClr val="000000"/>
              </a:buClr>
            </a:pPr>
            <a:r>
              <a:rPr lang="en-US" sz="2667" kern="0" dirty="0">
                <a:solidFill>
                  <a:srgbClr val="FFFFFF"/>
                </a:solidFill>
                <a:latin typeface="Trebuchet MS" panose="020B0603020202020204" pitchFamily="34" charset="0"/>
                <a:cs typeface="Arial"/>
                <a:sym typeface="Arial"/>
              </a:rPr>
              <a:t>Multiple modules - Same software </a:t>
            </a:r>
            <a:endParaRPr sz="2667" kern="0" dirty="0">
              <a:solidFill>
                <a:srgbClr val="000000"/>
              </a:solidFill>
              <a:latin typeface="Trebuchet MS" panose="020B0603020202020204" pitchFamily="34" charset="0"/>
              <a:cs typeface="Arial"/>
              <a:sym typeface="Arial"/>
            </a:endParaRPr>
          </a:p>
        </p:txBody>
      </p:sp>
      <p:sp>
        <p:nvSpPr>
          <p:cNvPr id="452" name="Google Shape;452;p5"/>
          <p:cNvSpPr txBox="1"/>
          <p:nvPr/>
        </p:nvSpPr>
        <p:spPr>
          <a:xfrm>
            <a:off x="1906286" y="9533865"/>
            <a:ext cx="13410347" cy="407674"/>
          </a:xfrm>
          <a:prstGeom prst="rect">
            <a:avLst/>
          </a:prstGeom>
          <a:noFill/>
          <a:ln>
            <a:noFill/>
          </a:ln>
        </p:spPr>
        <p:txBody>
          <a:bodyPr spcFirstLastPara="1" wrap="square" lIns="152375" tIns="76167" rIns="152375" bIns="76167" anchor="ctr" anchorCtr="0">
            <a:spAutoFit/>
          </a:bodyPr>
          <a:lstStyle/>
          <a:p>
            <a:pPr algn="ctr" defTabSz="1523985">
              <a:lnSpc>
                <a:spcPct val="90000"/>
              </a:lnSpc>
              <a:buClr>
                <a:srgbClr val="000000"/>
              </a:buClr>
            </a:pPr>
            <a:r>
              <a:rPr lang="en-US" sz="1833" kern="0" dirty="0">
                <a:solidFill>
                  <a:srgbClr val="000000"/>
                </a:solidFill>
                <a:latin typeface="Arial"/>
                <a:ea typeface="Arial"/>
                <a:cs typeface="Arial"/>
                <a:sym typeface="Arial"/>
              </a:rPr>
              <a:t>Full </a:t>
            </a:r>
            <a:r>
              <a:rPr lang="en-US" sz="1833" kern="0" dirty="0">
                <a:solidFill>
                  <a:srgbClr val="000000"/>
                </a:solidFill>
                <a:latin typeface="Trebuchet MS"/>
                <a:ea typeface="Trebuchet MS"/>
                <a:cs typeface="Trebuchet MS"/>
                <a:sym typeface="Trebuchet MS"/>
              </a:rPr>
              <a:t>specs at developer.nvidia.com/jetson</a:t>
            </a:r>
            <a:endParaRPr sz="1833" kern="0" dirty="0">
              <a:solidFill>
                <a:srgbClr val="000000"/>
              </a:solidFill>
              <a:latin typeface="Arial"/>
              <a:ea typeface="Arial"/>
              <a:cs typeface="Arial"/>
              <a:sym typeface="Arial"/>
            </a:endParaRPr>
          </a:p>
        </p:txBody>
      </p:sp>
      <p:sp>
        <p:nvSpPr>
          <p:cNvPr id="455" name="Google Shape;455;p5"/>
          <p:cNvSpPr txBox="1"/>
          <p:nvPr/>
        </p:nvSpPr>
        <p:spPr>
          <a:xfrm>
            <a:off x="5881953" y="6566277"/>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7.5 – 15W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lang="en-US" sz="2000" kern="0" dirty="0">
              <a:solidFill>
                <a:srgbClr val="CDCDCD">
                  <a:lumMod val="75000"/>
                </a:srgbClr>
              </a:solidFill>
              <a:latin typeface="Arial"/>
              <a:cs typeface="Arial"/>
              <a:sym typeface="Arial"/>
            </a:endParaRPr>
          </a:p>
        </p:txBody>
      </p:sp>
      <p:sp>
        <p:nvSpPr>
          <p:cNvPr id="457" name="Google Shape;457;p5"/>
          <p:cNvSpPr/>
          <p:nvPr/>
        </p:nvSpPr>
        <p:spPr>
          <a:xfrm>
            <a:off x="5368801" y="3365414"/>
            <a:ext cx="3006551"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TX2 NX</a:t>
            </a:r>
            <a:endParaRPr sz="2334" b="1" i="1" kern="0" dirty="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1.3 TFLOPS (FP16)</a:t>
            </a:r>
            <a:endParaRPr sz="2334" kern="0" dirty="0">
              <a:solidFill>
                <a:srgbClr val="000000"/>
              </a:solidFill>
              <a:latin typeface="Arial"/>
              <a:cs typeface="Arial"/>
              <a:sym typeface="Arial"/>
            </a:endParaRPr>
          </a:p>
          <a:p>
            <a:pPr algn="ctr" defTabSz="1523985">
              <a:lnSpc>
                <a:spcPct val="90000"/>
              </a:lnSpc>
              <a:buClr>
                <a:srgbClr val="000000"/>
              </a:buClr>
            </a:pPr>
            <a:endParaRPr sz="2000" kern="0" dirty="0">
              <a:solidFill>
                <a:srgbClr val="000000"/>
              </a:solidFill>
              <a:latin typeface="Trebuchet MS"/>
              <a:ea typeface="Trebuchet MS"/>
              <a:cs typeface="Trebuchet MS"/>
              <a:sym typeface="Trebuchet MS"/>
            </a:endParaRPr>
          </a:p>
        </p:txBody>
      </p:sp>
      <p:sp>
        <p:nvSpPr>
          <p:cNvPr id="459" name="Google Shape;459;p5"/>
          <p:cNvSpPr txBox="1"/>
          <p:nvPr/>
        </p:nvSpPr>
        <p:spPr>
          <a:xfrm>
            <a:off x="1689093" y="6556334"/>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5 - 10W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sz="2334" kern="0" dirty="0">
              <a:solidFill>
                <a:srgbClr val="CDCDCD">
                  <a:lumMod val="75000"/>
                </a:srgbClr>
              </a:solidFill>
              <a:latin typeface="Arial"/>
              <a:cs typeface="Arial"/>
              <a:sym typeface="Arial"/>
            </a:endParaRPr>
          </a:p>
        </p:txBody>
      </p:sp>
      <p:sp>
        <p:nvSpPr>
          <p:cNvPr id="465" name="Google Shape;465;p5"/>
          <p:cNvSpPr/>
          <p:nvPr/>
        </p:nvSpPr>
        <p:spPr>
          <a:xfrm>
            <a:off x="1511753" y="3365415"/>
            <a:ext cx="2405787"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NANO</a:t>
            </a:r>
            <a:endParaRPr sz="2334" b="1" i="1" kern="0" dirty="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0.5 TFLOPS (FP16)</a:t>
            </a:r>
            <a:endParaRPr sz="2334" kern="0" dirty="0">
              <a:solidFill>
                <a:srgbClr val="000000"/>
              </a:solidFill>
              <a:latin typeface="Arial"/>
              <a:cs typeface="Arial"/>
              <a:sym typeface="Arial"/>
            </a:endParaRPr>
          </a:p>
          <a:p>
            <a:pPr algn="ctr" defTabSz="1523985">
              <a:lnSpc>
                <a:spcPct val="90000"/>
              </a:lnSpc>
              <a:buClr>
                <a:srgbClr val="000000"/>
              </a:buClr>
            </a:pPr>
            <a:endParaRPr sz="2000" kern="0" dirty="0">
              <a:solidFill>
                <a:srgbClr val="000000"/>
              </a:solidFill>
              <a:latin typeface="Trebuchet MS"/>
              <a:ea typeface="Trebuchet MS"/>
              <a:cs typeface="Trebuchet MS"/>
              <a:sym typeface="Trebuchet MS"/>
            </a:endParaRPr>
          </a:p>
        </p:txBody>
      </p:sp>
      <p:grpSp>
        <p:nvGrpSpPr>
          <p:cNvPr id="466" name="Google Shape;466;p5"/>
          <p:cNvGrpSpPr/>
          <p:nvPr/>
        </p:nvGrpSpPr>
        <p:grpSpPr>
          <a:xfrm>
            <a:off x="13294007" y="4533355"/>
            <a:ext cx="2890107" cy="3471432"/>
            <a:chOff x="7841391" y="2501510"/>
            <a:chExt cx="1734064" cy="2082859"/>
          </a:xfrm>
        </p:grpSpPr>
        <p:pic>
          <p:nvPicPr>
            <p:cNvPr id="468" name="Google Shape;468;p5"/>
            <p:cNvPicPr preferRelativeResize="0"/>
            <p:nvPr/>
          </p:nvPicPr>
          <p:blipFill rotWithShape="1">
            <a:blip r:embed="rId4">
              <a:alphaModFix/>
            </a:blip>
            <a:srcRect/>
            <a:stretch/>
          </p:blipFill>
          <p:spPr>
            <a:xfrm>
              <a:off x="7841391" y="2501510"/>
              <a:ext cx="1734064" cy="1727455"/>
            </a:xfrm>
            <a:prstGeom prst="rect">
              <a:avLst/>
            </a:prstGeom>
            <a:noFill/>
            <a:ln>
              <a:noFill/>
            </a:ln>
          </p:spPr>
        </p:pic>
        <p:sp>
          <p:nvSpPr>
            <p:cNvPr id="467" name="Google Shape;467;p5"/>
            <p:cNvSpPr txBox="1"/>
            <p:nvPr/>
          </p:nvSpPr>
          <p:spPr>
            <a:xfrm>
              <a:off x="8074275" y="4159678"/>
              <a:ext cx="1268296" cy="424691"/>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 – 30W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100mm x 87mm</a:t>
              </a:r>
              <a:endParaRPr sz="2334" kern="0" dirty="0">
                <a:solidFill>
                  <a:srgbClr val="CDCDCD">
                    <a:lumMod val="75000"/>
                  </a:srgbClr>
                </a:solidFill>
                <a:latin typeface="Arial"/>
                <a:cs typeface="Arial"/>
                <a:sym typeface="Arial"/>
              </a:endParaRPr>
            </a:p>
          </p:txBody>
        </p:sp>
      </p:grpSp>
      <p:sp>
        <p:nvSpPr>
          <p:cNvPr id="469" name="Google Shape;469;p5"/>
          <p:cNvSpPr/>
          <p:nvPr/>
        </p:nvSpPr>
        <p:spPr>
          <a:xfrm>
            <a:off x="12666477" y="3365416"/>
            <a:ext cx="4145169"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AGX XAVIER series</a:t>
            </a:r>
            <a:endParaRPr sz="2334" kern="0" dirty="0">
              <a:solidFill>
                <a:srgbClr val="000000"/>
              </a:solidFill>
              <a:latin typeface="Arial"/>
              <a:cs typeface="Arial"/>
              <a:sym typeface="Arial"/>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11 TFLOPS (FP16)</a:t>
            </a:r>
            <a:endParaRPr sz="2334" kern="0" dirty="0">
              <a:solidFill>
                <a:srgbClr val="000000"/>
              </a:solidFill>
              <a:latin typeface="Arial"/>
              <a:cs typeface="Arial"/>
              <a:sym typeface="Arial"/>
            </a:endParaRPr>
          </a:p>
          <a:p>
            <a:pPr algn="ctr" defTabSz="1523985">
              <a:lnSpc>
                <a:spcPct val="90000"/>
              </a:lnSpc>
              <a:buClr>
                <a:srgbClr val="000000"/>
              </a:buClr>
            </a:pPr>
            <a:r>
              <a:rPr lang="en-US" sz="2000" kern="0" dirty="0">
                <a:solidFill>
                  <a:srgbClr val="000000"/>
                </a:solidFill>
                <a:latin typeface="Trebuchet MS"/>
                <a:ea typeface="Trebuchet MS"/>
                <a:cs typeface="Trebuchet MS"/>
                <a:sym typeface="Trebuchet MS"/>
              </a:rPr>
              <a:t>32 TOPS (INT8)</a:t>
            </a:r>
            <a:endParaRPr sz="2334" kern="0" dirty="0">
              <a:solidFill>
                <a:srgbClr val="000000"/>
              </a:solidFill>
              <a:latin typeface="Arial"/>
              <a:cs typeface="Arial"/>
              <a:sym typeface="Arial"/>
            </a:endParaRPr>
          </a:p>
        </p:txBody>
      </p:sp>
      <p:sp>
        <p:nvSpPr>
          <p:cNvPr id="470" name="Google Shape;470;p5"/>
          <p:cNvSpPr txBox="1"/>
          <p:nvPr/>
        </p:nvSpPr>
        <p:spPr>
          <a:xfrm>
            <a:off x="9800282" y="6557531"/>
            <a:ext cx="1980243" cy="707819"/>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10 - 15W</a:t>
            </a:r>
            <a:endParaRPr sz="2334" kern="0" dirty="0">
              <a:solidFill>
                <a:srgbClr val="CDCDCD">
                  <a:lumMod val="75000"/>
                </a:srgbClr>
              </a:solidFill>
              <a:latin typeface="Arial"/>
              <a:cs typeface="Arial"/>
              <a:sym typeface="Arial"/>
            </a:endParaRPr>
          </a:p>
          <a:p>
            <a:pPr algn="ctr" defTabSz="1523985">
              <a:lnSpc>
                <a:spcPct val="90000"/>
              </a:lnSpc>
              <a:buClr>
                <a:srgbClr val="000000"/>
              </a:buClr>
            </a:pPr>
            <a:r>
              <a:rPr lang="en-US" sz="2000" kern="0" dirty="0">
                <a:solidFill>
                  <a:srgbClr val="CDCDCD">
                    <a:lumMod val="75000"/>
                  </a:srgbClr>
                </a:solidFill>
                <a:latin typeface="Trebuchet MS"/>
                <a:ea typeface="Trebuchet MS"/>
                <a:cs typeface="Trebuchet MS"/>
                <a:sym typeface="Trebuchet MS"/>
              </a:rPr>
              <a:t>45mm x 70mm</a:t>
            </a:r>
            <a:endParaRPr sz="2334" kern="0" dirty="0">
              <a:solidFill>
                <a:srgbClr val="CDCDCD">
                  <a:lumMod val="75000"/>
                </a:srgbClr>
              </a:solidFill>
              <a:latin typeface="Arial"/>
              <a:cs typeface="Arial"/>
              <a:sym typeface="Arial"/>
            </a:endParaRPr>
          </a:p>
        </p:txBody>
      </p:sp>
      <p:sp>
        <p:nvSpPr>
          <p:cNvPr id="471" name="Google Shape;471;p5"/>
          <p:cNvSpPr/>
          <p:nvPr/>
        </p:nvSpPr>
        <p:spPr>
          <a:xfrm>
            <a:off x="9287129" y="3365414"/>
            <a:ext cx="3006551" cy="1069585"/>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XAVIER NX</a:t>
            </a:r>
            <a:endParaRPr sz="2334" b="1" i="1" kern="0" dirty="0">
              <a:solidFill>
                <a:srgbClr val="000000"/>
              </a:solidFill>
              <a:latin typeface="Trebuchet MS"/>
              <a:ea typeface="Trebuchet MS"/>
              <a:cs typeface="Trebuchet MS"/>
              <a:sym typeface="Trebuchet MS"/>
            </a:endParaRPr>
          </a:p>
          <a:p>
            <a:pPr algn="ctr" defTabSz="1523985">
              <a:lnSpc>
                <a:spcPct val="90000"/>
              </a:lnSpc>
              <a:spcBef>
                <a:spcPts val="333"/>
              </a:spcBef>
              <a:buClr>
                <a:srgbClr val="000000"/>
              </a:buClr>
            </a:pPr>
            <a:r>
              <a:rPr lang="en-US" sz="2000" kern="0" dirty="0">
                <a:solidFill>
                  <a:srgbClr val="000000"/>
                </a:solidFill>
                <a:latin typeface="Trebuchet MS"/>
                <a:ea typeface="Trebuchet MS"/>
                <a:cs typeface="Trebuchet MS"/>
                <a:sym typeface="Trebuchet MS"/>
              </a:rPr>
              <a:t>6 TFLOPS (FP16)</a:t>
            </a:r>
            <a:endParaRPr sz="2334" kern="0" dirty="0">
              <a:solidFill>
                <a:srgbClr val="000000"/>
              </a:solidFill>
              <a:latin typeface="Arial"/>
              <a:cs typeface="Arial"/>
              <a:sym typeface="Arial"/>
            </a:endParaRPr>
          </a:p>
          <a:p>
            <a:pPr algn="ctr" defTabSz="1523985">
              <a:lnSpc>
                <a:spcPct val="90000"/>
              </a:lnSpc>
              <a:buClr>
                <a:srgbClr val="000000"/>
              </a:buClr>
            </a:pPr>
            <a:r>
              <a:rPr lang="en-US" sz="2000" kern="0" dirty="0">
                <a:solidFill>
                  <a:srgbClr val="000000"/>
                </a:solidFill>
                <a:latin typeface="Trebuchet MS"/>
                <a:ea typeface="Trebuchet MS"/>
                <a:cs typeface="Trebuchet MS"/>
                <a:sym typeface="Trebuchet MS"/>
              </a:rPr>
              <a:t>21 TOPS (INT8)</a:t>
            </a:r>
            <a:endParaRPr sz="2334" kern="0" dirty="0">
              <a:solidFill>
                <a:srgbClr val="000000"/>
              </a:solidFill>
              <a:latin typeface="Arial"/>
              <a:cs typeface="Arial"/>
              <a:sym typeface="Arial"/>
            </a:endParaRPr>
          </a:p>
        </p:txBody>
      </p:sp>
      <p:cxnSp>
        <p:nvCxnSpPr>
          <p:cNvPr id="472" name="Google Shape;472;p5"/>
          <p:cNvCxnSpPr/>
          <p:nvPr/>
        </p:nvCxnSpPr>
        <p:spPr>
          <a:xfrm>
            <a:off x="1476354" y="8404874"/>
            <a:ext cx="8918649" cy="0"/>
          </a:xfrm>
          <a:prstGeom prst="straightConnector1">
            <a:avLst/>
          </a:prstGeom>
          <a:noFill/>
          <a:ln w="9525" cap="flat" cmpd="sng">
            <a:solidFill>
              <a:schemeClr val="accent4"/>
            </a:solidFill>
            <a:prstDash val="solid"/>
            <a:round/>
            <a:headEnd type="none" w="sm" len="sm"/>
            <a:tailEnd type="none" w="sm" len="sm"/>
          </a:ln>
        </p:spPr>
      </p:cxnSp>
      <p:sp>
        <p:nvSpPr>
          <p:cNvPr id="473" name="Google Shape;473;p5"/>
          <p:cNvSpPr txBox="1"/>
          <p:nvPr/>
        </p:nvSpPr>
        <p:spPr>
          <a:xfrm>
            <a:off x="4761125" y="8224874"/>
            <a:ext cx="1926810" cy="430821"/>
          </a:xfrm>
          <a:prstGeom prst="rect">
            <a:avLst/>
          </a:prstGeom>
          <a:solidFill>
            <a:schemeClr val="lt1"/>
          </a:solid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a:solidFill>
                  <a:srgbClr val="000000"/>
                </a:solidFill>
                <a:latin typeface="Trebuchet MS"/>
                <a:ea typeface="Trebuchet MS"/>
                <a:cs typeface="Trebuchet MS"/>
                <a:sym typeface="Trebuchet MS"/>
              </a:rPr>
              <a:t>AI at the edge</a:t>
            </a:r>
            <a:endParaRPr sz="2000" kern="0">
              <a:solidFill>
                <a:srgbClr val="A5A5A5"/>
              </a:solidFill>
              <a:latin typeface="Trebuchet MS"/>
              <a:ea typeface="Trebuchet MS"/>
              <a:cs typeface="Trebuchet MS"/>
              <a:sym typeface="Trebuchet MS"/>
            </a:endParaRPr>
          </a:p>
        </p:txBody>
      </p:sp>
      <p:cxnSp>
        <p:nvCxnSpPr>
          <p:cNvPr id="474" name="Google Shape;474;p5"/>
          <p:cNvCxnSpPr/>
          <p:nvPr/>
        </p:nvCxnSpPr>
        <p:spPr>
          <a:xfrm>
            <a:off x="10666044" y="8404874"/>
            <a:ext cx="5643501" cy="35444"/>
          </a:xfrm>
          <a:prstGeom prst="straightConnector1">
            <a:avLst/>
          </a:prstGeom>
          <a:noFill/>
          <a:ln w="9525" cap="flat" cmpd="sng">
            <a:solidFill>
              <a:schemeClr val="accent4"/>
            </a:solidFill>
            <a:prstDash val="solid"/>
            <a:round/>
            <a:headEnd type="none" w="sm" len="sm"/>
            <a:tailEnd type="none" w="sm" len="sm"/>
          </a:ln>
        </p:spPr>
      </p:cxnSp>
      <p:sp>
        <p:nvSpPr>
          <p:cNvPr id="475" name="Google Shape;475;p5"/>
          <p:cNvSpPr txBox="1"/>
          <p:nvPr/>
        </p:nvSpPr>
        <p:spPr>
          <a:xfrm>
            <a:off x="11850941" y="8205501"/>
            <a:ext cx="3465692" cy="430821"/>
          </a:xfrm>
          <a:prstGeom prst="rect">
            <a:avLst/>
          </a:prstGeom>
          <a:solidFill>
            <a:schemeClr val="lt1"/>
          </a:solid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2000" kern="0">
                <a:solidFill>
                  <a:srgbClr val="000000"/>
                </a:solidFill>
                <a:latin typeface="Trebuchet MS"/>
                <a:ea typeface="Trebuchet MS"/>
                <a:cs typeface="Trebuchet MS"/>
                <a:sym typeface="Trebuchet MS"/>
              </a:rPr>
              <a:t>Fully autonomous machines</a:t>
            </a:r>
            <a:endParaRPr sz="2000" kern="0">
              <a:solidFill>
                <a:srgbClr val="A5A5A5"/>
              </a:solidFill>
              <a:latin typeface="Trebuchet MS"/>
              <a:ea typeface="Trebuchet MS"/>
              <a:cs typeface="Trebuchet MS"/>
              <a:sym typeface="Trebuchet MS"/>
            </a:endParaRPr>
          </a:p>
        </p:txBody>
      </p:sp>
      <p:pic>
        <p:nvPicPr>
          <p:cNvPr id="3" name="Picture 2" descr="A picture containing text, electronics&#10;&#10;Description automatically generated">
            <a:extLst>
              <a:ext uri="{FF2B5EF4-FFF2-40B4-BE49-F238E27FC236}">
                <a16:creationId xmlns:a16="http://schemas.microsoft.com/office/drawing/2014/main" id="{02345E06-D6AB-4024-A3C3-06F6D1D65BDF}"/>
              </a:ext>
            </a:extLst>
          </p:cNvPr>
          <p:cNvPicPr>
            <a:picLocks noChangeAspect="1"/>
          </p:cNvPicPr>
          <p:nvPr/>
        </p:nvPicPr>
        <p:blipFill rotWithShape="1">
          <a:blip r:embed="rId5"/>
          <a:srcRect l="1459" t="2785" r="3465" b="2119"/>
          <a:stretch/>
        </p:blipFill>
        <p:spPr>
          <a:xfrm>
            <a:off x="1689093" y="5170007"/>
            <a:ext cx="2044047" cy="1331469"/>
          </a:xfrm>
          <a:prstGeom prst="rect">
            <a:avLst/>
          </a:prstGeom>
        </p:spPr>
      </p:pic>
      <p:pic>
        <p:nvPicPr>
          <p:cNvPr id="7170" name="Picture 2">
            <a:extLst>
              <a:ext uri="{FF2B5EF4-FFF2-40B4-BE49-F238E27FC236}">
                <a16:creationId xmlns:a16="http://schemas.microsoft.com/office/drawing/2014/main" id="{288DE25E-B06A-4A2F-BF94-F911AF7D023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53466" y="5115563"/>
            <a:ext cx="2237217" cy="147905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4" name="Google Shape;484;p6"/>
          <p:cNvSpPr txBox="1">
            <a:spLocks noGrp="1"/>
          </p:cNvSpPr>
          <p:nvPr>
            <p:ph type="title"/>
          </p:nvPr>
        </p:nvSpPr>
        <p:spPr>
          <a:xfrm>
            <a:off x="733725" y="929642"/>
            <a:ext cx="16626840" cy="984885"/>
          </a:xfrm>
          <a:prstGeom prst="rect">
            <a:avLst/>
          </a:prstGeom>
          <a:noFill/>
          <a:ln>
            <a:noFill/>
          </a:ln>
        </p:spPr>
        <p:txBody>
          <a:bodyPr spcFirstLastPara="1" vert="horz" wrap="square" lIns="152375" tIns="76167" rIns="152375" bIns="76167" numCol="1" anchor="b" anchorCtr="0" compatLnSpc="1">
            <a:prstTxWarp prst="textNoShape">
              <a:avLst/>
            </a:prstTxWarp>
            <a:noAutofit/>
          </a:bodyPr>
          <a:lstStyle/>
          <a:p>
            <a:r>
              <a:rPr lang="en-US" sz="5334" spc="100" dirty="0"/>
              <a:t>JETSON DEVELOPER KITS</a:t>
            </a:r>
            <a:endParaRPr sz="5334" spc="100" dirty="0"/>
          </a:p>
        </p:txBody>
      </p:sp>
      <p:sp>
        <p:nvSpPr>
          <p:cNvPr id="485" name="Google Shape;485;p6"/>
          <p:cNvSpPr txBox="1"/>
          <p:nvPr/>
        </p:nvSpPr>
        <p:spPr>
          <a:xfrm>
            <a:off x="733725" y="1798320"/>
            <a:ext cx="16626840" cy="875772"/>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CDCDCD"/>
              </a:buClr>
              <a:buSzPts val="2400"/>
            </a:pPr>
            <a:r>
              <a:rPr lang="en-US" sz="4001" kern="0" dirty="0">
                <a:solidFill>
                  <a:srgbClr val="76B900"/>
                </a:solidFill>
                <a:latin typeface="Trebuchet MS"/>
                <a:ea typeface="Trebuchet MS"/>
                <a:cs typeface="Trebuchet MS"/>
                <a:sym typeface="Trebuchet MS"/>
              </a:rPr>
              <a:t>for Engineers, Makers, and Learners</a:t>
            </a:r>
            <a:endParaRPr sz="2334" kern="0" dirty="0">
              <a:solidFill>
                <a:srgbClr val="000000"/>
              </a:solidFill>
              <a:latin typeface="Arial"/>
              <a:cs typeface="Arial"/>
              <a:sym typeface="Arial"/>
            </a:endParaRPr>
          </a:p>
        </p:txBody>
      </p:sp>
      <p:grpSp>
        <p:nvGrpSpPr>
          <p:cNvPr id="2" name="Group 1">
            <a:extLst>
              <a:ext uri="{FF2B5EF4-FFF2-40B4-BE49-F238E27FC236}">
                <a16:creationId xmlns:a16="http://schemas.microsoft.com/office/drawing/2014/main" id="{1AFBA248-FC6F-4BCF-AD7F-6ADC9FCF3E03}"/>
              </a:ext>
            </a:extLst>
          </p:cNvPr>
          <p:cNvGrpSpPr/>
          <p:nvPr/>
        </p:nvGrpSpPr>
        <p:grpSpPr>
          <a:xfrm>
            <a:off x="1413820" y="3544645"/>
            <a:ext cx="3128234" cy="4801733"/>
            <a:chOff x="212025" y="2156762"/>
            <a:chExt cx="1876940" cy="2881039"/>
          </a:xfrm>
        </p:grpSpPr>
        <p:sp>
          <p:nvSpPr>
            <p:cNvPr id="483" name="Google Shape;483;p6"/>
            <p:cNvSpPr txBox="1"/>
            <p:nvPr/>
          </p:nvSpPr>
          <p:spPr>
            <a:xfrm>
              <a:off x="428695" y="4529894"/>
              <a:ext cx="14436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5W | 10W</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0.5 TFLOPS (FP16)</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$59</a:t>
              </a:r>
              <a:endParaRPr sz="2000" kern="0" dirty="0">
                <a:solidFill>
                  <a:srgbClr val="CDCDCD">
                    <a:lumMod val="75000"/>
                  </a:srgbClr>
                </a:solidFill>
                <a:latin typeface="Arial"/>
                <a:cs typeface="Arial"/>
                <a:sym typeface="Arial"/>
              </a:endParaRPr>
            </a:p>
          </p:txBody>
        </p:sp>
        <p:pic>
          <p:nvPicPr>
            <p:cNvPr id="493" name="Google Shape;493;p6" descr="A circuit board&#10;&#10;Description automatically generated"/>
            <p:cNvPicPr preferRelativeResize="0"/>
            <p:nvPr/>
          </p:nvPicPr>
          <p:blipFill rotWithShape="1">
            <a:blip r:embed="rId3">
              <a:alphaModFix/>
            </a:blip>
            <a:srcRect l="28381" t="24008" r="29036" b="24328"/>
            <a:stretch/>
          </p:blipFill>
          <p:spPr>
            <a:xfrm>
              <a:off x="212025" y="2907250"/>
              <a:ext cx="1876940" cy="1501752"/>
            </a:xfrm>
            <a:prstGeom prst="rect">
              <a:avLst/>
            </a:prstGeom>
            <a:noFill/>
            <a:ln>
              <a:noFill/>
            </a:ln>
          </p:spPr>
        </p:pic>
        <p:sp>
          <p:nvSpPr>
            <p:cNvPr id="495" name="Google Shape;495;p6"/>
            <p:cNvSpPr txBox="1"/>
            <p:nvPr/>
          </p:nvSpPr>
          <p:spPr>
            <a:xfrm>
              <a:off x="248545" y="2156762"/>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NANO 2GB</a:t>
              </a:r>
              <a:endParaRPr sz="2334" kern="0" dirty="0">
                <a:solidFill>
                  <a:srgbClr val="000000"/>
                </a:solidFill>
                <a:latin typeface="Arial"/>
                <a:cs typeface="Arial"/>
                <a:sym typeface="Arial"/>
              </a:endParaRPr>
            </a:p>
          </p:txBody>
        </p:sp>
      </p:grpSp>
      <p:grpSp>
        <p:nvGrpSpPr>
          <p:cNvPr id="3" name="Group 2">
            <a:extLst>
              <a:ext uri="{FF2B5EF4-FFF2-40B4-BE49-F238E27FC236}">
                <a16:creationId xmlns:a16="http://schemas.microsoft.com/office/drawing/2014/main" id="{7B6C1427-8D90-4A2E-8A18-C2EDCB8FB082}"/>
              </a:ext>
            </a:extLst>
          </p:cNvPr>
          <p:cNvGrpSpPr/>
          <p:nvPr/>
        </p:nvGrpSpPr>
        <p:grpSpPr>
          <a:xfrm>
            <a:off x="5027069" y="3542772"/>
            <a:ext cx="3135584" cy="5206548"/>
            <a:chOff x="2278375" y="2155639"/>
            <a:chExt cx="1881350" cy="3123929"/>
          </a:xfrm>
        </p:grpSpPr>
        <p:pic>
          <p:nvPicPr>
            <p:cNvPr id="488" name="Google Shape;488;p6"/>
            <p:cNvPicPr preferRelativeResize="0"/>
            <p:nvPr/>
          </p:nvPicPr>
          <p:blipFill rotWithShape="1">
            <a:blip r:embed="rId4">
              <a:alphaModFix/>
            </a:blip>
            <a:srcRect/>
            <a:stretch/>
          </p:blipFill>
          <p:spPr>
            <a:xfrm>
              <a:off x="2355925" y="2938013"/>
              <a:ext cx="1803800" cy="1387087"/>
            </a:xfrm>
            <a:prstGeom prst="rect">
              <a:avLst/>
            </a:prstGeom>
            <a:noFill/>
            <a:ln>
              <a:noFill/>
            </a:ln>
          </p:spPr>
        </p:pic>
        <p:sp>
          <p:nvSpPr>
            <p:cNvPr id="494" name="Google Shape;494;p6"/>
            <p:cNvSpPr txBox="1"/>
            <p:nvPr/>
          </p:nvSpPr>
          <p:spPr>
            <a:xfrm>
              <a:off x="2458525" y="4522368"/>
              <a:ext cx="1443600" cy="757200"/>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5W | 10W</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0.5 TFLOPS (FP16)</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$99</a:t>
              </a:r>
              <a:endParaRPr sz="2000" kern="0" dirty="0">
                <a:solidFill>
                  <a:srgbClr val="CDCDCD">
                    <a:lumMod val="75000"/>
                  </a:srgbClr>
                </a:solidFill>
                <a:latin typeface="Arial"/>
                <a:cs typeface="Arial"/>
                <a:sym typeface="Arial"/>
              </a:endParaRPr>
            </a:p>
          </p:txBody>
        </p:sp>
        <p:sp>
          <p:nvSpPr>
            <p:cNvPr id="496" name="Google Shape;496;p6"/>
            <p:cNvSpPr txBox="1"/>
            <p:nvPr/>
          </p:nvSpPr>
          <p:spPr>
            <a:xfrm>
              <a:off x="2278375" y="2155639"/>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NANO </a:t>
              </a:r>
              <a:endParaRPr sz="2334" kern="0" dirty="0">
                <a:solidFill>
                  <a:srgbClr val="000000"/>
                </a:solidFill>
                <a:latin typeface="Arial"/>
                <a:cs typeface="Arial"/>
                <a:sym typeface="Arial"/>
              </a:endParaRPr>
            </a:p>
          </p:txBody>
        </p:sp>
      </p:grpSp>
      <p:grpSp>
        <p:nvGrpSpPr>
          <p:cNvPr id="4" name="Group 3">
            <a:extLst>
              <a:ext uri="{FF2B5EF4-FFF2-40B4-BE49-F238E27FC236}">
                <a16:creationId xmlns:a16="http://schemas.microsoft.com/office/drawing/2014/main" id="{13D02994-593B-43EF-A383-F489A6881F10}"/>
              </a:ext>
            </a:extLst>
          </p:cNvPr>
          <p:cNvGrpSpPr/>
          <p:nvPr/>
        </p:nvGrpSpPr>
        <p:grpSpPr>
          <a:xfrm>
            <a:off x="8433958" y="3542773"/>
            <a:ext cx="4166501" cy="4803604"/>
            <a:chOff x="6392302" y="2155639"/>
            <a:chExt cx="2499900" cy="2882162"/>
          </a:xfrm>
        </p:grpSpPr>
        <p:pic>
          <p:nvPicPr>
            <p:cNvPr id="491" name="Google Shape;491;p6" descr="Jetson Xavier NX Developer Kit"/>
            <p:cNvPicPr preferRelativeResize="0"/>
            <p:nvPr/>
          </p:nvPicPr>
          <p:blipFill rotWithShape="1">
            <a:blip r:embed="rId5">
              <a:alphaModFix/>
            </a:blip>
            <a:srcRect/>
            <a:stretch/>
          </p:blipFill>
          <p:spPr>
            <a:xfrm>
              <a:off x="6740352" y="2907250"/>
              <a:ext cx="1803800" cy="1501750"/>
            </a:xfrm>
            <a:prstGeom prst="rect">
              <a:avLst/>
            </a:prstGeom>
            <a:noFill/>
            <a:ln>
              <a:noFill/>
            </a:ln>
          </p:spPr>
        </p:pic>
        <p:sp>
          <p:nvSpPr>
            <p:cNvPr id="492" name="Google Shape;492;p6"/>
            <p:cNvSpPr txBox="1"/>
            <p:nvPr/>
          </p:nvSpPr>
          <p:spPr>
            <a:xfrm>
              <a:off x="6392302" y="4529894"/>
              <a:ext cx="24999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10W | 15W</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6 TFLOPS (FP16) | 21 TOPS (INT8)</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$399 </a:t>
              </a:r>
              <a:endParaRPr sz="2000" kern="0" dirty="0">
                <a:solidFill>
                  <a:srgbClr val="CDCDCD">
                    <a:lumMod val="75000"/>
                  </a:srgbClr>
                </a:solidFill>
                <a:latin typeface="Arial"/>
                <a:cs typeface="Arial"/>
                <a:sym typeface="Arial"/>
              </a:endParaRPr>
            </a:p>
          </p:txBody>
        </p:sp>
        <p:sp>
          <p:nvSpPr>
            <p:cNvPr id="498" name="Google Shape;498;p6"/>
            <p:cNvSpPr txBox="1"/>
            <p:nvPr/>
          </p:nvSpPr>
          <p:spPr>
            <a:xfrm>
              <a:off x="6740252" y="2155639"/>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XAVIER NX</a:t>
              </a:r>
              <a:endParaRPr sz="2334" kern="0" dirty="0">
                <a:solidFill>
                  <a:srgbClr val="000000"/>
                </a:solidFill>
                <a:latin typeface="Arial"/>
                <a:cs typeface="Arial"/>
                <a:sym typeface="Arial"/>
              </a:endParaRPr>
            </a:p>
          </p:txBody>
        </p:sp>
      </p:grpSp>
      <p:grpSp>
        <p:nvGrpSpPr>
          <p:cNvPr id="5" name="Group 4">
            <a:extLst>
              <a:ext uri="{FF2B5EF4-FFF2-40B4-BE49-F238E27FC236}">
                <a16:creationId xmlns:a16="http://schemas.microsoft.com/office/drawing/2014/main" id="{C584168A-6CC0-4533-97C7-FC5DFCBFCAEA}"/>
              </a:ext>
            </a:extLst>
          </p:cNvPr>
          <p:cNvGrpSpPr/>
          <p:nvPr/>
        </p:nvGrpSpPr>
        <p:grpSpPr>
          <a:xfrm>
            <a:off x="12443971" y="3542773"/>
            <a:ext cx="4300001" cy="4803604"/>
            <a:chOff x="8569710" y="2155639"/>
            <a:chExt cx="2580000" cy="2882162"/>
          </a:xfrm>
        </p:grpSpPr>
        <p:pic>
          <p:nvPicPr>
            <p:cNvPr id="481" name="Google Shape;481;p6"/>
            <p:cNvPicPr preferRelativeResize="0"/>
            <p:nvPr/>
          </p:nvPicPr>
          <p:blipFill rotWithShape="1">
            <a:blip r:embed="rId6">
              <a:alphaModFix/>
            </a:blip>
            <a:srcRect/>
            <a:stretch/>
          </p:blipFill>
          <p:spPr>
            <a:xfrm>
              <a:off x="9054023" y="2611465"/>
              <a:ext cx="1611375" cy="2040200"/>
            </a:xfrm>
            <a:prstGeom prst="rect">
              <a:avLst/>
            </a:prstGeom>
            <a:noFill/>
            <a:ln>
              <a:noFill/>
            </a:ln>
          </p:spPr>
        </p:pic>
        <p:sp>
          <p:nvSpPr>
            <p:cNvPr id="482" name="Google Shape;482;p6"/>
            <p:cNvSpPr txBox="1"/>
            <p:nvPr/>
          </p:nvSpPr>
          <p:spPr>
            <a:xfrm>
              <a:off x="8569710" y="4529894"/>
              <a:ext cx="25800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10 | 15W | 30W</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11 TFLOPS (FP16) | 32 TOPS (INT8)</a:t>
              </a:r>
              <a:endParaRPr sz="2000" kern="0" dirty="0">
                <a:solidFill>
                  <a:srgbClr val="CDCDCD">
                    <a:lumMod val="75000"/>
                  </a:srgbClr>
                </a:solidFill>
                <a:latin typeface="Arial"/>
                <a:cs typeface="Arial"/>
                <a:sym typeface="Arial"/>
              </a:endParaRPr>
            </a:p>
            <a:p>
              <a:pPr algn="ctr" defTabSz="1523985">
                <a:lnSpc>
                  <a:spcPct val="90000"/>
                </a:lnSpc>
                <a:buClr>
                  <a:srgbClr val="000000"/>
                </a:buClr>
              </a:pPr>
              <a:r>
                <a:rPr lang="en-US" sz="1667" kern="0" dirty="0">
                  <a:solidFill>
                    <a:srgbClr val="CDCDCD">
                      <a:lumMod val="75000"/>
                    </a:srgbClr>
                  </a:solidFill>
                  <a:latin typeface="Trebuchet MS"/>
                  <a:ea typeface="Trebuchet MS"/>
                  <a:cs typeface="Trebuchet MS"/>
                  <a:sym typeface="Trebuchet MS"/>
                </a:rPr>
                <a:t>$699</a:t>
              </a:r>
              <a:endParaRPr sz="2000" kern="0" dirty="0">
                <a:solidFill>
                  <a:srgbClr val="CDCDCD">
                    <a:lumMod val="75000"/>
                  </a:srgbClr>
                </a:solidFill>
                <a:latin typeface="Arial"/>
                <a:cs typeface="Arial"/>
                <a:sym typeface="Arial"/>
              </a:endParaRPr>
            </a:p>
          </p:txBody>
        </p:sp>
        <p:sp>
          <p:nvSpPr>
            <p:cNvPr id="499" name="Google Shape;499;p6"/>
            <p:cNvSpPr txBox="1"/>
            <p:nvPr/>
          </p:nvSpPr>
          <p:spPr>
            <a:xfrm>
              <a:off x="8856960" y="2155639"/>
              <a:ext cx="20055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dirty="0">
                  <a:solidFill>
                    <a:srgbClr val="000000"/>
                  </a:solidFill>
                  <a:latin typeface="Trebuchet MS"/>
                  <a:ea typeface="Trebuchet MS"/>
                  <a:cs typeface="Trebuchet MS"/>
                  <a:sym typeface="Trebuchet MS"/>
                </a:rPr>
                <a:t>JETSON AGX XAVIER </a:t>
              </a:r>
              <a:endParaRPr sz="2334" kern="0" dirty="0">
                <a:solidFill>
                  <a:srgbClr val="000000"/>
                </a:solidFill>
                <a:latin typeface="Arial"/>
                <a:cs typeface="Arial"/>
                <a:sym typeface="Arial"/>
              </a:endParaRPr>
            </a:p>
          </p:txBody>
        </p:sp>
      </p:grpSp>
      <p:sp>
        <p:nvSpPr>
          <p:cNvPr id="29" name="Google Shape;451;p5">
            <a:extLst>
              <a:ext uri="{FF2B5EF4-FFF2-40B4-BE49-F238E27FC236}">
                <a16:creationId xmlns:a16="http://schemas.microsoft.com/office/drawing/2014/main" id="{A16F8A95-675E-42E8-A261-11D79898AA29}"/>
              </a:ext>
            </a:extLst>
          </p:cNvPr>
          <p:cNvSpPr/>
          <p:nvPr/>
        </p:nvSpPr>
        <p:spPr>
          <a:xfrm>
            <a:off x="1476356" y="8798682"/>
            <a:ext cx="14833190" cy="586170"/>
          </a:xfrm>
          <a:prstGeom prst="rect">
            <a:avLst/>
          </a:prstGeom>
          <a:solidFill>
            <a:schemeClr val="lt2"/>
          </a:solidFill>
          <a:ln>
            <a:noFill/>
          </a:ln>
        </p:spPr>
        <p:txBody>
          <a:bodyPr spcFirstLastPara="1" wrap="square" lIns="152375" tIns="76167" rIns="152375" bIns="76167" anchor="ctr" anchorCtr="0">
            <a:noAutofit/>
          </a:bodyPr>
          <a:lstStyle/>
          <a:p>
            <a:pPr algn="ctr" defTabSz="1523985">
              <a:buClr>
                <a:srgbClr val="000000"/>
              </a:buClr>
            </a:pPr>
            <a:r>
              <a:rPr lang="en-US" sz="2667" kern="0" dirty="0">
                <a:solidFill>
                  <a:srgbClr val="FFFFFF"/>
                </a:solidFill>
                <a:latin typeface="Trebuchet MS" panose="020B0603020202020204" pitchFamily="34" charset="0"/>
                <a:cs typeface="Arial"/>
                <a:sym typeface="Arial"/>
              </a:rPr>
              <a:t>Multiple developer kits - Same software </a:t>
            </a:r>
            <a:endParaRPr sz="2667" kern="0" dirty="0">
              <a:solidFill>
                <a:srgbClr val="000000"/>
              </a:solidFill>
              <a:latin typeface="Trebuchet MS" panose="020B0603020202020204" pitchFamily="34" charset="0"/>
              <a:cs typeface="Arial"/>
              <a:sym typeface="Arial"/>
            </a:endParaRPr>
          </a:p>
        </p:txBody>
      </p:sp>
      <p:sp>
        <p:nvSpPr>
          <p:cNvPr id="30" name="Google Shape;452;p5">
            <a:extLst>
              <a:ext uri="{FF2B5EF4-FFF2-40B4-BE49-F238E27FC236}">
                <a16:creationId xmlns:a16="http://schemas.microsoft.com/office/drawing/2014/main" id="{483D95D8-77FD-421A-8DF3-B73BE2220A49}"/>
              </a:ext>
            </a:extLst>
          </p:cNvPr>
          <p:cNvSpPr txBox="1"/>
          <p:nvPr/>
        </p:nvSpPr>
        <p:spPr>
          <a:xfrm>
            <a:off x="1906286" y="9533865"/>
            <a:ext cx="13410347" cy="407674"/>
          </a:xfrm>
          <a:prstGeom prst="rect">
            <a:avLst/>
          </a:prstGeom>
          <a:noFill/>
          <a:ln>
            <a:noFill/>
          </a:ln>
        </p:spPr>
        <p:txBody>
          <a:bodyPr spcFirstLastPara="1" wrap="square" lIns="152375" tIns="76167" rIns="152375" bIns="76167" anchor="ctr" anchorCtr="0">
            <a:spAutoFit/>
          </a:bodyPr>
          <a:lstStyle/>
          <a:p>
            <a:pPr algn="ctr" defTabSz="1523985">
              <a:lnSpc>
                <a:spcPct val="90000"/>
              </a:lnSpc>
              <a:buClr>
                <a:srgbClr val="000000"/>
              </a:buClr>
            </a:pPr>
            <a:r>
              <a:rPr lang="en-US" sz="1833" kern="0" dirty="0">
                <a:solidFill>
                  <a:srgbClr val="000000"/>
                </a:solidFill>
                <a:latin typeface="Arial"/>
                <a:ea typeface="Arial"/>
                <a:cs typeface="Arial"/>
                <a:sym typeface="Arial"/>
              </a:rPr>
              <a:t>Full </a:t>
            </a:r>
            <a:r>
              <a:rPr lang="en-US" sz="1833" kern="0" dirty="0">
                <a:solidFill>
                  <a:srgbClr val="000000"/>
                </a:solidFill>
                <a:latin typeface="Trebuchet MS"/>
                <a:ea typeface="Trebuchet MS"/>
                <a:cs typeface="Trebuchet MS"/>
                <a:sym typeface="Trebuchet MS"/>
              </a:rPr>
              <a:t>specs at developer.nvidia.com/jetson</a:t>
            </a:r>
            <a:endParaRPr sz="1833" kern="0" dirty="0">
              <a:solidFill>
                <a:srgbClr val="000000"/>
              </a:solidFill>
              <a:latin typeface="Arial"/>
              <a:ea typeface="Arial"/>
              <a:cs typeface="Arial"/>
              <a:sym typeface="Arial"/>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1770B8-F26E-4B83-B713-A4A0B071DAE8}"/>
              </a:ext>
            </a:extLst>
          </p:cNvPr>
          <p:cNvSpPr>
            <a:spLocks noGrp="1"/>
          </p:cNvSpPr>
          <p:nvPr>
            <p:ph type="title"/>
          </p:nvPr>
        </p:nvSpPr>
        <p:spPr/>
        <p:txBody>
          <a:bodyPr/>
          <a:lstStyle/>
          <a:p>
            <a:r>
              <a:rPr lang="en-US" dirty="0"/>
              <a:t>GPU Programming Languages</a:t>
            </a:r>
          </a:p>
        </p:txBody>
      </p:sp>
      <p:sp>
        <p:nvSpPr>
          <p:cNvPr id="4" name="Slide Number Placeholder 3">
            <a:extLst>
              <a:ext uri="{FF2B5EF4-FFF2-40B4-BE49-F238E27FC236}">
                <a16:creationId xmlns:a16="http://schemas.microsoft.com/office/drawing/2014/main" id="{E75EEBFF-092B-4E05-924F-8621F09FB8CE}"/>
              </a:ext>
            </a:extLst>
          </p:cNvPr>
          <p:cNvSpPr>
            <a:spLocks noGrp="1"/>
          </p:cNvSpPr>
          <p:nvPr>
            <p:ph type="sldNum" sz="quarter" idx="12"/>
          </p:nvPr>
        </p:nvSpPr>
        <p:spPr/>
        <p:txBody>
          <a:bodyPr/>
          <a:lstStyle/>
          <a:p>
            <a:pPr>
              <a:defRPr/>
            </a:pPr>
            <a:fld id="{7499886E-1778-41FD-B810-C2A5ABCE85E5}" type="slidenum">
              <a:rPr lang="en-US" altLang="en-US" smtClean="0">
                <a:solidFill>
                  <a:schemeClr val="bg1"/>
                </a:solidFill>
              </a:rPr>
              <a:pPr>
                <a:defRPr/>
              </a:pPr>
              <a:t>17</a:t>
            </a:fld>
            <a:endParaRPr lang="en-US" altLang="en-US">
              <a:solidFill>
                <a:schemeClr val="bg1"/>
              </a:solidFill>
            </a:endParaRPr>
          </a:p>
        </p:txBody>
      </p:sp>
      <p:sp>
        <p:nvSpPr>
          <p:cNvPr id="5" name="Footer Placeholder 4">
            <a:extLst>
              <a:ext uri="{FF2B5EF4-FFF2-40B4-BE49-F238E27FC236}">
                <a16:creationId xmlns:a16="http://schemas.microsoft.com/office/drawing/2014/main" id="{441340EA-5A0D-42CD-B36D-06543EDE2CB5}"/>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solidFill>
                  <a:schemeClr val="bg1"/>
                </a:solidFill>
              </a:rPr>
              <a:t>Data 604: Data Management</a:t>
            </a:r>
            <a:endParaRPr lang="en-US" dirty="0">
              <a:solidFill>
                <a:schemeClr val="bg1"/>
              </a:solidFill>
            </a:endParaRPr>
          </a:p>
        </p:txBody>
      </p:sp>
      <p:cxnSp>
        <p:nvCxnSpPr>
          <p:cNvPr id="6" name="Straight Connector 5">
            <a:extLst>
              <a:ext uri="{FF2B5EF4-FFF2-40B4-BE49-F238E27FC236}">
                <a16:creationId xmlns:a16="http://schemas.microsoft.com/office/drawing/2014/main" id="{6D75626E-D929-4FCF-A01C-6A954C991212}"/>
              </a:ext>
            </a:extLst>
          </p:cNvPr>
          <p:cNvCxnSpPr/>
          <p:nvPr/>
        </p:nvCxnSpPr>
        <p:spPr>
          <a:xfrm>
            <a:off x="4524169" y="3324510"/>
            <a:ext cx="12883594" cy="0"/>
          </a:xfrm>
          <a:prstGeom prst="line">
            <a:avLst/>
          </a:prstGeom>
          <a:ln w="15875">
            <a:gradFill>
              <a:gsLst>
                <a:gs pos="0">
                  <a:schemeClr val="bg2"/>
                </a:gs>
                <a:gs pos="100000">
                  <a:schemeClr val="bg2">
                    <a:alpha val="0"/>
                  </a:schemeClr>
                </a:gs>
              </a:gsLst>
              <a:lin ang="0" scaled="0"/>
            </a:gradFill>
            <a:prstDash val="sysDot"/>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442E0DC3-7CFF-42D2-9B96-B6CA213CD74D}"/>
              </a:ext>
            </a:extLst>
          </p:cNvPr>
          <p:cNvGrpSpPr/>
          <p:nvPr/>
        </p:nvGrpSpPr>
        <p:grpSpPr>
          <a:xfrm>
            <a:off x="4021854" y="4499088"/>
            <a:ext cx="10744924" cy="655977"/>
            <a:chOff x="-175103" y="2296752"/>
            <a:chExt cx="9523684" cy="583092"/>
          </a:xfrm>
        </p:grpSpPr>
        <p:sp>
          <p:nvSpPr>
            <p:cNvPr id="9" name="Title 1">
              <a:extLst>
                <a:ext uri="{FF2B5EF4-FFF2-40B4-BE49-F238E27FC236}">
                  <a16:creationId xmlns:a16="http://schemas.microsoft.com/office/drawing/2014/main" id="{28C3B529-40B4-47AD-9B76-0F312DB120E4}"/>
                </a:ext>
              </a:extLst>
            </p:cNvPr>
            <p:cNvSpPr txBox="1">
              <a:spLocks/>
            </p:cNvSpPr>
            <p:nvPr/>
          </p:nvSpPr>
          <p:spPr bwMode="auto">
            <a:xfrm>
              <a:off x="4125836" y="2357467"/>
              <a:ext cx="5222745" cy="461668"/>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a:solidFill>
                    <a:schemeClr val="bg1"/>
                  </a:solidFill>
                  <a:latin typeface="Trebuchet MS" pitchFamily="34" charset="0"/>
                </a:rPr>
                <a:t>CUDA Fortran</a:t>
              </a:r>
            </a:p>
          </p:txBody>
        </p:sp>
        <p:sp>
          <p:nvSpPr>
            <p:cNvPr id="10" name="AutoShape 14">
              <a:extLst>
                <a:ext uri="{FF2B5EF4-FFF2-40B4-BE49-F238E27FC236}">
                  <a16:creationId xmlns:a16="http://schemas.microsoft.com/office/drawing/2014/main" id="{799227E1-A835-406D-9800-C7AE2D4B39DA}"/>
                </a:ext>
              </a:extLst>
            </p:cNvPr>
            <p:cNvSpPr>
              <a:spLocks noChangeArrowheads="1"/>
            </p:cNvSpPr>
            <p:nvPr/>
          </p:nvSpPr>
          <p:spPr bwMode="auto">
            <a:xfrm rot="16200000">
              <a:off x="1563968" y="557681"/>
              <a:ext cx="583092" cy="4061234"/>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sp>
          <p:nvSpPr>
            <p:cNvPr id="11" name="AutoShape 14">
              <a:extLst>
                <a:ext uri="{FF2B5EF4-FFF2-40B4-BE49-F238E27FC236}">
                  <a16:creationId xmlns:a16="http://schemas.microsoft.com/office/drawing/2014/main" id="{8352C9E8-FF0F-410D-BB36-A1E709D973CB}"/>
                </a:ext>
              </a:extLst>
            </p:cNvPr>
            <p:cNvSpPr>
              <a:spLocks noChangeArrowheads="1"/>
            </p:cNvSpPr>
            <p:nvPr/>
          </p:nvSpPr>
          <p:spPr bwMode="auto">
            <a:xfrm rot="5400000">
              <a:off x="3560197" y="2499160"/>
              <a:ext cx="231489" cy="178276"/>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sp>
          <p:nvSpPr>
            <p:cNvPr id="12" name="TextBox 11">
              <a:extLst>
                <a:ext uri="{FF2B5EF4-FFF2-40B4-BE49-F238E27FC236}">
                  <a16:creationId xmlns:a16="http://schemas.microsoft.com/office/drawing/2014/main" id="{F9421209-4811-42CC-BBC9-1BC41E000D32}"/>
                </a:ext>
              </a:extLst>
            </p:cNvPr>
            <p:cNvSpPr txBox="1"/>
            <p:nvPr/>
          </p:nvSpPr>
          <p:spPr>
            <a:xfrm>
              <a:off x="2361793" y="2357467"/>
              <a:ext cx="1220930" cy="451407"/>
            </a:xfrm>
            <a:prstGeom prst="rect">
              <a:avLst/>
            </a:prstGeom>
            <a:noFill/>
          </p:spPr>
          <p:txBody>
            <a:bodyPr wrap="none"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Fortran</a:t>
              </a:r>
            </a:p>
          </p:txBody>
        </p:sp>
      </p:grpSp>
      <p:grpSp>
        <p:nvGrpSpPr>
          <p:cNvPr id="13" name="Group 12">
            <a:extLst>
              <a:ext uri="{FF2B5EF4-FFF2-40B4-BE49-F238E27FC236}">
                <a16:creationId xmlns:a16="http://schemas.microsoft.com/office/drawing/2014/main" id="{170155A1-BF4D-4F3F-B307-E8CBF7805BE7}"/>
              </a:ext>
            </a:extLst>
          </p:cNvPr>
          <p:cNvGrpSpPr/>
          <p:nvPr/>
        </p:nvGrpSpPr>
        <p:grpSpPr>
          <a:xfrm>
            <a:off x="4021856" y="5395517"/>
            <a:ext cx="14692084" cy="655978"/>
            <a:chOff x="-202459" y="3105666"/>
            <a:chExt cx="13059629" cy="583092"/>
          </a:xfrm>
        </p:grpSpPr>
        <p:sp>
          <p:nvSpPr>
            <p:cNvPr id="14" name="Title 1">
              <a:extLst>
                <a:ext uri="{FF2B5EF4-FFF2-40B4-BE49-F238E27FC236}">
                  <a16:creationId xmlns:a16="http://schemas.microsoft.com/office/drawing/2014/main" id="{A283CA96-5FCD-41CC-B683-18B6E89C150D}"/>
                </a:ext>
              </a:extLst>
            </p:cNvPr>
            <p:cNvSpPr txBox="1">
              <a:spLocks/>
            </p:cNvSpPr>
            <p:nvPr/>
          </p:nvSpPr>
          <p:spPr bwMode="auto">
            <a:xfrm>
              <a:off x="4125837" y="3166377"/>
              <a:ext cx="8731333" cy="461667"/>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a:solidFill>
                    <a:schemeClr val="bg1"/>
                  </a:solidFill>
                  <a:latin typeface="Trebuchet MS" pitchFamily="34" charset="0"/>
                </a:rPr>
                <a:t>CUDA C</a:t>
              </a:r>
            </a:p>
          </p:txBody>
        </p:sp>
        <p:sp>
          <p:nvSpPr>
            <p:cNvPr id="15" name="AutoShape 14">
              <a:extLst>
                <a:ext uri="{FF2B5EF4-FFF2-40B4-BE49-F238E27FC236}">
                  <a16:creationId xmlns:a16="http://schemas.microsoft.com/office/drawing/2014/main" id="{564017C3-2700-4E4E-B7CD-2284CF2DB340}"/>
                </a:ext>
              </a:extLst>
            </p:cNvPr>
            <p:cNvSpPr>
              <a:spLocks noChangeArrowheads="1"/>
            </p:cNvSpPr>
            <p:nvPr/>
          </p:nvSpPr>
          <p:spPr bwMode="auto">
            <a:xfrm rot="16200000">
              <a:off x="1542446" y="1360761"/>
              <a:ext cx="583092" cy="4072901"/>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sp>
          <p:nvSpPr>
            <p:cNvPr id="16" name="AutoShape 14">
              <a:extLst>
                <a:ext uri="{FF2B5EF4-FFF2-40B4-BE49-F238E27FC236}">
                  <a16:creationId xmlns:a16="http://schemas.microsoft.com/office/drawing/2014/main" id="{1FFD5583-2AD2-4A86-8BBE-1C2202B26175}"/>
                </a:ext>
              </a:extLst>
            </p:cNvPr>
            <p:cNvSpPr>
              <a:spLocks noChangeArrowheads="1"/>
            </p:cNvSpPr>
            <p:nvPr/>
          </p:nvSpPr>
          <p:spPr bwMode="auto">
            <a:xfrm rot="5400000">
              <a:off x="3544157" y="3308071"/>
              <a:ext cx="231489" cy="178276"/>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sp>
          <p:nvSpPr>
            <p:cNvPr id="17" name="TextBox 16">
              <a:extLst>
                <a:ext uri="{FF2B5EF4-FFF2-40B4-BE49-F238E27FC236}">
                  <a16:creationId xmlns:a16="http://schemas.microsoft.com/office/drawing/2014/main" id="{26DF7512-7C74-4989-814D-921C9CA327D6}"/>
                </a:ext>
              </a:extLst>
            </p:cNvPr>
            <p:cNvSpPr txBox="1"/>
            <p:nvPr/>
          </p:nvSpPr>
          <p:spPr>
            <a:xfrm>
              <a:off x="3122489" y="3166377"/>
              <a:ext cx="352233" cy="451405"/>
            </a:xfrm>
            <a:prstGeom prst="rect">
              <a:avLst/>
            </a:prstGeom>
            <a:noFill/>
          </p:spPr>
          <p:txBody>
            <a:bodyPr wrap="none"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C</a:t>
              </a:r>
            </a:p>
          </p:txBody>
        </p:sp>
      </p:grpSp>
      <p:grpSp>
        <p:nvGrpSpPr>
          <p:cNvPr id="18" name="Group 17">
            <a:extLst>
              <a:ext uri="{FF2B5EF4-FFF2-40B4-BE49-F238E27FC236}">
                <a16:creationId xmlns:a16="http://schemas.microsoft.com/office/drawing/2014/main" id="{F687F1FF-336C-4DD9-8ABA-35B16B267313}"/>
              </a:ext>
            </a:extLst>
          </p:cNvPr>
          <p:cNvGrpSpPr/>
          <p:nvPr/>
        </p:nvGrpSpPr>
        <p:grpSpPr>
          <a:xfrm>
            <a:off x="4021860" y="6291931"/>
            <a:ext cx="14649136" cy="655977"/>
            <a:chOff x="-280992" y="3914574"/>
            <a:chExt cx="13099753" cy="583092"/>
          </a:xfrm>
        </p:grpSpPr>
        <p:sp>
          <p:nvSpPr>
            <p:cNvPr id="19" name="Title 1">
              <a:extLst>
                <a:ext uri="{FF2B5EF4-FFF2-40B4-BE49-F238E27FC236}">
                  <a16:creationId xmlns:a16="http://schemas.microsoft.com/office/drawing/2014/main" id="{7186498C-3061-406F-BA84-8959D4657002}"/>
                </a:ext>
              </a:extLst>
            </p:cNvPr>
            <p:cNvSpPr txBox="1">
              <a:spLocks/>
            </p:cNvSpPr>
            <p:nvPr/>
          </p:nvSpPr>
          <p:spPr bwMode="auto">
            <a:xfrm>
              <a:off x="4087428" y="3975289"/>
              <a:ext cx="8731333" cy="461668"/>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a:solidFill>
                    <a:schemeClr val="bg1"/>
                  </a:solidFill>
                  <a:latin typeface="Trebuchet MS" pitchFamily="34" charset="0"/>
                </a:rPr>
                <a:t>CUDA C++</a:t>
              </a:r>
            </a:p>
          </p:txBody>
        </p:sp>
        <p:sp>
          <p:nvSpPr>
            <p:cNvPr id="20" name="AutoShape 14">
              <a:extLst>
                <a:ext uri="{FF2B5EF4-FFF2-40B4-BE49-F238E27FC236}">
                  <a16:creationId xmlns:a16="http://schemas.microsoft.com/office/drawing/2014/main" id="{0CA3F463-1131-4FF9-A546-EF31B6AB7DC2}"/>
                </a:ext>
              </a:extLst>
            </p:cNvPr>
            <p:cNvSpPr>
              <a:spLocks noChangeArrowheads="1"/>
            </p:cNvSpPr>
            <p:nvPr/>
          </p:nvSpPr>
          <p:spPr bwMode="auto">
            <a:xfrm rot="16200000">
              <a:off x="1476158" y="2157424"/>
              <a:ext cx="583092" cy="4097392"/>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sp>
          <p:nvSpPr>
            <p:cNvPr id="21" name="TextBox 20">
              <a:extLst>
                <a:ext uri="{FF2B5EF4-FFF2-40B4-BE49-F238E27FC236}">
                  <a16:creationId xmlns:a16="http://schemas.microsoft.com/office/drawing/2014/main" id="{0B74B3AB-141D-4CE9-85FF-DD110F3C051C}"/>
                </a:ext>
              </a:extLst>
            </p:cNvPr>
            <p:cNvSpPr txBox="1"/>
            <p:nvPr/>
          </p:nvSpPr>
          <p:spPr>
            <a:xfrm>
              <a:off x="2699850" y="3975287"/>
              <a:ext cx="718450" cy="451406"/>
            </a:xfrm>
            <a:prstGeom prst="rect">
              <a:avLst/>
            </a:prstGeom>
            <a:noFill/>
          </p:spPr>
          <p:txBody>
            <a:bodyPr wrap="none"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C++</a:t>
              </a:r>
            </a:p>
          </p:txBody>
        </p:sp>
        <p:sp>
          <p:nvSpPr>
            <p:cNvPr id="22" name="AutoShape 14">
              <a:extLst>
                <a:ext uri="{FF2B5EF4-FFF2-40B4-BE49-F238E27FC236}">
                  <a16:creationId xmlns:a16="http://schemas.microsoft.com/office/drawing/2014/main" id="{2F80BB6C-C5FC-4526-8ACB-DA519FEF1706}"/>
                </a:ext>
              </a:extLst>
            </p:cNvPr>
            <p:cNvSpPr>
              <a:spLocks noChangeArrowheads="1"/>
            </p:cNvSpPr>
            <p:nvPr/>
          </p:nvSpPr>
          <p:spPr bwMode="auto">
            <a:xfrm rot="5400000">
              <a:off x="3489385" y="4116981"/>
              <a:ext cx="231489" cy="178276"/>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grpSp>
      <p:grpSp>
        <p:nvGrpSpPr>
          <p:cNvPr id="23" name="Group 22">
            <a:extLst>
              <a:ext uri="{FF2B5EF4-FFF2-40B4-BE49-F238E27FC236}">
                <a16:creationId xmlns:a16="http://schemas.microsoft.com/office/drawing/2014/main" id="{945CE614-7853-4A05-B017-E821C73FF601}"/>
              </a:ext>
            </a:extLst>
          </p:cNvPr>
          <p:cNvGrpSpPr/>
          <p:nvPr/>
        </p:nvGrpSpPr>
        <p:grpSpPr>
          <a:xfrm>
            <a:off x="4021853" y="7132317"/>
            <a:ext cx="14615476" cy="655977"/>
            <a:chOff x="-357194" y="4723486"/>
            <a:chExt cx="13145463" cy="583092"/>
          </a:xfrm>
        </p:grpSpPr>
        <p:sp>
          <p:nvSpPr>
            <p:cNvPr id="24" name="Title 1">
              <a:extLst>
                <a:ext uri="{FF2B5EF4-FFF2-40B4-BE49-F238E27FC236}">
                  <a16:creationId xmlns:a16="http://schemas.microsoft.com/office/drawing/2014/main" id="{AC0CDCB3-97F2-446C-8AC8-CF7454E8716B}"/>
                </a:ext>
              </a:extLst>
            </p:cNvPr>
            <p:cNvSpPr txBox="1">
              <a:spLocks/>
            </p:cNvSpPr>
            <p:nvPr/>
          </p:nvSpPr>
          <p:spPr bwMode="auto">
            <a:xfrm>
              <a:off x="4056937" y="4784201"/>
              <a:ext cx="8731332" cy="461668"/>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err="1">
                  <a:solidFill>
                    <a:schemeClr val="bg1"/>
                  </a:solidFill>
                  <a:latin typeface="Trebuchet MS" pitchFamily="34" charset="0"/>
                </a:rPr>
                <a:t>PyCUDA</a:t>
              </a:r>
              <a:r>
                <a:rPr lang="en-US" sz="2700" dirty="0">
                  <a:solidFill>
                    <a:schemeClr val="bg1"/>
                  </a:solidFill>
                  <a:latin typeface="Trebuchet MS" pitchFamily="34" charset="0"/>
                </a:rPr>
                <a:t>, OpenCV CUDA, </a:t>
              </a:r>
              <a:r>
                <a:rPr lang="en-US" sz="2700" dirty="0" err="1">
                  <a:solidFill>
                    <a:schemeClr val="bg1"/>
                  </a:solidFill>
                  <a:latin typeface="Trebuchet MS" pitchFamily="34" charset="0"/>
                </a:rPr>
                <a:t>Numba</a:t>
              </a:r>
              <a:r>
                <a:rPr lang="en-US" sz="2700" dirty="0">
                  <a:solidFill>
                    <a:schemeClr val="bg1"/>
                  </a:solidFill>
                  <a:latin typeface="Trebuchet MS" pitchFamily="34" charset="0"/>
                </a:rPr>
                <a:t>, </a:t>
              </a:r>
              <a:r>
                <a:rPr lang="en-US" sz="2700" dirty="0" err="1">
                  <a:solidFill>
                    <a:schemeClr val="bg1"/>
                  </a:solidFill>
                  <a:latin typeface="Trebuchet MS" pitchFamily="34" charset="0"/>
                </a:rPr>
                <a:t>NumbaPro</a:t>
              </a:r>
              <a:r>
                <a:rPr lang="en-US" sz="2700" dirty="0">
                  <a:solidFill>
                    <a:schemeClr val="bg1"/>
                  </a:solidFill>
                  <a:latin typeface="Trebuchet MS" pitchFamily="34" charset="0"/>
                </a:rPr>
                <a:t>, RAPIDS</a:t>
              </a:r>
            </a:p>
          </p:txBody>
        </p:sp>
        <p:sp>
          <p:nvSpPr>
            <p:cNvPr id="25" name="AutoShape 14">
              <a:extLst>
                <a:ext uri="{FF2B5EF4-FFF2-40B4-BE49-F238E27FC236}">
                  <a16:creationId xmlns:a16="http://schemas.microsoft.com/office/drawing/2014/main" id="{72E4B083-F5E5-4C0F-9836-2E97880A3871}"/>
                </a:ext>
              </a:extLst>
            </p:cNvPr>
            <p:cNvSpPr>
              <a:spLocks noChangeArrowheads="1"/>
            </p:cNvSpPr>
            <p:nvPr/>
          </p:nvSpPr>
          <p:spPr bwMode="auto">
            <a:xfrm rot="16200000">
              <a:off x="1411839" y="2954453"/>
              <a:ext cx="583092" cy="4121158"/>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sp>
          <p:nvSpPr>
            <p:cNvPr id="26" name="AutoShape 14">
              <a:extLst>
                <a:ext uri="{FF2B5EF4-FFF2-40B4-BE49-F238E27FC236}">
                  <a16:creationId xmlns:a16="http://schemas.microsoft.com/office/drawing/2014/main" id="{98896697-E6B0-46FF-874C-A12A1492F7DF}"/>
                </a:ext>
              </a:extLst>
            </p:cNvPr>
            <p:cNvSpPr>
              <a:spLocks noChangeArrowheads="1"/>
            </p:cNvSpPr>
            <p:nvPr/>
          </p:nvSpPr>
          <p:spPr bwMode="auto">
            <a:xfrm rot="5400000">
              <a:off x="3429473" y="4925894"/>
              <a:ext cx="231489" cy="178276"/>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sp>
          <p:nvSpPr>
            <p:cNvPr id="27" name="TextBox 26">
              <a:extLst>
                <a:ext uri="{FF2B5EF4-FFF2-40B4-BE49-F238E27FC236}">
                  <a16:creationId xmlns:a16="http://schemas.microsoft.com/office/drawing/2014/main" id="{AF3A4ADE-7BE8-45AA-91BA-A025B25BB4BC}"/>
                </a:ext>
              </a:extLst>
            </p:cNvPr>
            <p:cNvSpPr txBox="1"/>
            <p:nvPr/>
          </p:nvSpPr>
          <p:spPr>
            <a:xfrm>
              <a:off x="2219420" y="4784201"/>
              <a:ext cx="1183985" cy="451406"/>
            </a:xfrm>
            <a:prstGeom prst="rect">
              <a:avLst/>
            </a:prstGeom>
            <a:noFill/>
          </p:spPr>
          <p:txBody>
            <a:bodyPr wrap="none"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Python</a:t>
              </a:r>
            </a:p>
          </p:txBody>
        </p:sp>
      </p:grpSp>
      <p:grpSp>
        <p:nvGrpSpPr>
          <p:cNvPr id="28" name="Group 27">
            <a:extLst>
              <a:ext uri="{FF2B5EF4-FFF2-40B4-BE49-F238E27FC236}">
                <a16:creationId xmlns:a16="http://schemas.microsoft.com/office/drawing/2014/main" id="{1145DA05-1F53-4DEB-B6F5-32EB22E8B742}"/>
              </a:ext>
            </a:extLst>
          </p:cNvPr>
          <p:cNvGrpSpPr/>
          <p:nvPr/>
        </p:nvGrpSpPr>
        <p:grpSpPr>
          <a:xfrm>
            <a:off x="4021860" y="7989097"/>
            <a:ext cx="14573716" cy="655978"/>
            <a:chOff x="-442917" y="5471936"/>
            <a:chExt cx="13192930" cy="583092"/>
          </a:xfrm>
        </p:grpSpPr>
        <p:sp>
          <p:nvSpPr>
            <p:cNvPr id="29" name="Title 1">
              <a:extLst>
                <a:ext uri="{FF2B5EF4-FFF2-40B4-BE49-F238E27FC236}">
                  <a16:creationId xmlns:a16="http://schemas.microsoft.com/office/drawing/2014/main" id="{25A61E66-6426-4BF4-AF69-3B342F3F45C7}"/>
                </a:ext>
              </a:extLst>
            </p:cNvPr>
            <p:cNvSpPr txBox="1">
              <a:spLocks/>
            </p:cNvSpPr>
            <p:nvPr/>
          </p:nvSpPr>
          <p:spPr bwMode="auto">
            <a:xfrm>
              <a:off x="4018680" y="5532649"/>
              <a:ext cx="8731333" cy="461667"/>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err="1">
                  <a:solidFill>
                    <a:schemeClr val="bg1"/>
                  </a:solidFill>
                  <a:latin typeface="Trebuchet MS" pitchFamily="34" charset="0"/>
                </a:rPr>
                <a:t>Alea.cuBase</a:t>
              </a:r>
              <a:endParaRPr lang="en-US" sz="2700" dirty="0">
                <a:solidFill>
                  <a:schemeClr val="bg1"/>
                </a:solidFill>
                <a:latin typeface="Trebuchet MS" pitchFamily="34" charset="0"/>
              </a:endParaRPr>
            </a:p>
          </p:txBody>
        </p:sp>
        <p:sp>
          <p:nvSpPr>
            <p:cNvPr id="30" name="AutoShape 14">
              <a:extLst>
                <a:ext uri="{FF2B5EF4-FFF2-40B4-BE49-F238E27FC236}">
                  <a16:creationId xmlns:a16="http://schemas.microsoft.com/office/drawing/2014/main" id="{2B98C62B-0EA1-41EC-8F0A-C3BEC6484D34}"/>
                </a:ext>
              </a:extLst>
            </p:cNvPr>
            <p:cNvSpPr>
              <a:spLocks noChangeArrowheads="1"/>
            </p:cNvSpPr>
            <p:nvPr/>
          </p:nvSpPr>
          <p:spPr bwMode="auto">
            <a:xfrm rot="16200000">
              <a:off x="1339483" y="3689536"/>
              <a:ext cx="583092" cy="4147891"/>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grpSp>
      <p:sp>
        <p:nvSpPr>
          <p:cNvPr id="31" name="TextBox 30">
            <a:extLst>
              <a:ext uri="{FF2B5EF4-FFF2-40B4-BE49-F238E27FC236}">
                <a16:creationId xmlns:a16="http://schemas.microsoft.com/office/drawing/2014/main" id="{C03835EC-B9DB-4485-9D80-7383F831CECB}"/>
              </a:ext>
            </a:extLst>
          </p:cNvPr>
          <p:cNvSpPr txBox="1"/>
          <p:nvPr/>
        </p:nvSpPr>
        <p:spPr>
          <a:xfrm>
            <a:off x="7317690" y="8112116"/>
            <a:ext cx="613228" cy="519335"/>
          </a:xfrm>
          <a:prstGeom prst="rect">
            <a:avLst/>
          </a:prstGeom>
          <a:noFill/>
        </p:spPr>
        <p:txBody>
          <a:bodyPr wrap="none" lIns="102830" tIns="51416" rIns="102830" bIns="51416"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F#</a:t>
            </a:r>
          </a:p>
        </p:txBody>
      </p:sp>
      <p:grpSp>
        <p:nvGrpSpPr>
          <p:cNvPr id="32" name="Group 31">
            <a:extLst>
              <a:ext uri="{FF2B5EF4-FFF2-40B4-BE49-F238E27FC236}">
                <a16:creationId xmlns:a16="http://schemas.microsoft.com/office/drawing/2014/main" id="{F8096F49-B5FC-47EC-B18E-C27399BCB065}"/>
              </a:ext>
            </a:extLst>
          </p:cNvPr>
          <p:cNvGrpSpPr/>
          <p:nvPr/>
        </p:nvGrpSpPr>
        <p:grpSpPr>
          <a:xfrm>
            <a:off x="4021854" y="3602670"/>
            <a:ext cx="14720270" cy="655977"/>
            <a:chOff x="-172328" y="1487843"/>
            <a:chExt cx="13054492" cy="583092"/>
          </a:xfrm>
        </p:grpSpPr>
        <p:sp>
          <p:nvSpPr>
            <p:cNvPr id="33" name="Title 1">
              <a:extLst>
                <a:ext uri="{FF2B5EF4-FFF2-40B4-BE49-F238E27FC236}">
                  <a16:creationId xmlns:a16="http://schemas.microsoft.com/office/drawing/2014/main" id="{E27B9B2A-9D23-40E4-A887-F108D37C6A96}"/>
                </a:ext>
              </a:extLst>
            </p:cNvPr>
            <p:cNvSpPr txBox="1">
              <a:spLocks/>
            </p:cNvSpPr>
            <p:nvPr/>
          </p:nvSpPr>
          <p:spPr bwMode="auto">
            <a:xfrm>
              <a:off x="4150831" y="1548558"/>
              <a:ext cx="8731333" cy="461668"/>
            </a:xfrm>
            <a:prstGeom prst="rect">
              <a:avLst/>
            </a:prstGeom>
            <a:noFill/>
            <a:ln w="9525">
              <a:noFill/>
              <a:miter lim="800000"/>
              <a:headEnd/>
              <a:tailEnd/>
            </a:ln>
          </p:spPr>
          <p:txBody>
            <a:bodyPr vert="horz" wrap="square" lIns="102870" tIns="51436" rIns="102870" bIns="51436" numCol="1" anchor="t" anchorCtr="0" compatLnSpc="1">
              <a:prstTxWarp prst="textNoShape">
                <a:avLst/>
              </a:prstTxWarp>
              <a:spAutoFit/>
            </a:bodyPr>
            <a:lstStyle/>
            <a:p>
              <a:pPr lvl="0"/>
              <a:r>
                <a:rPr lang="en-US" sz="2700" dirty="0">
                  <a:solidFill>
                    <a:schemeClr val="bg1"/>
                  </a:solidFill>
                  <a:latin typeface="Trebuchet MS" pitchFamily="34" charset="0"/>
                </a:rPr>
                <a:t>MATLAB, </a:t>
              </a:r>
              <a:r>
                <a:rPr lang="en-US" sz="2700" dirty="0" err="1">
                  <a:solidFill>
                    <a:schemeClr val="bg1"/>
                  </a:solidFill>
                  <a:latin typeface="Trebuchet MS" pitchFamily="34" charset="0"/>
                </a:rPr>
                <a:t>Mathematica</a:t>
              </a:r>
              <a:r>
                <a:rPr lang="en-US" sz="2700" dirty="0">
                  <a:solidFill>
                    <a:schemeClr val="bg1"/>
                  </a:solidFill>
                  <a:latin typeface="Trebuchet MS" pitchFamily="34" charset="0"/>
                </a:rPr>
                <a:t>, </a:t>
              </a:r>
              <a:r>
                <a:rPr lang="en-US" sz="2700" dirty="0" err="1">
                  <a:solidFill>
                    <a:schemeClr val="bg1"/>
                  </a:solidFill>
                  <a:latin typeface="Trebuchet MS" pitchFamily="34" charset="0"/>
                </a:rPr>
                <a:t>LabVIEW</a:t>
              </a:r>
              <a:endParaRPr lang="en-US" sz="2700" dirty="0">
                <a:solidFill>
                  <a:schemeClr val="bg1"/>
                </a:solidFill>
                <a:latin typeface="Trebuchet MS" pitchFamily="34" charset="0"/>
              </a:endParaRPr>
            </a:p>
          </p:txBody>
        </p:sp>
        <p:sp>
          <p:nvSpPr>
            <p:cNvPr id="34" name="AutoShape 14">
              <a:extLst>
                <a:ext uri="{FF2B5EF4-FFF2-40B4-BE49-F238E27FC236}">
                  <a16:creationId xmlns:a16="http://schemas.microsoft.com/office/drawing/2014/main" id="{9D2C73DE-B72A-4B5B-B434-4CD097333643}"/>
                </a:ext>
              </a:extLst>
            </p:cNvPr>
            <p:cNvSpPr>
              <a:spLocks noChangeArrowheads="1"/>
            </p:cNvSpPr>
            <p:nvPr/>
          </p:nvSpPr>
          <p:spPr bwMode="auto">
            <a:xfrm rot="16200000">
              <a:off x="1567877" y="-252362"/>
              <a:ext cx="583092" cy="4063502"/>
            </a:xfrm>
            <a:prstGeom prst="roundRect">
              <a:avLst>
                <a:gd name="adj" fmla="val 13523"/>
              </a:avLst>
            </a:prstGeom>
            <a:gradFill flip="none" rotWithShape="1">
              <a:gsLst>
                <a:gs pos="0">
                  <a:schemeClr val="bg1">
                    <a:lumMod val="50000"/>
                    <a:lumOff val="50000"/>
                    <a:alpha val="41000"/>
                  </a:schemeClr>
                </a:gs>
                <a:gs pos="100000">
                  <a:schemeClr val="bg1">
                    <a:lumMod val="75000"/>
                    <a:lumOff val="25000"/>
                    <a:alpha val="20000"/>
                  </a:schemeClr>
                </a:gs>
              </a:gsLst>
              <a:lin ang="16200000" scaled="1"/>
              <a:tileRect/>
            </a:gradFill>
            <a:ln w="9525" algn="ctr">
              <a:gradFill>
                <a:gsLst>
                  <a:gs pos="0">
                    <a:schemeClr val="bg2">
                      <a:alpha val="0"/>
                    </a:schemeClr>
                  </a:gs>
                  <a:gs pos="100000">
                    <a:schemeClr val="bg2"/>
                  </a:gs>
                </a:gsLst>
                <a:lin ang="5400000" scaled="0"/>
              </a:gra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bg2">
                  <a:lumMod val="75000"/>
                </a:schemeClr>
              </a:contourClr>
            </a:sp3d>
          </p:spPr>
          <p:txBody>
            <a:bodyPr wrap="none" anchor="ctr"/>
            <a:lstStyle/>
            <a:p>
              <a:pPr algn="ctr" defTabSz="1028296">
                <a:defRPr/>
              </a:pPr>
              <a:endParaRPr lang="en-US" sz="1126" b="1" dirty="0">
                <a:solidFill>
                  <a:schemeClr val="bg1"/>
                </a:solidFill>
                <a:latin typeface="Arial" pitchFamily="34" charset="0"/>
              </a:endParaRPr>
            </a:p>
          </p:txBody>
        </p:sp>
        <p:sp>
          <p:nvSpPr>
            <p:cNvPr id="35" name="TextBox 34">
              <a:extLst>
                <a:ext uri="{FF2B5EF4-FFF2-40B4-BE49-F238E27FC236}">
                  <a16:creationId xmlns:a16="http://schemas.microsoft.com/office/drawing/2014/main" id="{2466CE14-0AA0-4F93-81FF-0FF33B50E4DD}"/>
                </a:ext>
              </a:extLst>
            </p:cNvPr>
            <p:cNvSpPr txBox="1"/>
            <p:nvPr/>
          </p:nvSpPr>
          <p:spPr>
            <a:xfrm>
              <a:off x="644253" y="1548558"/>
              <a:ext cx="2984231" cy="451406"/>
            </a:xfrm>
            <a:prstGeom prst="rect">
              <a:avLst/>
            </a:prstGeom>
            <a:noFill/>
          </p:spPr>
          <p:txBody>
            <a:bodyPr wrap="none" rtlCol="0">
              <a:spAutoFit/>
            </a:bodyPr>
            <a:lstStyle/>
            <a:p>
              <a:pPr algn="r"/>
              <a:r>
                <a:rPr lang="en-US" sz="2700" b="1" dirty="0">
                  <a:solidFill>
                    <a:schemeClr val="bg1"/>
                  </a:solidFill>
                  <a:effectLst>
                    <a:outerShdw blurRad="38100" dist="38100" dir="2700000" algn="tl">
                      <a:srgbClr val="000000">
                        <a:alpha val="43137"/>
                      </a:srgbClr>
                    </a:outerShdw>
                  </a:effectLst>
                  <a:latin typeface="Trebuchet MS" pitchFamily="34" charset="0"/>
                </a:rPr>
                <a:t>Numerical analytics</a:t>
              </a:r>
            </a:p>
          </p:txBody>
        </p:sp>
        <p:sp>
          <p:nvSpPr>
            <p:cNvPr id="36" name="AutoShape 14">
              <a:extLst>
                <a:ext uri="{FF2B5EF4-FFF2-40B4-BE49-F238E27FC236}">
                  <a16:creationId xmlns:a16="http://schemas.microsoft.com/office/drawing/2014/main" id="{2F8D1552-325B-4697-9FD6-87D47288B577}"/>
                </a:ext>
              </a:extLst>
            </p:cNvPr>
            <p:cNvSpPr>
              <a:spLocks noChangeArrowheads="1"/>
            </p:cNvSpPr>
            <p:nvPr/>
          </p:nvSpPr>
          <p:spPr bwMode="auto">
            <a:xfrm rot="5400000">
              <a:off x="3565172" y="1690251"/>
              <a:ext cx="231489" cy="178276"/>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grpSp>
      <p:sp>
        <p:nvSpPr>
          <p:cNvPr id="37" name="AutoShape 14">
            <a:extLst>
              <a:ext uri="{FF2B5EF4-FFF2-40B4-BE49-F238E27FC236}">
                <a16:creationId xmlns:a16="http://schemas.microsoft.com/office/drawing/2014/main" id="{52DC8E0B-CCBA-4679-BD92-B164D7A327DF}"/>
              </a:ext>
            </a:extLst>
          </p:cNvPr>
          <p:cNvSpPr>
            <a:spLocks noChangeArrowheads="1"/>
          </p:cNvSpPr>
          <p:nvPr/>
        </p:nvSpPr>
        <p:spPr bwMode="auto">
          <a:xfrm rot="5400000">
            <a:off x="8224688" y="8271504"/>
            <a:ext cx="260428" cy="200560"/>
          </a:xfrm>
          <a:prstGeom prst="triangle">
            <a:avLst/>
          </a:prstGeom>
          <a:gradFill flip="none" rotWithShape="0">
            <a:gsLst>
              <a:gs pos="0">
                <a:srgbClr val="8FD026"/>
              </a:gs>
              <a:gs pos="100000">
                <a:srgbClr val="76B900"/>
              </a:gs>
            </a:gsLst>
            <a:lin ang="16200000" scaled="1"/>
            <a:tileRect/>
          </a:gradFill>
          <a:ln w="19050" algn="ctr">
            <a:solidFill>
              <a:schemeClr val="tx1">
                <a:lumMod val="85000"/>
              </a:schemeClr>
            </a:solidFill>
            <a:miter lim="800000"/>
            <a:headEnd/>
            <a:tailEnd/>
          </a:ln>
          <a:effectLst>
            <a:outerShdw blurRad="50800" dist="38100" dir="2700000" algn="tl" rotWithShape="0">
              <a:prstClr val="black">
                <a:alpha val="40000"/>
              </a:prstClr>
            </a:outerShdw>
          </a:effectLst>
          <a:scene3d>
            <a:camera prst="orthographicFront"/>
            <a:lightRig rig="threePt" dir="t">
              <a:rot lat="0" lon="0" rev="3000000"/>
            </a:lightRig>
          </a:scene3d>
          <a:sp3d>
            <a:bevelT w="12700" h="6350"/>
            <a:contourClr>
              <a:schemeClr val="tx2"/>
            </a:contourClr>
          </a:sp3d>
        </p:spPr>
        <p:txBody>
          <a:bodyPr wrap="none" lIns="102830" tIns="51416" rIns="102830" bIns="51416" anchor="ctr"/>
          <a:ls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lgn="ctr">
              <a:defRPr/>
            </a:pPr>
            <a:endParaRPr lang="en-US" sz="1126" b="1" dirty="0">
              <a:solidFill>
                <a:schemeClr val="bg1"/>
              </a:solidFill>
              <a:latin typeface="Arial" charset="0"/>
              <a:ea typeface="MS PGothic" pitchFamily="34" charset="-128"/>
            </a:endParaRPr>
          </a:p>
        </p:txBody>
      </p:sp>
      <p:pic>
        <p:nvPicPr>
          <p:cNvPr id="38" name="Audio 3">
            <a:hlinkClick r:id="" action="ppaction://media"/>
            <a:extLst>
              <a:ext uri="{FF2B5EF4-FFF2-40B4-BE49-F238E27FC236}">
                <a16:creationId xmlns:a16="http://schemas.microsoft.com/office/drawing/2014/main" id="{519FAE5A-5BDF-4118-810B-7FDFABE5C94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8779362" y="9122604"/>
            <a:ext cx="914400" cy="914400"/>
          </a:xfrm>
          <a:prstGeom prst="rect">
            <a:avLst/>
          </a:prstGeom>
        </p:spPr>
      </p:pic>
      <p:sp>
        <p:nvSpPr>
          <p:cNvPr id="39" name="Footer Placeholder 2">
            <a:extLst>
              <a:ext uri="{FF2B5EF4-FFF2-40B4-BE49-F238E27FC236}">
                <a16:creationId xmlns:a16="http://schemas.microsoft.com/office/drawing/2014/main" id="{EAF9E3E0-FADE-4C08-922C-BD49276F2DE9}"/>
              </a:ext>
            </a:extLst>
          </p:cNvPr>
          <p:cNvSpPr>
            <a:spLocks noGrp="1"/>
          </p:cNvSpPr>
          <p:nvPr/>
        </p:nvSpPr>
        <p:spPr>
          <a:xfrm>
            <a:off x="11088216" y="9253191"/>
            <a:ext cx="4343400" cy="547690"/>
          </a:xfrm>
          <a:prstGeom prst="rect">
            <a:avLst/>
          </a:prstGeom>
        </p:spPr>
        <p:txBody>
          <a:bodyPr vert="horz" lIns="137160" tIns="68580" rIns="137160" bIns="68580" rtlCol="0" anchor="ctr"/>
          <a:lstStyle>
            <a:defPPr>
              <a:defRPr lang="en-US"/>
            </a:defPPr>
            <a:lvl1pPr algn="ctr" rtl="0" fontAlgn="base">
              <a:spcBef>
                <a:spcPct val="0"/>
              </a:spcBef>
              <a:spcAft>
                <a:spcPct val="0"/>
              </a:spcAft>
              <a:defRPr sz="900" kern="1200">
                <a:solidFill>
                  <a:schemeClr val="tx1">
                    <a:tint val="75000"/>
                  </a:schemeClr>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r>
              <a:rPr lang="en-US" sz="1350">
                <a:solidFill>
                  <a:schemeClr val="bg1"/>
                </a:solidFill>
              </a:rPr>
              <a:t>© NVIDIA 2013</a:t>
            </a:r>
            <a:endParaRPr lang="en-US" sz="1350" dirty="0">
              <a:solidFill>
                <a:schemeClr val="bg1"/>
              </a:solidFill>
            </a:endParaRPr>
          </a:p>
        </p:txBody>
      </p:sp>
    </p:spTree>
    <p:extLst>
      <p:ext uri="{BB962C8B-B14F-4D97-AF65-F5344CB8AC3E}">
        <p14:creationId xmlns:p14="http://schemas.microsoft.com/office/powerpoint/2010/main" val="3342896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4150" fill="hold"/>
                                        <p:tgtEl>
                                          <p:spTgt spid="3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showWhenStopped="0">
                <p:cTn id="7" fill="hold" display="0">
                  <p:stCondLst>
                    <p:cond delay="indefinite"/>
                  </p:stCondLst>
                  <p:endCondLst>
                    <p:cond evt="onStopAudio" delay="0">
                      <p:tgtEl>
                        <p:sldTgt/>
                      </p:tgtEl>
                    </p:cond>
                  </p:endCondLst>
                </p:cTn>
                <p:tgtEl>
                  <p:spTgt spid="38"/>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775E3-F343-4C8C-8FE5-2208167A35BA}"/>
              </a:ext>
            </a:extLst>
          </p:cNvPr>
          <p:cNvSpPr>
            <a:spLocks noGrp="1"/>
          </p:cNvSpPr>
          <p:nvPr>
            <p:ph type="title"/>
          </p:nvPr>
        </p:nvSpPr>
        <p:spPr/>
        <p:txBody>
          <a:bodyPr/>
          <a:lstStyle/>
          <a:p>
            <a:r>
              <a:rPr lang="en-US" dirty="0"/>
              <a:t>NVIDIA CUDA</a:t>
            </a:r>
          </a:p>
        </p:txBody>
      </p:sp>
      <p:sp>
        <p:nvSpPr>
          <p:cNvPr id="3" name="Content Placeholder 2">
            <a:extLst>
              <a:ext uri="{FF2B5EF4-FFF2-40B4-BE49-F238E27FC236}">
                <a16:creationId xmlns:a16="http://schemas.microsoft.com/office/drawing/2014/main" id="{128B23AA-F9AB-4FB0-9761-3868084F46F5}"/>
              </a:ext>
            </a:extLst>
          </p:cNvPr>
          <p:cNvSpPr>
            <a:spLocks noGrp="1"/>
          </p:cNvSpPr>
          <p:nvPr>
            <p:ph idx="1"/>
          </p:nvPr>
        </p:nvSpPr>
        <p:spPr/>
        <p:txBody>
          <a:bodyPr/>
          <a:lstStyle/>
          <a:p>
            <a:r>
              <a:rPr lang="en-US" dirty="0"/>
              <a:t>Development environment and ecosystem to enable GPU applications</a:t>
            </a:r>
          </a:p>
          <a:p>
            <a:r>
              <a:rPr lang="en-US" dirty="0"/>
              <a:t>Integrates with programming languages, GPU libraries and deep learning frameworks </a:t>
            </a:r>
          </a:p>
          <a:p>
            <a:r>
              <a:rPr lang="en-US" dirty="0">
                <a:hlinkClick r:id="rId2"/>
              </a:rPr>
              <a:t>https://developer.nvidia.com/cuda-toolkit</a:t>
            </a:r>
            <a:r>
              <a:rPr lang="en-US" dirty="0"/>
              <a:t> </a:t>
            </a:r>
          </a:p>
        </p:txBody>
      </p:sp>
      <p:sp>
        <p:nvSpPr>
          <p:cNvPr id="4" name="Slide Number Placeholder 3">
            <a:extLst>
              <a:ext uri="{FF2B5EF4-FFF2-40B4-BE49-F238E27FC236}">
                <a16:creationId xmlns:a16="http://schemas.microsoft.com/office/drawing/2014/main" id="{0C964B33-AA43-469A-B9C1-820AC1626C71}"/>
              </a:ext>
            </a:extLst>
          </p:cNvPr>
          <p:cNvSpPr>
            <a:spLocks noGrp="1"/>
          </p:cNvSpPr>
          <p:nvPr>
            <p:ph type="sldNum" sz="quarter" idx="12"/>
          </p:nvPr>
        </p:nvSpPr>
        <p:spPr/>
        <p:txBody>
          <a:bodyPr/>
          <a:lstStyle/>
          <a:p>
            <a:pPr>
              <a:defRPr/>
            </a:pPr>
            <a:fld id="{7499886E-1778-41FD-B810-C2A5ABCE85E5}" type="slidenum">
              <a:rPr lang="en-US" altLang="en-US" smtClean="0"/>
              <a:pPr>
                <a:defRPr/>
              </a:pPr>
              <a:t>18</a:t>
            </a:fld>
            <a:endParaRPr lang="en-US" altLang="en-US"/>
          </a:p>
        </p:txBody>
      </p:sp>
      <p:sp>
        <p:nvSpPr>
          <p:cNvPr id="5" name="Footer Placeholder 4">
            <a:extLst>
              <a:ext uri="{FF2B5EF4-FFF2-40B4-BE49-F238E27FC236}">
                <a16:creationId xmlns:a16="http://schemas.microsoft.com/office/drawing/2014/main" id="{EBAB4D67-8E8B-45F8-AC98-D00C1FAB9E3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endParaRPr lang="en-US" dirty="0"/>
          </a:p>
        </p:txBody>
      </p:sp>
    </p:spTree>
    <p:extLst>
      <p:ext uri="{BB962C8B-B14F-4D97-AF65-F5344CB8AC3E}">
        <p14:creationId xmlns:p14="http://schemas.microsoft.com/office/powerpoint/2010/main" val="2716837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AF3B61-DF94-4233-91A6-4D907F628049}"/>
              </a:ext>
            </a:extLst>
          </p:cNvPr>
          <p:cNvSpPr>
            <a:spLocks noGrp="1"/>
          </p:cNvSpPr>
          <p:nvPr>
            <p:ph type="title"/>
          </p:nvPr>
        </p:nvSpPr>
        <p:spPr/>
        <p:txBody>
          <a:bodyPr/>
          <a:lstStyle/>
          <a:p>
            <a:r>
              <a:rPr lang="en-US" dirty="0"/>
              <a:t>Deep Learning Concepts</a:t>
            </a:r>
          </a:p>
        </p:txBody>
      </p:sp>
      <p:sp>
        <p:nvSpPr>
          <p:cNvPr id="3" name="Content Placeholder 2">
            <a:extLst>
              <a:ext uri="{FF2B5EF4-FFF2-40B4-BE49-F238E27FC236}">
                <a16:creationId xmlns:a16="http://schemas.microsoft.com/office/drawing/2014/main" id="{28D6AB75-34EE-46BF-B637-9017D2DF2500}"/>
              </a:ext>
            </a:extLst>
          </p:cNvPr>
          <p:cNvSpPr>
            <a:spLocks noGrp="1"/>
          </p:cNvSpPr>
          <p:nvPr>
            <p:ph idx="1"/>
          </p:nvPr>
        </p:nvSpPr>
        <p:spPr/>
        <p:txBody>
          <a:bodyPr/>
          <a:lstStyle/>
          <a:p>
            <a:r>
              <a:rPr lang="en-US" b="1" dirty="0"/>
              <a:t>Deep Learning </a:t>
            </a:r>
            <a:r>
              <a:rPr lang="en-US" dirty="0"/>
              <a:t>– Machine Learning that leverages Neural Networks with many layers</a:t>
            </a:r>
          </a:p>
          <a:p>
            <a:r>
              <a:rPr lang="en-US" b="1" dirty="0"/>
              <a:t>Reinforcement Learning </a:t>
            </a:r>
            <a:r>
              <a:rPr lang="en-US" dirty="0"/>
              <a:t>– reward-based algorithm with the intent that actions will result in greater cumulative reward </a:t>
            </a:r>
            <a:r>
              <a:rPr lang="en-US" dirty="0">
                <a:hlinkClick r:id="rId2"/>
              </a:rPr>
              <a:t>https://en.wikipedia.org/wiki/Reinforcement_learning</a:t>
            </a:r>
            <a:r>
              <a:rPr lang="en-US" dirty="0"/>
              <a:t> </a:t>
            </a:r>
          </a:p>
          <a:p>
            <a:r>
              <a:rPr lang="en-US" b="1" dirty="0"/>
              <a:t>Federated Learning </a:t>
            </a:r>
            <a:r>
              <a:rPr lang="en-US" dirty="0"/>
              <a:t>– machine learning technique enables the training of models across devices without exchanging the data </a:t>
            </a:r>
            <a:r>
              <a:rPr lang="en-US" dirty="0">
                <a:hlinkClick r:id="rId3"/>
              </a:rPr>
              <a:t>https://en.wikipedia.org/wiki/Federated_learning</a:t>
            </a:r>
            <a:r>
              <a:rPr lang="en-US" dirty="0"/>
              <a:t> </a:t>
            </a:r>
          </a:p>
        </p:txBody>
      </p:sp>
      <p:sp>
        <p:nvSpPr>
          <p:cNvPr id="4" name="Slide Number Placeholder 3">
            <a:extLst>
              <a:ext uri="{FF2B5EF4-FFF2-40B4-BE49-F238E27FC236}">
                <a16:creationId xmlns:a16="http://schemas.microsoft.com/office/drawing/2014/main" id="{527540A2-EDD2-43D3-B032-D59E9C6FB463}"/>
              </a:ext>
            </a:extLst>
          </p:cNvPr>
          <p:cNvSpPr>
            <a:spLocks noGrp="1"/>
          </p:cNvSpPr>
          <p:nvPr>
            <p:ph type="sldNum" sz="quarter" idx="12"/>
          </p:nvPr>
        </p:nvSpPr>
        <p:spPr/>
        <p:txBody>
          <a:bodyPr/>
          <a:lstStyle/>
          <a:p>
            <a:fld id="{6113E31D-E2AB-40D1-8B51-AFA5AFEF393A}" type="slidenum">
              <a:rPr lang="en-US" smtClean="0">
                <a:solidFill>
                  <a:schemeClr val="bg1"/>
                </a:solidFill>
              </a:rPr>
              <a:t>19</a:t>
            </a:fld>
            <a:endParaRPr lang="en-US" dirty="0">
              <a:solidFill>
                <a:schemeClr val="bg1"/>
              </a:solidFill>
            </a:endParaRPr>
          </a:p>
        </p:txBody>
      </p:sp>
    </p:spTree>
    <p:extLst>
      <p:ext uri="{BB962C8B-B14F-4D97-AF65-F5344CB8AC3E}">
        <p14:creationId xmlns:p14="http://schemas.microsoft.com/office/powerpoint/2010/main" val="13109390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775E3-F343-4C8C-8FE5-2208167A35BA}"/>
              </a:ext>
            </a:extLst>
          </p:cNvPr>
          <p:cNvSpPr>
            <a:spLocks noGrp="1"/>
          </p:cNvSpPr>
          <p:nvPr>
            <p:ph type="title"/>
          </p:nvPr>
        </p:nvSpPr>
        <p:spPr/>
        <p:txBody>
          <a:bodyPr/>
          <a:lstStyle/>
          <a:p>
            <a:r>
              <a:rPr lang="en-US" dirty="0"/>
              <a:t>Deep Learning – Neural Networks</a:t>
            </a:r>
          </a:p>
        </p:txBody>
      </p:sp>
      <p:sp>
        <p:nvSpPr>
          <p:cNvPr id="3" name="Content Placeholder 2">
            <a:extLst>
              <a:ext uri="{FF2B5EF4-FFF2-40B4-BE49-F238E27FC236}">
                <a16:creationId xmlns:a16="http://schemas.microsoft.com/office/drawing/2014/main" id="{128B23AA-F9AB-4FB0-9761-3868084F46F5}"/>
              </a:ext>
            </a:extLst>
          </p:cNvPr>
          <p:cNvSpPr>
            <a:spLocks noGrp="1"/>
          </p:cNvSpPr>
          <p:nvPr>
            <p:ph idx="1"/>
          </p:nvPr>
        </p:nvSpPr>
        <p:spPr/>
        <p:txBody>
          <a:bodyPr/>
          <a:lstStyle/>
          <a:p>
            <a:r>
              <a:rPr lang="en-US" dirty="0" err="1"/>
              <a:t>AlexNet</a:t>
            </a:r>
            <a:r>
              <a:rPr lang="en-US" dirty="0"/>
              <a:t> </a:t>
            </a:r>
            <a:r>
              <a:rPr lang="en-US" dirty="0">
                <a:hlinkClick r:id="rId2"/>
              </a:rPr>
              <a:t>https://en.wikipedia.org/wiki/AlexNet</a:t>
            </a:r>
            <a:r>
              <a:rPr lang="en-US" dirty="0"/>
              <a:t> – Deep Convolutional Neural Network</a:t>
            </a:r>
          </a:p>
          <a:p>
            <a:r>
              <a:rPr lang="en-US" dirty="0"/>
              <a:t>Resnet </a:t>
            </a:r>
            <a:r>
              <a:rPr lang="en-US" dirty="0">
                <a:hlinkClick r:id="rId3"/>
              </a:rPr>
              <a:t>https://en.wikipedia.org/wiki/Residual_neural_network</a:t>
            </a:r>
            <a:r>
              <a:rPr lang="en-US" dirty="0"/>
              <a:t> – Residual Neural Network</a:t>
            </a:r>
          </a:p>
          <a:p>
            <a:r>
              <a:rPr lang="en-US" dirty="0"/>
              <a:t>Numerous types of Neural Networks. Helpful info on neural network architecture can be found at </a:t>
            </a:r>
            <a:r>
              <a:rPr lang="en-US" dirty="0">
                <a:hlinkClick r:id="rId4"/>
              </a:rPr>
              <a:t>https://www.asimovinstitute.org/author/fjodorvanveen/</a:t>
            </a:r>
            <a:r>
              <a:rPr lang="en-US" dirty="0"/>
              <a:t> </a:t>
            </a:r>
          </a:p>
        </p:txBody>
      </p:sp>
      <p:sp>
        <p:nvSpPr>
          <p:cNvPr id="4" name="Slide Number Placeholder 3">
            <a:extLst>
              <a:ext uri="{FF2B5EF4-FFF2-40B4-BE49-F238E27FC236}">
                <a16:creationId xmlns:a16="http://schemas.microsoft.com/office/drawing/2014/main" id="{0C964B33-AA43-469A-B9C1-820AC1626C71}"/>
              </a:ext>
            </a:extLst>
          </p:cNvPr>
          <p:cNvSpPr>
            <a:spLocks noGrp="1"/>
          </p:cNvSpPr>
          <p:nvPr>
            <p:ph type="sldNum" sz="quarter" idx="12"/>
          </p:nvPr>
        </p:nvSpPr>
        <p:spPr/>
        <p:txBody>
          <a:bodyPr/>
          <a:lstStyle/>
          <a:p>
            <a:pPr>
              <a:defRPr/>
            </a:pPr>
            <a:fld id="{7499886E-1778-41FD-B810-C2A5ABCE85E5}" type="slidenum">
              <a:rPr lang="en-US" altLang="en-US" smtClean="0"/>
              <a:pPr>
                <a:defRPr/>
              </a:pPr>
              <a:t>20</a:t>
            </a:fld>
            <a:endParaRPr lang="en-US" altLang="en-US"/>
          </a:p>
        </p:txBody>
      </p:sp>
      <p:sp>
        <p:nvSpPr>
          <p:cNvPr id="5" name="Footer Placeholder 4">
            <a:extLst>
              <a:ext uri="{FF2B5EF4-FFF2-40B4-BE49-F238E27FC236}">
                <a16:creationId xmlns:a16="http://schemas.microsoft.com/office/drawing/2014/main" id="{EBAB4D67-8E8B-45F8-AC98-D00C1FAB9E3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endParaRPr lang="en-US" dirty="0"/>
          </a:p>
        </p:txBody>
      </p:sp>
    </p:spTree>
    <p:extLst>
      <p:ext uri="{BB962C8B-B14F-4D97-AF65-F5344CB8AC3E}">
        <p14:creationId xmlns:p14="http://schemas.microsoft.com/office/powerpoint/2010/main" val="28792928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775E3-F343-4C8C-8FE5-2208167A35BA}"/>
              </a:ext>
            </a:extLst>
          </p:cNvPr>
          <p:cNvSpPr>
            <a:spLocks noGrp="1"/>
          </p:cNvSpPr>
          <p:nvPr>
            <p:ph type="title"/>
          </p:nvPr>
        </p:nvSpPr>
        <p:spPr/>
        <p:txBody>
          <a:bodyPr/>
          <a:lstStyle/>
          <a:p>
            <a:r>
              <a:rPr lang="en-US" dirty="0"/>
              <a:t>Popular GPU Frameworks</a:t>
            </a:r>
          </a:p>
        </p:txBody>
      </p:sp>
      <p:sp>
        <p:nvSpPr>
          <p:cNvPr id="3" name="Content Placeholder 2">
            <a:extLst>
              <a:ext uri="{FF2B5EF4-FFF2-40B4-BE49-F238E27FC236}">
                <a16:creationId xmlns:a16="http://schemas.microsoft.com/office/drawing/2014/main" id="{128B23AA-F9AB-4FB0-9761-3868084F46F5}"/>
              </a:ext>
            </a:extLst>
          </p:cNvPr>
          <p:cNvSpPr>
            <a:spLocks noGrp="1"/>
          </p:cNvSpPr>
          <p:nvPr>
            <p:ph idx="1"/>
          </p:nvPr>
        </p:nvSpPr>
        <p:spPr/>
        <p:txBody>
          <a:bodyPr/>
          <a:lstStyle/>
          <a:p>
            <a:r>
              <a:rPr lang="en-US" dirty="0"/>
              <a:t>CAFFE </a:t>
            </a:r>
            <a:r>
              <a:rPr lang="en-US" dirty="0">
                <a:hlinkClick r:id="rId2"/>
              </a:rPr>
              <a:t>https://caffe.berkeleyvision.org/</a:t>
            </a:r>
            <a:r>
              <a:rPr lang="en-US" dirty="0"/>
              <a:t> </a:t>
            </a:r>
          </a:p>
          <a:p>
            <a:r>
              <a:rPr lang="en-US" dirty="0" err="1"/>
              <a:t>MXNet</a:t>
            </a:r>
            <a:r>
              <a:rPr lang="en-US" dirty="0"/>
              <a:t> </a:t>
            </a:r>
            <a:r>
              <a:rPr lang="en-US" dirty="0">
                <a:hlinkClick r:id="rId3"/>
              </a:rPr>
              <a:t>https://mxnet.apache.org/versions/1.7.0/</a:t>
            </a:r>
            <a:r>
              <a:rPr lang="en-US" dirty="0"/>
              <a:t> </a:t>
            </a:r>
          </a:p>
          <a:p>
            <a:r>
              <a:rPr lang="en-US" dirty="0" err="1"/>
              <a:t>Tensorflow</a:t>
            </a:r>
            <a:r>
              <a:rPr lang="en-US" dirty="0"/>
              <a:t> </a:t>
            </a:r>
            <a:r>
              <a:rPr lang="en-US" dirty="0">
                <a:hlinkClick r:id="rId4"/>
              </a:rPr>
              <a:t>https://www.tensorflow.org/</a:t>
            </a:r>
            <a:r>
              <a:rPr lang="en-US" dirty="0"/>
              <a:t> </a:t>
            </a:r>
          </a:p>
          <a:p>
            <a:r>
              <a:rPr lang="en-US" dirty="0"/>
              <a:t>PYTORCH </a:t>
            </a:r>
            <a:r>
              <a:rPr lang="en-US" dirty="0">
                <a:hlinkClick r:id="rId5"/>
              </a:rPr>
              <a:t>https://pytorch.org/</a:t>
            </a:r>
            <a:r>
              <a:rPr lang="en-US" dirty="0"/>
              <a:t> </a:t>
            </a:r>
          </a:p>
        </p:txBody>
      </p:sp>
      <p:sp>
        <p:nvSpPr>
          <p:cNvPr id="4" name="Slide Number Placeholder 3">
            <a:extLst>
              <a:ext uri="{FF2B5EF4-FFF2-40B4-BE49-F238E27FC236}">
                <a16:creationId xmlns:a16="http://schemas.microsoft.com/office/drawing/2014/main" id="{0C964B33-AA43-469A-B9C1-820AC1626C71}"/>
              </a:ext>
            </a:extLst>
          </p:cNvPr>
          <p:cNvSpPr>
            <a:spLocks noGrp="1"/>
          </p:cNvSpPr>
          <p:nvPr>
            <p:ph type="sldNum" sz="quarter" idx="12"/>
          </p:nvPr>
        </p:nvSpPr>
        <p:spPr/>
        <p:txBody>
          <a:bodyPr/>
          <a:lstStyle/>
          <a:p>
            <a:pPr>
              <a:defRPr/>
            </a:pPr>
            <a:fld id="{7499886E-1778-41FD-B810-C2A5ABCE85E5}" type="slidenum">
              <a:rPr lang="en-US" altLang="en-US" smtClean="0"/>
              <a:pPr>
                <a:defRPr/>
              </a:pPr>
              <a:t>21</a:t>
            </a:fld>
            <a:endParaRPr lang="en-US" altLang="en-US"/>
          </a:p>
        </p:txBody>
      </p:sp>
      <p:sp>
        <p:nvSpPr>
          <p:cNvPr id="5" name="Footer Placeholder 4">
            <a:extLst>
              <a:ext uri="{FF2B5EF4-FFF2-40B4-BE49-F238E27FC236}">
                <a16:creationId xmlns:a16="http://schemas.microsoft.com/office/drawing/2014/main" id="{EBAB4D67-8E8B-45F8-AC98-D00C1FAB9E3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endParaRPr lang="en-US" dirty="0"/>
          </a:p>
        </p:txBody>
      </p:sp>
    </p:spTree>
    <p:extLst>
      <p:ext uri="{BB962C8B-B14F-4D97-AF65-F5344CB8AC3E}">
        <p14:creationId xmlns:p14="http://schemas.microsoft.com/office/powerpoint/2010/main" val="24674841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A775E3-F343-4C8C-8FE5-2208167A35BA}"/>
              </a:ext>
            </a:extLst>
          </p:cNvPr>
          <p:cNvSpPr>
            <a:spLocks noGrp="1"/>
          </p:cNvSpPr>
          <p:nvPr>
            <p:ph type="title"/>
          </p:nvPr>
        </p:nvSpPr>
        <p:spPr/>
        <p:txBody>
          <a:bodyPr/>
          <a:lstStyle/>
          <a:p>
            <a:r>
              <a:rPr lang="en-US" dirty="0"/>
              <a:t>Python – GPU Enabled Libraries</a:t>
            </a:r>
          </a:p>
        </p:txBody>
      </p:sp>
      <p:sp>
        <p:nvSpPr>
          <p:cNvPr id="3" name="Content Placeholder 2">
            <a:extLst>
              <a:ext uri="{FF2B5EF4-FFF2-40B4-BE49-F238E27FC236}">
                <a16:creationId xmlns:a16="http://schemas.microsoft.com/office/drawing/2014/main" id="{128B23AA-F9AB-4FB0-9761-3868084F46F5}"/>
              </a:ext>
            </a:extLst>
          </p:cNvPr>
          <p:cNvSpPr>
            <a:spLocks noGrp="1"/>
          </p:cNvSpPr>
          <p:nvPr>
            <p:ph idx="1"/>
          </p:nvPr>
        </p:nvSpPr>
        <p:spPr/>
        <p:txBody>
          <a:bodyPr/>
          <a:lstStyle/>
          <a:p>
            <a:r>
              <a:rPr lang="en-US" u="sng" dirty="0" err="1"/>
              <a:t>Tensorflow</a:t>
            </a:r>
            <a:r>
              <a:rPr lang="en-US" u="sng" dirty="0"/>
              <a:t> GPU </a:t>
            </a:r>
            <a:r>
              <a:rPr lang="en-US" dirty="0">
                <a:hlinkClick r:id="rId2"/>
              </a:rPr>
              <a:t>https://www.tensorflow.org/install/gpu</a:t>
            </a:r>
            <a:r>
              <a:rPr lang="en-US" dirty="0"/>
              <a:t> </a:t>
            </a:r>
          </a:p>
          <a:p>
            <a:r>
              <a:rPr lang="en-US" u="sng" dirty="0" err="1"/>
              <a:t>Numba</a:t>
            </a:r>
            <a:r>
              <a:rPr lang="en-US" dirty="0"/>
              <a:t> </a:t>
            </a:r>
            <a:r>
              <a:rPr lang="en-US" dirty="0">
                <a:hlinkClick r:id="rId3"/>
              </a:rPr>
              <a:t>http://numba.pydata.org/</a:t>
            </a:r>
            <a:r>
              <a:rPr lang="en-US" dirty="0"/>
              <a:t> highly performance optimized C code that can be run from within Python that is designed to work with </a:t>
            </a:r>
            <a:r>
              <a:rPr lang="en-US" dirty="0" err="1"/>
              <a:t>Numpy</a:t>
            </a:r>
            <a:r>
              <a:rPr lang="en-US" dirty="0"/>
              <a:t> arrays </a:t>
            </a:r>
            <a:r>
              <a:rPr lang="en-US"/>
              <a:t>and functions.</a:t>
            </a:r>
            <a:endParaRPr lang="en-US" dirty="0"/>
          </a:p>
          <a:p>
            <a:r>
              <a:rPr lang="en-US" u="sng" dirty="0" err="1"/>
              <a:t>PyCuda</a:t>
            </a:r>
            <a:r>
              <a:rPr lang="en-US" dirty="0"/>
              <a:t> </a:t>
            </a:r>
            <a:r>
              <a:rPr lang="en-US" dirty="0">
                <a:hlinkClick r:id="rId4"/>
              </a:rPr>
              <a:t>https://pypi.org/project/pycuda/</a:t>
            </a:r>
            <a:r>
              <a:rPr lang="en-US" dirty="0"/>
              <a:t> </a:t>
            </a:r>
          </a:p>
          <a:p>
            <a:r>
              <a:rPr lang="en-US" dirty="0"/>
              <a:t>RAPIDS </a:t>
            </a:r>
            <a:r>
              <a:rPr lang="en-US" dirty="0">
                <a:hlinkClick r:id="rId5"/>
              </a:rPr>
              <a:t>https://rapids.ai/</a:t>
            </a:r>
            <a:r>
              <a:rPr lang="en-US" dirty="0"/>
              <a:t> - new GPU data science library that is modeled to provide similar look and feel of Panda and Scikit Learn libraries. It is currently not supported on the Nano</a:t>
            </a:r>
          </a:p>
          <a:p>
            <a:r>
              <a:rPr lang="en-US" dirty="0"/>
              <a:t>OpenCV CUDA </a:t>
            </a:r>
            <a:r>
              <a:rPr lang="en-US" dirty="0">
                <a:hlinkClick r:id="rId6"/>
              </a:rPr>
              <a:t>https://opencv.org/platforms/cuda/</a:t>
            </a:r>
            <a:r>
              <a:rPr lang="en-US" dirty="0"/>
              <a:t> </a:t>
            </a:r>
          </a:p>
        </p:txBody>
      </p:sp>
      <p:sp>
        <p:nvSpPr>
          <p:cNvPr id="4" name="Slide Number Placeholder 3">
            <a:extLst>
              <a:ext uri="{FF2B5EF4-FFF2-40B4-BE49-F238E27FC236}">
                <a16:creationId xmlns:a16="http://schemas.microsoft.com/office/drawing/2014/main" id="{0C964B33-AA43-469A-B9C1-820AC1626C71}"/>
              </a:ext>
            </a:extLst>
          </p:cNvPr>
          <p:cNvSpPr>
            <a:spLocks noGrp="1"/>
          </p:cNvSpPr>
          <p:nvPr>
            <p:ph type="sldNum" sz="quarter" idx="12"/>
          </p:nvPr>
        </p:nvSpPr>
        <p:spPr/>
        <p:txBody>
          <a:bodyPr/>
          <a:lstStyle/>
          <a:p>
            <a:pPr>
              <a:defRPr/>
            </a:pPr>
            <a:fld id="{7499886E-1778-41FD-B810-C2A5ABCE85E5}" type="slidenum">
              <a:rPr lang="en-US" altLang="en-US" smtClean="0"/>
              <a:pPr>
                <a:defRPr/>
              </a:pPr>
              <a:t>22</a:t>
            </a:fld>
            <a:endParaRPr lang="en-US" altLang="en-US"/>
          </a:p>
        </p:txBody>
      </p:sp>
      <p:sp>
        <p:nvSpPr>
          <p:cNvPr id="5" name="Footer Placeholder 4">
            <a:extLst>
              <a:ext uri="{FF2B5EF4-FFF2-40B4-BE49-F238E27FC236}">
                <a16:creationId xmlns:a16="http://schemas.microsoft.com/office/drawing/2014/main" id="{EBAB4D67-8E8B-45F8-AC98-D00C1FAB9E3D}"/>
              </a:ext>
            </a:extLst>
          </p:cNvPr>
          <p:cNvSpPr>
            <a:spLocks noGrp="1"/>
          </p:cNvSpPr>
          <p:nvPr>
            <p:ph type="ftr" sz="quarter" idx="3"/>
          </p:nvPr>
        </p:nvSpPr>
        <p:spPr bwMode="auto">
          <a:xfrm>
            <a:off x="2355851" y="12490450"/>
            <a:ext cx="10388550" cy="95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ctr" rtl="0" eaLnBrk="1" fontAlgn="base" hangingPunct="1">
              <a:spcBef>
                <a:spcPct val="0"/>
              </a:spcBef>
              <a:spcAft>
                <a:spcPct val="0"/>
              </a:spcAft>
              <a:defRPr sz="2800" kern="1200">
                <a:solidFill>
                  <a:schemeClr val="tx1"/>
                </a:solidFill>
                <a:latin typeface="Arial"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lgn="l">
              <a:defRPr/>
            </a:pPr>
            <a:r>
              <a:rPr lang="en-US"/>
              <a:t>Data 604: Data Management</a:t>
            </a:r>
            <a:endParaRPr lang="en-US" dirty="0"/>
          </a:p>
        </p:txBody>
      </p:sp>
    </p:spTree>
    <p:extLst>
      <p:ext uri="{BB962C8B-B14F-4D97-AF65-F5344CB8AC3E}">
        <p14:creationId xmlns:p14="http://schemas.microsoft.com/office/powerpoint/2010/main" val="5033946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50A1A7-562B-4594-AB8B-C7A2FB8EAB20}"/>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A764AD2D-FC36-4BBE-869E-520FF33B0DE1}"/>
              </a:ext>
            </a:extLst>
          </p:cNvPr>
          <p:cNvSpPr>
            <a:spLocks noGrp="1"/>
          </p:cNvSpPr>
          <p:nvPr>
            <p:ph idx="1"/>
          </p:nvPr>
        </p:nvSpPr>
        <p:spPr/>
        <p:txBody>
          <a:bodyPr/>
          <a:lstStyle/>
          <a:p>
            <a:pPr marL="457200" indent="-457200">
              <a:buFont typeface="Arial" panose="020B0604020202020204" pitchFamily="34" charset="0"/>
              <a:buChar char="•"/>
            </a:pPr>
            <a:r>
              <a:rPr lang="en-US" sz="2400" dirty="0"/>
              <a:t>Introduction</a:t>
            </a:r>
          </a:p>
          <a:p>
            <a:pPr marL="457200" indent="-457200">
              <a:buFont typeface="Arial" panose="020B0604020202020204" pitchFamily="34" charset="0"/>
              <a:buChar char="•"/>
            </a:pPr>
            <a:r>
              <a:rPr lang="en-US" sz="2400" dirty="0"/>
              <a:t>What is AI</a:t>
            </a:r>
          </a:p>
          <a:p>
            <a:pPr marL="457200" indent="-457200">
              <a:buFont typeface="Arial" panose="020B0604020202020204" pitchFamily="34" charset="0"/>
              <a:buChar char="•"/>
            </a:pPr>
            <a:r>
              <a:rPr lang="en-US" sz="2400" dirty="0"/>
              <a:t>History of AI</a:t>
            </a:r>
          </a:p>
          <a:p>
            <a:pPr marL="457200" indent="-457200">
              <a:buFont typeface="Arial" panose="020B0604020202020204" pitchFamily="34" charset="0"/>
              <a:buChar char="•"/>
            </a:pPr>
            <a:r>
              <a:rPr lang="en-US" sz="2400" dirty="0"/>
              <a:t>NVIDIA Jetson Developer Kits</a:t>
            </a:r>
          </a:p>
          <a:p>
            <a:pPr marL="457200" indent="-457200">
              <a:buFont typeface="Arial" panose="020B0604020202020204" pitchFamily="34" charset="0"/>
              <a:buChar char="•"/>
            </a:pPr>
            <a:r>
              <a:rPr lang="en-US" sz="2400" dirty="0"/>
              <a:t>Deep Learning</a:t>
            </a:r>
          </a:p>
        </p:txBody>
      </p:sp>
    </p:spTree>
    <p:extLst>
      <p:ext uri="{BB962C8B-B14F-4D97-AF65-F5344CB8AC3E}">
        <p14:creationId xmlns:p14="http://schemas.microsoft.com/office/powerpoint/2010/main" val="14762472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FDA76F-58EE-4771-8304-7A0B2DECC166}"/>
              </a:ext>
            </a:extLst>
          </p:cNvPr>
          <p:cNvSpPr>
            <a:spLocks noGrp="1"/>
          </p:cNvSpPr>
          <p:nvPr>
            <p:ph type="title"/>
          </p:nvPr>
        </p:nvSpPr>
        <p:spPr>
          <a:xfrm>
            <a:off x="1257300" y="547688"/>
            <a:ext cx="15773400" cy="1357312"/>
          </a:xfrm>
        </p:spPr>
        <p:txBody>
          <a:bodyPr>
            <a:normAutofit/>
          </a:bodyPr>
          <a:lstStyle/>
          <a:p>
            <a:r>
              <a:rPr lang="en-US" dirty="0"/>
              <a:t>About this course</a:t>
            </a:r>
          </a:p>
        </p:txBody>
      </p:sp>
      <p:graphicFrame>
        <p:nvGraphicFramePr>
          <p:cNvPr id="18" name="Content Placeholder 2">
            <a:extLst>
              <a:ext uri="{FF2B5EF4-FFF2-40B4-BE49-F238E27FC236}">
                <a16:creationId xmlns:a16="http://schemas.microsoft.com/office/drawing/2014/main" id="{B6556641-EC08-4731-A2D6-890D3AC8D1CA}"/>
              </a:ext>
            </a:extLst>
          </p:cNvPr>
          <p:cNvGraphicFramePr>
            <a:graphicFrameLocks noGrp="1"/>
          </p:cNvGraphicFramePr>
          <p:nvPr>
            <p:ph idx="1"/>
            <p:extLst>
              <p:ext uri="{D42A27DB-BD31-4B8C-83A1-F6EECF244321}">
                <p14:modId xmlns:p14="http://schemas.microsoft.com/office/powerpoint/2010/main" val="38297874"/>
              </p:ext>
            </p:extLst>
          </p:nvPr>
        </p:nvGraphicFramePr>
        <p:xfrm>
          <a:off x="1257300" y="2221766"/>
          <a:ext cx="15773400" cy="73127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a:extLst>
              <a:ext uri="{FF2B5EF4-FFF2-40B4-BE49-F238E27FC236}">
                <a16:creationId xmlns:a16="http://schemas.microsoft.com/office/drawing/2014/main" id="{BCD63575-67FC-44ED-8723-B2F862F405B0}"/>
              </a:ext>
            </a:extLst>
          </p:cNvPr>
          <p:cNvSpPr>
            <a:spLocks noGrp="1"/>
          </p:cNvSpPr>
          <p:nvPr>
            <p:ph type="sldNum" sz="quarter" idx="12"/>
          </p:nvPr>
        </p:nvSpPr>
        <p:spPr bwMode="auto">
          <a:xfrm>
            <a:off x="12915900" y="9534526"/>
            <a:ext cx="4114800" cy="547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82880" tIns="91440" rIns="182880" bIns="91440" numCol="1" anchor="t" anchorCtr="0" compatLnSpc="1">
            <a:prstTxWarp prst="textNoShape">
              <a:avLst/>
            </a:prstTxWarp>
          </a:bodyPr>
          <a:lstStyle>
            <a:defPPr>
              <a:defRPr lang="en-US"/>
            </a:defPPr>
            <a:lvl1pPr algn="r" rtl="0" eaLnBrk="1" fontAlgn="base" hangingPunct="1">
              <a:spcBef>
                <a:spcPct val="0"/>
              </a:spcBef>
              <a:spcAft>
                <a:spcPct val="0"/>
              </a:spcAft>
              <a:defRPr sz="2800" kern="1200" smtClean="0">
                <a:solidFill>
                  <a:schemeClr val="tx1"/>
                </a:solidFill>
                <a:latin typeface="Arial" panose="020B0604020202020204" pitchFamily="34" charset="0"/>
                <a:ea typeface="+mn-ea"/>
                <a:cs typeface="+mn-cs"/>
              </a:defRPr>
            </a:lvl1pPr>
            <a:lvl2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2743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3657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4572000" algn="l" defTabSz="1828800" rtl="0" eaLnBrk="1" latinLnBrk="0" hangingPunct="1">
              <a:defRPr kern="1200">
                <a:solidFill>
                  <a:schemeClr val="tx1"/>
                </a:solidFill>
                <a:latin typeface="Arial" panose="020B0604020202020204" pitchFamily="34" charset="0"/>
                <a:ea typeface="+mn-ea"/>
                <a:cs typeface="+mn-cs"/>
              </a:defRPr>
            </a:lvl6pPr>
            <a:lvl7pPr marL="5486400" algn="l" defTabSz="1828800" rtl="0" eaLnBrk="1" latinLnBrk="0" hangingPunct="1">
              <a:defRPr kern="1200">
                <a:solidFill>
                  <a:schemeClr val="tx1"/>
                </a:solidFill>
                <a:latin typeface="Arial" panose="020B0604020202020204" pitchFamily="34" charset="0"/>
                <a:ea typeface="+mn-ea"/>
                <a:cs typeface="+mn-cs"/>
              </a:defRPr>
            </a:lvl7pPr>
            <a:lvl8pPr marL="6400800" algn="l" defTabSz="1828800" rtl="0" eaLnBrk="1" latinLnBrk="0" hangingPunct="1">
              <a:defRPr kern="1200">
                <a:solidFill>
                  <a:schemeClr val="tx1"/>
                </a:solidFill>
                <a:latin typeface="Arial" panose="020B0604020202020204" pitchFamily="34" charset="0"/>
                <a:ea typeface="+mn-ea"/>
                <a:cs typeface="+mn-cs"/>
              </a:defRPr>
            </a:lvl8pPr>
            <a:lvl9pPr marL="7315200" algn="l" defTabSz="1828800" rtl="0" eaLnBrk="1" latinLnBrk="0" hangingPunct="1">
              <a:defRPr kern="1200">
                <a:solidFill>
                  <a:schemeClr val="tx1"/>
                </a:solidFill>
                <a:latin typeface="Arial" panose="020B0604020202020204" pitchFamily="34" charset="0"/>
                <a:ea typeface="+mn-ea"/>
                <a:cs typeface="+mn-cs"/>
              </a:defRPr>
            </a:lvl9pPr>
          </a:lstStyle>
          <a:p>
            <a:pPr>
              <a:defRPr/>
            </a:pPr>
            <a:fld id="{7499886E-1778-41FD-B810-C2A5ABCE85E5}" type="slidenum">
              <a:rPr lang="en-US" altLang="en-US" smtClean="0"/>
              <a:pPr>
                <a:defRPr/>
              </a:pPr>
              <a:t>4</a:t>
            </a:fld>
            <a:endParaRPr lang="en-US" altLang="en-US"/>
          </a:p>
        </p:txBody>
      </p:sp>
    </p:spTree>
    <p:extLst>
      <p:ext uri="{BB962C8B-B14F-4D97-AF65-F5344CB8AC3E}">
        <p14:creationId xmlns:p14="http://schemas.microsoft.com/office/powerpoint/2010/main" val="5098788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D1FE7-1D34-4559-96AB-48C3821FDEE6}"/>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70CE5E91-4E6F-401A-B22E-2D496BADBBA0}"/>
              </a:ext>
            </a:extLst>
          </p:cNvPr>
          <p:cNvSpPr>
            <a:spLocks noGrp="1"/>
          </p:cNvSpPr>
          <p:nvPr>
            <p:ph idx="1"/>
          </p:nvPr>
        </p:nvSpPr>
        <p:spPr/>
        <p:txBody>
          <a:bodyPr/>
          <a:lstStyle/>
          <a:p>
            <a:pPr marL="342900" lvl="0" indent="-342900">
              <a:buFont typeface="Arial" panose="020B0604020202020204" pitchFamily="34" charset="0"/>
              <a:buChar char="•"/>
            </a:pPr>
            <a:r>
              <a:rPr lang="en-US" sz="2400" dirty="0"/>
              <a:t>Define artificial intelligence (AI) </a:t>
            </a:r>
          </a:p>
          <a:p>
            <a:pPr marL="342900" lvl="0" indent="-342900">
              <a:buFont typeface="Arial" panose="020B0604020202020204" pitchFamily="34" charset="0"/>
              <a:buChar char="•"/>
            </a:pPr>
            <a:r>
              <a:rPr lang="en-US" sz="2400" dirty="0"/>
              <a:t>List examples of applications of AI</a:t>
            </a:r>
          </a:p>
          <a:p>
            <a:pPr marL="342900" indent="-342900">
              <a:buFont typeface="Arial" panose="020B0604020202020204" pitchFamily="34" charset="0"/>
              <a:buChar char="•"/>
            </a:pPr>
            <a:r>
              <a:rPr lang="en-US" sz="2400" dirty="0"/>
              <a:t>Describe the different types of hardware implementations for AI computing</a:t>
            </a:r>
          </a:p>
          <a:p>
            <a:pPr marL="342900" indent="-342900">
              <a:buFont typeface="Arial" panose="020B0604020202020204" pitchFamily="34" charset="0"/>
              <a:buChar char="•"/>
            </a:pPr>
            <a:r>
              <a:rPr lang="en-US" sz="2400" dirty="0"/>
              <a:t>Describe the difference between CPU and GPU processing</a:t>
            </a:r>
          </a:p>
          <a:p>
            <a:pPr marL="342900" indent="-342900">
              <a:buFont typeface="Arial" panose="020B0604020202020204" pitchFamily="34" charset="0"/>
              <a:buChar char="•"/>
            </a:pPr>
            <a:r>
              <a:rPr lang="en-US" sz="2400" dirty="0"/>
              <a:t>Write and execute code and compare differences between CPU and GPUs</a:t>
            </a:r>
          </a:p>
          <a:p>
            <a:pPr marL="457200" lvl="0" indent="-457200">
              <a:buFont typeface="Arial" panose="020B0604020202020204" pitchFamily="34" charset="0"/>
              <a:buChar char="•"/>
            </a:pPr>
            <a:endParaRPr lang="en-US" sz="2400" dirty="0"/>
          </a:p>
          <a:p>
            <a:endParaRPr lang="en-US" dirty="0"/>
          </a:p>
          <a:p>
            <a:endParaRPr lang="en-US" dirty="0"/>
          </a:p>
        </p:txBody>
      </p:sp>
      <p:sp>
        <p:nvSpPr>
          <p:cNvPr id="4" name="Slide Number Placeholder 3">
            <a:extLst>
              <a:ext uri="{FF2B5EF4-FFF2-40B4-BE49-F238E27FC236}">
                <a16:creationId xmlns:a16="http://schemas.microsoft.com/office/drawing/2014/main" id="{7807D2C4-462F-429D-8FCA-FE9E801DFA1C}"/>
              </a:ext>
            </a:extLst>
          </p:cNvPr>
          <p:cNvSpPr>
            <a:spLocks noGrp="1"/>
          </p:cNvSpPr>
          <p:nvPr>
            <p:ph type="sldNum" sz="quarter" idx="12"/>
          </p:nvPr>
        </p:nvSpPr>
        <p:spPr/>
        <p:txBody>
          <a:bodyPr/>
          <a:lstStyle/>
          <a:p>
            <a:pPr>
              <a:defRPr/>
            </a:pPr>
            <a:fld id="{7499886E-1778-41FD-B810-C2A5ABCE85E5}" type="slidenum">
              <a:rPr lang="en-US" altLang="en-US" smtClean="0"/>
              <a:pPr>
                <a:defRPr/>
              </a:pPr>
              <a:t>5</a:t>
            </a:fld>
            <a:endParaRPr lang="en-US" altLang="en-US"/>
          </a:p>
        </p:txBody>
      </p:sp>
    </p:spTree>
    <p:extLst>
      <p:ext uri="{BB962C8B-B14F-4D97-AF65-F5344CB8AC3E}">
        <p14:creationId xmlns:p14="http://schemas.microsoft.com/office/powerpoint/2010/main" val="33459804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a:extLst>
              <a:ext uri="{FF2B5EF4-FFF2-40B4-BE49-F238E27FC236}">
                <a16:creationId xmlns:a16="http://schemas.microsoft.com/office/drawing/2014/main" id="{5B643992-F401-4CEB-B915-0012F29BBE31}"/>
              </a:ext>
            </a:extLst>
          </p:cNvPr>
          <p:cNvSpPr>
            <a:spLocks noGrp="1"/>
          </p:cNvSpPr>
          <p:nvPr>
            <p:ph type="title"/>
          </p:nvPr>
        </p:nvSpPr>
        <p:spPr>
          <a:xfrm>
            <a:off x="1416330" y="6683420"/>
            <a:ext cx="5975442" cy="2568145"/>
          </a:xfrm>
          <a:noFill/>
        </p:spPr>
        <p:txBody>
          <a:bodyPr anchor="t">
            <a:normAutofit/>
          </a:bodyPr>
          <a:lstStyle/>
          <a:p>
            <a:r>
              <a:rPr lang="en-US" dirty="0"/>
              <a:t>Artificial Intelligence (AI)</a:t>
            </a:r>
          </a:p>
        </p:txBody>
      </p:sp>
      <p:pic>
        <p:nvPicPr>
          <p:cNvPr id="8" name="Picture 7">
            <a:extLst>
              <a:ext uri="{FF2B5EF4-FFF2-40B4-BE49-F238E27FC236}">
                <a16:creationId xmlns:a16="http://schemas.microsoft.com/office/drawing/2014/main" id="{0961E829-F255-469F-A4D2-A69DAA456342}"/>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4349"/>
          <a:stretch/>
        </p:blipFill>
        <p:spPr>
          <a:xfrm>
            <a:off x="973998" y="608241"/>
            <a:ext cx="6860106" cy="5235556"/>
          </a:xfrm>
          <a:prstGeom prst="rect">
            <a:avLst/>
          </a:prstGeom>
        </p:spPr>
      </p:pic>
      <p:sp>
        <p:nvSpPr>
          <p:cNvPr id="3" name="Content Placeholder 2">
            <a:extLst>
              <a:ext uri="{FF2B5EF4-FFF2-40B4-BE49-F238E27FC236}">
                <a16:creationId xmlns:a16="http://schemas.microsoft.com/office/drawing/2014/main" id="{4B5C3BA4-DAFB-4019-AC06-BC1A5E94448C}"/>
              </a:ext>
            </a:extLst>
          </p:cNvPr>
          <p:cNvSpPr>
            <a:spLocks noGrp="1"/>
          </p:cNvSpPr>
          <p:nvPr>
            <p:ph idx="1"/>
          </p:nvPr>
        </p:nvSpPr>
        <p:spPr>
          <a:xfrm>
            <a:off x="8322004" y="6057167"/>
            <a:ext cx="8991998" cy="3194398"/>
          </a:xfrm>
          <a:noFill/>
        </p:spPr>
        <p:txBody>
          <a:bodyPr anchor="t">
            <a:normAutofit/>
          </a:bodyPr>
          <a:lstStyle/>
          <a:p>
            <a:r>
              <a:rPr lang="en-US" sz="2400" dirty="0"/>
              <a:t>Artificial Intelligence is the emulation of human or biological behavior</a:t>
            </a:r>
          </a:p>
          <a:p>
            <a:r>
              <a:rPr lang="en-US" sz="2400" dirty="0"/>
              <a:t>Real intelligence that is generated artificially</a:t>
            </a:r>
          </a:p>
          <a:p>
            <a:r>
              <a:rPr lang="en-US" sz="2400" dirty="0"/>
              <a:t>Derived from study of computational agents that act intelligently (</a:t>
            </a:r>
            <a:r>
              <a:rPr lang="en-US" sz="2400" dirty="0">
                <a:hlinkClick r:id="rId5"/>
              </a:rPr>
              <a:t>http://artint.info/2e/html/ArtInt2e.Ch1.S1.html</a:t>
            </a:r>
            <a:r>
              <a:rPr lang="en-US" sz="2400" dirty="0"/>
              <a:t> )</a:t>
            </a:r>
          </a:p>
        </p:txBody>
      </p:sp>
      <p:sp>
        <p:nvSpPr>
          <p:cNvPr id="4" name="Slide Number Placeholder 3">
            <a:extLst>
              <a:ext uri="{FF2B5EF4-FFF2-40B4-BE49-F238E27FC236}">
                <a16:creationId xmlns:a16="http://schemas.microsoft.com/office/drawing/2014/main" id="{4BE55C67-FFF2-42C7-874F-256201237286}"/>
              </a:ext>
            </a:extLst>
          </p:cNvPr>
          <p:cNvSpPr>
            <a:spLocks noGrp="1"/>
          </p:cNvSpPr>
          <p:nvPr>
            <p:ph type="sldNum" sz="quarter" idx="12"/>
          </p:nvPr>
        </p:nvSpPr>
        <p:spPr>
          <a:xfrm>
            <a:off x="0" y="9464040"/>
            <a:ext cx="960120" cy="822960"/>
          </a:xfrm>
        </p:spPr>
        <p:txBody>
          <a:bodyPr>
            <a:normAutofit/>
          </a:bodyPr>
          <a:lstStyle/>
          <a:p>
            <a:pPr algn="ctr">
              <a:spcAft>
                <a:spcPts val="1200"/>
              </a:spcAft>
              <a:defRPr/>
            </a:pPr>
            <a:fld id="{7499886E-1778-41FD-B810-C2A5ABCE85E5}" type="slidenum">
              <a:rPr lang="en-US" altLang="en-US">
                <a:solidFill>
                  <a:schemeClr val="bg1"/>
                </a:solidFill>
              </a:rPr>
              <a:pPr algn="ctr">
                <a:spcAft>
                  <a:spcPts val="1200"/>
                </a:spcAft>
                <a:defRPr/>
              </a:pPr>
              <a:t>6</a:t>
            </a:fld>
            <a:endParaRPr lang="en-US" altLang="en-US">
              <a:solidFill>
                <a:schemeClr val="bg1"/>
              </a:solidFill>
            </a:endParaRPr>
          </a:p>
        </p:txBody>
      </p:sp>
      <p:sp>
        <p:nvSpPr>
          <p:cNvPr id="9" name="TextBox 8">
            <a:extLst>
              <a:ext uri="{FF2B5EF4-FFF2-40B4-BE49-F238E27FC236}">
                <a16:creationId xmlns:a16="http://schemas.microsoft.com/office/drawing/2014/main" id="{75BEFB68-8013-43CD-B1AD-506FECB244AD}"/>
              </a:ext>
            </a:extLst>
          </p:cNvPr>
          <p:cNvSpPr txBox="1"/>
          <p:nvPr/>
        </p:nvSpPr>
        <p:spPr>
          <a:xfrm>
            <a:off x="2595875" y="5565280"/>
            <a:ext cx="5238229" cy="307777"/>
          </a:xfrm>
          <a:prstGeom prst="rect">
            <a:avLst/>
          </a:prstGeom>
          <a:solidFill>
            <a:srgbClr val="000000"/>
          </a:solidFill>
        </p:spPr>
        <p:txBody>
          <a:bodyPr wrap="none" rtlCol="0">
            <a:spAutoFit/>
          </a:bodyPr>
          <a:lstStyle/>
          <a:p>
            <a:pPr algn="r">
              <a:spcAft>
                <a:spcPts val="1200"/>
              </a:spcAft>
            </a:pPr>
            <a:r>
              <a:rPr lang="en-US" sz="1400" dirty="0">
                <a:solidFill>
                  <a:srgbClr val="FFFFFF"/>
                </a:solidFill>
                <a:hlinkClick r:id="rId4" tooltip="http://sitn.hms.harvard.edu/flash/2012/ai/">
                  <a:extLst>
                    <a:ext uri="{A12FA001-AC4F-418D-AE19-62706E023703}">
                      <ahyp:hlinkClr xmlns:ahyp="http://schemas.microsoft.com/office/drawing/2018/hyperlinkcolor" val="tx"/>
                    </a:ext>
                  </a:extLst>
                </a:hlinkClick>
              </a:rPr>
              <a:t>This Photo</a:t>
            </a:r>
            <a:r>
              <a:rPr lang="en-US" sz="1400" dirty="0">
                <a:solidFill>
                  <a:srgbClr val="FFFFFF"/>
                </a:solidFill>
              </a:rPr>
              <a:t> by Unknown Author is licensed under </a:t>
            </a:r>
            <a:r>
              <a:rPr lang="en-US" sz="1400" dirty="0">
                <a:solidFill>
                  <a:srgbClr val="FFFFFF"/>
                </a:solidFill>
                <a:hlinkClick r:id="rId6" tooltip="https://creativecommons.org/licenses/by-nc-sa/3.0/">
                  <a:extLst>
                    <a:ext uri="{A12FA001-AC4F-418D-AE19-62706E023703}">
                      <ahyp:hlinkClr xmlns:ahyp="http://schemas.microsoft.com/office/drawing/2018/hyperlinkcolor" val="tx"/>
                    </a:ext>
                  </a:extLst>
                </a:hlinkClick>
              </a:rPr>
              <a:t>CC BY-SA-NC</a:t>
            </a:r>
            <a:endParaRPr lang="en-US" sz="1400" dirty="0">
              <a:solidFill>
                <a:srgbClr val="FFFFFF"/>
              </a:solidFill>
            </a:endParaRPr>
          </a:p>
        </p:txBody>
      </p:sp>
      <p:pic>
        <p:nvPicPr>
          <p:cNvPr id="5" name="Picture 4">
            <a:extLst>
              <a:ext uri="{FF2B5EF4-FFF2-40B4-BE49-F238E27FC236}">
                <a16:creationId xmlns:a16="http://schemas.microsoft.com/office/drawing/2014/main" id="{8C028811-F894-4C78-8777-A5D8222ABFA7}"/>
              </a:ext>
            </a:extLst>
          </p:cNvPr>
          <p:cNvPicPr>
            <a:picLocks noChangeAspect="1"/>
          </p:cNvPicPr>
          <p:nvPr/>
        </p:nvPicPr>
        <p:blipFill>
          <a:blip r:embed="rId7"/>
          <a:stretch>
            <a:fillRect/>
          </a:stretch>
        </p:blipFill>
        <p:spPr>
          <a:xfrm>
            <a:off x="9611815" y="1798229"/>
            <a:ext cx="2576504" cy="3194398"/>
          </a:xfrm>
          <a:prstGeom prst="rect">
            <a:avLst/>
          </a:prstGeom>
        </p:spPr>
      </p:pic>
      <p:sp>
        <p:nvSpPr>
          <p:cNvPr id="13" name="Title 13">
            <a:extLst>
              <a:ext uri="{FF2B5EF4-FFF2-40B4-BE49-F238E27FC236}">
                <a16:creationId xmlns:a16="http://schemas.microsoft.com/office/drawing/2014/main" id="{E4A42DA7-1CAA-4C44-80C5-DC96BB916102}"/>
              </a:ext>
            </a:extLst>
          </p:cNvPr>
          <p:cNvSpPr txBox="1">
            <a:spLocks/>
          </p:cNvSpPr>
          <p:nvPr/>
        </p:nvSpPr>
        <p:spPr bwMode="auto">
          <a:xfrm>
            <a:off x="12649199" y="2424482"/>
            <a:ext cx="4269143" cy="256814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a:lstStyle>
          <a:p>
            <a:pPr defTabSz="914400"/>
            <a:r>
              <a:rPr lang="en-US" kern="0" dirty="0"/>
              <a:t>What is AI?</a:t>
            </a:r>
          </a:p>
        </p:txBody>
      </p:sp>
    </p:spTree>
    <p:extLst>
      <p:ext uri="{BB962C8B-B14F-4D97-AF65-F5344CB8AC3E}">
        <p14:creationId xmlns:p14="http://schemas.microsoft.com/office/powerpoint/2010/main" val="24051253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94050" y="4758985"/>
            <a:ext cx="11899900" cy="978035"/>
          </a:xfrm>
        </p:spPr>
        <p:txBody>
          <a:bodyPr/>
          <a:lstStyle/>
          <a:p>
            <a:r>
              <a:rPr lang="en-US" dirty="0"/>
              <a:t>Evolution of AI</a:t>
            </a:r>
          </a:p>
        </p:txBody>
      </p:sp>
      <p:pic>
        <p:nvPicPr>
          <p:cNvPr id="3" name="Graphic 2" descr="Head with Gears">
            <a:extLst>
              <a:ext uri="{FF2B5EF4-FFF2-40B4-BE49-F238E27FC236}">
                <a16:creationId xmlns:a16="http://schemas.microsoft.com/office/drawing/2014/main" id="{26B6552F-DC6A-4439-95B3-443FC159F05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96167" y="4205016"/>
            <a:ext cx="1645920" cy="1645920"/>
          </a:xfrm>
          <a:prstGeom prst="rect">
            <a:avLst/>
          </a:prstGeom>
        </p:spPr>
      </p:pic>
    </p:spTree>
    <p:extLst>
      <p:ext uri="{BB962C8B-B14F-4D97-AF65-F5344CB8AC3E}">
        <p14:creationId xmlns:p14="http://schemas.microsoft.com/office/powerpoint/2010/main" val="1411074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D7B664-F207-43E2-82EC-6FC15DA10C5B}"/>
              </a:ext>
            </a:extLst>
          </p:cNvPr>
          <p:cNvSpPr>
            <a:spLocks noGrp="1"/>
          </p:cNvSpPr>
          <p:nvPr>
            <p:ph type="title"/>
          </p:nvPr>
        </p:nvSpPr>
        <p:spPr/>
        <p:txBody>
          <a:bodyPr/>
          <a:lstStyle/>
          <a:p>
            <a:r>
              <a:rPr lang="en-US" dirty="0">
                <a:solidFill>
                  <a:srgbClr val="000000"/>
                </a:solidFill>
              </a:rPr>
              <a:t>History of AI</a:t>
            </a:r>
            <a:endParaRPr lang="en-US" dirty="0"/>
          </a:p>
        </p:txBody>
      </p:sp>
      <p:sp>
        <p:nvSpPr>
          <p:cNvPr id="4" name="Text Placeholder 3">
            <a:extLst>
              <a:ext uri="{FF2B5EF4-FFF2-40B4-BE49-F238E27FC236}">
                <a16:creationId xmlns:a16="http://schemas.microsoft.com/office/drawing/2014/main" id="{DCDD0D19-8AF4-42E2-802B-D1021D45A786}"/>
              </a:ext>
            </a:extLst>
          </p:cNvPr>
          <p:cNvSpPr>
            <a:spLocks noGrp="1"/>
          </p:cNvSpPr>
          <p:nvPr>
            <p:ph type="body" sz="quarter" idx="10"/>
          </p:nvPr>
        </p:nvSpPr>
        <p:spPr/>
        <p:txBody>
          <a:bodyPr/>
          <a:lstStyle/>
          <a:p>
            <a:r>
              <a:rPr lang="en-US" sz="2400" dirty="0"/>
              <a:t>Hobbes (1588-1679) – thinking was symbolic reasoning like talking out loud or working out an answer with pencil and paper</a:t>
            </a:r>
          </a:p>
        </p:txBody>
      </p:sp>
      <p:grpSp>
        <p:nvGrpSpPr>
          <p:cNvPr id="5" name="Group 4">
            <a:extLst>
              <a:ext uri="{FF2B5EF4-FFF2-40B4-BE49-F238E27FC236}">
                <a16:creationId xmlns:a16="http://schemas.microsoft.com/office/drawing/2014/main" id="{B05BE6EF-6581-4CC0-BCFC-44A69E4A205C}"/>
              </a:ext>
            </a:extLst>
          </p:cNvPr>
          <p:cNvGrpSpPr/>
          <p:nvPr/>
        </p:nvGrpSpPr>
        <p:grpSpPr>
          <a:xfrm>
            <a:off x="514297" y="3732042"/>
            <a:ext cx="17248908" cy="4593457"/>
            <a:chOff x="1039093" y="3733823"/>
            <a:chExt cx="17248908" cy="4593457"/>
          </a:xfrm>
        </p:grpSpPr>
        <p:cxnSp>
          <p:nvCxnSpPr>
            <p:cNvPr id="6" name="Straight Connector 5">
              <a:extLst>
                <a:ext uri="{FF2B5EF4-FFF2-40B4-BE49-F238E27FC236}">
                  <a16:creationId xmlns:a16="http://schemas.microsoft.com/office/drawing/2014/main" id="{B4F9A18B-8E65-4B28-B74B-D8916D95BAD5}"/>
                </a:ext>
              </a:extLst>
            </p:cNvPr>
            <p:cNvCxnSpPr/>
            <p:nvPr/>
          </p:nvCxnSpPr>
          <p:spPr>
            <a:xfrm>
              <a:off x="1039093" y="5859795"/>
              <a:ext cx="17248908" cy="0"/>
            </a:xfrm>
            <a:prstGeom prst="line">
              <a:avLst/>
            </a:prstGeom>
            <a:ln w="28575" cap="rnd">
              <a:solidFill>
                <a:schemeClr val="accent4"/>
              </a:solidFill>
              <a:prstDash val="sysDot"/>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829D577-AFD9-4D06-BD2A-E39A33F2E26E}"/>
                </a:ext>
              </a:extLst>
            </p:cNvPr>
            <p:cNvGrpSpPr/>
            <p:nvPr/>
          </p:nvGrpSpPr>
          <p:grpSpPr>
            <a:xfrm>
              <a:off x="1806115" y="3890907"/>
              <a:ext cx="2388230" cy="1920227"/>
              <a:chOff x="1083672" y="2334544"/>
              <a:chExt cx="1432938" cy="1152136"/>
            </a:xfrm>
          </p:grpSpPr>
          <p:sp>
            <p:nvSpPr>
              <p:cNvPr id="20" name="TextBox 19">
                <a:extLst>
                  <a:ext uri="{FF2B5EF4-FFF2-40B4-BE49-F238E27FC236}">
                    <a16:creationId xmlns:a16="http://schemas.microsoft.com/office/drawing/2014/main" id="{0A29B52E-D208-411F-9B84-4FC41E9FA152}"/>
                  </a:ext>
                </a:extLst>
              </p:cNvPr>
              <p:cNvSpPr txBox="1"/>
              <p:nvPr/>
            </p:nvSpPr>
            <p:spPr>
              <a:xfrm>
                <a:off x="1083672" y="2334544"/>
                <a:ext cx="1432938" cy="504138"/>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1950</a:t>
                </a:r>
                <a:br>
                  <a:rPr lang="en-US" dirty="0">
                    <a:solidFill>
                      <a:srgbClr val="333333"/>
                    </a:solidFill>
                    <a:latin typeface="Arial" panose="020B0604020202020204" pitchFamily="34" charset="0"/>
                    <a:cs typeface="Arial" panose="020B0604020202020204" pitchFamily="34" charset="0"/>
                  </a:rPr>
                </a:br>
                <a:r>
                  <a:rPr lang="en-US" dirty="0">
                    <a:solidFill>
                      <a:srgbClr val="6F6F6F"/>
                    </a:solidFill>
                    <a:latin typeface="Arial" panose="020B0604020202020204" pitchFamily="34" charset="0"/>
                    <a:cs typeface="Arial" panose="020B0604020202020204" pitchFamily="34" charset="0"/>
                  </a:rPr>
                  <a:t>Alan Turing –Asked, ‘ Can machines think?</a:t>
                </a:r>
                <a:endParaRPr lang="en-US" dirty="0">
                  <a:solidFill>
                    <a:srgbClr val="6F6F6F"/>
                  </a:solidFill>
                </a:endParaRPr>
              </a:p>
            </p:txBody>
          </p:sp>
          <p:sp>
            <p:nvSpPr>
              <p:cNvPr id="21" name="Flowchart: Manual Input 20">
                <a:extLst>
                  <a:ext uri="{FF2B5EF4-FFF2-40B4-BE49-F238E27FC236}">
                    <a16:creationId xmlns:a16="http://schemas.microsoft.com/office/drawing/2014/main" id="{90FF40D3-72CD-4448-AB0E-03046AF469FB}"/>
                  </a:ext>
                </a:extLst>
              </p:cNvPr>
              <p:cNvSpPr/>
              <p:nvPr/>
            </p:nvSpPr>
            <p:spPr>
              <a:xfrm flipH="1">
                <a:off x="1129653" y="2833776"/>
                <a:ext cx="60960" cy="652904"/>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256EC877-08F3-424C-9BE8-1C15E6DFE6F3}"/>
                </a:ext>
              </a:extLst>
            </p:cNvPr>
            <p:cNvGrpSpPr/>
            <p:nvPr/>
          </p:nvGrpSpPr>
          <p:grpSpPr>
            <a:xfrm>
              <a:off x="2712107" y="5908457"/>
              <a:ext cx="2511727" cy="2418823"/>
              <a:chOff x="1682641" y="3545088"/>
              <a:chExt cx="1507035" cy="1451300"/>
            </a:xfrm>
          </p:grpSpPr>
          <p:sp>
            <p:nvSpPr>
              <p:cNvPr id="18" name="TextBox 17">
                <a:extLst>
                  <a:ext uri="{FF2B5EF4-FFF2-40B4-BE49-F238E27FC236}">
                    <a16:creationId xmlns:a16="http://schemas.microsoft.com/office/drawing/2014/main" id="{91799059-D5FA-41BE-82FF-37C4FA29754A}"/>
                  </a:ext>
                </a:extLst>
              </p:cNvPr>
              <p:cNvSpPr txBox="1"/>
              <p:nvPr/>
            </p:nvSpPr>
            <p:spPr>
              <a:xfrm>
                <a:off x="1682641" y="4342668"/>
                <a:ext cx="1507035" cy="653720"/>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1956</a:t>
                </a:r>
                <a:br>
                  <a:rPr lang="en-US" dirty="0">
                    <a:solidFill>
                      <a:srgbClr val="333333"/>
                    </a:solidFill>
                    <a:latin typeface="Arial" panose="020B0604020202020204" pitchFamily="34" charset="0"/>
                    <a:cs typeface="Arial" panose="020B0604020202020204" pitchFamily="34" charset="0"/>
                  </a:rPr>
                </a:br>
                <a:r>
                  <a:rPr lang="en-US" dirty="0">
                    <a:solidFill>
                      <a:srgbClr val="6F6F6F"/>
                    </a:solidFill>
                    <a:latin typeface="Arial" panose="020B0604020202020204" pitchFamily="34" charset="0"/>
                    <a:cs typeface="Arial" panose="020B0604020202020204" pitchFamily="34" charset="0"/>
                  </a:rPr>
                  <a:t>AI coined by John McCarthy Dartmouth College</a:t>
                </a:r>
                <a:endParaRPr lang="en-US" dirty="0">
                  <a:solidFill>
                    <a:srgbClr val="6F6F6F"/>
                  </a:solidFill>
                </a:endParaRPr>
              </a:p>
            </p:txBody>
          </p:sp>
          <p:sp>
            <p:nvSpPr>
              <p:cNvPr id="19" name="Flowchart: Manual Input 18">
                <a:extLst>
                  <a:ext uri="{FF2B5EF4-FFF2-40B4-BE49-F238E27FC236}">
                    <a16:creationId xmlns:a16="http://schemas.microsoft.com/office/drawing/2014/main" id="{112B0067-93C1-4B18-88A7-E6F078E521B2}"/>
                  </a:ext>
                </a:extLst>
              </p:cNvPr>
              <p:cNvSpPr/>
              <p:nvPr/>
            </p:nvSpPr>
            <p:spPr>
              <a:xfrm flipH="1" flipV="1">
                <a:off x="2054429" y="3545088"/>
                <a:ext cx="60960" cy="652904"/>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9" name="Group 8">
              <a:extLst>
                <a:ext uri="{FF2B5EF4-FFF2-40B4-BE49-F238E27FC236}">
                  <a16:creationId xmlns:a16="http://schemas.microsoft.com/office/drawing/2014/main" id="{36C8990F-74FA-44DF-BEDA-B748BC80030D}"/>
                </a:ext>
              </a:extLst>
            </p:cNvPr>
            <p:cNvGrpSpPr/>
            <p:nvPr/>
          </p:nvGrpSpPr>
          <p:grpSpPr>
            <a:xfrm>
              <a:off x="6545252" y="4071167"/>
              <a:ext cx="2390397" cy="1719978"/>
              <a:chOff x="59544" y="2442701"/>
              <a:chExt cx="1434238" cy="1031987"/>
            </a:xfrm>
          </p:grpSpPr>
          <p:sp>
            <p:nvSpPr>
              <p:cNvPr id="16" name="TextBox 15">
                <a:extLst>
                  <a:ext uri="{FF2B5EF4-FFF2-40B4-BE49-F238E27FC236}">
                    <a16:creationId xmlns:a16="http://schemas.microsoft.com/office/drawing/2014/main" id="{94CA2436-0F33-4FA1-B92C-4DC0A2094C18}"/>
                  </a:ext>
                </a:extLst>
              </p:cNvPr>
              <p:cNvSpPr txBox="1"/>
              <p:nvPr/>
            </p:nvSpPr>
            <p:spPr>
              <a:xfrm>
                <a:off x="59544" y="2442701"/>
                <a:ext cx="1434238" cy="354559"/>
              </a:xfrm>
              <a:prstGeom prst="rect">
                <a:avLst/>
              </a:prstGeom>
              <a:noFill/>
            </p:spPr>
            <p:txBody>
              <a:bodyPr wrap="non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1959</a:t>
                </a:r>
                <a:br>
                  <a:rPr lang="en-US" dirty="0">
                    <a:solidFill>
                      <a:srgbClr val="333333"/>
                    </a:solidFill>
                    <a:latin typeface="Arial" panose="020B0604020202020204" pitchFamily="34" charset="0"/>
                    <a:cs typeface="Arial" panose="020B0604020202020204" pitchFamily="34" charset="0"/>
                  </a:rPr>
                </a:br>
                <a:r>
                  <a:rPr lang="en-US" dirty="0">
                    <a:solidFill>
                      <a:srgbClr val="6F6F6F"/>
                    </a:solidFill>
                    <a:latin typeface="Arial" panose="020B0604020202020204" pitchFamily="34" charset="0"/>
                    <a:cs typeface="Arial" panose="020B0604020202020204" pitchFamily="34" charset="0"/>
                  </a:rPr>
                  <a:t>AI lab founded at MIT</a:t>
                </a:r>
                <a:endParaRPr lang="en-US" dirty="0">
                  <a:solidFill>
                    <a:srgbClr val="6F6F6F"/>
                  </a:solidFill>
                </a:endParaRPr>
              </a:p>
            </p:txBody>
          </p:sp>
          <p:sp>
            <p:nvSpPr>
              <p:cNvPr id="17" name="Flowchart: Manual Input 16">
                <a:extLst>
                  <a:ext uri="{FF2B5EF4-FFF2-40B4-BE49-F238E27FC236}">
                    <a16:creationId xmlns:a16="http://schemas.microsoft.com/office/drawing/2014/main" id="{0A4229E9-BF73-4B4A-8340-B84070EDC303}"/>
                  </a:ext>
                </a:extLst>
              </p:cNvPr>
              <p:cNvSpPr/>
              <p:nvPr/>
            </p:nvSpPr>
            <p:spPr>
              <a:xfrm flipH="1">
                <a:off x="379845" y="2821784"/>
                <a:ext cx="60960" cy="652904"/>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a:extLst>
                <a:ext uri="{FF2B5EF4-FFF2-40B4-BE49-F238E27FC236}">
                  <a16:creationId xmlns:a16="http://schemas.microsoft.com/office/drawing/2014/main" id="{E707D46E-D349-49BD-9C2E-937CF67E31F9}"/>
                </a:ext>
              </a:extLst>
            </p:cNvPr>
            <p:cNvGrpSpPr/>
            <p:nvPr/>
          </p:nvGrpSpPr>
          <p:grpSpPr>
            <a:xfrm>
              <a:off x="8647716" y="5988671"/>
              <a:ext cx="2656841" cy="2238057"/>
              <a:chOff x="1376400" y="3593217"/>
              <a:chExt cx="1594104" cy="1342840"/>
            </a:xfrm>
          </p:grpSpPr>
          <p:sp>
            <p:nvSpPr>
              <p:cNvPr id="14" name="TextBox 13">
                <a:extLst>
                  <a:ext uri="{FF2B5EF4-FFF2-40B4-BE49-F238E27FC236}">
                    <a16:creationId xmlns:a16="http://schemas.microsoft.com/office/drawing/2014/main" id="{6E1EF03D-5CF3-4A67-91F5-AA103A1E7160}"/>
                  </a:ext>
                </a:extLst>
              </p:cNvPr>
              <p:cNvSpPr txBox="1"/>
              <p:nvPr/>
            </p:nvSpPr>
            <p:spPr>
              <a:xfrm>
                <a:off x="1376400" y="4282337"/>
                <a:ext cx="1594104" cy="653720"/>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1989</a:t>
                </a:r>
                <a:br>
                  <a:rPr lang="en-US" dirty="0">
                    <a:solidFill>
                      <a:srgbClr val="333333"/>
                    </a:solidFill>
                    <a:latin typeface="Arial" panose="020B0604020202020204" pitchFamily="34" charset="0"/>
                    <a:cs typeface="Arial" panose="020B0604020202020204" pitchFamily="34" charset="0"/>
                  </a:rPr>
                </a:br>
                <a:r>
                  <a:rPr lang="en-US" dirty="0">
                    <a:solidFill>
                      <a:srgbClr val="6F6F6F"/>
                    </a:solidFill>
                    <a:latin typeface="Arial" panose="020B0604020202020204" pitchFamily="34" charset="0"/>
                    <a:cs typeface="Arial" panose="020B0604020202020204" pitchFamily="34" charset="0"/>
                  </a:rPr>
                  <a:t>NASAs </a:t>
                </a:r>
                <a:r>
                  <a:rPr lang="en-US" dirty="0" err="1">
                    <a:solidFill>
                      <a:srgbClr val="6F6F6F"/>
                    </a:solidFill>
                    <a:latin typeface="Arial" panose="020B0604020202020204" pitchFamily="34" charset="0"/>
                    <a:cs typeface="Arial" panose="020B0604020202020204" pitchFamily="34" charset="0"/>
                  </a:rPr>
                  <a:t>Autoclass</a:t>
                </a:r>
                <a:r>
                  <a:rPr lang="en-US" dirty="0">
                    <a:solidFill>
                      <a:srgbClr val="6F6F6F"/>
                    </a:solidFill>
                    <a:latin typeface="Arial" panose="020B0604020202020204" pitchFamily="34" charset="0"/>
                    <a:cs typeface="Arial" panose="020B0604020202020204" pitchFamily="34" charset="0"/>
                  </a:rPr>
                  <a:t> program – identifies new stars</a:t>
                </a:r>
                <a:endParaRPr lang="en-US" dirty="0">
                  <a:solidFill>
                    <a:srgbClr val="6F6F6F"/>
                  </a:solidFill>
                </a:endParaRPr>
              </a:p>
            </p:txBody>
          </p:sp>
          <p:sp>
            <p:nvSpPr>
              <p:cNvPr id="15" name="Flowchart: Manual Input 14">
                <a:extLst>
                  <a:ext uri="{FF2B5EF4-FFF2-40B4-BE49-F238E27FC236}">
                    <a16:creationId xmlns:a16="http://schemas.microsoft.com/office/drawing/2014/main" id="{36577353-7002-47C7-9E88-506198C64975}"/>
                  </a:ext>
                </a:extLst>
              </p:cNvPr>
              <p:cNvSpPr/>
              <p:nvPr/>
            </p:nvSpPr>
            <p:spPr>
              <a:xfrm flipH="1" flipV="1">
                <a:off x="2174942" y="3593217"/>
                <a:ext cx="60960" cy="652904"/>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Group 10">
              <a:extLst>
                <a:ext uri="{FF2B5EF4-FFF2-40B4-BE49-F238E27FC236}">
                  <a16:creationId xmlns:a16="http://schemas.microsoft.com/office/drawing/2014/main" id="{949E747F-2665-46CC-8FD6-B3E0EA5C5B79}"/>
                </a:ext>
              </a:extLst>
            </p:cNvPr>
            <p:cNvGrpSpPr/>
            <p:nvPr/>
          </p:nvGrpSpPr>
          <p:grpSpPr>
            <a:xfrm>
              <a:off x="11770609" y="3733823"/>
              <a:ext cx="3386660" cy="2016450"/>
              <a:chOff x="-672847" y="2240294"/>
              <a:chExt cx="2031996" cy="1209870"/>
            </a:xfrm>
          </p:grpSpPr>
          <p:sp>
            <p:nvSpPr>
              <p:cNvPr id="12" name="TextBox 11">
                <a:extLst>
                  <a:ext uri="{FF2B5EF4-FFF2-40B4-BE49-F238E27FC236}">
                    <a16:creationId xmlns:a16="http://schemas.microsoft.com/office/drawing/2014/main" id="{ADE0024D-5DE2-46B8-8913-517F7020873A}"/>
                  </a:ext>
                </a:extLst>
              </p:cNvPr>
              <p:cNvSpPr txBox="1"/>
              <p:nvPr/>
            </p:nvSpPr>
            <p:spPr>
              <a:xfrm>
                <a:off x="-672847" y="2240294"/>
                <a:ext cx="2031996" cy="730661"/>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1990s </a:t>
                </a:r>
                <a:br>
                  <a:rPr lang="en-US" dirty="0">
                    <a:solidFill>
                      <a:srgbClr val="333333"/>
                    </a:solidFill>
                    <a:latin typeface="Arial" panose="020B0604020202020204" pitchFamily="34" charset="0"/>
                    <a:cs typeface="Arial" panose="020B0604020202020204" pitchFamily="34" charset="0"/>
                  </a:rPr>
                </a:br>
                <a:r>
                  <a:rPr lang="en-US" dirty="0">
                    <a:solidFill>
                      <a:srgbClr val="333333"/>
                    </a:solidFill>
                    <a:latin typeface="Arial" panose="020B0604020202020204" pitchFamily="34" charset="0"/>
                    <a:cs typeface="Arial" panose="020B0604020202020204" pitchFamily="34" charset="0"/>
                  </a:rPr>
                  <a:t>First </a:t>
                </a:r>
                <a:r>
                  <a:rPr lang="en-US" dirty="0" err="1">
                    <a:solidFill>
                      <a:srgbClr val="6F6F6F"/>
                    </a:solidFill>
                    <a:latin typeface="Arial" panose="020B0604020202020204" pitchFamily="34" charset="0"/>
                    <a:cs typeface="Arial" panose="020B0604020202020204" pitchFamily="34" charset="0"/>
                  </a:rPr>
                  <a:t>Websearch</a:t>
                </a:r>
                <a:r>
                  <a:rPr lang="en-US" dirty="0">
                    <a:solidFill>
                      <a:srgbClr val="6F6F6F"/>
                    </a:solidFill>
                    <a:latin typeface="Arial" panose="020B0604020202020204" pitchFamily="34" charset="0"/>
                    <a:cs typeface="Arial" panose="020B0604020202020204" pitchFamily="34" charset="0"/>
                  </a:rPr>
                  <a:t> engines</a:t>
                </a:r>
              </a:p>
              <a:p>
                <a:pPr>
                  <a:lnSpc>
                    <a:spcPct val="90000"/>
                  </a:lnSpc>
                  <a:spcBef>
                    <a:spcPts val="500"/>
                  </a:spcBef>
                  <a:spcAft>
                    <a:spcPts val="500"/>
                  </a:spcAft>
                </a:pPr>
                <a:r>
                  <a:rPr lang="en-US" dirty="0">
                    <a:solidFill>
                      <a:srgbClr val="6F6F6F"/>
                    </a:solidFill>
                    <a:latin typeface="Arial" panose="020B0604020202020204" pitchFamily="34" charset="0"/>
                    <a:cs typeface="Arial" panose="020B0604020202020204" pitchFamily="34" charset="0"/>
                  </a:rPr>
                  <a:t>IBM’s </a:t>
                </a:r>
                <a:r>
                  <a:rPr lang="en-US" dirty="0" err="1">
                    <a:solidFill>
                      <a:srgbClr val="6F6F6F"/>
                    </a:solidFill>
                    <a:latin typeface="Arial" panose="020B0604020202020204" pitchFamily="34" charset="0"/>
                    <a:cs typeface="Arial" panose="020B0604020202020204" pitchFamily="34" charset="0"/>
                  </a:rPr>
                  <a:t>Deepblue</a:t>
                </a:r>
                <a:r>
                  <a:rPr lang="en-US" dirty="0">
                    <a:solidFill>
                      <a:srgbClr val="6F6F6F"/>
                    </a:solidFill>
                    <a:latin typeface="Arial" panose="020B0604020202020204" pitchFamily="34" charset="0"/>
                    <a:cs typeface="Arial" panose="020B0604020202020204" pitchFamily="34" charset="0"/>
                  </a:rPr>
                  <a:t> beat Garry Kasparov at Chess </a:t>
                </a:r>
                <a:endParaRPr lang="en-US" dirty="0">
                  <a:solidFill>
                    <a:srgbClr val="6F6F6F"/>
                  </a:solidFill>
                </a:endParaRPr>
              </a:p>
            </p:txBody>
          </p:sp>
          <p:sp>
            <p:nvSpPr>
              <p:cNvPr id="13" name="Flowchart: Manual Input 12">
                <a:extLst>
                  <a:ext uri="{FF2B5EF4-FFF2-40B4-BE49-F238E27FC236}">
                    <a16:creationId xmlns:a16="http://schemas.microsoft.com/office/drawing/2014/main" id="{157B8F53-6913-4902-AC3D-FB1DC8F8B13F}"/>
                  </a:ext>
                </a:extLst>
              </p:cNvPr>
              <p:cNvSpPr/>
              <p:nvPr/>
            </p:nvSpPr>
            <p:spPr>
              <a:xfrm flipH="1">
                <a:off x="-369958" y="2797260"/>
                <a:ext cx="60960" cy="652904"/>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2" name="TextBox 21">
            <a:extLst>
              <a:ext uri="{FF2B5EF4-FFF2-40B4-BE49-F238E27FC236}">
                <a16:creationId xmlns:a16="http://schemas.microsoft.com/office/drawing/2014/main" id="{CD3FA896-DF4C-4662-A0BF-AC102AB9B2B9}"/>
              </a:ext>
            </a:extLst>
          </p:cNvPr>
          <p:cNvSpPr txBox="1"/>
          <p:nvPr/>
        </p:nvSpPr>
        <p:spPr>
          <a:xfrm>
            <a:off x="13959527" y="7052681"/>
            <a:ext cx="2198106" cy="1595309"/>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2010</a:t>
            </a:r>
            <a:br>
              <a:rPr lang="en-US" dirty="0">
                <a:solidFill>
                  <a:srgbClr val="333333"/>
                </a:solidFill>
                <a:latin typeface="Arial" panose="020B0604020202020204" pitchFamily="34" charset="0"/>
                <a:cs typeface="Arial" panose="020B0604020202020204" pitchFamily="34" charset="0"/>
              </a:rPr>
            </a:br>
            <a:r>
              <a:rPr lang="en-US" dirty="0">
                <a:solidFill>
                  <a:srgbClr val="6F6F6F"/>
                </a:solidFill>
                <a:latin typeface="Arial" panose="020B0604020202020204" pitchFamily="34" charset="0"/>
                <a:cs typeface="Arial" panose="020B0604020202020204" pitchFamily="34" charset="0"/>
              </a:rPr>
              <a:t>GPUs/Big Data /Deep Learning</a:t>
            </a:r>
          </a:p>
          <a:p>
            <a:pPr>
              <a:lnSpc>
                <a:spcPct val="90000"/>
              </a:lnSpc>
              <a:spcBef>
                <a:spcPts val="500"/>
              </a:spcBef>
              <a:spcAft>
                <a:spcPts val="500"/>
              </a:spcAft>
            </a:pPr>
            <a:r>
              <a:rPr lang="en-US" dirty="0">
                <a:solidFill>
                  <a:srgbClr val="6F6F6F"/>
                </a:solidFill>
                <a:latin typeface="Arial" panose="020B0604020202020204" pitchFamily="34" charset="0"/>
                <a:cs typeface="Arial" panose="020B0604020202020204" pitchFamily="34" charset="0"/>
              </a:rPr>
              <a:t>NLP</a:t>
            </a:r>
          </a:p>
          <a:p>
            <a:pPr>
              <a:lnSpc>
                <a:spcPct val="90000"/>
              </a:lnSpc>
              <a:spcBef>
                <a:spcPts val="500"/>
              </a:spcBef>
              <a:spcAft>
                <a:spcPts val="500"/>
              </a:spcAft>
            </a:pPr>
            <a:r>
              <a:rPr lang="en-US" dirty="0">
                <a:solidFill>
                  <a:srgbClr val="6F6F6F"/>
                </a:solidFill>
                <a:latin typeface="Arial" panose="020B0604020202020204" pitchFamily="34" charset="0"/>
                <a:cs typeface="Arial" panose="020B0604020202020204" pitchFamily="34" charset="0"/>
              </a:rPr>
              <a:t>Computer Vision</a:t>
            </a:r>
          </a:p>
        </p:txBody>
      </p:sp>
      <p:sp>
        <p:nvSpPr>
          <p:cNvPr id="23" name="Flowchart: Manual Input 22">
            <a:extLst>
              <a:ext uri="{FF2B5EF4-FFF2-40B4-BE49-F238E27FC236}">
                <a16:creationId xmlns:a16="http://schemas.microsoft.com/office/drawing/2014/main" id="{A54C86BB-CA5F-47FA-A286-850FDD913621}"/>
              </a:ext>
            </a:extLst>
          </p:cNvPr>
          <p:cNvSpPr/>
          <p:nvPr/>
        </p:nvSpPr>
        <p:spPr>
          <a:xfrm flipH="1" flipV="1">
            <a:off x="14397188" y="5939467"/>
            <a:ext cx="101600" cy="1088169"/>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lowchart: Manual Input 23">
            <a:extLst>
              <a:ext uri="{FF2B5EF4-FFF2-40B4-BE49-F238E27FC236}">
                <a16:creationId xmlns:a16="http://schemas.microsoft.com/office/drawing/2014/main" id="{F7712AA6-C714-4282-B068-355B80A777AD}"/>
              </a:ext>
            </a:extLst>
          </p:cNvPr>
          <p:cNvSpPr/>
          <p:nvPr/>
        </p:nvSpPr>
        <p:spPr>
          <a:xfrm flipH="1">
            <a:off x="16056033" y="4544784"/>
            <a:ext cx="101600" cy="1088173"/>
          </a:xfrm>
          <a:prstGeom prst="flowChartManualInput">
            <a:avLst/>
          </a:prstGeom>
          <a:solidFill>
            <a:schemeClr val="bg2">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7DF3FFFE-2AC9-46AF-A694-5EFF2CE046C6}"/>
              </a:ext>
            </a:extLst>
          </p:cNvPr>
          <p:cNvSpPr txBox="1"/>
          <p:nvPr/>
        </p:nvSpPr>
        <p:spPr>
          <a:xfrm>
            <a:off x="15529955" y="3719923"/>
            <a:ext cx="2153312" cy="968470"/>
          </a:xfrm>
          <a:prstGeom prst="rect">
            <a:avLst/>
          </a:prstGeom>
          <a:noFill/>
        </p:spPr>
        <p:txBody>
          <a:bodyPr wrap="square" rtlCol="0">
            <a:spAutoFit/>
          </a:bodyPr>
          <a:lstStyle/>
          <a:p>
            <a:pPr>
              <a:lnSpc>
                <a:spcPct val="90000"/>
              </a:lnSpc>
              <a:spcBef>
                <a:spcPts val="500"/>
              </a:spcBef>
              <a:spcAft>
                <a:spcPts val="500"/>
              </a:spcAft>
            </a:pPr>
            <a:r>
              <a:rPr lang="en-US" b="1" dirty="0">
                <a:solidFill>
                  <a:srgbClr val="333333"/>
                </a:solidFill>
                <a:latin typeface="Arial" panose="020B0604020202020204" pitchFamily="34" charset="0"/>
                <a:cs typeface="Arial" panose="020B0604020202020204" pitchFamily="34" charset="0"/>
              </a:rPr>
              <a:t>2020 </a:t>
            </a:r>
            <a:br>
              <a:rPr lang="en-US" dirty="0">
                <a:solidFill>
                  <a:srgbClr val="333333"/>
                </a:solidFill>
                <a:latin typeface="Arial" panose="020B0604020202020204" pitchFamily="34" charset="0"/>
                <a:cs typeface="Arial" panose="020B0604020202020204" pitchFamily="34" charset="0"/>
              </a:rPr>
            </a:br>
            <a:r>
              <a:rPr lang="en-US" dirty="0">
                <a:solidFill>
                  <a:srgbClr val="333333"/>
                </a:solidFill>
                <a:latin typeface="Arial" panose="020B0604020202020204" pitchFamily="34" charset="0"/>
                <a:cs typeface="Arial" panose="020B0604020202020204" pitchFamily="34" charset="0"/>
              </a:rPr>
              <a:t>Smart homes</a:t>
            </a:r>
          </a:p>
          <a:p>
            <a:pPr>
              <a:lnSpc>
                <a:spcPct val="90000"/>
              </a:lnSpc>
              <a:spcBef>
                <a:spcPts val="500"/>
              </a:spcBef>
              <a:spcAft>
                <a:spcPts val="500"/>
              </a:spcAft>
            </a:pPr>
            <a:r>
              <a:rPr lang="en-US" dirty="0">
                <a:solidFill>
                  <a:srgbClr val="333333"/>
                </a:solidFill>
                <a:latin typeface="Arial" panose="020B0604020202020204" pitchFamily="34" charset="0"/>
                <a:cs typeface="Arial" panose="020B0604020202020204" pitchFamily="34" charset="0"/>
              </a:rPr>
              <a:t>Self Driving Cars</a:t>
            </a:r>
            <a:endParaRPr lang="en-US" dirty="0">
              <a:solidFill>
                <a:srgbClr val="6F6F6F"/>
              </a:solidFill>
            </a:endParaRPr>
          </a:p>
        </p:txBody>
      </p:sp>
      <p:sp>
        <p:nvSpPr>
          <p:cNvPr id="3" name="TextBox 2">
            <a:extLst>
              <a:ext uri="{FF2B5EF4-FFF2-40B4-BE49-F238E27FC236}">
                <a16:creationId xmlns:a16="http://schemas.microsoft.com/office/drawing/2014/main" id="{CDFD9ECB-5822-4F23-945E-1D0C7C944923}"/>
              </a:ext>
            </a:extLst>
          </p:cNvPr>
          <p:cNvSpPr txBox="1"/>
          <p:nvPr/>
        </p:nvSpPr>
        <p:spPr>
          <a:xfrm>
            <a:off x="12192000" y="5953654"/>
            <a:ext cx="3289042" cy="757130"/>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dirty="0">
                <a:solidFill>
                  <a:schemeClr val="bg1"/>
                </a:solidFill>
                <a:latin typeface="Trebuchet MS" panose="020B0603020202020204" pitchFamily="34" charset="0"/>
              </a:rPr>
              <a:t>Computing enhancements</a:t>
            </a:r>
          </a:p>
          <a:p>
            <a:pPr algn="ctr">
              <a:lnSpc>
                <a:spcPct val="90000"/>
              </a:lnSpc>
            </a:pPr>
            <a:r>
              <a:rPr lang="en-US" sz="1600" dirty="0">
                <a:solidFill>
                  <a:schemeClr val="bg1"/>
                </a:solidFill>
                <a:latin typeface="Trebuchet MS" panose="020B0603020202020204" pitchFamily="34" charset="0"/>
              </a:rPr>
              <a:t>Lots of data</a:t>
            </a:r>
          </a:p>
          <a:p>
            <a:pPr algn="ctr">
              <a:lnSpc>
                <a:spcPct val="90000"/>
              </a:lnSpc>
            </a:pPr>
            <a:r>
              <a:rPr lang="en-US" sz="1600" dirty="0">
                <a:solidFill>
                  <a:schemeClr val="bg1"/>
                </a:solidFill>
                <a:latin typeface="Trebuchet MS" panose="020B0603020202020204" pitchFamily="34" charset="0"/>
              </a:rPr>
              <a:t>Algorithm enhancements</a:t>
            </a:r>
          </a:p>
        </p:txBody>
      </p:sp>
      <p:sp>
        <p:nvSpPr>
          <p:cNvPr id="26" name="TextBox 25">
            <a:extLst>
              <a:ext uri="{FF2B5EF4-FFF2-40B4-BE49-F238E27FC236}">
                <a16:creationId xmlns:a16="http://schemas.microsoft.com/office/drawing/2014/main" id="{83A23B05-97B9-40BD-BBE4-4013BBE4BDF9}"/>
              </a:ext>
            </a:extLst>
          </p:cNvPr>
          <p:cNvSpPr txBox="1"/>
          <p:nvPr/>
        </p:nvSpPr>
        <p:spPr>
          <a:xfrm>
            <a:off x="6768896" y="5411448"/>
            <a:ext cx="2995856"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dirty="0">
                <a:solidFill>
                  <a:schemeClr val="bg1"/>
                </a:solidFill>
                <a:latin typeface="Trebuchet MS" panose="020B0603020202020204" pitchFamily="34" charset="0"/>
              </a:rPr>
              <a:t>AI Winter</a:t>
            </a:r>
          </a:p>
        </p:txBody>
      </p:sp>
      <p:sp>
        <p:nvSpPr>
          <p:cNvPr id="27" name="TextBox 26">
            <a:extLst>
              <a:ext uri="{FF2B5EF4-FFF2-40B4-BE49-F238E27FC236}">
                <a16:creationId xmlns:a16="http://schemas.microsoft.com/office/drawing/2014/main" id="{00217053-9ADF-4334-88E7-94F254E56222}"/>
              </a:ext>
            </a:extLst>
          </p:cNvPr>
          <p:cNvSpPr txBox="1"/>
          <p:nvPr/>
        </p:nvSpPr>
        <p:spPr>
          <a:xfrm>
            <a:off x="1572559" y="5400679"/>
            <a:ext cx="2995856"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dirty="0">
                <a:solidFill>
                  <a:schemeClr val="bg1"/>
                </a:solidFill>
                <a:latin typeface="Trebuchet MS" panose="020B0603020202020204" pitchFamily="34" charset="0"/>
              </a:rPr>
              <a:t>Birth of AI</a:t>
            </a:r>
          </a:p>
        </p:txBody>
      </p:sp>
      <p:sp>
        <p:nvSpPr>
          <p:cNvPr id="29" name="TextBox 28">
            <a:extLst>
              <a:ext uri="{FF2B5EF4-FFF2-40B4-BE49-F238E27FC236}">
                <a16:creationId xmlns:a16="http://schemas.microsoft.com/office/drawing/2014/main" id="{48524D8D-E5B7-4611-B12A-6412E32CFA85}"/>
              </a:ext>
            </a:extLst>
          </p:cNvPr>
          <p:cNvSpPr txBox="1"/>
          <p:nvPr/>
        </p:nvSpPr>
        <p:spPr>
          <a:xfrm>
            <a:off x="1635761" y="9306808"/>
            <a:ext cx="9144000" cy="646331"/>
          </a:xfrm>
          <a:prstGeom prst="rect">
            <a:avLst/>
          </a:prstGeom>
          <a:noFill/>
          <a:ln w="6350"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r>
              <a:rPr lang="en-US" dirty="0">
                <a:solidFill>
                  <a:schemeClr val="bg1"/>
                </a:solidFill>
                <a:hlinkClick r:id="rId3"/>
              </a:rPr>
              <a:t>https://aitopics.org/misc/brief-history</a:t>
            </a:r>
          </a:p>
          <a:p>
            <a:r>
              <a:rPr lang="en-US" dirty="0">
                <a:solidFill>
                  <a:schemeClr val="bg1"/>
                </a:solidFill>
                <a:hlinkClick r:id="rId3"/>
              </a:rPr>
              <a:t>http://artint.info/2e/html/ArtInt2e.Ch1.S2.html</a:t>
            </a:r>
            <a:r>
              <a:rPr lang="en-US" dirty="0">
                <a:solidFill>
                  <a:schemeClr val="bg1"/>
                </a:solidFill>
              </a:rPr>
              <a:t> </a:t>
            </a:r>
          </a:p>
        </p:txBody>
      </p:sp>
    </p:spTree>
    <p:extLst>
      <p:ext uri="{BB962C8B-B14F-4D97-AF65-F5344CB8AC3E}">
        <p14:creationId xmlns:p14="http://schemas.microsoft.com/office/powerpoint/2010/main" val="152589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09B70-4123-40CD-AF8C-A89034E496D2}"/>
              </a:ext>
            </a:extLst>
          </p:cNvPr>
          <p:cNvSpPr>
            <a:spLocks noGrp="1"/>
          </p:cNvSpPr>
          <p:nvPr>
            <p:ph type="title"/>
          </p:nvPr>
        </p:nvSpPr>
        <p:spPr>
          <a:xfrm>
            <a:off x="1257300" y="843407"/>
            <a:ext cx="15773400" cy="1692626"/>
          </a:xfrm>
        </p:spPr>
        <p:txBody>
          <a:bodyPr vert="horz" wrap="square" lIns="182880" tIns="91440" rIns="182880" bIns="91440" numCol="1" rtlCol="0" anchor="ctr" anchorCtr="0" compatLnSpc="1">
            <a:prstTxWarp prst="textNoShape">
              <a:avLst/>
            </a:prstTxWarp>
            <a:normAutofit/>
          </a:bodyPr>
          <a:lstStyle/>
          <a:p>
            <a:pPr defTabSz="1828800"/>
            <a:r>
              <a:rPr lang="en-US" sz="7800" dirty="0"/>
              <a:t>Evolution of AI</a:t>
            </a:r>
          </a:p>
        </p:txBody>
      </p:sp>
      <p:pic>
        <p:nvPicPr>
          <p:cNvPr id="1026" name="Picture 2" descr="AI, ML, and DL">
            <a:extLst>
              <a:ext uri="{FF2B5EF4-FFF2-40B4-BE49-F238E27FC236}">
                <a16:creationId xmlns:a16="http://schemas.microsoft.com/office/drawing/2014/main" id="{0B86AB76-3620-4654-BC7B-D9D45FF33B2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785" b="-2"/>
          <a:stretch/>
        </p:blipFill>
        <p:spPr bwMode="auto">
          <a:xfrm>
            <a:off x="1257300" y="2768139"/>
            <a:ext cx="15768820" cy="6675454"/>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F1786A7E-936F-4DD4-BE06-852ABA5A5B1F}"/>
              </a:ext>
            </a:extLst>
          </p:cNvPr>
          <p:cNvSpPr>
            <a:spLocks noGrp="1"/>
          </p:cNvSpPr>
          <p:nvPr>
            <p:ph type="sldNum" sz="quarter" idx="12"/>
          </p:nvPr>
        </p:nvSpPr>
        <p:spPr/>
        <p:txBody>
          <a:bodyPr/>
          <a:lstStyle/>
          <a:p>
            <a:fld id="{6113E31D-E2AB-40D1-8B51-AFA5AFEF393A}" type="slidenum">
              <a:rPr lang="en-US" smtClean="0"/>
              <a:t>9</a:t>
            </a:fld>
            <a:endParaRPr lang="en-US" dirty="0"/>
          </a:p>
        </p:txBody>
      </p:sp>
    </p:spTree>
    <p:extLst>
      <p:ext uri="{BB962C8B-B14F-4D97-AF65-F5344CB8AC3E}">
        <p14:creationId xmlns:p14="http://schemas.microsoft.com/office/powerpoint/2010/main" val="2051983678"/>
      </p:ext>
    </p:extLst>
  </p:cSld>
  <p:clrMapOvr>
    <a:masterClrMapping/>
  </p:clrMapOvr>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29B7386-0C5E-43DB-8BF1-052EEAD5F5DF}">
  <ds:schemaRefs>
    <ds:schemaRef ds:uri="http://schemas.microsoft.com/sharepoint/v3/contenttype/forms"/>
  </ds:schemaRefs>
</ds:datastoreItem>
</file>

<file path=customXml/itemProps2.xml><?xml version="1.0" encoding="utf-8"?>
<ds:datastoreItem xmlns:ds="http://schemas.openxmlformats.org/officeDocument/2006/customXml" ds:itemID="{DF88E22E-2A4B-4FB1-9848-BF16E7DBE74B}">
  <ds:schemaRefs>
    <ds:schemaRef ds:uri="http://purl.org/dc/terms/"/>
    <ds:schemaRef ds:uri="http://schemas.openxmlformats.org/package/2006/metadata/core-properties"/>
    <ds:schemaRef ds:uri="http://purl.org/dc/dcmitype/"/>
    <ds:schemaRef ds:uri="http://schemas.microsoft.com/office/infopath/2007/PartnerControls"/>
    <ds:schemaRef ds:uri="adb55acf-91ac-4c47-b2b7-b7c95866bb05"/>
    <ds:schemaRef ds:uri="http://purl.org/dc/elements/1.1/"/>
    <ds:schemaRef ds:uri="http://schemas.microsoft.com/office/2006/metadata/properties"/>
    <ds:schemaRef ds:uri="e42f9681-256a-46bb-8d43-d723a9a9dd0a"/>
    <ds:schemaRef ds:uri="http://schemas.microsoft.com/office/2006/documentManagement/types"/>
    <ds:schemaRef ds:uri="http://www.w3.org/XML/1998/namespace"/>
  </ds:schemaRefs>
</ds:datastoreItem>
</file>

<file path=customXml/itemProps3.xml><?xml version="1.0" encoding="utf-8"?>
<ds:datastoreItem xmlns:ds="http://schemas.openxmlformats.org/officeDocument/2006/customXml" ds:itemID="{28011D36-1615-4337-9326-C62906815DA1}"/>
</file>

<file path=docMetadata/LabelInfo.xml><?xml version="1.0" encoding="utf-8"?>
<clbl:labelList xmlns:clbl="http://schemas.microsoft.com/office/2020/mipLabelMetadata">
  <clbl:label id="{6b558183-044c-4105-8d9c-cea02a2a3d86}" enabled="1" method="Standard" siteId="{43083d15-7273-40c1-b7db-39efd9ccc17a}" removed="0"/>
</clbl:labelList>
</file>

<file path=docProps/app.xml><?xml version="1.0" encoding="utf-8"?>
<Properties xmlns="http://schemas.openxmlformats.org/officeDocument/2006/extended-properties" xmlns:vt="http://schemas.openxmlformats.org/officeDocument/2006/docPropsVTypes">
  <TotalTime>115409</TotalTime>
  <Words>1792</Words>
  <Application>Microsoft Office PowerPoint</Application>
  <PresentationFormat>Custom</PresentationFormat>
  <Paragraphs>208</Paragraphs>
  <Slides>23</Slides>
  <Notes>10</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Trebuchet MS</vt:lpstr>
      <vt:lpstr>Wingdings</vt:lpstr>
      <vt:lpstr>Title &amp; Bullet</vt:lpstr>
      <vt:lpstr>Lecture 1.2 AI Introduction</vt:lpstr>
      <vt:lpstr>PowerPoint Presentation</vt:lpstr>
      <vt:lpstr>Topics</vt:lpstr>
      <vt:lpstr>About this course</vt:lpstr>
      <vt:lpstr>Learning Objectives</vt:lpstr>
      <vt:lpstr>Artificial Intelligence (AI)</vt:lpstr>
      <vt:lpstr>Evolution of AI</vt:lpstr>
      <vt:lpstr>History of AI</vt:lpstr>
      <vt:lpstr>Evolution of AI</vt:lpstr>
      <vt:lpstr>Applied AI</vt:lpstr>
      <vt:lpstr>Real World Applications of AI</vt:lpstr>
      <vt:lpstr>THE BIG BANG IN MACHINE LEARNING</vt:lpstr>
      <vt:lpstr>Framework and Hardware for Class</vt:lpstr>
      <vt:lpstr>GPUs</vt:lpstr>
      <vt:lpstr>THE JETSON FAMILY</vt:lpstr>
      <vt:lpstr>JETSON DEVELOPER KITS</vt:lpstr>
      <vt:lpstr>GPU Programming Languages</vt:lpstr>
      <vt:lpstr>NVIDIA CUDA</vt:lpstr>
      <vt:lpstr>Deep Learning Concepts</vt:lpstr>
      <vt:lpstr>Deep Learning – Neural Networks</vt:lpstr>
      <vt:lpstr>Popular GPU Frameworks</vt:lpstr>
      <vt:lpstr>Python – GPU Enabled Libraries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Joe Bungo</cp:lastModifiedBy>
  <cp:revision>3833</cp:revision>
  <dcterms:created xsi:type="dcterms:W3CDTF">2008-01-24T03:11:41Z</dcterms:created>
  <dcterms:modified xsi:type="dcterms:W3CDTF">2021-11-03T22:17:54Z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