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</p:sldMasterIdLst>
  <p:notesMasterIdLst>
    <p:notesMasterId r:id="rId12"/>
  </p:notesMasterIdLst>
  <p:handoutMasterIdLst>
    <p:handoutMasterId r:id="rId13"/>
  </p:handoutMasterIdLst>
  <p:sldIdLst>
    <p:sldId id="818" r:id="rId6"/>
    <p:sldId id="809" r:id="rId7"/>
    <p:sldId id="821" r:id="rId8"/>
    <p:sldId id="822" r:id="rId9"/>
    <p:sldId id="823" r:id="rId10"/>
    <p:sldId id="820" r:id="rId1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A00"/>
    <a:srgbClr val="FFFFFF"/>
    <a:srgbClr val="50505C"/>
    <a:srgbClr val="B3A369"/>
    <a:srgbClr val="890C58"/>
    <a:srgbClr val="0071C5"/>
    <a:srgbClr val="4F2682"/>
    <a:srgbClr val="008564"/>
    <a:srgbClr val="383838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1AE9F-B07F-0000-A004-04A13F6E74B0}" v="1" dt="2021-02-25T01:55:02.169"/>
    <p1510:client id="{3E91AE9F-701D-0000-A004-0BEAEF66A14F}" v="1" dt="2021-02-25T01:57:07.125"/>
    <p1510:client id="{5991AE9F-B0AD-0000-A004-077D5EB36718}" v="1" dt="2021-02-25T01:58:46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1" autoAdjust="0"/>
    <p:restoredTop sz="90988" autoAdjust="0"/>
  </p:normalViewPr>
  <p:slideViewPr>
    <p:cSldViewPr snapToGrid="0">
      <p:cViewPr varScale="1">
        <p:scale>
          <a:sx n="38" d="100"/>
          <a:sy n="38" d="100"/>
        </p:scale>
        <p:origin x="960" y="72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68c73667-b054-4751-86c2-2fef667112d9" providerId="ADAL" clId="{BEE597FC-0A03-4A4D-857D-1D065F447852}"/>
    <pc:docChg chg="modSld">
      <pc:chgData name="Joe Bungo" userId="68c73667-b054-4751-86c2-2fef667112d9" providerId="ADAL" clId="{BEE597FC-0A03-4A4D-857D-1D065F447852}" dt="2021-02-25T02:39:52.461" v="0" actId="14100"/>
      <pc:docMkLst>
        <pc:docMk/>
      </pc:docMkLst>
      <pc:sldChg chg="modSp mod">
        <pc:chgData name="Joe Bungo" userId="68c73667-b054-4751-86c2-2fef667112d9" providerId="ADAL" clId="{BEE597FC-0A03-4A4D-857D-1D065F447852}" dt="2021-02-25T02:39:52.461" v="0" actId="14100"/>
        <pc:sldMkLst>
          <pc:docMk/>
          <pc:sldMk cId="797556869" sldId="818"/>
        </pc:sldMkLst>
        <pc:spChg chg="mod">
          <ac:chgData name="Joe Bungo" userId="68c73667-b054-4751-86c2-2fef667112d9" providerId="ADAL" clId="{BEE597FC-0A03-4A4D-857D-1D065F447852}" dt="2021-02-25T02:39:52.461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5991AE9F-B0AD-0000-A004-077D5EB36718}"/>
    <pc:docChg chg="modSld">
      <pc:chgData name="jbungo" userId="S::jbungo_nvidia.com#ext#@gtvault.onmicrosoft.com::c69b4972-ef89-4265-a3e3-b054213acbae" providerId="AD" clId="Web-{5991AE9F-B0AD-0000-A004-077D5EB36718}" dt="2021-02-25T01:58:46.926" v="0" actId="14100"/>
      <pc:docMkLst>
        <pc:docMk/>
      </pc:docMkLst>
      <pc:sldChg chg="modSp">
        <pc:chgData name="jbungo" userId="S::jbungo_nvidia.com#ext#@gtvault.onmicrosoft.com::c69b4972-ef89-4265-a3e3-b054213acbae" providerId="AD" clId="Web-{5991AE9F-B0AD-0000-A004-077D5EB36718}" dt="2021-02-25T01:58:46.926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5991AE9F-B0AD-0000-A004-077D5EB36718}" dt="2021-02-25T01:58:46.926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2391AE9F-B07F-0000-A004-04A13F6E74B0}"/>
    <pc:docChg chg="modSld">
      <pc:chgData name="jbungo" userId="S::jbungo_nvidia.com#ext#@gtvault.onmicrosoft.com::c69b4972-ef89-4265-a3e3-b054213acbae" providerId="AD" clId="Web-{2391AE9F-B07F-0000-A004-04A13F6E74B0}" dt="2021-02-25T01:55:02.169" v="0" actId="14100"/>
      <pc:docMkLst>
        <pc:docMk/>
      </pc:docMkLst>
      <pc:sldChg chg="modSp">
        <pc:chgData name="jbungo" userId="S::jbungo_nvidia.com#ext#@gtvault.onmicrosoft.com::c69b4972-ef89-4265-a3e3-b054213acbae" providerId="AD" clId="Web-{2391AE9F-B07F-0000-A004-04A13F6E74B0}" dt="2021-02-25T01:55:02.169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2391AE9F-B07F-0000-A004-04A13F6E74B0}" dt="2021-02-25T01:55:02.169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3E91AE9F-701D-0000-A004-0BEAEF66A14F}"/>
    <pc:docChg chg="modSld">
      <pc:chgData name="jbungo" userId="S::jbungo_nvidia.com#ext#@gtvault.onmicrosoft.com::c69b4972-ef89-4265-a3e3-b054213acbae" providerId="AD" clId="Web-{3E91AE9F-701D-0000-A004-0BEAEF66A14F}" dt="2021-02-25T01:57:07.125" v="0" actId="14100"/>
      <pc:docMkLst>
        <pc:docMk/>
      </pc:docMkLst>
      <pc:sldChg chg="modSp">
        <pc:chgData name="jbungo" userId="S::jbungo_nvidia.com#ext#@gtvault.onmicrosoft.com::c69b4972-ef89-4265-a3e3-b054213acbae" providerId="AD" clId="Web-{3E91AE9F-701D-0000-A004-0BEAEF66A14F}" dt="2021-02-25T01:57:07.125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3E91AE9F-701D-0000-A004-0BEAEF66A14F}" dt="2021-02-25T01:57:07.125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9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36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16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436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ata_scienc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6" y="6664288"/>
            <a:ext cx="15995913" cy="1679405"/>
          </a:xfrm>
        </p:spPr>
        <p:txBody>
          <a:bodyPr/>
          <a:lstStyle/>
          <a:p>
            <a:r>
              <a:rPr lang="en-US" dirty="0"/>
              <a:t>Lecture ​​1.2 - What is Data Science?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301" y="747664"/>
            <a:ext cx="16626840" cy="1839419"/>
          </a:xfrm>
        </p:spPr>
        <p:txBody>
          <a:bodyPr/>
          <a:lstStyle/>
          <a:p>
            <a:pPr algn="ctr"/>
            <a:r>
              <a:rPr lang="en-US" sz="8800" dirty="0">
                <a:solidFill>
                  <a:srgbClr val="FFFFFF"/>
                </a:solidFill>
              </a:rPr>
              <a:t>What is </a:t>
            </a:r>
            <a:r>
              <a:rPr lang="en-US" sz="8800" dirty="0">
                <a:solidFill>
                  <a:srgbClr val="F9BA00"/>
                </a:solidFill>
              </a:rPr>
              <a:t>Data Science</a:t>
            </a:r>
            <a:r>
              <a:rPr lang="en-US" sz="88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414" y="4111230"/>
            <a:ext cx="12271248" cy="3255265"/>
          </a:xfrm>
        </p:spPr>
        <p:txBody>
          <a:bodyPr/>
          <a:lstStyle/>
          <a:p>
            <a:r>
              <a:rPr lang="en-US" sz="5400" dirty="0">
                <a:solidFill>
                  <a:schemeClr val="tx1">
                    <a:lumMod val="95000"/>
                  </a:schemeClr>
                </a:solidFill>
              </a:rPr>
              <a:t>“At a high level, data science is a set </a:t>
            </a:r>
            <a:r>
              <a:rPr lang="en-US" sz="5400" dirty="0">
                <a:solidFill>
                  <a:srgbClr val="FFFFFF"/>
                </a:solidFill>
              </a:rPr>
              <a:t>of </a:t>
            </a:r>
            <a:r>
              <a:rPr lang="en-US" sz="5400" dirty="0">
                <a:solidFill>
                  <a:srgbClr val="F9BA00"/>
                </a:solidFill>
              </a:rPr>
              <a:t>fundamental principles</a:t>
            </a:r>
            <a:r>
              <a:rPr lang="en-US" sz="5400" dirty="0">
                <a:solidFill>
                  <a:srgbClr val="FFFFFF"/>
                </a:solidFill>
              </a:rPr>
              <a:t> that guide the extraction of </a:t>
            </a:r>
            <a:r>
              <a:rPr lang="en-US" sz="5400" dirty="0">
                <a:solidFill>
                  <a:srgbClr val="F9BA00"/>
                </a:solidFill>
              </a:rPr>
              <a:t>knowledge from data</a:t>
            </a:r>
            <a:r>
              <a:rPr lang="en-US" sz="5400" dirty="0">
                <a:solidFill>
                  <a:srgbClr val="FFFFFF"/>
                </a:solidFill>
              </a:rPr>
              <a:t>.”</a:t>
            </a:r>
          </a:p>
          <a:p>
            <a:endParaRPr lang="en-US" sz="5400" dirty="0">
              <a:solidFill>
                <a:srgbClr val="FFFFFF"/>
              </a:solidFill>
            </a:endParaRPr>
          </a:p>
        </p:txBody>
      </p:sp>
      <p:pic>
        <p:nvPicPr>
          <p:cNvPr id="1028" name="Picture 4" descr="Data Science for Business Book Cover">
            <a:extLst>
              <a:ext uri="{FF2B5EF4-FFF2-40B4-BE49-F238E27FC236}">
                <a16:creationId xmlns:a16="http://schemas.microsoft.com/office/drawing/2014/main" id="{494789B8-723F-1041-80D1-19CD2DEB1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60000">
            <a:off x="669518" y="3312283"/>
            <a:ext cx="4223480" cy="554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190E6BCA-1B83-494D-A6C9-EBEE4BFBDA99}"/>
              </a:ext>
            </a:extLst>
          </p:cNvPr>
          <p:cNvSpPr txBox="1">
            <a:spLocks/>
          </p:cNvSpPr>
          <p:nvPr/>
        </p:nvSpPr>
        <p:spPr bwMode="auto">
          <a:xfrm>
            <a:off x="5625273" y="7587532"/>
            <a:ext cx="12271248" cy="162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 b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52519" indent="0" algn="l" rtl="0" fontAlgn="base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 algn="l" rtl="0" fontAlgn="base">
              <a:lnSpc>
                <a:spcPct val="90000"/>
              </a:lnSpc>
              <a:spcBef>
                <a:spcPts val="1500"/>
              </a:spcBef>
              <a:spcAft>
                <a:spcPts val="1500"/>
              </a:spcAft>
              <a:buClr>
                <a:schemeClr val="bg2"/>
              </a:buClr>
              <a:buSzPct val="100000"/>
              <a:buFontTx/>
              <a:buNone/>
              <a:defRPr sz="1833" b="0">
                <a:solidFill>
                  <a:schemeClr val="accent4"/>
                </a:solidFill>
                <a:latin typeface="Trebuchet MS" pitchFamily="34" charset="0"/>
              </a:defRPr>
            </a:lvl3pPr>
            <a:lvl4pPr marL="2958101" indent="-381008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+mn-lt"/>
              </a:defRPr>
            </a:lvl4pPr>
            <a:lvl5pPr marL="3529612" indent="-381008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3333">
                <a:solidFill>
                  <a:schemeClr val="tx1"/>
                </a:solidFill>
                <a:latin typeface="+mn-lt"/>
              </a:defRPr>
            </a:lvl5pPr>
            <a:lvl6pPr marL="4291627" indent="-3810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3333">
                <a:solidFill>
                  <a:schemeClr val="bg1"/>
                </a:solidFill>
                <a:latin typeface="+mn-lt"/>
              </a:defRPr>
            </a:lvl6pPr>
            <a:lvl7pPr marL="5053643" indent="-3810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3333">
                <a:solidFill>
                  <a:schemeClr val="bg1"/>
                </a:solidFill>
                <a:latin typeface="+mn-lt"/>
              </a:defRPr>
            </a:lvl7pPr>
            <a:lvl8pPr marL="5815658" indent="-3810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3333">
                <a:solidFill>
                  <a:schemeClr val="bg1"/>
                </a:solidFill>
                <a:latin typeface="+mn-lt"/>
              </a:defRPr>
            </a:lvl8pPr>
            <a:lvl9pPr marL="6577673" indent="-3810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3333">
                <a:solidFill>
                  <a:schemeClr val="bg1"/>
                </a:solidFill>
                <a:latin typeface="+mn-lt"/>
              </a:defRPr>
            </a:lvl9pPr>
          </a:lstStyle>
          <a:p>
            <a:pPr defTabSz="914400"/>
            <a:r>
              <a:rPr lang="en-US" sz="4400" kern="0" dirty="0">
                <a:solidFill>
                  <a:schemeClr val="tx1">
                    <a:lumMod val="95000"/>
                  </a:schemeClr>
                </a:solidFill>
              </a:rPr>
              <a:t>Principles can be statistical, computational, algorithmic, visual, etc.</a:t>
            </a:r>
            <a:endParaRPr lang="en-US" sz="4400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38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61" y="780587"/>
            <a:ext cx="16626840" cy="2453267"/>
          </a:xfrm>
        </p:spPr>
        <p:txBody>
          <a:bodyPr/>
          <a:lstStyle/>
          <a:p>
            <a:pPr algn="ctr"/>
            <a:r>
              <a:rPr lang="en-US" sz="8800" dirty="0">
                <a:solidFill>
                  <a:srgbClr val="FFFFFF"/>
                </a:solidFill>
              </a:rPr>
              <a:t>What is </a:t>
            </a:r>
            <a:r>
              <a:rPr lang="en-US" sz="8800" dirty="0">
                <a:solidFill>
                  <a:srgbClr val="F9BA00"/>
                </a:solidFill>
              </a:rPr>
              <a:t>Data Science</a:t>
            </a:r>
            <a:r>
              <a:rPr lang="en-US" sz="8800" dirty="0">
                <a:solidFill>
                  <a:srgbClr val="FFFFFF"/>
                </a:solidFill>
              </a:rPr>
              <a:t>? </a:t>
            </a:r>
            <a:br>
              <a:rPr lang="en-US" sz="8800" dirty="0">
                <a:solidFill>
                  <a:srgbClr val="FFFFFF"/>
                </a:solidFill>
              </a:rPr>
            </a:br>
            <a:r>
              <a:rPr lang="en-US" sz="6000" b="0" dirty="0">
                <a:solidFill>
                  <a:srgbClr val="FFFFFF"/>
                </a:solidFill>
              </a:rPr>
              <a:t>In more detail…</a:t>
            </a:r>
            <a:endParaRPr lang="en-US" sz="8800" b="0" dirty="0">
              <a:solidFill>
                <a:srgbClr val="FFFFFF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161" y="3523785"/>
            <a:ext cx="17100580" cy="6155474"/>
          </a:xfrm>
        </p:spPr>
        <p:txBody>
          <a:bodyPr/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tx1">
                    <a:lumMod val="95000"/>
                  </a:schemeClr>
                </a:solidFill>
              </a:rPr>
              <a:t>Relatively young field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tx1">
                    <a:lumMod val="95000"/>
                  </a:schemeClr>
                </a:solidFill>
              </a:rPr>
              <a:t>The term often broadly used, due to its </a:t>
            </a:r>
            <a:r>
              <a:rPr lang="en-US" sz="5400" b="1" dirty="0">
                <a:solidFill>
                  <a:srgbClr val="F9BA00"/>
                </a:solidFill>
              </a:rPr>
              <a:t>hype</a:t>
            </a:r>
          </a:p>
          <a:p>
            <a:pPr marL="685800" lvl="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CDCDCD"/>
              </a:buCl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FF">
                    <a:lumMod val="95000"/>
                  </a:srgbClr>
                </a:solidFill>
              </a:rPr>
              <a:t>“Definition” (e.g., what it is, what it includes) often hotly debated; a </a:t>
            </a:r>
            <a:r>
              <a:rPr lang="en-US" sz="5400" b="1" dirty="0">
                <a:solidFill>
                  <a:srgbClr val="F9BA00"/>
                </a:solidFill>
              </a:rPr>
              <a:t>controversial</a:t>
            </a:r>
            <a:r>
              <a:rPr lang="en-US" sz="5400" b="1" dirty="0">
                <a:solidFill>
                  <a:srgbClr val="FFFFFF">
                    <a:lumMod val="95000"/>
                  </a:srgbClr>
                </a:solidFill>
              </a:rPr>
              <a:t> </a:t>
            </a:r>
            <a:r>
              <a:rPr lang="en-US" sz="5400" dirty="0">
                <a:solidFill>
                  <a:srgbClr val="FFFFFF">
                    <a:lumMod val="95000"/>
                  </a:srgbClr>
                </a:solidFill>
              </a:rPr>
              <a:t>topic!</a:t>
            </a:r>
            <a:br>
              <a:rPr lang="en-US" sz="5400" dirty="0">
                <a:solidFill>
                  <a:srgbClr val="FFFFFF">
                    <a:lumMod val="95000"/>
                  </a:srgbClr>
                </a:solidFill>
              </a:rPr>
            </a:br>
            <a:r>
              <a:rPr lang="en-US" sz="3200" dirty="0">
                <a:solidFill>
                  <a:srgbClr val="FFFFFF">
                    <a:lumMod val="95000"/>
                  </a:srgbClr>
                </a:solidFill>
              </a:rPr>
              <a:t>(</a:t>
            </a:r>
            <a:r>
              <a:rPr lang="en-US" sz="3200" dirty="0">
                <a:solidFill>
                  <a:srgbClr val="FFFFFF">
                    <a:lumMod val="95000"/>
                  </a:srgbClr>
                </a:solidFill>
                <a:hlinkClick r:id="rId3"/>
              </a:rPr>
              <a:t>https://en.wikipedia.org/wiki/Data_science</a:t>
            </a:r>
            <a:r>
              <a:rPr lang="en-US" sz="3200" dirty="0">
                <a:solidFill>
                  <a:srgbClr val="FFFFFF">
                    <a:lumMod val="95000"/>
                  </a:srgbClr>
                </a:solidFill>
              </a:rPr>
              <a:t>)</a:t>
            </a: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CDCDCD"/>
              </a:buCl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>
                    <a:lumMod val="95000"/>
                  </a:srgbClr>
                </a:solidFill>
              </a:rPr>
              <a:t>Related to statistics, computer science, visualization, data mining, machine learning, human-computer interaction, big data, distributed computing, and more!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b="1" dirty="0">
              <a:solidFill>
                <a:srgbClr val="F9BA00"/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b="1" dirty="0">
              <a:solidFill>
                <a:srgbClr val="F9BA00"/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dirty="0">
              <a:solidFill>
                <a:schemeClr val="tx1">
                  <a:lumMod val="95000"/>
                </a:schemeClr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42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61" y="780588"/>
            <a:ext cx="16626840" cy="1828797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FFFFF"/>
                </a:solidFill>
              </a:rPr>
              <a:t>What is </a:t>
            </a:r>
            <a:r>
              <a:rPr lang="en-US" sz="8000" dirty="0">
                <a:solidFill>
                  <a:srgbClr val="F9BA00"/>
                </a:solidFill>
              </a:rPr>
              <a:t>Data Science</a:t>
            </a:r>
            <a:r>
              <a:rPr lang="en-US" sz="8000" dirty="0">
                <a:solidFill>
                  <a:srgbClr val="FFFFFF"/>
                </a:solidFill>
              </a:rPr>
              <a:t>? </a:t>
            </a:r>
            <a:br>
              <a:rPr lang="en-US" sz="8000" dirty="0">
                <a:solidFill>
                  <a:srgbClr val="FFFFFF"/>
                </a:solidFill>
              </a:rPr>
            </a:br>
            <a:r>
              <a:rPr lang="en-US" sz="5400" b="0" dirty="0">
                <a:solidFill>
                  <a:srgbClr val="FFFFFF"/>
                </a:solidFill>
              </a:rPr>
              <a:t>Why so complex?</a:t>
            </a:r>
            <a:endParaRPr lang="en-US" sz="8000" b="0" dirty="0">
              <a:solidFill>
                <a:srgbClr val="FFFFFF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160" y="3122341"/>
            <a:ext cx="17435117" cy="6556918"/>
          </a:xfrm>
        </p:spPr>
        <p:txBody>
          <a:bodyPr/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Data science is </a:t>
            </a:r>
            <a:r>
              <a:rPr lang="en-US" sz="4400" b="1" dirty="0">
                <a:solidFill>
                  <a:srgbClr val="F9BA00"/>
                </a:solidFill>
              </a:rPr>
              <a:t>interdisciplinary</a:t>
            </a: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, due to its goal to aid </a:t>
            </a:r>
            <a:r>
              <a:rPr lang="en-US" sz="4400" dirty="0">
                <a:solidFill>
                  <a:srgbClr val="92D050"/>
                </a:solidFill>
              </a:rPr>
              <a:t>discoveries, decision making, etc</a:t>
            </a: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F"/>
                </a:solidFill>
              </a:rPr>
              <a:t>Applicable to </a:t>
            </a:r>
            <a:r>
              <a:rPr lang="en-US" sz="4400" dirty="0">
                <a:solidFill>
                  <a:srgbClr val="92D050"/>
                </a:solidFill>
              </a:rPr>
              <a:t>many domains </a:t>
            </a:r>
            <a:r>
              <a:rPr lang="en-US" sz="2800" dirty="0">
                <a:solidFill>
                  <a:srgbClr val="FFFFFF"/>
                </a:solidFill>
              </a:rPr>
              <a:t>(e.g., sciences, finance, healthcare, etc.)</a:t>
            </a:r>
            <a:endParaRPr lang="en-US" sz="4800" dirty="0">
              <a:solidFill>
                <a:srgbClr val="FFFFFF"/>
              </a:solidFill>
            </a:endParaRP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F"/>
                </a:solidFill>
              </a:rPr>
              <a:t>Often requires analysis of </a:t>
            </a:r>
            <a:r>
              <a:rPr lang="en-US" sz="4400" dirty="0">
                <a:solidFill>
                  <a:srgbClr val="92D050"/>
                </a:solidFill>
              </a:rPr>
              <a:t>large amount of data </a:t>
            </a: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(helpful to use scalable algorithms, distributed computing, etc.)</a:t>
            </a: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92D050"/>
                </a:solidFill>
              </a:rPr>
              <a:t>Statistics</a:t>
            </a:r>
            <a:r>
              <a:rPr lang="en-US" sz="4400" dirty="0">
                <a:solidFill>
                  <a:srgbClr val="FFFFFF"/>
                </a:solidFill>
              </a:rPr>
              <a:t> is a pillar of data science</a:t>
            </a: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92D050"/>
                </a:solidFill>
              </a:rPr>
              <a:t>Users</a:t>
            </a:r>
            <a:r>
              <a:rPr lang="en-US" sz="4400" dirty="0">
                <a:solidFill>
                  <a:srgbClr val="FFFFFF"/>
                </a:solidFill>
              </a:rPr>
              <a:t> may need to explore data, and understand and present analysis results </a:t>
            </a:r>
            <a:r>
              <a:rPr lang="en-US" sz="3200" dirty="0">
                <a:solidFill>
                  <a:srgbClr val="FFFFFF"/>
                </a:solidFill>
              </a:rPr>
              <a:t>(benefits from visualization, good user interface design, etc.)</a:t>
            </a:r>
          </a:p>
          <a:p>
            <a:pPr marL="1638319" lvl="1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</a:rPr>
              <a:t>And more!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4400" b="1" dirty="0">
              <a:solidFill>
                <a:srgbClr val="F9BA00"/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4400" dirty="0">
              <a:solidFill>
                <a:schemeClr val="tx1">
                  <a:lumMod val="95000"/>
                </a:schemeClr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4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17B15F-0A72-43F4-9EEF-7384C23E44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91639</TotalTime>
  <Words>290</Words>
  <Application>Microsoft Office PowerPoint</Application>
  <PresentationFormat>Custom</PresentationFormat>
  <Paragraphs>27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Title &amp; Bullet</vt:lpstr>
      <vt:lpstr>1_Title &amp; Bullet</vt:lpstr>
      <vt:lpstr>Lecture ​​1.2 - What is Data Science?</vt:lpstr>
      <vt:lpstr>PowerPoint Presentation</vt:lpstr>
      <vt:lpstr>What is Data Science?</vt:lpstr>
      <vt:lpstr>What is Data Science?  In more detail…</vt:lpstr>
      <vt:lpstr>What is Data Science?  Why so complex?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Joe Bungo</cp:lastModifiedBy>
  <cp:revision>3649</cp:revision>
  <dcterms:created xsi:type="dcterms:W3CDTF">2008-01-24T03:11:41Z</dcterms:created>
  <dcterms:modified xsi:type="dcterms:W3CDTF">2021-02-25T02:39:56Z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