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  <p:sldMasterId id="2147484008" r:id="rId7"/>
  </p:sldMasterIdLst>
  <p:notesMasterIdLst>
    <p:notesMasterId r:id="rId20"/>
  </p:notesMasterIdLst>
  <p:handoutMasterIdLst>
    <p:handoutMasterId r:id="rId21"/>
  </p:handoutMasterIdLst>
  <p:sldIdLst>
    <p:sldId id="818" r:id="rId8"/>
    <p:sldId id="809" r:id="rId9"/>
    <p:sldId id="374" r:id="rId10"/>
    <p:sldId id="385" r:id="rId11"/>
    <p:sldId id="382" r:id="rId12"/>
    <p:sldId id="394" r:id="rId13"/>
    <p:sldId id="399" r:id="rId14"/>
    <p:sldId id="400" r:id="rId15"/>
    <p:sldId id="403" r:id="rId16"/>
    <p:sldId id="404" r:id="rId17"/>
    <p:sldId id="406" r:id="rId18"/>
    <p:sldId id="820" r:id="rId19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1AE9F-004F-0000-A004-053009703DFE}" v="1" dt="2021-02-25T01:55:41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5" autoAdjust="0"/>
    <p:restoredTop sz="91067" autoAdjust="0"/>
  </p:normalViewPr>
  <p:slideViewPr>
    <p:cSldViewPr snapToGrid="0">
      <p:cViewPr>
        <p:scale>
          <a:sx n="76" d="100"/>
          <a:sy n="76" d="100"/>
        </p:scale>
        <p:origin x="392" y="704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2D91AE9F-004F-0000-A004-053009703DFE}"/>
    <pc:docChg chg="modSld">
      <pc:chgData name="jbungo" userId="S::jbungo_nvidia.com#ext#@gtvault.onmicrosoft.com::c69b4972-ef89-4265-a3e3-b054213acbae" providerId="AD" clId="Web-{2D91AE9F-004F-0000-A004-053009703DFE}" dt="2021-02-25T01:55:41.011" v="0" actId="14100"/>
      <pc:docMkLst>
        <pc:docMk/>
      </pc:docMkLst>
      <pc:sldChg chg="modSp">
        <pc:chgData name="jbungo" userId="S::jbungo_nvidia.com#ext#@gtvault.onmicrosoft.com::c69b4972-ef89-4265-a3e3-b054213acbae" providerId="AD" clId="Web-{2D91AE9F-004F-0000-A004-053009703DFE}" dt="2021-02-25T01:55:41.011" v="0" actId="14100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2D91AE9F-004F-0000-A004-053009703DFE}" dt="2021-02-25T01:55:41.011" v="0" actId="14100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5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1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1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5" y="549280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1" y="4585977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3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71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33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13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3857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9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7042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3" y="2536913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44206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5" y="2220152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2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1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205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91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7956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8" y="2536906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Helvetica"/>
                <a:cs typeface="Helvetica"/>
              </a:rPr>
              <a:t>Lorem Ipsum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3230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11" y="549286"/>
            <a:ext cx="12242330" cy="1425696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33" y="1592666"/>
            <a:ext cx="11345902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2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3" y="4585983"/>
            <a:ext cx="10191518" cy="865338"/>
          </a:xfrm>
          <a:prstGeom prst="rect">
            <a:avLst/>
          </a:prstGeom>
        </p:spPr>
        <p:txBody>
          <a:bodyPr anchor="ctr"/>
          <a:lstStyle>
            <a:lvl1pPr marL="0" indent="0" algn="l" defTabSz="914376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4" y="5301953"/>
            <a:ext cx="9777592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3" y="8759371"/>
            <a:ext cx="8610182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2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5792237"/>
            <a:ext cx="9589446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73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68036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4705" y="2536909"/>
            <a:ext cx="9222554" cy="6947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2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97360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2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6893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5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4210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BE1499-8362-7C4B-80D7-E71114D56FC3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1CB798-CD25-7C45-A9BB-DD88D7327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F68B842-FCF2-0745-A907-D1AF013EA298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1709D21-9B08-D840-8464-34BF776CB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483AFEEB-B5B0-8841-BDE3-A7C9997E3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7328F6-3738-7E44-A1BB-11CC8EDF94AE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65845CB-5E43-B449-AD34-E690BEB4BDE9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24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738" indent="-571438" algn="l" defTabSz="9143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750" indent="-457150" algn="l" defTabSz="9143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050" indent="-457150" algn="l" defTabSz="9143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352" indent="-457150" algn="l" defTabSz="9143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650" indent="-457150" algn="l" defTabSz="9143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950" indent="-457150" algn="l" defTabSz="9143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250" indent="-457150" algn="l" defTabSz="9143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550" indent="-457150" algn="l" defTabSz="9143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02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E5510B1-A0E9-7644-AEB9-584C11C14B0B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049926-2BC8-7040-9C2F-3C4B86E2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EC66A9-B14C-3E46-A621-109F8AC458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5D6F776-00B6-D043-A5D0-E82F457B7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A440BD74-0369-0F49-8ECF-CE71FAADE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AB5D0A-959C-3E4C-AF46-CA6C2F1D050A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D198856-21D7-B944-A6A6-A3A239FDEA57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46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</p:sldLayoutIdLst>
  <p:txStyles>
    <p:titleStyle>
      <a:lvl1pPr algn="ctr" defTabSz="914376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82" indent="-685782" algn="l" defTabSz="914376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60" indent="-571486" algn="l" defTabSz="914376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0" indent="-457188" algn="l" defTabSz="914376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14" indent="-457188" algn="l" defTabSz="91437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0" indent="-457188" algn="l" defTabSz="914376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66" indent="-457188" algn="l" defTabSz="91437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40" indent="-457188" algn="l" defTabSz="91437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16" indent="-457188" algn="l" defTabSz="91437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190" indent="-457188" algn="l" defTabSz="91437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76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0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128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0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876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252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626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5002" algn="l" defTabSz="91437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87" y="6664288"/>
            <a:ext cx="15679179" cy="1679405"/>
          </a:xfrm>
        </p:spPr>
        <p:txBody>
          <a:bodyPr/>
          <a:lstStyle/>
          <a:p>
            <a:r>
              <a:rPr lang="en-US" dirty="0"/>
              <a:t>Lecture 1.4 - Learning Goals and Expectations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40" y="1211580"/>
            <a:ext cx="13990320" cy="786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54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016" y="2473100"/>
            <a:ext cx="11580983" cy="63674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9001" y="1039120"/>
            <a:ext cx="11995704" cy="1433980"/>
          </a:xfrm>
        </p:spPr>
        <p:txBody>
          <a:bodyPr/>
          <a:lstStyle/>
          <a:p>
            <a:pPr algn="ctr"/>
            <a:r>
              <a:rPr lang="en-US" sz="7200" dirty="0">
                <a:ea typeface="Vitesse Medium" charset="0"/>
              </a:rPr>
              <a:t>Student Reflections</a:t>
            </a:r>
          </a:p>
        </p:txBody>
      </p:sp>
    </p:spTree>
    <p:extLst>
      <p:ext uri="{BB962C8B-B14F-4D97-AF65-F5344CB8AC3E}">
        <p14:creationId xmlns:p14="http://schemas.microsoft.com/office/powerpoint/2010/main" val="173650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35" t="34013" r="5973" b="15832"/>
          <a:stretch/>
        </p:blipFill>
        <p:spPr>
          <a:xfrm>
            <a:off x="1074739" y="3216312"/>
            <a:ext cx="16564870" cy="5570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1DC10C-5349-544D-86E4-3D12D7BCE60C}"/>
              </a:ext>
            </a:extLst>
          </p:cNvPr>
          <p:cNvSpPr txBox="1"/>
          <p:nvPr/>
        </p:nvSpPr>
        <p:spPr>
          <a:xfrm>
            <a:off x="3050524" y="1090098"/>
            <a:ext cx="12153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51845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35" t="18506" r="29680" b="5375"/>
          <a:stretch/>
        </p:blipFill>
        <p:spPr>
          <a:xfrm>
            <a:off x="5756836" y="1828800"/>
            <a:ext cx="7123182" cy="7459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45525-E6C9-424D-BB06-9552815B4B09}"/>
              </a:ext>
            </a:extLst>
          </p:cNvPr>
          <p:cNvSpPr txBox="1"/>
          <p:nvPr/>
        </p:nvSpPr>
        <p:spPr>
          <a:xfrm>
            <a:off x="3241823" y="657836"/>
            <a:ext cx="12153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133043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80" t="10179" r="8145" b="8962"/>
          <a:stretch/>
        </p:blipFill>
        <p:spPr>
          <a:xfrm>
            <a:off x="996160" y="550298"/>
            <a:ext cx="16693092" cy="90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e You Ready to Take this Course?">
            <a:extLst>
              <a:ext uri="{FF2B5EF4-FFF2-40B4-BE49-F238E27FC236}">
                <a16:creationId xmlns:a16="http://schemas.microsoft.com/office/drawing/2014/main" id="{800F8E16-7C0E-4525-A5E1-B059C915F99D}"/>
              </a:ext>
            </a:extLst>
          </p:cNvPr>
          <p:cNvSpPr txBox="1">
            <a:spLocks/>
          </p:cNvSpPr>
          <p:nvPr/>
        </p:nvSpPr>
        <p:spPr>
          <a:xfrm>
            <a:off x="1519212" y="1201834"/>
            <a:ext cx="11780684" cy="141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marL="0" marR="0" indent="0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304830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marR="0" indent="609661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marR="0" indent="914492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marR="0" indent="1219322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  <a:lvl6pPr marL="0" marR="0" indent="1524152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6pPr>
            <a:lvl7pPr marL="0" marR="0" indent="1828982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7pPr>
            <a:lvl8pPr marL="0" marR="0" indent="2133813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8pPr>
            <a:lvl9pPr marL="0" marR="0" indent="2438645" algn="ctr" defTabSz="77901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9pPr>
          </a:lstStyle>
          <a:p>
            <a:pPr algn="l" defTabSz="821522" fontAlgn="auto">
              <a:defRPr/>
            </a:pPr>
            <a:r>
              <a:rPr lang="en-US" sz="8000" b="1" kern="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“Caveats” for Students</a:t>
            </a:r>
          </a:p>
        </p:txBody>
      </p:sp>
      <p:sp>
        <p:nvSpPr>
          <p:cNvPr id="7" name="Class projects turned into papers at top conferences (KDD, IUI, etc.)…">
            <a:extLst>
              <a:ext uri="{FF2B5EF4-FFF2-40B4-BE49-F238E27FC236}">
                <a16:creationId xmlns:a16="http://schemas.microsoft.com/office/drawing/2014/main" id="{70A7F780-C294-4289-83EB-4C3B056C5F11}"/>
              </a:ext>
            </a:extLst>
          </p:cNvPr>
          <p:cNvSpPr txBox="1">
            <a:spLocks/>
          </p:cNvSpPr>
          <p:nvPr/>
        </p:nvSpPr>
        <p:spPr>
          <a:xfrm>
            <a:off x="1519212" y="3655927"/>
            <a:ext cx="15903374" cy="4723262"/>
          </a:xfrm>
          <a:prstGeom prst="rect">
            <a:avLst/>
          </a:prstGeom>
        </p:spPr>
        <p:txBody>
          <a:bodyPr/>
          <a:lstStyle>
            <a:lvl1pPr marL="0" indent="0" algn="l" defTabSz="866988" rtl="0" eaLnBrk="1" latinLnBrk="0" hangingPunct="1">
              <a:spcBef>
                <a:spcPct val="20000"/>
              </a:spcBef>
              <a:buFont typeface="Arial"/>
              <a:buNone/>
              <a:defRPr sz="60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08856" indent="-541868" algn="l" defTabSz="866988" rtl="0" eaLnBrk="1" latinLnBrk="0" hangingPunct="1">
              <a:spcBef>
                <a:spcPct val="20000"/>
              </a:spcBef>
              <a:buFont typeface="Arial"/>
              <a:buChar char="–"/>
              <a:defRPr sz="5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71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4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34459" indent="-433494" algn="l" defTabSz="866988" rtl="0" eaLnBrk="1" latinLnBrk="0" hangingPunct="1">
              <a:spcBef>
                <a:spcPct val="20000"/>
              </a:spcBef>
              <a:buFont typeface="Arial"/>
              <a:buChar char="–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01448" indent="-433494" algn="l" defTabSz="866988" rtl="0" eaLnBrk="1" latinLnBrk="0" hangingPunct="1">
              <a:spcBef>
                <a:spcPct val="20000"/>
              </a:spcBef>
              <a:buFont typeface="Arial"/>
              <a:buChar char="»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68436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35424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02413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69401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defTabSz="1733976" fontAlgn="auto">
              <a:spcBef>
                <a:spcPts val="0"/>
              </a:spcBef>
              <a:spcAft>
                <a:spcPts val="4800"/>
              </a:spcAft>
              <a:buFont typeface="Arial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Learning data science can involve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a lot of programming</a:t>
            </a:r>
          </a:p>
          <a:p>
            <a:pPr marL="571500" indent="-571500" defTabSz="1733976" fontAlgn="auto">
              <a:spcBef>
                <a:spcPts val="0"/>
              </a:spcBef>
              <a:spcAft>
                <a:spcPts val="4800"/>
              </a:spcAft>
              <a:buFont typeface="Arial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You need to be prepared to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learn many things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in short amount of time, e.g., visualization, JavaScript, CSS, Scala</a:t>
            </a:r>
          </a:p>
          <a:p>
            <a:pPr marL="571500" indent="-571500" defTabSz="1733976" fontAlgn="auto">
              <a:spcBef>
                <a:spcPts val="0"/>
              </a:spcBef>
              <a:spcAft>
                <a:spcPts val="4800"/>
              </a:spcAft>
              <a:buFont typeface="Arial" charset="0"/>
              <a:buChar char="•"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Very common in industry</a:t>
            </a:r>
          </a:p>
        </p:txBody>
      </p:sp>
    </p:spTree>
    <p:extLst>
      <p:ext uri="{BB962C8B-B14F-4D97-AF65-F5344CB8AC3E}">
        <p14:creationId xmlns:p14="http://schemas.microsoft.com/office/powerpoint/2010/main" val="349803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om Previous Classes…">
            <a:extLst>
              <a:ext uri="{FF2B5EF4-FFF2-40B4-BE49-F238E27FC236}">
                <a16:creationId xmlns:a16="http://schemas.microsoft.com/office/drawing/2014/main" id="{BF24F1C6-5BED-47B4-BC2D-03F927999D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1023" y="743419"/>
            <a:ext cx="12340702" cy="1374512"/>
          </a:xfrm>
          <a:prstGeom prst="rect">
            <a:avLst/>
          </a:prstGeom>
        </p:spPr>
        <p:txBody>
          <a:bodyPr/>
          <a:lstStyle>
            <a:lvl1pPr>
              <a:defRPr sz="7500"/>
            </a:lvl1pPr>
          </a:lstStyle>
          <a:p>
            <a:r>
              <a:rPr sz="7200" dirty="0">
                <a:ea typeface="Vitesse Medium" charset="0"/>
              </a:rPr>
              <a:t>From Previous </a:t>
            </a:r>
            <a:r>
              <a:rPr lang="en-US" sz="7200" dirty="0">
                <a:ea typeface="Vitesse Medium" charset="0"/>
              </a:rPr>
              <a:t>Offerings </a:t>
            </a:r>
            <a:r>
              <a:rPr sz="7200" dirty="0">
                <a:ea typeface="Vitesse Medium" charset="0"/>
              </a:rPr>
              <a:t>…</a:t>
            </a:r>
          </a:p>
        </p:txBody>
      </p:sp>
      <p:sp>
        <p:nvSpPr>
          <p:cNvPr id="14" name="Class projects turned into papers at top conferences (KDD, IUI, etc.)…">
            <a:extLst>
              <a:ext uri="{FF2B5EF4-FFF2-40B4-BE49-F238E27FC236}">
                <a16:creationId xmlns:a16="http://schemas.microsoft.com/office/drawing/2014/main" id="{70A7F780-C294-4289-83EB-4C3B056C5F11}"/>
              </a:ext>
            </a:extLst>
          </p:cNvPr>
          <p:cNvSpPr txBox="1">
            <a:spLocks/>
          </p:cNvSpPr>
          <p:nvPr/>
        </p:nvSpPr>
        <p:spPr>
          <a:xfrm>
            <a:off x="1226312" y="2612570"/>
            <a:ext cx="16310574" cy="6074229"/>
          </a:xfrm>
          <a:prstGeom prst="rect">
            <a:avLst/>
          </a:prstGeom>
        </p:spPr>
        <p:txBody>
          <a:bodyPr/>
          <a:lstStyle>
            <a:lvl1pPr marL="0" indent="0" algn="l" defTabSz="866988" rtl="0" eaLnBrk="1" latinLnBrk="0" hangingPunct="1">
              <a:spcBef>
                <a:spcPct val="20000"/>
              </a:spcBef>
              <a:buFont typeface="Arial"/>
              <a:buNone/>
              <a:defRPr sz="60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08856" indent="-541868" algn="l" defTabSz="866988" rtl="0" eaLnBrk="1" latinLnBrk="0" hangingPunct="1">
              <a:spcBef>
                <a:spcPct val="20000"/>
              </a:spcBef>
              <a:buFont typeface="Arial"/>
              <a:buChar char="–"/>
              <a:defRPr sz="5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71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4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34459" indent="-433494" algn="l" defTabSz="866988" rtl="0" eaLnBrk="1" latinLnBrk="0" hangingPunct="1">
              <a:spcBef>
                <a:spcPct val="20000"/>
              </a:spcBef>
              <a:buFont typeface="Arial"/>
              <a:buChar char="–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01448" indent="-433494" algn="l" defTabSz="866988" rtl="0" eaLnBrk="1" latinLnBrk="0" hangingPunct="1">
              <a:spcBef>
                <a:spcPct val="20000"/>
              </a:spcBef>
              <a:buFont typeface="Arial"/>
              <a:buChar char="»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68436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35424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02413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69401" indent="-433494" algn="l" defTabSz="866988" rtl="0" eaLnBrk="1" latinLnBrk="0" hangingPunct="1">
              <a:spcBef>
                <a:spcPct val="20000"/>
              </a:spcBef>
              <a:buFont typeface="Arial"/>
              <a:buChar char="•"/>
              <a:defRPr sz="3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33976" fontAlgn="auto"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The course materials of 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CSE 6242 Data and Visual Analytics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at Georgia Tech are based on this teaching kit</a:t>
            </a:r>
          </a:p>
          <a:p>
            <a:pPr marL="914400" indent="-914400" defTabSz="1733976" fontAlgn="auto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Class projects had turned into research publications, e.g., KDD, IUI</a:t>
            </a:r>
          </a:p>
          <a:p>
            <a:pPr marL="914400" indent="-914400" defTabSz="1733976" fontAlgn="auto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Projects as portfolio pieces on CV</a:t>
            </a:r>
          </a:p>
          <a:p>
            <a:pPr marL="914400" indent="-914400" defTabSz="1733976" fontAlgn="auto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Increased job and internship opportunities</a:t>
            </a:r>
          </a:p>
          <a:p>
            <a:pPr marL="914400" indent="-914400" defTabSz="1733976" fontAlgn="auto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Receive numerous “thank you” notes from former students</a:t>
            </a:r>
          </a:p>
        </p:txBody>
      </p:sp>
    </p:spTree>
    <p:extLst>
      <p:ext uri="{BB962C8B-B14F-4D97-AF65-F5344CB8AC3E}">
        <p14:creationId xmlns:p14="http://schemas.microsoft.com/office/powerpoint/2010/main" val="348888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491" y="1250310"/>
            <a:ext cx="13967022" cy="7786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64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40" y="1409456"/>
            <a:ext cx="13990320" cy="786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27287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alf Page Sla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lnSpc>
            <a:spcPts val="1200"/>
          </a:lnSpc>
          <a:defRPr sz="1200" dirty="0" smtClean="0">
            <a:solidFill>
              <a:srgbClr val="000000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3770CE-128C-4476-9CCE-172ED8DC3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91580</TotalTime>
  <Words>162</Words>
  <Application>Microsoft Office PowerPoint</Application>
  <PresentationFormat>Custom</PresentationFormat>
  <Paragraphs>19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Title &amp; Bullet</vt:lpstr>
      <vt:lpstr>1_Title &amp; Bullet</vt:lpstr>
      <vt:lpstr>1_Full Page Layout</vt:lpstr>
      <vt:lpstr>Half Page Slash</vt:lpstr>
      <vt:lpstr>Lecture 1.4 - Learning Goals and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Previous Offerings …</vt:lpstr>
      <vt:lpstr>PowerPoint Presentation</vt:lpstr>
      <vt:lpstr>PowerPoint Presentation</vt:lpstr>
      <vt:lpstr>PowerPoint Presentation</vt:lpstr>
      <vt:lpstr>Student Reflections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3645</cp:revision>
  <dcterms:created xsi:type="dcterms:W3CDTF">2008-01-24T03:11:41Z</dcterms:created>
  <dcterms:modified xsi:type="dcterms:W3CDTF">2021-02-25T01:55:41Z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