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3" r:id="rId5"/>
    <p:sldMasterId id="2147484001" r:id="rId6"/>
  </p:sldMasterIdLst>
  <p:notesMasterIdLst>
    <p:notesMasterId r:id="rId15"/>
  </p:notesMasterIdLst>
  <p:handoutMasterIdLst>
    <p:handoutMasterId r:id="rId16"/>
  </p:handoutMasterIdLst>
  <p:sldIdLst>
    <p:sldId id="818" r:id="rId7"/>
    <p:sldId id="809" r:id="rId8"/>
    <p:sldId id="281" r:id="rId9"/>
    <p:sldId id="282" r:id="rId10"/>
    <p:sldId id="283" r:id="rId11"/>
    <p:sldId id="284" r:id="rId12"/>
    <p:sldId id="285" r:id="rId13"/>
    <p:sldId id="820" r:id="rId14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A369"/>
    <a:srgbClr val="890C58"/>
    <a:srgbClr val="0071C5"/>
    <a:srgbClr val="4F2682"/>
    <a:srgbClr val="008564"/>
    <a:srgbClr val="383838"/>
    <a:srgbClr val="8C8C8C"/>
    <a:srgbClr val="CDCDCD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8AE9F-D0CC-0000-A0EC-6F0378AA12E0}" v="1" dt="2021-02-25T04:05:54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1020" autoAdjust="0"/>
  </p:normalViewPr>
  <p:slideViewPr>
    <p:cSldViewPr snapToGrid="0">
      <p:cViewPr varScale="1">
        <p:scale>
          <a:sx n="72" d="100"/>
          <a:sy n="72" d="100"/>
        </p:scale>
        <p:origin x="256" y="37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bungo" userId="S::jbungo_nvidia.com#ext#@gtvault.onmicrosoft.com::c69b4972-ef89-4265-a3e3-b054213acbae" providerId="AD" clId="Web-{9F98AE9F-D0CC-0000-A0EC-6F0378AA12E0}"/>
    <pc:docChg chg="modSld">
      <pc:chgData name="jbungo" userId="S::jbungo_nvidia.com#ext#@gtvault.onmicrosoft.com::c69b4972-ef89-4265-a3e3-b054213acbae" providerId="AD" clId="Web-{9F98AE9F-D0CC-0000-A0EC-6F0378AA12E0}" dt="2021-02-25T04:05:54.279" v="0" actId="20577"/>
      <pc:docMkLst>
        <pc:docMk/>
      </pc:docMkLst>
      <pc:sldChg chg="modSp">
        <pc:chgData name="jbungo" userId="S::jbungo_nvidia.com#ext#@gtvault.onmicrosoft.com::c69b4972-ef89-4265-a3e3-b054213acbae" providerId="AD" clId="Web-{9F98AE9F-D0CC-0000-A0EC-6F0378AA12E0}" dt="2021-02-25T04:05:54.279" v="0" actId="20577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9F98AE9F-D0CC-0000-A0EC-6F0378AA12E0}" dt="2021-02-25T04:05:54.279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2/24/2021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1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Missed animation.</a:t>
            </a:r>
          </a:p>
        </p:txBody>
      </p:sp>
    </p:spTree>
    <p:extLst>
      <p:ext uri="{BB962C8B-B14F-4D97-AF65-F5344CB8AC3E}">
        <p14:creationId xmlns:p14="http://schemas.microsoft.com/office/powerpoint/2010/main" val="82345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296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5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740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171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1139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3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32818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28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1157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95130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290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72119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795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91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5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9536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5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2837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5EC4EA-EA3A-C644-9787-646A42F109FC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A6B70B-D66C-3843-8025-2C612AE0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8BEEE-19E0-E04A-B66E-EE9728EA1CCE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1654157-9050-0E45-A251-ECB34E6E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FBC05197-9B51-1047-976A-435F7FB0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958A16-A93E-D646-AD4D-53FA8DFDFB6D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C7B06C-0F54-CE40-B7BA-BB677A30DA70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9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2654EAE-7AE2-6E41-8D16-60646303ADE7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135155-CA7A-ED4D-AAC6-49732D3A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B346DD-49FD-F543-878D-03F73AD1DB3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B3B7358-C18F-0746-A104-0182BB9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BD324331-B704-7246-8D51-F3F0D6890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9502D7-DD9F-6C44-99C8-9F436AE0FDB3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C6FDC1F-1C03-884B-9797-01D396390944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95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6705601"/>
            <a:ext cx="16327931" cy="163809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​10.1 - Big Data is Common. 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How to Store It?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9456" y="563469"/>
            <a:ext cx="16999339" cy="2520778"/>
          </a:xfrm>
        </p:spPr>
        <p:txBody>
          <a:bodyPr/>
          <a:lstStyle/>
          <a:p>
            <a:r>
              <a:rPr lang="en-US" sz="7200" b="1" dirty="0">
                <a:ea typeface="Vitesse Medium" charset="0"/>
              </a:rPr>
              <a:t>How to Handle Data that is </a:t>
            </a:r>
            <a:r>
              <a:rPr lang="en-US" sz="7200" b="1" dirty="0">
                <a:solidFill>
                  <a:srgbClr val="D95000"/>
                </a:solidFill>
                <a:ea typeface="Vitesse Medium" charset="0"/>
              </a:rPr>
              <a:t>Really</a:t>
            </a:r>
            <a:r>
              <a:rPr lang="en-US" sz="7200" b="1" dirty="0">
                <a:ea typeface="Vitesse Medium" charset="0"/>
              </a:rPr>
              <a:t> Big?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972212" y="2895238"/>
            <a:ext cx="16936584" cy="5862048"/>
          </a:xfrm>
        </p:spPr>
        <p:txBody>
          <a:bodyPr/>
          <a:lstStyle/>
          <a:p>
            <a:pPr defTabSz="616098">
              <a:spcBef>
                <a:spcPts val="3270"/>
              </a:spcBef>
            </a:pPr>
            <a:r>
              <a:rPr lang="en-US" sz="3600" kern="0" dirty="0">
                <a:solidFill>
                  <a:srgbClr val="000000"/>
                </a:solidFill>
                <a:sym typeface="Helvetica"/>
              </a:rPr>
              <a:t>Really big, as in...</a:t>
            </a:r>
          </a:p>
          <a:p>
            <a:pPr marL="1406310" lvl="1" indent="-602704" defTabSz="616098">
              <a:spcBef>
                <a:spcPts val="4800"/>
              </a:spcBef>
              <a:buSzPct val="100000"/>
              <a:buFontTx/>
              <a:buChar char="•"/>
            </a:pPr>
            <a:r>
              <a:rPr lang="en-US" sz="3600" kern="0" dirty="0">
                <a:solidFill>
                  <a:srgbClr val="D95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Petabytes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(PB, about 1000 times of terabytes)</a:t>
            </a:r>
          </a:p>
          <a:p>
            <a:pPr marL="1406310" lvl="1" indent="-602704" defTabSz="616098">
              <a:spcBef>
                <a:spcPts val="4800"/>
              </a:spcBef>
              <a:buSzPct val="100000"/>
              <a:buFontTx/>
              <a:buChar char="•"/>
            </a:pP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Or beyond: </a:t>
            </a:r>
            <a:r>
              <a:rPr lang="en-US" sz="3600" kern="0" dirty="0">
                <a:solidFill>
                  <a:srgbClr val="D95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exabyte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</a:t>
            </a:r>
            <a:r>
              <a:rPr lang="en-US" sz="3600" kern="0" dirty="0">
                <a:solidFill>
                  <a:srgbClr val="D95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zettabyte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etc.</a:t>
            </a:r>
          </a:p>
          <a:p>
            <a:pPr defTabSz="616098">
              <a:spcBef>
                <a:spcPts val="3270"/>
              </a:spcBef>
            </a:pPr>
            <a:r>
              <a:rPr lang="en-US" sz="3600" kern="0" dirty="0">
                <a:solidFill>
                  <a:srgbClr val="000000"/>
                </a:solidFill>
                <a:sym typeface="Helvetica"/>
              </a:rPr>
              <a:t>Do we really need to deal with such scale?</a:t>
            </a:r>
          </a:p>
          <a:p>
            <a:pPr marL="1406310" lvl="1" indent="-602704" defTabSz="616098">
              <a:spcBef>
                <a:spcPts val="4800"/>
              </a:spcBef>
              <a:buSzPct val="100000"/>
              <a:buFontTx/>
              <a:buChar char="•"/>
            </a:pP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Yes!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584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99C319-3590-4416-A841-D1CC3E2B1E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4814" y="2085753"/>
            <a:ext cx="8661684" cy="5862526"/>
          </a:xfrm>
        </p:spPr>
        <p:txBody>
          <a:bodyPr/>
          <a:lstStyle/>
          <a:p>
            <a:pPr defTabSz="579132">
              <a:spcBef>
                <a:spcPts val="3058"/>
              </a:spcBef>
              <a:defRPr sz="3948"/>
            </a:pPr>
            <a:r>
              <a:rPr lang="en-US" sz="3600" kern="0" dirty="0">
                <a:solidFill>
                  <a:srgbClr val="000000"/>
                </a:solidFill>
                <a:sym typeface="Helvetica"/>
              </a:rPr>
              <a:t>Google processed </a:t>
            </a:r>
            <a:r>
              <a:rPr lang="en-US" sz="3600" kern="0" dirty="0">
                <a:solidFill>
                  <a:srgbClr val="D95000"/>
                </a:solidFill>
                <a:sym typeface="Helvetica"/>
              </a:rPr>
              <a:t>24 PB / day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 (2009)</a:t>
            </a:r>
          </a:p>
          <a:p>
            <a:pPr defTabSz="579132">
              <a:spcBef>
                <a:spcPts val="3058"/>
              </a:spcBef>
              <a:defRPr sz="3948"/>
            </a:pPr>
            <a:r>
              <a:rPr lang="en-US" sz="3600" kern="0" dirty="0">
                <a:solidFill>
                  <a:srgbClr val="000000"/>
                </a:solidFill>
                <a:sym typeface="Helvetica"/>
              </a:rPr>
              <a:t>Facebook’s add </a:t>
            </a:r>
            <a:r>
              <a:rPr lang="en-US" sz="3600" kern="0" dirty="0">
                <a:solidFill>
                  <a:srgbClr val="D95000"/>
                </a:solidFill>
                <a:sym typeface="Helvetica"/>
              </a:rPr>
              <a:t>0.5 PB / day 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to its data warehouses</a:t>
            </a:r>
            <a:endParaRPr lang="en-US" sz="3600" kern="0" dirty="0">
              <a:solidFill>
                <a:srgbClr val="D95000"/>
              </a:solidFill>
              <a:sym typeface="Helvetica"/>
            </a:endParaRPr>
          </a:p>
          <a:p>
            <a:pPr defTabSz="579132">
              <a:spcBef>
                <a:spcPts val="3058"/>
              </a:spcBef>
              <a:defRPr sz="3948"/>
            </a:pPr>
            <a:r>
              <a:rPr lang="en-US" sz="3600" kern="0" dirty="0">
                <a:solidFill>
                  <a:srgbClr val="000000"/>
                </a:solidFill>
                <a:sym typeface="Helvetica"/>
              </a:rPr>
              <a:t>CERN generated </a:t>
            </a:r>
            <a:r>
              <a:rPr lang="en-US" sz="3600" kern="0" dirty="0">
                <a:solidFill>
                  <a:srgbClr val="D95000"/>
                </a:solidFill>
                <a:sym typeface="Helvetica"/>
              </a:rPr>
              <a:t>200 PB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 of data from “Higgs boson” experiments</a:t>
            </a:r>
          </a:p>
          <a:p>
            <a:pPr defTabSz="579132">
              <a:spcBef>
                <a:spcPts val="3058"/>
              </a:spcBef>
              <a:defRPr sz="3948"/>
            </a:pPr>
            <a:r>
              <a:rPr lang="en-US" sz="3600" kern="0" dirty="0">
                <a:solidFill>
                  <a:srgbClr val="000000"/>
                </a:solidFill>
                <a:sym typeface="Helvetica"/>
              </a:rPr>
              <a:t>Avatar’s 3D effects took </a:t>
            </a:r>
            <a:r>
              <a:rPr lang="en-US" sz="3600" kern="0" dirty="0">
                <a:solidFill>
                  <a:srgbClr val="D95000"/>
                </a:solidFill>
                <a:sym typeface="Helvetica"/>
              </a:rPr>
              <a:t>1 PB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 to store</a:t>
            </a:r>
          </a:p>
          <a:p>
            <a:pPr defTabSz="579132">
              <a:spcBef>
                <a:spcPts val="3058"/>
              </a:spcBef>
              <a:defRPr sz="3948"/>
            </a:pPr>
            <a:r>
              <a:rPr lang="en-US" sz="3600" kern="0" dirty="0">
                <a:solidFill>
                  <a:srgbClr val="000000"/>
                </a:solidFill>
                <a:sym typeface="Helvetica"/>
              </a:rPr>
              <a:t>So, think </a:t>
            </a:r>
            <a:r>
              <a:rPr lang="en-US" sz="3600" kern="0" dirty="0">
                <a:solidFill>
                  <a:srgbClr val="7097E5"/>
                </a:solidFill>
                <a:sym typeface="Helvetica"/>
              </a:rPr>
              <a:t>BIG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!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9527A1-B12A-4F22-BA1D-8BD6EBBB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14" y="563469"/>
            <a:ext cx="15898972" cy="1343426"/>
          </a:xfrm>
        </p:spPr>
        <p:txBody>
          <a:bodyPr/>
          <a:lstStyle/>
          <a:p>
            <a:r>
              <a:rPr lang="en-US" sz="7200" b="1" dirty="0">
                <a:ea typeface="Vitesse Medium" charset="0"/>
              </a:rPr>
              <a:t>“Big Data” is Common...</a:t>
            </a:r>
          </a:p>
        </p:txBody>
      </p:sp>
      <p:pic>
        <p:nvPicPr>
          <p:cNvPr id="5" name="Avatar-Teaser-Poster.png" descr="Avatar-Teaser-Poster.png">
            <a:extLst>
              <a:ext uri="{FF2B5EF4-FFF2-40B4-BE49-F238E27FC236}">
                <a16:creationId xmlns:a16="http://schemas.microsoft.com/office/drawing/2014/main" id="{30D40FA8-A1CC-46BC-979E-0355A6402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694" y="4776892"/>
            <a:ext cx="2788920" cy="41365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8D45ED-8BA7-4C56-A5AE-3D938A9D1427}"/>
              </a:ext>
            </a:extLst>
          </p:cNvPr>
          <p:cNvSpPr/>
          <p:nvPr/>
        </p:nvSpPr>
        <p:spPr>
          <a:xfrm>
            <a:off x="504696" y="9156737"/>
            <a:ext cx="10155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332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http://www.theregister.co.uk/2012/11/09/facebook_open_sources_corona/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CC820-61CC-4BEC-9D2F-AF65A8771E4A}"/>
              </a:ext>
            </a:extLst>
          </p:cNvPr>
          <p:cNvSpPr/>
          <p:nvPr/>
        </p:nvSpPr>
        <p:spPr>
          <a:xfrm>
            <a:off x="504697" y="9508447"/>
            <a:ext cx="13435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332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http://thenextweb.com/2010/01/01/avatar-takes-1-petabyte-storage-space-equivalent-32-year-long-mp3/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57B9E-BED9-4CDB-91B2-9108A758B7D0}"/>
              </a:ext>
            </a:extLst>
          </p:cNvPr>
          <p:cNvSpPr/>
          <p:nvPr/>
        </p:nvSpPr>
        <p:spPr>
          <a:xfrm>
            <a:off x="504696" y="9833023"/>
            <a:ext cx="9144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332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http://dl.acm.org/citation.cfm?doid=1327452.1327492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3810" y="437342"/>
            <a:ext cx="4739992" cy="61685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697" y="8845901"/>
            <a:ext cx="10087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332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https://</a:t>
            </a:r>
            <a:r>
              <a:rPr lang="en-US" sz="16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en.wikipedia.org</a:t>
            </a:r>
            <a:r>
              <a:rPr lang="en-US" sz="16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/wiki/</a:t>
            </a:r>
            <a:r>
              <a:rPr lang="en-US" sz="16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File:Avatar-Teaser-Poster.jpg</a:t>
            </a:r>
            <a:endParaRPr lang="en-US" sz="16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3469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6890EB-247E-4EB3-A89E-ED9A6E0DD7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909459" y="1994122"/>
            <a:ext cx="12436918" cy="61453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D9D035-5C01-4F25-B8D9-65546322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8" y="563469"/>
            <a:ext cx="15967428" cy="2374066"/>
          </a:xfrm>
        </p:spPr>
        <p:txBody>
          <a:bodyPr/>
          <a:lstStyle/>
          <a:p>
            <a:r>
              <a:rPr lang="en-US" sz="7200" b="1" dirty="0">
                <a:ea typeface="Vitesse Medium" charset="0"/>
              </a:rPr>
              <a:t>How to Store Large Datasets?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A1552-DFFF-4E9E-884B-97BD8B04DD01}"/>
              </a:ext>
            </a:extLst>
          </p:cNvPr>
          <p:cNvSpPr/>
          <p:nvPr/>
        </p:nvSpPr>
        <p:spPr>
          <a:xfrm>
            <a:off x="5273270" y="8313557"/>
            <a:ext cx="6633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241082" defTabSz="733258" fontAlgn="auto" hangingPunct="0">
              <a:spcBef>
                <a:spcPts val="2532"/>
              </a:spcBef>
              <a:spcAft>
                <a:spcPts val="0"/>
              </a:spcAft>
              <a:defRPr sz="3700"/>
            </a:pPr>
            <a:r>
              <a:rPr lang="en-US" sz="6000" kern="0" dirty="0">
                <a:solidFill>
                  <a:srgbClr val="0088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Really? Really???</a:t>
            </a:r>
          </a:p>
        </p:txBody>
      </p:sp>
      <p:sp>
        <p:nvSpPr>
          <p:cNvPr id="7" name="https://arstechnica.com/gadgets/2016/08/seagate-unveils-60tb-ssd-the-worlds-largest-hard-drive/">
            <a:extLst>
              <a:ext uri="{FF2B5EF4-FFF2-40B4-BE49-F238E27FC236}">
                <a16:creationId xmlns:a16="http://schemas.microsoft.com/office/drawing/2014/main" id="{C809FD21-60BB-4E30-BAFA-0FE070CBDD5F}"/>
              </a:ext>
            </a:extLst>
          </p:cNvPr>
          <p:cNvSpPr txBox="1"/>
          <p:nvPr/>
        </p:nvSpPr>
        <p:spPr>
          <a:xfrm>
            <a:off x="3687629" y="9595719"/>
            <a:ext cx="10516501" cy="400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1800"/>
            </a:lvl1pPr>
          </a:lstStyle>
          <a:p>
            <a:pPr algn="ctr" defTabSz="733258" fontAlgn="auto" hangingPunct="0">
              <a:spcBef>
                <a:spcPts val="0"/>
              </a:spcBef>
              <a:spcAft>
                <a:spcPts val="0"/>
              </a:spcAft>
            </a:pPr>
            <a:r>
              <a:rPr sz="1898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https://arstechnica.com/gadgets/2016/08/seagate-unveils-60tb-ssd-the-worlds-largest-hard-drive/</a:t>
            </a:r>
          </a:p>
        </p:txBody>
      </p:sp>
    </p:spTree>
    <p:extLst>
      <p:ext uri="{BB962C8B-B14F-4D97-AF65-F5344CB8AC3E}">
        <p14:creationId xmlns:p14="http://schemas.microsoft.com/office/powerpoint/2010/main" val="349828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6A1552-DFFF-4E9E-884B-97BD8B04DD01}"/>
              </a:ext>
            </a:extLst>
          </p:cNvPr>
          <p:cNvSpPr/>
          <p:nvPr/>
        </p:nvSpPr>
        <p:spPr>
          <a:xfrm>
            <a:off x="919342" y="553582"/>
            <a:ext cx="13582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241082" defTabSz="733258" fontAlgn="auto" hangingPunct="0">
              <a:spcBef>
                <a:spcPts val="2532"/>
              </a:spcBef>
              <a:spcAft>
                <a:spcPts val="0"/>
              </a:spcAft>
              <a:defRPr sz="3700"/>
            </a:pPr>
            <a:r>
              <a:rPr lang="en-US" sz="7200" b="1" kern="0" dirty="0">
                <a:solidFill>
                  <a:srgbClr val="C00000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  <a:sym typeface="Helvetica"/>
              </a:rPr>
              <a:t>Computers and Disks Die!</a:t>
            </a:r>
          </a:p>
        </p:txBody>
      </p:sp>
      <p:sp>
        <p:nvSpPr>
          <p:cNvPr id="4" name="Rectangle 3"/>
          <p:cNvSpPr/>
          <p:nvPr/>
        </p:nvSpPr>
        <p:spPr>
          <a:xfrm>
            <a:off x="9506926" y="1478881"/>
            <a:ext cx="7814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241082" defTabSz="733258" fontAlgn="auto" hangingPunct="0">
              <a:spcBef>
                <a:spcPts val="2532"/>
              </a:spcBef>
              <a:spcAft>
                <a:spcPts val="0"/>
              </a:spcAft>
              <a:defRPr sz="3700"/>
            </a:pPr>
            <a:r>
              <a:rPr lang="en-US" sz="3600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Often at the most inconvenient time.</a:t>
            </a:r>
          </a:p>
        </p:txBody>
      </p:sp>
    </p:spTree>
    <p:extLst>
      <p:ext uri="{BB962C8B-B14F-4D97-AF65-F5344CB8AC3E}">
        <p14:creationId xmlns:p14="http://schemas.microsoft.com/office/powerpoint/2010/main" val="3626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424C8D-EE06-48C3-981E-34746B8E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443318"/>
          </a:xfrm>
        </p:spPr>
        <p:txBody>
          <a:bodyPr/>
          <a:lstStyle/>
          <a:p>
            <a:r>
              <a:rPr lang="en-US" sz="7200" b="1" dirty="0">
                <a:ea typeface="Vitesse Medium" charset="0"/>
              </a:rPr>
              <a:t>How Often Do Disks Fail?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82742" y="2170363"/>
            <a:ext cx="6951656" cy="7268118"/>
            <a:chOff x="2759509" y="1153973"/>
            <a:chExt cx="3277532" cy="3426736"/>
          </a:xfrm>
        </p:grpSpPr>
        <p:pic>
          <p:nvPicPr>
            <p:cNvPr id="6" name="static.googleusercontent.com_external_content_untrusted_dlcp_research.google.com_en_us_archive_disk_failures.pdf.png" descr="static.googleusercontent.com_external_content_untrusted_dlcp_research.google.com_en_us_archive_disk_failures.pdf.png">
              <a:extLst>
                <a:ext uri="{FF2B5EF4-FFF2-40B4-BE49-F238E27FC236}">
                  <a16:creationId xmlns:a16="http://schemas.microsoft.com/office/drawing/2014/main" id="{686B22A0-9FE2-47E7-84EF-2A9BD005C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6226"/>
            <a:stretch>
              <a:fillRect/>
            </a:stretch>
          </p:blipFill>
          <p:spPr>
            <a:xfrm rot="5400000">
              <a:off x="2801292" y="1615521"/>
              <a:ext cx="3268266" cy="23451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static.googleusercontent.com_external_content_untrusted_dlcp_research.google.com_en_us_archive_disk_failures.pdf.png" descr="static.googleusercontent.com_external_content_untrusted_dlcp_research.google.com_en_us_archive_disk_failures.pdf.png">
              <a:extLst>
                <a:ext uri="{FF2B5EF4-FFF2-40B4-BE49-F238E27FC236}">
                  <a16:creationId xmlns:a16="http://schemas.microsoft.com/office/drawing/2014/main" id="{F4216454-7715-4B85-990A-C6A685526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3681"/>
            <a:stretch>
              <a:fillRect/>
            </a:stretch>
          </p:blipFill>
          <p:spPr>
            <a:xfrm>
              <a:off x="2759509" y="4422239"/>
              <a:ext cx="3277532" cy="15847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Line">
            <a:extLst>
              <a:ext uri="{FF2B5EF4-FFF2-40B4-BE49-F238E27FC236}">
                <a16:creationId xmlns:a16="http://schemas.microsoft.com/office/drawing/2014/main" id="{9AB7CEB0-0D10-48CF-9055-04E7F8E6253C}"/>
              </a:ext>
            </a:extLst>
          </p:cNvPr>
          <p:cNvSpPr/>
          <p:nvPr/>
        </p:nvSpPr>
        <p:spPr>
          <a:xfrm>
            <a:off x="5058571" y="3629714"/>
            <a:ext cx="3633418" cy="0"/>
          </a:xfrm>
          <a:prstGeom prst="line">
            <a:avLst/>
          </a:prstGeom>
          <a:ln w="57150">
            <a:solidFill>
              <a:srgbClr val="DE6A1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482164" fontAlgn="auto">
              <a:spcBef>
                <a:spcPts val="0"/>
              </a:spcBef>
              <a:spcAft>
                <a:spcPts val="0"/>
              </a:spcAft>
              <a:defRPr sz="1200"/>
            </a:pPr>
            <a:endParaRPr sz="1266" kern="0" dirty="0">
              <a:solidFill>
                <a:sysClr val="windowText" lastClr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70D7D-0096-4762-BEC2-FE687DF080DF}"/>
              </a:ext>
            </a:extLst>
          </p:cNvPr>
          <p:cNvSpPr txBox="1"/>
          <p:nvPr/>
        </p:nvSpPr>
        <p:spPr>
          <a:xfrm>
            <a:off x="1596250" y="9591784"/>
            <a:ext cx="5299528" cy="292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7332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https://</a:t>
            </a:r>
            <a:r>
              <a:rPr lang="en-US" sz="19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research.google.com</a:t>
            </a:r>
            <a:r>
              <a:rPr lang="en-US" sz="19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/pubs/pub32774.html</a:t>
            </a:r>
          </a:p>
        </p:txBody>
      </p:sp>
      <p:sp>
        <p:nvSpPr>
          <p:cNvPr id="5" name="3% of 100,000 hard drives fail within first 3 months">
            <a:extLst>
              <a:ext uri="{FF2B5EF4-FFF2-40B4-BE49-F238E27FC236}">
                <a16:creationId xmlns:a16="http://schemas.microsoft.com/office/drawing/2014/main" id="{3A3E914E-AF63-4B2D-A615-58E376DD5232}"/>
              </a:ext>
            </a:extLst>
          </p:cNvPr>
          <p:cNvSpPr txBox="1"/>
          <p:nvPr/>
        </p:nvSpPr>
        <p:spPr>
          <a:xfrm>
            <a:off x="9072966" y="3126109"/>
            <a:ext cx="6355376" cy="2693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/>
          <a:p>
            <a:pPr defTabSz="733258" fontAlgn="auto" hangingPunct="0">
              <a:spcBef>
                <a:spcPts val="0"/>
              </a:spcBef>
              <a:spcAft>
                <a:spcPts val="0"/>
              </a:spcAft>
              <a:defRPr sz="3000"/>
            </a:pPr>
            <a:r>
              <a:rPr lang="en-US" sz="5600" kern="0" dirty="0">
                <a:solidFill>
                  <a:srgbClr val="D95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3%</a:t>
            </a: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of 100,000 hard drives fail within </a:t>
            </a:r>
            <a:r>
              <a:rPr lang="en-US" sz="5600" kern="0" dirty="0">
                <a:solidFill>
                  <a:srgbClr val="D95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first 3 months</a:t>
            </a: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</a:t>
            </a:r>
            <a:endParaRPr sz="5600" kern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756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D674A9-DF88-4CBA-B2E0-0EBB55BAF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91579</TotalTime>
  <Words>284</Words>
  <Application>Microsoft Office PowerPoint</Application>
  <PresentationFormat>Custom</PresentationFormat>
  <Paragraphs>31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Title &amp; Bullet</vt:lpstr>
      <vt:lpstr>Full Page Layout</vt:lpstr>
      <vt:lpstr>1_Full Page Layout</vt:lpstr>
      <vt:lpstr>Lecture ​10.1 - Big Data is Common.  How to Store It?</vt:lpstr>
      <vt:lpstr>PowerPoint Presentation</vt:lpstr>
      <vt:lpstr>How to Handle Data that is Really Big?</vt:lpstr>
      <vt:lpstr>“Big Data” is Common...</vt:lpstr>
      <vt:lpstr>How to Store Large Datasets?</vt:lpstr>
      <vt:lpstr>PowerPoint Presentation</vt:lpstr>
      <vt:lpstr>How Often Do Disks Fail?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3647</cp:revision>
  <dcterms:created xsi:type="dcterms:W3CDTF">2008-01-24T03:11:41Z</dcterms:created>
  <dcterms:modified xsi:type="dcterms:W3CDTF">2021-02-25T04:06:00Z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