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  <p:sldMasterId id="2147483993" r:id="rId5"/>
    <p:sldMasterId id="2147484001" r:id="rId6"/>
  </p:sldMasterIdLst>
  <p:notesMasterIdLst>
    <p:notesMasterId r:id="rId15"/>
  </p:notesMasterIdLst>
  <p:handoutMasterIdLst>
    <p:handoutMasterId r:id="rId16"/>
  </p:handoutMasterIdLst>
  <p:sldIdLst>
    <p:sldId id="818" r:id="rId7"/>
    <p:sldId id="809" r:id="rId8"/>
    <p:sldId id="286" r:id="rId9"/>
    <p:sldId id="287" r:id="rId10"/>
    <p:sldId id="288" r:id="rId11"/>
    <p:sldId id="289" r:id="rId12"/>
    <p:sldId id="290" r:id="rId13"/>
    <p:sldId id="820" r:id="rId14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3A369"/>
    <a:srgbClr val="890C58"/>
    <a:srgbClr val="0071C5"/>
    <a:srgbClr val="4F2682"/>
    <a:srgbClr val="008564"/>
    <a:srgbClr val="383838"/>
    <a:srgbClr val="8C8C8C"/>
    <a:srgbClr val="CDCDCD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98AE9F-90E1-0000-A0EC-6D38DA1404E7}" v="1" dt="2021-02-25T04:06:13.0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3" autoAdjust="0"/>
    <p:restoredTop sz="91020" autoAdjust="0"/>
  </p:normalViewPr>
  <p:slideViewPr>
    <p:cSldViewPr snapToGrid="0">
      <p:cViewPr varScale="1">
        <p:scale>
          <a:sx n="77" d="100"/>
          <a:sy n="77" d="100"/>
        </p:scale>
        <p:origin x="1352" y="200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0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bungo" userId="S::jbungo_nvidia.com#ext#@gtvault.onmicrosoft.com::c69b4972-ef89-4265-a3e3-b054213acbae" providerId="AD" clId="Web-{A498AE9F-90E1-0000-A0EC-6D38DA1404E7}"/>
    <pc:docChg chg="modSld">
      <pc:chgData name="jbungo" userId="S::jbungo_nvidia.com#ext#@gtvault.onmicrosoft.com::c69b4972-ef89-4265-a3e3-b054213acbae" providerId="AD" clId="Web-{A498AE9F-90E1-0000-A0EC-6D38DA1404E7}" dt="2021-02-25T04:06:13.054" v="0" actId="20577"/>
      <pc:docMkLst>
        <pc:docMk/>
      </pc:docMkLst>
      <pc:sldChg chg="modSp">
        <pc:chgData name="jbungo" userId="S::jbungo_nvidia.com#ext#@gtvault.onmicrosoft.com::c69b4972-ef89-4265-a3e3-b054213acbae" providerId="AD" clId="Web-{A498AE9F-90E1-0000-A0EC-6D38DA1404E7}" dt="2021-02-25T04:06:13.054" v="0" actId="20577"/>
        <pc:sldMkLst>
          <pc:docMk/>
          <pc:sldMk cId="797556869" sldId="818"/>
        </pc:sldMkLst>
        <pc:spChg chg="mod">
          <ac:chgData name="jbungo" userId="S::jbungo_nvidia.com#ext#@gtvault.onmicrosoft.com::c69b4972-ef89-4265-a3e3-b054213acbae" providerId="AD" clId="Web-{A498AE9F-90E1-0000-A0EC-6D38DA1404E7}" dt="2021-02-25T04:06:13.054" v="0" actId="20577"/>
          <ac:spMkLst>
            <pc:docMk/>
            <pc:sldMk cId="797556869" sldId="818"/>
            <ac:spMk id="2" creationId="{4E9096EC-7B78-40A1-902B-4FD43798265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5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4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2/24/2021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7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b="0" i="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695" y="2536907"/>
            <a:ext cx="16899006" cy="657225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 </a:t>
            </a:r>
          </a:p>
          <a:p>
            <a:r>
              <a:rPr lang="en-US" sz="3600" dirty="0"/>
              <a:t>of the printing and typesetting industry. </a:t>
            </a:r>
            <a:r>
              <a:rPr lang="en-US" sz="3600" dirty="0" err="1"/>
              <a:t>Lorem</a:t>
            </a:r>
            <a:r>
              <a:rPr lang="en-US" sz="3600" dirty="0"/>
              <a:t> </a:t>
            </a:r>
            <a:r>
              <a:rPr lang="en-US" sz="3600" dirty="0" err="1"/>
              <a:t>Ipsum</a:t>
            </a:r>
            <a:r>
              <a:rPr lang="en-US" sz="3600" dirty="0"/>
              <a:t> has been the industry's standard dummy text ever since the 1500s, when an unknown printer took a galley of type and scrambled it to make a type specimen book. 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899006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67408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67077" y="2220150"/>
            <a:ext cx="7190554" cy="7224888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7657630" y="2220150"/>
            <a:ext cx="9896592" cy="722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51713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698" y="2186785"/>
            <a:ext cx="16221664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11390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700" y="2209873"/>
            <a:ext cx="8427912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0" y="549361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8002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932818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5301" y="549278"/>
            <a:ext cx="17190626" cy="1425696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Vitesse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32922" y="1592666"/>
            <a:ext cx="17153004" cy="108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6000" b="1" i="0" kern="12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Module Name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5297" y="4585971"/>
            <a:ext cx="17190630" cy="86533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/>
              <a:buNone/>
              <a:defRPr lang="en-US" sz="4800" b="0" i="0" kern="1200" baseline="0" dirty="0">
                <a:solidFill>
                  <a:srgbClr val="EEB21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Professor Name, Ph.D.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482" y="5301951"/>
            <a:ext cx="17209444" cy="508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95294" y="8759367"/>
            <a:ext cx="16287520" cy="136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baseline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name: e.g. R Examples</a:t>
            </a:r>
          </a:p>
          <a:p>
            <a:pPr lvl="0"/>
            <a:r>
              <a:rPr lang="en-US" dirty="0" err="1"/>
              <a:t>Subname</a:t>
            </a:r>
            <a:r>
              <a:rPr lang="en-US" dirty="0"/>
              <a:t> if applicable (e.g. Part II)</a:t>
            </a:r>
          </a:p>
          <a:p>
            <a:pPr lvl="0"/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95294" y="5792227"/>
            <a:ext cx="17190632" cy="644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School Name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16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7"/>
            <a:ext cx="17124784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144320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sz="quarter" idx="10"/>
          </p:nvPr>
        </p:nvSpPr>
        <p:spPr>
          <a:xfrm>
            <a:off x="504698" y="2536907"/>
            <a:ext cx="16560332" cy="7039834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7"/>
            <a:ext cx="16560332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00392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504695" y="2536907"/>
            <a:ext cx="16899006" cy="6572250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 </a:t>
            </a:r>
          </a:p>
          <a:p>
            <a:r>
              <a:rPr lang="en-US" sz="3600" dirty="0"/>
              <a:t>of the printing and typesetting industry. </a:t>
            </a:r>
            <a:r>
              <a:rPr lang="en-US" sz="3600" dirty="0" err="1"/>
              <a:t>Lorem</a:t>
            </a:r>
            <a:r>
              <a:rPr lang="en-US" sz="3600" dirty="0"/>
              <a:t> </a:t>
            </a:r>
            <a:r>
              <a:rPr lang="en-US" sz="3600" dirty="0" err="1"/>
              <a:t>Ipsum</a:t>
            </a:r>
            <a:r>
              <a:rPr lang="en-US" sz="3600" dirty="0"/>
              <a:t> has been the industry's standard dummy text ever since the 1500s, when an unknown printer took a galley of type and scrambled it to make a type specimen book. 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899006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595624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67077" y="2220150"/>
            <a:ext cx="7190554" cy="7224888"/>
          </a:xfrm>
          <a:prstGeom prst="rect">
            <a:avLst/>
          </a:prstGeom>
        </p:spPr>
        <p:txBody>
          <a:bodyPr/>
          <a:lstStyle>
            <a:lvl1pPr marL="571500" indent="-571500">
              <a:buFont typeface="Arial"/>
              <a:buChar char="•"/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latin typeface="Helvetica"/>
                <a:cs typeface="Helvetica"/>
              </a:rPr>
              <a:t>Lorem</a:t>
            </a:r>
            <a:r>
              <a:rPr lang="en-US" b="1" dirty="0">
                <a:latin typeface="Helvetica"/>
                <a:cs typeface="Helvetica"/>
              </a:rPr>
              <a:t> </a:t>
            </a:r>
            <a:r>
              <a:rPr lang="en-US" b="1" dirty="0" err="1">
                <a:latin typeface="Helvetica"/>
                <a:cs typeface="Helvetica"/>
              </a:rPr>
              <a:t>Ipsum</a:t>
            </a:r>
            <a:r>
              <a:rPr lang="en-US" b="1" dirty="0">
                <a:latin typeface="Helvetica"/>
                <a:cs typeface="Helvetica"/>
              </a:rPr>
              <a:t> is simply dummy text.</a:t>
            </a:r>
          </a:p>
          <a:p>
            <a:endParaRPr lang="en-US" sz="3600" dirty="0"/>
          </a:p>
          <a:p>
            <a:r>
              <a:rPr lang="en-US" b="1" dirty="0"/>
              <a:t>It has survived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not only five centuries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but also the leap into electronic typesetting, 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/>
              <a:t>remaining essentially unchanged. 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7657630" y="2220150"/>
            <a:ext cx="9896592" cy="722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205639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698" y="2186785"/>
            <a:ext cx="16221664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697" y="549357"/>
            <a:ext cx="16372190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1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22746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b="0" i="0" dirty="0">
              <a:solidFill>
                <a:prstClr val="black"/>
              </a:solidFill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4700" y="2209891"/>
            <a:ext cx="8427912" cy="74787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4700" y="549365"/>
            <a:ext cx="12364636" cy="1987550"/>
          </a:xfrm>
          <a:prstGeom prst="rect">
            <a:avLst/>
          </a:prstGeom>
        </p:spPr>
        <p:txBody>
          <a:bodyPr/>
          <a:lstStyle>
            <a:lvl1pPr algn="l">
              <a:defRPr lang="en-US" sz="7200" b="1" i="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29672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 b="0" i="0">
                <a:solidFill>
                  <a:schemeClr val="accent4"/>
                </a:solidFill>
                <a:latin typeface="Arial" panose="020B0604020202020204" pitchFamily="34" charset="0"/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7"/>
            <a:ext cx="17124784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562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sz="quarter" idx="10"/>
          </p:nvPr>
        </p:nvSpPr>
        <p:spPr>
          <a:xfrm>
            <a:off x="504698" y="2536907"/>
            <a:ext cx="16560332" cy="7039834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698" y="549357"/>
            <a:ext cx="16560332" cy="1987550"/>
          </a:xfrm>
          <a:prstGeom prst="rect">
            <a:avLst/>
          </a:prstGeom>
        </p:spPr>
        <p:txBody>
          <a:bodyPr/>
          <a:lstStyle>
            <a:lvl1pPr algn="l">
              <a:defRPr lang="en-US" sz="8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62837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A5EC4EA-EA3A-C644-9787-646A42F109FC}"/>
              </a:ext>
            </a:extLst>
          </p:cNvPr>
          <p:cNvGrpSpPr/>
          <p:nvPr userDrawn="1"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5A6B70B-D66C-3843-8025-2C612AE0A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7B8BEEE-19E0-E04A-B66E-EE9728EA1CCE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1654157-9050-0E45-A251-ECB34E6E4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FBC05197-9B51-1047-976A-435F7FB03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B958A16-A93E-D646-AD4D-53FA8DFDFB6D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3C7B06C-0F54-CE40-B7BA-BB677A30DA70}"/>
              </a:ext>
            </a:extLst>
          </p:cNvPr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092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91440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91440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914400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4EA2BB9-4B98-424E-BF7B-648F1E565D29}"/>
              </a:ext>
            </a:extLst>
          </p:cNvPr>
          <p:cNvGrpSpPr/>
          <p:nvPr userDrawn="1"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C99C7E7-0912-0D43-BBFE-D3D5F6C15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DD936EE-D382-BA4F-A65A-963447BBF8E0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F369B70-51F6-DE49-A5F6-F009EFD39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">
              <a:extLst>
                <a:ext uri="{FF2B5EF4-FFF2-40B4-BE49-F238E27FC236}">
                  <a16:creationId xmlns:a16="http://schemas.microsoft.com/office/drawing/2014/main" id="{F4FE95B2-25BC-C74C-BED8-D0F54358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49537F9-5786-9647-8D1C-6DD3603C92D4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noFill/>
            <a:ln w="12700" cap="flat" cmpd="sng" algn="ctr">
              <a:solidFill>
                <a:srgbClr val="383838"/>
              </a:solidFill>
              <a:prstDash val="solid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04BA9A2-1210-2F49-8620-0697E7D4E99D}"/>
              </a:ext>
            </a:extLst>
          </p:cNvPr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smtClean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dirty="0">
                <a:solidFill>
                  <a:srgbClr val="8C8C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544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/>
        <a:buNone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ct val="20000"/>
        </a:spcBef>
        <a:buFont typeface="Arial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914400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91440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914400" rtl="0" eaLnBrk="1" latinLnBrk="0" hangingPunct="1">
        <a:spcBef>
          <a:spcPct val="20000"/>
        </a:spcBef>
        <a:buFont typeface="Arial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legalco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5" y="6705601"/>
            <a:ext cx="11766037" cy="1638092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Lecture 10.2 ​- Why Hadoop?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dirty="0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 dirty="0">
              <a:solidFill>
                <a:srgbClr val="6F6F6F"/>
              </a:solidFill>
              <a:ea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276DB7-48C5-4E42-849C-70E776C6B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58" y="563467"/>
            <a:ext cx="15967428" cy="1772606"/>
          </a:xfrm>
        </p:spPr>
        <p:txBody>
          <a:bodyPr/>
          <a:lstStyle/>
          <a:p>
            <a:r>
              <a:rPr lang="en-US" sz="7200" dirty="0">
                <a:ea typeface="Vitesse Medium" charset="0"/>
              </a:rPr>
              <a:t>How to Analyze Large Datasets?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38E54D-B399-40C7-8711-1A03A5E77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75"/>
          <a:stretch/>
        </p:blipFill>
        <p:spPr>
          <a:xfrm>
            <a:off x="667618" y="2612570"/>
            <a:ext cx="16209268" cy="482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22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91057E-DD62-4E00-9F99-FA29A9BEEBF9}"/>
              </a:ext>
            </a:extLst>
          </p:cNvPr>
          <p:cNvSpPr/>
          <p:nvPr/>
        </p:nvSpPr>
        <p:spPr>
          <a:xfrm>
            <a:off x="9144000" y="1831567"/>
            <a:ext cx="9144000" cy="322395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16098" fontAlgn="auto">
              <a:spcBef>
                <a:spcPts val="3270"/>
              </a:spcBef>
              <a:spcAft>
                <a:spcPts val="0"/>
              </a:spcAft>
              <a:defRPr sz="3000"/>
            </a:pPr>
            <a:r>
              <a:rPr lang="en-US" sz="4400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Lecture based on </a:t>
            </a:r>
            <a:br>
              <a:rPr lang="en-US" sz="4400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</a:br>
            <a:r>
              <a:rPr lang="en-US" sz="4400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Hadoop: The Definitive Guide</a:t>
            </a:r>
          </a:p>
          <a:p>
            <a:pPr defTabSz="616098" fontAlgn="auto">
              <a:spcBef>
                <a:spcPts val="3270"/>
              </a:spcBef>
              <a:spcAft>
                <a:spcPts val="0"/>
              </a:spcAft>
              <a:defRPr sz="3000"/>
            </a:pPr>
            <a:r>
              <a:rPr lang="en-US" sz="4400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Book covers Hadoop, some Pig, some HBase, and other things.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AA4760-0160-455E-8A57-3623850A247D}"/>
              </a:ext>
            </a:extLst>
          </p:cNvPr>
          <p:cNvSpPr txBox="1"/>
          <p:nvPr/>
        </p:nvSpPr>
        <p:spPr>
          <a:xfrm>
            <a:off x="9115150" y="6198326"/>
            <a:ext cx="8267007" cy="5293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33258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84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http://</a:t>
            </a:r>
            <a:r>
              <a:rPr lang="en-US" sz="2840" u="sng" kern="0" dirty="0" err="1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shop.oreilly.com</a:t>
            </a:r>
            <a:r>
              <a:rPr lang="en-US" sz="284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/product/0636920033448.do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936" y="346954"/>
            <a:ext cx="7298904" cy="957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2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adoop_logo.png" descr="Hadoop_logo.png">
            <a:extLst>
              <a:ext uri="{FF2B5EF4-FFF2-40B4-BE49-F238E27FC236}">
                <a16:creationId xmlns:a16="http://schemas.microsoft.com/office/drawing/2014/main" id="{DDE8E576-30E5-45E8-A3EB-E11482C46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403" y="238439"/>
            <a:ext cx="7240830" cy="1875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38346D-E646-4515-89B7-F55C13267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421" y="2354292"/>
            <a:ext cx="15387638" cy="66452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BFA12A-D08B-40A4-86F3-6353945720DB}"/>
              </a:ext>
            </a:extLst>
          </p:cNvPr>
          <p:cNvSpPr txBox="1"/>
          <p:nvPr/>
        </p:nvSpPr>
        <p:spPr>
          <a:xfrm>
            <a:off x="10246738" y="8999508"/>
            <a:ext cx="4225836" cy="5293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733258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84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http://hadoop.apache.org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2CCC31-DD05-4CFD-8BF8-F2AA66C79C6C}"/>
              </a:ext>
            </a:extLst>
          </p:cNvPr>
          <p:cNvSpPr txBox="1"/>
          <p:nvPr/>
        </p:nvSpPr>
        <p:spPr>
          <a:xfrm>
            <a:off x="2275124" y="4681113"/>
            <a:ext cx="8771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 algn="ctr" defTabSz="733258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600" kern="0" dirty="0">
                <a:solidFill>
                  <a:srgbClr val="000000"/>
                </a:solidFill>
                <a:latin typeface="Calibri"/>
                <a:ea typeface="+mj-ea"/>
                <a:cs typeface="+mj-cs"/>
                <a:sym typeface="Helvetica"/>
              </a:rPr>
              <a:t>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D0D9C4-6BFA-4262-B4C2-B86FACDCA972}"/>
              </a:ext>
            </a:extLst>
          </p:cNvPr>
          <p:cNvSpPr txBox="1"/>
          <p:nvPr/>
        </p:nvSpPr>
        <p:spPr>
          <a:xfrm>
            <a:off x="2270214" y="7478383"/>
            <a:ext cx="8771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 algn="ctr" defTabSz="733258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600" kern="0" dirty="0">
                <a:solidFill>
                  <a:srgbClr val="000000"/>
                </a:solidFill>
                <a:latin typeface="Calibri"/>
                <a:ea typeface="+mj-ea"/>
                <a:cs typeface="+mj-cs"/>
                <a:sym typeface="Helvetica"/>
              </a:rPr>
              <a:t>͏</a:t>
            </a:r>
          </a:p>
        </p:txBody>
      </p:sp>
    </p:spTree>
    <p:extLst>
      <p:ext uri="{BB962C8B-B14F-4D97-AF65-F5344CB8AC3E}">
        <p14:creationId xmlns:p14="http://schemas.microsoft.com/office/powerpoint/2010/main" val="3062601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A3442D-2FB5-4B2C-BF89-2F1715FF0F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9458" y="2235854"/>
            <a:ext cx="14498604" cy="7224888"/>
          </a:xfrm>
        </p:spPr>
        <p:txBody>
          <a:bodyPr/>
          <a:lstStyle/>
          <a:p>
            <a:pPr defTabSz="517520">
              <a:spcBef>
                <a:spcPts val="2742"/>
              </a:spcBef>
              <a:defRPr sz="3528"/>
            </a:pPr>
            <a:r>
              <a:rPr lang="en-US" sz="3600" kern="0" dirty="0">
                <a:solidFill>
                  <a:srgbClr val="D95000"/>
                </a:solidFill>
                <a:sym typeface="Helvetica"/>
              </a:rPr>
              <a:t>Fortune 500</a:t>
            </a:r>
            <a:r>
              <a:rPr lang="en-US" sz="3600" kern="0" dirty="0">
                <a:solidFill>
                  <a:srgbClr val="000000"/>
                </a:solidFill>
                <a:sym typeface="Helvetica"/>
              </a:rPr>
              <a:t> companies use it</a:t>
            </a:r>
          </a:p>
          <a:p>
            <a:pPr defTabSz="517520">
              <a:spcBef>
                <a:spcPts val="2742"/>
              </a:spcBef>
              <a:defRPr sz="3528"/>
            </a:pPr>
            <a:r>
              <a:rPr lang="en-US" sz="3600" kern="0" dirty="0">
                <a:solidFill>
                  <a:srgbClr val="000000"/>
                </a:solidFill>
                <a:sym typeface="Helvetica"/>
              </a:rPr>
              <a:t>Many </a:t>
            </a:r>
            <a:r>
              <a:rPr lang="en-US" sz="3600" kern="0" dirty="0">
                <a:solidFill>
                  <a:srgbClr val="D95000"/>
                </a:solidFill>
                <a:sym typeface="Helvetica"/>
              </a:rPr>
              <a:t>research</a:t>
            </a:r>
            <a:r>
              <a:rPr lang="en-US" sz="3600" kern="0" dirty="0">
                <a:solidFill>
                  <a:srgbClr val="000000"/>
                </a:solidFill>
                <a:sym typeface="Helvetica"/>
              </a:rPr>
              <a:t> groups/projects use it</a:t>
            </a:r>
          </a:p>
          <a:p>
            <a:pPr defTabSz="517520">
              <a:spcBef>
                <a:spcPts val="2742"/>
              </a:spcBef>
              <a:defRPr sz="3528"/>
            </a:pPr>
            <a:r>
              <a:rPr lang="en-US" sz="3600" kern="0" dirty="0">
                <a:solidFill>
                  <a:srgbClr val="D95000"/>
                </a:solidFill>
                <a:sym typeface="Helvetica"/>
              </a:rPr>
              <a:t>Strong community support</a:t>
            </a:r>
            <a:r>
              <a:rPr lang="en-US" sz="3600" kern="0" dirty="0">
                <a:solidFill>
                  <a:srgbClr val="000000"/>
                </a:solidFill>
                <a:sym typeface="Helvetica"/>
              </a:rPr>
              <a:t>, and favored/backed my major companies, e.g., IBM, Google, Yahoo, eBay, Microsoft, etc.</a:t>
            </a:r>
          </a:p>
          <a:p>
            <a:pPr defTabSz="517520">
              <a:spcBef>
                <a:spcPts val="2742"/>
              </a:spcBef>
              <a:defRPr sz="3528"/>
            </a:pPr>
            <a:r>
              <a:rPr lang="en-US" sz="3600" kern="0" dirty="0">
                <a:solidFill>
                  <a:srgbClr val="000000"/>
                </a:solidFill>
                <a:sym typeface="Helvetica"/>
              </a:rPr>
              <a:t>It’s </a:t>
            </a:r>
            <a:r>
              <a:rPr lang="en-US" sz="3600" kern="0" dirty="0">
                <a:solidFill>
                  <a:srgbClr val="D95000"/>
                </a:solidFill>
                <a:sym typeface="Helvetica"/>
              </a:rPr>
              <a:t>free</a:t>
            </a:r>
            <a:r>
              <a:rPr lang="en-US" sz="3600" kern="0" dirty="0">
                <a:solidFill>
                  <a:srgbClr val="000000"/>
                </a:solidFill>
                <a:sym typeface="Helvetica"/>
              </a:rPr>
              <a:t>, open-source</a:t>
            </a:r>
          </a:p>
          <a:p>
            <a:pPr defTabSz="517520">
              <a:spcBef>
                <a:spcPts val="2742"/>
              </a:spcBef>
              <a:defRPr sz="3528"/>
            </a:pPr>
            <a:r>
              <a:rPr lang="en-US" sz="3600" kern="0" dirty="0">
                <a:solidFill>
                  <a:srgbClr val="D95000"/>
                </a:solidFill>
                <a:sym typeface="Helvetica"/>
              </a:rPr>
              <a:t>Low cost</a:t>
            </a:r>
            <a:r>
              <a:rPr lang="en-US" sz="3600" kern="0" dirty="0">
                <a:solidFill>
                  <a:srgbClr val="000000"/>
                </a:solidFill>
                <a:sym typeface="Helvetica"/>
              </a:rPr>
              <a:t> to set up (works on commodity machines)</a:t>
            </a:r>
          </a:p>
          <a:p>
            <a:pPr defTabSz="517520">
              <a:spcBef>
                <a:spcPts val="2742"/>
              </a:spcBef>
              <a:defRPr sz="3528"/>
            </a:pPr>
            <a:r>
              <a:rPr lang="en-US" sz="3600" kern="0" dirty="0">
                <a:solidFill>
                  <a:srgbClr val="000000"/>
                </a:solidFill>
                <a:sym typeface="Helvetica"/>
              </a:rPr>
              <a:t>An “</a:t>
            </a:r>
            <a:r>
              <a:rPr lang="en-US" sz="3600" kern="0" dirty="0">
                <a:solidFill>
                  <a:srgbClr val="D95000"/>
                </a:solidFill>
                <a:sym typeface="Helvetica"/>
              </a:rPr>
              <a:t>essential skill</a:t>
            </a:r>
            <a:r>
              <a:rPr lang="en-US" sz="3600" kern="0" dirty="0">
                <a:solidFill>
                  <a:srgbClr val="000000"/>
                </a:solidFill>
                <a:sym typeface="Helvetica"/>
              </a:rPr>
              <a:t>”, like SQL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70DF44-17F8-4222-8F72-78E74F3EA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58" y="563469"/>
            <a:ext cx="15967428" cy="1656682"/>
          </a:xfrm>
        </p:spPr>
        <p:txBody>
          <a:bodyPr/>
          <a:lstStyle/>
          <a:p>
            <a:r>
              <a:rPr lang="en-US" sz="7200" dirty="0">
                <a:ea typeface="Vitesse Medium" charset="0"/>
              </a:rPr>
              <a:t>Why Learn Hadoop?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AC7113-1627-4AB0-8BAD-CA724E4EA8CF}"/>
              </a:ext>
            </a:extLst>
          </p:cNvPr>
          <p:cNvSpPr/>
          <p:nvPr/>
        </p:nvSpPr>
        <p:spPr>
          <a:xfrm>
            <a:off x="909458" y="8906745"/>
            <a:ext cx="11186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33258" fontAlgn="auto" hangingPunct="0">
              <a:spcBef>
                <a:spcPts val="0"/>
              </a:spcBef>
              <a:spcAft>
                <a:spcPts val="0"/>
              </a:spcAft>
              <a:defRPr u="none"/>
            </a:pPr>
            <a:r>
              <a:rPr lang="en-US" sz="2400" u="sng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"/>
              </a:rPr>
              <a:t>http://strataconf.com/strata2012/public/schedule/detail/22497</a:t>
            </a:r>
          </a:p>
        </p:txBody>
      </p:sp>
    </p:spTree>
    <p:extLst>
      <p:ext uri="{BB962C8B-B14F-4D97-AF65-F5344CB8AC3E}">
        <p14:creationId xmlns:p14="http://schemas.microsoft.com/office/powerpoint/2010/main" val="3655986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4BE965-8328-4E4A-85C1-CBDB7ABF7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458" y="563467"/>
            <a:ext cx="15967428" cy="1374074"/>
          </a:xfrm>
        </p:spPr>
        <p:txBody>
          <a:bodyPr/>
          <a:lstStyle/>
          <a:p>
            <a:r>
              <a:rPr lang="en-US" sz="7200" dirty="0">
                <a:ea typeface="Vitesse Medium" charset="0"/>
              </a:rPr>
              <a:t>Elephant in the Room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36030B-520F-435D-AB02-7D4A15163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511" y="2418181"/>
            <a:ext cx="14291322" cy="620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61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ull Page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Full Page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283C9C-2D8F-45B1-B7D2-0CC53F07AD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811cf8-4877-470e-bec4-f5c16c1a52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88E22E-2A4B-4FB1-9848-BF16E7DBE74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91578</TotalTime>
  <Words>188</Words>
  <Application>Microsoft Office PowerPoint</Application>
  <PresentationFormat>Custom</PresentationFormat>
  <Paragraphs>22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Title &amp; Bullet</vt:lpstr>
      <vt:lpstr>Full Page Layout</vt:lpstr>
      <vt:lpstr>1_Full Page Layout</vt:lpstr>
      <vt:lpstr>Lecture 10.2 ​- Why Hadoop?</vt:lpstr>
      <vt:lpstr>PowerPoint Presentation</vt:lpstr>
      <vt:lpstr>How to Analyze Large Datasets?</vt:lpstr>
      <vt:lpstr>PowerPoint Presentation</vt:lpstr>
      <vt:lpstr>PowerPoint Presentation</vt:lpstr>
      <vt:lpstr>Why Learn Hadoop?</vt:lpstr>
      <vt:lpstr>Elephant in the Room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Chau, Duen Horng</cp:lastModifiedBy>
  <cp:revision>3645</cp:revision>
  <dcterms:created xsi:type="dcterms:W3CDTF">2008-01-24T03:11:41Z</dcterms:created>
  <dcterms:modified xsi:type="dcterms:W3CDTF">2021-02-25T04:06:13Z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