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94" r:id="rId4"/>
    <p:sldMasterId id="2147483993" r:id="rId5"/>
    <p:sldMasterId id="2147484001" r:id="rId6"/>
  </p:sldMasterIdLst>
  <p:notesMasterIdLst>
    <p:notesMasterId r:id="rId12"/>
  </p:notesMasterIdLst>
  <p:handoutMasterIdLst>
    <p:handoutMasterId r:id="rId13"/>
  </p:handoutMasterIdLst>
  <p:sldIdLst>
    <p:sldId id="818" r:id="rId7"/>
    <p:sldId id="809" r:id="rId8"/>
    <p:sldId id="291" r:id="rId9"/>
    <p:sldId id="292" r:id="rId10"/>
    <p:sldId id="820" r:id="rId11"/>
  </p:sldIdLst>
  <p:sldSz cx="18288000" cy="10287000"/>
  <p:notesSz cx="7010400" cy="9296400"/>
  <p:defaultTextStyle>
    <a:defPPr>
      <a:defRPr lang="en-US"/>
    </a:defPPr>
    <a:lvl1pPr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761970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152393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228590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3047878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3809848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6pPr>
    <a:lvl7pPr marL="457181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7pPr>
    <a:lvl8pPr marL="533378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8pPr>
    <a:lvl9pPr marL="6095756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3" userDrawn="1">
          <p15:clr>
            <a:srgbClr val="A4A3A4"/>
          </p15:clr>
        </p15:guide>
        <p15:guide id="2" orient="horz" pos="5083" userDrawn="1">
          <p15:clr>
            <a:srgbClr val="A4A3A4"/>
          </p15:clr>
        </p15:guide>
        <p15:guide id="3" orient="horz" pos="5315" userDrawn="1">
          <p15:clr>
            <a:srgbClr val="A4A3A4"/>
          </p15:clr>
        </p15:guide>
        <p15:guide id="4" pos="9092" userDrawn="1">
          <p15:clr>
            <a:srgbClr val="A4A3A4"/>
          </p15:clr>
        </p15:guide>
        <p15:guide id="5" orient="horz" pos="1625" userDrawn="1">
          <p15:clr>
            <a:srgbClr val="A4A3A4"/>
          </p15:clr>
        </p15:guide>
        <p15:guide id="6" pos="576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B3A369"/>
    <a:srgbClr val="890C58"/>
    <a:srgbClr val="0071C5"/>
    <a:srgbClr val="4F2682"/>
    <a:srgbClr val="008564"/>
    <a:srgbClr val="383838"/>
    <a:srgbClr val="8C8C8C"/>
    <a:srgbClr val="CDCDCD"/>
    <a:srgbClr val="6F6F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98AE9F-A0F0-0000-A0EC-61F24B91B1FB}" v="1" dt="2021-02-25T04:06:31.01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843" autoAdjust="0"/>
    <p:restoredTop sz="91020" autoAdjust="0"/>
  </p:normalViewPr>
  <p:slideViewPr>
    <p:cSldViewPr snapToGrid="0">
      <p:cViewPr varScale="1">
        <p:scale>
          <a:sx n="77" d="100"/>
          <a:sy n="77" d="100"/>
        </p:scale>
        <p:origin x="1352" y="200"/>
      </p:cViewPr>
      <p:guideLst>
        <p:guide orient="horz" pos="2193"/>
        <p:guide orient="horz" pos="5083"/>
        <p:guide orient="horz" pos="5315"/>
        <p:guide pos="9092"/>
        <p:guide orient="horz" pos="1625"/>
        <p:guide pos="576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2" d="100"/>
          <a:sy n="92" d="100"/>
        </p:scale>
        <p:origin x="3606" y="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bungo" userId="S::jbungo_nvidia.com#ext#@gtvault.onmicrosoft.com::c69b4972-ef89-4265-a3e3-b054213acbae" providerId="AD" clId="Web-{A898AE9F-A0F0-0000-A0EC-61F24B91B1FB}"/>
    <pc:docChg chg="modSld">
      <pc:chgData name="jbungo" userId="S::jbungo_nvidia.com#ext#@gtvault.onmicrosoft.com::c69b4972-ef89-4265-a3e3-b054213acbae" providerId="AD" clId="Web-{A898AE9F-A0F0-0000-A0EC-61F24B91B1FB}" dt="2021-02-25T04:06:31.018" v="0" actId="20577"/>
      <pc:docMkLst>
        <pc:docMk/>
      </pc:docMkLst>
      <pc:sldChg chg="modSp">
        <pc:chgData name="jbungo" userId="S::jbungo_nvidia.com#ext#@gtvault.onmicrosoft.com::c69b4972-ef89-4265-a3e3-b054213acbae" providerId="AD" clId="Web-{A898AE9F-A0F0-0000-A0EC-61F24B91B1FB}" dt="2021-02-25T04:06:31.018" v="0" actId="20577"/>
        <pc:sldMkLst>
          <pc:docMk/>
          <pc:sldMk cId="797556869" sldId="818"/>
        </pc:sldMkLst>
        <pc:spChg chg="mod">
          <ac:chgData name="jbungo" userId="S::jbungo_nvidia.com#ext#@gtvault.onmicrosoft.com::c69b4972-ef89-4265-a3e3-b054213acbae" providerId="AD" clId="Web-{A898AE9F-A0F0-0000-A0EC-61F24B91B1FB}" dt="2021-02-25T04:06:31.018" v="0" actId="20577"/>
          <ac:spMkLst>
            <pc:docMk/>
            <pc:sldMk cId="797556869" sldId="818"/>
            <ac:spMk id="2" creationId="{4E9096EC-7B78-40A1-902B-4FD437982655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5.xml"/><Relationship Id="rId4" Type="http://schemas.openxmlformats.org/officeDocument/2006/relationships/image" Target="../media/image3.png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25FFAEB-A754-4EDE-A063-5F87103CFC27}"/>
              </a:ext>
            </a:extLst>
          </p:cNvPr>
          <p:cNvGrpSpPr/>
          <p:nvPr/>
        </p:nvGrpSpPr>
        <p:grpSpPr>
          <a:xfrm>
            <a:off x="4249882" y="8675204"/>
            <a:ext cx="2267650" cy="298438"/>
            <a:chOff x="10009693" y="1549925"/>
            <a:chExt cx="7721678" cy="1016226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EB7B5E74-8CE9-4070-AE0B-4319A9396E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2C709196-319E-460C-BD9A-61C4F6096565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Picture 10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C6B9F5D1-3A4D-4466-A79D-06C828B01D1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2" name="Picture 11" descr="Text&#10;&#10;Description automatically generated">
              <a:extLst>
                <a:ext uri="{FF2B5EF4-FFF2-40B4-BE49-F238E27FC236}">
                  <a16:creationId xmlns:a16="http://schemas.microsoft.com/office/drawing/2014/main" id="{61CA6E49-ACF6-4B13-9CB1-0C7F74EF786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9DC410A-BD91-4F54-BFA8-66F070ED673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583985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4.xml"/><Relationship Id="rId4" Type="http://schemas.openxmlformats.org/officeDocument/2006/relationships/image" Target="../media/image3.png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30565" y="883158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l">
              <a:defRPr sz="110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EFD2D7F-A763-4126-9B71-A7F863137437}" type="datetimeFigureOut">
              <a:rPr lang="en-US" smtClean="0"/>
              <a:pPr>
                <a:defRPr/>
              </a:pPr>
              <a:t>2/24/2021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66317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r">
              <a:defRPr sz="110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02D639A-AF38-4D9A-897E-57859A70BDEB}" type="slidenum">
              <a:rPr lang="en-US" smtClean="0"/>
              <a:pPr>
                <a:defRPr/>
              </a:pPr>
              <a:t>‹#›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7B74364-6FC3-4AAB-BCCB-78A57EF73B4D}"/>
              </a:ext>
            </a:extLst>
          </p:cNvPr>
          <p:cNvGrpSpPr/>
          <p:nvPr/>
        </p:nvGrpSpPr>
        <p:grpSpPr>
          <a:xfrm>
            <a:off x="4394824" y="259707"/>
            <a:ext cx="2267650" cy="298438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E59CB9EB-7626-44E1-86CD-80D71DFF0C3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CF17C3E-2351-45E7-8E11-40FCDACA31F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038CEBE-9523-4464-A83D-24A213DF25D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2F98C3B4-B517-47AD-BAF6-46881ABB0DB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F05B4D3-6BFB-4CBB-AAC4-B7D357961D0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467120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761970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523939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2285909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3047878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3809848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457181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533378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6095756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D02034B-E0DD-432D-BED0-94DE68C503D5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 b="0" i="0" dirty="0">
              <a:solidFill>
                <a:prstClr val="black"/>
              </a:solidFill>
              <a:latin typeface="Arial" panose="020B0604020202020204" pitchFamily="34" charset="0"/>
              <a:ea typeface="+mn-ea"/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 wrap="square" anchor="t">
            <a:noAutofit/>
          </a:bodyPr>
          <a:lstStyle>
            <a:lvl1pPr marL="0" indent="0" algn="l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FontTx/>
              <a:buNone/>
              <a:defRPr sz="2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5" name="Title 304"/>
          <p:cNvSpPr>
            <a:spLocks noGrp="1"/>
          </p:cNvSpPr>
          <p:nvPr userDrawn="1">
            <p:ph type="title" hasCustomPrompt="1"/>
          </p:nvPr>
        </p:nvSpPr>
        <p:spPr>
          <a:xfrm>
            <a:off x="1135316" y="6705601"/>
            <a:ext cx="9692640" cy="163809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defRPr sz="6000" b="1" cap="none" baseline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6FCCD42-41E8-4430-B6CA-E5E37163336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F12FC3C-F346-45C5-A2EB-14122560DD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4D7601B-DE46-423C-B955-7A66CD436A7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936C1C8-404D-40E3-B988-930C448D42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5" name="Picture 14" descr="Text&#10;&#10;Description automatically generated">
              <a:extLst>
                <a:ext uri="{FF2B5EF4-FFF2-40B4-BE49-F238E27FC236}">
                  <a16:creationId xmlns:a16="http://schemas.microsoft.com/office/drawing/2014/main" id="{3336A004-E1EA-48BD-969E-3F5237E6E1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1F47EB3-A644-424B-8140-E89309FB54E1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F37D2-4A95-428F-86C9-909FE5B58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3030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504695" y="2536907"/>
            <a:ext cx="16899006" cy="6572250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 err="1">
                <a:latin typeface="Helvetica"/>
                <a:cs typeface="Helvetica"/>
              </a:rPr>
              <a:t>Lorem</a:t>
            </a:r>
            <a:r>
              <a:rPr lang="en-US" b="1" dirty="0">
                <a:latin typeface="Helvetica"/>
                <a:cs typeface="Helvetica"/>
              </a:rPr>
              <a:t> </a:t>
            </a:r>
            <a:r>
              <a:rPr lang="en-US" b="1" dirty="0" err="1">
                <a:latin typeface="Helvetica"/>
                <a:cs typeface="Helvetica"/>
              </a:rPr>
              <a:t>Ipsum</a:t>
            </a:r>
            <a:r>
              <a:rPr lang="en-US" b="1" dirty="0">
                <a:latin typeface="Helvetica"/>
                <a:cs typeface="Helvetica"/>
              </a:rPr>
              <a:t> is simply dummy text </a:t>
            </a:r>
          </a:p>
          <a:p>
            <a:r>
              <a:rPr lang="en-US" sz="3600" dirty="0"/>
              <a:t>of the printing and typesetting industry. </a:t>
            </a:r>
            <a:r>
              <a:rPr lang="en-US" sz="3600" dirty="0" err="1"/>
              <a:t>Lorem</a:t>
            </a:r>
            <a:r>
              <a:rPr lang="en-US" sz="3600" dirty="0"/>
              <a:t> </a:t>
            </a:r>
            <a:r>
              <a:rPr lang="en-US" sz="3600" dirty="0" err="1"/>
              <a:t>Ipsum</a:t>
            </a:r>
            <a:r>
              <a:rPr lang="en-US" sz="3600" dirty="0"/>
              <a:t> has been the industry's standard dummy text ever since the 1500s, when an unknown printer took a galley of type and scrambled it to make a type specimen book. </a:t>
            </a:r>
          </a:p>
          <a:p>
            <a:endParaRPr lang="en-US" sz="3600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remaining essentially unchanged. 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697" y="549357"/>
            <a:ext cx="16899006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0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674080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Text +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467077" y="2220150"/>
            <a:ext cx="7190554" cy="7224888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 err="1">
                <a:latin typeface="Helvetica"/>
                <a:cs typeface="Helvetica"/>
              </a:rPr>
              <a:t>Lorem</a:t>
            </a:r>
            <a:r>
              <a:rPr lang="en-US" b="1" dirty="0">
                <a:latin typeface="Helvetica"/>
                <a:cs typeface="Helvetica"/>
              </a:rPr>
              <a:t> </a:t>
            </a:r>
            <a:r>
              <a:rPr lang="en-US" b="1" dirty="0" err="1">
                <a:latin typeface="Helvetica"/>
                <a:cs typeface="Helvetica"/>
              </a:rPr>
              <a:t>Ipsum</a:t>
            </a:r>
            <a:r>
              <a:rPr lang="en-US" b="1" dirty="0">
                <a:latin typeface="Helvetica"/>
                <a:cs typeface="Helvetica"/>
              </a:rPr>
              <a:t> is simply dummy text.</a:t>
            </a:r>
          </a:p>
          <a:p>
            <a:endParaRPr lang="en-US" sz="3600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remaining essentially unchanged. </a:t>
            </a:r>
          </a:p>
        </p:txBody>
      </p:sp>
      <p:sp>
        <p:nvSpPr>
          <p:cNvPr id="6" name="Chart Placeholder 3"/>
          <p:cNvSpPr>
            <a:spLocks noGrp="1"/>
          </p:cNvSpPr>
          <p:nvPr>
            <p:ph type="chart" sz="quarter" idx="11"/>
          </p:nvPr>
        </p:nvSpPr>
        <p:spPr>
          <a:xfrm>
            <a:off x="7657630" y="2220150"/>
            <a:ext cx="9896592" cy="72248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504697" y="549357"/>
            <a:ext cx="16372190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0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4517135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04698" y="2186785"/>
            <a:ext cx="16221664" cy="74787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697" y="549357"/>
            <a:ext cx="16372190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0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11113900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alf Page w/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04700" y="2209873"/>
            <a:ext cx="8427912" cy="74787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700" y="549361"/>
            <a:ext cx="12364636" cy="1987550"/>
          </a:xfrm>
          <a:prstGeom prst="rect">
            <a:avLst/>
          </a:prstGeom>
        </p:spPr>
        <p:txBody>
          <a:bodyPr/>
          <a:lstStyle>
            <a:lvl1pPr algn="l">
              <a:defRPr lang="en-US" sz="8002" b="0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9328186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95301" y="549278"/>
            <a:ext cx="17190626" cy="1425696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Vitesse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Course title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32922" y="1592666"/>
            <a:ext cx="17153004" cy="10844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US" sz="6000" b="1" i="0" kern="1200" dirty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Module Name</a:t>
            </a:r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95297" y="4585971"/>
            <a:ext cx="17190630" cy="865338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lnSpc>
                <a:spcPts val="2800"/>
              </a:lnSpc>
              <a:spcBef>
                <a:spcPct val="20000"/>
              </a:spcBef>
              <a:buFont typeface="Arial"/>
              <a:buNone/>
              <a:defRPr lang="en-US" sz="4800" b="0" i="0" kern="1200" baseline="0" dirty="0">
                <a:solidFill>
                  <a:srgbClr val="EEB21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Professor Name, Ph.D.</a:t>
            </a:r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76482" y="5301951"/>
            <a:ext cx="17209444" cy="5085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  <a:p>
            <a:pPr lvl="0"/>
            <a:endParaRPr 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495294" y="8759367"/>
            <a:ext cx="16287520" cy="13620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0" i="0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Lesson name: e.g. R Examples</a:t>
            </a:r>
          </a:p>
          <a:p>
            <a:pPr lvl="0"/>
            <a:r>
              <a:rPr lang="en-US" dirty="0" err="1"/>
              <a:t>Subname</a:t>
            </a:r>
            <a:r>
              <a:rPr lang="en-US" dirty="0"/>
              <a:t> if applicable (e.g. Part II)</a:t>
            </a:r>
          </a:p>
          <a:p>
            <a:pPr lvl="0"/>
            <a:endParaRPr 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495294" y="5792227"/>
            <a:ext cx="17190632" cy="64450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School Name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5866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698" y="549357"/>
            <a:ext cx="17124784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10001302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5"/>
          <p:cNvSpPr>
            <a:spLocks noGrp="1"/>
          </p:cNvSpPr>
          <p:nvPr>
            <p:ph sz="quarter" idx="10"/>
          </p:nvPr>
        </p:nvSpPr>
        <p:spPr>
          <a:xfrm>
            <a:off x="504698" y="2536907"/>
            <a:ext cx="16560332" cy="7039834"/>
          </a:xfrm>
          <a:prstGeom prst="rect">
            <a:avLst/>
          </a:prstGeom>
        </p:spPr>
        <p:txBody>
          <a:bodyPr/>
          <a:lstStyle>
            <a:lvl1pPr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32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8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698" y="549357"/>
            <a:ext cx="16560332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827731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504695" y="2536907"/>
            <a:ext cx="16899006" cy="6572250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 err="1">
                <a:latin typeface="Helvetica"/>
                <a:cs typeface="Helvetica"/>
              </a:rPr>
              <a:t>Lorem</a:t>
            </a:r>
            <a:r>
              <a:rPr lang="en-US" b="1" dirty="0">
                <a:latin typeface="Helvetica"/>
                <a:cs typeface="Helvetica"/>
              </a:rPr>
              <a:t> </a:t>
            </a:r>
            <a:r>
              <a:rPr lang="en-US" b="1" dirty="0" err="1">
                <a:latin typeface="Helvetica"/>
                <a:cs typeface="Helvetica"/>
              </a:rPr>
              <a:t>Ipsum</a:t>
            </a:r>
            <a:r>
              <a:rPr lang="en-US" b="1" dirty="0">
                <a:latin typeface="Helvetica"/>
                <a:cs typeface="Helvetica"/>
              </a:rPr>
              <a:t> is simply dummy text </a:t>
            </a:r>
          </a:p>
          <a:p>
            <a:r>
              <a:rPr lang="en-US" sz="3600" dirty="0"/>
              <a:t>of the printing and typesetting industry. </a:t>
            </a:r>
            <a:r>
              <a:rPr lang="en-US" sz="3600" dirty="0" err="1"/>
              <a:t>Lorem</a:t>
            </a:r>
            <a:r>
              <a:rPr lang="en-US" sz="3600" dirty="0"/>
              <a:t> </a:t>
            </a:r>
            <a:r>
              <a:rPr lang="en-US" sz="3600" dirty="0" err="1"/>
              <a:t>Ipsum</a:t>
            </a:r>
            <a:r>
              <a:rPr lang="en-US" sz="3600" dirty="0"/>
              <a:t> has been the industry's standard dummy text ever since the 1500s, when an unknown printer took a galley of type and scrambled it to make a type specimen book. </a:t>
            </a:r>
          </a:p>
          <a:p>
            <a:endParaRPr lang="en-US" sz="3600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remaining essentially unchanged. 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697" y="549357"/>
            <a:ext cx="16899006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5909458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Text +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467077" y="2220150"/>
            <a:ext cx="7190554" cy="7224888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 err="1">
                <a:latin typeface="Helvetica"/>
                <a:cs typeface="Helvetica"/>
              </a:rPr>
              <a:t>Lorem</a:t>
            </a:r>
            <a:r>
              <a:rPr lang="en-US" b="1" dirty="0">
                <a:latin typeface="Helvetica"/>
                <a:cs typeface="Helvetica"/>
              </a:rPr>
              <a:t> </a:t>
            </a:r>
            <a:r>
              <a:rPr lang="en-US" b="1" dirty="0" err="1">
                <a:latin typeface="Helvetica"/>
                <a:cs typeface="Helvetica"/>
              </a:rPr>
              <a:t>Ipsum</a:t>
            </a:r>
            <a:r>
              <a:rPr lang="en-US" b="1" dirty="0">
                <a:latin typeface="Helvetica"/>
                <a:cs typeface="Helvetica"/>
              </a:rPr>
              <a:t> is simply dummy text.</a:t>
            </a:r>
          </a:p>
          <a:p>
            <a:endParaRPr lang="en-US" sz="3600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remaining essentially unchanged. </a:t>
            </a:r>
          </a:p>
        </p:txBody>
      </p:sp>
      <p:sp>
        <p:nvSpPr>
          <p:cNvPr id="6" name="Chart Placeholder 3"/>
          <p:cNvSpPr>
            <a:spLocks noGrp="1"/>
          </p:cNvSpPr>
          <p:nvPr>
            <p:ph type="chart" sz="quarter" idx="11"/>
          </p:nvPr>
        </p:nvSpPr>
        <p:spPr>
          <a:xfrm>
            <a:off x="7657630" y="2220150"/>
            <a:ext cx="9896592" cy="72248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504697" y="549357"/>
            <a:ext cx="16372190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7341853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04698" y="2186785"/>
            <a:ext cx="16221664" cy="74787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697" y="549357"/>
            <a:ext cx="16372190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975762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A32E851-9FF9-4796-BF7E-0EBA88C671DC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 b="0" i="0" dirty="0">
              <a:solidFill>
                <a:prstClr val="black"/>
              </a:solidFill>
              <a:latin typeface="Arial" panose="020B0604020202020204" pitchFamily="34" charset="0"/>
              <a:ea typeface="+mn-ea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2D678CF-84A9-4BA9-BA2F-CB71E25345B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F82662B-989A-432A-8998-0DE213D19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7600756-64AC-421F-BD0D-3BBAECD315E3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DE70775-8944-4C24-BD3B-25F0DAFA8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1" name="Picture 10" descr="Text&#10;&#10;Description automatically generated">
              <a:extLst>
                <a:ext uri="{FF2B5EF4-FFF2-40B4-BE49-F238E27FC236}">
                  <a16:creationId xmlns:a16="http://schemas.microsoft.com/office/drawing/2014/main" id="{88877B3C-A955-4F0B-8795-703F3118E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EA36F10-6A68-4D16-8BA5-C08BC942E108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5A5F0-3D37-4CB5-AFFE-81169D61D02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0077" y="6610379"/>
            <a:ext cx="9235191" cy="1705219"/>
          </a:xfrm>
        </p:spPr>
        <p:txBody>
          <a:bodyPr/>
          <a:lstStyle>
            <a:lvl1pPr>
              <a:defRPr sz="6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6C10C75-E8F7-45AB-929B-93D7D86B8F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507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alf Page w/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04700" y="2209891"/>
            <a:ext cx="8427912" cy="74787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700" y="549365"/>
            <a:ext cx="12364636" cy="1987550"/>
          </a:xfrm>
          <a:prstGeom prst="rect">
            <a:avLst/>
          </a:prstGeom>
        </p:spPr>
        <p:txBody>
          <a:bodyPr/>
          <a:lstStyle>
            <a:lvl1pPr algn="l">
              <a:defRPr lang="en-US" sz="7200" b="1" i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370929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and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8301" y="747664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977" y="3186797"/>
            <a:ext cx="16581120" cy="6198208"/>
          </a:xfrm>
        </p:spPr>
        <p:txBody>
          <a:bodyPr/>
          <a:lstStyle>
            <a:lvl1pPr marL="0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33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331" y="1741489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93701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936" y="747428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728" y="3189912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4728" y="1739896"/>
            <a:ext cx="16607858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0568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 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5700" y="748506"/>
            <a:ext cx="16626840" cy="984885"/>
          </a:xfrm>
        </p:spPr>
        <p:txBody>
          <a:bodyPr/>
          <a:lstStyle>
            <a:lvl1pPr algn="l">
              <a:defRPr sz="4800" b="1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340" y="3191235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828" y="1740430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460CD7-0C13-8944-A014-77CEFB207FB0}"/>
              </a:ext>
            </a:extLst>
          </p:cNvPr>
          <p:cNvSpPr/>
          <p:nvPr userDrawn="1"/>
        </p:nvSpPr>
        <p:spPr>
          <a:xfrm>
            <a:off x="13012614" y="9465547"/>
            <a:ext cx="5275385" cy="8214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12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- NO LOGO &amp; PAG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618" y="744037"/>
            <a:ext cx="16620988" cy="990175"/>
          </a:xfrm>
        </p:spPr>
        <p:txBody>
          <a:bodyPr/>
          <a:lstStyle>
            <a:lvl1pPr algn="l">
              <a:defRPr sz="4800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3505060"/>
            <a:ext cx="16581120" cy="5950440"/>
          </a:xfrm>
        </p:spPr>
        <p:txBody>
          <a:bodyPr/>
          <a:lstStyle>
            <a:lvl1pPr marL="0" indent="0"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accent4"/>
                </a:solidFill>
              </a:defRPr>
            </a:lvl1pPr>
            <a:lvl2pPr marL="952519" indent="0">
              <a:buClr>
                <a:schemeClr val="bg2"/>
              </a:buClr>
              <a:buSzPct val="100000"/>
              <a:buFontTx/>
              <a:buNone/>
              <a:defRPr sz="2000">
                <a:solidFill>
                  <a:schemeClr val="accent4"/>
                </a:solidFill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00" b="0" i="0">
                <a:solidFill>
                  <a:schemeClr val="accent4"/>
                </a:solidFill>
                <a:latin typeface="Arial" panose="020B0604020202020204" pitchFamily="34" charset="0"/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7103" y="1740548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264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r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869" y="3998551"/>
            <a:ext cx="11900262" cy="2193243"/>
          </a:xfrm>
        </p:spPr>
        <p:txBody>
          <a:bodyPr anchor="t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993AEE-ACAA-4A36-926F-A62FD4F2A9AC}"/>
              </a:ext>
            </a:extLst>
          </p:cNvPr>
          <p:cNvSpPr/>
          <p:nvPr userDrawn="1"/>
        </p:nvSpPr>
        <p:spPr bwMode="white">
          <a:xfrm>
            <a:off x="0" y="9330779"/>
            <a:ext cx="1524000" cy="956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5110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698" y="549357"/>
            <a:ext cx="17124784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0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115624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5"/>
          <p:cNvSpPr>
            <a:spLocks noGrp="1"/>
          </p:cNvSpPr>
          <p:nvPr>
            <p:ph sz="quarter" idx="10"/>
          </p:nvPr>
        </p:nvSpPr>
        <p:spPr>
          <a:xfrm>
            <a:off x="504698" y="2536907"/>
            <a:ext cx="16560332" cy="7039834"/>
          </a:xfrm>
          <a:prstGeom prst="rect">
            <a:avLst/>
          </a:prstGeom>
        </p:spPr>
        <p:txBody>
          <a:bodyPr/>
          <a:lstStyle>
            <a:lvl1pPr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32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8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698" y="549357"/>
            <a:ext cx="16560332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0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628376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10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11.xml"/><Relationship Id="rId9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18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17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99C0FBA7-E3E6-4B66-B97D-6B8052B9D633}"/>
              </a:ext>
            </a:extLst>
          </p:cNvPr>
          <p:cNvGrpSpPr/>
          <p:nvPr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DDCDE4B6-F6E5-42F3-97CE-972AB8E8F34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A722D202-9B8D-43AB-AC18-CC0E3FF3AB71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BFA2AE89-8394-48E9-A4C6-B6B73A855A5D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DA775405-05BA-4CEF-BBAB-33A59926F3C6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3DC6EFE-1984-4D25-B743-8FABEE6FEDF2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05090" y="749096"/>
            <a:ext cx="1662219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4201" y="3185146"/>
            <a:ext cx="16581552" cy="622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kern="1200" smtClean="0">
                <a:solidFill>
                  <a:schemeClr val="accent5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  <a:pPr algn="l"/>
              <a:t>‹#›</a:t>
            </a:fld>
            <a:r>
              <a:rPr lang="en-US" sz="1600" cap="none" baseline="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600" cap="none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69072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80" r:id="rId1"/>
    <p:sldLayoutId id="2147483985" r:id="rId2"/>
    <p:sldLayoutId id="2147483896" r:id="rId3"/>
    <p:sldLayoutId id="2147483981" r:id="rId4"/>
    <p:sldLayoutId id="2147483991" r:id="rId5"/>
    <p:sldLayoutId id="2147483988" r:id="rId6"/>
    <p:sldLayoutId id="2147483954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800" b="1" cap="none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5pPr>
      <a:lvl6pPr marL="762015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6pPr>
      <a:lvl7pPr marL="1524030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7pPr>
      <a:lvl8pPr marL="2286046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8pPr>
      <a:lvl9pPr marL="3048061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9pPr>
    </p:titleStyle>
    <p:bodyStyle>
      <a:lvl1pPr marL="0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800" b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52519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400" b="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815078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1833" b="0">
          <a:solidFill>
            <a:schemeClr val="accent4"/>
          </a:solidFill>
          <a:latin typeface="Trebuchet MS" pitchFamily="34" charset="0"/>
        </a:defRPr>
      </a:lvl3pPr>
      <a:lvl4pPr marL="2958101" indent="-381008" algn="l" rtl="0" fontAlgn="base">
        <a:spcBef>
          <a:spcPct val="20000"/>
        </a:spcBef>
        <a:spcAft>
          <a:spcPct val="0"/>
        </a:spcAft>
        <a:buChar char="–"/>
        <a:defRPr sz="3333">
          <a:solidFill>
            <a:schemeClr val="bg1"/>
          </a:solidFill>
          <a:latin typeface="+mn-lt"/>
        </a:defRPr>
      </a:lvl4pPr>
      <a:lvl5pPr marL="3529612" indent="-381008" algn="l" rtl="0" fontAlgn="base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5pPr>
      <a:lvl6pPr marL="4291627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6pPr>
      <a:lvl7pPr marL="505364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7pPr>
      <a:lvl8pPr marL="5815658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8pPr>
      <a:lvl9pPr marL="657767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15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3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8604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806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1007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7209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34107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96122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7A5EC4EA-EA3A-C644-9787-646A42F109FC}"/>
              </a:ext>
            </a:extLst>
          </p:cNvPr>
          <p:cNvGrpSpPr/>
          <p:nvPr userDrawn="1"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35A6B70B-D66C-3843-8025-2C612AE0A0F4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87B8BEEE-19E0-E04A-B66E-EE9728EA1CCE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  <p:pic>
          <p:nvPicPr>
            <p:cNvPr id="13" name="Picture 12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D1654157-9050-0E45-A251-ECB34E6E4F0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4" name="Picture 13" descr="Text&#10;&#10;Description automatically generated">
              <a:extLst>
                <a:ext uri="{FF2B5EF4-FFF2-40B4-BE49-F238E27FC236}">
                  <a16:creationId xmlns:a16="http://schemas.microsoft.com/office/drawing/2014/main" id="{FBC05197-9B51-1047-976A-435F7FB03D2E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5B958A16-A93E-D646-AD4D-53FA8DFDFB6D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B3C7B06C-0F54-CE40-B7BA-BB677A30DA70}"/>
              </a:ext>
            </a:extLst>
          </p:cNvPr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smtClean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l"/>
              <a:t>‹#›</a:t>
            </a:fld>
            <a:r>
              <a:rPr lang="en-US" sz="1600" cap="none" dirty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40925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5" r:id="rId1"/>
    <p:sldLayoutId id="2147483996" r:id="rId2"/>
    <p:sldLayoutId id="2147483997" r:id="rId3"/>
    <p:sldLayoutId id="2147483998" r:id="rId4"/>
    <p:sldLayoutId id="2147483999" r:id="rId5"/>
    <p:sldLayoutId id="2147484000" r:id="rId6"/>
  </p:sldLayoutIdLst>
  <p:txStyles>
    <p:titleStyle>
      <a:lvl1pPr algn="l" defTabSz="914400" rtl="0" eaLnBrk="1" latinLnBrk="0" hangingPunct="1"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/>
        <a:buNone/>
        <a:defRPr sz="6400" kern="1200">
          <a:solidFill>
            <a:schemeClr val="tx1"/>
          </a:solidFill>
          <a:latin typeface="+mn-lt"/>
          <a:ea typeface="+mn-ea"/>
          <a:cs typeface="+mn-cs"/>
        </a:defRPr>
      </a:lvl1pPr>
      <a:lvl2pPr marL="1485900" indent="-571500" algn="l" defTabSz="914400" rtl="0" eaLnBrk="1" latinLnBrk="0" hangingPunct="1">
        <a:spcBef>
          <a:spcPct val="20000"/>
        </a:spcBef>
        <a:buFont typeface="Arial"/>
        <a:buChar char="–"/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914400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914400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914400" rtl="0" eaLnBrk="1" latinLnBrk="0" hangingPunct="1">
        <a:spcBef>
          <a:spcPct val="20000"/>
        </a:spcBef>
        <a:buFont typeface="Arial"/>
        <a:buChar char="»"/>
        <a:defRPr sz="40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389C7BEA-9499-5348-9050-FEF74CC42D04}"/>
              </a:ext>
            </a:extLst>
          </p:cNvPr>
          <p:cNvGrpSpPr/>
          <p:nvPr userDrawn="1"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3F11D397-01A8-1442-AB58-1A6F9379ECB2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7A0EB4E-99CB-2349-B544-96A26AA60A24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  <p:pic>
          <p:nvPicPr>
            <p:cNvPr id="20" name="Picture 19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5194C355-BB51-054A-B92B-614270F5E484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21" name="Picture 20" descr="Text&#10;&#10;Description automatically generated">
              <a:extLst>
                <a:ext uri="{FF2B5EF4-FFF2-40B4-BE49-F238E27FC236}">
                  <a16:creationId xmlns:a16="http://schemas.microsoft.com/office/drawing/2014/main" id="{9FB1F3C1-D099-074F-97ED-BA71BFCD7D66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7DE8D90E-6A4E-8C4A-92F0-E048A8EEDEA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D2A72161-F450-2845-843A-40068F907732}"/>
              </a:ext>
            </a:extLst>
          </p:cNvPr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smtClean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l"/>
              <a:t>‹#›</a:t>
            </a:fld>
            <a:r>
              <a:rPr lang="en-US" sz="1600" cap="none" dirty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35851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2" r:id="rId1"/>
    <p:sldLayoutId id="2147484003" r:id="rId2"/>
    <p:sldLayoutId id="2147484004" r:id="rId3"/>
    <p:sldLayoutId id="2147484005" r:id="rId4"/>
    <p:sldLayoutId id="2147484006" r:id="rId5"/>
    <p:sldLayoutId id="2147484007" r:id="rId6"/>
    <p:sldLayoutId id="2147484008" r:id="rId7"/>
  </p:sldLayoutIdLst>
  <p:txStyles>
    <p:titleStyle>
      <a:lvl1pPr algn="l" defTabSz="914400" rtl="0" eaLnBrk="1" latinLnBrk="0" hangingPunct="1"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/>
        <a:buNone/>
        <a:defRPr sz="6400" kern="1200">
          <a:solidFill>
            <a:schemeClr val="tx1"/>
          </a:solidFill>
          <a:latin typeface="+mn-lt"/>
          <a:ea typeface="+mn-ea"/>
          <a:cs typeface="+mn-cs"/>
        </a:defRPr>
      </a:lvl1pPr>
      <a:lvl2pPr marL="1485900" indent="-571500" algn="l" defTabSz="914400" rtl="0" eaLnBrk="1" latinLnBrk="0" hangingPunct="1">
        <a:spcBef>
          <a:spcPct val="20000"/>
        </a:spcBef>
        <a:buFont typeface="Arial"/>
        <a:buChar char="–"/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914400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914400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914400" rtl="0" eaLnBrk="1" latinLnBrk="0" hangingPunct="1">
        <a:spcBef>
          <a:spcPct val="20000"/>
        </a:spcBef>
        <a:buFont typeface="Arial"/>
        <a:buChar char="»"/>
        <a:defRPr sz="40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/4.0/legalcode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14">
            <a:extLst>
              <a:ext uri="{FF2B5EF4-FFF2-40B4-BE49-F238E27FC236}">
                <a16:creationId xmlns:a16="http://schemas.microsoft.com/office/drawing/2014/main" id="{4A6D247A-4576-4796-A8F2-4AC4CA0B20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9096EC-7B78-40A1-902B-4FD437982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5316" y="6705601"/>
            <a:ext cx="13544960" cy="1638092"/>
          </a:xfrm>
        </p:spPr>
        <p:txBody>
          <a:bodyPr/>
          <a:lstStyle/>
          <a:p>
            <a:r>
              <a:rPr lang="en-US" dirty="0">
                <a:latin typeface="Arial"/>
                <a:cs typeface="Arial"/>
              </a:rPr>
              <a:t>Lecture 10.3 - MapReduce Overview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B2F42C-38A8-43F3-8788-F337D2EA91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/>
          <a:p>
            <a:r>
              <a:rPr lang="en-US" dirty="0"/>
              <a:t>DLI Accelerated Data Science Teaching Kit</a:t>
            </a:r>
          </a:p>
        </p:txBody>
      </p:sp>
    </p:spTree>
    <p:extLst>
      <p:ext uri="{BB962C8B-B14F-4D97-AF65-F5344CB8AC3E}">
        <p14:creationId xmlns:p14="http://schemas.microsoft.com/office/powerpoint/2010/main" val="797556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F39E623-7E8F-487F-86AA-742B27905F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8880" y="3505059"/>
            <a:ext cx="3190241" cy="1104314"/>
          </a:xfrm>
          <a:prstGeom prst="rect">
            <a:avLst/>
          </a:prstGeom>
        </p:spPr>
      </p:pic>
      <p:sp>
        <p:nvSpPr>
          <p:cNvPr id="10" name="Subtitle 11">
            <a:extLst>
              <a:ext uri="{FF2B5EF4-FFF2-40B4-BE49-F238E27FC236}">
                <a16:creationId xmlns:a16="http://schemas.microsoft.com/office/drawing/2014/main" id="{7A19A67C-0C19-4076-8945-3A7EB019B8F8}"/>
              </a:ext>
            </a:extLst>
          </p:cNvPr>
          <p:cNvSpPr txBox="1">
            <a:spLocks noGrp="1"/>
          </p:cNvSpPr>
          <p:nvPr>
            <p:ph idx="1"/>
          </p:nvPr>
        </p:nvSpPr>
        <p:spPr bwMode="auto">
          <a:xfrm>
            <a:off x="853440" y="4980568"/>
            <a:ext cx="16581120" cy="561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defTabSz="346459" rtl="0" fontAlgn="base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F6F6F"/>
              </a:buClr>
              <a:buSzPct val="100000"/>
              <a:buFontTx/>
              <a:buNone/>
              <a:defRPr sz="1400" b="0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30238" indent="-2286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04863" indent="-2032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31066" indent="-171443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500">
                <a:solidFill>
                  <a:schemeClr val="bg1"/>
                </a:solidFill>
                <a:latin typeface="+mn-lt"/>
              </a:defRPr>
            </a:lvl4pPr>
            <a:lvl5pPr marL="1588230" indent="-171443" algn="l" rtl="0" fontAlgn="base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5pPr>
            <a:lvl6pPr marL="1931117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6pPr>
            <a:lvl7pPr marL="2274003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7pPr>
            <a:lvl8pPr marL="2616890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8pPr>
            <a:lvl9pPr marL="2959775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9pPr>
          </a:lstStyle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The Accelerated Data Science Teaching Kit is licensed by NVIDIA, Georgia Institute of Technology, and Prairie View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A&amp;M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University under the</a:t>
            </a:r>
          </a:p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lang="en-US" sz="1600" u="sng" dirty="0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Creative Commons Attribution-</a:t>
            </a:r>
            <a:r>
              <a:rPr lang="en-US" sz="1600" u="sng" dirty="0" err="1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NonCommercial</a:t>
            </a:r>
            <a:r>
              <a:rPr lang="en-US" sz="1600" u="sng" dirty="0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4.0 International License.</a:t>
            </a:r>
            <a:endParaRPr lang="en-US" sz="1600" dirty="0">
              <a:solidFill>
                <a:srgbClr val="6F6F6F"/>
              </a:solidFill>
              <a:ea typeface="Times New Roman" panose="02020603050405020304" pitchFamily="18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</p:spTree>
    <p:extLst>
      <p:ext uri="{BB962C8B-B14F-4D97-AF65-F5344CB8AC3E}">
        <p14:creationId xmlns:p14="http://schemas.microsoft.com/office/powerpoint/2010/main" val="2765269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74454CD-7027-4CB9-894B-0428F781635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09456" y="2496861"/>
            <a:ext cx="15900684" cy="6726142"/>
          </a:xfrm>
        </p:spPr>
        <p:txBody>
          <a:bodyPr/>
          <a:lstStyle/>
          <a:p>
            <a:pPr defTabSz="616098">
              <a:spcBef>
                <a:spcPts val="3270"/>
              </a:spcBef>
            </a:pPr>
            <a:r>
              <a:rPr lang="en-US" kern="0" dirty="0">
                <a:solidFill>
                  <a:srgbClr val="000000"/>
                </a:solidFill>
                <a:sym typeface="Helvetica"/>
              </a:rPr>
              <a:t>Uses </a:t>
            </a:r>
            <a:r>
              <a:rPr lang="en-US" kern="0" dirty="0">
                <a:solidFill>
                  <a:srgbClr val="648D26"/>
                </a:solidFill>
                <a:sym typeface="Helvetica"/>
              </a:rPr>
              <a:t>master-worker</a:t>
            </a:r>
            <a:r>
              <a:rPr lang="en-US" kern="0" dirty="0">
                <a:solidFill>
                  <a:srgbClr val="000000"/>
                </a:solidFill>
                <a:sym typeface="Helvetica"/>
              </a:rPr>
              <a:t> architecture, and a simple computation model called </a:t>
            </a:r>
            <a:r>
              <a:rPr lang="en-US" kern="0" dirty="0">
                <a:solidFill>
                  <a:srgbClr val="648D26"/>
                </a:solidFill>
                <a:sym typeface="Helvetica"/>
              </a:rPr>
              <a:t>MapReduce</a:t>
            </a:r>
            <a:r>
              <a:rPr lang="en-US" kern="0" dirty="0">
                <a:solidFill>
                  <a:srgbClr val="000000"/>
                </a:solidFill>
                <a:sym typeface="Helvetica"/>
              </a:rPr>
              <a:t>.</a:t>
            </a:r>
          </a:p>
          <a:p>
            <a:pPr defTabSz="616098">
              <a:spcBef>
                <a:spcPts val="3270"/>
              </a:spcBef>
            </a:pPr>
            <a:r>
              <a:rPr lang="en-US" kern="0" dirty="0">
                <a:solidFill>
                  <a:srgbClr val="000000"/>
                </a:solidFill>
                <a:sym typeface="Helvetica"/>
              </a:rPr>
              <a:t>A simplified way to think about it </a:t>
            </a:r>
          </a:p>
          <a:p>
            <a:pPr marL="1406310" lvl="1" indent="-602704" defTabSz="616098">
              <a:spcBef>
                <a:spcPts val="4800"/>
              </a:spcBef>
              <a:buClr>
                <a:schemeClr val="tx1"/>
              </a:buClr>
              <a:buSzPct val="166666"/>
              <a:buFontTx/>
              <a:buAutoNum type="arabicPeriod"/>
            </a:pPr>
            <a:r>
              <a:rPr lang="en-US" sz="4000" kern="0" dirty="0">
                <a:solidFill>
                  <a:srgbClr val="648D26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Divide</a:t>
            </a:r>
            <a:r>
              <a:rPr lang="en-US" sz="40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 data and computation into smaller pieces; </a:t>
            </a:r>
            <a:br>
              <a:rPr lang="en-US" sz="40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</a:br>
            <a:r>
              <a:rPr lang="en-US" sz="40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each machine works on one piece</a:t>
            </a:r>
          </a:p>
          <a:p>
            <a:pPr marL="1406310" lvl="1" indent="-602704" defTabSz="616098">
              <a:spcBef>
                <a:spcPts val="4800"/>
              </a:spcBef>
              <a:buClr>
                <a:schemeClr val="tx1"/>
              </a:buClr>
              <a:buSzPct val="166666"/>
              <a:buFontTx/>
              <a:buAutoNum type="arabicPeriod"/>
            </a:pPr>
            <a:r>
              <a:rPr lang="en-US" sz="4000" kern="0" dirty="0">
                <a:solidFill>
                  <a:srgbClr val="648D26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Combine </a:t>
            </a:r>
            <a:r>
              <a:rPr lang="en-US" sz="40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results to produce final results</a:t>
            </a:r>
          </a:p>
          <a:p>
            <a:endParaRPr lang="en-US" sz="48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6BEB516-7142-4B80-B247-DC14636FB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9456" y="563469"/>
            <a:ext cx="16879779" cy="2576790"/>
          </a:xfrm>
        </p:spPr>
        <p:txBody>
          <a:bodyPr/>
          <a:lstStyle/>
          <a:p>
            <a:r>
              <a:rPr lang="en-US" sz="7200" dirty="0">
                <a:ea typeface="Vitesse Medium" charset="0"/>
              </a:rPr>
              <a:t>How Hadoop Scales Up Computation?</a:t>
            </a:r>
          </a:p>
        </p:txBody>
      </p:sp>
      <p:sp>
        <p:nvSpPr>
          <p:cNvPr id="5" name="MapReduce: Simplified Data Processing on Large Clusters">
            <a:extLst>
              <a:ext uri="{FF2B5EF4-FFF2-40B4-BE49-F238E27FC236}">
                <a16:creationId xmlns:a16="http://schemas.microsoft.com/office/drawing/2014/main" id="{6FCED331-B757-4FCD-AB35-0A77785E954F}"/>
              </a:ext>
            </a:extLst>
          </p:cNvPr>
          <p:cNvSpPr txBox="1"/>
          <p:nvPr/>
        </p:nvSpPr>
        <p:spPr>
          <a:xfrm>
            <a:off x="1376781" y="8943146"/>
            <a:ext cx="5452614" cy="3544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3578" tIns="53578" rIns="53578" bIns="53578" anchor="ctr">
            <a:spAutoFit/>
          </a:bodyPr>
          <a:lstStyle>
            <a:lvl1pPr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000"/>
            </a:lvl1pPr>
          </a:lstStyle>
          <a:p>
            <a:pPr defTabSz="914400" fontAlgn="auto" hangingPunct="0">
              <a:spcBef>
                <a:spcPts val="0"/>
              </a:spcBef>
              <a:spcAft>
                <a:spcPts val="0"/>
              </a:spcAft>
              <a:tabLst>
                <a:tab pos="711200" algn="l"/>
                <a:tab pos="1422400" algn="l"/>
                <a:tab pos="2133600" algn="l"/>
                <a:tab pos="2844800" algn="l"/>
                <a:tab pos="3556000" algn="l"/>
                <a:tab pos="4267200" algn="l"/>
                <a:tab pos="4978400" algn="l"/>
                <a:tab pos="5689600" algn="l"/>
                <a:tab pos="6400800" algn="l"/>
                <a:tab pos="7112000" algn="l"/>
                <a:tab pos="7823200" algn="l"/>
                <a:tab pos="8534400" algn="l"/>
              </a:tabLst>
            </a:pPr>
            <a:r>
              <a:rPr sz="1600" kern="0" dirty="0">
                <a:solidFill>
                  <a:srgbClr val="0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"/>
              </a:rPr>
              <a:t>MapReduce: Simplified Data Processing on Large Clusters</a:t>
            </a:r>
          </a:p>
        </p:txBody>
      </p:sp>
      <p:sp>
        <p:nvSpPr>
          <p:cNvPr id="7" name="MapReduce: Simplified Data Processing on Large Clusters">
            <a:extLst>
              <a:ext uri="{FF2B5EF4-FFF2-40B4-BE49-F238E27FC236}">
                <a16:creationId xmlns:a16="http://schemas.microsoft.com/office/drawing/2014/main" id="{643F353F-E468-4D14-811F-2891FA542434}"/>
              </a:ext>
            </a:extLst>
          </p:cNvPr>
          <p:cNvSpPr txBox="1"/>
          <p:nvPr/>
        </p:nvSpPr>
        <p:spPr>
          <a:xfrm>
            <a:off x="1376780" y="9306690"/>
            <a:ext cx="6201217" cy="3544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53578" tIns="53578" rIns="53578" bIns="53578" anchor="ctr">
            <a:spAutoFit/>
          </a:bodyPr>
          <a:lstStyle>
            <a:lvl1pPr algn="l" defTabSz="4572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000"/>
            </a:lvl1pPr>
          </a:lstStyle>
          <a:p>
            <a:pPr defTabSz="914400" fontAlgn="auto" hangingPunct="0">
              <a:spcBef>
                <a:spcPts val="0"/>
              </a:spcBef>
              <a:spcAft>
                <a:spcPts val="0"/>
              </a:spcAft>
              <a:tabLst>
                <a:tab pos="711200" algn="l"/>
                <a:tab pos="1422400" algn="l"/>
                <a:tab pos="2133600" algn="l"/>
                <a:tab pos="2844800" algn="l"/>
                <a:tab pos="3556000" algn="l"/>
                <a:tab pos="4267200" algn="l"/>
                <a:tab pos="4978400" algn="l"/>
                <a:tab pos="5689600" algn="l"/>
                <a:tab pos="6400800" algn="l"/>
                <a:tab pos="7112000" algn="l"/>
                <a:tab pos="7823200" algn="l"/>
                <a:tab pos="8534400" algn="l"/>
              </a:tabLst>
            </a:pPr>
            <a:r>
              <a:rPr lang="en-US" sz="1600" u="sng" kern="0" dirty="0">
                <a:solidFill>
                  <a:srgbClr val="0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"/>
              </a:rPr>
              <a:t>http://static.usenix.org/event/osdi04/tech/full_papers/dean/dean.pdf</a:t>
            </a:r>
            <a:endParaRPr sz="1600" u="sng" kern="0" dirty="0">
              <a:solidFill>
                <a:srgbClr val="00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37898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24A2B1D-24B6-49B6-9DDF-A5501F574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9456" y="563469"/>
            <a:ext cx="17145787" cy="2435882"/>
          </a:xfrm>
        </p:spPr>
        <p:txBody>
          <a:bodyPr/>
          <a:lstStyle/>
          <a:p>
            <a:r>
              <a:rPr lang="en-US" sz="7200" dirty="0">
                <a:ea typeface="Vitesse Medium" charset="0"/>
              </a:rPr>
              <a:t>How Hadoop Scales Up Computation?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5185C77-FB7B-476D-94A1-216B915576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9456" y="2133601"/>
            <a:ext cx="13738284" cy="7876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3969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A6D3E35-7FB6-4F84-88E8-ED2635EB18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40077" y="6610379"/>
            <a:ext cx="9235191" cy="1705219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276C08-D6AC-41B8-9C4F-83CCA4CE3F1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/>
          <a:p>
            <a:r>
              <a:rPr lang="en-US" dirty="0"/>
              <a:t>DLI Accelerated Data Science Teaching Kit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057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itle &amp; Bullet">
  <a:themeElements>
    <a:clrScheme name="Custom 1">
      <a:dk1>
        <a:srgbClr val="CDCDCD"/>
      </a:dk1>
      <a:lt1>
        <a:srgbClr val="FFFFFF"/>
      </a:lt1>
      <a:dk2>
        <a:srgbClr val="000000"/>
      </a:dk2>
      <a:lt2>
        <a:srgbClr val="76B900"/>
      </a:lt2>
      <a:accent1>
        <a:srgbClr val="008564"/>
      </a:accent1>
      <a:accent2>
        <a:srgbClr val="5D1682"/>
      </a:accent2>
      <a:accent3>
        <a:srgbClr val="890C58"/>
      </a:accent3>
      <a:accent4>
        <a:srgbClr val="5E5E5E"/>
      </a:accent4>
      <a:accent5>
        <a:srgbClr val="8C8C8C"/>
      </a:accent5>
      <a:accent6>
        <a:srgbClr val="0071C5"/>
      </a:accent6>
      <a:hlink>
        <a:srgbClr val="76B900"/>
      </a:hlink>
      <a:folHlink>
        <a:srgbClr val="76B9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6350">
          <a:noFill/>
        </a:ln>
      </a:spPr>
      <a:bodyPr wrap="none" rtlCol="0" anchor="ctr">
        <a:spAutoFit/>
      </a:bodyPr>
      <a:lstStyle>
        <a:defPPr algn="ctr">
          <a:lnSpc>
            <a:spcPct val="90000"/>
          </a:lnSpc>
          <a:defRPr sz="1600" dirty="0" err="1" smtClean="0">
            <a:solidFill>
              <a:schemeClr val="bg1"/>
            </a:solidFill>
            <a:latin typeface="Trebuchet MS" panose="020B06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>
    <a:extraClrScheme>
      <a:clrScheme name="PPT_Template_Corp_16x9_rev2 1">
        <a:dk1>
          <a:srgbClr val="808080"/>
        </a:dk1>
        <a:lt1>
          <a:srgbClr val="FFFFFF"/>
        </a:lt1>
        <a:dk2>
          <a:srgbClr val="000000"/>
        </a:dk2>
        <a:lt2>
          <a:srgbClr val="B9E700"/>
        </a:lt2>
        <a:accent1>
          <a:srgbClr val="33CCCC"/>
        </a:accent1>
        <a:accent2>
          <a:srgbClr val="FF9933"/>
        </a:accent2>
        <a:accent3>
          <a:srgbClr val="AAAAAA"/>
        </a:accent3>
        <a:accent4>
          <a:srgbClr val="DADADA"/>
        </a:accent4>
        <a:accent5>
          <a:srgbClr val="ADE2E2"/>
        </a:accent5>
        <a:accent6>
          <a:srgbClr val="E78A2D"/>
        </a:accent6>
        <a:hlink>
          <a:srgbClr val="99CC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Full Page Layou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Full Page Layou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3317AA0AAFE040A4C7C5D23CBE8847" ma:contentTypeVersion="4" ma:contentTypeDescription="Create a new document." ma:contentTypeScope="" ma:versionID="5b1f19b83b10f4e69c2746e9f27fdab9">
  <xsd:schema xmlns:xsd="http://www.w3.org/2001/XMLSchema" xmlns:xs="http://www.w3.org/2001/XMLSchema" xmlns:p="http://schemas.microsoft.com/office/2006/metadata/properties" xmlns:ns2="b2811cf8-4877-470e-bec4-f5c16c1a5202" targetNamespace="http://schemas.microsoft.com/office/2006/metadata/properties" ma:root="true" ma:fieldsID="cd1f39e3641858cffea9d19f9c4007fb" ns2:_="">
    <xsd:import namespace="b2811cf8-4877-470e-bec4-f5c16c1a52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811cf8-4877-470e-bec4-f5c16c1a52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820B00F-772A-43EA-92FA-2BDAE04EC70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2811cf8-4877-470e-bec4-f5c16c1a520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F88E22E-2A4B-4FB1-9848-BF16E7DBE74B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29B7386-0C5E-43DB-8BF1-052EEAD5F5D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91578</TotalTime>
  <Words>134</Words>
  <Application>Microsoft Office PowerPoint</Application>
  <PresentationFormat>Custom</PresentationFormat>
  <Paragraphs>14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Title &amp; Bullet</vt:lpstr>
      <vt:lpstr>Full Page Layout</vt:lpstr>
      <vt:lpstr>1_Full Page Layout</vt:lpstr>
      <vt:lpstr>Lecture 10.3 - MapReduce Overview</vt:lpstr>
      <vt:lpstr>PowerPoint Presentation</vt:lpstr>
      <vt:lpstr>How Hadoop Scales Up Computation?</vt:lpstr>
      <vt:lpstr>How Hadoop Scales Up Computation?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Jennifer Hohn</dc:creator>
  <cp:lastModifiedBy>Chau, Duen Horng</cp:lastModifiedBy>
  <cp:revision>3646</cp:revision>
  <dcterms:created xsi:type="dcterms:W3CDTF">2008-01-24T03:11:41Z</dcterms:created>
  <dcterms:modified xsi:type="dcterms:W3CDTF">2021-02-25T04:06:41Z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0x010100903317AA0AAFE040A4C7C5D23CBE8847</vt:lpwstr>
  </property>
  <property fmtid="{D5CDD505-2E9C-101B-9397-08002B2CF9AE}" pid="3" name="MSIP_Label_6b558183-044c-4105-8d9c-cea02a2a3d86_Enabled">
    <vt:lpwstr>True</vt:lpwstr>
  </property>
  <property fmtid="{D5CDD505-2E9C-101B-9397-08002B2CF9AE}" pid="4" name="MSIP_Label_6b558183-044c-4105-8d9c-cea02a2a3d86_SiteId">
    <vt:lpwstr>43083d15-7273-40c1-b7db-39efd9ccc17a</vt:lpwstr>
  </property>
  <property fmtid="{D5CDD505-2E9C-101B-9397-08002B2CF9AE}" pid="5" name="MSIP_Label_6b558183-044c-4105-8d9c-cea02a2a3d86_Ref">
    <vt:lpwstr>https://api.informationprotection.azure.com/api/43083d15-7273-40c1-b7db-39efd9ccc17a</vt:lpwstr>
  </property>
  <property fmtid="{D5CDD505-2E9C-101B-9397-08002B2CF9AE}" pid="6" name="MSIP_Label_6b558183-044c-4105-8d9c-cea02a2a3d86_Owner">
    <vt:lpwstr>lspillman@nvidia.com</vt:lpwstr>
  </property>
  <property fmtid="{D5CDD505-2E9C-101B-9397-08002B2CF9AE}" pid="7" name="MSIP_Label_6b558183-044c-4105-8d9c-cea02a2a3d86_SetDate">
    <vt:lpwstr>2018-05-11T15:28:31.9824217-07:00</vt:lpwstr>
  </property>
  <property fmtid="{D5CDD505-2E9C-101B-9397-08002B2CF9AE}" pid="8" name="MSIP_Label_6b558183-044c-4105-8d9c-cea02a2a3d86_Name">
    <vt:lpwstr>Unrestricted</vt:lpwstr>
  </property>
  <property fmtid="{D5CDD505-2E9C-101B-9397-08002B2CF9AE}" pid="9" name="MSIP_Label_6b558183-044c-4105-8d9c-cea02a2a3d86_Application">
    <vt:lpwstr>Microsoft Azure Information Protection</vt:lpwstr>
  </property>
  <property fmtid="{D5CDD505-2E9C-101B-9397-08002B2CF9AE}" pid="10" name="MSIP_Label_6b558183-044c-4105-8d9c-cea02a2a3d86_Extended_MSFT_Method">
    <vt:lpwstr>Automatic</vt:lpwstr>
  </property>
  <property fmtid="{D5CDD505-2E9C-101B-9397-08002B2CF9AE}" pid="11" name="Sensitivity">
    <vt:lpwstr>Unrestricted</vt:lpwstr>
  </property>
</Properties>
</file>