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3" r:id="rId5"/>
    <p:sldMasterId id="2147484001" r:id="rId6"/>
  </p:sldMasterIdLst>
  <p:notesMasterIdLst>
    <p:notesMasterId r:id="rId12"/>
  </p:notesMasterIdLst>
  <p:handoutMasterIdLst>
    <p:handoutMasterId r:id="rId13"/>
  </p:handoutMasterIdLst>
  <p:sldIdLst>
    <p:sldId id="818" r:id="rId7"/>
    <p:sldId id="809" r:id="rId8"/>
    <p:sldId id="300" r:id="rId9"/>
    <p:sldId id="301" r:id="rId10"/>
    <p:sldId id="820" r:id="rId11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B3A369"/>
    <a:srgbClr val="890C58"/>
    <a:srgbClr val="0071C5"/>
    <a:srgbClr val="4F2682"/>
    <a:srgbClr val="008564"/>
    <a:srgbClr val="383838"/>
    <a:srgbClr val="8C8C8C"/>
    <a:srgbClr val="CDCDCD"/>
    <a:srgbClr val="6F6F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98AE9F-D0AF-0000-A0EC-672BD3335692}" v="2" dt="2021-02-25T04:09:27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43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352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ungo" userId="S::jbungo_nvidia.com#ext#@gtvault.onmicrosoft.com::c69b4972-ef89-4265-a3e3-b054213acbae" providerId="AD" clId="Web-{D398AE9F-D0AF-0000-A0EC-672BD3335692}"/>
    <pc:docChg chg="modSld">
      <pc:chgData name="jbungo" userId="S::jbungo_nvidia.com#ext#@gtvault.onmicrosoft.com::c69b4972-ef89-4265-a3e3-b054213acbae" providerId="AD" clId="Web-{D398AE9F-D0AF-0000-A0EC-672BD3335692}" dt="2021-02-25T04:09:27.248" v="1" actId="14100"/>
      <pc:docMkLst>
        <pc:docMk/>
      </pc:docMkLst>
      <pc:sldChg chg="modSp">
        <pc:chgData name="jbungo" userId="S::jbungo_nvidia.com#ext#@gtvault.onmicrosoft.com::c69b4972-ef89-4265-a3e3-b054213acbae" providerId="AD" clId="Web-{D398AE9F-D0AF-0000-A0EC-672BD3335692}" dt="2021-02-25T04:09:27.248" v="1" actId="14100"/>
        <pc:sldMkLst>
          <pc:docMk/>
          <pc:sldMk cId="797556869" sldId="818"/>
        </pc:sldMkLst>
        <pc:spChg chg="mod">
          <ac:chgData name="jbungo" userId="S::jbungo_nvidia.com#ext#@gtvault.onmicrosoft.com::c69b4972-ef89-4265-a3e3-b054213acbae" providerId="AD" clId="Web-{D398AE9F-D0AF-0000-A0EC-672BD3335692}" dt="2021-02-25T04:09:27.248" v="1" actId="14100"/>
          <ac:spMkLst>
            <pc:docMk/>
            <pc:sldMk cId="797556869" sldId="818"/>
            <ac:spMk id="2" creationId="{4E9096EC-7B78-40A1-902B-4FD43798265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2/24/2021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7408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51713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113900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932818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1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255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759843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492897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3556395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2221948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703638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 b="0" i="0" dirty="0">
              <a:solidFill>
                <a:prstClr val="black"/>
              </a:solidFill>
              <a:latin typeface="Arial" panose="020B0604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91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5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7200" b="1" i="0" kern="12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2681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 b="0" i="0">
                <a:solidFill>
                  <a:schemeClr val="accent4"/>
                </a:solidFill>
                <a:latin typeface="Arial" panose="020B0604020202020204" pitchFamily="34" charset="0"/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15624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0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2837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1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8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A5EC4EA-EA3A-C644-9787-646A42F109FC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35A6B70B-D66C-3843-8025-2C612AE0A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7B8BEEE-19E0-E04A-B66E-EE9728EA1CCE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D1654157-9050-0E45-A251-ECB34E6E4F0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FBC05197-9B51-1047-976A-435F7FB03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B958A16-A93E-D646-AD4D-53FA8DFDFB6D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3C7B06C-0F54-CE40-B7BA-BB677A30DA70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0925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5" r:id="rId1"/>
    <p:sldLayoutId id="2147483996" r:id="rId2"/>
    <p:sldLayoutId id="2147483997" r:id="rId3"/>
    <p:sldLayoutId id="2147483998" r:id="rId4"/>
    <p:sldLayoutId id="2147483999" r:id="rId5"/>
    <p:sldLayoutId id="2147484000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1EEBDB2-2466-BD4B-A7F9-21AF02ED3B8D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1FAFD50-FA22-674A-BF0C-3DB14906AA6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130476-7FBE-EB43-A30D-25F42D01969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4F630170-5EF4-5D4F-B7CA-AB1F8B71454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E39E36BE-9AC4-EF4D-8D4B-33078E834B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4467F5E6-0ED7-9D48-BFA6-3F13C28D809A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50FD7CA2-3A1F-164D-BE93-9778C77038C7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0145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2" r:id="rId1"/>
    <p:sldLayoutId id="2147484003" r:id="rId2"/>
    <p:sldLayoutId id="2147484004" r:id="rId3"/>
    <p:sldLayoutId id="2147484005" r:id="rId4"/>
    <p:sldLayoutId id="2147484006" r:id="rId5"/>
    <p:sldLayoutId id="2147484007" r:id="rId6"/>
    <p:sldLayoutId id="2147484008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9086" y="6664288"/>
            <a:ext cx="16001471" cy="1679405"/>
          </a:xfrm>
        </p:spPr>
        <p:txBody>
          <a:bodyPr/>
          <a:lstStyle/>
          <a:p>
            <a:r>
              <a:rPr lang="en-US" dirty="0">
                <a:latin typeface="Arial"/>
                <a:cs typeface="Arial"/>
              </a:rPr>
              <a:t>Lecture 10.5 - How to Try Hadoop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78C353-8D32-43D1-8D3F-370BF11CAFA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09458" y="2210264"/>
            <a:ext cx="15483240" cy="6261528"/>
          </a:xfrm>
        </p:spPr>
        <p:txBody>
          <a:bodyPr/>
          <a:lstStyle/>
          <a:p>
            <a:pPr defTabSz="616098">
              <a:spcBef>
                <a:spcPts val="0"/>
              </a:spcBef>
              <a:spcAft>
                <a:spcPts val="3600"/>
              </a:spcAft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As a “swiss knife”</a:t>
            </a:r>
          </a:p>
          <a:p>
            <a:pPr defTabSz="616098">
              <a:spcBef>
                <a:spcPts val="0"/>
              </a:spcBef>
              <a:spcAft>
                <a:spcPts val="3600"/>
              </a:spcAft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Works for many types of analyses/tasks (but not all of them)</a:t>
            </a:r>
          </a:p>
          <a:p>
            <a:pPr marL="1035050" indent="-685800">
              <a:spcBef>
                <a:spcPts val="0"/>
              </a:spcBef>
              <a:spcAft>
                <a:spcPts val="3600"/>
              </a:spcAft>
              <a:buSzPct val="118000"/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prstClr val="black"/>
                </a:solidFill>
              </a:rPr>
              <a:t>More recent technologies (e.g., </a:t>
            </a:r>
            <a:r>
              <a:rPr lang="en-US" sz="3600" b="1" dirty="0">
                <a:solidFill>
                  <a:prstClr val="black"/>
                </a:solidFill>
              </a:rPr>
              <a:t>Spark</a:t>
            </a:r>
            <a:r>
              <a:rPr lang="en-US" sz="3600" dirty="0">
                <a:solidFill>
                  <a:prstClr val="black"/>
                </a:solidFill>
              </a:rPr>
              <a:t>) may be faster for machine learning tasks</a:t>
            </a:r>
            <a:endParaRPr lang="en-US" sz="3600" kern="0" dirty="0">
              <a:solidFill>
                <a:srgbClr val="000000"/>
              </a:solidFill>
              <a:sym typeface="Helvetica"/>
            </a:endParaRPr>
          </a:p>
          <a:p>
            <a:pPr defTabSz="616098">
              <a:spcBef>
                <a:spcPts val="0"/>
              </a:spcBef>
              <a:spcAft>
                <a:spcPts val="3600"/>
              </a:spcAft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What if you want to write less code?</a:t>
            </a:r>
          </a:p>
          <a:p>
            <a:pPr marL="1035050" indent="-685800">
              <a:spcBef>
                <a:spcPts val="0"/>
              </a:spcBef>
              <a:spcAft>
                <a:spcPts val="3600"/>
              </a:spcAft>
              <a:buSzPct val="118000"/>
              <a:buFont typeface="Arial" panose="020B0604020202020204" pitchFamily="34" charset="0"/>
              <a:buChar char="•"/>
            </a:pPr>
            <a:r>
              <a:rPr lang="en-US" sz="3600" dirty="0"/>
              <a:t>There are tools to make it easier to write MapReduce program (</a:t>
            </a:r>
            <a:r>
              <a:rPr lang="en-US" sz="3600" b="1" dirty="0"/>
              <a:t>Pig</a:t>
            </a:r>
            <a:r>
              <a:rPr lang="en-US" sz="3600" dirty="0"/>
              <a:t>), or to query results (</a:t>
            </a:r>
            <a:r>
              <a:rPr lang="en-US" sz="3600" b="1" dirty="0"/>
              <a:t>Hive</a:t>
            </a:r>
            <a:r>
              <a:rPr lang="en-US" sz="3600" dirty="0"/>
              <a:t>)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1EC2F43-672A-457C-896E-4012F9174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458" y="563470"/>
            <a:ext cx="15967428" cy="1374072"/>
          </a:xfrm>
        </p:spPr>
        <p:txBody>
          <a:bodyPr/>
          <a:lstStyle/>
          <a:p>
            <a:r>
              <a:rPr lang="en-US" sz="7200" dirty="0">
                <a:ea typeface="Vitesse Medium" charset="0"/>
              </a:rPr>
              <a:t>What can you use Hadoop for?</a:t>
            </a:r>
          </a:p>
        </p:txBody>
      </p:sp>
    </p:spTree>
    <p:extLst>
      <p:ext uri="{BB962C8B-B14F-4D97-AF65-F5344CB8AC3E}">
        <p14:creationId xmlns:p14="http://schemas.microsoft.com/office/powerpoint/2010/main" val="182633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7231FB-2CBE-4578-8A6F-C30C661423B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909458" y="2289348"/>
            <a:ext cx="15565404" cy="7224888"/>
          </a:xfrm>
        </p:spPr>
        <p:txBody>
          <a:bodyPr/>
          <a:lstStyle/>
          <a:p>
            <a:pPr defTabSz="480554">
              <a:spcBef>
                <a:spcPts val="2532"/>
              </a:spcBef>
              <a:defRPr sz="3275"/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Hadoop can run on a single machine (e.g., your laptop)</a:t>
            </a:r>
          </a:p>
          <a:p>
            <a:pPr marL="1096920" lvl="1" indent="-470108" defTabSz="480554">
              <a:lnSpc>
                <a:spcPct val="150000"/>
              </a:lnSpc>
              <a:spcBef>
                <a:spcPts val="1898"/>
              </a:spcBef>
              <a:buSzPct val="100000"/>
              <a:buFontTx/>
              <a:buChar char="•"/>
              <a:defRPr sz="3275"/>
            </a:pPr>
            <a:r>
              <a:rPr lang="en-US" sz="3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Takes &lt; 30min from setup to running</a:t>
            </a:r>
          </a:p>
          <a:p>
            <a:pPr defTabSz="480554">
              <a:spcBef>
                <a:spcPts val="2532"/>
              </a:spcBef>
              <a:defRPr sz="3275"/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Or a “home-grown” cluster</a:t>
            </a:r>
          </a:p>
          <a:p>
            <a:pPr marL="1096920" lvl="1" indent="-470108" defTabSz="480554">
              <a:lnSpc>
                <a:spcPct val="150000"/>
              </a:lnSpc>
              <a:spcBef>
                <a:spcPts val="1898"/>
              </a:spcBef>
              <a:buSzPct val="100000"/>
              <a:buFontTx/>
              <a:buChar char="•"/>
              <a:defRPr sz="3275"/>
            </a:pPr>
            <a:r>
              <a:rPr lang="en-US" sz="3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Research groups often connect retired computers as a small cluster</a:t>
            </a:r>
          </a:p>
          <a:p>
            <a:pPr defTabSz="480554">
              <a:spcBef>
                <a:spcPts val="2532"/>
              </a:spcBef>
              <a:defRPr sz="3275"/>
            </a:pPr>
            <a:r>
              <a:rPr lang="en-US" sz="3600" kern="0" dirty="0">
                <a:solidFill>
                  <a:srgbClr val="000000"/>
                </a:solidFill>
                <a:sym typeface="Helvetica"/>
              </a:rPr>
              <a:t>Amazon Web Service (AWS), Microsoft Azure</a:t>
            </a:r>
          </a:p>
          <a:p>
            <a:pPr marL="1096920" lvl="1" indent="-470108" defTabSz="480554">
              <a:lnSpc>
                <a:spcPct val="150000"/>
              </a:lnSpc>
              <a:spcBef>
                <a:spcPts val="1898"/>
              </a:spcBef>
              <a:buSzPct val="100000"/>
              <a:buFontTx/>
              <a:buChar char="•"/>
              <a:defRPr sz="3275"/>
            </a:pPr>
            <a:r>
              <a:rPr lang="en-US" sz="3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Helvetica"/>
              </a:rPr>
              <a:t>You only pay for what you use, e.g., compute time, storage</a:t>
            </a:r>
          </a:p>
          <a:p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F09AEA-B7E2-4F66-8246-66324C71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9458" y="563467"/>
            <a:ext cx="15967428" cy="1374074"/>
          </a:xfrm>
        </p:spPr>
        <p:txBody>
          <a:bodyPr/>
          <a:lstStyle/>
          <a:p>
            <a:r>
              <a:rPr lang="en-US" sz="7200" dirty="0">
                <a:ea typeface="Vitesse Medium" charset="0"/>
              </a:rPr>
              <a:t>How to try Hadoop?</a:t>
            </a:r>
          </a:p>
        </p:txBody>
      </p:sp>
    </p:spTree>
    <p:extLst>
      <p:ext uri="{BB962C8B-B14F-4D97-AF65-F5344CB8AC3E}">
        <p14:creationId xmlns:p14="http://schemas.microsoft.com/office/powerpoint/2010/main" val="31856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BCE5F5-B5F9-4E6E-ACEA-9900338FF7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811cf8-4877-470e-bec4-f5c16c1a52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91582</TotalTime>
  <Words>195</Words>
  <Application>Microsoft Office PowerPoint</Application>
  <PresentationFormat>Custom</PresentationFormat>
  <Paragraphs>19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Title &amp; Bullet</vt:lpstr>
      <vt:lpstr>Full Page Layout</vt:lpstr>
      <vt:lpstr>1_Full Page Layout</vt:lpstr>
      <vt:lpstr>Lecture 10.5 - How to Try Hadoop</vt:lpstr>
      <vt:lpstr>PowerPoint Presentation</vt:lpstr>
      <vt:lpstr>What can you use Hadoop for?</vt:lpstr>
      <vt:lpstr>How to try Hadoop?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3647</cp:revision>
  <dcterms:created xsi:type="dcterms:W3CDTF">2008-01-24T03:11:41Z</dcterms:created>
  <dcterms:modified xsi:type="dcterms:W3CDTF">2021-02-25T04:09:30Z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