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</p:sldMasterIdLst>
  <p:notesMasterIdLst>
    <p:notesMasterId r:id="rId31"/>
  </p:notesMasterIdLst>
  <p:handoutMasterIdLst>
    <p:handoutMasterId r:id="rId32"/>
  </p:handoutMasterIdLst>
  <p:sldIdLst>
    <p:sldId id="818" r:id="rId6"/>
    <p:sldId id="80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1" r:id="rId17"/>
    <p:sldId id="292" r:id="rId18"/>
    <p:sldId id="303" r:id="rId19"/>
    <p:sldId id="288" r:id="rId20"/>
    <p:sldId id="295" r:id="rId21"/>
    <p:sldId id="296" r:id="rId22"/>
    <p:sldId id="302" r:id="rId23"/>
    <p:sldId id="277" r:id="rId24"/>
    <p:sldId id="821" r:id="rId25"/>
    <p:sldId id="822" r:id="rId26"/>
    <p:sldId id="823" r:id="rId27"/>
    <p:sldId id="824" r:id="rId28"/>
    <p:sldId id="825" r:id="rId29"/>
    <p:sldId id="820" r:id="rId30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A369"/>
    <a:srgbClr val="890C58"/>
    <a:srgbClr val="0071C5"/>
    <a:srgbClr val="4F2682"/>
    <a:srgbClr val="008564"/>
    <a:srgbClr val="383838"/>
    <a:srgbClr val="8C8C8C"/>
    <a:srgbClr val="CDCDCD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8AE9F-704E-0000-A0EC-6414C0076682}" v="2" dt="2021-02-25T04:09:45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1045" autoAdjust="0"/>
  </p:normalViewPr>
  <p:slideViewPr>
    <p:cSldViewPr snapToGrid="0">
      <p:cViewPr varScale="1">
        <p:scale>
          <a:sx n="92" d="100"/>
          <a:sy n="92" d="100"/>
        </p:scale>
        <p:origin x="1680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D898AE9F-704E-0000-A0EC-6414C0076682}"/>
    <pc:docChg chg="modSld">
      <pc:chgData name="jbungo" userId="S::jbungo_nvidia.com#ext#@gtvault.onmicrosoft.com::c69b4972-ef89-4265-a3e3-b054213acbae" providerId="AD" clId="Web-{D898AE9F-704E-0000-A0EC-6414C0076682}" dt="2021-02-25T04:09:45.451" v="1" actId="14100"/>
      <pc:docMkLst>
        <pc:docMk/>
      </pc:docMkLst>
      <pc:sldChg chg="modSp">
        <pc:chgData name="jbungo" userId="S::jbungo_nvidia.com#ext#@gtvault.onmicrosoft.com::c69b4972-ef89-4265-a3e3-b054213acbae" providerId="AD" clId="Web-{D898AE9F-704E-0000-A0EC-6414C0076682}" dt="2021-02-25T04:09:45.451" v="1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D898AE9F-704E-0000-A0EC-6414C0076682}" dt="2021-02-25T04:09:45.451" v="1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9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5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8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8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2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047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39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87" y="6664288"/>
            <a:ext cx="15999796" cy="167940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10.6 - Pig and Hive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4BEE0-DBFE-4232-B745-04B03ED0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646838"/>
          </a:xfrm>
        </p:spPr>
        <p:txBody>
          <a:bodyPr anchor="t"/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Pig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: 3 ways to write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A6F6037-D4BD-43B7-8F4C-497761B8A2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2220150"/>
            <a:ext cx="14827002" cy="7224888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Script</a:t>
            </a:r>
          </a:p>
          <a:p>
            <a:r>
              <a:rPr lang="en-US" sz="4800" b="1" dirty="0">
                <a:solidFill>
                  <a:srgbClr val="648D26"/>
                </a:solidFill>
              </a:rPr>
              <a:t>Grunt</a:t>
            </a:r>
            <a:r>
              <a:rPr lang="en-US" sz="4800" dirty="0">
                <a:solidFill>
                  <a:srgbClr val="000000"/>
                </a:solidFill>
              </a:rPr>
              <a:t> (interactive shell)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Great for </a:t>
            </a:r>
            <a:r>
              <a:rPr lang="en-US" sz="4200" dirty="0">
                <a:solidFill>
                  <a:srgbClr val="648D26"/>
                </a:solidFill>
              </a:rPr>
              <a:t>debugging</a:t>
            </a:r>
            <a:endParaRPr lang="en-US" sz="4200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Provides code completion (press </a:t>
            </a:r>
            <a:r>
              <a:rPr lang="en-US" sz="4200" dirty="0">
                <a:solidFill>
                  <a:srgbClr val="648D26"/>
                </a:solidFill>
              </a:rPr>
              <a:t>Tab</a:t>
            </a:r>
            <a:r>
              <a:rPr lang="en-US" sz="4200" dirty="0">
                <a:solidFill>
                  <a:srgbClr val="000000"/>
                </a:solidFill>
              </a:rPr>
              <a:t> key)</a:t>
            </a:r>
          </a:p>
          <a:p>
            <a:r>
              <a:rPr lang="en-US" sz="4800" dirty="0">
                <a:solidFill>
                  <a:srgbClr val="000000"/>
                </a:solidFill>
              </a:rPr>
              <a:t>Embedded (into Java program)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Use </a:t>
            </a:r>
            <a:r>
              <a:rPr lang="en-US" sz="4200" dirty="0" err="1">
                <a:solidFill>
                  <a:srgbClr val="000000"/>
                </a:solidFill>
              </a:rPr>
              <a:t>PigServer</a:t>
            </a:r>
            <a:r>
              <a:rPr lang="en-US" sz="4200" dirty="0">
                <a:solidFill>
                  <a:srgbClr val="000000"/>
                </a:solidFill>
              </a:rPr>
              <a:t> class (like JDBC for SQL)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Use </a:t>
            </a:r>
            <a:r>
              <a:rPr lang="en-US" sz="4200" dirty="0" err="1">
                <a:solidFill>
                  <a:srgbClr val="000000"/>
                </a:solidFill>
              </a:rPr>
              <a:t>PigRunner</a:t>
            </a:r>
            <a:r>
              <a:rPr lang="en-US" sz="4200" dirty="0">
                <a:solidFill>
                  <a:srgbClr val="000000"/>
                </a:solidFill>
              </a:rPr>
              <a:t> to access Grunt</a:t>
            </a:r>
          </a:p>
        </p:txBody>
      </p:sp>
    </p:spTree>
    <p:extLst>
      <p:ext uri="{BB962C8B-B14F-4D97-AF65-F5344CB8AC3E}">
        <p14:creationId xmlns:p14="http://schemas.microsoft.com/office/powerpoint/2010/main" val="208747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5DA1-A560-4E80-B659-E20C977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48641"/>
            <a:ext cx="17099280" cy="19882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Highest Temperature by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29648-787F-4232-865B-1CB426E18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923" y="2146852"/>
            <a:ext cx="16653402" cy="72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5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75DA1-A560-4E80-B659-E20C977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48641"/>
            <a:ext cx="16479520" cy="19882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Highest Temperature by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FD879-3DD5-482F-984F-A731DFC29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" y="1908478"/>
            <a:ext cx="15439813" cy="75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69D71-CD77-421A-A5EF-251D30AB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1" y="1407305"/>
            <a:ext cx="14914879" cy="79991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075DA1-A560-4E80-B659-E20C977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9882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Highest Temperature by Year</a:t>
            </a:r>
          </a:p>
        </p:txBody>
      </p:sp>
    </p:spTree>
    <p:extLst>
      <p:ext uri="{BB962C8B-B14F-4D97-AF65-F5344CB8AC3E}">
        <p14:creationId xmlns:p14="http://schemas.microsoft.com/office/powerpoint/2010/main" val="349271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076AB-16E9-430E-9917-12D829CDA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95" y="1638586"/>
            <a:ext cx="15327238" cy="775545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EB075DA1-A560-4E80-B659-E20C9773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9882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Highest Temperature by Year</a:t>
            </a:r>
          </a:p>
        </p:txBody>
      </p:sp>
    </p:spTree>
    <p:extLst>
      <p:ext uri="{BB962C8B-B14F-4D97-AF65-F5344CB8AC3E}">
        <p14:creationId xmlns:p14="http://schemas.microsoft.com/office/powerpoint/2010/main" val="330728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48208-4B36-4657-A332-4E49F236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48641"/>
            <a:ext cx="17150080" cy="19882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Highest Temperature by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D643A-924F-46CE-A268-E3EFAD08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20" y="1542774"/>
            <a:ext cx="13879002" cy="78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26973-2DFB-4BDF-97F8-06FCB561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0"/>
            <a:ext cx="17119266" cy="24790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Pig on a Subset of Your Data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A6F6037-D4BD-43B7-8F4C-497761B8A2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2220150"/>
            <a:ext cx="16264394" cy="7224888"/>
          </a:xfrm>
        </p:spPr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You saw an example run on a tiny dataset</a:t>
            </a:r>
          </a:p>
          <a:p>
            <a:endParaRPr lang="en-US" sz="4800" dirty="0">
              <a:solidFill>
                <a:srgbClr val="000000"/>
              </a:solidFill>
            </a:endParaRPr>
          </a:p>
          <a:p>
            <a:r>
              <a:rPr lang="en-US" sz="4800" dirty="0">
                <a:solidFill>
                  <a:srgbClr val="000000"/>
                </a:solidFill>
              </a:rPr>
              <a:t>How to test your program on a larger dataset, </a:t>
            </a:r>
            <a:r>
              <a:rPr lang="en-US" sz="4800" dirty="0">
                <a:solidFill>
                  <a:srgbClr val="648D26"/>
                </a:solidFill>
              </a:rPr>
              <a:t>without having to wait for a long time</a:t>
            </a:r>
            <a:r>
              <a:rPr lang="en-US" sz="4800" dirty="0">
                <a:solidFill>
                  <a:srgbClr val="000000"/>
                </a:solidFill>
              </a:rPr>
              <a:t>?</a:t>
            </a:r>
          </a:p>
          <a:p>
            <a:pPr lvl="1">
              <a:buFont typeface="Arial" charset="0"/>
              <a:buChar char="•"/>
            </a:pPr>
            <a:r>
              <a:rPr lang="en-US" sz="4200" dirty="0">
                <a:solidFill>
                  <a:srgbClr val="000000"/>
                </a:solidFill>
              </a:rPr>
              <a:t>Use the </a:t>
            </a:r>
            <a:r>
              <a:rPr lang="en-US" sz="4200" dirty="0">
                <a:solidFill>
                  <a:srgbClr val="648D26"/>
                </a:solidFill>
              </a:rPr>
              <a:t>ILLUSTRATE</a:t>
            </a:r>
            <a:r>
              <a:rPr lang="en-US" sz="4200" dirty="0">
                <a:solidFill>
                  <a:srgbClr val="000000"/>
                </a:solidFill>
              </a:rPr>
              <a:t> command to generate sample dataset</a:t>
            </a:r>
          </a:p>
        </p:txBody>
      </p:sp>
    </p:spTree>
    <p:extLst>
      <p:ext uri="{BB962C8B-B14F-4D97-AF65-F5344CB8AC3E}">
        <p14:creationId xmlns:p14="http://schemas.microsoft.com/office/powerpoint/2010/main" val="134087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269845-8F6A-4302-8300-3B54D6BB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548640"/>
            <a:ext cx="17180560" cy="21123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Pig on a Subset of Your Data</a:t>
            </a:r>
          </a:p>
        </p:txBody>
      </p:sp>
      <p:sp>
        <p:nvSpPr>
          <p:cNvPr id="5" name="grunt&gt; ILLUSTRATE max_temp;">
            <a:extLst>
              <a:ext uri="{FF2B5EF4-FFF2-40B4-BE49-F238E27FC236}">
                <a16:creationId xmlns:a16="http://schemas.microsoft.com/office/drawing/2014/main" id="{C2AB1054-048E-4A77-B121-3696F6618F08}"/>
              </a:ext>
            </a:extLst>
          </p:cNvPr>
          <p:cNvSpPr txBox="1"/>
          <p:nvPr/>
        </p:nvSpPr>
        <p:spPr>
          <a:xfrm>
            <a:off x="1117143" y="2087433"/>
            <a:ext cx="7542930" cy="60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lvl="1">
              <a:spcBef>
                <a:spcPts val="3270"/>
              </a:spcBef>
              <a:defRPr sz="2700">
                <a:latin typeface="Courier"/>
                <a:ea typeface="Courier"/>
                <a:cs typeface="Courier"/>
                <a:sym typeface="Courier"/>
              </a:defRPr>
            </a:pPr>
            <a:r>
              <a:rPr sz="3200" dirty="0">
                <a:solidFill>
                  <a:srgbClr val="6D6D6D"/>
                </a:solidFill>
              </a:rPr>
              <a:t>grunt&gt; </a:t>
            </a:r>
            <a:r>
              <a:rPr sz="3200" b="1" dirty="0">
                <a:solidFill>
                  <a:srgbClr val="648D26"/>
                </a:solidFill>
              </a:rPr>
              <a:t>ILLUSTRATE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max_temp</a:t>
            </a:r>
            <a:r>
              <a:rPr sz="320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6" name="Duen_s Kindle for Mac 2 - Hadoop_ The Definitive Guide.png" descr="Duen_s Kindle for Mac 2 - Hadoop_ The Definitive Guide.png">
            <a:extLst>
              <a:ext uri="{FF2B5EF4-FFF2-40B4-BE49-F238E27FC236}">
                <a16:creationId xmlns:a16="http://schemas.microsoft.com/office/drawing/2014/main" id="{47E53D70-D3E7-49E3-B54D-575E6707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63" y="2688078"/>
            <a:ext cx="11180878" cy="73520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516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777C9B-6123-495D-9A72-3A6384A4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20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to Learn About Pig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5B02E-44BE-48D1-9FCD-FADEAE37CE70}"/>
              </a:ext>
            </a:extLst>
          </p:cNvPr>
          <p:cNvSpPr/>
          <p:nvPr/>
        </p:nvSpPr>
        <p:spPr>
          <a:xfrm>
            <a:off x="883920" y="2069402"/>
            <a:ext cx="15289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>
              <a:spcBef>
                <a:spcPts val="3270"/>
              </a:spcBef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Operators, Diagnostic Operators (e.g., describe, explain, illustrate), utility commands (cat, cd, kill, exec), etc.</a:t>
            </a:r>
          </a:p>
        </p:txBody>
      </p:sp>
      <p:pic>
        <p:nvPicPr>
          <p:cNvPr id="6" name="Duen_s Kindle for Mac 2 - Hadoop_ The Definitive Guide-1.png" descr="Duen_s Kindle for Mac 2 - Hadoop_ The Definitive Guide-1.png">
            <a:extLst>
              <a:ext uri="{FF2B5EF4-FFF2-40B4-BE49-F238E27FC236}">
                <a16:creationId xmlns:a16="http://schemas.microsoft.com/office/drawing/2014/main" id="{973CE766-2D0B-4C44-B0DD-9C7D0C056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3362065"/>
            <a:ext cx="8788072" cy="6542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835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3617" y="561110"/>
            <a:ext cx="16754302" cy="1505240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Hive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8A0AE-6511-4545-BBC4-DF666DFDBDAE}"/>
              </a:ext>
            </a:extLst>
          </p:cNvPr>
          <p:cNvSpPr/>
          <p:nvPr/>
        </p:nvSpPr>
        <p:spPr>
          <a:xfrm>
            <a:off x="893617" y="2287846"/>
            <a:ext cx="1349477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 fontAlgn="auto">
              <a:spcBef>
                <a:spcPts val="3270"/>
              </a:spcBef>
              <a:spcAft>
                <a:spcPts val="0"/>
              </a:spcAft>
              <a:defRPr b="1">
                <a:solidFill>
                  <a:srgbClr val="648D26"/>
                </a:solidFill>
              </a:defRPr>
            </a:pP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Use SQL to run queries on large datasets</a:t>
            </a:r>
          </a:p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Developed at Facebook</a:t>
            </a:r>
          </a:p>
          <a:p>
            <a:pPr defTabSz="616098" fontAlgn="auto">
              <a:spcBef>
                <a:spcPts val="3270"/>
              </a:spcBef>
              <a:spcAft>
                <a:spcPts val="0"/>
              </a:spcAft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Similar to Pig, Hive runs on client computer that submit jobs </a:t>
            </a:r>
            <a:b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</a:b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(no need to install on Hadoop cluster)</a:t>
            </a:r>
          </a:p>
          <a:p>
            <a:pPr marL="1406310" lvl="1" indent="-602704" defTabSz="616098" fontAlgn="auto">
              <a:spcBef>
                <a:spcPts val="4800"/>
              </a:spcBef>
              <a:spcAft>
                <a:spcPts val="0"/>
              </a:spcAft>
              <a:buSzPct val="100000"/>
              <a:buFontTx/>
              <a:buChar char="•"/>
            </a:pP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You write </a:t>
            </a:r>
            <a:r>
              <a:rPr lang="en-US" sz="3600" kern="0" dirty="0" err="1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HiveQL</a:t>
            </a:r>
            <a:r>
              <a:rPr lang="en-US" sz="3600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 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(Hive’s query language), which gets converted into MapReduce jobs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60260-D7CC-4CF8-AF96-848AC3C8DA14}"/>
              </a:ext>
            </a:extLst>
          </p:cNvPr>
          <p:cNvSpPr txBox="1"/>
          <p:nvPr/>
        </p:nvSpPr>
        <p:spPr>
          <a:xfrm>
            <a:off x="13949312" y="2929235"/>
            <a:ext cx="2901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http://hive.apache.org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14" y="511793"/>
            <a:ext cx="2443376" cy="21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6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399C30-7CCB-48EC-AEEE-499B7F78DDCF}"/>
              </a:ext>
            </a:extLst>
          </p:cNvPr>
          <p:cNvSpPr txBox="1"/>
          <p:nvPr/>
        </p:nvSpPr>
        <p:spPr>
          <a:xfrm>
            <a:off x="546718" y="6230769"/>
            <a:ext cx="14751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LOAD DATA LOCAL INPATH 'input/</a:t>
            </a:r>
            <a:r>
              <a:rPr lang="en-US" sz="3200" kern="0" dirty="0" err="1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ncdc</a:t>
            </a:r>
            <a:r>
              <a:rPr lang="en-US" sz="32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/micro-tab/</a:t>
            </a:r>
            <a:r>
              <a:rPr lang="en-US" sz="3200" kern="0" dirty="0" err="1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sample.txt</a:t>
            </a:r>
            <a:r>
              <a:rPr lang="en-US" sz="32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'</a:t>
            </a:r>
          </a:p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2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OVERWRITE INTO TABLE records;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5A020-B71E-407A-AF3D-5C46B19FCF52}"/>
              </a:ext>
            </a:extLst>
          </p:cNvPr>
          <p:cNvSpPr txBox="1"/>
          <p:nvPr/>
        </p:nvSpPr>
        <p:spPr>
          <a:xfrm>
            <a:off x="619767" y="2479976"/>
            <a:ext cx="172763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CREATE TABLE records (year STRING, temperature INT, quality INT)</a:t>
            </a:r>
          </a:p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ROW FORMAT DELIMITED</a:t>
            </a:r>
          </a:p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4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	FIELDS TERMINATED BY ‘\t’;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BCA966-6914-45A9-AD3B-3F32DCA6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561110"/>
            <a:ext cx="15983268" cy="1493020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Example: create table, load data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7396261B-FEB4-4BEC-80A2-DB61E6B3A286}"/>
              </a:ext>
            </a:extLst>
          </p:cNvPr>
          <p:cNvSpPr/>
          <p:nvPr/>
        </p:nvSpPr>
        <p:spPr>
          <a:xfrm>
            <a:off x="6280212" y="3330600"/>
            <a:ext cx="3496652" cy="401376"/>
          </a:xfrm>
          <a:prstGeom prst="line">
            <a:avLst/>
          </a:prstGeom>
          <a:ln w="38100">
            <a:solidFill>
              <a:srgbClr val="669C35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 defTabSz="482164" fontAlgn="auto" hangingPunct="0">
              <a:spcBef>
                <a:spcPts val="0"/>
              </a:spcBef>
              <a:spcAft>
                <a:spcPts val="0"/>
              </a:spcAft>
              <a:defRPr sz="1200"/>
            </a:pPr>
            <a:endParaRPr sz="1266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9" name="Specify that data file is tab-separated">
            <a:extLst>
              <a:ext uri="{FF2B5EF4-FFF2-40B4-BE49-F238E27FC236}">
                <a16:creationId xmlns:a16="http://schemas.microsoft.com/office/drawing/2014/main" id="{AABF5189-38EB-4963-A81F-50993F3BCBA5}"/>
              </a:ext>
            </a:extLst>
          </p:cNvPr>
          <p:cNvSpPr txBox="1"/>
          <p:nvPr/>
        </p:nvSpPr>
        <p:spPr>
          <a:xfrm>
            <a:off x="9891935" y="3421832"/>
            <a:ext cx="5786438" cy="127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3600">
                <a:solidFill>
                  <a:srgbClr val="648D26"/>
                </a:solidFill>
              </a:defRPr>
            </a:lvl1pPr>
          </a:lstStyle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sz="3796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Specify that data file is tab-separated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9184EF88-5917-4425-8067-569ED059A48A}"/>
              </a:ext>
            </a:extLst>
          </p:cNvPr>
          <p:cNvSpPr/>
          <p:nvPr/>
        </p:nvSpPr>
        <p:spPr>
          <a:xfrm>
            <a:off x="9622048" y="6840166"/>
            <a:ext cx="15440" cy="1426248"/>
          </a:xfrm>
          <a:prstGeom prst="line">
            <a:avLst/>
          </a:prstGeom>
          <a:ln w="38100">
            <a:solidFill>
              <a:srgbClr val="669C35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 defTabSz="482164" fontAlgn="auto" hangingPunct="0">
              <a:spcBef>
                <a:spcPts val="0"/>
              </a:spcBef>
              <a:spcAft>
                <a:spcPts val="0"/>
              </a:spcAft>
              <a:defRPr sz="1200"/>
            </a:pPr>
            <a:endParaRPr sz="1266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1" name="This data file will be copied to Hive’s internal data directory">
            <a:extLst>
              <a:ext uri="{FF2B5EF4-FFF2-40B4-BE49-F238E27FC236}">
                <a16:creationId xmlns:a16="http://schemas.microsoft.com/office/drawing/2014/main" id="{FCE32785-580C-4BE0-8858-A52F1D55F4F9}"/>
              </a:ext>
            </a:extLst>
          </p:cNvPr>
          <p:cNvSpPr txBox="1"/>
          <p:nvPr/>
        </p:nvSpPr>
        <p:spPr>
          <a:xfrm>
            <a:off x="6613188" y="8266414"/>
            <a:ext cx="7032128" cy="127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defTabSz="733404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648D26"/>
                </a:solidFill>
              </a:defRPr>
            </a:pPr>
            <a:r>
              <a:rPr sz="3796" kern="0" dirty="0">
                <a:solidFill>
                  <a:srgbClr val="648D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This data file will be copied to Hive’s internal data directory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CA14189B-1CC6-4A43-A555-D4497435869C}"/>
              </a:ext>
            </a:extLst>
          </p:cNvPr>
          <p:cNvSpPr/>
          <p:nvPr/>
        </p:nvSpPr>
        <p:spPr>
          <a:xfrm>
            <a:off x="1930400" y="7397214"/>
            <a:ext cx="0" cy="806212"/>
          </a:xfrm>
          <a:prstGeom prst="line">
            <a:avLst/>
          </a:prstGeom>
          <a:ln w="38100">
            <a:solidFill>
              <a:srgbClr val="669C35"/>
            </a:solidFill>
            <a:miter lim="400000"/>
            <a:headEnd type="stealth"/>
          </a:ln>
        </p:spPr>
        <p:txBody>
          <a:bodyPr lIns="53578" tIns="53578" rIns="53578" bIns="53578" anchor="ctr"/>
          <a:lstStyle/>
          <a:p>
            <a:pPr defTabSz="482164" fontAlgn="auto" hangingPunct="0">
              <a:spcBef>
                <a:spcPts val="0"/>
              </a:spcBef>
              <a:spcAft>
                <a:spcPts val="0"/>
              </a:spcAft>
              <a:defRPr sz="1200"/>
            </a:pPr>
            <a:endParaRPr sz="1266" kern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Overwrite old file">
            <a:extLst>
              <a:ext uri="{FF2B5EF4-FFF2-40B4-BE49-F238E27FC236}">
                <a16:creationId xmlns:a16="http://schemas.microsoft.com/office/drawing/2014/main" id="{9062EFC1-7E4F-40D5-A458-854A4FC08820}"/>
              </a:ext>
            </a:extLst>
          </p:cNvPr>
          <p:cNvSpPr txBox="1"/>
          <p:nvPr/>
        </p:nvSpPr>
        <p:spPr>
          <a:xfrm>
            <a:off x="619767" y="8092385"/>
            <a:ext cx="4246066" cy="692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>
            <a:spAutoFit/>
          </a:bodyPr>
          <a:lstStyle>
            <a:lvl1pPr algn="l">
              <a:defRPr sz="3600">
                <a:solidFill>
                  <a:srgbClr val="648D26"/>
                </a:solidFill>
              </a:defRPr>
            </a:lvl1pPr>
          </a:lstStyle>
          <a:p>
            <a:pPr defTabSz="733404" fontAlgn="auto" hangingPunct="0">
              <a:spcBef>
                <a:spcPts val="0"/>
              </a:spcBef>
              <a:spcAft>
                <a:spcPts val="0"/>
              </a:spcAft>
            </a:pPr>
            <a:r>
              <a:rPr sz="3796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Overwrite old file</a:t>
            </a:r>
          </a:p>
        </p:txBody>
      </p:sp>
    </p:spTree>
    <p:extLst>
      <p:ext uri="{BB962C8B-B14F-4D97-AF65-F5344CB8AC3E}">
        <p14:creationId xmlns:p14="http://schemas.microsoft.com/office/powerpoint/2010/main" val="1845069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786CC-3D29-4F94-902D-5B74F98F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561110"/>
            <a:ext cx="15983268" cy="1371600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Example: Query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5E74A-9D7C-4F5D-95D3-56CA84E51517}"/>
              </a:ext>
            </a:extLst>
          </p:cNvPr>
          <p:cNvSpPr txBox="1"/>
          <p:nvPr/>
        </p:nvSpPr>
        <p:spPr>
          <a:xfrm>
            <a:off x="893618" y="2261768"/>
            <a:ext cx="169860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hive&gt;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SELECT year, MAX(temperature)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FROM records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WHERE temperature != 9999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  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AND (quality =0 OR quality =1 OR quality =4 OR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quality = 5 OR quality = 9)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GROUP BY year;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1949  111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1950  22</a:t>
            </a:r>
          </a:p>
        </p:txBody>
      </p:sp>
    </p:spTree>
    <p:extLst>
      <p:ext uri="{BB962C8B-B14F-4D97-AF65-F5344CB8AC3E}">
        <p14:creationId xmlns:p14="http://schemas.microsoft.com/office/powerpoint/2010/main" val="186583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786CC-3D29-4F94-902D-5B74F98F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561110"/>
            <a:ext cx="16085128" cy="1704108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Find Highest Temperature by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5E74A-9D7C-4F5D-95D3-56CA84E51517}"/>
              </a:ext>
            </a:extLst>
          </p:cNvPr>
          <p:cNvSpPr txBox="1"/>
          <p:nvPr/>
        </p:nvSpPr>
        <p:spPr>
          <a:xfrm>
            <a:off x="993840" y="2646230"/>
            <a:ext cx="16986060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hive&gt;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SELECT year, MAX(temperature)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FROM records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WHERE temperature != 9999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  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AND (quality =0 OR quality =1 OR quality =4 OR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quality = 5 OR quality = 9)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    &gt; </a:t>
            </a:r>
            <a:r>
              <a:rPr lang="en-US" sz="3800" b="1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GROUP BY year;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1949  111</a:t>
            </a:r>
          </a:p>
          <a:p>
            <a:pPr defTabSz="733404" fontAlgn="auto" hangingPunct="0">
              <a:spcBef>
                <a:spcPts val="800"/>
              </a:spcBef>
              <a:spcAft>
                <a:spcPts val="0"/>
              </a:spcAft>
            </a:pPr>
            <a:r>
              <a:rPr lang="en-US" sz="3800" kern="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  <a:sym typeface="Helvetica"/>
              </a:rPr>
              <a:t>1950  22</a:t>
            </a:r>
          </a:p>
        </p:txBody>
      </p:sp>
    </p:spTree>
    <p:extLst>
      <p:ext uri="{BB962C8B-B14F-4D97-AF65-F5344CB8AC3E}">
        <p14:creationId xmlns:p14="http://schemas.microsoft.com/office/powerpoint/2010/main" val="289295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1DB96-9912-46F1-9C8B-B2E44FC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561110"/>
            <a:ext cx="15983268" cy="1442684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Same Thing Done using Pig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D643A-924F-46CE-A268-E3EFAD08A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618" y="1770712"/>
            <a:ext cx="13846628" cy="77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34BEA-FFAA-4FE2-BC94-E47473A2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561110"/>
            <a:ext cx="15983268" cy="1589808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Hive (~SQL) vs Pig</a:t>
            </a:r>
          </a:p>
        </p:txBody>
      </p:sp>
      <p:sp>
        <p:nvSpPr>
          <p:cNvPr id="6" name="Pig is procedural (SQL is declarative)…">
            <a:extLst>
              <a:ext uri="{FF2B5EF4-FFF2-40B4-BE49-F238E27FC236}">
                <a16:creationId xmlns:a16="http://schemas.microsoft.com/office/drawing/2014/main" id="{F2589F87-88E1-4571-8057-5283FC7DE910}"/>
              </a:ext>
            </a:extLst>
          </p:cNvPr>
          <p:cNvSpPr txBox="1"/>
          <p:nvPr/>
        </p:nvSpPr>
        <p:spPr>
          <a:xfrm>
            <a:off x="893618" y="2150919"/>
            <a:ext cx="16279772" cy="521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3578" tIns="53578" rIns="53578" bIns="53578" anchor="ctr">
            <a:spAutoFit/>
          </a:bodyPr>
          <a:lstStyle/>
          <a:p>
            <a:pPr marL="651068" indent="-651068" defTabSz="482164" fontAlgn="auto" hangingPunct="0">
              <a:spcBef>
                <a:spcPts val="2426"/>
              </a:spcBef>
              <a:spcAft>
                <a:spcPts val="0"/>
              </a:spcAft>
              <a:buSzPct val="100000"/>
              <a:buFontTx/>
              <a:buAutoNum type="arabicPeriod"/>
              <a:tabLst>
                <a:tab pos="133934" algn="l"/>
                <a:tab pos="455376" algn="ctr"/>
              </a:tabLst>
              <a:defRPr sz="4000">
                <a:solidFill>
                  <a:srgbClr val="444444"/>
                </a:solidFill>
              </a:defRPr>
            </a:pP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Pig is procedural (SQL is declarative)</a:t>
            </a:r>
          </a:p>
          <a:p>
            <a:pPr marL="651068" indent="-651068" defTabSz="482164" fontAlgn="auto" hangingPunct="0">
              <a:spcBef>
                <a:spcPts val="2426"/>
              </a:spcBef>
              <a:spcAft>
                <a:spcPts val="0"/>
              </a:spcAft>
              <a:buSzPct val="100000"/>
              <a:buFontTx/>
              <a:buAutoNum type="arabicPeriod"/>
              <a:tabLst>
                <a:tab pos="133934" algn="l"/>
                <a:tab pos="455376" algn="ctr"/>
              </a:tabLst>
              <a:defRPr sz="4000">
                <a:solidFill>
                  <a:srgbClr val="444444"/>
                </a:solidFill>
              </a:defRPr>
            </a:pP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͏</a:t>
            </a:r>
            <a:r>
              <a:rPr lang="en-US" sz="3600" kern="0" dirty="0" err="1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C</a:t>
            </a:r>
            <a:r>
              <a:rPr sz="3600" kern="0" dirty="0" err="1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heckpointing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data in the pipeline</a:t>
            </a:r>
          </a:p>
          <a:p>
            <a:pPr marL="651068" indent="-651068" defTabSz="482164" fontAlgn="auto" hangingPunct="0">
              <a:spcBef>
                <a:spcPts val="2426"/>
              </a:spcBef>
              <a:spcAft>
                <a:spcPts val="0"/>
              </a:spcAft>
              <a:buSzPct val="100000"/>
              <a:buFontTx/>
              <a:buAutoNum type="arabicPeriod"/>
              <a:tabLst>
                <a:tab pos="133934" algn="l"/>
                <a:tab pos="455376" algn="ctr"/>
              </a:tabLst>
              <a:defRPr sz="4000">
                <a:solidFill>
                  <a:srgbClr val="444444"/>
                </a:solidFill>
              </a:defRPr>
            </a:pP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Use specific operator implementations</a:t>
            </a: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vs. relying on optimizer</a:t>
            </a:r>
          </a:p>
          <a:p>
            <a:pPr marL="651068" indent="-651068" defTabSz="482164" fontAlgn="auto" hangingPunct="0">
              <a:spcBef>
                <a:spcPts val="2426"/>
              </a:spcBef>
              <a:spcAft>
                <a:spcPts val="0"/>
              </a:spcAft>
              <a:buSzPct val="100000"/>
              <a:buFontTx/>
              <a:buAutoNum type="arabicPeriod"/>
              <a:tabLst>
                <a:tab pos="133934" algn="l"/>
                <a:tab pos="455376" algn="ctr"/>
              </a:tabLst>
              <a:defRPr sz="4000">
                <a:solidFill>
                  <a:srgbClr val="444444"/>
                </a:solidFill>
              </a:defRPr>
            </a:pP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͏Sp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litting pipeline </a:t>
            </a:r>
            <a:b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   e.g., do multiple things to intermediate data</a:t>
            </a:r>
          </a:p>
          <a:p>
            <a:pPr marL="651068" indent="-651068" defTabSz="482164" fontAlgn="auto" hangingPunct="0">
              <a:spcBef>
                <a:spcPts val="2426"/>
              </a:spcBef>
              <a:spcAft>
                <a:spcPts val="0"/>
              </a:spcAft>
              <a:buSzPct val="100000"/>
              <a:buFontTx/>
              <a:buAutoNum type="arabicPeriod"/>
              <a:tabLst>
                <a:tab pos="133934" algn="l"/>
                <a:tab pos="455376" algn="ctr"/>
              </a:tabLst>
              <a:defRPr sz="4000">
                <a:solidFill>
                  <a:srgbClr val="444444"/>
                </a:solidFill>
              </a:defRPr>
            </a:pPr>
            <a:r>
              <a:rPr lang="en-US"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</a:t>
            </a: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Use developer’s own code </a:t>
            </a:r>
            <a:b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444444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   e.g., different ways of loading data</a:t>
            </a:r>
          </a:p>
        </p:txBody>
      </p:sp>
    </p:spTree>
    <p:extLst>
      <p:ext uri="{BB962C8B-B14F-4D97-AF65-F5344CB8AC3E}">
        <p14:creationId xmlns:p14="http://schemas.microsoft.com/office/powerpoint/2010/main" val="10967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503680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Pig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4AACB-4347-4401-872D-8B300E6E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2505006"/>
            <a:ext cx="15579170" cy="6772204"/>
          </a:xfrm>
        </p:spPr>
        <p:txBody>
          <a:bodyPr/>
          <a:lstStyle/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solidFill>
                  <a:srgbClr val="000000"/>
                </a:solidFill>
                <a:sym typeface="Helvetica"/>
              </a:rPr>
              <a:t>High-level language</a:t>
            </a:r>
          </a:p>
          <a:p>
            <a:pPr marL="1237552" lvl="1" indent="-530378" defTabSz="542164">
              <a:spcBef>
                <a:spcPts val="2214"/>
              </a:spcBef>
              <a:buFontTx/>
              <a:buChar char="•"/>
              <a:defRPr sz="3696"/>
            </a:pPr>
            <a:r>
              <a:rPr lang="en-US" sz="4400" dirty="0">
                <a:solidFill>
                  <a:srgbClr val="000000"/>
                </a:solidFill>
                <a:sym typeface="Helvetica"/>
              </a:rPr>
              <a:t>instead of writing low-level map and reduce functions</a:t>
            </a:r>
          </a:p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solidFill>
                  <a:srgbClr val="000000"/>
                </a:solidFill>
                <a:sym typeface="Helvetica"/>
              </a:rPr>
              <a:t>Easier to </a:t>
            </a:r>
            <a:r>
              <a:rPr lang="en-US" sz="4400" dirty="0">
                <a:solidFill>
                  <a:srgbClr val="648D26"/>
                </a:solidFill>
                <a:sym typeface="Helvetica"/>
              </a:rPr>
              <a:t>program, understand and maintain</a:t>
            </a:r>
          </a:p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solidFill>
                  <a:srgbClr val="000000"/>
                </a:solidFill>
                <a:sym typeface="Helvetica"/>
              </a:rPr>
              <a:t>Created at Yahoo!</a:t>
            </a:r>
            <a:endParaRPr lang="en-US" sz="4400" dirty="0">
              <a:solidFill>
                <a:srgbClr val="648D26"/>
              </a:solidFill>
              <a:sym typeface="Helvetica"/>
            </a:endParaRPr>
          </a:p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solidFill>
                  <a:srgbClr val="000000"/>
                </a:solidFill>
                <a:sym typeface="Helvetica"/>
              </a:rPr>
              <a:t>Produces sequences of Map-Reduce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78" y="950526"/>
            <a:ext cx="206887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736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BDDE0-D345-4DDC-9591-27BCE033F688}"/>
              </a:ext>
            </a:extLst>
          </p:cNvPr>
          <p:cNvSpPr/>
          <p:nvPr/>
        </p:nvSpPr>
        <p:spPr>
          <a:xfrm>
            <a:off x="883920" y="2375016"/>
            <a:ext cx="13981472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6098">
              <a:spcBef>
                <a:spcPts val="3270"/>
              </a:spcBef>
            </a:pP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program becomes a </a:t>
            </a:r>
            <a:r>
              <a:rPr lang="en-US" sz="460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flow</a:t>
            </a: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sequence </a:t>
            </a:r>
            <a:b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</a:t>
            </a:r>
            <a:r>
              <a:rPr lang="en-US" sz="460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transformations</a:t>
            </a: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241082" defTabSz="616098">
              <a:spcBef>
                <a:spcPts val="4800"/>
              </a:spcBef>
              <a:defRPr sz="6400"/>
            </a:pPr>
            <a: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➡ </a:t>
            </a:r>
            <a:r>
              <a:rPr lang="en-US" sz="700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flow</a:t>
            </a:r>
            <a:r>
              <a:rPr lang="en-US" sz="7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➡ output</a:t>
            </a:r>
          </a:p>
          <a:p>
            <a:pPr defTabSz="616098">
              <a:spcBef>
                <a:spcPts val="3270"/>
              </a:spcBef>
            </a:pP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specify </a:t>
            </a:r>
            <a:r>
              <a:rPr lang="en-US" sz="4600" dirty="0">
                <a:solidFill>
                  <a:srgbClr val="648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flow</a:t>
            </a: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600" dirty="0">
                <a:solidFill>
                  <a:srgbClr val="7097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 Latin</a:t>
            </a:r>
            <a:r>
              <a:rPr lang="en-U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(Pig’s language). Then, Pig turns the data flow into a sequence of MapReduce jobs automatically!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78" y="950526"/>
            <a:ext cx="2068872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2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6E062-6F87-409C-9A50-F9954FD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675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Pig: 1st Benefit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A92643E-100A-41C4-9602-FEE9C605DF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0" y="2220150"/>
            <a:ext cx="16287092" cy="7224888"/>
          </a:xfrm>
        </p:spPr>
        <p:txBody>
          <a:bodyPr/>
          <a:lstStyle/>
          <a:p>
            <a:pPr defTabSz="616098">
              <a:spcBef>
                <a:spcPts val="3270"/>
              </a:spcBef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Save time and effort!</a:t>
            </a:r>
          </a:p>
          <a:p>
            <a:pPr marL="685800" indent="-685800" defTabSz="616098">
              <a:spcBef>
                <a:spcPts val="3270"/>
              </a:spcBef>
              <a:buFont typeface="Arial" charset="0"/>
              <a:buChar char="•"/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Write only a </a:t>
            </a:r>
            <a:r>
              <a:rPr lang="en-US" sz="4800" dirty="0">
                <a:solidFill>
                  <a:srgbClr val="648D26"/>
                </a:solidFill>
                <a:sym typeface="Helvetica"/>
              </a:rPr>
              <a:t>few lines </a:t>
            </a:r>
            <a:r>
              <a:rPr lang="en-US" sz="4800" dirty="0">
                <a:solidFill>
                  <a:srgbClr val="000000"/>
                </a:solidFill>
                <a:sym typeface="Helvetica"/>
              </a:rPr>
              <a:t>of Pig Latin</a:t>
            </a:r>
          </a:p>
          <a:p>
            <a:pPr marL="685800" indent="-685800" defTabSz="616098">
              <a:spcBef>
                <a:spcPts val="3270"/>
              </a:spcBef>
              <a:buFont typeface="Arial" charset="0"/>
              <a:buChar char="•"/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Quite easy to learn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459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92643E-100A-41C4-9602-FEE9C605DF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0" y="2220150"/>
            <a:ext cx="16287092" cy="7224888"/>
          </a:xfrm>
        </p:spPr>
        <p:txBody>
          <a:bodyPr/>
          <a:lstStyle/>
          <a:p>
            <a:pPr defTabSz="616098">
              <a:spcBef>
                <a:spcPts val="3270"/>
              </a:spcBef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Pig can perform a </a:t>
            </a:r>
            <a:r>
              <a:rPr lang="en-US" sz="4800" dirty="0">
                <a:solidFill>
                  <a:srgbClr val="648D26"/>
                </a:solidFill>
                <a:sym typeface="Helvetica"/>
              </a:rPr>
              <a:t>sample run </a:t>
            </a:r>
            <a:r>
              <a:rPr lang="en-US" sz="4800" dirty="0">
                <a:solidFill>
                  <a:srgbClr val="000000"/>
                </a:solidFill>
                <a:sym typeface="Helvetica"/>
              </a:rPr>
              <a:t>on representative subset of your input data automatically!</a:t>
            </a:r>
          </a:p>
          <a:p>
            <a:pPr defTabSz="616098">
              <a:spcBef>
                <a:spcPts val="3270"/>
              </a:spcBef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Helps debug your code in smaller scale (</a:t>
            </a:r>
            <a:r>
              <a:rPr lang="en-US" sz="4800" dirty="0">
                <a:solidFill>
                  <a:srgbClr val="648D26"/>
                </a:solidFill>
                <a:sym typeface="Helvetica"/>
              </a:rPr>
              <a:t>much faster!</a:t>
            </a:r>
            <a:r>
              <a:rPr lang="en-US" sz="4800" dirty="0">
                <a:solidFill>
                  <a:srgbClr val="000000"/>
                </a:solidFill>
                <a:sym typeface="Helvetica"/>
              </a:rPr>
              <a:t>), before applying on full data</a:t>
            </a:r>
          </a:p>
          <a:p>
            <a:endParaRPr lang="en-US" sz="4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C9E0A-82F8-4E4A-B313-D8D44F9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6715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Pig: 2nd Benefit</a:t>
            </a:r>
          </a:p>
        </p:txBody>
      </p:sp>
    </p:spTree>
    <p:extLst>
      <p:ext uri="{BB962C8B-B14F-4D97-AF65-F5344CB8AC3E}">
        <p14:creationId xmlns:p14="http://schemas.microsoft.com/office/powerpoint/2010/main" val="15228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Pig is good for?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70627-16AC-4960-ABF4-77A1FBD9E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" y="2083041"/>
            <a:ext cx="16619278" cy="57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3FF0C4-FD42-4338-B5D1-B116A93620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19" y="2016950"/>
            <a:ext cx="15992966" cy="7224888"/>
          </a:xfrm>
        </p:spPr>
        <p:txBody>
          <a:bodyPr/>
          <a:lstStyle/>
          <a:p>
            <a:pPr defTabSz="616098">
              <a:spcBef>
                <a:spcPts val="3270"/>
              </a:spcBef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Pig is a </a:t>
            </a:r>
            <a:r>
              <a:rPr lang="en-US" sz="4800" dirty="0">
                <a:solidFill>
                  <a:srgbClr val="648D26"/>
                </a:solidFill>
                <a:sym typeface="Helvetica"/>
              </a:rPr>
              <a:t>client-side</a:t>
            </a:r>
            <a:r>
              <a:rPr lang="en-US" sz="4800" dirty="0">
                <a:solidFill>
                  <a:srgbClr val="000000"/>
                </a:solidFill>
                <a:sym typeface="Helvetica"/>
              </a:rPr>
              <a:t> application (run on your computer)</a:t>
            </a:r>
          </a:p>
          <a:p>
            <a:pPr defTabSz="616098">
              <a:spcBef>
                <a:spcPts val="3270"/>
              </a:spcBef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Nothing to install on Hadoop cluster</a:t>
            </a:r>
          </a:p>
          <a:p>
            <a:endParaRPr lang="en-US" sz="4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00793D-A6E3-4245-BF36-E5683EC0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Run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</a:p>
        </p:txBody>
      </p:sp>
    </p:spTree>
    <p:extLst>
      <p:ext uri="{BB962C8B-B14F-4D97-AF65-F5344CB8AC3E}">
        <p14:creationId xmlns:p14="http://schemas.microsoft.com/office/powerpoint/2010/main" val="51938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2FA0EE-57AB-4208-B83C-DD09B3C2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3919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 Pig: 2 modes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B9B0E-B67F-464E-A7AB-5B47E5467C18}"/>
              </a:ext>
            </a:extLst>
          </p:cNvPr>
          <p:cNvSpPr txBox="1"/>
          <p:nvPr/>
        </p:nvSpPr>
        <p:spPr>
          <a:xfrm>
            <a:off x="883921" y="9014150"/>
            <a:ext cx="1548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PIG local and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mapreduce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mode:</a:t>
            </a:r>
            <a:b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stackoverflow.com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/questions/11669394/difference-between-pig-local-and-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mapreduce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-mode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A6F6037-D4BD-43B7-8F4C-497761B8A2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1940562"/>
            <a:ext cx="14827002" cy="6794000"/>
          </a:xfrm>
        </p:spPr>
        <p:txBody>
          <a:bodyPr/>
          <a:lstStyle/>
          <a:p>
            <a:pPr defTabSz="536004">
              <a:spcBef>
                <a:spcPts val="2742"/>
              </a:spcBef>
              <a:defRPr sz="3654"/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Local Mode</a:t>
            </a:r>
          </a:p>
          <a:p>
            <a:pPr marL="1223488" lvl="1" indent="-524352" defTabSz="536004">
              <a:spcBef>
                <a:spcPts val="2110"/>
              </a:spcBef>
              <a:buFontTx/>
              <a:buChar char="•"/>
              <a:defRPr sz="3654"/>
            </a:pPr>
            <a:r>
              <a:rPr lang="en-US" sz="4200" dirty="0">
                <a:solidFill>
                  <a:srgbClr val="000000"/>
                </a:solidFill>
                <a:sym typeface="Helvetica"/>
              </a:rPr>
              <a:t>Run on your computer (e.g., laptop)</a:t>
            </a:r>
          </a:p>
          <a:p>
            <a:pPr marL="1223488" lvl="1" indent="-524352" defTabSz="536004">
              <a:spcBef>
                <a:spcPts val="2110"/>
              </a:spcBef>
              <a:buFontTx/>
              <a:buChar char="•"/>
              <a:defRPr sz="3654"/>
            </a:pPr>
            <a:r>
              <a:rPr lang="en-US" sz="4200" dirty="0">
                <a:solidFill>
                  <a:srgbClr val="000000"/>
                </a:solidFill>
                <a:sym typeface="Helvetica"/>
              </a:rPr>
              <a:t>Great for trying out Pig on small datasets</a:t>
            </a:r>
          </a:p>
          <a:p>
            <a:pPr defTabSz="536004">
              <a:spcBef>
                <a:spcPts val="2742"/>
              </a:spcBef>
              <a:defRPr sz="3654"/>
            </a:pPr>
            <a:r>
              <a:rPr lang="en-US" sz="4800" dirty="0">
                <a:solidFill>
                  <a:srgbClr val="000000"/>
                </a:solidFill>
                <a:sym typeface="Helvetica"/>
              </a:rPr>
              <a:t>MapReduce Mode</a:t>
            </a:r>
          </a:p>
          <a:p>
            <a:pPr marL="1223488" lvl="1" indent="-524352" defTabSz="536004">
              <a:spcBef>
                <a:spcPts val="2110"/>
              </a:spcBef>
              <a:buFontTx/>
              <a:buChar char="•"/>
              <a:defRPr sz="3654"/>
            </a:pPr>
            <a:r>
              <a:rPr lang="en-US" sz="4200" dirty="0">
                <a:solidFill>
                  <a:srgbClr val="000000"/>
                </a:solidFill>
                <a:sym typeface="Helvetica"/>
              </a:rPr>
              <a:t>Pig translates your commands into MapReduce jobs</a:t>
            </a:r>
          </a:p>
          <a:p>
            <a:pPr marL="1223488" lvl="1" indent="-524352" defTabSz="536004">
              <a:spcBef>
                <a:spcPts val="2110"/>
              </a:spcBef>
              <a:buFontTx/>
              <a:buChar char="•"/>
              <a:defRPr sz="3654"/>
            </a:pPr>
            <a:r>
              <a:rPr lang="en-US" sz="4200" dirty="0">
                <a:solidFill>
                  <a:srgbClr val="000000"/>
                </a:solidFill>
                <a:sym typeface="Helvetica"/>
              </a:rPr>
              <a:t>Remember you can have a </a:t>
            </a:r>
            <a:r>
              <a:rPr lang="en-US" sz="4200" dirty="0">
                <a:solidFill>
                  <a:srgbClr val="648D26"/>
                </a:solidFill>
                <a:sym typeface="Helvetica"/>
              </a:rPr>
              <a:t>single-machine cluster</a:t>
            </a:r>
            <a:r>
              <a:rPr lang="en-US" sz="4200" dirty="0">
                <a:solidFill>
                  <a:srgbClr val="000000"/>
                </a:solidFill>
                <a:sym typeface="Helvetica"/>
              </a:rPr>
              <a:t> set up on your computer</a:t>
            </a:r>
          </a:p>
          <a:p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390846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63525-075F-41C6-A3CE-58DD42D55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91577</TotalTime>
  <Words>764</Words>
  <Application>Microsoft Office PowerPoint</Application>
  <PresentationFormat>Custom</PresentationFormat>
  <Paragraphs>99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Title &amp; Bullet</vt:lpstr>
      <vt:lpstr>Full Page Layout</vt:lpstr>
      <vt:lpstr>Lecture 10.6 - Pig and Hive</vt:lpstr>
      <vt:lpstr>PowerPoint Presentation</vt:lpstr>
      <vt:lpstr>Pig</vt:lpstr>
      <vt:lpstr>Pig</vt:lpstr>
      <vt:lpstr>Pig: 1st Benefit</vt:lpstr>
      <vt:lpstr>Pig: 2nd Benefit</vt:lpstr>
      <vt:lpstr>What Pig is good for?</vt:lpstr>
      <vt:lpstr>How to Run Pig</vt:lpstr>
      <vt:lpstr>How to Run Pig: 2 modes</vt:lpstr>
      <vt:lpstr>Pig program: 3 ways to write</vt:lpstr>
      <vt:lpstr>Find Highest Temperature by Year</vt:lpstr>
      <vt:lpstr>Find Highest Temperature by Year</vt:lpstr>
      <vt:lpstr>Find Highest Temperature by Year</vt:lpstr>
      <vt:lpstr>Find Highest Temperature by Year</vt:lpstr>
      <vt:lpstr>Find Highest Temperature by Year</vt:lpstr>
      <vt:lpstr>Run Pig on a Subset of Your Data</vt:lpstr>
      <vt:lpstr>Run Pig on a Subset of Your Data</vt:lpstr>
      <vt:lpstr>Much More to Learn About Pig</vt:lpstr>
      <vt:lpstr>Hive</vt:lpstr>
      <vt:lpstr>Example: create table, load data</vt:lpstr>
      <vt:lpstr>Example: Query</vt:lpstr>
      <vt:lpstr>Find Highest Temperature by Year</vt:lpstr>
      <vt:lpstr>Same Thing Done using Pig</vt:lpstr>
      <vt:lpstr>Hive (~SQL) vs Pig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2021-02-25T04:09:52Z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