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7"/>
  </p:notesMasterIdLst>
  <p:sldIdLst>
    <p:sldId id="818" r:id="rId6"/>
    <p:sldId id="809" r:id="rId7"/>
    <p:sldId id="824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66E8F-8E61-4542-BDE1-CC8BBAE105B3}" v="1" dt="2021-05-04T10:26:29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993"/>
  </p:normalViewPr>
  <p:slideViewPr>
    <p:cSldViewPr snapToGrid="0" snapToObjects="1">
      <p:cViewPr varScale="1">
        <p:scale>
          <a:sx n="105" d="100"/>
          <a:sy n="105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, Duen Horng" userId="dc3abf48-14f9-4497-8e09-69bdd976e267" providerId="ADAL" clId="{3315676B-8D8B-E543-86BF-EFD0ED70011D}"/>
    <pc:docChg chg="modSld">
      <pc:chgData name="Chau, Duen Horng" userId="dc3abf48-14f9-4497-8e09-69bdd976e267" providerId="ADAL" clId="{3315676B-8D8B-E543-86BF-EFD0ED70011D}" dt="2021-02-19T07:52:16.384" v="0" actId="20577"/>
      <pc:docMkLst>
        <pc:docMk/>
      </pc:docMkLst>
      <pc:sldChg chg="modNotesTx">
        <pc:chgData name="Chau, Duen Horng" userId="dc3abf48-14f9-4497-8e09-69bdd976e267" providerId="ADAL" clId="{3315676B-8D8B-E543-86BF-EFD0ED70011D}" dt="2021-02-19T07:52:16.384" v="0" actId="20577"/>
        <pc:sldMkLst>
          <pc:docMk/>
          <pc:sldMk cId="226718704" sldId="8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A2C5-28D5-C14E-8E6A-550E487E7125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CF00-FE2C-A344-A0B6-D9FD323D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rPr>
              <a:pPr marL="0" marR="0" lvl="0" indent="0" algn="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6670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4365B-DBA7-4295-A367-D158EBB63D74}" type="slidenum">
              <a:rPr kumimoji="0" lang="en-US" sz="2636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  <a:sym typeface="Helvetica"/>
              </a:rPr>
              <a:pPr marL="0" marR="0" lvl="0" indent="0" algn="ctr" defTabSz="366702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63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369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6670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4365B-DBA7-4295-A367-D158EBB63D74}" type="slidenum">
              <a:rPr kumimoji="0" lang="en-US" sz="2636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  <a:sym typeface="Helvetica"/>
              </a:rPr>
              <a:pPr marL="0" marR="0" lvl="0" indent="0" algn="ctr" defTabSz="366702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63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23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5762-EEAB-1F48-A6D1-8486FFD1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7A221-4853-0E49-B75F-6DB0BF978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B567-B23F-7F40-9C89-C5869015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C349C-D356-CC4A-97A9-6824A772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4819-2C66-A04C-A19E-09783F4A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1A5A-A6C6-CC4D-A554-6D158A8B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7C0D2-2DD4-4E43-95BE-7F9D4F724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8BFA-EE9C-CD4F-AD58-872536E7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DAB0-E91B-EA45-A3A9-2842CD1D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1D8C-81CA-6C46-B1A4-62AE98C6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C7142-1E36-7B44-A91C-593C2C79B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4DD32-03B3-CF4C-BA50-BE21CCF0B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8C10-B872-FE42-ABC6-7858758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AA704-3C9B-FF4D-8B61-A313B4DC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EAB1-7121-F947-A874-79B8C199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125416"/>
            <a:ext cx="12192000" cy="5731747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62000" y="5527041"/>
            <a:ext cx="6461760" cy="31803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756877" y="4470401"/>
            <a:ext cx="6461760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6673129" y="1033283"/>
            <a:ext cx="5147785" cy="677484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877" y="4125744"/>
            <a:ext cx="5910792" cy="316442"/>
          </a:xfrm>
        </p:spPr>
        <p:txBody>
          <a:bodyPr/>
          <a:lstStyle>
            <a:lvl1pPr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8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125416"/>
            <a:ext cx="12192000" cy="5731747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6673129" y="1033283"/>
            <a:ext cx="5147785" cy="677484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052" y="4406920"/>
            <a:ext cx="6156794" cy="1136813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52" y="4123477"/>
            <a:ext cx="4969933" cy="299508"/>
          </a:xfrm>
        </p:spPr>
        <p:txBody>
          <a:bodyPr/>
          <a:lstStyle>
            <a:lvl1pPr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8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867" y="498443"/>
            <a:ext cx="11084560" cy="656590"/>
          </a:xfrm>
        </p:spPr>
        <p:txBody>
          <a:bodyPr/>
          <a:lstStyle>
            <a:lvl1pPr algn="l">
              <a:defRPr sz="3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51" y="2124531"/>
            <a:ext cx="11054080" cy="4132139"/>
          </a:xfrm>
        </p:spPr>
        <p:txBody>
          <a:bodyPr/>
          <a:lstStyle>
            <a:lvl1pPr marL="0" indent="0"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100000"/>
              <a:buFontTx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0113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166" indent="-254018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221" y="1160993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7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957" y="498286"/>
            <a:ext cx="11084560" cy="656590"/>
          </a:xfrm>
        </p:spPr>
        <p:txBody>
          <a:bodyPr/>
          <a:lstStyle>
            <a:lvl1pPr algn="l">
              <a:defRPr sz="3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19" y="2126608"/>
            <a:ext cx="11054080" cy="4132139"/>
          </a:xfrm>
        </p:spPr>
        <p:txBody>
          <a:bodyPr/>
          <a:lstStyle>
            <a:lvl1pPr marL="255782" indent="-255782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62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98863" indent="-18875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2166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819" y="1159931"/>
            <a:ext cx="11071905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9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133" y="499004"/>
            <a:ext cx="11084560" cy="656590"/>
          </a:xfrm>
        </p:spPr>
        <p:txBody>
          <a:bodyPr/>
          <a:lstStyle>
            <a:lvl1pPr algn="l">
              <a:defRPr sz="32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27" y="2127490"/>
            <a:ext cx="11054080" cy="4132139"/>
          </a:xfrm>
        </p:spPr>
        <p:txBody>
          <a:bodyPr/>
          <a:lstStyle>
            <a:lvl1pPr marL="255782" indent="-255782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62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98863" indent="-18875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2166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552" y="1160287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8675077" y="6310365"/>
            <a:ext cx="3516923" cy="547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935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745" y="496025"/>
            <a:ext cx="11080659" cy="660117"/>
          </a:xfrm>
        </p:spPr>
        <p:txBody>
          <a:bodyPr/>
          <a:lstStyle>
            <a:lvl1pPr algn="l">
              <a:defRPr sz="32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7"/>
            <a:ext cx="11054080" cy="396696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1pPr>
            <a:lvl2pPr marL="63504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113" indent="0">
              <a:buClr>
                <a:schemeClr val="bg2"/>
              </a:buClr>
              <a:buSzPct val="100000"/>
              <a:buFontTx/>
              <a:buNone/>
              <a:defRPr sz="1200">
                <a:solidFill>
                  <a:schemeClr val="accent4"/>
                </a:solidFill>
              </a:defRPr>
            </a:lvl3pPr>
            <a:lvl4pPr marL="1972166" indent="-254018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1402" y="1160365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46" y="2665701"/>
            <a:ext cx="7933508" cy="1462162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6220520"/>
            <a:ext cx="1016000" cy="63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52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11386" y="1480100"/>
            <a:ext cx="4793703" cy="4816592"/>
          </a:xfrm>
          <a:prstGeom prst="rect">
            <a:avLst/>
          </a:prstGeom>
        </p:spPr>
        <p:txBody>
          <a:bodyPr/>
          <a:lstStyle>
            <a:lvl1pPr marL="190510" indent="-190510">
              <a:buFont typeface="Arial"/>
              <a:buChar char="•"/>
              <a:defRPr sz="1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24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5105087" y="1480100"/>
            <a:ext cx="6597728" cy="4816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466" y="366240"/>
            <a:ext cx="10914793" cy="1325033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782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0031-83E9-A449-894C-9855F2DC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7E5D-12E6-C742-BD12-580C30F7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9B44D-AD4F-9545-988B-70BEC255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C899-A26D-D444-AE02-69C1EF3D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1665-2E32-7141-AEEC-1CF094C0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A3FF-BA71-0441-B5F6-EC872840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05BE4-547A-8B48-8ED8-8D394DC4D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1D1B-3C92-004A-AC17-FC23B06A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D23D2-2986-DB4D-9B4F-CDC2B664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6CF56-BE80-DA4B-9265-6FAE5370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52B0-BD4E-F744-8D8B-D2CFFEA2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F283E-6BC9-FD47-80B9-7188AF9D9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8C19B-668E-4241-A5A8-BC0F52D62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6F61B-1F25-4E48-8BF4-11B41422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A7EA8-1EFB-1742-991A-0C32C04B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7A206-429C-4042-A246-410CE69A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E34C-8A85-F349-9BA3-B8E378A9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F0485-699D-2846-A06B-B5EF0286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51BBA-6DE4-544A-AF22-4AED9010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263C6-66C6-CA4A-B6FB-2A63C8898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FD726-99DE-B645-B71D-D52218C88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F2B01-B798-4746-B38D-003C78A8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89507-32E0-3647-9133-D806AD60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3AD90-F65C-AF4A-8A10-AA54E057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0493-B524-AE46-A4B8-ECB619CF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485E4-7624-B841-8A12-1D052307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7E595-04DC-1E40-B5AD-F9AC8D89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ADA95-1A0F-B94B-BC80-C8BF768F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3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8A587-9FD1-3B4B-AC2A-997AC161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C8DFC-2B9B-1645-BF7C-A5C999CF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1653-7355-9F4F-88EA-F0940097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2085-D4F6-8D4A-B5B8-95FBD3CC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C5480-A62C-3D48-85AF-AFAB3A52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C32CE-23FE-4D47-A12B-9EB54F91B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D518C-856B-C140-9238-55B5B250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F4C6F-E540-5A4A-B972-2778BAE1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EF82C-CA62-1740-9386-6118C21D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6E5-37F7-D342-B381-7CFD6AB0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14E00-DB5A-AE46-8CF7-19B41B236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26FD4-2C31-8648-AF03-5AB6CCCB9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C299C-C79D-5148-BFE3-10BD36AB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AC15C-3F7C-AB47-A635-6EE6655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94192-4A5B-D14F-B761-6CB95CBF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2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3CC3A-2046-DC45-84F1-188A4F78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99917-4BDD-7D44-9087-F1D6F191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276A-0D40-5249-BBA1-29F30818B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EC01-B35B-C348-946B-44930639496E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A520-3AF3-894E-816A-9649AE961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D26B-2045-974B-950D-87A5AB8F7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0426-1D61-8D4E-BEDB-3F5938DA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8848438" y="6343860"/>
            <a:ext cx="3180622" cy="418591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6727" y="499398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6134" y="2123431"/>
            <a:ext cx="11054368" cy="414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38784" y="6507981"/>
            <a:ext cx="356697" cy="1642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067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067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67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56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803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6071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4107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2142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867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44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210113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222" b="0">
          <a:solidFill>
            <a:schemeClr val="accent4"/>
          </a:solidFill>
          <a:latin typeface="Trebuchet MS" pitchFamily="34" charset="0"/>
        </a:defRPr>
      </a:lvl3pPr>
      <a:lvl4pPr marL="1972166" indent="-254018" algn="l" rtl="0" fontAlgn="base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192" indent="-254018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1228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9264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7299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5335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35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71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07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42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78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13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49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85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park.apache.org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hyperlink" Target="http://www.reddit.com/r/compsci/comments/296aqr/on_the_death_of_mapreduce_at_google/" TargetMode="External"/><Relationship Id="rId4" Type="http://schemas.openxmlformats.org/officeDocument/2006/relationships/hyperlink" Target="http://www.datacenterknowledge.com/archives/2014/06/25/google-dumps-mapreduce-favor-new-hyper-scale-analytics-syste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527041"/>
            <a:ext cx="6461760" cy="318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78" y="4470401"/>
            <a:ext cx="9029973" cy="1092061"/>
          </a:xfrm>
        </p:spPr>
        <p:txBody>
          <a:bodyPr/>
          <a:lstStyle/>
          <a:p>
            <a:r>
              <a:rPr lang="en-US" dirty="0"/>
              <a:t>Lecture 11.1 - Spark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877" y="4125744"/>
            <a:ext cx="5910792" cy="31644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11286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96E29-398B-4412-9AC1-15D2F0F3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225563"/>
            <a:ext cx="10914793" cy="89192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Programming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4B04D6-571D-4A71-A59D-0283F953BF77}"/>
              </a:ext>
            </a:extLst>
          </p:cNvPr>
          <p:cNvSpPr/>
          <p:nvPr/>
        </p:nvSpPr>
        <p:spPr>
          <a:xfrm>
            <a:off x="336466" y="1258160"/>
            <a:ext cx="10656213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7867" fontAlgn="base">
              <a:spcBef>
                <a:spcPts val="3800"/>
              </a:spcBef>
              <a:spcAft>
                <a:spcPct val="0"/>
              </a:spcAft>
              <a:defRPr sz="6144"/>
            </a:pP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Key idea: </a:t>
            </a:r>
            <a:r>
              <a:rPr lang="en-US" sz="2600" i="1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resilient distributed datasets (RDDs)</a:t>
            </a:r>
          </a:p>
          <a:p>
            <a:pPr marL="508005" lvl="1" indent="-238137" defTabSz="87786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/>
              <a:buChar char="»"/>
              <a:defRPr sz="5184"/>
            </a:pP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Distributed</a:t>
            </a: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 collections of objects that can be </a:t>
            </a: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cached </a:t>
            </a: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in memory </a:t>
            </a: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across cluster nodes</a:t>
            </a:r>
          </a:p>
          <a:p>
            <a:pPr marL="508005" lvl="1" indent="-238137" defTabSz="877867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184"/>
            </a:pP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Manipulated through various </a:t>
            </a: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parallel operators</a:t>
            </a:r>
          </a:p>
          <a:p>
            <a:pPr marL="508005" lvl="1" indent="-238137" defTabSz="87786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Grande"/>
              <a:buChar char="»"/>
              <a:defRPr sz="5184"/>
            </a:pP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Automatically rebuilt </a:t>
            </a: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on failure</a:t>
            </a:r>
          </a:p>
          <a:p>
            <a:pPr defTabSz="877867" fontAlgn="base">
              <a:spcBef>
                <a:spcPts val="3800"/>
              </a:spcBef>
              <a:spcAft>
                <a:spcPct val="0"/>
              </a:spcAft>
              <a:defRPr sz="6144"/>
            </a:pP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Interface</a:t>
            </a:r>
          </a:p>
          <a:p>
            <a:pPr marL="508005" lvl="1" indent="-238137" defTabSz="877867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184"/>
            </a:pP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Supported languages: </a:t>
            </a: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Java, </a:t>
            </a:r>
            <a:r>
              <a:rPr lang="en-US" sz="2600" b="1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Scala</a:t>
            </a: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, Python, R</a:t>
            </a:r>
          </a:p>
          <a:p>
            <a:pPr marL="508005" lvl="1" indent="-238137" defTabSz="877867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184"/>
            </a:pP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Can be used </a:t>
            </a:r>
            <a:r>
              <a:rPr lang="en-US" sz="2600" i="1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interactively</a:t>
            </a: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 </a:t>
            </a: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from </a:t>
            </a:r>
            <a:r>
              <a:rPr lang="en-US" sz="26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Scala, Python</a:t>
            </a:r>
            <a:r>
              <a:rPr lang="en-US" sz="26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 console</a:t>
            </a:r>
          </a:p>
        </p:txBody>
      </p:sp>
    </p:spTree>
    <p:extLst>
      <p:ext uri="{BB962C8B-B14F-4D97-AF65-F5344CB8AC3E}">
        <p14:creationId xmlns:p14="http://schemas.microsoft.com/office/powerpoint/2010/main" val="422645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052" y="4406920"/>
            <a:ext cx="6156794" cy="113681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52" y="4123477"/>
            <a:ext cx="4969933" cy="299508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383EE-6370-634D-9142-5E2FB0BEBE4C}"/>
              </a:ext>
            </a:extLst>
          </p:cNvPr>
          <p:cNvSpPr txBox="1"/>
          <p:nvPr/>
        </p:nvSpPr>
        <p:spPr>
          <a:xfrm>
            <a:off x="816068" y="6260117"/>
            <a:ext cx="6473311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defTabSz="50800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We thank Dr. </a:t>
            </a:r>
            <a:r>
              <a:rPr lang="en-US" sz="1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Matei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Zaharia</a:t>
            </a:r>
            <a:r>
              <a:rPr lang="en-US" sz="1600" dirty="0">
                <a:solidFill>
                  <a:srgbClr val="FFFFFF"/>
                </a:solidFill>
                <a:latin typeface="Trebuchet MS" panose="020B0603020202020204" pitchFamily="34" charset="0"/>
              </a:rPr>
              <a:t> for sharing teaching materials for Spark.</a:t>
            </a:r>
          </a:p>
        </p:txBody>
      </p:sp>
    </p:spTree>
    <p:extLst>
      <p:ext uri="{BB962C8B-B14F-4D97-AF65-F5344CB8AC3E}">
        <p14:creationId xmlns:p14="http://schemas.microsoft.com/office/powerpoint/2010/main" val="10841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87" y="2336706"/>
            <a:ext cx="2126827" cy="736209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68960" y="3320379"/>
            <a:ext cx="11054080" cy="38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defTabSz="230984">
              <a:spcBef>
                <a:spcPts val="60"/>
              </a:spcBef>
              <a:spcAft>
                <a:spcPts val="60"/>
              </a:spcAft>
              <a:defRPr/>
            </a:pPr>
            <a:r>
              <a:rPr lang="en-US" sz="1067" dirty="0">
                <a:solidFill>
                  <a:schemeClr val="bg1"/>
                </a:solidFill>
              </a:rPr>
              <a:t>The Accelerated Data Science Teaching Kit is licensed by NVIDIA, Georgia Institute of Technology, and Prairie View </a:t>
            </a:r>
            <a:r>
              <a:rPr lang="en-US" sz="1067" dirty="0" err="1">
                <a:solidFill>
                  <a:schemeClr val="bg1"/>
                </a:solidFill>
              </a:rPr>
              <a:t>A&amp;M</a:t>
            </a:r>
            <a:r>
              <a:rPr lang="en-US" sz="1067" dirty="0">
                <a:solidFill>
                  <a:schemeClr val="bg1"/>
                </a:solidFill>
              </a:rPr>
              <a:t> University under the</a:t>
            </a:r>
          </a:p>
          <a:p>
            <a:pPr defTabSz="230984">
              <a:spcBef>
                <a:spcPts val="60"/>
              </a:spcBef>
              <a:spcAft>
                <a:spcPts val="60"/>
              </a:spcAft>
              <a:defRPr/>
            </a:pPr>
            <a:r>
              <a:rPr lang="en-US" sz="1067" u="sng" dirty="0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067" u="sng" dirty="0" err="1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067" u="sng" dirty="0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067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5943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3B33CD-3C0E-41A6-9B60-EDFC5DC2A051}"/>
              </a:ext>
            </a:extLst>
          </p:cNvPr>
          <p:cNvSpPr/>
          <p:nvPr/>
        </p:nvSpPr>
        <p:spPr>
          <a:xfrm>
            <a:off x="336465" y="1570182"/>
            <a:ext cx="10984207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7012" fontAlgn="base">
              <a:spcBef>
                <a:spcPts val="3800"/>
              </a:spcBef>
              <a:spcAft>
                <a:spcPct val="0"/>
              </a:spcAft>
              <a:defRPr sz="6208"/>
            </a:pPr>
            <a:r>
              <a:rPr lang="en-US" sz="2400" b="1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Not</a:t>
            </a: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 a modified version of Hadoop</a:t>
            </a:r>
          </a:p>
          <a:p>
            <a:pPr defTabSz="887012" fontAlgn="base">
              <a:spcBef>
                <a:spcPts val="3800"/>
              </a:spcBef>
              <a:spcAft>
                <a:spcPct val="0"/>
              </a:spcAft>
              <a:defRPr sz="6208"/>
            </a:pPr>
            <a:r>
              <a:rPr lang="en-US" sz="2400" b="1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Separate</a:t>
            </a:r>
            <a:r>
              <a:rPr lang="en-US" sz="24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, fast, MapReduce-like engine</a:t>
            </a:r>
          </a:p>
          <a:p>
            <a:pPr marL="461986" lvl="1" indent="-239725" defTabSz="887012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Lucida Grande"/>
              <a:buChar char="»"/>
              <a:defRPr sz="5238"/>
            </a:pPr>
            <a:r>
              <a:rPr lang="en-US" sz="2400" b="1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In-memory </a:t>
            </a:r>
            <a:r>
              <a:rPr lang="en-US" sz="24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data storage for very fast iterative queries</a:t>
            </a:r>
          </a:p>
          <a:p>
            <a:pPr marL="461986" lvl="1" indent="-239725" defTabSz="887012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238"/>
            </a:pP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General execution graphs and powerful optimizations</a:t>
            </a:r>
          </a:p>
          <a:p>
            <a:pPr marL="461986" lvl="1" indent="-239725" defTabSz="887012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238"/>
            </a:pP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Up to 100x faster than Hadoop MapReduce in memory</a:t>
            </a:r>
          </a:p>
          <a:p>
            <a:pPr defTabSz="887012" fontAlgn="base">
              <a:spcBef>
                <a:spcPts val="3800"/>
              </a:spcBef>
              <a:spcAft>
                <a:spcPct val="0"/>
              </a:spcAft>
              <a:defRPr sz="6208"/>
            </a:pP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Compatible with Hadoop’s storage APIs</a:t>
            </a:r>
          </a:p>
          <a:p>
            <a:pPr marL="508005" lvl="1" indent="-234962" defTabSz="887012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238"/>
            </a:pP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Can read/write to any Hadoop-supported system, including HDFS, HBase, </a:t>
            </a:r>
            <a:r>
              <a:rPr lang="en-US" sz="2400" kern="0" dirty="0" err="1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SequenceFiles</a:t>
            </a:r>
            <a:r>
              <a:rPr lang="en-US" sz="24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CBB34-CF01-4E88-87BB-A4C13DCFF3D4}"/>
              </a:ext>
            </a:extLst>
          </p:cNvPr>
          <p:cNvSpPr txBox="1"/>
          <p:nvPr/>
        </p:nvSpPr>
        <p:spPr>
          <a:xfrm>
            <a:off x="2941341" y="1124607"/>
            <a:ext cx="24224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8005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prstClr val="black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  <a:hlinkClick r:id="rId2"/>
              </a:rPr>
              <a:t>http://spark.apache.org</a:t>
            </a:r>
            <a:endParaRPr lang="en-US" sz="1700" dirty="0">
              <a:solidFill>
                <a:prstClr val="black"/>
              </a:solidFill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7" name="image5.png" descr="image5.png">
            <a:extLst>
              <a:ext uri="{FF2B5EF4-FFF2-40B4-BE49-F238E27FC236}">
                <a16:creationId xmlns:a16="http://schemas.microsoft.com/office/drawing/2014/main" id="{83A2C211-ED44-42AC-9E53-DC4CA122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645" y="5183961"/>
            <a:ext cx="1611155" cy="115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3" y="263934"/>
            <a:ext cx="2455743" cy="13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4461C1-913B-4ABD-A8D5-41DE73718F2D}"/>
              </a:ext>
            </a:extLst>
          </p:cNvPr>
          <p:cNvSpPr/>
          <p:nvPr/>
        </p:nvSpPr>
        <p:spPr>
          <a:xfrm>
            <a:off x="336465" y="1794095"/>
            <a:ext cx="11173048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8005" fontAlgn="base">
              <a:spcBef>
                <a:spcPts val="4000"/>
              </a:spcBef>
              <a:spcAft>
                <a:spcPct val="0"/>
              </a:spcAft>
            </a:pP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Port of Apache </a:t>
            </a:r>
            <a:r>
              <a:rPr lang="en-US" sz="28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Hive </a:t>
            </a: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to run on </a:t>
            </a:r>
            <a:r>
              <a:rPr lang="en-US" sz="28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Spark</a:t>
            </a:r>
          </a:p>
          <a:p>
            <a:pPr defTabSz="508005" fontAlgn="base">
              <a:spcBef>
                <a:spcPts val="4000"/>
              </a:spcBef>
              <a:spcAft>
                <a:spcPct val="0"/>
              </a:spcAft>
            </a:pP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Compatible with Hive data, </a:t>
            </a:r>
            <a:r>
              <a:rPr lang="en-US" sz="2800" kern="0" dirty="0" err="1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metastores</a:t>
            </a: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, and queries </a:t>
            </a:r>
            <a:b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</a:b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(</a:t>
            </a:r>
            <a:r>
              <a:rPr lang="en-US" sz="2800" kern="0" dirty="0" err="1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HiveQL</a:t>
            </a: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, UDFs, </a:t>
            </a:r>
            <a:r>
              <a:rPr lang="en-US" sz="2800" kern="0" dirty="0" err="1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etc</a:t>
            </a: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)</a:t>
            </a:r>
          </a:p>
          <a:p>
            <a:pPr defTabSz="508005" fontAlgn="base">
              <a:spcBef>
                <a:spcPts val="4000"/>
              </a:spcBef>
              <a:spcAft>
                <a:spcPct val="0"/>
              </a:spcAft>
            </a:pPr>
            <a:r>
              <a:rPr lang="en-US" sz="28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Similar speedups of up to </a:t>
            </a:r>
            <a:r>
              <a:rPr lang="en-US" sz="28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40x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1032" y="263934"/>
            <a:ext cx="3939027" cy="1306247"/>
            <a:chOff x="411031" y="263934"/>
            <a:chExt cx="3939027" cy="13062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31" y="263934"/>
              <a:ext cx="2455743" cy="13062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6774" y="788812"/>
              <a:ext cx="1483284" cy="736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1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854EFD-E128-4EE7-B6CB-7052980B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1076173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History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5EF5F4-337B-4546-8057-E8DDA5629767}"/>
              </a:ext>
            </a:extLst>
          </p:cNvPr>
          <p:cNvSpPr/>
          <p:nvPr/>
        </p:nvSpPr>
        <p:spPr>
          <a:xfrm>
            <a:off x="336464" y="1499810"/>
            <a:ext cx="11163109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8005" fontAlgn="base">
              <a:spcBef>
                <a:spcPts val="22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Spark project started in 2009 at UC Berkeley AMP lab, </a:t>
            </a:r>
            <a:r>
              <a:rPr lang="en-US" sz="22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open sourced </a:t>
            </a: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2010</a:t>
            </a:r>
          </a:p>
          <a:p>
            <a:pPr defTabSz="508005" fontAlgn="base">
              <a:spcBef>
                <a:spcPts val="22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Became </a:t>
            </a:r>
            <a:r>
              <a:rPr lang="en-US" sz="22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Apache Top-Level Project</a:t>
            </a: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 in Feb 2014</a:t>
            </a:r>
          </a:p>
          <a:p>
            <a:pPr defTabSz="508005" fontAlgn="base">
              <a:spcBef>
                <a:spcPts val="22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Spark SQL started summer 2011</a:t>
            </a:r>
          </a:p>
          <a:p>
            <a:pPr defTabSz="508005" fontAlgn="base">
              <a:spcBef>
                <a:spcPts val="22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Built by 1000+ developers and people from 200 companies</a:t>
            </a:r>
          </a:p>
          <a:p>
            <a:pPr defTabSz="508005" fontAlgn="base">
              <a:spcBef>
                <a:spcPts val="22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Scale to </a:t>
            </a:r>
            <a:r>
              <a:rPr lang="en-US" sz="22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1000+ nodes </a:t>
            </a: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in production</a:t>
            </a:r>
          </a:p>
          <a:p>
            <a:pPr defTabSz="508005" fontAlgn="base">
              <a:spcBef>
                <a:spcPts val="2200"/>
              </a:spcBef>
              <a:spcAft>
                <a:spcPct val="0"/>
              </a:spcAft>
            </a:pPr>
            <a:r>
              <a:rPr lang="en-US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Used by many companies and organizations: Amazon, eBay, IBM, NASA, Yahoo, </a:t>
            </a:r>
            <a:r>
              <a:rPr lang="mr-IN" sz="22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…</a:t>
            </a:r>
            <a:endParaRPr lang="en-US" sz="2200" kern="0" dirty="0">
              <a:solidFill>
                <a:srgbClr val="000000"/>
              </a:solidFill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  <a:sym typeface="Corbel"/>
            </a:endParaRP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BC515E71-169D-488A-A163-C11CADD507D4}"/>
              </a:ext>
            </a:extLst>
          </p:cNvPr>
          <p:cNvGrpSpPr/>
          <p:nvPr/>
        </p:nvGrpSpPr>
        <p:grpSpPr>
          <a:xfrm>
            <a:off x="8845770" y="615097"/>
            <a:ext cx="2653804" cy="827315"/>
            <a:chOff x="0" y="0"/>
            <a:chExt cx="5546467" cy="1881878"/>
          </a:xfrm>
        </p:grpSpPr>
        <p:pic>
          <p:nvPicPr>
            <p:cNvPr id="7" name="amplab_hires.png" descr="amplab_hires.png">
              <a:extLst>
                <a:ext uri="{FF2B5EF4-FFF2-40B4-BE49-F238E27FC236}">
                  <a16:creationId xmlns:a16="http://schemas.microsoft.com/office/drawing/2014/main" id="{61406FDC-76BF-46C3-8FA7-CF4628F3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10822" cy="15156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UC BERKELEY">
              <a:extLst>
                <a:ext uri="{FF2B5EF4-FFF2-40B4-BE49-F238E27FC236}">
                  <a16:creationId xmlns:a16="http://schemas.microsoft.com/office/drawing/2014/main" id="{15C76F85-79AE-4420-859D-6E390059D10C}"/>
                </a:ext>
              </a:extLst>
            </p:cNvPr>
            <p:cNvSpPr txBox="1"/>
            <p:nvPr/>
          </p:nvSpPr>
          <p:spPr>
            <a:xfrm>
              <a:off x="1737366" y="1149400"/>
              <a:ext cx="3809101" cy="7324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>
                <a:defRPr sz="3000">
                  <a:solidFill>
                    <a:srgbClr val="F2A736"/>
                  </a:solidFill>
                </a:defRPr>
              </a:lvl1pPr>
            </a:lstStyle>
            <a:p>
              <a:pPr defTabSz="508005" fontAlgn="base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300" dirty="0">
                  <a:solidFill>
                    <a:srgbClr val="000000"/>
                  </a:solidFill>
                  <a:latin typeface="Helvetica" panose="020B0604020202020204" pitchFamily="34" charset="0"/>
                  <a:ea typeface="Corbel"/>
                  <a:cs typeface="Helvetica" panose="020B0604020202020204" pitchFamily="34" charset="0"/>
                  <a:sym typeface="Corbel"/>
                </a:rPr>
                <a:t>UC BERKELEY</a:t>
              </a:r>
              <a:endParaRPr sz="1300" dirty="0">
                <a:solidFill>
                  <a:srgbClr val="000000"/>
                </a:solidFill>
                <a:latin typeface="Helvetica" panose="020B0604020202020204" pitchFamily="34" charset="0"/>
                <a:ea typeface="Corbel"/>
                <a:cs typeface="Helvetica" panose="020B0604020202020204" pitchFamily="34" charset="0"/>
                <a:sym typeface="Corbe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03D495-05F2-4B4E-A7BB-C7EBC9AFD42F}"/>
              </a:ext>
            </a:extLst>
          </p:cNvPr>
          <p:cNvSpPr txBox="1"/>
          <p:nvPr/>
        </p:nvSpPr>
        <p:spPr>
          <a:xfrm>
            <a:off x="415637" y="5925524"/>
            <a:ext cx="3499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800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http://en.wikipedia.org/wiki/Apache_Spark</a:t>
            </a:r>
          </a:p>
        </p:txBody>
      </p:sp>
    </p:spTree>
    <p:extLst>
      <p:ext uri="{BB962C8B-B14F-4D97-AF65-F5344CB8AC3E}">
        <p14:creationId xmlns:p14="http://schemas.microsoft.com/office/powerpoint/2010/main" val="214722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96E29-398B-4412-9AC1-15D2F0F3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40"/>
            <a:ext cx="10914793" cy="8919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30480" rIns="60960" bIns="3048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New Programming Model?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34B3C-907F-451A-85E4-7B333999927E}"/>
              </a:ext>
            </a:extLst>
          </p:cNvPr>
          <p:cNvSpPr/>
          <p:nvPr/>
        </p:nvSpPr>
        <p:spPr>
          <a:xfrm>
            <a:off x="336466" y="1258160"/>
            <a:ext cx="1081523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723" fontAlgn="base">
              <a:spcBef>
                <a:spcPts val="3800"/>
              </a:spcBef>
              <a:spcAft>
                <a:spcPct val="0"/>
              </a:spcAft>
              <a:defRPr sz="6080"/>
            </a:pP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MapReduce greatly simplified big data analysis</a:t>
            </a:r>
          </a:p>
          <a:p>
            <a:pPr defTabSz="868723" fontAlgn="base">
              <a:spcBef>
                <a:spcPts val="2800"/>
              </a:spcBef>
              <a:spcAft>
                <a:spcPct val="0"/>
              </a:spcAft>
              <a:defRPr sz="6080"/>
            </a:pP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But as soon as it got popular, users wanted more:</a:t>
            </a:r>
          </a:p>
          <a:p>
            <a:pPr marL="508005" lvl="1" indent="-239725" defTabSz="868723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130"/>
            </a:pP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More </a:t>
            </a:r>
            <a:r>
              <a:rPr lang="en-US" sz="2500" b="1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complex</a:t>
            </a: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, multi-stage applications (e.g. iterative </a:t>
            </a:r>
            <a:r>
              <a:rPr lang="en-US" sz="25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graph algorithms </a:t>
            </a: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and </a:t>
            </a:r>
            <a:r>
              <a:rPr lang="en-US" sz="2500" kern="0" dirty="0">
                <a:solidFill>
                  <a:srgbClr val="77933C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machine learning</a:t>
            </a: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)</a:t>
            </a:r>
          </a:p>
          <a:p>
            <a:pPr marL="508005" lvl="1" indent="-239725" defTabSz="868723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»"/>
              <a:defRPr sz="5130"/>
            </a:pP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More </a:t>
            </a:r>
            <a:r>
              <a:rPr lang="en-US" sz="2500" b="1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interactive</a:t>
            </a:r>
            <a:r>
              <a:rPr lang="en-US" sz="25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 </a:t>
            </a:r>
            <a:r>
              <a:rPr lang="en-US" sz="2500" kern="0" dirty="0">
                <a:solidFill>
                  <a:srgbClr val="00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ad-hoc queries</a:t>
            </a:r>
          </a:p>
          <a:p>
            <a:pPr defTabSz="868723" fontAlgn="base">
              <a:spcBef>
                <a:spcPts val="3800"/>
              </a:spcBef>
              <a:spcAft>
                <a:spcPct val="0"/>
              </a:spcAft>
              <a:defRPr sz="6080"/>
            </a:pPr>
            <a:r>
              <a:rPr lang="en-US" sz="25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Require faster </a:t>
            </a:r>
            <a:r>
              <a:rPr lang="en-US" sz="2500" b="1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Helvetica"/>
              </a:rPr>
              <a:t>data sharing </a:t>
            </a:r>
            <a:r>
              <a:rPr lang="en-US" sz="2500" kern="0" dirty="0">
                <a:solidFill>
                  <a:srgbClr val="E46C0A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  <a:sym typeface="Corbel"/>
              </a:rPr>
              <a:t>across parallel jobs</a:t>
            </a:r>
          </a:p>
        </p:txBody>
      </p:sp>
    </p:spTree>
    <p:extLst>
      <p:ext uri="{BB962C8B-B14F-4D97-AF65-F5344CB8AC3E}">
        <p14:creationId xmlns:p14="http://schemas.microsoft.com/office/powerpoint/2010/main" val="204549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FF7BAC-DA81-4A87-9B09-B0EDFD11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278114"/>
            <a:ext cx="10914793" cy="905672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MapReduce dead? Not really.</a:t>
            </a:r>
          </a:p>
        </p:txBody>
      </p:sp>
      <p:pic>
        <p:nvPicPr>
          <p:cNvPr id="5" name="Google_Replaces_MapReduce_With_New_Hyper-Scale_Cloud_Analytics_System.png" descr="Google_Replaces_MapReduce_With_New_Hyper-Scale_Cloud_Analytics_System.png">
            <a:extLst>
              <a:ext uri="{FF2B5EF4-FFF2-40B4-BE49-F238E27FC236}">
                <a16:creationId xmlns:a16="http://schemas.microsoft.com/office/drawing/2014/main" id="{4B4C1A8A-AEA2-4C9E-B509-F486E7E6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66" y="1271911"/>
            <a:ext cx="4277085" cy="120996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http://www.datacenterknowledge.com/archives/2014/06/25/google-dumps-mapreduce-favor-new-hyper-scale-analytics-system/">
            <a:extLst>
              <a:ext uri="{FF2B5EF4-FFF2-40B4-BE49-F238E27FC236}">
                <a16:creationId xmlns:a16="http://schemas.microsoft.com/office/drawing/2014/main" id="{D86A636B-6349-47F0-83F4-CD264C872DD4}"/>
              </a:ext>
            </a:extLst>
          </p:cNvPr>
          <p:cNvSpPr txBox="1"/>
          <p:nvPr/>
        </p:nvSpPr>
        <p:spPr>
          <a:xfrm>
            <a:off x="5070070" y="1392147"/>
            <a:ext cx="4783071" cy="96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508005"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7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  <a:hlinkClick r:id="rId4"/>
              </a:rPr>
              <a:t>http://www.datacenterknowledge.com/archives/2014/06/25/google-dumps-mapreduce-favor-new-hyper-scale-analytics-system/</a:t>
            </a:r>
            <a:endParaRPr sz="1700" dirty="0">
              <a:solidFill>
                <a:prstClr val="black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7" name="http://www.reddit.com/r/compsci/comments/296aqr/on_the_death_of_mapreduce_at_google/">
            <a:extLst>
              <a:ext uri="{FF2B5EF4-FFF2-40B4-BE49-F238E27FC236}">
                <a16:creationId xmlns:a16="http://schemas.microsoft.com/office/drawing/2014/main" id="{A6792DB2-A125-4AE2-B05C-4EE5EF35DFD3}"/>
              </a:ext>
            </a:extLst>
          </p:cNvPr>
          <p:cNvSpPr txBox="1"/>
          <p:nvPr/>
        </p:nvSpPr>
        <p:spPr>
          <a:xfrm>
            <a:off x="701964" y="2778362"/>
            <a:ext cx="17068800" cy="430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defTabSz="508005" fontAlgn="base">
              <a:spcBef>
                <a:spcPct val="0"/>
              </a:spcBef>
              <a:spcAft>
                <a:spcPct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  <a:hlinkClick r:id="rId5"/>
              </a:rPr>
              <a:t>http://www.reddit.com/r/compsci/comments/296aqr/on_the_death_of_mapreduce_at_google/</a:t>
            </a:r>
            <a:endParaRPr sz="1600" dirty="0">
              <a:solidFill>
                <a:prstClr val="black"/>
              </a:solidFill>
              <a:latin typeface="Helvetica" panose="020B0604020202020204" pitchFamily="34" charset="0"/>
              <a:ea typeface="Arial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D46F97-6E38-4890-92E0-E7202A12C0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23"/>
          <a:stretch/>
        </p:blipFill>
        <p:spPr>
          <a:xfrm>
            <a:off x="1" y="3134915"/>
            <a:ext cx="12209489" cy="32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101EE6-8631-4608-9247-22621E72F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05" y="972731"/>
            <a:ext cx="10533149" cy="53632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C4EA82-C91E-45BF-A8B9-DCB1CCA1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20" y="284178"/>
            <a:ext cx="10914793" cy="770899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Sharing in Hadoop MapReduce</a:t>
            </a:r>
          </a:p>
        </p:txBody>
      </p:sp>
    </p:spTree>
    <p:extLst>
      <p:ext uri="{BB962C8B-B14F-4D97-AF65-F5344CB8AC3E}">
        <p14:creationId xmlns:p14="http://schemas.microsoft.com/office/powerpoint/2010/main" val="295103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6361FF-D479-4FFD-8A0B-8CCBB6C0B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66" y="984797"/>
            <a:ext cx="10550769" cy="53170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C4EA82-C91E-45BF-A8B9-DCB1CCA1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40"/>
            <a:ext cx="10914793" cy="760537"/>
          </a:xfrm>
        </p:spPr>
        <p:txBody>
          <a:bodyPr/>
          <a:lstStyle/>
          <a:p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Data Sharing in </a:t>
            </a:r>
            <a:r>
              <a:rPr lang="en-US" sz="4800" kern="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Spark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0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099F58-A7DB-424E-82B3-DF65A776AD8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b2811cf8-4877-470e-bec4-f5c16c1a520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DE4AF0-43A3-4275-93FA-C130D2DD9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A10493-CD81-426B-B25D-15E9F3197C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Macintosh PowerPoint</Application>
  <PresentationFormat>Widescreen</PresentationFormat>
  <Paragraphs>49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Lucida Grande</vt:lpstr>
      <vt:lpstr>Trebuchet MS</vt:lpstr>
      <vt:lpstr>Vitesse Medium</vt:lpstr>
      <vt:lpstr>Wingdings</vt:lpstr>
      <vt:lpstr>Office Theme</vt:lpstr>
      <vt:lpstr>Title &amp; Bullet</vt:lpstr>
      <vt:lpstr>Lecture 11.1 - Spark Overview</vt:lpstr>
      <vt:lpstr>PowerPoint Presentation</vt:lpstr>
      <vt:lpstr>PowerPoint Presentation</vt:lpstr>
      <vt:lpstr>PowerPoint Presentation</vt:lpstr>
      <vt:lpstr>Project History</vt:lpstr>
      <vt:lpstr>Why a New Programming Model?</vt:lpstr>
      <vt:lpstr>Is MapReduce dead? Not really.</vt:lpstr>
      <vt:lpstr>Data Sharing in Hadoop MapReduce</vt:lpstr>
      <vt:lpstr>Data Sharing in Spark</vt:lpstr>
      <vt:lpstr>Spark Programming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11.1 - Spark Overview</dc:title>
  <dc:creator>Chau, Duen Horng</dc:creator>
  <cp:lastModifiedBy>Chau, Duen Horng</cp:lastModifiedBy>
  <cp:revision>1</cp:revision>
  <dcterms:created xsi:type="dcterms:W3CDTF">2021-02-19T07:08:27Z</dcterms:created>
  <dcterms:modified xsi:type="dcterms:W3CDTF">2021-05-04T10:26:31Z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</Properties>
</file>