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6" r:id="rId6"/>
    <p:sldMasterId id="2147484020" r:id="rId7"/>
  </p:sldMasterIdLst>
  <p:notesMasterIdLst>
    <p:notesMasterId r:id="rId21"/>
  </p:notesMasterIdLst>
  <p:handoutMasterIdLst>
    <p:handoutMasterId r:id="rId22"/>
  </p:handoutMasterIdLst>
  <p:sldIdLst>
    <p:sldId id="818" r:id="rId8"/>
    <p:sldId id="809" r:id="rId9"/>
    <p:sldId id="325" r:id="rId10"/>
    <p:sldId id="260" r:id="rId11"/>
    <p:sldId id="287" r:id="rId12"/>
    <p:sldId id="289" r:id="rId13"/>
    <p:sldId id="290" r:id="rId14"/>
    <p:sldId id="291" r:id="rId15"/>
    <p:sldId id="292" r:id="rId16"/>
    <p:sldId id="293" r:id="rId17"/>
    <p:sldId id="295" r:id="rId18"/>
    <p:sldId id="821" r:id="rId19"/>
    <p:sldId id="820" r:id="rId20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BCCCD-64F4-F44E-9D1F-71BCCAD7BBE7}" v="1" dt="2021-05-04T10:27:09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1020" autoAdjust="0"/>
  </p:normalViewPr>
  <p:slideViewPr>
    <p:cSldViewPr snapToGrid="0">
      <p:cViewPr varScale="1">
        <p:scale>
          <a:sx n="77" d="100"/>
          <a:sy n="77" d="100"/>
        </p:scale>
        <p:origin x="1024" y="20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6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5/4/21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at center, so slide looks empty.</a:t>
            </a:r>
          </a:p>
        </p:txBody>
      </p:sp>
    </p:spTree>
    <p:extLst>
      <p:ext uri="{BB962C8B-B14F-4D97-AF65-F5344CB8AC3E}">
        <p14:creationId xmlns:p14="http://schemas.microsoft.com/office/powerpoint/2010/main" val="24691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04705" y="2536907"/>
            <a:ext cx="9222554" cy="6947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1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986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3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1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516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 b="0" i="0">
                <a:solidFill>
                  <a:schemeClr val="accent4"/>
                </a:solidFill>
                <a:latin typeface="Arial" panose="020B0604020202020204" pitchFamily="34" charset="0"/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378701" y="9510119"/>
            <a:ext cx="498534" cy="4922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4926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785939" y="267891"/>
            <a:ext cx="14716126" cy="2571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785939" y="2920008"/>
            <a:ext cx="14716126" cy="6027540"/>
          </a:xfrm>
          <a:prstGeom prst="rect">
            <a:avLst/>
          </a:prstGeom>
        </p:spPr>
        <p:txBody>
          <a:bodyPr numCol="2" spcCol="523240">
            <a:noAutofit/>
          </a:bodyPr>
          <a:lstStyle>
            <a:lvl1pPr marL="856462" indent="-521626">
              <a:spcBef>
                <a:spcPts val="4008"/>
              </a:spcBef>
              <a:buSzPct val="171000"/>
              <a:buChar char="•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1pPr>
            <a:lvl2pPr marL="1325232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2pPr>
            <a:lvl3pPr marL="1794002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3pPr>
            <a:lvl4pPr marL="2262770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4pPr>
            <a:lvl5pPr marL="2731540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8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0248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xfrm>
            <a:off x="1785939" y="1339455"/>
            <a:ext cx="14716126" cy="76080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937540" indent="-602704">
              <a:spcBef>
                <a:spcPts val="5062"/>
              </a:spcBef>
              <a:buSzPct val="171000"/>
              <a:buChar char="•"/>
              <a:defRPr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1pPr>
            <a:lvl2pPr>
              <a:spcBef>
                <a:spcPts val="5062"/>
              </a:spcBef>
              <a:buSzPct val="171000"/>
              <a:defRPr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2pPr>
            <a:lvl3pPr>
              <a:spcBef>
                <a:spcPts val="5062"/>
              </a:spcBef>
              <a:buSzPct val="171000"/>
              <a:defRPr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3pPr>
            <a:lvl4pPr>
              <a:spcBef>
                <a:spcPts val="5062"/>
              </a:spcBef>
              <a:buSzPct val="171000"/>
              <a:defRPr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4pPr>
            <a:lvl5pPr>
              <a:spcBef>
                <a:spcPts val="5062"/>
              </a:spcBef>
              <a:buSzPct val="171000"/>
              <a:defRPr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8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7379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8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2209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785939" y="267891"/>
            <a:ext cx="14716126" cy="2571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8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2435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785939" y="3134320"/>
            <a:ext cx="14716126" cy="4018360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8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0940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3429000" y="1727894"/>
            <a:ext cx="11430000" cy="48086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785939" y="7768828"/>
            <a:ext cx="14716126" cy="17948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8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7585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3429000" y="1727894"/>
            <a:ext cx="11430000" cy="4808636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785939" y="7768828"/>
            <a:ext cx="14716126" cy="17948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8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348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quarter" idx="13"/>
          </p:nvPr>
        </p:nvSpPr>
        <p:spPr>
          <a:xfrm>
            <a:off x="10019110" y="2076153"/>
            <a:ext cx="5929312" cy="59337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892968" y="1486795"/>
            <a:ext cx="8251032" cy="348257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382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8" y="5049739"/>
            <a:ext cx="8251032" cy="348257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3600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8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2025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10019110" y="2076153"/>
            <a:ext cx="5929312" cy="5933778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892968" y="1486795"/>
            <a:ext cx="8251032" cy="348257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8" y="5049739"/>
            <a:ext cx="8251032" cy="348257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8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5551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13"/>
          </p:nvPr>
        </p:nvSpPr>
        <p:spPr>
          <a:xfrm>
            <a:off x="10090547" y="3040561"/>
            <a:ext cx="5768578" cy="57730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1785939" y="267891"/>
            <a:ext cx="14716126" cy="2571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85938" y="2920008"/>
            <a:ext cx="7090172" cy="60275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856462" indent="-521626">
              <a:spcBef>
                <a:spcPts val="4008"/>
              </a:spcBef>
              <a:buSzPct val="171000"/>
              <a:buChar char="•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1pPr>
            <a:lvl2pPr marL="1325232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2pPr>
            <a:lvl3pPr marL="1794002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3pPr>
            <a:lvl4pPr marL="2262770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4pPr>
            <a:lvl5pPr marL="2731540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8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035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785939" y="267891"/>
            <a:ext cx="14716126" cy="2571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85938" y="2920008"/>
            <a:ext cx="7090172" cy="60275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856462" indent="-521626">
              <a:spcBef>
                <a:spcPts val="4008"/>
              </a:spcBef>
              <a:buSzPct val="171000"/>
              <a:buChar char="•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1pPr>
            <a:lvl2pPr marL="1325232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2pPr>
            <a:lvl3pPr marL="1794002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3pPr>
            <a:lvl4pPr marL="2262770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4pPr>
            <a:lvl5pPr marL="2731540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8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4909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1785939" y="267891"/>
            <a:ext cx="14716126" cy="2571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29939" y="2920008"/>
            <a:ext cx="5572126" cy="60275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856462" indent="-521626">
              <a:spcBef>
                <a:spcPts val="4008"/>
              </a:spcBef>
              <a:buSzPct val="171000"/>
              <a:buChar char="•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1pPr>
            <a:lvl2pPr marL="1325232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2pPr>
            <a:lvl3pPr marL="1794002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3pPr>
            <a:lvl4pPr marL="2262770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4pPr>
            <a:lvl5pPr marL="2731540" indent="-521626">
              <a:spcBef>
                <a:spcPts val="4008"/>
              </a:spcBef>
              <a:buSzPct val="171000"/>
              <a:defRPr sz="36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Gill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8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 b="0" i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4708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549278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5400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7" y="4585971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32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1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67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2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97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723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99704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7548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37705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1146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91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5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2616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 b="0" i="0">
                <a:solidFill>
                  <a:schemeClr val="accent4"/>
                </a:solidFill>
                <a:latin typeface="Arial" panose="020B0604020202020204" pitchFamily="34" charset="0"/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7" y="549284"/>
            <a:ext cx="12242330" cy="1425696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9" y="1592666"/>
            <a:ext cx="11345902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5400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9" y="4585981"/>
            <a:ext cx="10191518" cy="865338"/>
          </a:xfrm>
          <a:prstGeom prst="rect">
            <a:avLst/>
          </a:prstGeom>
        </p:spPr>
        <p:txBody>
          <a:bodyPr anchor="ctr"/>
          <a:lstStyle>
            <a:lvl1pPr marL="0" indent="0" algn="l" defTabSz="914376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32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4" y="5301951"/>
            <a:ext cx="9777592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8759369"/>
            <a:ext cx="8610182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5792235"/>
            <a:ext cx="9589446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00" y="549361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538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  <p:sldLayoutId id="2147484001" r:id="rId8"/>
    <p:sldLayoutId id="2147484002" r:id="rId9"/>
    <p:sldLayoutId id="2147484003" r:id="rId10"/>
    <p:sldLayoutId id="214748400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96516" y="267891"/>
            <a:ext cx="16912828" cy="172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96516" y="2397622"/>
            <a:ext cx="16912828" cy="7072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0A84F6-055A-834B-9446-DF7F85EEAE20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71C3F7-A64D-4A46-8C35-C6173EFB2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328A41-D9DC-9C4D-934C-ED139B06AA49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6611A58-3130-3748-90E4-D79230C58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5D4E8D31-E5BE-1D46-8650-28FFB9F6B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528B10-08EF-994F-BCCF-13134734239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64C20F2-8D03-A94B-B52C-2AE060585A0E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446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</p:sldLayoutIdLst>
  <p:transition spd="med"/>
  <p:txStyles>
    <p:titleStyle>
      <a:lvl1pPr marL="0" marR="0" indent="0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"/>
        </a:defRPr>
      </a:lvl1pPr>
      <a:lvl2pPr marL="0" marR="0" indent="241082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82164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723244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64326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205408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446490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687570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928652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616098" latinLnBrk="0">
        <a:lnSpc>
          <a:spcPct val="100000"/>
        </a:lnSpc>
        <a:spcBef>
          <a:spcPts val="327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"/>
        </a:defRPr>
      </a:lvl1pPr>
      <a:lvl2pPr marL="1406310" marR="0" indent="-602704" algn="l" defTabSz="616098" latinLnBrk="0">
        <a:lnSpc>
          <a:spcPct val="100000"/>
        </a:lnSpc>
        <a:spcBef>
          <a:spcPts val="327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"/>
        </a:defRPr>
      </a:lvl2pPr>
      <a:lvl3pPr marL="1875078" marR="0" indent="-602704" algn="l" defTabSz="616098" latinLnBrk="0">
        <a:lnSpc>
          <a:spcPct val="100000"/>
        </a:lnSpc>
        <a:spcBef>
          <a:spcPts val="327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"/>
        </a:defRPr>
      </a:lvl3pPr>
      <a:lvl4pPr marL="2343848" marR="0" indent="-602704" algn="l" defTabSz="616098" latinLnBrk="0">
        <a:lnSpc>
          <a:spcPct val="100000"/>
        </a:lnSpc>
        <a:spcBef>
          <a:spcPts val="327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"/>
        </a:defRPr>
      </a:lvl4pPr>
      <a:lvl5pPr marL="2812618" marR="0" indent="-602704" algn="l" defTabSz="616098" latinLnBrk="0">
        <a:lnSpc>
          <a:spcPct val="100000"/>
        </a:lnSpc>
        <a:spcBef>
          <a:spcPts val="327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"/>
        </a:defRPr>
      </a:lvl5pPr>
      <a:lvl6pPr marL="3187634" marR="0" indent="-602704" algn="l" defTabSz="616098" latinLnBrk="0">
        <a:lnSpc>
          <a:spcPct val="100000"/>
        </a:lnSpc>
        <a:spcBef>
          <a:spcPts val="3270"/>
        </a:spcBef>
        <a:spcAft>
          <a:spcPts val="0"/>
        </a:spcAft>
        <a:buClrTx/>
        <a:buSzPct val="100000"/>
        <a:buFontTx/>
        <a:buChar char="•"/>
        <a:tabLst/>
        <a:defRPr sz="443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562650" marR="0" indent="-602704" algn="l" defTabSz="616098" latinLnBrk="0">
        <a:lnSpc>
          <a:spcPct val="100000"/>
        </a:lnSpc>
        <a:spcBef>
          <a:spcPts val="3270"/>
        </a:spcBef>
        <a:spcAft>
          <a:spcPts val="0"/>
        </a:spcAft>
        <a:buClrTx/>
        <a:buSzPct val="100000"/>
        <a:buFontTx/>
        <a:buChar char="•"/>
        <a:tabLst/>
        <a:defRPr sz="443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937666" marR="0" indent="-602704" algn="l" defTabSz="616098" latinLnBrk="0">
        <a:lnSpc>
          <a:spcPct val="100000"/>
        </a:lnSpc>
        <a:spcBef>
          <a:spcPts val="3270"/>
        </a:spcBef>
        <a:spcAft>
          <a:spcPts val="0"/>
        </a:spcAft>
        <a:buClrTx/>
        <a:buSzPct val="100000"/>
        <a:buFontTx/>
        <a:buChar char="•"/>
        <a:tabLst/>
        <a:defRPr sz="443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312682" marR="0" indent="-602704" algn="l" defTabSz="616098" latinLnBrk="0">
        <a:lnSpc>
          <a:spcPct val="100000"/>
        </a:lnSpc>
        <a:spcBef>
          <a:spcPts val="3270"/>
        </a:spcBef>
        <a:spcAft>
          <a:spcPts val="0"/>
        </a:spcAft>
        <a:buClrTx/>
        <a:buSzPct val="100000"/>
        <a:buFontTx/>
        <a:buChar char="•"/>
        <a:tabLst/>
        <a:defRPr sz="443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41082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82164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723244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64326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205408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446490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87570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928652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CAF99D5-E7D5-5D4F-ADE6-FE947D5085D2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64174F-742A-8F45-83E2-32629EBA5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C9BAAB5-8886-1C45-B5CB-8067CAAE75B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011CC78-3AE9-5147-91C8-D760682F9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B7F9B21C-AA40-AA4C-A77B-BF4929EDB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325C530-328C-4245-9295-73E19C1E5ED4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583CDB1-5755-3642-9CD7-F0F86A21EBE3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0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pache.org/hadoop/Hbase/PoweredB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12.1 - HBase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948A68-50B1-4992-B96A-D7597161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25" y="558497"/>
            <a:ext cx="15967962" cy="1978410"/>
          </a:xfrm>
        </p:spPr>
        <p:txBody>
          <a:bodyPr/>
          <a:lstStyle/>
          <a:p>
            <a:r>
              <a:rPr lang="en-US" dirty="0"/>
              <a:t>Time-oriented view of a row</a:t>
            </a:r>
          </a:p>
        </p:txBody>
      </p:sp>
      <p:pic>
        <p:nvPicPr>
          <p:cNvPr id="5" name="HBase The Definitive Guide.pdf (page 50 of 554).png" descr="HBase The Definitive Guide.pdf (page 50 of 554).png">
            <a:extLst>
              <a:ext uri="{FF2B5EF4-FFF2-40B4-BE49-F238E27FC236}">
                <a16:creationId xmlns:a16="http://schemas.microsoft.com/office/drawing/2014/main" id="{F63D65D8-64D8-42F8-AA36-A2F4CD9CB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579" y="1875234"/>
            <a:ext cx="13638070" cy="4313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HBase The Definitive Guide.pdf (page 50 of 554)-1.png" descr="HBase The Definitive Guide.pdf (page 50 of 554)-1.png">
            <a:extLst>
              <a:ext uri="{FF2B5EF4-FFF2-40B4-BE49-F238E27FC236}">
                <a16:creationId xmlns:a16="http://schemas.microsoft.com/office/drawing/2014/main" id="{8CF3DB7E-E5B0-43CB-B6A0-01B655A57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621" y="6362403"/>
            <a:ext cx="9657458" cy="29884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350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92B4DF-2BBD-4620-A302-D970256E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25" y="558497"/>
            <a:ext cx="15967962" cy="1631686"/>
          </a:xfrm>
        </p:spPr>
        <p:txBody>
          <a:bodyPr/>
          <a:lstStyle/>
          <a:p>
            <a:r>
              <a:rPr lang="en-US" dirty="0"/>
              <a:t>An Exercise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99143-8FDC-4B81-89B8-C9539D30C249}"/>
              </a:ext>
            </a:extLst>
          </p:cNvPr>
          <p:cNvSpPr/>
          <p:nvPr/>
        </p:nvSpPr>
        <p:spPr>
          <a:xfrm>
            <a:off x="908924" y="2190183"/>
            <a:ext cx="16854156" cy="145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6098" fontAlgn="auto">
              <a:spcBef>
                <a:spcPts val="3270"/>
              </a:spcBef>
              <a:spcAft>
                <a:spcPts val="0"/>
              </a:spcAft>
            </a:pPr>
            <a:r>
              <a:rPr lang="en-US" sz="443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How would you use HBase to create a </a:t>
            </a:r>
            <a:r>
              <a:rPr lang="en-US" sz="4430" kern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webtable</a:t>
            </a:r>
            <a:r>
              <a:rPr lang="en-US" sz="443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 to store snapshots of every webpage on the planet, over time?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94123"/>
              </p:ext>
            </p:extLst>
          </p:nvPr>
        </p:nvGraphicFramePr>
        <p:xfrm>
          <a:off x="908922" y="4727864"/>
          <a:ext cx="16854158" cy="3318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4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3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4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5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07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8041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 key</a:t>
                      </a:r>
                      <a:endParaRPr 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</a:t>
                      </a:r>
                      <a:r>
                        <a:rPr lang="en-US" sz="28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stamp</a:t>
                      </a:r>
                      <a:endParaRPr 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html</a:t>
                      </a:r>
                      <a:endParaRPr 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javascript</a:t>
                      </a:r>
                      <a:endParaRPr 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image1</a:t>
                      </a:r>
                      <a:endParaRPr 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image2</a:t>
                      </a:r>
                      <a:endParaRPr 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1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ea typeface="Courier" charset="0"/>
                          <a:cs typeface="Courier New" panose="02070309020205020404" pitchFamily="49" charset="0"/>
                        </a:rPr>
                        <a:t>“</a:t>
                      </a:r>
                      <a:r>
                        <a:rPr lang="en-US" sz="2800" dirty="0" err="1">
                          <a:latin typeface="Courier New" panose="02070309020205020404" pitchFamily="49" charset="0"/>
                          <a:ea typeface="Courier" charset="0"/>
                          <a:cs typeface="Courier New" panose="02070309020205020404" pitchFamily="49" charset="0"/>
                        </a:rPr>
                        <a:t>com.cnn.www</a:t>
                      </a:r>
                      <a:r>
                        <a:rPr lang="en-US" sz="2800" dirty="0">
                          <a:latin typeface="Courier New" panose="02070309020205020404" pitchFamily="49" charset="0"/>
                          <a:ea typeface="Courier" charset="0"/>
                          <a:cs typeface="Courier New" panose="02070309020205020404" pitchFamily="49" charset="0"/>
                        </a:rPr>
                        <a:t>”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t8</a:t>
                      </a:r>
                      <a:endParaRPr 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&lt;html&gt;</a:t>
                      </a:r>
                      <a:r>
                        <a:rPr lang="mr-IN" sz="2800" dirty="0">
                          <a:latin typeface="Courier New" panose="02070309020205020404" pitchFamily="49" charset="0"/>
                        </a:rPr>
                        <a:t>…</a:t>
                      </a:r>
                      <a:endParaRPr 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2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javascript</a:t>
                      </a:r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  <a:r>
                        <a:rPr lang="mr-IN" sz="2800" dirty="0">
                          <a:latin typeface="Courier New" panose="02070309020205020404" pitchFamily="49" charset="0"/>
                        </a:rPr>
                        <a:t>…</a:t>
                      </a:r>
                      <a:endParaRPr 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400" b="0" i="0" dirty="0">
                        <a:latin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87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92B4DF-2BBD-4620-A302-D970256E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25" y="558497"/>
            <a:ext cx="15967962" cy="1631686"/>
          </a:xfrm>
        </p:spPr>
        <p:txBody>
          <a:bodyPr/>
          <a:lstStyle/>
          <a:p>
            <a:r>
              <a:rPr lang="en-US" dirty="0"/>
              <a:t>An Exercise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99143-8FDC-4B81-89B8-C9539D30C249}"/>
              </a:ext>
            </a:extLst>
          </p:cNvPr>
          <p:cNvSpPr/>
          <p:nvPr/>
        </p:nvSpPr>
        <p:spPr>
          <a:xfrm>
            <a:off x="908924" y="2190183"/>
            <a:ext cx="16854156" cy="145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6098" fontAlgn="auto">
              <a:spcBef>
                <a:spcPts val="3270"/>
              </a:spcBef>
              <a:spcAft>
                <a:spcPts val="0"/>
              </a:spcAft>
            </a:pPr>
            <a:r>
              <a:rPr lang="en-US" sz="443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How would you use HBase to create a </a:t>
            </a:r>
            <a:r>
              <a:rPr lang="en-US" sz="4430" kern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webtable</a:t>
            </a:r>
            <a:r>
              <a:rPr lang="en-US" sz="443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 to store snapshots of every webpage on the planet, over time?</a:t>
            </a:r>
          </a:p>
        </p:txBody>
      </p:sp>
    </p:spTree>
    <p:extLst>
      <p:ext uri="{BB962C8B-B14F-4D97-AF65-F5344CB8AC3E}">
        <p14:creationId xmlns:p14="http://schemas.microsoft.com/office/powerpoint/2010/main" val="2430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Based 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8F8C6-0280-43DD-9485-F3FBB9D0FFA2}"/>
              </a:ext>
            </a:extLst>
          </p:cNvPr>
          <p:cNvSpPr txBox="1"/>
          <p:nvPr/>
        </p:nvSpPr>
        <p:spPr>
          <a:xfrm>
            <a:off x="5616592" y="9022237"/>
            <a:ext cx="7054816" cy="5745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algn="ctr" defTabSz="11684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  <a:sym typeface="Helvetica"/>
              </a:rPr>
              <a:t>http://</a:t>
            </a:r>
            <a:r>
              <a:rPr lang="en-US" sz="24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  <a:sym typeface="Helvetica"/>
              </a:rPr>
              <a:t>shop.oreilly.com</a:t>
            </a:r>
            <a:r>
              <a:rPr lang="en-US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  <a:sym typeface="Helvetica"/>
              </a:rPr>
              <a:t>/product/0636920014348.do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547" y="1891500"/>
            <a:ext cx="5296906" cy="694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Built on top of HDFS…"/>
          <p:cNvSpPr txBox="1">
            <a:spLocks noGrp="1"/>
          </p:cNvSpPr>
          <p:nvPr>
            <p:ph type="body" idx="1"/>
          </p:nvPr>
        </p:nvSpPr>
        <p:spPr>
          <a:xfrm>
            <a:off x="787852" y="1962298"/>
            <a:ext cx="16798184" cy="71262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36004">
              <a:spcBef>
                <a:spcPts val="3600"/>
              </a:spcBef>
              <a:defRPr sz="3654"/>
            </a:pPr>
            <a:r>
              <a:rPr dirty="0">
                <a:ea typeface="Helvetica" charset="0"/>
              </a:rPr>
              <a:t>Built on top of HDFS</a:t>
            </a:r>
          </a:p>
          <a:p>
            <a:pPr defTabSz="536004">
              <a:spcBef>
                <a:spcPts val="3600"/>
              </a:spcBef>
              <a:defRPr sz="3654"/>
            </a:pPr>
            <a:r>
              <a:rPr dirty="0">
                <a:ea typeface="Helvetica" charset="0"/>
              </a:rPr>
              <a:t>Supports </a:t>
            </a:r>
            <a:r>
              <a:rPr dirty="0">
                <a:solidFill>
                  <a:srgbClr val="648D26"/>
                </a:solidFill>
                <a:ea typeface="Helvetica" charset="0"/>
              </a:rPr>
              <a:t>real-time</a:t>
            </a:r>
            <a:r>
              <a:rPr dirty="0">
                <a:ea typeface="Helvetica" charset="0"/>
              </a:rPr>
              <a:t> read/write random access</a:t>
            </a:r>
          </a:p>
          <a:p>
            <a:pPr defTabSz="536004">
              <a:spcBef>
                <a:spcPts val="3600"/>
              </a:spcBef>
              <a:defRPr sz="3654"/>
            </a:pPr>
            <a:r>
              <a:rPr dirty="0">
                <a:ea typeface="Helvetica" charset="0"/>
              </a:rPr>
              <a:t>Scale to very large datasets, many machines</a:t>
            </a:r>
          </a:p>
          <a:p>
            <a:pPr defTabSz="536004">
              <a:spcBef>
                <a:spcPts val="3600"/>
              </a:spcBef>
              <a:defRPr sz="3654"/>
            </a:pPr>
            <a:r>
              <a:rPr dirty="0">
                <a:ea typeface="Helvetica" charset="0"/>
              </a:rPr>
              <a:t>Not relational, does NOT support SQL </a:t>
            </a:r>
            <a:br>
              <a:rPr dirty="0">
                <a:ea typeface="Helvetica" charset="0"/>
              </a:rPr>
            </a:br>
            <a:r>
              <a:rPr dirty="0">
                <a:ea typeface="Helvetica" charset="0"/>
              </a:rPr>
              <a:t>(“</a:t>
            </a:r>
            <a:r>
              <a:rPr dirty="0">
                <a:solidFill>
                  <a:srgbClr val="B51A00"/>
                </a:solidFill>
                <a:ea typeface="Helvetica" charset="0"/>
              </a:rPr>
              <a:t>NoSQL</a:t>
            </a:r>
            <a:r>
              <a:rPr dirty="0">
                <a:ea typeface="Helvetica" charset="0"/>
              </a:rPr>
              <a:t>” = “not only SQL”) </a:t>
            </a:r>
            <a:r>
              <a:rPr sz="4400" dirty="0">
                <a:solidFill>
                  <a:srgbClr val="53585F"/>
                </a:solidFill>
                <a:ea typeface="Helvetica" charset="0"/>
              </a:rPr>
              <a:t>http://en.wikipedia.org/wiki/NoSQL</a:t>
            </a:r>
          </a:p>
          <a:p>
            <a:pPr defTabSz="536004">
              <a:spcBef>
                <a:spcPts val="3600"/>
              </a:spcBef>
              <a:defRPr sz="3654"/>
            </a:pPr>
            <a:r>
              <a:rPr dirty="0">
                <a:ea typeface="Helvetica" charset="0"/>
              </a:rPr>
              <a:t>Supports </a:t>
            </a:r>
            <a:r>
              <a:rPr dirty="0">
                <a:solidFill>
                  <a:srgbClr val="648D26"/>
                </a:solidFill>
                <a:ea typeface="Helvetica" charset="0"/>
              </a:rPr>
              <a:t>billions of rows</a:t>
            </a:r>
            <a:r>
              <a:rPr dirty="0">
                <a:ea typeface="Helvetica" charset="0"/>
              </a:rPr>
              <a:t>, </a:t>
            </a:r>
            <a:r>
              <a:rPr dirty="0">
                <a:solidFill>
                  <a:srgbClr val="648D26"/>
                </a:solidFill>
                <a:ea typeface="Helvetica" charset="0"/>
              </a:rPr>
              <a:t>millions of columns</a:t>
            </a:r>
            <a:r>
              <a:rPr dirty="0">
                <a:ea typeface="Helvetica" charset="0"/>
              </a:rPr>
              <a:t> </a:t>
            </a:r>
            <a:br>
              <a:rPr dirty="0">
                <a:ea typeface="Helvetica" charset="0"/>
              </a:rPr>
            </a:br>
            <a:r>
              <a:rPr sz="5000" dirty="0">
                <a:ea typeface="Helvetica" charset="0"/>
              </a:rPr>
              <a:t>(e.g., serving Facebook’s Messaging Platform)</a:t>
            </a:r>
          </a:p>
          <a:p>
            <a:pPr defTabSz="536004">
              <a:spcBef>
                <a:spcPts val="3600"/>
              </a:spcBef>
              <a:defRPr sz="3654"/>
            </a:pPr>
            <a:r>
              <a:rPr dirty="0">
                <a:ea typeface="Helvetica" charset="0"/>
              </a:rPr>
              <a:t>Written in Java; works with other APIs/languages </a:t>
            </a:r>
            <a:r>
              <a:rPr sz="5000" dirty="0">
                <a:ea typeface="Helvetica" charset="0"/>
              </a:rPr>
              <a:t>(REST, Thrift, Scala)</a:t>
            </a:r>
            <a:endParaRPr sz="5000" dirty="0">
              <a:solidFill>
                <a:srgbClr val="648D26"/>
              </a:solidFill>
              <a:ea typeface="Helvetica" charset="0"/>
            </a:endParaRPr>
          </a:p>
        </p:txBody>
      </p:sp>
      <p:pic>
        <p:nvPicPr>
          <p:cNvPr id="165" name="hbase.apache.png" descr="hbase.apach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51" y="482204"/>
            <a:ext cx="4298946" cy="106266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http://radar.oreilly.com/2014/04/5-fun-facts-about-hbase-that-you-didnt-know.html…"/>
          <p:cNvSpPr txBox="1"/>
          <p:nvPr/>
        </p:nvSpPr>
        <p:spPr>
          <a:xfrm>
            <a:off x="906850" y="9088583"/>
            <a:ext cx="7772400" cy="600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3578" tIns="53578" rIns="53578" bIns="53578" anchor="ctr">
            <a:spAutoFit/>
          </a:bodyPr>
          <a:lstStyle/>
          <a:p>
            <a:pPr defTabSz="733404" fontAlgn="auto" hangingPunct="0">
              <a:spcBef>
                <a:spcPts val="0"/>
              </a:spcBef>
              <a:spcAft>
                <a:spcPts val="0"/>
              </a:spcAft>
              <a:defRPr sz="1200"/>
            </a:pPr>
            <a:r>
              <a:rPr sz="16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http://radar.oreilly.com/2014/04/5-fun-facts-about-hbase-that-you-didnt-know.html</a:t>
            </a:r>
          </a:p>
          <a:p>
            <a:pPr defTabSz="733404" fontAlgn="auto" hangingPunct="0">
              <a:spcBef>
                <a:spcPts val="0"/>
              </a:spcBef>
              <a:spcAft>
                <a:spcPts val="0"/>
              </a:spcAft>
              <a:defRPr sz="1200"/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http://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hbase.apache.org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poweredbyhbase.html</a:t>
            </a:r>
            <a:endParaRPr sz="1600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A0D33-FA76-4497-944D-E5DAA6CEEEA8}"/>
              </a:ext>
            </a:extLst>
          </p:cNvPr>
          <p:cNvSpPr txBox="1"/>
          <p:nvPr/>
        </p:nvSpPr>
        <p:spPr>
          <a:xfrm>
            <a:off x="5372714" y="1013534"/>
            <a:ext cx="3440044" cy="5745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algn="ctr" defTabSz="11684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http://hbase.apache.org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8924" y="558497"/>
            <a:ext cx="16738996" cy="1978410"/>
          </a:xfrm>
        </p:spPr>
        <p:txBody>
          <a:bodyPr/>
          <a:lstStyle/>
          <a:p>
            <a:r>
              <a:rPr lang="en-US" dirty="0" err="1"/>
              <a:t>HBase</a:t>
            </a:r>
            <a:r>
              <a:rPr lang="en-US" dirty="0"/>
              <a:t> is Column-Oriented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5AADAF-950E-4BA7-A4E5-26284FCD4CBC}"/>
              </a:ext>
            </a:extLst>
          </p:cNvPr>
          <p:cNvSpPr/>
          <p:nvPr/>
        </p:nvSpPr>
        <p:spPr>
          <a:xfrm>
            <a:off x="908924" y="2168278"/>
            <a:ext cx="16464676" cy="691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6098" fontAlgn="auto">
              <a:spcBef>
                <a:spcPts val="3270"/>
              </a:spcBef>
              <a:spcAft>
                <a:spcPts val="0"/>
              </a:spcAft>
            </a:pPr>
            <a:r>
              <a:rPr lang="en-US" sz="443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Data is stored by </a:t>
            </a:r>
            <a:r>
              <a:rPr lang="en-US" sz="4430" kern="0" dirty="0">
                <a:solidFill>
                  <a:srgbClr val="648D2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columns</a:t>
            </a:r>
            <a:r>
              <a:rPr lang="en-US" sz="443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 physically (instead of by rows)</a:t>
            </a:r>
          </a:p>
          <a:p>
            <a:pPr marL="1051560" lvl="3" indent="-685800" defTabSz="616098" fontAlgn="auto">
              <a:spcBef>
                <a:spcPts val="327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443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A row conceptually consists on many columns (millions!)</a:t>
            </a:r>
          </a:p>
          <a:p>
            <a:pPr defTabSz="616098" fontAlgn="auto">
              <a:spcBef>
                <a:spcPts val="3270"/>
              </a:spcBef>
              <a:spcAft>
                <a:spcPts val="0"/>
              </a:spcAft>
            </a:pPr>
            <a:r>
              <a:rPr lang="en-US" sz="4430" kern="0" dirty="0">
                <a:solidFill>
                  <a:srgbClr val="648D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Rows </a:t>
            </a:r>
            <a:r>
              <a:rPr lang="en-US" sz="443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form a table</a:t>
            </a:r>
          </a:p>
          <a:p>
            <a:pPr marL="1051560" indent="-685800" defTabSz="616098" fontAlgn="auto">
              <a:spcBef>
                <a:spcPts val="327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4430" kern="0" dirty="0">
                <a:solidFill>
                  <a:srgbClr val="7199E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Row key </a:t>
            </a:r>
            <a:r>
              <a:rPr lang="en-US" sz="443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uniquely locates a row, like an </a:t>
            </a:r>
            <a:r>
              <a:rPr lang="en-US" sz="443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“</a:t>
            </a:r>
            <a:r>
              <a:rPr lang="en-US" sz="4430" kern="0" dirty="0">
                <a:solidFill>
                  <a:srgbClr val="648D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index</a:t>
            </a:r>
            <a:r>
              <a:rPr lang="en-US" sz="443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”, </a:t>
            </a:r>
            <a:r>
              <a:rPr lang="en-US" sz="4430" kern="0" dirty="0">
                <a:solidFill>
                  <a:srgbClr val="B51A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only one</a:t>
            </a:r>
            <a:r>
              <a:rPr lang="en-US" sz="443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 “index” per table</a:t>
            </a:r>
          </a:p>
          <a:p>
            <a:pPr marL="1783080" lvl="2" indent="-685800" defTabSz="616098" fontAlgn="auto">
              <a:spcBef>
                <a:spcPts val="327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No </a:t>
            </a:r>
            <a:r>
              <a:rPr lang="en-US" sz="4000" kern="0" dirty="0">
                <a:solidFill>
                  <a:srgbClr val="648D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built-in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 support for multiple indices; possible via </a:t>
            </a:r>
            <a:r>
              <a:rPr lang="en-US" sz="4000" kern="0" dirty="0">
                <a:solidFill>
                  <a:srgbClr val="648D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extensions</a:t>
            </a:r>
            <a:endParaRPr lang="en-US" sz="40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"/>
            </a:endParaRPr>
          </a:p>
          <a:p>
            <a:pPr marL="1051560" indent="-685800" defTabSz="616098" fontAlgn="auto">
              <a:spcBef>
                <a:spcPts val="327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443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Rows</a:t>
            </a:r>
            <a:r>
              <a:rPr lang="en-US" sz="4430" kern="0" dirty="0">
                <a:solidFill>
                  <a:srgbClr val="648D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 </a:t>
            </a:r>
            <a:r>
              <a:rPr lang="en-US" sz="4430" kern="0" dirty="0">
                <a:solidFill>
                  <a:srgbClr val="7199E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sorted </a:t>
            </a:r>
            <a:r>
              <a:rPr lang="en-US" sz="4430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by row key lexicographically (~ alphabetically)</a:t>
            </a:r>
          </a:p>
        </p:txBody>
      </p:sp>
    </p:spTree>
    <p:extLst>
      <p:ext uri="{BB962C8B-B14F-4D97-AF65-F5344CB8AC3E}">
        <p14:creationId xmlns:p14="http://schemas.microsoft.com/office/powerpoint/2010/main" val="384485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128120-E84B-4A54-A204-8A99AC8D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25" y="558497"/>
            <a:ext cx="15967962" cy="1978410"/>
          </a:xfrm>
        </p:spPr>
        <p:txBody>
          <a:bodyPr/>
          <a:lstStyle/>
          <a:p>
            <a:r>
              <a:rPr lang="en-US" dirty="0"/>
              <a:t>Rows Sorted Lexicographically </a:t>
            </a:r>
            <a:r>
              <a:rPr lang="en-US" sz="3600" dirty="0"/>
              <a:t>(=alphabetically)</a:t>
            </a:r>
          </a:p>
        </p:txBody>
      </p:sp>
      <p:pic>
        <p:nvPicPr>
          <p:cNvPr id="1026" name="Picture 2" descr="https://cvws.icloud-content.com/B/AVRj7NK03v9YUHMZkv1Ov0tHFcixAZPL3UNbnMMSHbY16omL9PKK8hKL/CSE6242-630-ScalingUp-hbase+8.001.png?o=Ahjm4XS792dg8Ja3efbnSdfJeodYkSvNqKRpvexOf4gL&amp;v=1&amp;x=3&amp;a=BZzekSskwR0JA-GDPg&amp;e=1508123546&amp;k=ErAIaAoByA69ZkXZrCYIXQ&amp;fl=&amp;r=61f5cb6c-6ec0-4933-b0f1-02d5b108ccc0-1&amp;ckc=com.apple.clouddocs&amp;ckz=com.apple.CloudDocs&amp;p=65&amp;s=9aSv7NbYX31jHntbUao4jaPQb28&amp;cd=i">
            <a:extLst>
              <a:ext uri="{FF2B5EF4-FFF2-40B4-BE49-F238E27FC236}">
                <a16:creationId xmlns:a16="http://schemas.microsoft.com/office/drawing/2014/main" id="{D8CBA0A8-35BF-4909-B686-8DD4EAE46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8924" y="2527231"/>
            <a:ext cx="12391440" cy="701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3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C476A1-5254-41E0-BDCD-04DE8AEA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25" y="964275"/>
            <a:ext cx="17006746" cy="2112927"/>
          </a:xfrm>
        </p:spPr>
        <p:txBody>
          <a:bodyPr/>
          <a:lstStyle/>
          <a:p>
            <a:r>
              <a:rPr lang="en-US" sz="6600" dirty="0"/>
              <a:t>Columns grouped into </a:t>
            </a:r>
            <a:r>
              <a:rPr lang="en-US" sz="6600" b="1" dirty="0">
                <a:solidFill>
                  <a:srgbClr val="648D26"/>
                </a:solidFill>
              </a:rPr>
              <a:t>column families</a:t>
            </a:r>
            <a:endParaRPr lang="en-US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F3DCF-0A61-4A44-946B-D3D9E3F4A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757"/>
          <a:stretch/>
        </p:blipFill>
        <p:spPr>
          <a:xfrm>
            <a:off x="1029387" y="3077202"/>
            <a:ext cx="16363082" cy="43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6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97E9D0-8E45-4158-BE9D-5D976581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25" y="558497"/>
            <a:ext cx="15967962" cy="1489322"/>
          </a:xfrm>
        </p:spPr>
        <p:txBody>
          <a:bodyPr/>
          <a:lstStyle/>
          <a:p>
            <a:r>
              <a:rPr lang="en-US" dirty="0"/>
              <a:t>More on </a:t>
            </a:r>
            <a:r>
              <a:rPr lang="en-US" b="1" dirty="0"/>
              <a:t>column family, column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16F76-3BFE-4135-A8F4-0D30DE64E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44"/>
          <a:stretch/>
        </p:blipFill>
        <p:spPr>
          <a:xfrm>
            <a:off x="908924" y="2047819"/>
            <a:ext cx="14243692" cy="66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2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C1347-D303-466E-9CE7-3E658522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25" y="558497"/>
            <a:ext cx="15967962" cy="1568350"/>
          </a:xfrm>
        </p:spPr>
        <p:txBody>
          <a:bodyPr/>
          <a:lstStyle/>
          <a:p>
            <a:r>
              <a:rPr lang="en-US" dirty="0"/>
              <a:t>Cell Value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E3495-EEAD-4312-928E-FC0D18D98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24" y="2126847"/>
            <a:ext cx="10935032" cy="77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6812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C73FF0-D198-4A2D-BAB0-A63FB32098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b2811cf8-4877-470e-bec4-f5c16c1a5202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91571</TotalTime>
  <Words>357</Words>
  <Application>Microsoft Macintosh PowerPoint</Application>
  <PresentationFormat>Custom</PresentationFormat>
  <Paragraphs>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Courier New</vt:lpstr>
      <vt:lpstr>Helvetica</vt:lpstr>
      <vt:lpstr>Trebuchet MS</vt:lpstr>
      <vt:lpstr>Wingdings</vt:lpstr>
      <vt:lpstr>Title &amp; Bullet</vt:lpstr>
      <vt:lpstr>1_Title &amp; Bullet</vt:lpstr>
      <vt:lpstr>White</vt:lpstr>
      <vt:lpstr>Full Page Layout</vt:lpstr>
      <vt:lpstr>Lecture 12.1 - HBase Overview</vt:lpstr>
      <vt:lpstr>PowerPoint Presentation</vt:lpstr>
      <vt:lpstr>Lesson Based on</vt:lpstr>
      <vt:lpstr>PowerPoint Presentation</vt:lpstr>
      <vt:lpstr>HBase is Column-Oriented</vt:lpstr>
      <vt:lpstr>Rows Sorted Lexicographically (=alphabetically)</vt:lpstr>
      <vt:lpstr>Columns grouped into column families</vt:lpstr>
      <vt:lpstr>More on column family, column</vt:lpstr>
      <vt:lpstr>Cell Value</vt:lpstr>
      <vt:lpstr>Time-oriented view of a row</vt:lpstr>
      <vt:lpstr>An Exercise</vt:lpstr>
      <vt:lpstr>An Exercise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3641</cp:revision>
  <dcterms:created xsi:type="dcterms:W3CDTF">2008-01-24T03:11:41Z</dcterms:created>
  <dcterms:modified xsi:type="dcterms:W3CDTF">2021-05-04T10:27:09Z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