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6" r:id="rId6"/>
  </p:sldMasterIdLst>
  <p:notesMasterIdLst>
    <p:notesMasterId r:id="rId13"/>
  </p:notesMasterIdLst>
  <p:handoutMasterIdLst>
    <p:handoutMasterId r:id="rId14"/>
  </p:handoutMasterIdLst>
  <p:sldIdLst>
    <p:sldId id="818" r:id="rId7"/>
    <p:sldId id="809" r:id="rId8"/>
    <p:sldId id="327" r:id="rId9"/>
    <p:sldId id="298" r:id="rId10"/>
    <p:sldId id="294" r:id="rId11"/>
    <p:sldId id="820" r:id="rId12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0449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05" y="2536907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94256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9338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872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90511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2897036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058210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41409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8496683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19894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2" y="2536912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09846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4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9" y="1592666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81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914376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1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9" y="8759369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5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16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  <p:sldLayoutId id="2147484014" r:id="rId8"/>
    <p:sldLayoutId id="2147484001" r:id="rId9"/>
    <p:sldLayoutId id="2147484002" r:id="rId10"/>
    <p:sldLayoutId id="2147484003" r:id="rId11"/>
    <p:sldLayoutId id="214748400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FA02F82-957F-9D42-9E04-47B9A94A4E6C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77B1E58-D2D3-9745-A8B9-68476C8E2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8837190-41C9-6044-AB32-F8882C986BBE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54F8B8-20D8-A44D-845D-FEA9B3CDF2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6D4F6998-CF27-0545-BBE0-6D18AC226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1FB2C6-366D-9447-8F7F-FCF650D4B1DC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EB497DF-8251-6540-8D3B-A12448FEA6BA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858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903302" cy="1638092"/>
          </a:xfrm>
        </p:spPr>
        <p:txBody>
          <a:bodyPr/>
          <a:lstStyle/>
          <a:p>
            <a:r>
              <a:rPr lang="en-US" dirty="0"/>
              <a:t>Lecture 12.2 - How HBase Scales Up Storage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08923" y="3401961"/>
            <a:ext cx="16015790" cy="6260002"/>
          </a:xfrm>
        </p:spPr>
        <p:txBody>
          <a:bodyPr/>
          <a:lstStyle/>
          <a:p>
            <a:pPr marL="0" indent="0" defTabSz="616098">
              <a:spcBef>
                <a:spcPts val="3270"/>
              </a:spcBef>
              <a:buNone/>
            </a:pPr>
            <a:r>
              <a:rPr lang="en-US" sz="4000" dirty="0"/>
              <a:t>Automatically </a:t>
            </a:r>
            <a:r>
              <a:rPr lang="en-US" sz="4000" dirty="0">
                <a:solidFill>
                  <a:srgbClr val="648D26"/>
                </a:solidFill>
              </a:rPr>
              <a:t>divide contiguous ranges of rows</a:t>
            </a:r>
            <a:r>
              <a:rPr lang="en-US" sz="4000" dirty="0"/>
              <a:t> into </a:t>
            </a:r>
            <a:r>
              <a:rPr lang="en-US" sz="4000" dirty="0">
                <a:solidFill>
                  <a:srgbClr val="648D26"/>
                </a:solidFill>
              </a:rPr>
              <a:t>regions</a:t>
            </a:r>
          </a:p>
          <a:p>
            <a:pPr marL="0" indent="0" defTabSz="616098">
              <a:spcBef>
                <a:spcPts val="3270"/>
              </a:spcBef>
              <a:buNone/>
            </a:pPr>
            <a:r>
              <a:rPr lang="en-US" sz="4000" dirty="0"/>
              <a:t>Start with </a:t>
            </a:r>
            <a:r>
              <a:rPr lang="en-US" sz="4000" dirty="0">
                <a:solidFill>
                  <a:srgbClr val="0052BF"/>
                </a:solidFill>
              </a:rPr>
              <a:t>one</a:t>
            </a:r>
            <a:r>
              <a:rPr lang="en-US" sz="4000" dirty="0"/>
              <a:t> region, split into two when getting too large, and so on.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08924" y="558496"/>
            <a:ext cx="15616778" cy="188544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How </a:t>
            </a:r>
            <a:r>
              <a:rPr lang="en-US" dirty="0" err="1">
                <a:solidFill>
                  <a:schemeClr val="bg1"/>
                </a:solidFill>
              </a:rPr>
              <a:t>HBase</a:t>
            </a:r>
            <a:r>
              <a:rPr lang="en-US" dirty="0">
                <a:solidFill>
                  <a:schemeClr val="bg1"/>
                </a:solidFill>
              </a:rPr>
              <a:t> scales up storage?</a:t>
            </a:r>
          </a:p>
        </p:txBody>
      </p:sp>
    </p:spTree>
    <p:extLst>
      <p:ext uri="{BB962C8B-B14F-4D97-AF65-F5344CB8AC3E}">
        <p14:creationId xmlns:p14="http://schemas.microsoft.com/office/powerpoint/2010/main" val="61439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6EC08-82BE-4921-8CDD-E58E72F1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4" y="558497"/>
            <a:ext cx="17098856" cy="1653946"/>
          </a:xfrm>
        </p:spPr>
        <p:txBody>
          <a:bodyPr/>
          <a:lstStyle/>
          <a:p>
            <a:r>
              <a:rPr lang="en-US" dirty="0"/>
              <a:t>How </a:t>
            </a:r>
            <a:r>
              <a:rPr lang="en-US" dirty="0" err="1"/>
              <a:t>HBase</a:t>
            </a:r>
            <a:r>
              <a:rPr lang="en-US" dirty="0"/>
              <a:t> scales up storage?</a:t>
            </a:r>
          </a:p>
        </p:txBody>
      </p:sp>
      <p:pic>
        <p:nvPicPr>
          <p:cNvPr id="6" name="HBase The Definitive Guide.pdf (page 52 of 554).png" descr="HBase The Definitive Guide.pdf (page 52 of 554).png">
            <a:extLst>
              <a:ext uri="{FF2B5EF4-FFF2-40B4-BE49-F238E27FC236}">
                <a16:creationId xmlns:a16="http://schemas.microsoft.com/office/drawing/2014/main" id="{8BF01233-0EBA-46E3-A6E2-484A2484D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988" y="1933132"/>
            <a:ext cx="11998340" cy="7594516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Excellent Summary: http://blog.cloudera.com/blog/2013/04/how-scaling-really-works-in-apache-hbase/">
            <a:extLst>
              <a:ext uri="{FF2B5EF4-FFF2-40B4-BE49-F238E27FC236}">
                <a16:creationId xmlns:a16="http://schemas.microsoft.com/office/drawing/2014/main" id="{D67D3EA0-B7CC-4C7B-83AE-C618F5CDE79E}"/>
              </a:ext>
            </a:extLst>
          </p:cNvPr>
          <p:cNvSpPr txBox="1"/>
          <p:nvPr/>
        </p:nvSpPr>
        <p:spPr>
          <a:xfrm>
            <a:off x="1424249" y="9365012"/>
            <a:ext cx="11691502" cy="415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3578" tIns="53578" rIns="53578" bIns="53578" anchor="ctr">
            <a:spAutoFit/>
          </a:bodyPr>
          <a:lstStyle/>
          <a:p>
            <a:pPr algn="ctr" defTabSz="733404" fontAlgn="auto" hangingPunct="0">
              <a:spcBef>
                <a:spcPts val="0"/>
              </a:spcBef>
              <a:spcAft>
                <a:spcPts val="0"/>
              </a:spcAft>
              <a:defRPr sz="2400"/>
            </a:pPr>
            <a:r>
              <a:rPr sz="2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Excellent Summary:</a:t>
            </a:r>
            <a:r>
              <a:rPr lang="en-US" sz="2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 </a:t>
            </a:r>
            <a:r>
              <a:rPr sz="20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http://blog.cloudera.com/blog/2013/04/how-scaling-really-works-in-apache-hbase/</a:t>
            </a:r>
          </a:p>
        </p:txBody>
      </p:sp>
    </p:spTree>
    <p:extLst>
      <p:ext uri="{BB962C8B-B14F-4D97-AF65-F5344CB8AC3E}">
        <p14:creationId xmlns:p14="http://schemas.microsoft.com/office/powerpoint/2010/main" val="38043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5C2784-24F5-4996-9867-1C9ABAA3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Concise way to describe all these?</a:t>
            </a:r>
          </a:p>
        </p:txBody>
      </p:sp>
      <p:sp>
        <p:nvSpPr>
          <p:cNvPr id="9" name="HBase data model (= Bigtable’s model)…">
            <a:extLst>
              <a:ext uri="{FF2B5EF4-FFF2-40B4-BE49-F238E27FC236}">
                <a16:creationId xmlns:a16="http://schemas.microsoft.com/office/drawing/2014/main" id="{BA4C0115-B626-464D-B158-29542CEA646B}"/>
              </a:ext>
            </a:extLst>
          </p:cNvPr>
          <p:cNvSpPr txBox="1">
            <a:spLocks/>
          </p:cNvSpPr>
          <p:nvPr/>
        </p:nvSpPr>
        <p:spPr>
          <a:xfrm>
            <a:off x="1991034" y="2920165"/>
            <a:ext cx="13501976" cy="2605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01600" tIns="101600" rIns="101600" bIns="101600">
            <a:normAutofit fontScale="55000" lnSpcReduction="20000"/>
          </a:bodyPr>
          <a:lstStyle>
            <a:lvl1pPr marL="0" marR="0" indent="0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703155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937539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1171924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1406309" marR="0" indent="-301352" algn="l" defTabSz="308049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1593817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1781325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1968833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2156341" marR="0" indent="-301352" algn="l" defTabSz="308049" latinLnBrk="0">
              <a:lnSpc>
                <a:spcPct val="100000"/>
              </a:lnSpc>
              <a:spcBef>
                <a:spcPts val="1635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215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defTabSz="505200" fontAlgn="auto">
              <a:spcBef>
                <a:spcPts val="2636"/>
              </a:spcBef>
              <a:defRPr sz="3443"/>
            </a:pPr>
            <a:r>
              <a:rPr lang="en-US" sz="6886" kern="0" dirty="0">
                <a:latin typeface="Arial" panose="020B0604020202020204" pitchFamily="34" charset="0"/>
                <a:cs typeface="Arial" panose="020B0604020202020204" pitchFamily="34" charset="0"/>
              </a:rPr>
              <a:t>HBase data model</a:t>
            </a:r>
          </a:p>
          <a:p>
            <a:pPr marL="1153172" lvl="1" indent="-494218" defTabSz="505200" fontAlgn="auto">
              <a:spcBef>
                <a:spcPts val="2004"/>
              </a:spcBef>
              <a:defRPr sz="3443"/>
            </a:pPr>
            <a:r>
              <a:rPr lang="en-US" sz="6886" kern="0" dirty="0">
                <a:latin typeface="Arial" panose="020B0604020202020204" pitchFamily="34" charset="0"/>
                <a:cs typeface="Arial" panose="020B0604020202020204" pitchFamily="34" charset="0"/>
              </a:rPr>
              <a:t>Sparse, distributed, persistent, multidimensional map</a:t>
            </a:r>
          </a:p>
          <a:p>
            <a:pPr marL="1153172" lvl="1" indent="-494218" defTabSz="505200" fontAlgn="auto">
              <a:spcBef>
                <a:spcPts val="2004"/>
              </a:spcBef>
              <a:defRPr sz="3443"/>
            </a:pPr>
            <a:r>
              <a:rPr lang="en-US" sz="6886" kern="0" dirty="0">
                <a:latin typeface="Arial" panose="020B0604020202020204" pitchFamily="34" charset="0"/>
                <a:cs typeface="Arial" panose="020B0604020202020204" pitchFamily="34" charset="0"/>
              </a:rPr>
              <a:t>Indexed by </a:t>
            </a:r>
            <a:r>
              <a:rPr lang="en-US" sz="6886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row</a:t>
            </a:r>
            <a:r>
              <a:rPr lang="en-US" sz="6886" kern="0" dirty="0">
                <a:latin typeface="Arial" panose="020B0604020202020204" pitchFamily="34" charset="0"/>
                <a:cs typeface="Arial" panose="020B0604020202020204" pitchFamily="34" charset="0"/>
              </a:rPr>
              <a:t> key + </a:t>
            </a:r>
            <a:r>
              <a:rPr lang="en-US" sz="6886" kern="0" dirty="0">
                <a:solidFill>
                  <a:srgbClr val="DE6A1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</a:t>
            </a:r>
            <a:r>
              <a:rPr lang="en-US" sz="6886" kern="0" dirty="0">
                <a:latin typeface="Arial" panose="020B0604020202020204" pitchFamily="34" charset="0"/>
                <a:cs typeface="Arial" panose="020B0604020202020204" pitchFamily="34" charset="0"/>
              </a:rPr>
              <a:t> key + </a:t>
            </a:r>
            <a:r>
              <a:rPr lang="en-US" sz="6886" kern="0" dirty="0">
                <a:solidFill>
                  <a:srgbClr val="773F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timestamp</a:t>
            </a:r>
          </a:p>
        </p:txBody>
      </p:sp>
      <p:sp>
        <p:nvSpPr>
          <p:cNvPr id="10" name="(Table, RowKey, Family, Column, Timestamp) → Value">
            <a:extLst>
              <a:ext uri="{FF2B5EF4-FFF2-40B4-BE49-F238E27FC236}">
                <a16:creationId xmlns:a16="http://schemas.microsoft.com/office/drawing/2014/main" id="{FAE40F97-3359-46D9-A62C-71C5BF2C7D7E}"/>
              </a:ext>
            </a:extLst>
          </p:cNvPr>
          <p:cNvSpPr txBox="1"/>
          <p:nvPr/>
        </p:nvSpPr>
        <p:spPr>
          <a:xfrm>
            <a:off x="1736229" y="6730570"/>
            <a:ext cx="13958222" cy="627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3578" tIns="53578" rIns="53578" bIns="53578" anchor="ctr">
            <a:spAutoFit/>
          </a:bodyPr>
          <a:lstStyle>
            <a:lvl1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  <a:tabLst>
                <a:tab pos="711200" algn="l"/>
                <a:tab pos="1422400" algn="l"/>
                <a:tab pos="2133600" algn="l"/>
                <a:tab pos="2844800" algn="l"/>
                <a:tab pos="3556000" algn="l"/>
                <a:tab pos="4267200" algn="l"/>
                <a:tab pos="4978400" algn="l"/>
                <a:tab pos="5689600" algn="l"/>
                <a:tab pos="6400800" algn="l"/>
                <a:tab pos="7112000" algn="l"/>
                <a:tab pos="7823200" algn="l"/>
                <a:tab pos="8534400" algn="l"/>
              </a:tabLst>
              <a:defRPr/>
            </a:pPr>
            <a:r>
              <a:rPr sz="3374" kern="0" dirty="0">
                <a:solidFill>
                  <a:sysClr val="windowText" lastClr="000000"/>
                </a:solidFill>
              </a:rPr>
              <a:t>(Table, </a:t>
            </a:r>
            <a:r>
              <a:rPr sz="3374" kern="0" dirty="0" err="1">
                <a:solidFill>
                  <a:sysClr val="windowText" lastClr="000000"/>
                </a:solidFill>
              </a:rPr>
              <a:t>RowKey</a:t>
            </a:r>
            <a:r>
              <a:rPr sz="3374" kern="0" dirty="0">
                <a:solidFill>
                  <a:sysClr val="windowText" lastClr="000000"/>
                </a:solidFill>
              </a:rPr>
              <a:t>, Family, Column, Timestamp) → Value</a:t>
            </a:r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74422765-A777-498B-A08D-883C38CEA908}"/>
              </a:ext>
            </a:extLst>
          </p:cNvPr>
          <p:cNvSpPr/>
          <p:nvPr/>
        </p:nvSpPr>
        <p:spPr>
          <a:xfrm>
            <a:off x="3859677" y="7350823"/>
            <a:ext cx="1645874" cy="7190"/>
          </a:xfrm>
          <a:prstGeom prst="line">
            <a:avLst/>
          </a:prstGeom>
          <a:ln w="47625">
            <a:solidFill>
              <a:srgbClr val="4F7A28"/>
            </a:solidFill>
            <a:miter lim="400000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2" name="Line">
            <a:extLst>
              <a:ext uri="{FF2B5EF4-FFF2-40B4-BE49-F238E27FC236}">
                <a16:creationId xmlns:a16="http://schemas.microsoft.com/office/drawing/2014/main" id="{FBCBC96A-7D05-4C19-9C7A-D051C3F9B920}"/>
              </a:ext>
            </a:extLst>
          </p:cNvPr>
          <p:cNvSpPr/>
          <p:nvPr/>
        </p:nvSpPr>
        <p:spPr>
          <a:xfrm>
            <a:off x="10056328" y="7340126"/>
            <a:ext cx="2273324" cy="17888"/>
          </a:xfrm>
          <a:prstGeom prst="line">
            <a:avLst/>
          </a:prstGeom>
          <a:ln w="47625">
            <a:solidFill>
              <a:srgbClr val="773F9B"/>
            </a:solidFill>
            <a:miter lim="400000"/>
          </a:ln>
        </p:spPr>
        <p:txBody>
          <a:bodyPr lIns="53578" tIns="53578" rIns="53578" bIns="53578" anchor="ctr"/>
          <a:lstStyle/>
          <a:p>
            <a:pPr defTabSz="482164" fontAlgn="auto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ysClr val="windowText" lastClr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3" name="Line">
            <a:extLst>
              <a:ext uri="{FF2B5EF4-FFF2-40B4-BE49-F238E27FC236}">
                <a16:creationId xmlns:a16="http://schemas.microsoft.com/office/drawing/2014/main" id="{D198DBA3-081C-4B98-A6FA-74D591B12292}"/>
              </a:ext>
            </a:extLst>
          </p:cNvPr>
          <p:cNvSpPr/>
          <p:nvPr/>
        </p:nvSpPr>
        <p:spPr>
          <a:xfrm>
            <a:off x="5853359" y="7358018"/>
            <a:ext cx="3699514" cy="0"/>
          </a:xfrm>
          <a:prstGeom prst="line">
            <a:avLst/>
          </a:prstGeom>
          <a:ln w="47625">
            <a:solidFill>
              <a:srgbClr val="DE6A10"/>
            </a:solidFill>
            <a:miter lim="400000"/>
          </a:ln>
        </p:spPr>
        <p:txBody>
          <a:bodyPr lIns="53578" tIns="53578" rIns="53578" bIns="53578" anchor="ctr"/>
          <a:lstStyle/>
          <a:p>
            <a:pPr defTabSz="482164" fontAlgn="auto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ysClr val="windowText" lastClr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435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CF85F9D-3950-4740-A01B-C54CFA250DA3}"/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148</Words>
  <Application>Microsoft Macintosh PowerPoint</Application>
  <PresentationFormat>Custom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Courier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12.2 - How HBase Scales Up Storage</vt:lpstr>
      <vt:lpstr>PowerPoint Presentation</vt:lpstr>
      <vt:lpstr>How HBase scales up storage?</vt:lpstr>
      <vt:lpstr>How HBase scales up storage?</vt:lpstr>
      <vt:lpstr>Concise way to describe all these?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3642</cp:revision>
  <dcterms:created xsi:type="dcterms:W3CDTF">2008-01-24T03:11:41Z</dcterms:created>
  <dcterms:modified xsi:type="dcterms:W3CDTF">2021-05-04T09:25:19Z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