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6" r:id="rId6"/>
  </p:sldMasterIdLst>
  <p:notesMasterIdLst>
    <p:notesMasterId r:id="rId16"/>
  </p:notesMasterIdLst>
  <p:handoutMasterIdLst>
    <p:handoutMasterId r:id="rId17"/>
  </p:handoutMasterIdLst>
  <p:sldIdLst>
    <p:sldId id="818" r:id="rId7"/>
    <p:sldId id="809" r:id="rId8"/>
    <p:sldId id="328" r:id="rId9"/>
    <p:sldId id="299" r:id="rId10"/>
    <p:sldId id="300" r:id="rId11"/>
    <p:sldId id="301" r:id="rId12"/>
    <p:sldId id="302" r:id="rId13"/>
    <p:sldId id="303" r:id="rId14"/>
    <p:sldId id="820" r:id="rId15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712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5451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04705" y="2536907"/>
            <a:ext cx="9222554" cy="69479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5959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0107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266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08673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68023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973221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42566989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5523296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624891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702" y="2536912"/>
            <a:ext cx="9410700" cy="7125052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2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2" dirty="0"/>
              <a:t>remaining essentially unchanged.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06545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7" y="549284"/>
            <a:ext cx="12242330" cy="1425696"/>
          </a:xfrm>
          <a:prstGeom prst="rect">
            <a:avLst/>
          </a:prstGeom>
        </p:spPr>
        <p:txBody>
          <a:bodyPr/>
          <a:lstStyle>
            <a:lvl1pPr algn="l">
              <a:defRPr lang="en-US" sz="7200" b="0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9" y="1592666"/>
            <a:ext cx="11345902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54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9" y="4585981"/>
            <a:ext cx="10191518" cy="865338"/>
          </a:xfrm>
          <a:prstGeom prst="rect">
            <a:avLst/>
          </a:prstGeom>
        </p:spPr>
        <p:txBody>
          <a:bodyPr anchor="ctr"/>
          <a:lstStyle>
            <a:lvl1pPr marL="0" indent="0" algn="l" defTabSz="914376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32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4" y="5301951"/>
            <a:ext cx="9777592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8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9" y="8759369"/>
            <a:ext cx="8610182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4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9" y="5792235"/>
            <a:ext cx="9589446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341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2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  <p:sldLayoutId id="2147484014" r:id="rId8"/>
    <p:sldLayoutId id="2147484001" r:id="rId9"/>
    <p:sldLayoutId id="2147484002" r:id="rId10"/>
    <p:sldLayoutId id="2147484003" r:id="rId11"/>
    <p:sldLayoutId id="214748400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DF43934-4C27-BA4B-BE2B-0931746155EF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18BEC743-F0C8-0F4F-9362-2AA37672F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E647A94-8608-1444-BDB9-2EEF3E36C708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61F6771D-A976-C642-8E80-3726F1C68F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8EE6AE1F-6D7E-CF4B-A628-F23CD7C747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88FDD4C-1095-DA45-9DBB-52FBDF96847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D437297-9B11-1D4C-A060-8148A37E6EF7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4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12.3 - How to Use HBase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>
          <a:xfrm>
            <a:off x="908922" y="2536912"/>
            <a:ext cx="14319993" cy="7125052"/>
          </a:xfrm>
        </p:spPr>
        <p:txBody>
          <a:bodyPr/>
          <a:lstStyle/>
          <a:p>
            <a:pPr marL="0" indent="0" defTabSz="616098">
              <a:spcBef>
                <a:spcPts val="3270"/>
              </a:spcBef>
              <a:buNone/>
              <a:defRPr b="1"/>
            </a:pPr>
            <a:r>
              <a:rPr lang="en-US" sz="4430" dirty="0"/>
              <a:t>Interactive shell</a:t>
            </a:r>
            <a:br>
              <a:rPr lang="en-US" sz="4430" dirty="0"/>
            </a:br>
            <a:br>
              <a:rPr lang="en-US" sz="4430" dirty="0"/>
            </a:br>
            <a:r>
              <a:rPr lang="en-US" sz="4430" dirty="0"/>
              <a:t>	</a:t>
            </a:r>
            <a:r>
              <a:rPr lang="en-US" sz="4430" dirty="0">
                <a:latin typeface="Arial" panose="020B0604020202020204" pitchFamily="34" charset="0"/>
                <a:cs typeface="Arial" panose="020B0604020202020204" pitchFamily="34" charset="0"/>
              </a:rPr>
              <a:t>Can run on your computer, without using HDFS</a:t>
            </a:r>
          </a:p>
          <a:p>
            <a:pPr marL="0" indent="0" defTabSz="616098">
              <a:spcBef>
                <a:spcPts val="3270"/>
              </a:spcBef>
              <a:buNone/>
            </a:pPr>
            <a:br>
              <a:rPr lang="en-US" sz="4430" dirty="0"/>
            </a:br>
            <a:r>
              <a:rPr lang="en-US" sz="4430" dirty="0"/>
              <a:t>Programmatically</a:t>
            </a:r>
            <a:br>
              <a:rPr lang="en-US" sz="4430" dirty="0"/>
            </a:br>
            <a:br>
              <a:rPr lang="en-US" sz="4430" dirty="0"/>
            </a:br>
            <a:r>
              <a:rPr lang="en-US" sz="4430" dirty="0"/>
              <a:t>	</a:t>
            </a:r>
            <a:r>
              <a:rPr lang="en-US" sz="4430" dirty="0">
                <a:latin typeface="Arial" panose="020B0604020202020204" pitchFamily="34" charset="0"/>
                <a:cs typeface="Arial" panose="020B0604020202020204" pitchFamily="34" charset="0"/>
              </a:rPr>
              <a:t>e.g., via Java, Python,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08924" y="558496"/>
            <a:ext cx="12043540" cy="1292204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How to use </a:t>
            </a:r>
            <a:r>
              <a:rPr lang="en-US" b="1" dirty="0" err="1">
                <a:solidFill>
                  <a:schemeClr val="bg1"/>
                </a:solidFill>
              </a:rPr>
              <a:t>HBase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9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3E97AC-ABFA-48D6-A66C-5E0EFC073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7"/>
            <a:ext cx="15967962" cy="1978410"/>
          </a:xfrm>
        </p:spPr>
        <p:txBody>
          <a:bodyPr/>
          <a:lstStyle/>
          <a:p>
            <a:r>
              <a:rPr lang="en-US" b="1" dirty="0"/>
              <a:t>Example, using interactive shell</a:t>
            </a:r>
          </a:p>
        </p:txBody>
      </p:sp>
      <p:pic>
        <p:nvPicPr>
          <p:cNvPr id="5" name="HBase The Definitive Guide.pdf (page 62 of 554).png" descr="HBase The Definitive Guide.pdf (page 62 of 554).png">
            <a:extLst>
              <a:ext uri="{FF2B5EF4-FFF2-40B4-BE49-F238E27FC236}">
                <a16:creationId xmlns:a16="http://schemas.microsoft.com/office/drawing/2014/main" id="{5F19D4DB-CF0A-45E9-AD6A-0587933C06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4" y="2536906"/>
            <a:ext cx="15309780" cy="497607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Line">
            <a:extLst>
              <a:ext uri="{FF2B5EF4-FFF2-40B4-BE49-F238E27FC236}">
                <a16:creationId xmlns:a16="http://schemas.microsoft.com/office/drawing/2014/main" id="{81ECEBF0-CAC9-4251-B0E3-E43E4233CAFA}"/>
              </a:ext>
            </a:extLst>
          </p:cNvPr>
          <p:cNvSpPr/>
          <p:nvPr/>
        </p:nvSpPr>
        <p:spPr>
          <a:xfrm flipV="1">
            <a:off x="4878324" y="3045236"/>
            <a:ext cx="4157700" cy="283824"/>
          </a:xfrm>
          <a:prstGeom prst="line">
            <a:avLst/>
          </a:prstGeom>
          <a:ln w="44450">
            <a:solidFill>
              <a:srgbClr val="669C35"/>
            </a:solidFill>
            <a:miter lim="400000"/>
            <a:headEnd type="stealth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7" name="Start HBase">
            <a:extLst>
              <a:ext uri="{FF2B5EF4-FFF2-40B4-BE49-F238E27FC236}">
                <a16:creationId xmlns:a16="http://schemas.microsoft.com/office/drawing/2014/main" id="{93A3FFD6-C173-4380-92EF-E2B94C9F4389}"/>
              </a:ext>
            </a:extLst>
          </p:cNvPr>
          <p:cNvSpPr txBox="1"/>
          <p:nvPr/>
        </p:nvSpPr>
        <p:spPr>
          <a:xfrm>
            <a:off x="9095019" y="2699067"/>
            <a:ext cx="3237290" cy="692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3578" tIns="53578" rIns="53578" bIns="53578" anchor="ctr">
            <a:spAutoFit/>
          </a:bodyPr>
          <a:lstStyle>
            <a:lvl1pPr algn="l">
              <a:defRPr sz="3600">
                <a:solidFill>
                  <a:srgbClr val="38571A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sz="3796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Start HBase</a:t>
            </a:r>
          </a:p>
        </p:txBody>
      </p:sp>
      <p:sp>
        <p:nvSpPr>
          <p:cNvPr id="8" name="Line">
            <a:extLst>
              <a:ext uri="{FF2B5EF4-FFF2-40B4-BE49-F238E27FC236}">
                <a16:creationId xmlns:a16="http://schemas.microsoft.com/office/drawing/2014/main" id="{0832BDB2-4731-44B8-9BB5-01D161871E90}"/>
              </a:ext>
            </a:extLst>
          </p:cNvPr>
          <p:cNvSpPr/>
          <p:nvPr/>
        </p:nvSpPr>
        <p:spPr>
          <a:xfrm>
            <a:off x="4333574" y="4613113"/>
            <a:ext cx="5014184" cy="2219526"/>
          </a:xfrm>
          <a:prstGeom prst="line">
            <a:avLst/>
          </a:prstGeom>
          <a:ln w="44450">
            <a:solidFill>
              <a:srgbClr val="669C35"/>
            </a:solidFill>
            <a:miter lim="400000"/>
            <a:headEnd type="stealth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9" name="Start Interactive Shell">
            <a:extLst>
              <a:ext uri="{FF2B5EF4-FFF2-40B4-BE49-F238E27FC236}">
                <a16:creationId xmlns:a16="http://schemas.microsoft.com/office/drawing/2014/main" id="{BEA16A5F-5AED-46E3-B704-5F9751DA4E19}"/>
              </a:ext>
            </a:extLst>
          </p:cNvPr>
          <p:cNvSpPr txBox="1"/>
          <p:nvPr/>
        </p:nvSpPr>
        <p:spPr>
          <a:xfrm>
            <a:off x="9347759" y="6531879"/>
            <a:ext cx="5607938" cy="692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3578" tIns="53578" rIns="53578" bIns="53578" anchor="ctr">
            <a:spAutoFit/>
          </a:bodyPr>
          <a:lstStyle>
            <a:lvl1pPr algn="l">
              <a:defRPr sz="3600">
                <a:solidFill>
                  <a:srgbClr val="38571A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sz="3796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Start Interactive Shell</a:t>
            </a:r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124BE422-B483-4298-BB42-C682760A7CCB}"/>
              </a:ext>
            </a:extLst>
          </p:cNvPr>
          <p:cNvSpPr/>
          <p:nvPr/>
        </p:nvSpPr>
        <p:spPr>
          <a:xfrm>
            <a:off x="5792724" y="6831018"/>
            <a:ext cx="2313824" cy="1465124"/>
          </a:xfrm>
          <a:prstGeom prst="line">
            <a:avLst/>
          </a:prstGeom>
          <a:ln w="44450">
            <a:solidFill>
              <a:srgbClr val="669C35"/>
            </a:solidFill>
            <a:miter lim="400000"/>
            <a:headEnd type="stealth"/>
          </a:ln>
        </p:spPr>
        <p:txBody>
          <a:bodyPr lIns="53578" tIns="53578" rIns="53578" bIns="53578" anchor="ctr"/>
          <a:lstStyle/>
          <a:p>
            <a:pPr defTabSz="482164" fontAlgn="auto" hangingPunct="0">
              <a:spcBef>
                <a:spcPts val="0"/>
              </a:spcBef>
              <a:spcAft>
                <a:spcPts val="0"/>
              </a:spcAft>
              <a:defRPr sz="1200"/>
            </a:pPr>
            <a:endParaRPr sz="1266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  <p:sp>
        <p:nvSpPr>
          <p:cNvPr id="11" name="Check HBase is running">
            <a:extLst>
              <a:ext uri="{FF2B5EF4-FFF2-40B4-BE49-F238E27FC236}">
                <a16:creationId xmlns:a16="http://schemas.microsoft.com/office/drawing/2014/main" id="{D77D332C-0285-465C-85FA-1F46A268E75D}"/>
              </a:ext>
            </a:extLst>
          </p:cNvPr>
          <p:cNvSpPr txBox="1"/>
          <p:nvPr/>
        </p:nvSpPr>
        <p:spPr>
          <a:xfrm>
            <a:off x="8106548" y="8032411"/>
            <a:ext cx="6315708" cy="6923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3578" tIns="53578" rIns="53578" bIns="53578" anchor="ctr">
            <a:spAutoFit/>
          </a:bodyPr>
          <a:lstStyle>
            <a:lvl1pPr algn="l">
              <a:defRPr sz="3600">
                <a:solidFill>
                  <a:srgbClr val="38571A"/>
                </a:solidFill>
              </a:defRPr>
            </a:lvl1pPr>
          </a:lstStyle>
          <a:p>
            <a:pPr defTabSz="733404" fontAlgn="auto" hangingPunct="0">
              <a:spcBef>
                <a:spcPts val="0"/>
              </a:spcBef>
              <a:spcAft>
                <a:spcPts val="0"/>
              </a:spcAft>
            </a:pPr>
            <a:r>
              <a:rPr sz="3796" kern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Check HBase is running</a:t>
            </a:r>
          </a:p>
        </p:txBody>
      </p:sp>
    </p:spTree>
    <p:extLst>
      <p:ext uri="{BB962C8B-B14F-4D97-AF65-F5344CB8AC3E}">
        <p14:creationId xmlns:p14="http://schemas.microsoft.com/office/powerpoint/2010/main" val="236805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DC92DA-F3BD-4E15-9063-B8BF1293A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8"/>
            <a:ext cx="15967962" cy="1500272"/>
          </a:xfrm>
        </p:spPr>
        <p:txBody>
          <a:bodyPr/>
          <a:lstStyle/>
          <a:p>
            <a:r>
              <a:rPr lang="en-US" b="1" dirty="0"/>
              <a:t>Example: Create table, add values</a:t>
            </a:r>
          </a:p>
        </p:txBody>
      </p:sp>
      <p:pic>
        <p:nvPicPr>
          <p:cNvPr id="5" name="HBase The Definitive Guide.pdf (page 63 of 554).png" descr="HBase The Definitive Guide.pdf (page 63 of 554).png">
            <a:extLst>
              <a:ext uri="{FF2B5EF4-FFF2-40B4-BE49-F238E27FC236}">
                <a16:creationId xmlns:a16="http://schemas.microsoft.com/office/drawing/2014/main" id="{1BF952F7-E730-43F8-9F72-DDAD30886E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924" y="2536906"/>
            <a:ext cx="12901588" cy="696498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0191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4C56A3-040D-4CD4-BA96-7F6C7BEB6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4" y="558497"/>
            <a:ext cx="16470151" cy="2420862"/>
          </a:xfrm>
        </p:spPr>
        <p:txBody>
          <a:bodyPr/>
          <a:lstStyle/>
          <a:p>
            <a:r>
              <a:rPr lang="en-US" b="1" dirty="0"/>
              <a:t>Example: Scan (show all cell values)</a:t>
            </a:r>
          </a:p>
        </p:txBody>
      </p:sp>
      <p:pic>
        <p:nvPicPr>
          <p:cNvPr id="5" name="HBase The Definitive Guide.pdf (page 63 of 554)-1.png" descr="HBase The Definitive Guide.pdf (page 63 of 554)-1.png">
            <a:extLst>
              <a:ext uri="{FF2B5EF4-FFF2-40B4-BE49-F238E27FC236}">
                <a16:creationId xmlns:a16="http://schemas.microsoft.com/office/drawing/2014/main" id="{E740FD96-A942-49BF-88B0-5C1C2B0FD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4" y="2979358"/>
            <a:ext cx="16059996" cy="376065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6120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38EB918-DF50-435D-89A4-F244FBA8F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8"/>
            <a:ext cx="15967962" cy="1555028"/>
          </a:xfrm>
        </p:spPr>
        <p:txBody>
          <a:bodyPr/>
          <a:lstStyle/>
          <a:p>
            <a:r>
              <a:rPr lang="en-US" b="1" dirty="0"/>
              <a:t>Example: Get (look up a row)</a:t>
            </a:r>
          </a:p>
        </p:txBody>
      </p:sp>
      <p:sp>
        <p:nvSpPr>
          <p:cNvPr id="5" name="Can also look up a particular cell value with a certain timestamp, etc.">
            <a:extLst>
              <a:ext uri="{FF2B5EF4-FFF2-40B4-BE49-F238E27FC236}">
                <a16:creationId xmlns:a16="http://schemas.microsoft.com/office/drawing/2014/main" id="{3E3DD3AC-66C8-47A8-916B-DBCFAB04DC3F}"/>
              </a:ext>
            </a:extLst>
          </p:cNvPr>
          <p:cNvSpPr txBox="1"/>
          <p:nvPr/>
        </p:nvSpPr>
        <p:spPr>
          <a:xfrm>
            <a:off x="908923" y="7645476"/>
            <a:ext cx="16747309" cy="7572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defTabSz="733404" fontAlgn="auto" hangingPunct="0">
              <a:spcBef>
                <a:spcPts val="0"/>
              </a:spcBef>
              <a:spcAft>
                <a:spcPts val="0"/>
              </a:spcAft>
              <a:defRPr sz="4000">
                <a:solidFill>
                  <a:srgbClr val="6D6D6D"/>
                </a:solidFill>
              </a:defRPr>
            </a:pPr>
            <a:r>
              <a:rPr sz="4218" kern="0" dirty="0">
                <a:solidFill>
                  <a:srgbClr val="6D6D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Can also look up </a:t>
            </a:r>
            <a:r>
              <a:rPr sz="4218" kern="0" dirty="0">
                <a:solidFill>
                  <a:srgbClr val="648D26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a particular cell value with a certain timestamp</a:t>
            </a:r>
            <a:r>
              <a:rPr sz="4218" kern="0" dirty="0">
                <a:solidFill>
                  <a:srgbClr val="6D6D6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, etc.</a:t>
            </a:r>
          </a:p>
        </p:txBody>
      </p:sp>
      <p:pic>
        <p:nvPicPr>
          <p:cNvPr id="6" name="HBase The Definitive Guide.pdf (page 63 of 554)-2.png" descr="HBase The Definitive Guide.pdf (page 63 of 554)-2.png">
            <a:extLst>
              <a:ext uri="{FF2B5EF4-FFF2-40B4-BE49-F238E27FC236}">
                <a16:creationId xmlns:a16="http://schemas.microsoft.com/office/drawing/2014/main" id="{6A148D42-52F4-4163-B635-1CBEA25002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4" y="2536906"/>
            <a:ext cx="14002760" cy="310937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12928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F44528E-B071-4318-A5F1-9318A169E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925" y="558497"/>
            <a:ext cx="15967962" cy="1500274"/>
          </a:xfrm>
        </p:spPr>
        <p:txBody>
          <a:bodyPr/>
          <a:lstStyle/>
          <a:p>
            <a:r>
              <a:rPr lang="en-US" b="1" dirty="0"/>
              <a:t>Example: Delete a value</a:t>
            </a:r>
          </a:p>
        </p:txBody>
      </p:sp>
      <p:pic>
        <p:nvPicPr>
          <p:cNvPr id="5" name="HBase The Definitive Guide.pdf (page 64 of 554).png" descr="HBase The Definitive Guide.pdf (page 64 of 554).png">
            <a:extLst>
              <a:ext uri="{FF2B5EF4-FFF2-40B4-BE49-F238E27FC236}">
                <a16:creationId xmlns:a16="http://schemas.microsoft.com/office/drawing/2014/main" id="{AB00F3C1-7A0F-4256-8845-F7FD54762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925" y="2536906"/>
            <a:ext cx="16850766" cy="493005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575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F1C2C2-6B93-4DEA-8CF5-02795204A9BC}"/>
</file>

<file path=docProps/app.xml><?xml version="1.0" encoding="utf-8"?>
<Properties xmlns="http://schemas.openxmlformats.org/officeDocument/2006/extended-properties" xmlns:vt="http://schemas.openxmlformats.org/officeDocument/2006/docPropsVTypes">
  <TotalTime>91571</TotalTime>
  <Words>146</Words>
  <Application>Microsoft Macintosh PowerPoint</Application>
  <PresentationFormat>Custom</PresentationFormat>
  <Paragraphs>18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12.3 - How to Use HBase</vt:lpstr>
      <vt:lpstr>PowerPoint Presentation</vt:lpstr>
      <vt:lpstr>How to use HBase</vt:lpstr>
      <vt:lpstr>Example, using interactive shell</vt:lpstr>
      <vt:lpstr>Example: Create table, add values</vt:lpstr>
      <vt:lpstr>Example: Scan (show all cell values)</vt:lpstr>
      <vt:lpstr>Example: Get (look up a row)</vt:lpstr>
      <vt:lpstr>Example: Delete a value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2021-05-04T09:32:20Z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