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</p:sldMasterIdLst>
  <p:notesMasterIdLst>
    <p:notesMasterId r:id="rId14"/>
  </p:notesMasterIdLst>
  <p:handoutMasterIdLst>
    <p:handoutMasterId r:id="rId15"/>
  </p:handoutMasterIdLst>
  <p:sldIdLst>
    <p:sldId id="818" r:id="rId5"/>
    <p:sldId id="809" r:id="rId6"/>
    <p:sldId id="830" r:id="rId7"/>
    <p:sldId id="831" r:id="rId8"/>
    <p:sldId id="829" r:id="rId9"/>
    <p:sldId id="823" r:id="rId10"/>
    <p:sldId id="833" r:id="rId11"/>
    <p:sldId id="825" r:id="rId12"/>
    <p:sldId id="820" r:id="rId13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E9A7BA-96BA-4039-BCEE-5BDA83DDD9D2}" v="2" dt="2024-11-15T17:03:41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>
        <p:scale>
          <a:sx n="58" d="100"/>
          <a:sy n="58" d="100"/>
        </p:scale>
        <p:origin x="490" y="6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3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2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11/14/2024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5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159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5" y="6705601"/>
            <a:ext cx="12962821" cy="1638092"/>
          </a:xfrm>
        </p:spPr>
        <p:txBody>
          <a:bodyPr/>
          <a:lstStyle/>
          <a:p>
            <a:r>
              <a:rPr lang="en-US" dirty="0"/>
              <a:t>Lecture 13.1 - Using </a:t>
            </a:r>
            <a:r>
              <a:rPr lang="en-US" dirty="0" err="1"/>
              <a:t>Dask</a:t>
            </a:r>
            <a:r>
              <a:rPr lang="en-US" dirty="0"/>
              <a:t> and UCX with RAPIDS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C1E4C-95EE-4A89-8157-887E3C764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6C0371-338C-4B1E-99C0-A54EC5D60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2616319"/>
            <a:ext cx="16581120" cy="6926643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				</a:t>
            </a:r>
          </a:p>
          <a:p>
            <a:r>
              <a:rPr lang="en-US" sz="2800" dirty="0">
                <a:solidFill>
                  <a:schemeClr val="bg1"/>
                </a:solidFill>
              </a:rPr>
              <a:t>					A f</a:t>
            </a:r>
            <a:r>
              <a:rPr lang="en-US" sz="2800" b="0" dirty="0">
                <a:solidFill>
                  <a:schemeClr val="bg1"/>
                </a:solidFill>
                <a:effectLst/>
              </a:rPr>
              <a:t>lexible library for parallel computing in Python.</a:t>
            </a:r>
          </a:p>
          <a:p>
            <a:endParaRPr lang="en-US" sz="2800" dirty="0">
              <a:solidFill>
                <a:schemeClr val="bg1"/>
              </a:solidFill>
            </a:endParaRPr>
          </a:p>
          <a:p>
            <a:pPr algn="l"/>
            <a:r>
              <a:rPr lang="en-US" sz="2800" b="0" dirty="0">
                <a:solidFill>
                  <a:schemeClr val="bg1"/>
                </a:solidFill>
                <a:effectLst/>
              </a:rPr>
              <a:t>DASK comprises of two major parts: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effectLst/>
              </a:rPr>
              <a:t>Dynamic task scheduling</a:t>
            </a:r>
            <a:endParaRPr lang="en-US" sz="2800" dirty="0">
              <a:solidFill>
                <a:schemeClr val="bg1"/>
              </a:solidFill>
            </a:endParaRPr>
          </a:p>
          <a:p>
            <a:pPr marL="1409719" lvl="1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bg1"/>
                </a:solidFill>
                <a:effectLst/>
              </a:rPr>
              <a:t>Optimized for interactive computational workloads.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chemeClr val="bg1"/>
                </a:solidFill>
                <a:effectLst/>
              </a:rPr>
              <a:t>“Big Data” collections</a:t>
            </a:r>
            <a:endParaRPr lang="en-US" sz="2800" dirty="0">
              <a:solidFill>
                <a:schemeClr val="bg1"/>
              </a:solidFill>
            </a:endParaRPr>
          </a:p>
          <a:p>
            <a:pPr marL="1409719" lvl="1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bg1"/>
                </a:solidFill>
                <a:effectLst/>
              </a:rPr>
              <a:t>Like parallel arrays, dataframes, and lists that extend common interfaces like NumPy, Pandas, or Python iterators to larger-than-memory or distributed environments</a:t>
            </a:r>
          </a:p>
          <a:p>
            <a:pPr marL="1409719" lvl="1" indent="-4572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bg1"/>
                </a:solidFill>
                <a:effectLst/>
              </a:rPr>
              <a:t>Run on top of dynamic task scheduler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01C71-6B70-498D-933A-861454BB37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pic>
        <p:nvPicPr>
          <p:cNvPr id="5" name="Picture 12">
            <a:extLst>
              <a:ext uri="{FF2B5EF4-FFF2-40B4-BE49-F238E27FC236}">
                <a16:creationId xmlns:a16="http://schemas.microsoft.com/office/drawing/2014/main" id="{EFDC5237-C874-4077-814E-AC50D7901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853440" y="2622656"/>
            <a:ext cx="3991990" cy="1789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69063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5AB18-F21B-4E03-969E-908610CC05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52A62-3000-46A6-871C-03B5508B0B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2811439"/>
            <a:ext cx="16581120" cy="6644061"/>
          </a:xfrm>
        </p:spPr>
        <p:txBody>
          <a:bodyPr/>
          <a:lstStyle/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Familiar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Provides parallelized NumPy array and Pandas </a:t>
            </a:r>
            <a:r>
              <a:rPr lang="en-US" sz="3200" b="0" i="0" dirty="0" err="1">
                <a:solidFill>
                  <a:schemeClr val="bg1"/>
                </a:solidFill>
                <a:effectLst/>
              </a:rPr>
              <a:t>DataFrame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 objects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Flexible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Provides a task scheduling interface for more custom workloads and integration with other projects.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Native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Enables distributed computing in pure Python with access to the </a:t>
            </a:r>
            <a:r>
              <a:rPr lang="en-US" sz="3200" b="0" i="0" dirty="0" err="1">
                <a:solidFill>
                  <a:schemeClr val="bg1"/>
                </a:solidFill>
                <a:effectLst/>
              </a:rPr>
              <a:t>PyData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 stack.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Fast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Operates with low overhead, low latency, and minimal serialization necessary for fast numerical algorithms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Scales up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Runs resiliently on clusters with 1000s of cores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Scales down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Trivial to set up and run on a laptop in a single process</a:t>
            </a:r>
          </a:p>
          <a:p>
            <a:pPr marL="457200" indent="-457200" algn="l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en-US" sz="3200" b="1" i="0" dirty="0">
                <a:solidFill>
                  <a:schemeClr val="bg1"/>
                </a:solidFill>
                <a:effectLst/>
              </a:rPr>
              <a:t>Responsive</a:t>
            </a:r>
            <a:r>
              <a:rPr lang="en-US" sz="3200" b="0" i="0" dirty="0">
                <a:solidFill>
                  <a:schemeClr val="bg1"/>
                </a:solidFill>
                <a:effectLst/>
              </a:rPr>
              <a:t>: Designed with interactive computing in mind, it provides rapid feedback and diagnostics to aid humans</a:t>
            </a:r>
          </a:p>
          <a:p>
            <a:pPr marL="457200" indent="-4572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</a:pP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EDA854-68CC-458C-A63B-B2296D4C2F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Why DASK?</a:t>
            </a:r>
          </a:p>
        </p:txBody>
      </p:sp>
    </p:spTree>
    <p:extLst>
      <p:ext uri="{BB962C8B-B14F-4D97-AF65-F5344CB8AC3E}">
        <p14:creationId xmlns:p14="http://schemas.microsoft.com/office/powerpoint/2010/main" val="16268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5596B-549C-4CA6-880C-825915ACE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DASK and RAPIDS</a:t>
            </a:r>
            <a:endParaRPr lang="en-US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05587E32-A3F0-44F1-A08C-B0EB14B8B2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624796" y="2817145"/>
            <a:ext cx="13027910" cy="619918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DED368-FAD1-4244-884C-6D2F90E04B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Scaling up and Scaling out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EB667-1B10-4AFE-A22C-815BD724C032}"/>
              </a:ext>
            </a:extLst>
          </p:cNvPr>
          <p:cNvSpPr txBox="1"/>
          <p:nvPr/>
        </p:nvSpPr>
        <p:spPr>
          <a:xfrm>
            <a:off x="1155033" y="9716950"/>
            <a:ext cx="2326105" cy="3139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dirty="0">
                <a:solidFill>
                  <a:schemeClr val="bg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Image Credit: NVIDIA</a:t>
            </a:r>
          </a:p>
        </p:txBody>
      </p:sp>
    </p:spTree>
    <p:extLst>
      <p:ext uri="{BB962C8B-B14F-4D97-AF65-F5344CB8AC3E}">
        <p14:creationId xmlns:p14="http://schemas.microsoft.com/office/powerpoint/2010/main" val="36178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EE145-2838-48D2-8E74-E2D6746DA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DASK and RAPIDS</a:t>
            </a:r>
          </a:p>
        </p:txBody>
      </p:sp>
      <p:pic>
        <p:nvPicPr>
          <p:cNvPr id="8" name="Content Placeholder 7" descr="Text&#10;&#10;Description automatically generated">
            <a:extLst>
              <a:ext uri="{FF2B5EF4-FFF2-40B4-BE49-F238E27FC236}">
                <a16:creationId xmlns:a16="http://schemas.microsoft.com/office/drawing/2014/main" id="{8275E4BE-0A1E-45D5-92F6-FE6570C09F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7205" y="3333411"/>
            <a:ext cx="13202903" cy="6008367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A6349C-AF80-4D8F-A6A4-FB02A91CBE0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Scaling up and Scaling out</a:t>
            </a:r>
          </a:p>
        </p:txBody>
      </p:sp>
      <p:pic>
        <p:nvPicPr>
          <p:cNvPr id="9" name="Picture 12">
            <a:extLst>
              <a:ext uri="{FF2B5EF4-FFF2-40B4-BE49-F238E27FC236}">
                <a16:creationId xmlns:a16="http://schemas.microsoft.com/office/drawing/2014/main" id="{8440D3A1-2700-44C0-9240-E0E4C43F19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3103846" y="2328493"/>
            <a:ext cx="2497058" cy="1119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RAPIDS Branding and Guides | RAPIDS">
            <a:extLst>
              <a:ext uri="{FF2B5EF4-FFF2-40B4-BE49-F238E27FC236}">
                <a16:creationId xmlns:a16="http://schemas.microsoft.com/office/drawing/2014/main" id="{630FF595-602F-4B7F-A7A1-3F015A500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752" y="2378905"/>
            <a:ext cx="2770496" cy="1018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25D243C-7E06-4556-BA0A-58E6277F9CA6}"/>
              </a:ext>
            </a:extLst>
          </p:cNvPr>
          <p:cNvSpPr txBox="1"/>
          <p:nvPr/>
        </p:nvSpPr>
        <p:spPr>
          <a:xfrm>
            <a:off x="5880633" y="2693933"/>
            <a:ext cx="275084" cy="4247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400" dirty="0">
                <a:solidFill>
                  <a:srgbClr val="4C555A"/>
                </a:solidFill>
                <a:latin typeface="proxima nova"/>
              </a:rPr>
              <a:t>+</a:t>
            </a:r>
            <a:endParaRPr lang="en-US" sz="1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0E82346-875F-4227-A85D-D85045DFA25D}"/>
              </a:ext>
            </a:extLst>
          </p:cNvPr>
          <p:cNvSpPr txBox="1"/>
          <p:nvPr/>
        </p:nvSpPr>
        <p:spPr>
          <a:xfrm>
            <a:off x="9161519" y="2638783"/>
            <a:ext cx="6432107" cy="4801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>
                <a:solidFill>
                  <a:schemeClr val="bg1"/>
                </a:solidFill>
                <a:latin typeface="Arial"/>
                <a:cs typeface="Arial"/>
              </a:rPr>
              <a:t>=	 Scalable distributed performance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A2B5B9-1372-4B98-B742-5668E135EE00}"/>
              </a:ext>
            </a:extLst>
          </p:cNvPr>
          <p:cNvSpPr txBox="1"/>
          <p:nvPr/>
        </p:nvSpPr>
        <p:spPr>
          <a:xfrm>
            <a:off x="1155033" y="9716950"/>
            <a:ext cx="2326105" cy="3139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1600" dirty="0">
                <a:solidFill>
                  <a:schemeClr val="bg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rPr>
              <a:t>Image Credit: NVIDIA</a:t>
            </a:r>
          </a:p>
        </p:txBody>
      </p:sp>
    </p:spTree>
    <p:extLst>
      <p:ext uri="{BB962C8B-B14F-4D97-AF65-F5344CB8AC3E}">
        <p14:creationId xmlns:p14="http://schemas.microsoft.com/office/powerpoint/2010/main" val="863011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67F89-74F0-49B5-9A03-0A79ABD32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BEBB4-E84B-4FA9-8D78-367E13A4B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4728" y="2876204"/>
            <a:ext cx="16581120" cy="651191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Unified Communication X is a framework that facilitates an easy and efficient way to construct widely used high-performance computing (HPC) protocols</a:t>
            </a:r>
            <a:br>
              <a:rPr lang="en-US" sz="3200" dirty="0">
                <a:latin typeface="Arial"/>
                <a:cs typeface="Arial"/>
              </a:rPr>
            </a:br>
            <a:endParaRPr lang="en-US" sz="3200" dirty="0">
              <a:latin typeface="Arial"/>
              <a:cs typeface="Arial"/>
            </a:endParaRPr>
          </a:p>
          <a:p>
            <a:pPr marL="1407160" lvl="1" indent="-457200">
              <a:buFont typeface="Arial" panose="020B0604020202020204" pitchFamily="34" charset="0"/>
              <a:buChar char="•"/>
            </a:pPr>
            <a:r>
              <a:rPr lang="en-US" sz="2800" dirty="0">
                <a:latin typeface="Arial"/>
                <a:cs typeface="Arial"/>
              </a:rPr>
              <a:t>Example protocols: MPI tag matching, RMA operations, rendezvous protocols, stream, fragmentation, remote atomic operations, etc.</a:t>
            </a:r>
            <a:br>
              <a:rPr lang="en-US" sz="2800" dirty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Accelerated networking library designed for low-latency, high-bandwidth transfers for host and GPU device memory objects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UCX-</a:t>
            </a:r>
            <a:r>
              <a:rPr lang="en-US" sz="3200" dirty="0" err="1">
                <a:latin typeface="Arial"/>
                <a:cs typeface="Arial"/>
              </a:rPr>
              <a:t>Py</a:t>
            </a:r>
            <a:r>
              <a:rPr lang="en-US" sz="3200" dirty="0">
                <a:latin typeface="Arial"/>
                <a:cs typeface="Arial"/>
              </a:rPr>
              <a:t> is the python interface for UCX which is a high-level library that is easy for users to interact with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rgbClr val="2B2B2B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57A29D-F99E-4B91-8456-10C0673C4EF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6F6F6F"/>
                </a:solidFill>
              </a:rPr>
              <a:t>Introduction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041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CE4D4-6F19-49F7-BCCB-669A2B163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UCX with RAPIDS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250C2-AADB-4384-B517-6BD3BC0EF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Leverage UCX-</a:t>
            </a:r>
            <a:r>
              <a:rPr lang="en-US" sz="3200" dirty="0" err="1">
                <a:latin typeface="Arial"/>
                <a:cs typeface="Arial"/>
              </a:rPr>
              <a:t>Py</a:t>
            </a:r>
            <a:r>
              <a:rPr lang="en-US" sz="3200" dirty="0">
                <a:latin typeface="Arial"/>
                <a:cs typeface="Arial"/>
              </a:rPr>
              <a:t> to handle communication bottleneck for distributed computation</a:t>
            </a:r>
          </a:p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Arial"/>
                <a:cs typeface="Arial"/>
              </a:rPr>
              <a:t>UCX-</a:t>
            </a:r>
            <a:r>
              <a:rPr lang="en-US" sz="3200" dirty="0" err="1">
                <a:latin typeface="Arial"/>
                <a:cs typeface="Arial"/>
              </a:rPr>
              <a:t>Py</a:t>
            </a:r>
            <a:r>
              <a:rPr lang="en-US" sz="3200" dirty="0">
                <a:latin typeface="Arial"/>
                <a:cs typeface="Arial"/>
              </a:rPr>
              <a:t> allows RAPIDS to use hardware interconnects like </a:t>
            </a:r>
            <a:r>
              <a:rPr lang="en-US" sz="3200" dirty="0" err="1">
                <a:latin typeface="Arial"/>
                <a:cs typeface="Arial"/>
              </a:rPr>
              <a:t>NVLink</a:t>
            </a:r>
            <a:r>
              <a:rPr lang="en-US" sz="3200" dirty="0">
                <a:latin typeface="Arial"/>
                <a:cs typeface="Arial"/>
              </a:rPr>
              <a:t> and InfiniBand</a:t>
            </a:r>
          </a:p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Applications using DASK can easily make use of UCX with small code changes:</a:t>
            </a:r>
          </a:p>
          <a:p>
            <a:pPr marL="1406525" lvl="1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Instead of the default TCP protocol, use UCX protocol!</a:t>
            </a:r>
          </a:p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To enable to UCX protocol in applications using </a:t>
            </a:r>
            <a:r>
              <a:rPr lang="en-US" sz="3200" dirty="0" err="1"/>
              <a:t>Dask</a:t>
            </a:r>
            <a:r>
              <a:rPr lang="en-US" sz="3200" dirty="0"/>
              <a:t>, set:</a:t>
            </a:r>
          </a:p>
          <a:p>
            <a:pPr marL="1406525" lvl="1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Courier New"/>
                <a:cs typeface="Courier New"/>
              </a:rPr>
              <a:t>cluster = </a:t>
            </a:r>
            <a:r>
              <a:rPr lang="en-US" sz="2800" dirty="0" err="1">
                <a:latin typeface="Courier New"/>
                <a:cs typeface="Courier New"/>
              </a:rPr>
              <a:t>LocalCUDACluster</a:t>
            </a:r>
            <a:r>
              <a:rPr lang="en-US" sz="2800" dirty="0">
                <a:latin typeface="Courier New"/>
                <a:cs typeface="Courier New"/>
              </a:rPr>
              <a:t>(protocol= "</a:t>
            </a:r>
            <a:r>
              <a:rPr lang="en-US" sz="2800" dirty="0" err="1">
                <a:latin typeface="Courier New"/>
                <a:cs typeface="Courier New"/>
              </a:rPr>
              <a:t>ucx</a:t>
            </a:r>
            <a:r>
              <a:rPr lang="en-US" sz="2800" dirty="0">
                <a:latin typeface="Courier New"/>
                <a:cs typeface="Courier New"/>
              </a:rPr>
              <a:t>", </a:t>
            </a:r>
            <a:r>
              <a:rPr lang="en-US" sz="2800" dirty="0" err="1">
                <a:latin typeface="Courier New"/>
                <a:cs typeface="Courier New"/>
              </a:rPr>
              <a:t>enable_tcp_over_ucx</a:t>
            </a:r>
            <a:r>
              <a:rPr lang="en-US" sz="2800" dirty="0">
                <a:latin typeface="Courier New"/>
                <a:cs typeface="Courier New"/>
              </a:rPr>
              <a:t>= True)</a:t>
            </a:r>
          </a:p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Efficient passing of single message passing GPU objects between endpoints </a:t>
            </a:r>
          </a:p>
          <a:p>
            <a:pPr marL="457200" indent="-457200">
              <a:spcBef>
                <a:spcPts val="1100"/>
              </a:spcBef>
              <a:spcAft>
                <a:spcPts val="1100"/>
              </a:spcAft>
              <a:buFont typeface="Arial" panose="020B0604020202020204" pitchFamily="34" charset="0"/>
              <a:buChar char="•"/>
            </a:pPr>
            <a:endParaRPr 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6CEF19-DE2F-4DDE-9C2B-95C75A66EF4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Improved performance</a:t>
            </a:r>
          </a:p>
        </p:txBody>
      </p:sp>
    </p:spTree>
    <p:extLst>
      <p:ext uri="{BB962C8B-B14F-4D97-AF65-F5344CB8AC3E}">
        <p14:creationId xmlns:p14="http://schemas.microsoft.com/office/powerpoint/2010/main" val="1809726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lcf76f155ced4ddcb4097134ff3c332f xmlns="004b990d-2640-49eb-9ab7-bdd83b4add5d">
      <Terms xmlns="http://schemas.microsoft.com/office/infopath/2007/PartnerControls"/>
    </lcf76f155ced4ddcb4097134ff3c332f>
    <TaxCatchAll xmlns="917a513a-5fad-4918-8c12-6b1e5bccd48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0496BAB9B2694B91B4893E399305DA" ma:contentTypeVersion="11" ma:contentTypeDescription="Create a new document." ma:contentTypeScope="" ma:versionID="3fa778124f899bf6626fece3bfa2b21c">
  <xsd:schema xmlns:xsd="http://www.w3.org/2001/XMLSchema" xmlns:xs="http://www.w3.org/2001/XMLSchema" xmlns:p="http://schemas.microsoft.com/office/2006/metadata/properties" xmlns:ns2="004b990d-2640-49eb-9ab7-bdd83b4add5d" xmlns:ns3="917a513a-5fad-4918-8c12-6b1e5bccd487" targetNamespace="http://schemas.microsoft.com/office/2006/metadata/properties" ma:root="true" ma:fieldsID="958938342e4c249e06f1e79532b0b234" ns2:_="" ns3:_="">
    <xsd:import namespace="004b990d-2640-49eb-9ab7-bdd83b4add5d"/>
    <xsd:import namespace="917a513a-5fad-4918-8c12-6b1e5bccd4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4b990d-2640-49eb-9ab7-bdd83b4add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804b2a00-2846-4002-b30b-85ebaf4c01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7a513a-5fad-4918-8c12-6b1e5bccd48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4b0bdc8-31ba-4a2d-9a0e-d141cf795239}" ma:internalName="TaxCatchAll" ma:showField="CatchAllData" ma:web="917a513a-5fad-4918-8c12-6b1e5bccd4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88E22E-2A4B-4FB1-9848-BF16E7DBE74B}">
  <ds:schemaRefs>
    <ds:schemaRef ds:uri="004b990d-2640-49eb-9ab7-bdd83b4add5d"/>
    <ds:schemaRef ds:uri="http://purl.org/dc/elements/1.1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917a513a-5fad-4918-8c12-6b1e5bccd487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8A30688-2954-4343-B71C-134FBF48D3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4b990d-2640-49eb-9ab7-bdd83b4add5d"/>
    <ds:schemaRef ds:uri="917a513a-5fad-4918-8c12-6b1e5bccd4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b558183-044c-4105-8d9c-cea02a2a3d86}" enabled="1" method="Privileged" siteId="{43083d15-7273-40c1-b7db-39efd9ccc17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94064</TotalTime>
  <Words>446</Words>
  <Application>Microsoft Office PowerPoint</Application>
  <PresentationFormat>Custom</PresentationFormat>
  <Paragraphs>50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Courier New</vt:lpstr>
      <vt:lpstr>proxima nova</vt:lpstr>
      <vt:lpstr>Times New Roman</vt:lpstr>
      <vt:lpstr>Trebuchet MS</vt:lpstr>
      <vt:lpstr>Wingdings</vt:lpstr>
      <vt:lpstr>Title &amp; Bullet</vt:lpstr>
      <vt:lpstr>Lecture 13.1 - Using Dask and UCX with RAPIDS</vt:lpstr>
      <vt:lpstr>PowerPoint Presentation</vt:lpstr>
      <vt:lpstr>DASK</vt:lpstr>
      <vt:lpstr>DASK</vt:lpstr>
      <vt:lpstr>DASK and RAPIDS</vt:lpstr>
      <vt:lpstr>DASK and RAPIDS</vt:lpstr>
      <vt:lpstr>UCX</vt:lpstr>
      <vt:lpstr>UCX with RAPIDS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Taurean Dyer</cp:lastModifiedBy>
  <cp:revision>3648</cp:revision>
  <dcterms:created xsi:type="dcterms:W3CDTF">2008-01-24T03:11:41Z</dcterms:created>
  <dcterms:modified xsi:type="dcterms:W3CDTF">2024-11-15T17:03:41Z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0x0101009F0496BAB9B2694B91B4893E399305DA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  <property fmtid="{D5CDD505-2E9C-101B-9397-08002B2CF9AE}" pid="12" name="MediaServiceImageTags">
    <vt:lpwstr/>
  </property>
</Properties>
</file>