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16"/>
  </p:notesMasterIdLst>
  <p:handoutMasterIdLst>
    <p:handoutMasterId r:id="rId17"/>
  </p:handoutMasterIdLst>
  <p:sldIdLst>
    <p:sldId id="818" r:id="rId7"/>
    <p:sldId id="809" r:id="rId8"/>
    <p:sldId id="258" r:id="rId9"/>
    <p:sldId id="260" r:id="rId10"/>
    <p:sldId id="262" r:id="rId11"/>
    <p:sldId id="263" r:id="rId12"/>
    <p:sldId id="264" r:id="rId13"/>
    <p:sldId id="265" r:id="rId14"/>
    <p:sldId id="820" r:id="rId15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7E2E37-13B9-B142-AB5E-6B6198E3CA02}" v="1" dt="2021-05-04T10:25:29.4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96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36369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9820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2870004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7845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56049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4DABFA2-8854-C64E-B28A-13A9B956E6C2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0E1420A-34FB-7143-BA6A-0B2F98B0D79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590F48E-8358-0245-8F58-93C5F43F0072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D95EC667-CA69-0C42-A534-094E3FC1E788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8180D286-E378-6A49-8B3B-EAD3DB51E0B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7D1405D-11C6-2746-B0C5-32B1C8609104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3195FF3-FB7C-7F4E-85A1-F3C5095B6F02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10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14.1 -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0112" y="532557"/>
            <a:ext cx="17001836" cy="2410346"/>
          </a:xfrm>
          <a:noFill/>
        </p:spPr>
        <p:txBody>
          <a:bodyPr/>
          <a:lstStyle/>
          <a:p>
            <a:r>
              <a:rPr lang="en-US" sz="6600" b="1" dirty="0">
                <a:solidFill>
                  <a:srgbClr val="000104"/>
                </a:solidFill>
              </a:rPr>
              <a:t>How will I rate "Chopin's 5th Symphony"?</a:t>
            </a:r>
          </a:p>
        </p:txBody>
      </p:sp>
      <p:graphicFrame>
        <p:nvGraphicFramePr>
          <p:cNvPr id="24" name="Table"/>
          <p:cNvGraphicFramePr/>
          <p:nvPr>
            <p:extLst>
              <p:ext uri="{D42A27DB-BD31-4B8C-83A1-F6EECF244321}">
                <p14:modId xmlns:p14="http://schemas.microsoft.com/office/powerpoint/2010/main" val="132727042"/>
              </p:ext>
            </p:extLst>
          </p:nvPr>
        </p:nvGraphicFramePr>
        <p:xfrm>
          <a:off x="4626034" y="2128429"/>
          <a:ext cx="7762008" cy="7314720"/>
        </p:xfrm>
        <a:graphic>
          <a:graphicData uri="http://schemas.openxmlformats.org/drawingml/2006/table">
            <a:tbl>
              <a:tblPr/>
              <a:tblGrid>
                <a:gridCol w="5649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43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Songs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Like?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3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Some nights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36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3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Skyfall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36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3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Comfortably numb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36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3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We are young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4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36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3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43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434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Chopin's 5th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36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???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42" name="Group"/>
          <p:cNvGrpSpPr/>
          <p:nvPr/>
        </p:nvGrpSpPr>
        <p:grpSpPr>
          <a:xfrm>
            <a:off x="10784269" y="3086100"/>
            <a:ext cx="1044310" cy="3564082"/>
            <a:chOff x="0" y="0"/>
            <a:chExt cx="672416" cy="2518085"/>
          </a:xfrm>
        </p:grpSpPr>
        <p:grpSp>
          <p:nvGrpSpPr>
            <p:cNvPr id="43" name="Group"/>
            <p:cNvGrpSpPr/>
            <p:nvPr/>
          </p:nvGrpSpPr>
          <p:grpSpPr>
            <a:xfrm>
              <a:off x="24943" y="0"/>
              <a:ext cx="622531" cy="620799"/>
              <a:chOff x="0" y="0"/>
              <a:chExt cx="622530" cy="620797"/>
            </a:xfrm>
          </p:grpSpPr>
          <p:sp>
            <p:nvSpPr>
              <p:cNvPr id="56" name="Oval"/>
              <p:cNvSpPr/>
              <p:nvPr/>
            </p:nvSpPr>
            <p:spPr>
              <a:xfrm>
                <a:off x="-1" y="0"/>
                <a:ext cx="622532" cy="620798"/>
              </a:xfrm>
              <a:prstGeom prst="ellipse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57" name="Shape"/>
              <p:cNvSpPr/>
              <p:nvPr/>
            </p:nvSpPr>
            <p:spPr>
              <a:xfrm>
                <a:off x="179121" y="185233"/>
                <a:ext cx="264288" cy="646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3" y="0"/>
                      <a:pt x="5300" y="4835"/>
                      <a:pt x="5300" y="10800"/>
                    </a:cubicBezTo>
                    <a:cubicBezTo>
                      <a:pt x="5300" y="16765"/>
                      <a:pt x="4113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58" name="Shape"/>
              <p:cNvSpPr/>
              <p:nvPr/>
            </p:nvSpPr>
            <p:spPr>
              <a:xfrm>
                <a:off x="-1" y="0"/>
                <a:ext cx="622532" cy="6207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5510"/>
                    </a:moveTo>
                    <a:cubicBezTo>
                      <a:pt x="8849" y="18190"/>
                      <a:pt x="12747" y="18190"/>
                      <a:pt x="16640" y="1551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44" name="Group"/>
            <p:cNvGrpSpPr/>
            <p:nvPr/>
          </p:nvGrpSpPr>
          <p:grpSpPr>
            <a:xfrm>
              <a:off x="24943" y="1897287"/>
              <a:ext cx="622531" cy="620799"/>
              <a:chOff x="0" y="0"/>
              <a:chExt cx="622530" cy="620797"/>
            </a:xfrm>
          </p:grpSpPr>
          <p:sp>
            <p:nvSpPr>
              <p:cNvPr id="53" name="Oval"/>
              <p:cNvSpPr/>
              <p:nvPr/>
            </p:nvSpPr>
            <p:spPr>
              <a:xfrm>
                <a:off x="-1" y="0"/>
                <a:ext cx="622532" cy="620798"/>
              </a:xfrm>
              <a:prstGeom prst="ellipse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54" name="Shape"/>
              <p:cNvSpPr/>
              <p:nvPr/>
            </p:nvSpPr>
            <p:spPr>
              <a:xfrm>
                <a:off x="179121" y="185233"/>
                <a:ext cx="264288" cy="646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3" y="0"/>
                      <a:pt x="5300" y="4835"/>
                      <a:pt x="5300" y="10800"/>
                    </a:cubicBezTo>
                    <a:cubicBezTo>
                      <a:pt x="5300" y="16765"/>
                      <a:pt x="4113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55" name="Shape"/>
              <p:cNvSpPr/>
              <p:nvPr/>
            </p:nvSpPr>
            <p:spPr>
              <a:xfrm>
                <a:off x="-1" y="0"/>
                <a:ext cx="622532" cy="6207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5510"/>
                    </a:moveTo>
                    <a:cubicBezTo>
                      <a:pt x="8849" y="18190"/>
                      <a:pt x="12747" y="18190"/>
                      <a:pt x="16640" y="1551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45" name="Group"/>
            <p:cNvGrpSpPr/>
            <p:nvPr/>
          </p:nvGrpSpPr>
          <p:grpSpPr>
            <a:xfrm>
              <a:off x="0" y="1253469"/>
              <a:ext cx="672417" cy="643819"/>
              <a:chOff x="0" y="0"/>
              <a:chExt cx="672416" cy="643817"/>
            </a:xfrm>
          </p:grpSpPr>
          <p:sp>
            <p:nvSpPr>
              <p:cNvPr id="50" name="Oval"/>
              <p:cNvSpPr/>
              <p:nvPr/>
            </p:nvSpPr>
            <p:spPr>
              <a:xfrm>
                <a:off x="-1" y="0"/>
                <a:ext cx="672418" cy="643818"/>
              </a:xfrm>
              <a:prstGeom prst="ellipse">
                <a:avLst/>
              </a:prstGeom>
              <a:solidFill>
                <a:srgbClr val="F3F3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51" name="Shape"/>
              <p:cNvSpPr/>
              <p:nvPr/>
            </p:nvSpPr>
            <p:spPr>
              <a:xfrm>
                <a:off x="193475" y="192102"/>
                <a:ext cx="285467" cy="670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4" y="0"/>
                      <a:pt x="5300" y="4835"/>
                      <a:pt x="5300" y="10800"/>
                    </a:cubicBezTo>
                    <a:cubicBezTo>
                      <a:pt x="5300" y="16765"/>
                      <a:pt x="4114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6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6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52" name="Shape"/>
              <p:cNvSpPr/>
              <p:nvPr/>
            </p:nvSpPr>
            <p:spPr>
              <a:xfrm>
                <a:off x="-1" y="0"/>
                <a:ext cx="672418" cy="6438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6916"/>
                    </a:moveTo>
                    <a:cubicBezTo>
                      <a:pt x="8849" y="15847"/>
                      <a:pt x="12747" y="15847"/>
                      <a:pt x="16640" y="16916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46" name="Group"/>
            <p:cNvGrpSpPr/>
            <p:nvPr/>
          </p:nvGrpSpPr>
          <p:grpSpPr>
            <a:xfrm>
              <a:off x="24943" y="620798"/>
              <a:ext cx="622531" cy="620799"/>
              <a:chOff x="0" y="0"/>
              <a:chExt cx="622530" cy="620797"/>
            </a:xfrm>
          </p:grpSpPr>
          <p:sp>
            <p:nvSpPr>
              <p:cNvPr id="47" name="Oval"/>
              <p:cNvSpPr/>
              <p:nvPr/>
            </p:nvSpPr>
            <p:spPr>
              <a:xfrm>
                <a:off x="-1" y="0"/>
                <a:ext cx="622532" cy="620798"/>
              </a:xfrm>
              <a:prstGeom prst="ellipse">
                <a:avLst/>
              </a:prstGeom>
              <a:solidFill>
                <a:srgbClr val="FF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48" name="Shape"/>
              <p:cNvSpPr/>
              <p:nvPr/>
            </p:nvSpPr>
            <p:spPr>
              <a:xfrm>
                <a:off x="179121" y="185233"/>
                <a:ext cx="264288" cy="646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3" y="0"/>
                      <a:pt x="5300" y="4835"/>
                      <a:pt x="5300" y="10800"/>
                    </a:cubicBezTo>
                    <a:cubicBezTo>
                      <a:pt x="5300" y="16765"/>
                      <a:pt x="4113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49" name="Shape"/>
              <p:cNvSpPr/>
              <p:nvPr/>
            </p:nvSpPr>
            <p:spPr>
              <a:xfrm>
                <a:off x="-1" y="0"/>
                <a:ext cx="622532" cy="6207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7520"/>
                    </a:moveTo>
                    <a:cubicBezTo>
                      <a:pt x="8849" y="14840"/>
                      <a:pt x="12747" y="14840"/>
                      <a:pt x="16640" y="1752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2690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6" y="549357"/>
            <a:ext cx="17143224" cy="1987550"/>
          </a:xfrm>
        </p:spPr>
        <p:txBody>
          <a:bodyPr/>
          <a:lstStyle/>
          <a:p>
            <a:r>
              <a:rPr lang="en-US" sz="7200" dirty="0"/>
              <a:t>Classification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08A0AE-6511-4545-BBC4-DF666DFDBDAE}"/>
              </a:ext>
            </a:extLst>
          </p:cNvPr>
          <p:cNvSpPr/>
          <p:nvPr/>
        </p:nvSpPr>
        <p:spPr>
          <a:xfrm>
            <a:off x="3646326" y="2384487"/>
            <a:ext cx="13477892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What tools do you need for classification?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1. </a:t>
            </a:r>
            <a:r>
              <a:rPr lang="en-US" sz="48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Data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S = {(x</a:t>
            </a:r>
            <a:r>
              <a:rPr lang="en-US" sz="48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, </a:t>
            </a:r>
            <a:r>
              <a:rPr lang="en-US" sz="48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y</a:t>
            </a:r>
            <a:r>
              <a:rPr lang="en-US" sz="4800" baseline="-250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)}</a:t>
            </a:r>
            <a:r>
              <a:rPr lang="en-US" sz="4800" baseline="-250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48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= 1,...,n </a:t>
            </a:r>
          </a:p>
          <a:p>
            <a:pPr marL="1482726" lvl="1" indent="-758826" defTabSz="857250" fontAlgn="auto">
              <a:spcBef>
                <a:spcPts val="800"/>
              </a:spcBef>
              <a:spcAft>
                <a:spcPts val="0"/>
              </a:spcAft>
              <a:buSzPct val="80000"/>
              <a:buFont typeface="Courier New" panose="02070309020205020404" pitchFamily="49" charset="0"/>
              <a:buChar char="o"/>
              <a:defRPr sz="24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x</a:t>
            </a:r>
            <a:r>
              <a:rPr lang="en-US" sz="38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3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: data example with d </a:t>
            </a:r>
            <a:r>
              <a:rPr lang="en-US" sz="38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attributes</a:t>
            </a:r>
          </a:p>
          <a:p>
            <a:pPr marL="1482726" lvl="1" indent="-758826" defTabSz="971550" fontAlgn="auto">
              <a:spcBef>
                <a:spcPts val="800"/>
              </a:spcBef>
              <a:spcAft>
                <a:spcPts val="0"/>
              </a:spcAft>
              <a:buSzPct val="80000"/>
              <a:buFont typeface="Courier New" panose="02070309020205020404" pitchFamily="49" charset="0"/>
              <a:buChar char="o"/>
              <a:defRPr sz="24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8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y</a:t>
            </a:r>
            <a:r>
              <a:rPr lang="en-US" sz="3800" baseline="-250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3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: </a:t>
            </a:r>
            <a:r>
              <a:rPr lang="en-US" sz="38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label</a:t>
            </a:r>
            <a:r>
              <a:rPr lang="en-US" sz="3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of example (what you care about)</a:t>
            </a:r>
          </a:p>
          <a:p>
            <a:pPr marL="76198" defTabSz="914400" fontAlgn="auto">
              <a:spcBef>
                <a:spcPts val="0"/>
              </a:spcBef>
              <a:spcAft>
                <a:spcPts val="0"/>
              </a:spcAft>
              <a:buSzPct val="100000"/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2. Classification </a:t>
            </a:r>
            <a:r>
              <a:rPr lang="en-US" sz="4800" b="1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model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f</a:t>
            </a:r>
            <a:r>
              <a:rPr lang="en-US" sz="48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(</a:t>
            </a:r>
            <a:r>
              <a:rPr lang="en-US" sz="4800" baseline="-250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a,b,c</a:t>
            </a:r>
            <a:r>
              <a:rPr lang="en-US" sz="48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,....) 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with some </a:t>
            </a:r>
          </a:p>
          <a:p>
            <a:pPr marL="76198" defTabSz="914400" fontAlgn="auto">
              <a:spcBef>
                <a:spcPts val="0"/>
              </a:spcBef>
              <a:spcAft>
                <a:spcPts val="0"/>
              </a:spcAft>
              <a:buSzPct val="100000"/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8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	parameters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a, b, c,...</a:t>
            </a:r>
          </a:p>
          <a:p>
            <a:pPr marL="76198" defTabSz="914400" fontAlgn="auto">
              <a:spcBef>
                <a:spcPts val="0"/>
              </a:spcBef>
              <a:spcAft>
                <a:spcPts val="0"/>
              </a:spcAft>
              <a:buSzPct val="100000"/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3. </a:t>
            </a:r>
            <a:r>
              <a:rPr lang="en-US" sz="48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Loss function </a:t>
            </a: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L(y, f(x))</a:t>
            </a:r>
          </a:p>
          <a:p>
            <a:pPr marL="1482726" lvl="1" indent="-758826" defTabSz="971550" fontAlgn="auto">
              <a:spcBef>
                <a:spcPts val="800"/>
              </a:spcBef>
              <a:spcAft>
                <a:spcPts val="0"/>
              </a:spcAft>
              <a:buSzPct val="80000"/>
              <a:buFont typeface="Courier New" panose="02070309020205020404" pitchFamily="49" charset="0"/>
              <a:buChar char="o"/>
              <a:defRPr sz="2400">
                <a:solidFill>
                  <a:srgbClr val="990000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800" dirty="0">
                <a:solidFill>
                  <a:srgbClr val="99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how to penalize mistakes</a:t>
            </a:r>
          </a:p>
        </p:txBody>
      </p:sp>
      <p:pic>
        <p:nvPicPr>
          <p:cNvPr id="8" name="Affinity_Designer_-_firebird-crownjewel__Modified___482_7__.png" descr="Affinity_Designer_-_firebird-crownjewel__Modified___482_7__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3985" y="2751364"/>
            <a:ext cx="1313016" cy="14303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biLevel thresh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3190" t="20589" r="26056" b="20371"/>
          <a:stretch/>
        </p:blipFill>
        <p:spPr>
          <a:xfrm>
            <a:off x="809463" y="5143500"/>
            <a:ext cx="2318202" cy="2696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840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72388" y="467339"/>
            <a:ext cx="17143224" cy="1441922"/>
          </a:xfrm>
        </p:spPr>
        <p:txBody>
          <a:bodyPr/>
          <a:lstStyle/>
          <a:p>
            <a:r>
              <a:rPr lang="en-US" sz="7200" b="1" dirty="0"/>
              <a:t>Terminology Explanation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08A0AE-6511-4545-BBC4-DF666DFDBDAE}"/>
              </a:ext>
            </a:extLst>
          </p:cNvPr>
          <p:cNvSpPr/>
          <p:nvPr/>
        </p:nvSpPr>
        <p:spPr>
          <a:xfrm>
            <a:off x="3330559" y="2012951"/>
            <a:ext cx="9649142" cy="1897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Data S = {(x</a:t>
            </a:r>
            <a:r>
              <a:rPr lang="en-US" sz="40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, </a:t>
            </a:r>
            <a:r>
              <a:rPr lang="en-US" sz="40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y</a:t>
            </a:r>
            <a:r>
              <a:rPr lang="en-US" sz="4000" baseline="-250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)}</a:t>
            </a:r>
            <a:r>
              <a:rPr lang="en-US" sz="4000" baseline="-250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40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= 1,...,n </a:t>
            </a:r>
          </a:p>
          <a:p>
            <a:pPr marL="695326" lvl="1" indent="-695326" defTabSz="857250" fontAlgn="auto">
              <a:spcBef>
                <a:spcPts val="800"/>
              </a:spcBef>
              <a:spcAft>
                <a:spcPts val="0"/>
              </a:spcAft>
              <a:buSzPct val="80000"/>
              <a:buFont typeface="Courier New" panose="02070309020205020404" pitchFamily="49" charset="0"/>
              <a:buChar char="o"/>
              <a:defRPr sz="24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x</a:t>
            </a:r>
            <a:r>
              <a:rPr lang="en-US" sz="32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: data example with d </a:t>
            </a:r>
            <a:r>
              <a:rPr lang="en-US" sz="32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attributes</a:t>
            </a:r>
          </a:p>
          <a:p>
            <a:pPr marL="695326" lvl="1" indent="-695326" defTabSz="971550" fontAlgn="auto">
              <a:spcBef>
                <a:spcPts val="800"/>
              </a:spcBef>
              <a:spcAft>
                <a:spcPts val="0"/>
              </a:spcAft>
              <a:buSzPct val="80000"/>
              <a:buFont typeface="Courier New" panose="02070309020205020404" pitchFamily="49" charset="0"/>
              <a:buChar char="o"/>
              <a:defRPr sz="240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2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y</a:t>
            </a:r>
            <a:r>
              <a:rPr lang="en-US" sz="3200" baseline="-250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: </a:t>
            </a:r>
            <a:r>
              <a:rPr lang="en-US" sz="3200" dirty="0">
                <a:solidFill>
                  <a:srgbClr val="F79646">
                    <a:lumMod val="75000"/>
                  </a:srgb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label</a:t>
            </a: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of example</a:t>
            </a:r>
          </a:p>
        </p:txBody>
      </p:sp>
      <p:sp>
        <p:nvSpPr>
          <p:cNvPr id="6" name="data example = data instance"/>
          <p:cNvSpPr txBox="1"/>
          <p:nvPr/>
        </p:nvSpPr>
        <p:spPr>
          <a:xfrm>
            <a:off x="13550597" y="1465045"/>
            <a:ext cx="4557654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91438" rIns="91438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data example = data instance</a:t>
            </a:r>
          </a:p>
        </p:txBody>
      </p:sp>
      <p:sp>
        <p:nvSpPr>
          <p:cNvPr id="9" name="attribute = feature = dimension"/>
          <p:cNvSpPr txBox="1"/>
          <p:nvPr/>
        </p:nvSpPr>
        <p:spPr>
          <a:xfrm>
            <a:off x="13566839" y="1931955"/>
            <a:ext cx="4713146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91438" rIns="91438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attribute</a:t>
            </a:r>
            <a:r>
              <a:rPr sz="26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feature = dimension</a:t>
            </a:r>
          </a:p>
        </p:txBody>
      </p:sp>
      <p:sp>
        <p:nvSpPr>
          <p:cNvPr id="12" name="label = target attribute"/>
          <p:cNvSpPr txBox="1"/>
          <p:nvPr/>
        </p:nvSpPr>
        <p:spPr>
          <a:xfrm>
            <a:off x="13608958" y="2320955"/>
            <a:ext cx="3424331" cy="4924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91438" rIns="91438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sz="2600" dirty="0">
                <a:solidFill>
                  <a:srgbClr val="DE6A1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label</a:t>
            </a:r>
            <a:r>
              <a:rPr sz="26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target attribute</a:t>
            </a:r>
          </a:p>
        </p:txBody>
      </p:sp>
      <p:graphicFrame>
        <p:nvGraphicFramePr>
          <p:cNvPr id="13" name="Table"/>
          <p:cNvGraphicFramePr/>
          <p:nvPr>
            <p:extLst>
              <p:ext uri="{D42A27DB-BD31-4B8C-83A1-F6EECF244321}">
                <p14:modId xmlns:p14="http://schemas.microsoft.com/office/powerpoint/2010/main" val="1668033714"/>
              </p:ext>
            </p:extLst>
          </p:nvPr>
        </p:nvGraphicFramePr>
        <p:xfrm>
          <a:off x="3987815" y="4106928"/>
          <a:ext cx="10332706" cy="5120220"/>
        </p:xfrm>
        <a:graphic>
          <a:graphicData uri="http://schemas.openxmlformats.org/drawingml/2006/table">
            <a:tbl>
              <a:tblPr/>
              <a:tblGrid>
                <a:gridCol w="3745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6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8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6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48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46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Song name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Artist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Length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Like?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46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Some nights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Fun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4:23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7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2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46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Skyfall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Adele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4:00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7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2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46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 err="1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Comf</a:t>
                      </a: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 numb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Pink Fl.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6:13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7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2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46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We are young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Fun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3:50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7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endParaRPr sz="2400" b="0" i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46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46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solidFill>
                            <a:srgbClr val="0052B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Chopin's 5th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solidFill>
                            <a:srgbClr val="0052B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Chopin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solidFill>
                            <a:srgbClr val="0052B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5:32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solidFill>
                            <a:srgbClr val="0052BF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...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2400" b="0" i="0" dirty="0"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sym typeface="Helvetica"/>
                        </a:rPr>
                        <a:t>??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4" name="Group"/>
          <p:cNvGrpSpPr/>
          <p:nvPr/>
        </p:nvGrpSpPr>
        <p:grpSpPr>
          <a:xfrm>
            <a:off x="13276003" y="4867345"/>
            <a:ext cx="773170" cy="2891694"/>
            <a:chOff x="0" y="0"/>
            <a:chExt cx="470278" cy="1761110"/>
          </a:xfrm>
        </p:grpSpPr>
        <p:grpSp>
          <p:nvGrpSpPr>
            <p:cNvPr id="15" name="Group"/>
            <p:cNvGrpSpPr/>
            <p:nvPr/>
          </p:nvGrpSpPr>
          <p:grpSpPr>
            <a:xfrm>
              <a:off x="17444" y="-1"/>
              <a:ext cx="435390" cy="434178"/>
              <a:chOff x="0" y="0"/>
              <a:chExt cx="435388" cy="434176"/>
            </a:xfrm>
          </p:grpSpPr>
          <p:sp>
            <p:nvSpPr>
              <p:cNvPr id="28" name="Oval"/>
              <p:cNvSpPr/>
              <p:nvPr/>
            </p:nvSpPr>
            <p:spPr>
              <a:xfrm>
                <a:off x="-1" y="-1"/>
                <a:ext cx="435390" cy="434178"/>
              </a:xfrm>
              <a:prstGeom prst="ellipse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9" name="Shape"/>
              <p:cNvSpPr/>
              <p:nvPr/>
            </p:nvSpPr>
            <p:spPr>
              <a:xfrm>
                <a:off x="125274" y="129549"/>
                <a:ext cx="184840" cy="452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4" y="0"/>
                      <a:pt x="5300" y="4835"/>
                      <a:pt x="5300" y="10800"/>
                    </a:cubicBezTo>
                    <a:cubicBezTo>
                      <a:pt x="5300" y="16765"/>
                      <a:pt x="4114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30" name="Shape"/>
              <p:cNvSpPr/>
              <p:nvPr/>
            </p:nvSpPr>
            <p:spPr>
              <a:xfrm>
                <a:off x="-1" y="-1"/>
                <a:ext cx="435390" cy="434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5510"/>
                    </a:moveTo>
                    <a:cubicBezTo>
                      <a:pt x="8849" y="18190"/>
                      <a:pt x="12747" y="18190"/>
                      <a:pt x="16640" y="1551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16" name="Group"/>
            <p:cNvGrpSpPr/>
            <p:nvPr/>
          </p:nvGrpSpPr>
          <p:grpSpPr>
            <a:xfrm>
              <a:off x="17444" y="1326934"/>
              <a:ext cx="435390" cy="434177"/>
              <a:chOff x="0" y="0"/>
              <a:chExt cx="435388" cy="434176"/>
            </a:xfrm>
          </p:grpSpPr>
          <p:sp>
            <p:nvSpPr>
              <p:cNvPr id="25" name="Oval"/>
              <p:cNvSpPr/>
              <p:nvPr/>
            </p:nvSpPr>
            <p:spPr>
              <a:xfrm>
                <a:off x="-1" y="-1"/>
                <a:ext cx="435390" cy="434178"/>
              </a:xfrm>
              <a:prstGeom prst="ellipse">
                <a:avLst/>
              </a:prstGeom>
              <a:solidFill>
                <a:srgbClr val="FFFF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6" name="Shape"/>
              <p:cNvSpPr/>
              <p:nvPr/>
            </p:nvSpPr>
            <p:spPr>
              <a:xfrm>
                <a:off x="125274" y="129549"/>
                <a:ext cx="184840" cy="452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4" y="0"/>
                      <a:pt x="5300" y="4835"/>
                      <a:pt x="5300" y="10800"/>
                    </a:cubicBezTo>
                    <a:cubicBezTo>
                      <a:pt x="5300" y="16765"/>
                      <a:pt x="4114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7" name="Shape"/>
              <p:cNvSpPr/>
              <p:nvPr/>
            </p:nvSpPr>
            <p:spPr>
              <a:xfrm>
                <a:off x="-1" y="-1"/>
                <a:ext cx="435390" cy="434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5510"/>
                    </a:moveTo>
                    <a:cubicBezTo>
                      <a:pt x="8849" y="18190"/>
                      <a:pt x="12747" y="18190"/>
                      <a:pt x="16640" y="1551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17" name="Group"/>
            <p:cNvGrpSpPr/>
            <p:nvPr/>
          </p:nvGrpSpPr>
          <p:grpSpPr>
            <a:xfrm>
              <a:off x="0" y="876657"/>
              <a:ext cx="470279" cy="450278"/>
              <a:chOff x="0" y="0"/>
              <a:chExt cx="470278" cy="450276"/>
            </a:xfrm>
          </p:grpSpPr>
          <p:sp>
            <p:nvSpPr>
              <p:cNvPr id="22" name="Oval"/>
              <p:cNvSpPr/>
              <p:nvPr/>
            </p:nvSpPr>
            <p:spPr>
              <a:xfrm>
                <a:off x="0" y="0"/>
                <a:ext cx="470279" cy="450277"/>
              </a:xfrm>
              <a:prstGeom prst="ellipse">
                <a:avLst/>
              </a:prstGeom>
              <a:solidFill>
                <a:srgbClr val="F3F3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3" name="Shape"/>
              <p:cNvSpPr/>
              <p:nvPr/>
            </p:nvSpPr>
            <p:spPr>
              <a:xfrm>
                <a:off x="135313" y="134353"/>
                <a:ext cx="199652" cy="4690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3" y="0"/>
                      <a:pt x="5300" y="4835"/>
                      <a:pt x="5300" y="10800"/>
                    </a:cubicBezTo>
                    <a:cubicBezTo>
                      <a:pt x="5300" y="16765"/>
                      <a:pt x="4113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4" name="Shape"/>
              <p:cNvSpPr/>
              <p:nvPr/>
            </p:nvSpPr>
            <p:spPr>
              <a:xfrm>
                <a:off x="0" y="0"/>
                <a:ext cx="470279" cy="4502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6916"/>
                    </a:moveTo>
                    <a:cubicBezTo>
                      <a:pt x="8849" y="15847"/>
                      <a:pt x="12747" y="15847"/>
                      <a:pt x="16640" y="16916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  <p:grpSp>
          <p:nvGrpSpPr>
            <p:cNvPr id="18" name="Group"/>
            <p:cNvGrpSpPr/>
            <p:nvPr/>
          </p:nvGrpSpPr>
          <p:grpSpPr>
            <a:xfrm>
              <a:off x="17444" y="434176"/>
              <a:ext cx="435390" cy="434178"/>
              <a:chOff x="0" y="0"/>
              <a:chExt cx="435388" cy="434176"/>
            </a:xfrm>
          </p:grpSpPr>
          <p:sp>
            <p:nvSpPr>
              <p:cNvPr id="19" name="Oval"/>
              <p:cNvSpPr/>
              <p:nvPr/>
            </p:nvSpPr>
            <p:spPr>
              <a:xfrm>
                <a:off x="-1" y="-1"/>
                <a:ext cx="435390" cy="434178"/>
              </a:xfrm>
              <a:prstGeom prst="ellipse">
                <a:avLst/>
              </a:prstGeom>
              <a:solidFill>
                <a:srgbClr val="FF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0" name="Shape"/>
              <p:cNvSpPr/>
              <p:nvPr/>
            </p:nvSpPr>
            <p:spPr>
              <a:xfrm>
                <a:off x="125274" y="129549"/>
                <a:ext cx="184840" cy="452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cubicBezTo>
                      <a:pt x="0" y="4835"/>
                      <a:pt x="1186" y="0"/>
                      <a:pt x="2650" y="0"/>
                    </a:cubicBezTo>
                    <a:cubicBezTo>
                      <a:pt x="4114" y="0"/>
                      <a:pt x="5300" y="4835"/>
                      <a:pt x="5300" y="10800"/>
                    </a:cubicBezTo>
                    <a:cubicBezTo>
                      <a:pt x="5300" y="16765"/>
                      <a:pt x="4114" y="21600"/>
                      <a:pt x="2650" y="21600"/>
                    </a:cubicBezTo>
                    <a:cubicBezTo>
                      <a:pt x="1186" y="21600"/>
                      <a:pt x="0" y="16765"/>
                      <a:pt x="0" y="10800"/>
                    </a:cubicBezTo>
                    <a:moveTo>
                      <a:pt x="16300" y="10800"/>
                    </a:moveTo>
                    <a:cubicBezTo>
                      <a:pt x="16300" y="4835"/>
                      <a:pt x="17487" y="0"/>
                      <a:pt x="18950" y="0"/>
                    </a:cubicBezTo>
                    <a:cubicBezTo>
                      <a:pt x="20414" y="0"/>
                      <a:pt x="21600" y="4835"/>
                      <a:pt x="21600" y="10800"/>
                    </a:cubicBezTo>
                    <a:cubicBezTo>
                      <a:pt x="21600" y="16765"/>
                      <a:pt x="20414" y="21600"/>
                      <a:pt x="18950" y="21600"/>
                    </a:cubicBezTo>
                    <a:cubicBezTo>
                      <a:pt x="17487" y="21600"/>
                      <a:pt x="16300" y="16765"/>
                      <a:pt x="16300" y="10800"/>
                    </a:cubicBezTo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  <p:sp>
            <p:nvSpPr>
              <p:cNvPr id="21" name="Shape"/>
              <p:cNvSpPr/>
              <p:nvPr/>
            </p:nvSpPr>
            <p:spPr>
              <a:xfrm>
                <a:off x="-1" y="-1"/>
                <a:ext cx="435390" cy="4341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6215" y="7570"/>
                    </a:moveTo>
                    <a:cubicBezTo>
                      <a:pt x="6215" y="6949"/>
                      <a:pt x="6719" y="6445"/>
                      <a:pt x="7340" y="6445"/>
                    </a:cubicBezTo>
                    <a:cubicBezTo>
                      <a:pt x="7961" y="6445"/>
                      <a:pt x="8465" y="6949"/>
                      <a:pt x="8465" y="7570"/>
                    </a:cubicBezTo>
                    <a:cubicBezTo>
                      <a:pt x="8465" y="8191"/>
                      <a:pt x="7961" y="8695"/>
                      <a:pt x="7340" y="8695"/>
                    </a:cubicBezTo>
                    <a:cubicBezTo>
                      <a:pt x="6719" y="8695"/>
                      <a:pt x="6215" y="8191"/>
                      <a:pt x="6215" y="7570"/>
                    </a:cubicBezTo>
                    <a:moveTo>
                      <a:pt x="13135" y="7570"/>
                    </a:moveTo>
                    <a:cubicBezTo>
                      <a:pt x="13135" y="6949"/>
                      <a:pt x="13639" y="6445"/>
                      <a:pt x="14260" y="6445"/>
                    </a:cubicBezTo>
                    <a:cubicBezTo>
                      <a:pt x="14881" y="6445"/>
                      <a:pt x="15385" y="6949"/>
                      <a:pt x="15385" y="7570"/>
                    </a:cubicBezTo>
                    <a:cubicBezTo>
                      <a:pt x="15385" y="8191"/>
                      <a:pt x="14881" y="8695"/>
                      <a:pt x="14260" y="8695"/>
                    </a:cubicBezTo>
                    <a:cubicBezTo>
                      <a:pt x="13639" y="8695"/>
                      <a:pt x="13135" y="8191"/>
                      <a:pt x="13135" y="7570"/>
                    </a:cubicBezTo>
                    <a:moveTo>
                      <a:pt x="4946" y="17520"/>
                    </a:moveTo>
                    <a:cubicBezTo>
                      <a:pt x="8849" y="14840"/>
                      <a:pt x="12747" y="14840"/>
                      <a:pt x="16640" y="17520"/>
                    </a:cubicBezTo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</a:path>
                </a:pathLst>
              </a:custGeom>
              <a:noFill/>
              <a:ln w="19050" cap="flat">
                <a:solidFill>
                  <a:srgbClr val="666666"/>
                </a:solidFill>
                <a:prstDash val="solid"/>
                <a:round/>
              </a:ln>
              <a:effectLst/>
            </p:spPr>
            <p:txBody>
              <a:bodyPr wrap="square" lIns="91438" tIns="91438" rIns="91438" bIns="91438" numCol="1" anchor="ctr">
                <a:noAutofit/>
              </a:bodyPr>
              <a:lstStyle/>
              <a:p>
                <a:pPr defTabSz="914400" fontAlgn="auto">
                  <a:spcBef>
                    <a:spcPts val="0"/>
                  </a:spcBef>
                  <a:spcAft>
                    <a:spcPts val="0"/>
                  </a:spcAft>
                </a:pPr>
                <a:endParaRPr sz="3600" dirty="0">
                  <a:solidFill>
                    <a:prstClr val="black"/>
                  </a:solidFill>
                  <a:latin typeface="Arial" panose="020B0604020202020204" pitchFamily="34" charset="0"/>
                  <a:ea typeface="+mn-ea"/>
                </a:endParaRPr>
              </a:p>
            </p:txBody>
          </p:sp>
        </p:grpSp>
      </p:grpSp>
      <p:sp>
        <p:nvSpPr>
          <p:cNvPr id="31" name="Rectangle"/>
          <p:cNvSpPr/>
          <p:nvPr/>
        </p:nvSpPr>
        <p:spPr>
          <a:xfrm>
            <a:off x="3987813" y="4876496"/>
            <a:ext cx="8991886" cy="703752"/>
          </a:xfrm>
          <a:prstGeom prst="rect">
            <a:avLst/>
          </a:prstGeom>
          <a:ln w="44450">
            <a:solidFill>
              <a:srgbClr val="648D26"/>
            </a:solidFill>
            <a:miter lim="400000"/>
          </a:ln>
        </p:spPr>
        <p:txBody>
          <a:bodyPr lIns="91438" rIns="91438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pPr>
            <a:endParaRPr sz="3600" dirty="0">
              <a:solidFill>
                <a:srgbClr val="FFFFFF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32" name="Rectangle"/>
          <p:cNvSpPr/>
          <p:nvPr/>
        </p:nvSpPr>
        <p:spPr>
          <a:xfrm>
            <a:off x="13000719" y="4794802"/>
            <a:ext cx="1319802" cy="785448"/>
          </a:xfrm>
          <a:prstGeom prst="rect">
            <a:avLst/>
          </a:prstGeom>
          <a:ln w="44450">
            <a:solidFill>
              <a:srgbClr val="DE6A10"/>
            </a:solidFill>
            <a:miter lim="400000"/>
          </a:ln>
        </p:spPr>
        <p:txBody>
          <a:bodyPr lIns="91438" rIns="91438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pPr>
            <a:endParaRPr sz="3600" dirty="0">
              <a:solidFill>
                <a:srgbClr val="FFFFFF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33" name="Line"/>
          <p:cNvSpPr/>
          <p:nvPr/>
        </p:nvSpPr>
        <p:spPr>
          <a:xfrm>
            <a:off x="9139143" y="3336015"/>
            <a:ext cx="4858" cy="1458786"/>
          </a:xfrm>
          <a:prstGeom prst="line">
            <a:avLst/>
          </a:prstGeom>
          <a:ln w="25400">
            <a:solidFill>
              <a:srgbClr val="648D26"/>
            </a:solidFill>
            <a:tailEnd type="triangle"/>
          </a:ln>
        </p:spPr>
        <p:txBody>
          <a:bodyPr lIns="91438" rIns="91438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sz="36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34" name="Line"/>
          <p:cNvSpPr/>
          <p:nvPr/>
        </p:nvSpPr>
        <p:spPr>
          <a:xfrm>
            <a:off x="7793231" y="3638030"/>
            <a:ext cx="5186466" cy="1134776"/>
          </a:xfrm>
          <a:prstGeom prst="line">
            <a:avLst/>
          </a:prstGeom>
          <a:ln w="25400">
            <a:solidFill>
              <a:srgbClr val="DE6A10"/>
            </a:solidFill>
            <a:tailEnd type="triangle"/>
          </a:ln>
        </p:spPr>
        <p:txBody>
          <a:bodyPr lIns="91438" rIns="91438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sz="360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pic>
        <p:nvPicPr>
          <p:cNvPr id="36" name="image3.png" descr="im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93588" y="2420945"/>
            <a:ext cx="3044948" cy="37757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27139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6" y="549357"/>
            <a:ext cx="17143224" cy="1987550"/>
          </a:xfrm>
        </p:spPr>
        <p:txBody>
          <a:bodyPr/>
          <a:lstStyle/>
          <a:p>
            <a:r>
              <a:rPr lang="en-US" sz="7200" b="1" dirty="0"/>
              <a:t>What is a “model”?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08A0AE-6511-4545-BBC4-DF666DFDBDAE}"/>
              </a:ext>
            </a:extLst>
          </p:cNvPr>
          <p:cNvSpPr/>
          <p:nvPr/>
        </p:nvSpPr>
        <p:spPr>
          <a:xfrm>
            <a:off x="504698" y="1807028"/>
            <a:ext cx="12710720" cy="7596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609304" fontAlgn="auto">
              <a:spcBef>
                <a:spcPts val="1000"/>
              </a:spcBef>
              <a:spcAft>
                <a:spcPts val="0"/>
              </a:spcAft>
              <a:defRPr sz="264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2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“a simplified representation of reality created to serve a purpose”</a:t>
            </a:r>
            <a:r>
              <a:rPr lang="en-US" sz="48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Data Science for Business</a:t>
            </a: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112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Example: maps are abstract models of the physical world</a:t>
            </a: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3168" b="1">
                <a:solidFill>
                  <a:srgbClr val="648D26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US" sz="3400" dirty="0">
              <a:solidFill>
                <a:srgbClr val="648D2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"/>
            </a:endParaRP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3168" b="1">
                <a:solidFill>
                  <a:srgbClr val="648D26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8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There can be many models!!</a:t>
            </a: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112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(Everyone sees the world differently, so each of us has a different model.)</a:t>
            </a: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112">
                <a:latin typeface="+mn-lt"/>
                <a:ea typeface="+mn-ea"/>
                <a:cs typeface="+mn-cs"/>
                <a:sym typeface="Helvetica"/>
              </a:defRPr>
            </a:pPr>
            <a:endParaRPr lang="en-US" sz="40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"/>
            </a:endParaRP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464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7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In data science, a model is </a:t>
            </a:r>
            <a:r>
              <a:rPr lang="en-US" sz="37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formula to estimate what </a:t>
            </a: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464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700" dirty="0">
                <a:solidFill>
                  <a:srgbClr val="648D2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you care about</a:t>
            </a:r>
            <a:r>
              <a:rPr lang="en-US" sz="37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. The formula may be mathematical, a set </a:t>
            </a: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464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37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"/>
              </a:rPr>
              <a:t>of rules, a combination, etc.</a:t>
            </a:r>
          </a:p>
        </p:txBody>
      </p:sp>
      <p:pic>
        <p:nvPicPr>
          <p:cNvPr id="6" name="Atlanta_—_Fulton.png" descr="Atlanta_—_Fult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8708" y="3210791"/>
            <a:ext cx="5039212" cy="4130210"/>
          </a:xfrm>
          <a:prstGeom prst="rect">
            <a:avLst/>
          </a:prstGeom>
          <a:ln w="127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13475191" y="7428502"/>
            <a:ext cx="34744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Screenshot from Apple Maps</a:t>
            </a:r>
          </a:p>
        </p:txBody>
      </p:sp>
    </p:spTree>
    <p:extLst>
      <p:ext uri="{BB962C8B-B14F-4D97-AF65-F5344CB8AC3E}">
        <p14:creationId xmlns:p14="http://schemas.microsoft.com/office/powerpoint/2010/main" val="4172009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6" y="549356"/>
            <a:ext cx="17143224" cy="1617308"/>
          </a:xfrm>
        </p:spPr>
        <p:txBody>
          <a:bodyPr/>
          <a:lstStyle/>
          <a:p>
            <a:r>
              <a:rPr lang="en-US" sz="6000" b="1" dirty="0"/>
              <a:t>Training a classifier = </a:t>
            </a:r>
            <a:r>
              <a:rPr lang="en-US" sz="6000" b="1" dirty="0">
                <a:solidFill>
                  <a:srgbClr val="648D26"/>
                </a:solidFill>
              </a:rPr>
              <a:t>building the “model”</a:t>
            </a:r>
            <a:endParaRPr lang="en-US" sz="60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08A0AE-6511-4545-BBC4-DF666DFDBDAE}"/>
              </a:ext>
            </a:extLst>
          </p:cNvPr>
          <p:cNvSpPr/>
          <p:nvPr/>
        </p:nvSpPr>
        <p:spPr>
          <a:xfrm>
            <a:off x="504696" y="2373405"/>
            <a:ext cx="8639304" cy="5514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609304" fontAlgn="auto">
              <a:spcBef>
                <a:spcPts val="1000"/>
              </a:spcBef>
              <a:spcAft>
                <a:spcPts val="0"/>
              </a:spcAft>
              <a:defRPr sz="264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528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Helvetica"/>
              </a:rPr>
              <a:t>How do you learn appropriate values for parameters a, b, c, ... ?</a:t>
            </a: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112">
                <a:latin typeface="+mn-lt"/>
                <a:ea typeface="+mn-ea"/>
                <a:cs typeface="+mn-cs"/>
                <a:sym typeface="Helvetica"/>
              </a:defRPr>
            </a:pPr>
            <a:endParaRPr lang="en-US" sz="4224" dirty="0">
              <a:solidFill>
                <a:prstClr val="black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  <a:sym typeface="Helvetica"/>
            </a:endParaRP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112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224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Helvetica"/>
              </a:rPr>
              <a:t>Analogy: how do you know your map is a “good” map of </a:t>
            </a:r>
          </a:p>
          <a:p>
            <a:pPr defTabSz="1609304" fontAlgn="auto">
              <a:spcBef>
                <a:spcPts val="1000"/>
              </a:spcBef>
              <a:spcAft>
                <a:spcPts val="0"/>
              </a:spcAft>
              <a:defRPr sz="2112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224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  <a:sym typeface="Helvetica"/>
              </a:rPr>
              <a:t>the physical world?</a:t>
            </a:r>
          </a:p>
        </p:txBody>
      </p:sp>
      <p:sp>
        <p:nvSpPr>
          <p:cNvPr id="2" name="Rectangle 1"/>
          <p:cNvSpPr/>
          <p:nvPr/>
        </p:nvSpPr>
        <p:spPr>
          <a:xfrm>
            <a:off x="11355867" y="7720226"/>
            <a:ext cx="34744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Screenshot from Apple Maps</a:t>
            </a:r>
          </a:p>
        </p:txBody>
      </p:sp>
      <p:pic>
        <p:nvPicPr>
          <p:cNvPr id="6" name="Atlanta_—_Fulton.png" descr="Atlanta_—_Fult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5606" y="3309683"/>
            <a:ext cx="5039212" cy="4130210"/>
          </a:xfrm>
          <a:prstGeom prst="rect">
            <a:avLst/>
          </a:prstGeom>
          <a:ln w="127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715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4696" y="549357"/>
            <a:ext cx="17143224" cy="1611954"/>
          </a:xfrm>
        </p:spPr>
        <p:txBody>
          <a:bodyPr/>
          <a:lstStyle/>
          <a:p>
            <a:r>
              <a:rPr lang="en-US" sz="7200" b="1"/>
              <a:t>Classification Loss </a:t>
            </a:r>
            <a:r>
              <a:rPr lang="en-US" sz="7200" b="1" dirty="0"/>
              <a:t>F</a:t>
            </a:r>
            <a:r>
              <a:rPr lang="en-US" sz="7200" b="1"/>
              <a:t>unction</a:t>
            </a:r>
            <a:endParaRPr lang="en-US" sz="7200" b="1" dirty="0"/>
          </a:p>
        </p:txBody>
      </p:sp>
      <p:sp>
        <p:nvSpPr>
          <p:cNvPr id="5" name="Most common loss: 0-1 loss function…"/>
          <p:cNvSpPr txBox="1">
            <a:spLocks/>
          </p:cNvSpPr>
          <p:nvPr/>
        </p:nvSpPr>
        <p:spPr>
          <a:xfrm>
            <a:off x="504696" y="2263760"/>
            <a:ext cx="16002000" cy="101274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Most common loss: </a:t>
            </a:r>
            <a:r>
              <a:rPr lang="en-US" sz="4000" dirty="0">
                <a:solidFill>
                  <a:srgbClr val="99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0-1 loss function</a:t>
            </a: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 b="1">
                <a:solidFill>
                  <a:srgbClr val="99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US" sz="4000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 b="1">
                <a:solidFill>
                  <a:srgbClr val="99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US" sz="4000" dirty="0">
              <a:solidFill>
                <a:srgbClr val="990000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More general loss functions are defined by a m x </a:t>
            </a: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   m cost matrix C such that</a:t>
            </a: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>
                <a:latin typeface="+mn-lt"/>
                <a:ea typeface="+mn-ea"/>
                <a:cs typeface="+mn-cs"/>
                <a:sym typeface="Helvetica"/>
              </a:defRPr>
            </a:pPr>
            <a:endParaRPr lang="en-US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4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where y = a and f(x) = b</a:t>
            </a: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>
                <a:latin typeface="+mn-lt"/>
                <a:ea typeface="+mn-ea"/>
                <a:cs typeface="+mn-cs"/>
                <a:sym typeface="Helvetica"/>
              </a:defRPr>
            </a:pPr>
            <a:endParaRPr lang="en-US" sz="4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Helvetica"/>
            </a:endParaRP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>
                <a:latin typeface="+mn-lt"/>
                <a:ea typeface="+mn-ea"/>
                <a:cs typeface="+mn-cs"/>
                <a:sym typeface="Helvetica"/>
              </a:defRPr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T0 (true class 0), T1 (true class 1)</a:t>
            </a:r>
          </a:p>
          <a:p>
            <a:pPr marL="665210" indent="-665210" defTabSz="1773892" fontAlgn="auto">
              <a:spcBef>
                <a:spcPts val="1000"/>
              </a:spcBef>
              <a:spcAft>
                <a:spcPts val="0"/>
              </a:spcAft>
              <a:defRPr sz="2910">
                <a:latin typeface="+mn-lt"/>
                <a:ea typeface="+mn-ea"/>
                <a:cs typeface="+mn-cs"/>
                <a:sym typeface="Helvetica"/>
              </a:defRPr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P0 (predicted class 0), P1 (predicted class 1)</a:t>
            </a:r>
          </a:p>
        </p:txBody>
      </p:sp>
      <p:pic>
        <p:nvPicPr>
          <p:cNvPr id="6" name="image6.png" descr="image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2016" y="11606144"/>
            <a:ext cx="7192632" cy="57541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7.png" descr="image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579" y="11498888"/>
            <a:ext cx="4230390" cy="571192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0" name="Table"/>
          <p:cNvGraphicFramePr/>
          <p:nvPr/>
        </p:nvGraphicFramePr>
        <p:xfrm>
          <a:off x="11969681" y="5499795"/>
          <a:ext cx="4467742" cy="3143462"/>
        </p:xfrm>
        <a:graphic>
          <a:graphicData uri="http://schemas.openxmlformats.org/drawingml/2006/table">
            <a:tbl>
              <a:tblPr/>
              <a:tblGrid>
                <a:gridCol w="1989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3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6402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 b="0" i="0" dirty="0">
                          <a:latin typeface="Arial" panose="020B0604020202020204" pitchFamily="34" charset="0"/>
                          <a:ea typeface="+mn-ea"/>
                          <a:cs typeface="+mn-cs"/>
                          <a:sym typeface="Helvetica"/>
                        </a:rPr>
                        <a:t>Class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 b="0" i="0" dirty="0">
                          <a:latin typeface="Arial" panose="020B0604020202020204" pitchFamily="34" charset="0"/>
                          <a:ea typeface="+mn-ea"/>
                          <a:cs typeface="+mn-cs"/>
                          <a:sym typeface="Helvetica"/>
                        </a:rPr>
                        <a:t>T0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 b="0" i="0" dirty="0">
                          <a:latin typeface="Arial" panose="020B0604020202020204" pitchFamily="34" charset="0"/>
                          <a:ea typeface="+mn-ea"/>
                          <a:cs typeface="+mn-cs"/>
                          <a:sym typeface="Helvetica"/>
                        </a:rPr>
                        <a:t>T1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884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 b="0" i="0" dirty="0">
                          <a:latin typeface="Arial" panose="020B0604020202020204" pitchFamily="34" charset="0"/>
                          <a:ea typeface="+mn-ea"/>
                          <a:cs typeface="+mn-cs"/>
                          <a:sym typeface="Helvetica"/>
                        </a:rPr>
                        <a:t>P0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 b="0" i="0" dirty="0">
                          <a:latin typeface="Arial" panose="020B0604020202020204" pitchFamily="34" charset="0"/>
                          <a:ea typeface="+mn-ea"/>
                          <a:cs typeface="+mn-cs"/>
                          <a:sym typeface="Helvetica"/>
                        </a:rPr>
                        <a:t>0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ctr">
                        <a:defRPr sz="24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r>
                        <a:rPr sz="4000" b="0" i="0" dirty="0">
                          <a:latin typeface="Arial" panose="020B0604020202020204" pitchFamily="34" charset="0"/>
                        </a:rPr>
                        <a:t>C</a:t>
                      </a:r>
                      <a:r>
                        <a:rPr sz="4000" b="0" i="0" baseline="-25000" dirty="0"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0598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 b="0" i="0" dirty="0">
                          <a:latin typeface="Arial" panose="020B0604020202020204" pitchFamily="34" charset="0"/>
                          <a:ea typeface="+mn-ea"/>
                          <a:cs typeface="+mn-cs"/>
                          <a:sym typeface="Helvetica"/>
                        </a:rPr>
                        <a:t>P1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ctr">
                        <a:defRPr sz="2400">
                          <a:latin typeface="+mn-lt"/>
                          <a:ea typeface="+mn-ea"/>
                          <a:cs typeface="+mn-cs"/>
                          <a:sym typeface="Helvetica"/>
                        </a:defRPr>
                      </a:pPr>
                      <a:r>
                        <a:rPr sz="4000" b="0" i="0" dirty="0">
                          <a:latin typeface="Arial" panose="020B0604020202020204" pitchFamily="34" charset="0"/>
                        </a:rPr>
                        <a:t>C</a:t>
                      </a:r>
                      <a:r>
                        <a:rPr sz="4000" b="0" i="0" baseline="-25000" dirty="0">
                          <a:latin typeface="Arial" panose="020B0604020202020204" pitchFamily="34" charset="0"/>
                        </a:rPr>
                        <a:t>01</a:t>
                      </a:r>
                    </a:p>
                  </a:txBody>
                  <a:tcPr marL="182850" marR="182850" marT="182850" marB="18285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4000" b="0" i="0" dirty="0">
                          <a:latin typeface="Arial" panose="020B0604020202020204" pitchFamily="34" charset="0"/>
                          <a:ea typeface="+mn-ea"/>
                          <a:cs typeface="+mn-cs"/>
                          <a:sym typeface="Helvetica"/>
                        </a:rPr>
                        <a:t>0</a:t>
                      </a:r>
                    </a:p>
                  </a:txBody>
                  <a:tcPr marL="182850" marR="182850" marT="182850" marB="18285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82481C4-FF8F-4007-A4DE-C50660D7B158}"/>
              </a:ext>
            </a:extLst>
          </p:cNvPr>
          <p:cNvSpPr txBox="1"/>
          <p:nvPr/>
        </p:nvSpPr>
        <p:spPr>
          <a:xfrm>
            <a:off x="1546169" y="3183220"/>
            <a:ext cx="686970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</a:t>
            </a:r>
            <a:r>
              <a:rPr lang="en-US" sz="52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0-1</a:t>
            </a: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(y, f(x)) = I(y </a:t>
            </a:r>
            <a:r>
              <a:rPr lang="en-US" sz="5200" dirty="0">
                <a:solidFill>
                  <a:prstClr val="black"/>
                </a:solidFill>
                <a:latin typeface="Forte" panose="03060902040502070203" pitchFamily="66" charset="0"/>
                <a:ea typeface="+mn-ea"/>
                <a:cs typeface="Arial" panose="020B0604020202020204" pitchFamily="34" charset="0"/>
              </a:rPr>
              <a:t>≠ </a:t>
            </a: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f(x))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592C9D-5483-49A9-8D44-32E7D433062E}"/>
              </a:ext>
            </a:extLst>
          </p:cNvPr>
          <p:cNvSpPr txBox="1"/>
          <p:nvPr/>
        </p:nvSpPr>
        <p:spPr>
          <a:xfrm>
            <a:off x="1575052" y="5854548"/>
            <a:ext cx="4357796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5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L(y, f(x)) = C</a:t>
            </a:r>
            <a:r>
              <a:rPr lang="en-US" sz="5200" baseline="-250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  <a:endParaRPr lang="en-US" sz="5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991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919F9A1-E0E3-47B5-AB8F-1C452604A1E8}"/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b2811cf8-4877-470e-bec4-f5c16c1a520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91568</TotalTime>
  <Words>474</Words>
  <Application>Microsoft Macintosh PowerPoint</Application>
  <PresentationFormat>Custom</PresentationFormat>
  <Paragraphs>105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Courier New</vt:lpstr>
      <vt:lpstr>Forte</vt:lpstr>
      <vt:lpstr>Helvetica</vt:lpstr>
      <vt:lpstr>Trebuchet MS</vt:lpstr>
      <vt:lpstr>Wingdings</vt:lpstr>
      <vt:lpstr>Title &amp; Bullet</vt:lpstr>
      <vt:lpstr>1_Title &amp; Bullet</vt:lpstr>
      <vt:lpstr>Full Page Layout</vt:lpstr>
      <vt:lpstr>Lecture 14.1 - Overview</vt:lpstr>
      <vt:lpstr>PowerPoint Presentation</vt:lpstr>
      <vt:lpstr>How will I rate "Chopin's 5th Symphony"?</vt:lpstr>
      <vt:lpstr>Classification</vt:lpstr>
      <vt:lpstr>Terminology Explanation</vt:lpstr>
      <vt:lpstr>What is a “model”?</vt:lpstr>
      <vt:lpstr>Training a classifier = building the “model”</vt:lpstr>
      <vt:lpstr>Classification Loss Function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3641</cp:revision>
  <dcterms:created xsi:type="dcterms:W3CDTF">2008-01-24T03:11:41Z</dcterms:created>
  <dcterms:modified xsi:type="dcterms:W3CDTF">2021-05-04T10:25:31Z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