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36D_63B18EA2.xml" ContentType="application/vnd.ms-powerpoint.comments+xml"/>
  <Override PartName="/ppt/notesSlides/notesSlide8.xml" ContentType="application/vnd.openxmlformats-officedocument.presentationml.notesSlide+xml"/>
  <Override PartName="/ppt/comments/modernComment_36E_4EFFB08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5"/>
  </p:notesMasterIdLst>
  <p:handoutMasterIdLst>
    <p:handoutMasterId r:id="rId16"/>
  </p:handoutMasterIdLst>
  <p:sldIdLst>
    <p:sldId id="818" r:id="rId5"/>
    <p:sldId id="809" r:id="rId6"/>
    <p:sldId id="821" r:id="rId7"/>
    <p:sldId id="874" r:id="rId8"/>
    <p:sldId id="859" r:id="rId9"/>
    <p:sldId id="876" r:id="rId10"/>
    <p:sldId id="879" r:id="rId11"/>
    <p:sldId id="877" r:id="rId12"/>
    <p:sldId id="878" r:id="rId13"/>
    <p:sldId id="820" r:id="rId14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DDBD2E-EFE3-8F08-C582-79D6912AA54F}" name="Taurean Dyer" initials="TD" userId="S::tdyer@nvidia.com::f954f6d1-e0c2-47f6-94e5-a385e744f2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F1EC7-2C76-4D6B-A339-E4CDF7AF10C8}" v="4" dt="2024-11-19T18:14:41.600"/>
    <p1510:client id="{A585413C-AB61-03BE-E8B8-C6F269ADF02E}" v="3" dt="2024-11-20T17:47:27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urean Dyer" userId="f954f6d1-e0c2-47f6-94e5-a385e744f28d" providerId="ADAL" clId="{23EF1EC7-2C76-4D6B-A339-E4CDF7AF10C8}"/>
    <pc:docChg chg="custSel modSld">
      <pc:chgData name="Taurean Dyer" userId="f954f6d1-e0c2-47f6-94e5-a385e744f28d" providerId="ADAL" clId="{23EF1EC7-2C76-4D6B-A339-E4CDF7AF10C8}" dt="2024-11-19T18:22:52.556" v="83" actId="1076"/>
      <pc:docMkLst>
        <pc:docMk/>
      </pc:docMkLst>
      <pc:sldChg chg="addSp delSp modSp mod">
        <pc:chgData name="Taurean Dyer" userId="f954f6d1-e0c2-47f6-94e5-a385e744f28d" providerId="ADAL" clId="{23EF1EC7-2C76-4D6B-A339-E4CDF7AF10C8}" dt="2024-11-19T18:22:32.574" v="81" actId="20577"/>
        <pc:sldMkLst>
          <pc:docMk/>
          <pc:sldMk cId="1672580770" sldId="877"/>
        </pc:sldMkLst>
        <pc:spChg chg="mod">
          <ac:chgData name="Taurean Dyer" userId="f954f6d1-e0c2-47f6-94e5-a385e744f28d" providerId="ADAL" clId="{23EF1EC7-2C76-4D6B-A339-E4CDF7AF10C8}" dt="2024-11-19T18:22:32.574" v="81" actId="20577"/>
          <ac:spMkLst>
            <pc:docMk/>
            <pc:sldMk cId="1672580770" sldId="877"/>
            <ac:spMk id="3" creationId="{C1B0618A-44B1-4FAB-8416-1D9926BCD483}"/>
          </ac:spMkLst>
        </pc:spChg>
        <pc:spChg chg="mod">
          <ac:chgData name="Taurean Dyer" userId="f954f6d1-e0c2-47f6-94e5-a385e744f28d" providerId="ADAL" clId="{23EF1EC7-2C76-4D6B-A339-E4CDF7AF10C8}" dt="2024-11-19T18:16:01.256" v="60" actId="313"/>
          <ac:spMkLst>
            <pc:docMk/>
            <pc:sldMk cId="1672580770" sldId="877"/>
            <ac:spMk id="7" creationId="{C44A0E7C-B5CF-515C-C02E-74F98BFDAF7D}"/>
          </ac:spMkLst>
        </pc:spChg>
        <pc:spChg chg="add mod">
          <ac:chgData name="Taurean Dyer" userId="f954f6d1-e0c2-47f6-94e5-a385e744f28d" providerId="ADAL" clId="{23EF1EC7-2C76-4D6B-A339-E4CDF7AF10C8}" dt="2024-11-19T18:16:18.068" v="61" actId="1076"/>
          <ac:spMkLst>
            <pc:docMk/>
            <pc:sldMk cId="1672580770" sldId="877"/>
            <ac:spMk id="10" creationId="{C46BCC4C-A145-B209-DAA5-8C1814EA391F}"/>
          </ac:spMkLst>
        </pc:spChg>
        <pc:spChg chg="add mod">
          <ac:chgData name="Taurean Dyer" userId="f954f6d1-e0c2-47f6-94e5-a385e744f28d" providerId="ADAL" clId="{23EF1EC7-2C76-4D6B-A339-E4CDF7AF10C8}" dt="2024-11-19T18:16:37.393" v="63" actId="1076"/>
          <ac:spMkLst>
            <pc:docMk/>
            <pc:sldMk cId="1672580770" sldId="877"/>
            <ac:spMk id="16" creationId="{B85774BA-07F0-8917-C49F-520E07C4DC78}"/>
          </ac:spMkLst>
        </pc:spChg>
        <pc:picChg chg="del">
          <ac:chgData name="Taurean Dyer" userId="f954f6d1-e0c2-47f6-94e5-a385e744f28d" providerId="ADAL" clId="{23EF1EC7-2C76-4D6B-A339-E4CDF7AF10C8}" dt="2024-11-19T18:14:48.910" v="28" actId="478"/>
          <ac:picMkLst>
            <pc:docMk/>
            <pc:sldMk cId="1672580770" sldId="877"/>
            <ac:picMk id="9" creationId="{18C35ACE-50BB-8149-ABAD-1D5C27E04319}"/>
          </ac:picMkLst>
        </pc:picChg>
        <pc:picChg chg="add del mod">
          <ac:chgData name="Taurean Dyer" userId="f954f6d1-e0c2-47f6-94e5-a385e744f28d" providerId="ADAL" clId="{23EF1EC7-2C76-4D6B-A339-E4CDF7AF10C8}" dt="2024-11-19T18:14:14.001" v="25" actId="478"/>
          <ac:picMkLst>
            <pc:docMk/>
            <pc:sldMk cId="1672580770" sldId="877"/>
            <ac:picMk id="12" creationId="{30CBC83A-2BCD-F75F-595D-961583C38105}"/>
          </ac:picMkLst>
        </pc:picChg>
        <pc:picChg chg="add mod">
          <ac:chgData name="Taurean Dyer" userId="f954f6d1-e0c2-47f6-94e5-a385e744f28d" providerId="ADAL" clId="{23EF1EC7-2C76-4D6B-A339-E4CDF7AF10C8}" dt="2024-11-19T18:16:18.068" v="61" actId="1076"/>
          <ac:picMkLst>
            <pc:docMk/>
            <pc:sldMk cId="1672580770" sldId="877"/>
            <ac:picMk id="14" creationId="{CDD248B6-AE7D-BDC8-6AEC-FDE790D1A507}"/>
          </ac:picMkLst>
        </pc:picChg>
      </pc:sldChg>
      <pc:sldChg chg="addSp delSp modSp mod">
        <pc:chgData name="Taurean Dyer" userId="f954f6d1-e0c2-47f6-94e5-a385e744f28d" providerId="ADAL" clId="{23EF1EC7-2C76-4D6B-A339-E4CDF7AF10C8}" dt="2024-11-19T18:22:52.556" v="83" actId="1076"/>
        <pc:sldMkLst>
          <pc:docMk/>
          <pc:sldMk cId="1325379719" sldId="878"/>
        </pc:sldMkLst>
        <pc:spChg chg="add mod">
          <ac:chgData name="Taurean Dyer" userId="f954f6d1-e0c2-47f6-94e5-a385e744f28d" providerId="ADAL" clId="{23EF1EC7-2C76-4D6B-A339-E4CDF7AF10C8}" dt="2024-11-19T18:22:52.556" v="83" actId="1076"/>
          <ac:spMkLst>
            <pc:docMk/>
            <pc:sldMk cId="1325379719" sldId="878"/>
            <ac:spMk id="14" creationId="{00961F41-D89F-DA27-8568-8CD4B7200A12}"/>
          </ac:spMkLst>
        </pc:spChg>
        <pc:spChg chg="add mod">
          <ac:chgData name="Taurean Dyer" userId="f954f6d1-e0c2-47f6-94e5-a385e744f28d" providerId="ADAL" clId="{23EF1EC7-2C76-4D6B-A339-E4CDF7AF10C8}" dt="2024-11-19T18:22:52.556" v="83" actId="1076"/>
          <ac:spMkLst>
            <pc:docMk/>
            <pc:sldMk cId="1325379719" sldId="878"/>
            <ac:spMk id="18" creationId="{63380397-4BC4-A15F-2B07-B1891E9728A2}"/>
          </ac:spMkLst>
        </pc:spChg>
        <pc:picChg chg="del mod">
          <ac:chgData name="Taurean Dyer" userId="f954f6d1-e0c2-47f6-94e5-a385e744f28d" providerId="ADAL" clId="{23EF1EC7-2C76-4D6B-A339-E4CDF7AF10C8}" dt="2024-11-19T18:06:38.488" v="10" actId="478"/>
          <ac:picMkLst>
            <pc:docMk/>
            <pc:sldMk cId="1325379719" sldId="878"/>
            <ac:picMk id="6" creationId="{A4ED9FED-6784-1243-B815-EE441CC89B16}"/>
          </ac:picMkLst>
        </pc:picChg>
        <pc:picChg chg="del">
          <ac:chgData name="Taurean Dyer" userId="f954f6d1-e0c2-47f6-94e5-a385e744f28d" providerId="ADAL" clId="{23EF1EC7-2C76-4D6B-A339-E4CDF7AF10C8}" dt="2024-11-19T18:22:42.657" v="82" actId="478"/>
          <ac:picMkLst>
            <pc:docMk/>
            <pc:sldMk cId="1325379719" sldId="878"/>
            <ac:picMk id="7" creationId="{715BBAFC-3509-6280-9F02-3883312B837B}"/>
          </ac:picMkLst>
        </pc:picChg>
        <pc:picChg chg="del">
          <ac:chgData name="Taurean Dyer" userId="f954f6d1-e0c2-47f6-94e5-a385e744f28d" providerId="ADAL" clId="{23EF1EC7-2C76-4D6B-A339-E4CDF7AF10C8}" dt="2024-11-19T18:11:33.639" v="18" actId="478"/>
          <ac:picMkLst>
            <pc:docMk/>
            <pc:sldMk cId="1325379719" sldId="878"/>
            <ac:picMk id="9" creationId="{84D077F1-BC7C-6D4C-AFA4-C743873B5146}"/>
          </ac:picMkLst>
        </pc:picChg>
        <pc:picChg chg="del">
          <ac:chgData name="Taurean Dyer" userId="f954f6d1-e0c2-47f6-94e5-a385e744f28d" providerId="ADAL" clId="{23EF1EC7-2C76-4D6B-A339-E4CDF7AF10C8}" dt="2024-11-19T18:22:42.657" v="82" actId="478"/>
          <ac:picMkLst>
            <pc:docMk/>
            <pc:sldMk cId="1325379719" sldId="878"/>
            <ac:picMk id="12" creationId="{3D7FCF6C-2365-BCD7-484E-6F07CA0F8AEA}"/>
          </ac:picMkLst>
        </pc:picChg>
        <pc:picChg chg="add mod">
          <ac:chgData name="Taurean Dyer" userId="f954f6d1-e0c2-47f6-94e5-a385e744f28d" providerId="ADAL" clId="{23EF1EC7-2C76-4D6B-A339-E4CDF7AF10C8}" dt="2024-11-19T18:22:52.556" v="83" actId="1076"/>
          <ac:picMkLst>
            <pc:docMk/>
            <pc:sldMk cId="1325379719" sldId="878"/>
            <ac:picMk id="16" creationId="{A10CD93E-4272-FCC9-B4F3-54F64721FCC0}"/>
          </ac:picMkLst>
        </pc:picChg>
        <pc:picChg chg="add mod">
          <ac:chgData name="Taurean Dyer" userId="f954f6d1-e0c2-47f6-94e5-a385e744f28d" providerId="ADAL" clId="{23EF1EC7-2C76-4D6B-A339-E4CDF7AF10C8}" dt="2024-11-19T18:22:52.556" v="83" actId="1076"/>
          <ac:picMkLst>
            <pc:docMk/>
            <pc:sldMk cId="1325379719" sldId="878"/>
            <ac:picMk id="20" creationId="{BC6E87D7-8B57-DA19-5B37-969008BAF4A2}"/>
          </ac:picMkLst>
        </pc:picChg>
      </pc:sldChg>
    </pc:docChg>
  </pc:docChgLst>
</pc:chgInfo>
</file>

<file path=ppt/comments/modernComment_36D_63B18E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441894-B9A3-4ADF-9F07-6052185A24A0}" authorId="{13DDBD2E-EFE3-8F08-C582-79D6912AA54F}" status="resolved" created="2024-11-16T02:12:58.14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72580770" sldId="877"/>
      <ac:picMk id="9" creationId="{18C35ACE-50BB-8149-ABAD-1D5C27E04319}"/>
    </ac:deMkLst>
    <p188:txBody>
      <a:bodyPr/>
      <a:lstStyle/>
      <a:p>
        <a:r>
          <a:rPr lang="en-US"/>
          <a:t>TO FIX</a:t>
        </a:r>
      </a:p>
    </p188:txBody>
  </p188:cm>
</p188:cmLst>
</file>

<file path=ppt/comments/modernComment_36E_4EFFB0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F96D38-A602-4265-999C-F6540443480D}" authorId="{13DDBD2E-EFE3-8F08-C582-79D6912AA54F}" status="resolved" created="2024-11-16T02:13:08.39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25379719" sldId="878"/>
      <ac:picMk id="6" creationId="{A4ED9FED-6784-1243-B815-EE441CC89B16}"/>
    </ac:deMkLst>
    <p188:txBody>
      <a:bodyPr/>
      <a:lstStyle/>
      <a:p>
        <a:r>
          <a:rPr lang="en-US"/>
          <a:t>TO REPLICATE</a:t>
        </a:r>
      </a:p>
    </p188:txBody>
  </p188:cm>
  <p188:cm id="{A42495D3-A5FA-44D4-9220-31EEF280F23E}" authorId="{13DDBD2E-EFE3-8F08-C582-79D6912AA54F}" status="resolved" created="2024-11-16T02:13:17.90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25379719" sldId="878"/>
      <ac:picMk id="9" creationId="{84D077F1-BC7C-6D4C-AFA4-C743873B5146}"/>
    </ac:deMkLst>
    <p188:txBody>
      <a:bodyPr/>
      <a:lstStyle/>
      <a:p>
        <a:r>
          <a:rPr lang="en-US"/>
          <a:t>TO REPLICATE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11/20/2024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section will introduce how to use RAPIDS to accelerate the training of Random Forest.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RAPIDS is developed by NVIDIA for accelerating the process of building machine learning models with GPUs.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Moreover, it will help improve the model accuracy.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 is </a:t>
            </a:r>
            <a:r>
              <a:rPr lang="en-US">
                <a:solidFill>
                  <a:srgbClr val="000000"/>
                </a:solidFill>
              </a:rPr>
              <a:t>a collection of libraries for executing end-to-end data science pipelines completely in the GPU.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</a:rPr>
              <a:t>The detailed features are shown on this figure.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This section will focus on speeding up the process of building Random Forest models with RAPIDS.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Random Forest algorithm is a classification method which builds several decision trees, and aggregates each of their outputs to make a prediction.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this section, we will show how to </a:t>
            </a:r>
            <a:r>
              <a:rPr lang="en-US">
                <a:solidFill>
                  <a:srgbClr val="000000"/>
                </a:solidFill>
              </a:rPr>
              <a:t>save the </a:t>
            </a:r>
            <a:r>
              <a:rPr lang="en-US" err="1">
                <a:solidFill>
                  <a:srgbClr val="000000"/>
                </a:solidFill>
              </a:rPr>
              <a:t>cuML</a:t>
            </a:r>
            <a:r>
              <a:rPr lang="en-US">
                <a:solidFill>
                  <a:srgbClr val="000000"/>
                </a:solidFill>
              </a:rPr>
              <a:t> model for future use with Python's pickling mechanism and demonstrate how to re-load it for prediction.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We also compare the results of the scikit-learn, non-pickled and pickled </a:t>
            </a:r>
            <a:r>
              <a:rPr lang="en-US" err="1">
                <a:solidFill>
                  <a:srgbClr val="000000"/>
                </a:solidFill>
              </a:rPr>
              <a:t>cuML</a:t>
            </a:r>
            <a:r>
              <a:rPr lang="en-US">
                <a:solidFill>
                  <a:srgbClr val="000000"/>
                </a:solidFill>
              </a:rPr>
              <a:t> models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Note that the underlying algorithm in </a:t>
            </a:r>
            <a:r>
              <a:rPr lang="en-US" err="1"/>
              <a:t>cuML</a:t>
            </a:r>
            <a:r>
              <a:rPr lang="en-US"/>
              <a:t> for tree node splits differs from that used in scikit-learn.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First, some packages should be imported such as </a:t>
            </a:r>
            <a:r>
              <a:rPr lang="en-US" err="1"/>
              <a:t>cudf</a:t>
            </a:r>
            <a:r>
              <a:rPr lang="en-US"/>
              <a:t> and </a:t>
            </a:r>
            <a:r>
              <a:rPr lang="en-US" err="1"/>
              <a:t>cuml</a:t>
            </a:r>
            <a:r>
              <a:rPr lang="en-US"/>
              <a:t>. The details of these packages can be found in the repo of RAPIDS. Similarly, we will import </a:t>
            </a:r>
            <a:r>
              <a:rPr lang="en-US" err="1"/>
              <a:t>Sklearn</a:t>
            </a:r>
            <a:r>
              <a:rPr lang="en-US"/>
              <a:t> packages for building traditional machine learning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Then, we have to set hyper-parameters such as number of samples and number of features.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3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Here is a comparison on training and testing between traditional ML packages (</a:t>
            </a:r>
            <a:r>
              <a:rPr lang="en-US" err="1"/>
              <a:t>Sklearn</a:t>
            </a:r>
            <a:r>
              <a:rPr lang="en-US"/>
              <a:t>) and RAPIDS (</a:t>
            </a:r>
            <a:r>
              <a:rPr lang="en-US" err="1"/>
              <a:t>cuML</a:t>
            </a:r>
            <a:r>
              <a:rPr lang="en-US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can be observed that the training and prediction time is reduced significantly with </a:t>
            </a:r>
            <a:r>
              <a:rPr lang="en-US" err="1"/>
              <a:t>cuML</a:t>
            </a:r>
            <a:r>
              <a:rPr lang="en-US"/>
              <a:t>, compared to </a:t>
            </a:r>
            <a:r>
              <a:rPr lang="en-US" err="1"/>
              <a:t>Sklearn</a:t>
            </a:r>
            <a:r>
              <a:rPr lang="en-US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Here is a comparison on training and testing between traditional ML packages (</a:t>
            </a:r>
            <a:r>
              <a:rPr lang="en-US" err="1"/>
              <a:t>Sklearn</a:t>
            </a:r>
            <a:r>
              <a:rPr lang="en-US"/>
              <a:t>) and RAPIDS (</a:t>
            </a:r>
            <a:r>
              <a:rPr lang="en-US" err="1"/>
              <a:t>cuML</a:t>
            </a:r>
            <a:r>
              <a:rPr lang="en-US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can be observed that the training and prediction time is reduced significantly with </a:t>
            </a:r>
            <a:r>
              <a:rPr lang="en-US" err="1"/>
              <a:t>cuML</a:t>
            </a:r>
            <a:r>
              <a:rPr lang="en-US"/>
              <a:t>, compared to </a:t>
            </a:r>
            <a:r>
              <a:rPr lang="en-US" err="1"/>
              <a:t>Sklearn</a:t>
            </a:r>
            <a:r>
              <a:rPr lang="en-US"/>
              <a:t>.  Around a half second versus just over a minute for 2^12 and just over 9 seconds versus 49 minutes for 2^17 on a T4 GPU in </a:t>
            </a:r>
            <a:r>
              <a:rPr lang="en-US" err="1"/>
              <a:t>Colab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2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Here is showing how to reload model for RAPIDS and make predictions.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2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And the performance of </a:t>
            </a:r>
            <a:r>
              <a:rPr lang="en-US" err="1"/>
              <a:t>cuML</a:t>
            </a:r>
            <a:r>
              <a:rPr lang="en-US"/>
              <a:t> is higher than that of Sklearn.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80C202-91C0-E24A-88DA-744B682682DF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072347-FF37-8244-BB50-F0A7C2495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6BEF0-A9B1-1048-B69C-E7D939B2F397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7F96570-7DFA-A04A-8D75-D738C6830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5A8FCEF1-3A20-E54A-9135-EF7220CB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8F5640-90ED-904D-A7AE-0D47F4C3AE1A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6.m4a"/><Relationship Id="rId16" Type="http://schemas.openxmlformats.org/officeDocument/2006/relationships/image" Target="../media/image20.png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microsoft.com/office/2018/10/relationships/comments" Target="../comments/modernComment_36D_63B18EA2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microsoft.com/office/2018/10/relationships/comments" Target="../comments/modernComment_36E_4EFFB087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5582161" cy="118809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14.10 - RAPIDS Acceleration: Random Forest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764451E-67B8-5F40-BAE4-2893AAFD8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772">
        <p:fade/>
      </p:transition>
    </mc:Choice>
    <mc:Fallback>
      <p:transition spd="med" advTm="97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E2EFC9-6492-A24E-B34F-96ED83E3B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25">
        <p:fade/>
      </p:transition>
    </mc:Choice>
    <mc:Fallback>
      <p:transition spd="med" advTm="1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181AAD-7C31-C646-884A-916223470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21">
        <p:fade/>
      </p:transition>
    </mc:Choice>
    <mc:Fallback>
      <p:transition spd="med" advTm="13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RAPIDS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1" y="3191234"/>
            <a:ext cx="6250532" cy="6938603"/>
          </a:xfrm>
        </p:spPr>
        <p:txBody>
          <a:bodyPr/>
          <a:lstStyle/>
          <a:p>
            <a:pPr marL="0" indent="0"/>
            <a:r>
              <a:rPr lang="en-US">
                <a:solidFill>
                  <a:srgbClr val="000000"/>
                </a:solidFill>
              </a:rPr>
              <a:t>The RAPIDS data science framework includes a collection of libraries for executing end-to-end data science pipelines completely in the GPU.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It is designed to have a familiar look and feel to data scientists working in Python. </a:t>
            </a:r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D1190CD-A92B-C647-9DF3-C22365EBA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883" y="3191233"/>
            <a:ext cx="10666746" cy="5194483"/>
          </a:xfrm>
          <a:prstGeom prst="rect">
            <a:avLst/>
          </a:prstGeom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F338A0B0-F1AE-9A4A-9841-88869EC9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875" y="1764992"/>
            <a:ext cx="3300762" cy="13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1EC3C876-C25E-C049-8D84-E45EE27BB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182" y="9701766"/>
            <a:ext cx="7518520" cy="4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rapids.ai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2000" b="1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start.html</a:t>
            </a:r>
            <a:endParaRPr lang="en-US" altLang="zh-CN" sz="20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EAFF69F-0911-6C4F-936A-4E86379B3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709">
        <p:fade/>
      </p:transition>
    </mc:Choice>
    <mc:Fallback>
      <p:transition spd="med" advTm="21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Speed Up Learning of Random Forest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6613200" cy="6938603"/>
          </a:xfrm>
        </p:spPr>
        <p:txBody>
          <a:bodyPr/>
          <a:lstStyle/>
          <a:p>
            <a:pPr marL="0" indent="0"/>
            <a:r>
              <a:rPr lang="en-US">
                <a:solidFill>
                  <a:srgbClr val="000000"/>
                </a:solidFill>
              </a:rPr>
              <a:t>Random Forest algorithm is a classification method which builds several decision trees, and aggregates each of their outputs to make a prediction.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We will train a scikit-learn and a </a:t>
            </a:r>
            <a:r>
              <a:rPr lang="en-US" err="1">
                <a:solidFill>
                  <a:srgbClr val="000000"/>
                </a:solidFill>
              </a:rPr>
              <a:t>cuML</a:t>
            </a:r>
            <a:r>
              <a:rPr lang="en-US">
                <a:solidFill>
                  <a:srgbClr val="000000"/>
                </a:solidFill>
              </a:rPr>
              <a:t> Random Forest Classification model. 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Then we save the </a:t>
            </a:r>
            <a:r>
              <a:rPr lang="en-US" err="1">
                <a:solidFill>
                  <a:srgbClr val="000000"/>
                </a:solidFill>
              </a:rPr>
              <a:t>cuML</a:t>
            </a:r>
            <a:r>
              <a:rPr lang="en-US">
                <a:solidFill>
                  <a:srgbClr val="000000"/>
                </a:solidFill>
              </a:rPr>
              <a:t> model for future use with Python's pickling mechanism and demonstrate how to re-load it for prediction. 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We also compare the results of the scikit-learn, non-pickled and pickled </a:t>
            </a:r>
            <a:r>
              <a:rPr lang="en-US" err="1">
                <a:solidFill>
                  <a:srgbClr val="000000"/>
                </a:solidFill>
              </a:rPr>
              <a:t>cuML</a:t>
            </a:r>
            <a:r>
              <a:rPr lang="en-US">
                <a:solidFill>
                  <a:srgbClr val="000000"/>
                </a:solidFill>
              </a:rPr>
              <a:t> models.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We will be using a T4 GPU instance in </a:t>
            </a:r>
            <a:r>
              <a:rPr lang="en-US" err="1">
                <a:solidFill>
                  <a:srgbClr val="000000"/>
                </a:solidFill>
              </a:rPr>
              <a:t>Colab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2EBADD78-1999-7D4A-80D6-6A26F003C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803">
        <p:fade/>
      </p:transition>
    </mc:Choice>
    <mc:Fallback>
      <p:transition spd="med" advTm="42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 altLang="zh-CN">
                <a:ea typeface="宋体" panose="02010600030101010101" pitchFamily="2" charset="-122"/>
              </a:rPr>
              <a:t>Random Forest vs Random Forest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1861329"/>
            <a:ext cx="21987746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Import packages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3D37958-CF95-0C44-BBE2-38B25711C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61D92-575F-F72A-6F65-3208127A8C97}"/>
              </a:ext>
            </a:extLst>
          </p:cNvPr>
          <p:cNvSpPr txBox="1"/>
          <p:nvPr/>
        </p:nvSpPr>
        <p:spPr>
          <a:xfrm>
            <a:off x="4205574" y="1931805"/>
            <a:ext cx="13117226" cy="480131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load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cuDF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GPU extension for Pandas and import supporting capabilities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load_ext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cudf.pandas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  <a:endParaRPr lang="en-US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pickle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Import CPU libraries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np</a:t>
            </a: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sklearn.ensemble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RandomForestClassifier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rfc_skl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sklearn.datasets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make_classification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make_classification_skl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sklearn.model_selection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train_test_split_skl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Import GPU Libraries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cupy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cp</a:t>
            </a: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cuml.ensemble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RandomForestClassifier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rfc_cuml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cuml.datasets.classification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make_classification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make_classification_cuml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train_test_split_cuml</a:t>
            </a:r>
            <a:endParaRPr lang="en-US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8965F-5824-539E-91C7-F72270660219}"/>
              </a:ext>
            </a:extLst>
          </p:cNvPr>
          <p:cNvSpPr txBox="1"/>
          <p:nvPr/>
        </p:nvSpPr>
        <p:spPr>
          <a:xfrm>
            <a:off x="4092160" y="6870680"/>
            <a:ext cx="11405190" cy="34163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The speedup obtained by using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cuML's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Random Forest implementation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becomes much higher when using larger datasets.  Uncomment and use the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value provided below to see the difference in the time required to run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Scikit-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learn's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versus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cuML's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implementation with a large dataset.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 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use for faster CPU processing or for smaller GPUs (&lt;12GB)</a:t>
            </a:r>
            <a:endParaRPr lang="en-US" b="0">
              <a:solidFill>
                <a:srgbClr val="1166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= 2**17 </a:t>
            </a:r>
            <a:r>
              <a:rPr lang="en-US">
                <a:solidFill>
                  <a:srgbClr val="008000"/>
                </a:solidFill>
                <a:latin typeface="Courier New" panose="02070309020205020404" pitchFamily="49" charset="0"/>
              </a:rPr>
              <a:t># use for larger GPUs (&gt;=12GB)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399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n_info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300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123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n_classes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data_type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np.float32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25C33-D859-2934-0672-2A95665000DF}"/>
              </a:ext>
            </a:extLst>
          </p:cNvPr>
          <p:cNvSpPr txBox="1"/>
          <p:nvPr/>
        </p:nvSpPr>
        <p:spPr>
          <a:xfrm>
            <a:off x="805700" y="6870680"/>
            <a:ext cx="11405190" cy="4801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Setting parameters </a:t>
            </a:r>
          </a:p>
        </p:txBody>
      </p:sp>
    </p:spTree>
    <p:extLst>
      <p:ext uri="{BB962C8B-B14F-4D97-AF65-F5344CB8AC3E}">
        <p14:creationId xmlns:p14="http://schemas.microsoft.com/office/powerpoint/2010/main" val="251943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787">
        <p:fade/>
      </p:transition>
    </mc:Choice>
    <mc:Fallback>
      <p:transition spd="med" advTm="217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 altLang="zh-CN">
                <a:ea typeface="宋体" panose="02010600030101010101" pitchFamily="2" charset="-122"/>
              </a:rPr>
              <a:t>Random Forest vs Random Forest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00" y="1682702"/>
            <a:ext cx="15327627" cy="3002673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Generating Data with SK Learn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64988F-0014-4241-818A-C1BAACE2F258}"/>
              </a:ext>
            </a:extLst>
          </p:cNvPr>
          <p:cNvCxnSpPr/>
          <p:nvPr/>
        </p:nvCxnSpPr>
        <p:spPr>
          <a:xfrm>
            <a:off x="862407" y="5474035"/>
            <a:ext cx="12854402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02C9F9-13C0-4C44-A516-ED79DEF6D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E4F3B9C-187C-BB5F-733B-A2C2DEF7CC18}"/>
              </a:ext>
            </a:extLst>
          </p:cNvPr>
          <p:cNvSpPr txBox="1"/>
          <p:nvPr/>
        </p:nvSpPr>
        <p:spPr>
          <a:xfrm>
            <a:off x="5938094" y="1666502"/>
            <a:ext cx="11118110" cy="366254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16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X,y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make_classification_skl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n_informative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n_info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n_classes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n_classes</a:t>
            </a:r>
            <a:endParaRPr lang="en-US" sz="16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)</a:t>
            </a:r>
          </a:p>
          <a:p>
            <a:b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X.astype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data_type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pd.Series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y.astype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(np.int32))</a:t>
            </a:r>
          </a:p>
          <a:p>
            <a:b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train_test_split_skl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y,</a:t>
            </a:r>
          </a:p>
          <a:p>
            <a:r>
              <a:rPr 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               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test_size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0.2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EAFCD67-7768-D01A-AAA2-D91C9EEBDF87}"/>
              </a:ext>
            </a:extLst>
          </p:cNvPr>
          <p:cNvSpPr txBox="1"/>
          <p:nvPr/>
        </p:nvSpPr>
        <p:spPr>
          <a:xfrm>
            <a:off x="5938094" y="5619028"/>
            <a:ext cx="11118110" cy="384720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16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X,y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make_classification_cuml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n_informative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n_info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n_classes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n_classes</a:t>
            </a:r>
            <a:endParaRPr lang="en-US" sz="16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)</a:t>
            </a:r>
          </a:p>
          <a:p>
            <a:b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X.astype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data_type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1600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takes advantage of GPU acceleration</a:t>
            </a:r>
            <a:endParaRPr lang="en-US" sz="16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600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sz="1600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Random Forest Classifier requires the labels to be integers</a:t>
            </a:r>
            <a:endParaRPr lang="en-US" sz="16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pd.Series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y.astype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(cp.int32)) </a:t>
            </a:r>
            <a:r>
              <a:rPr lang="en-US" sz="1600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takes advantage of GPU acceleration</a:t>
            </a:r>
            <a:endParaRPr lang="en-US" sz="16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train_test_split_cuml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y,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test_size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0.2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                </a:t>
            </a:r>
            <a:r>
              <a:rPr lang="en-US" sz="16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600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6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237579-5FBF-EDE2-7CCD-EEE0358FD3A3}"/>
              </a:ext>
            </a:extLst>
          </p:cNvPr>
          <p:cNvSpPr txBox="1"/>
          <p:nvPr/>
        </p:nvSpPr>
        <p:spPr>
          <a:xfrm>
            <a:off x="805700" y="5601625"/>
            <a:ext cx="9144000" cy="4801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Generating Data with 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cuML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D11B1C8-28A4-7084-5FF7-464473927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24" y="3453881"/>
            <a:ext cx="3509314" cy="30482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FDAEFEF-4DDE-CD00-DC6D-A8E69AD14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24" y="7446307"/>
            <a:ext cx="3783658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465">
        <p:fade/>
      </p:transition>
    </mc:Choice>
    <mc:Fallback>
      <p:transition spd="med" advTm="16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 altLang="zh-CN">
                <a:ea typeface="宋体" panose="02010600030101010101" pitchFamily="2" charset="-122"/>
              </a:rPr>
              <a:t>Random Forest vs Random Forest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320717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Random Forest with SK Learn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r>
              <a:rPr lang="en-US"/>
              <a:t>Random Forest with </a:t>
            </a:r>
            <a:r>
              <a:rPr lang="en-US" err="1"/>
              <a:t>cuML</a:t>
            </a: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64988F-0014-4241-818A-C1BAACE2F258}"/>
              </a:ext>
            </a:extLst>
          </p:cNvPr>
          <p:cNvCxnSpPr/>
          <p:nvPr/>
        </p:nvCxnSpPr>
        <p:spPr>
          <a:xfrm>
            <a:off x="805700" y="5902017"/>
            <a:ext cx="12854402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02C9F9-13C0-4C44-A516-ED79DEF6D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DFCB4-9AC1-E078-9205-B0AB660BFF0D}"/>
              </a:ext>
            </a:extLst>
          </p:cNvPr>
          <p:cNvSpPr txBox="1"/>
          <p:nvPr/>
        </p:nvSpPr>
        <p:spPr>
          <a:xfrm>
            <a:off x="11404651" y="2792937"/>
            <a:ext cx="914400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sk_model.predict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EDF73-9EDF-E28D-45C9-B92E3D757772}"/>
              </a:ext>
            </a:extLst>
          </p:cNvPr>
          <p:cNvSpPr txBox="1"/>
          <p:nvPr/>
        </p:nvSpPr>
        <p:spPr>
          <a:xfrm>
            <a:off x="2785817" y="2766315"/>
            <a:ext cx="497252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5EED7-E76A-2BE8-1AF3-A4BE76D93644}"/>
              </a:ext>
            </a:extLst>
          </p:cNvPr>
          <p:cNvSpPr txBox="1"/>
          <p:nvPr/>
        </p:nvSpPr>
        <p:spPr>
          <a:xfrm>
            <a:off x="10312179" y="2782616"/>
            <a:ext cx="1053494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7A21B-4D5E-7B6C-1B55-B1377D8278D5}"/>
              </a:ext>
            </a:extLst>
          </p:cNvPr>
          <p:cNvSpPr txBox="1"/>
          <p:nvPr/>
        </p:nvSpPr>
        <p:spPr>
          <a:xfrm>
            <a:off x="10312179" y="4442006"/>
            <a:ext cx="1239442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DC193C-E8DD-4975-F770-E9ACECE0D59A}"/>
              </a:ext>
            </a:extLst>
          </p:cNvPr>
          <p:cNvSpPr txBox="1"/>
          <p:nvPr/>
        </p:nvSpPr>
        <p:spPr>
          <a:xfrm>
            <a:off x="2785817" y="6410875"/>
            <a:ext cx="497252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768F7-06CB-BABE-59A6-E0711177E4E1}"/>
              </a:ext>
            </a:extLst>
          </p:cNvPr>
          <p:cNvSpPr txBox="1"/>
          <p:nvPr/>
        </p:nvSpPr>
        <p:spPr>
          <a:xfrm>
            <a:off x="10270346" y="6382359"/>
            <a:ext cx="1053494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638FB-14CF-5267-3585-C7B8339F988D}"/>
              </a:ext>
            </a:extLst>
          </p:cNvPr>
          <p:cNvSpPr txBox="1"/>
          <p:nvPr/>
        </p:nvSpPr>
        <p:spPr>
          <a:xfrm>
            <a:off x="11497626" y="4442006"/>
            <a:ext cx="914400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sk_acc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1FB792-B95F-1D28-E1B4-B4D376E5ACA9}"/>
              </a:ext>
            </a:extLst>
          </p:cNvPr>
          <p:cNvSpPr txBox="1"/>
          <p:nvPr/>
        </p:nvSpPr>
        <p:spPr>
          <a:xfrm>
            <a:off x="3599037" y="2751109"/>
            <a:ext cx="6187101" cy="203132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sk_model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rfc_skl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n_estimators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max_depth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16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sk_model.fit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C88299-DDDD-892F-E9FB-2B4257B5EE7C}"/>
              </a:ext>
            </a:extLst>
          </p:cNvPr>
          <p:cNvSpPr txBox="1"/>
          <p:nvPr/>
        </p:nvSpPr>
        <p:spPr>
          <a:xfrm>
            <a:off x="10230996" y="8223048"/>
            <a:ext cx="1239442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86BFD-2669-B27A-803A-4450660BD63E}"/>
              </a:ext>
            </a:extLst>
          </p:cNvPr>
          <p:cNvSpPr txBox="1"/>
          <p:nvPr/>
        </p:nvSpPr>
        <p:spPr>
          <a:xfrm>
            <a:off x="3566499" y="6400972"/>
            <a:ext cx="5577501" cy="203132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cuml_model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rfc_cuml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n_estimators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max_depth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16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cuml_model.fit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6EAB10-9B3F-E81C-AA9A-E4212A8B92B6}"/>
              </a:ext>
            </a:extLst>
          </p:cNvPr>
          <p:cNvSpPr txBox="1"/>
          <p:nvPr/>
        </p:nvSpPr>
        <p:spPr>
          <a:xfrm>
            <a:off x="11470438" y="6374237"/>
            <a:ext cx="1029586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cuml_model.predict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A4E1B-BD02-F39F-DE06-A4E41B859EA8}"/>
              </a:ext>
            </a:extLst>
          </p:cNvPr>
          <p:cNvSpPr txBox="1"/>
          <p:nvPr/>
        </p:nvSpPr>
        <p:spPr>
          <a:xfrm>
            <a:off x="11470438" y="8223048"/>
            <a:ext cx="10763692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cuml_acc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6C56915-493A-0DC7-9A02-82341B453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7621" y="3581202"/>
            <a:ext cx="3909399" cy="3048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EDE77C-DC77-9B87-CCD3-7E7AC6E73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8580" y="5130575"/>
            <a:ext cx="3749365" cy="3314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F6E3754-8C1D-B2BD-3C1F-F3C875DD59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0564" y="4888084"/>
            <a:ext cx="3753175" cy="3124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9EA3602-DF75-B75E-5A3D-87F9EBB5D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3814" y="9126420"/>
            <a:ext cx="3657917" cy="31244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57C08D1-43E9-4C3D-195B-4737FCF795CF}"/>
              </a:ext>
            </a:extLst>
          </p:cNvPr>
          <p:cNvSpPr txBox="1"/>
          <p:nvPr/>
        </p:nvSpPr>
        <p:spPr>
          <a:xfrm>
            <a:off x="2741265" y="8427807"/>
            <a:ext cx="2663678" cy="9787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945EC1-AF33-D821-DE27-D8AEEBF585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87861" y="7676016"/>
            <a:ext cx="3737934" cy="30482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0A958FF-1150-F2A1-B0FC-BF9BF4663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59083" y="9545787"/>
            <a:ext cx="3837003" cy="3086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C3A6B2D-1E40-9EEB-B6DD-86F3687E25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2390" y="5305810"/>
            <a:ext cx="4065622" cy="3048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35A24E4-3850-F409-567F-818E9B2BA24F}"/>
              </a:ext>
            </a:extLst>
          </p:cNvPr>
          <p:cNvSpPr txBox="1"/>
          <p:nvPr/>
        </p:nvSpPr>
        <p:spPr>
          <a:xfrm>
            <a:off x="2828983" y="4636683"/>
            <a:ext cx="2663678" cy="9787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5E5C033-1EB6-0E81-D779-7298E786A4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7014" y="8668066"/>
            <a:ext cx="3756986" cy="3048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24EDF56-C6AA-8D9E-78DE-1D193798BB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6230" y="7211055"/>
            <a:ext cx="3802710" cy="3505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622D864-73CC-DD0A-AAF8-7EE3ABC32C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49559" y="9124103"/>
            <a:ext cx="3684589" cy="33911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B5CCBAC-040E-9613-83DE-5A36582315A4}"/>
              </a:ext>
            </a:extLst>
          </p:cNvPr>
          <p:cNvSpPr txBox="1"/>
          <p:nvPr/>
        </p:nvSpPr>
        <p:spPr>
          <a:xfrm>
            <a:off x="10318905" y="3319099"/>
            <a:ext cx="2663678" cy="9787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F127B1-E2AD-9FFD-35C0-24808FF72857}"/>
              </a:ext>
            </a:extLst>
          </p:cNvPr>
          <p:cNvSpPr txBox="1"/>
          <p:nvPr/>
        </p:nvSpPr>
        <p:spPr>
          <a:xfrm>
            <a:off x="10224183" y="6987554"/>
            <a:ext cx="2663678" cy="9787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B6DEB9-5D05-3A41-7026-33608ED62A9E}"/>
              </a:ext>
            </a:extLst>
          </p:cNvPr>
          <p:cNvSpPr txBox="1"/>
          <p:nvPr/>
        </p:nvSpPr>
        <p:spPr>
          <a:xfrm>
            <a:off x="10252069" y="8865674"/>
            <a:ext cx="2663678" cy="9787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368972-49AF-5D17-E94B-72560F8ED24F}"/>
              </a:ext>
            </a:extLst>
          </p:cNvPr>
          <p:cNvSpPr txBox="1"/>
          <p:nvPr/>
        </p:nvSpPr>
        <p:spPr>
          <a:xfrm>
            <a:off x="10382163" y="4911145"/>
            <a:ext cx="2663678" cy="9787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n_samples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7805D44-59BC-CAFE-D4CE-2F4FAA5145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76955" y="3990723"/>
            <a:ext cx="3555038" cy="3200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3406CEA-F0FE-4D64-4C2B-37DEBC1BAD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71489" y="5590224"/>
            <a:ext cx="3707451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465">
        <p:fade/>
      </p:transition>
    </mc:Choice>
    <mc:Fallback>
      <p:transition spd="med" advTm="16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 altLang="zh-CN">
                <a:ea typeface="宋体" panose="02010600030101010101" pitchFamily="2" charset="-122"/>
              </a:rPr>
              <a:t>Random Forest vs Random Forest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81114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Pickle the </a:t>
            </a:r>
            <a:r>
              <a:rPr lang="en-US" err="1"/>
              <a:t>cuML</a:t>
            </a:r>
            <a:r>
              <a:rPr lang="en-US"/>
              <a:t> random forest classification model (using </a:t>
            </a:r>
            <a:r>
              <a:rPr lang="en-US" err="1"/>
              <a:t>n_samples</a:t>
            </a:r>
            <a:r>
              <a:rPr lang="en-US"/>
              <a:t> = 2</a:t>
            </a:r>
            <a:r>
              <a:rPr lang="en-US" baseline="30000"/>
              <a:t>12</a:t>
            </a:r>
            <a:r>
              <a:rPr lang="en-US"/>
              <a:t> dataset)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r>
              <a:rPr lang="en-US"/>
              <a:t>Predict using the pickled model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D576FB-B59E-C44C-8E87-57C26E63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4A0E7C-B5CF-515C-C02E-74F98BFDAF7D}"/>
              </a:ext>
            </a:extLst>
          </p:cNvPr>
          <p:cNvSpPr txBox="1"/>
          <p:nvPr/>
        </p:nvSpPr>
        <p:spPr>
          <a:xfrm>
            <a:off x="4416056" y="3387051"/>
            <a:ext cx="9144000" cy="230832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filename = 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cuml_rf_model.sav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#save the trained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model into a file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pickle.dump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cuml_model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wb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delete the previous model to ensure that there is no leakage of pointers.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this is not strictly necessary but just included here for demo purposes.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cuml_model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BCC4C-A145-B209-DAA5-8C1814EA391F}"/>
              </a:ext>
            </a:extLst>
          </p:cNvPr>
          <p:cNvSpPr txBox="1"/>
          <p:nvPr/>
        </p:nvSpPr>
        <p:spPr>
          <a:xfrm>
            <a:off x="4416056" y="7809024"/>
            <a:ext cx="11405048" cy="12003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pred_after_pickling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pickled_cuml_model.predict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fil_acc_after_pickling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pred_after_pickling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D248B6-AE7D-BDC8-6AEC-FDE790D1A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8606" y="9009353"/>
            <a:ext cx="3817951" cy="312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774BA-07F0-8917-C49F-520E07C4DC78}"/>
              </a:ext>
            </a:extLst>
          </p:cNvPr>
          <p:cNvSpPr txBox="1"/>
          <p:nvPr/>
        </p:nvSpPr>
        <p:spPr>
          <a:xfrm>
            <a:off x="4416056" y="6705872"/>
            <a:ext cx="914400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load the previously saved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model from a file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pickled_cuml_model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pickle.load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rb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67258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17">
        <p:fade/>
      </p:transition>
    </mc:Choice>
    <mc:Fallback>
      <p:transition spd="med" advTm="5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6950BFC3-D8DA-4A85-94F7-54DA5524770B}">
      <p188:commentRel xmlns:p188="http://schemas.microsoft.com/office/powerpoint/2018/8/main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 altLang="zh-CN">
                <a:ea typeface="宋体" panose="02010600030101010101" pitchFamily="2" charset="-122"/>
              </a:rPr>
              <a:t>Random Forest vs Random Forest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81114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Compare Results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5FF1F6-28EF-F648-9E71-1E17E4394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961F41-D89F-DA27-8568-8CD4B7200A12}"/>
              </a:ext>
            </a:extLst>
          </p:cNvPr>
          <p:cNvSpPr txBox="1"/>
          <p:nvPr/>
        </p:nvSpPr>
        <p:spPr>
          <a:xfrm>
            <a:off x="4991099" y="2811143"/>
            <a:ext cx="12262884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accuracy of the RF model before pickling is: %s"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cuml_acc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accuracy of the RF model after pickling is: %s"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fil_acc_after_pickling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0CD93E-4272-FCC9-B4F3-54F64721F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599" y="3486433"/>
            <a:ext cx="5071549" cy="320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380397-4BC4-A15F-2B07-B1891E9728A2}"/>
              </a:ext>
            </a:extLst>
          </p:cNvPr>
          <p:cNvSpPr txBox="1"/>
          <p:nvPr/>
        </p:nvSpPr>
        <p:spPr>
          <a:xfrm>
            <a:off x="4991099" y="4793573"/>
            <a:ext cx="914400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"SKL accuracy: %s"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sk_acc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"CUML accuracy: %s"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cuml_acc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20" name="Picture 19" descr="A number with numbers and dots&#10;&#10;Description automatically generated with medium confidence">
            <a:extLst>
              <a:ext uri="{FF2B5EF4-FFF2-40B4-BE49-F238E27FC236}">
                <a16:creationId xmlns:a16="http://schemas.microsoft.com/office/drawing/2014/main" id="{BC6E87D7-8B57-DA19-5B37-969008BAF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599" y="5439904"/>
            <a:ext cx="2446232" cy="3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43">
        <p:fade/>
      </p:transition>
    </mc:Choice>
    <mc:Fallback>
      <p:transition spd="med" advTm="47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6950BFC3-D8DA-4A85-94F7-54DA5524770B}">
      <p188:commentRel xmlns:p188="http://schemas.microsoft.com/office/powerpoint/2018/8/main" r:id="rId5"/>
    </p:ext>
  </p:extLs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004b990d-2640-49eb-9ab7-bdd83b4add5d">
      <Terms xmlns="http://schemas.microsoft.com/office/infopath/2007/PartnerControls"/>
    </lcf76f155ced4ddcb4097134ff3c332f>
    <TaxCatchAll xmlns="917a513a-5fad-4918-8c12-6b1e5bccd4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496BAB9B2694B91B4893E399305DA" ma:contentTypeVersion="11" ma:contentTypeDescription="Create a new document." ma:contentTypeScope="" ma:versionID="3fa778124f899bf6626fece3bfa2b21c">
  <xsd:schema xmlns:xsd="http://www.w3.org/2001/XMLSchema" xmlns:xs="http://www.w3.org/2001/XMLSchema" xmlns:p="http://schemas.microsoft.com/office/2006/metadata/properties" xmlns:ns2="004b990d-2640-49eb-9ab7-bdd83b4add5d" xmlns:ns3="917a513a-5fad-4918-8c12-6b1e5bccd487" targetNamespace="http://schemas.microsoft.com/office/2006/metadata/properties" ma:root="true" ma:fieldsID="958938342e4c249e06f1e79532b0b234" ns2:_="" ns3:_="">
    <xsd:import namespace="004b990d-2640-49eb-9ab7-bdd83b4add5d"/>
    <xsd:import namespace="917a513a-5fad-4918-8c12-6b1e5bccd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b990d-2640-49eb-9ab7-bdd83b4ad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4b2a00-2846-4002-b30b-85ebaf4c01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a513a-5fad-4918-8c12-6b1e5bccd48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4b0bdc8-31ba-4a2d-9a0e-d141cf795239}" ma:internalName="TaxCatchAll" ma:showField="CatchAllData" ma:web="917a513a-5fad-4918-8c12-6b1e5bccd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004b990d-2640-49eb-9ab7-bdd83b4add5d"/>
    <ds:schemaRef ds:uri="917a513a-5fad-4918-8c12-6b1e5bccd4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752875-E87F-4043-832E-92E6E6885761}">
  <ds:schemaRefs>
    <ds:schemaRef ds:uri="004b990d-2640-49eb-9ab7-bdd83b4add5d"/>
    <ds:schemaRef ds:uri="917a513a-5fad-4918-8c12-6b1e5bccd4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b558183-044c-4105-8d9c-cea02a2a3d86}" enabled="1" method="Privileged" siteId="{43083d15-7273-40c1-b7db-39efd9ccc1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Title &amp; Bullet</vt:lpstr>
      <vt:lpstr>Lecture 14.10 - RAPIDS Acceleration: Random Forest</vt:lpstr>
      <vt:lpstr>PowerPoint Presentation</vt:lpstr>
      <vt:lpstr> RAPIDS</vt:lpstr>
      <vt:lpstr> Speed Up Learning of Random Forest</vt:lpstr>
      <vt:lpstr> Random Forest vs Random Forest cuML</vt:lpstr>
      <vt:lpstr> Random Forest vs Random Forest cuML</vt:lpstr>
      <vt:lpstr> Random Forest vs Random Forest cuML</vt:lpstr>
      <vt:lpstr> Random Forest vs Random Forest cuML</vt:lpstr>
      <vt:lpstr> Random Forest vs Random Forest cuML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revision>1</cp:revision>
  <dcterms:created xsi:type="dcterms:W3CDTF">2008-01-24T03:11:41Z</dcterms:created>
  <dcterms:modified xsi:type="dcterms:W3CDTF">2024-11-20T17:48:07Z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0x0101009F0496BAB9B2694B91B4893E399305DA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  <property fmtid="{D5CDD505-2E9C-101B-9397-08002B2CF9AE}" pid="12" name="MediaServiceImageTags">
    <vt:lpwstr/>
  </property>
</Properties>
</file>