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4" r:id="rId4"/>
  </p:sldMasterIdLst>
  <p:notesMasterIdLst>
    <p:notesMasterId r:id="rId17"/>
  </p:notesMasterIdLst>
  <p:handoutMasterIdLst>
    <p:handoutMasterId r:id="rId18"/>
  </p:handoutMasterIdLst>
  <p:sldIdLst>
    <p:sldId id="818" r:id="rId5"/>
    <p:sldId id="809" r:id="rId6"/>
    <p:sldId id="828" r:id="rId7"/>
    <p:sldId id="829" r:id="rId8"/>
    <p:sldId id="826" r:id="rId9"/>
    <p:sldId id="841" r:id="rId10"/>
    <p:sldId id="839" r:id="rId11"/>
    <p:sldId id="840" r:id="rId12"/>
    <p:sldId id="827" r:id="rId13"/>
    <p:sldId id="842" r:id="rId14"/>
    <p:sldId id="843" r:id="rId15"/>
    <p:sldId id="820" r:id="rId16"/>
  </p:sldIdLst>
  <p:sldSz cx="18288000" cy="10287000"/>
  <p:notesSz cx="7010400" cy="9296400"/>
  <p:defaultTextStyle>
    <a:defPPr>
      <a:defRPr lang="en-US"/>
    </a:defPPr>
    <a:lvl1pPr algn="l" defTabSz="761970" rtl="0" fontAlgn="base">
      <a:spcBef>
        <a:spcPct val="0"/>
      </a:spcBef>
      <a:spcAft>
        <a:spcPct val="0"/>
      </a:spcAft>
      <a:defRPr kern="1200">
        <a:solidFill>
          <a:schemeClr val="tx1"/>
        </a:solidFill>
        <a:latin typeface="Arial" charset="0"/>
        <a:ea typeface="MS PGothic" pitchFamily="34" charset="-128"/>
        <a:cs typeface="+mn-cs"/>
      </a:defRPr>
    </a:lvl1pPr>
    <a:lvl2pPr marL="761970" algn="l" defTabSz="761970" rtl="0" fontAlgn="base">
      <a:spcBef>
        <a:spcPct val="0"/>
      </a:spcBef>
      <a:spcAft>
        <a:spcPct val="0"/>
      </a:spcAft>
      <a:defRPr kern="1200">
        <a:solidFill>
          <a:schemeClr val="tx1"/>
        </a:solidFill>
        <a:latin typeface="Arial" charset="0"/>
        <a:ea typeface="MS PGothic" pitchFamily="34" charset="-128"/>
        <a:cs typeface="+mn-cs"/>
      </a:defRPr>
    </a:lvl2pPr>
    <a:lvl3pPr marL="1523939" algn="l" defTabSz="761970" rtl="0" fontAlgn="base">
      <a:spcBef>
        <a:spcPct val="0"/>
      </a:spcBef>
      <a:spcAft>
        <a:spcPct val="0"/>
      </a:spcAft>
      <a:defRPr kern="1200">
        <a:solidFill>
          <a:schemeClr val="tx1"/>
        </a:solidFill>
        <a:latin typeface="Arial" charset="0"/>
        <a:ea typeface="MS PGothic" pitchFamily="34" charset="-128"/>
        <a:cs typeface="+mn-cs"/>
      </a:defRPr>
    </a:lvl3pPr>
    <a:lvl4pPr marL="2285909" algn="l" defTabSz="761970" rtl="0" fontAlgn="base">
      <a:spcBef>
        <a:spcPct val="0"/>
      </a:spcBef>
      <a:spcAft>
        <a:spcPct val="0"/>
      </a:spcAft>
      <a:defRPr kern="1200">
        <a:solidFill>
          <a:schemeClr val="tx1"/>
        </a:solidFill>
        <a:latin typeface="Arial" charset="0"/>
        <a:ea typeface="MS PGothic" pitchFamily="34" charset="-128"/>
        <a:cs typeface="+mn-cs"/>
      </a:defRPr>
    </a:lvl4pPr>
    <a:lvl5pPr marL="3047878" algn="l" defTabSz="761970" rtl="0" fontAlgn="base">
      <a:spcBef>
        <a:spcPct val="0"/>
      </a:spcBef>
      <a:spcAft>
        <a:spcPct val="0"/>
      </a:spcAft>
      <a:defRPr kern="1200">
        <a:solidFill>
          <a:schemeClr val="tx1"/>
        </a:solidFill>
        <a:latin typeface="Arial" charset="0"/>
        <a:ea typeface="MS PGothic" pitchFamily="34" charset="-128"/>
        <a:cs typeface="+mn-cs"/>
      </a:defRPr>
    </a:lvl5pPr>
    <a:lvl6pPr marL="3809848" algn="l" defTabSz="1523939" rtl="0" eaLnBrk="1" latinLnBrk="0" hangingPunct="1">
      <a:defRPr kern="1200">
        <a:solidFill>
          <a:schemeClr val="tx1"/>
        </a:solidFill>
        <a:latin typeface="Arial" charset="0"/>
        <a:ea typeface="MS PGothic" pitchFamily="34" charset="-128"/>
        <a:cs typeface="+mn-cs"/>
      </a:defRPr>
    </a:lvl6pPr>
    <a:lvl7pPr marL="4571817" algn="l" defTabSz="1523939" rtl="0" eaLnBrk="1" latinLnBrk="0" hangingPunct="1">
      <a:defRPr kern="1200">
        <a:solidFill>
          <a:schemeClr val="tx1"/>
        </a:solidFill>
        <a:latin typeface="Arial" charset="0"/>
        <a:ea typeface="MS PGothic" pitchFamily="34" charset="-128"/>
        <a:cs typeface="+mn-cs"/>
      </a:defRPr>
    </a:lvl7pPr>
    <a:lvl8pPr marL="5333787" algn="l" defTabSz="1523939" rtl="0" eaLnBrk="1" latinLnBrk="0" hangingPunct="1">
      <a:defRPr kern="1200">
        <a:solidFill>
          <a:schemeClr val="tx1"/>
        </a:solidFill>
        <a:latin typeface="Arial" charset="0"/>
        <a:ea typeface="MS PGothic" pitchFamily="34" charset="-128"/>
        <a:cs typeface="+mn-cs"/>
      </a:defRPr>
    </a:lvl8pPr>
    <a:lvl9pPr marL="6095756" algn="l" defTabSz="1523939"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93" userDrawn="1">
          <p15:clr>
            <a:srgbClr val="A4A3A4"/>
          </p15:clr>
        </p15:guide>
        <p15:guide id="2" orient="horz" pos="5083" userDrawn="1">
          <p15:clr>
            <a:srgbClr val="A4A3A4"/>
          </p15:clr>
        </p15:guide>
        <p15:guide id="3" orient="horz" pos="5315" userDrawn="1">
          <p15:clr>
            <a:srgbClr val="A4A3A4"/>
          </p15:clr>
        </p15:guide>
        <p15:guide id="4" pos="9092" userDrawn="1">
          <p15:clr>
            <a:srgbClr val="A4A3A4"/>
          </p15:clr>
        </p15:guide>
        <p15:guide id="5" orient="horz" pos="1625" userDrawn="1">
          <p15:clr>
            <a:srgbClr val="A4A3A4"/>
          </p15:clr>
        </p15:guide>
        <p15:guide id="6" pos="576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g, Xishuang" initials="DX" lastIdx="2" clrIdx="0">
    <p:extLst>
      <p:ext uri="{19B8F6BF-5375-455C-9EA6-DF929625EA0E}">
        <p15:presenceInfo xmlns:p15="http://schemas.microsoft.com/office/powerpoint/2012/main" userId="S::xidong@pvamu.edu::d29ea5ac-2f9d-408c-9c70-b4ad3440df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369"/>
    <a:srgbClr val="890C58"/>
    <a:srgbClr val="0071C5"/>
    <a:srgbClr val="4F2682"/>
    <a:srgbClr val="008564"/>
    <a:srgbClr val="383838"/>
    <a:srgbClr val="8C8C8C"/>
    <a:srgbClr val="CDCDCD"/>
    <a:srgbClr val="6F6F6F"/>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4BC59F-90B9-0000-A0F4-AA18BFFB9A14}" v="3" dt="2021-05-06T16:35:04.6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60" autoAdjust="0"/>
    <p:restoredTop sz="77197" autoAdjust="0"/>
  </p:normalViewPr>
  <p:slideViewPr>
    <p:cSldViewPr snapToGrid="0">
      <p:cViewPr varScale="1">
        <p:scale>
          <a:sx n="57" d="100"/>
          <a:sy n="57" d="100"/>
        </p:scale>
        <p:origin x="1184" y="192"/>
      </p:cViewPr>
      <p:guideLst>
        <p:guide orient="horz" pos="2193"/>
        <p:guide orient="horz" pos="5083"/>
        <p:guide orient="horz" pos="5315"/>
        <p:guide pos="9092"/>
        <p:guide orient="horz" pos="1625"/>
        <p:guide pos="576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2" d="100"/>
          <a:sy n="92" d="100"/>
        </p:scale>
        <p:origin x="360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Bungo" userId="S::jbungo_nvidia.com#ext#@gtvault.onmicrosoft.com::c69b4972-ef89-4265-a3e3-b054213acbae" providerId="AD" clId="Web-{4A4BC59F-90B9-0000-A0F4-AA18BFFB9A14}"/>
    <pc:docChg chg="modSld">
      <pc:chgData name="Joe Bungo" userId="S::jbungo_nvidia.com#ext#@gtvault.onmicrosoft.com::c69b4972-ef89-4265-a3e3-b054213acbae" providerId="AD" clId="Web-{4A4BC59F-90B9-0000-A0F4-AA18BFFB9A14}" dt="2021-05-06T16:35:04.642" v="2"/>
      <pc:docMkLst>
        <pc:docMk/>
      </pc:docMkLst>
      <pc:sldChg chg="modSp">
        <pc:chgData name="Joe Bungo" userId="S::jbungo_nvidia.com#ext#@gtvault.onmicrosoft.com::c69b4972-ef89-4265-a3e3-b054213acbae" providerId="AD" clId="Web-{4A4BC59F-90B9-0000-A0F4-AA18BFFB9A14}" dt="2021-05-06T16:34:35.501" v="0" actId="14100"/>
        <pc:sldMkLst>
          <pc:docMk/>
          <pc:sldMk cId="797556869" sldId="818"/>
        </pc:sldMkLst>
        <pc:spChg chg="mod">
          <ac:chgData name="Joe Bungo" userId="S::jbungo_nvidia.com#ext#@gtvault.onmicrosoft.com::c69b4972-ef89-4265-a3e3-b054213acbae" providerId="AD" clId="Web-{4A4BC59F-90B9-0000-A0F4-AA18BFFB9A14}" dt="2021-05-06T16:34:35.501" v="0" actId="14100"/>
          <ac:spMkLst>
            <pc:docMk/>
            <pc:sldMk cId="797556869" sldId="818"/>
            <ac:spMk id="2" creationId="{4E9096EC-7B78-40A1-902B-4FD437982655}"/>
          </ac:spMkLst>
        </pc:spChg>
      </pc:sldChg>
      <pc:sldChg chg="addSp modSp mod modClrScheme chgLayout">
        <pc:chgData name="Joe Bungo" userId="S::jbungo_nvidia.com#ext#@gtvault.onmicrosoft.com::c69b4972-ef89-4265-a3e3-b054213acbae" providerId="AD" clId="Web-{4A4BC59F-90B9-0000-A0F4-AA18BFFB9A14}" dt="2021-05-06T16:35:04.642" v="2"/>
        <pc:sldMkLst>
          <pc:docMk/>
          <pc:sldMk cId="4024180950" sldId="826"/>
        </pc:sldMkLst>
        <pc:spChg chg="mod ord">
          <ac:chgData name="Joe Bungo" userId="S::jbungo_nvidia.com#ext#@gtvault.onmicrosoft.com::c69b4972-ef89-4265-a3e3-b054213acbae" providerId="AD" clId="Web-{4A4BC59F-90B9-0000-A0F4-AA18BFFB9A14}" dt="2021-05-06T16:35:04.642" v="2"/>
          <ac:spMkLst>
            <pc:docMk/>
            <pc:sldMk cId="4024180950" sldId="826"/>
            <ac:spMk id="2" creationId="{8A2FEA43-44D8-4A70-A65D-DE5E7DE733D7}"/>
          </ac:spMkLst>
        </pc:spChg>
        <pc:spChg chg="mod ord">
          <ac:chgData name="Joe Bungo" userId="S::jbungo_nvidia.com#ext#@gtvault.onmicrosoft.com::c69b4972-ef89-4265-a3e3-b054213acbae" providerId="AD" clId="Web-{4A4BC59F-90B9-0000-A0F4-AA18BFFB9A14}" dt="2021-05-06T16:35:04.642" v="2"/>
          <ac:spMkLst>
            <pc:docMk/>
            <pc:sldMk cId="4024180950" sldId="826"/>
            <ac:spMk id="3" creationId="{C1B0618A-44B1-4FAB-8416-1D9926BCD483}"/>
          </ac:spMkLst>
        </pc:spChg>
        <pc:spChg chg="add mod ord">
          <ac:chgData name="Joe Bungo" userId="S::jbungo_nvidia.com#ext#@gtvault.onmicrosoft.com::c69b4972-ef89-4265-a3e3-b054213acbae" providerId="AD" clId="Web-{4A4BC59F-90B9-0000-A0F4-AA18BFFB9A14}" dt="2021-05-06T16:35:04.642" v="2"/>
          <ac:spMkLst>
            <pc:docMk/>
            <pc:sldMk cId="4024180950" sldId="826"/>
            <ac:spMk id="4" creationId="{9695576B-8D5D-419F-B52C-A53EEB279B18}"/>
          </ac:spMkLst>
        </pc:spChg>
      </pc:sldChg>
      <pc:sldChg chg="addSp modSp mod modClrScheme chgLayout">
        <pc:chgData name="Joe Bungo" userId="S::jbungo_nvidia.com#ext#@gtvault.onmicrosoft.com::c69b4972-ef89-4265-a3e3-b054213acbae" providerId="AD" clId="Web-{4A4BC59F-90B9-0000-A0F4-AA18BFFB9A14}" dt="2021-05-06T16:34:47.970" v="1"/>
        <pc:sldMkLst>
          <pc:docMk/>
          <pc:sldMk cId="4107866147" sldId="828"/>
        </pc:sldMkLst>
        <pc:spChg chg="mod ord">
          <ac:chgData name="Joe Bungo" userId="S::jbungo_nvidia.com#ext#@gtvault.onmicrosoft.com::c69b4972-ef89-4265-a3e3-b054213acbae" providerId="AD" clId="Web-{4A4BC59F-90B9-0000-A0F4-AA18BFFB9A14}" dt="2021-05-06T16:34:47.970" v="1"/>
          <ac:spMkLst>
            <pc:docMk/>
            <pc:sldMk cId="4107866147" sldId="828"/>
            <ac:spMk id="2" creationId="{8A2FEA43-44D8-4A70-A65D-DE5E7DE733D7}"/>
          </ac:spMkLst>
        </pc:spChg>
        <pc:spChg chg="mod ord">
          <ac:chgData name="Joe Bungo" userId="S::jbungo_nvidia.com#ext#@gtvault.onmicrosoft.com::c69b4972-ef89-4265-a3e3-b054213acbae" providerId="AD" clId="Web-{4A4BC59F-90B9-0000-A0F4-AA18BFFB9A14}" dt="2021-05-06T16:34:47.970" v="1"/>
          <ac:spMkLst>
            <pc:docMk/>
            <pc:sldMk cId="4107866147" sldId="828"/>
            <ac:spMk id="3" creationId="{C1B0618A-44B1-4FAB-8416-1D9926BCD483}"/>
          </ac:spMkLst>
        </pc:spChg>
        <pc:spChg chg="add mod ord">
          <ac:chgData name="Joe Bungo" userId="S::jbungo_nvidia.com#ext#@gtvault.onmicrosoft.com::c69b4972-ef89-4265-a3e3-b054213acbae" providerId="AD" clId="Web-{4A4BC59F-90B9-0000-A0F4-AA18BFFB9A14}" dt="2021-05-06T16:34:47.970" v="1"/>
          <ac:spMkLst>
            <pc:docMk/>
            <pc:sldMk cId="4107866147" sldId="828"/>
            <ac:spMk id="4" creationId="{F13212DB-C8EF-42C0-9F39-59913AF9AC08}"/>
          </ac:spMkLst>
        </pc:sp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xml"/><Relationship Id="rId4" Type="http://schemas.openxmlformats.org/officeDocument/2006/relationships/image" Target="../media/image3.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25FFAEB-A754-4EDE-A063-5F87103CFC27}"/>
              </a:ext>
            </a:extLst>
          </p:cNvPr>
          <p:cNvGrpSpPr/>
          <p:nvPr/>
        </p:nvGrpSpPr>
        <p:grpSpPr>
          <a:xfrm>
            <a:off x="4249882" y="8675204"/>
            <a:ext cx="2267650" cy="298438"/>
            <a:chOff x="10009693" y="1549925"/>
            <a:chExt cx="7721678" cy="1016226"/>
          </a:xfrm>
        </p:grpSpPr>
        <p:pic>
          <p:nvPicPr>
            <p:cNvPr id="7" name="Picture 6">
              <a:extLst>
                <a:ext uri="{FF2B5EF4-FFF2-40B4-BE49-F238E27FC236}">
                  <a16:creationId xmlns:a16="http://schemas.microsoft.com/office/drawing/2014/main" id="{EB7B5E74-8CE9-4070-AE0B-4319A9396E4B}"/>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0" name="Straight Connector 9">
              <a:extLst>
                <a:ext uri="{FF2B5EF4-FFF2-40B4-BE49-F238E27FC236}">
                  <a16:creationId xmlns:a16="http://schemas.microsoft.com/office/drawing/2014/main" id="{2C709196-319E-460C-BD9A-61C4F6096565}"/>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C6B9F5D1-3A4D-4466-A79D-06C828B01D17}"/>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2" name="Picture 11" descr="Text&#10;&#10;Description automatically generated">
              <a:extLst>
                <a:ext uri="{FF2B5EF4-FFF2-40B4-BE49-F238E27FC236}">
                  <a16:creationId xmlns:a16="http://schemas.microsoft.com/office/drawing/2014/main" id="{61CA6E49-ACF6-4B13-9CB1-0C7F74EF7869}"/>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3" name="Straight Connector 12">
              <a:extLst>
                <a:ext uri="{FF2B5EF4-FFF2-40B4-BE49-F238E27FC236}">
                  <a16:creationId xmlns:a16="http://schemas.microsoft.com/office/drawing/2014/main" id="{19DC410A-BD91-4F54-BFA8-66F070ED673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8398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 Id="rId4" Type="http://schemas.openxmlformats.org/officeDocument/2006/relationships/image" Target="../media/image3.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30565" y="8831580"/>
            <a:ext cx="3037840" cy="464820"/>
          </a:xfrm>
          <a:prstGeom prst="rect">
            <a:avLst/>
          </a:prstGeom>
        </p:spPr>
        <p:txBody>
          <a:bodyPr vert="horz" lIns="93177" tIns="46589" rIns="93177" bIns="46589" rtlCol="0" anchor="ctr"/>
          <a:lstStyle>
            <a:lvl1pPr algn="l">
              <a:defRPr sz="1100">
                <a:latin typeface="Arial" panose="020B0604020202020204" pitchFamily="34" charset="0"/>
                <a:ea typeface="ＭＳ Ｐゴシック" pitchFamily="-16" charset="-128"/>
                <a:cs typeface="Arial" panose="020B0604020202020204" pitchFamily="34" charset="0"/>
              </a:defRPr>
            </a:lvl1pPr>
          </a:lstStyle>
          <a:p>
            <a:pPr>
              <a:defRPr/>
            </a:pPr>
            <a:fld id="{0EFD2D7F-A763-4126-9B71-A7F863137437}" type="datetimeFigureOut">
              <a:rPr lang="en-US" smtClean="0"/>
              <a:pPr>
                <a:defRPr/>
              </a:pPr>
              <a:t>5/13/22</a:t>
            </a:fld>
            <a:endParaRPr lang="en-US" dirty="0">
              <a:latin typeface="Arial" panose="020B0604020202020204" pitchFamily="34" charset="0"/>
              <a:cs typeface="Arial" panose="020B0604020202020204" pitchFamily="34" charset="0"/>
            </a:endParaRPr>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3663170" y="8829967"/>
            <a:ext cx="3037840" cy="464820"/>
          </a:xfrm>
          <a:prstGeom prst="rect">
            <a:avLst/>
          </a:prstGeom>
        </p:spPr>
        <p:txBody>
          <a:bodyPr vert="horz" lIns="93177" tIns="46589" rIns="93177" bIns="46589" rtlCol="0" anchor="ctr"/>
          <a:lstStyle>
            <a:lvl1pPr algn="r">
              <a:defRPr sz="1100">
                <a:latin typeface="Arial" panose="020B0604020202020204" pitchFamily="34" charset="0"/>
                <a:ea typeface="ＭＳ Ｐゴシック" pitchFamily="-16" charset="-128"/>
                <a:cs typeface="Arial" panose="020B0604020202020204" pitchFamily="34" charset="0"/>
              </a:defRPr>
            </a:lvl1pPr>
          </a:lstStyle>
          <a:p>
            <a:pPr>
              <a:defRPr/>
            </a:pPr>
            <a:fld id="{E02D639A-AF38-4D9A-897E-57859A70BDEB}" type="slidenum">
              <a:rPr lang="en-US" smtClean="0"/>
              <a:pPr>
                <a:defRPr/>
              </a:pPr>
              <a:t>‹#›</a:t>
            </a:fld>
            <a:endParaRPr lang="en-US"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7B74364-6FC3-4AAB-BCCB-78A57EF73B4D}"/>
              </a:ext>
            </a:extLst>
          </p:cNvPr>
          <p:cNvGrpSpPr/>
          <p:nvPr/>
        </p:nvGrpSpPr>
        <p:grpSpPr>
          <a:xfrm>
            <a:off x="4394824" y="259707"/>
            <a:ext cx="2267650" cy="298438"/>
            <a:chOff x="10009693" y="1549925"/>
            <a:chExt cx="7721678" cy="1016226"/>
          </a:xfrm>
        </p:grpSpPr>
        <p:pic>
          <p:nvPicPr>
            <p:cNvPr id="13" name="Picture 12">
              <a:extLst>
                <a:ext uri="{FF2B5EF4-FFF2-40B4-BE49-F238E27FC236}">
                  <a16:creationId xmlns:a16="http://schemas.microsoft.com/office/drawing/2014/main" id="{E59CB9EB-7626-44E1-86CD-80D71DFF0C3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4CF17C3E-2351-45E7-8E11-40FCDACA31F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E038CEBE-9523-4464-A83D-24A213DF25D9}"/>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2F98C3B4-B517-47AD-BAF6-46881ABB0DB2}"/>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F05B4D3-6BFB-4CBB-AAC4-B7D357961D0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6712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1pPr>
    <a:lvl2pPr marL="761970"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2pPr>
    <a:lvl3pPr marL="152393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3pPr>
    <a:lvl4pPr marL="228590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4pPr>
    <a:lvl5pPr marL="3047878"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5pPr>
    <a:lvl6pPr marL="3809848" algn="l" defTabSz="1523939" rtl="0" eaLnBrk="1" latinLnBrk="0" hangingPunct="1">
      <a:defRPr sz="2000" kern="1200">
        <a:solidFill>
          <a:schemeClr val="tx1"/>
        </a:solidFill>
        <a:latin typeface="+mn-lt"/>
        <a:ea typeface="+mn-ea"/>
        <a:cs typeface="+mn-cs"/>
      </a:defRPr>
    </a:lvl6pPr>
    <a:lvl7pPr marL="4571817" algn="l" defTabSz="1523939" rtl="0" eaLnBrk="1" latinLnBrk="0" hangingPunct="1">
      <a:defRPr sz="2000" kern="1200">
        <a:solidFill>
          <a:schemeClr val="tx1"/>
        </a:solidFill>
        <a:latin typeface="+mn-lt"/>
        <a:ea typeface="+mn-ea"/>
        <a:cs typeface="+mn-cs"/>
      </a:defRPr>
    </a:lvl7pPr>
    <a:lvl8pPr marL="5333787" algn="l" defTabSz="1523939" rtl="0" eaLnBrk="1" latinLnBrk="0" hangingPunct="1">
      <a:defRPr sz="2000" kern="1200">
        <a:solidFill>
          <a:schemeClr val="tx1"/>
        </a:solidFill>
        <a:latin typeface="+mn-lt"/>
        <a:ea typeface="+mn-ea"/>
        <a:cs typeface="+mn-cs"/>
      </a:defRPr>
    </a:lvl8pPr>
    <a:lvl9pPr marL="6095756" algn="l" defTabSz="1523939"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will present a quick overview of supervised learning.</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4988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buFont typeface="Arial" panose="020B0604020202020204" pitchFamily="34" charset="0"/>
              <a:buChar char="•"/>
            </a:pPr>
            <a:r>
              <a:rPr lang="en-US" dirty="0"/>
              <a:t>Supervised learning is a powerful technique for computer vision and natural language processing like object detection and </a:t>
            </a:r>
            <a:r>
              <a:rPr lang="en-US"/>
              <a:t>machine translation. </a:t>
            </a: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5852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563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Machine learning is a branch of </a:t>
            </a:r>
            <a:r>
              <a:rPr lang="en-US" dirty="0">
                <a:solidFill>
                  <a:srgbClr val="000000"/>
                </a:solidFill>
              </a:rPr>
              <a:t>artificial intelligence (AI).</a:t>
            </a:r>
          </a:p>
          <a:p>
            <a:pPr marL="342900" indent="-342900">
              <a:buFont typeface="Arial" panose="020B0604020202020204" pitchFamily="34" charset="0"/>
              <a:buChar char="•"/>
            </a:pPr>
            <a:r>
              <a:rPr lang="en-US" dirty="0">
                <a:solidFill>
                  <a:srgbClr val="000000"/>
                </a:solidFill>
              </a:rPr>
              <a:t>It is to design and develop algorithms that allow computers to evolve behaviors based on empirical and historical data without being explicitly programmed, which is to complete human tasks like recognizing faces, translating, and  searching.</a:t>
            </a:r>
          </a:p>
          <a:p>
            <a:pPr marL="342900" indent="-342900">
              <a:buFont typeface="Arial" panose="020B0604020202020204" pitchFamily="34" charset="0"/>
              <a:buChar char="•"/>
            </a:pPr>
            <a:r>
              <a:rPr lang="en-US" dirty="0">
                <a:solidFill>
                  <a:srgbClr val="000000"/>
                </a:solidFill>
              </a:rPr>
              <a:t>It can be used to analyze data by learning from existing data in order to forecast future behaviors, outcomes, and trends. </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031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As a learning system, machine learning system consists of three components, namely, inputs variables, output variables, and hidden variables, where the hidden variables are learned from the data.</a:t>
            </a:r>
          </a:p>
          <a:p>
            <a:pPr marL="342900" indent="-342900">
              <a:buFont typeface="Arial" panose="020B0604020202020204" pitchFamily="34" charset="0"/>
              <a:buChar char="•"/>
            </a:pPr>
            <a:r>
              <a:rPr lang="en-US" dirty="0"/>
              <a:t>Input variables are from the data while output variables are the targets.</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27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342900" lvl="0" indent="-342900">
              <a:buFont typeface="Arial" panose="020B0604020202020204" pitchFamily="34" charset="0"/>
              <a:buChar char="•"/>
            </a:pPr>
            <a:r>
              <a:rPr lang="en-US" dirty="0"/>
              <a:t>Some terminologies are necessary to be figured out first.</a:t>
            </a:r>
          </a:p>
          <a:p>
            <a:pPr marL="1104870" lvl="1" indent="-342900">
              <a:buFont typeface="Courier New" panose="02070309020205020404" pitchFamily="49" charset="0"/>
              <a:buChar char="o"/>
            </a:pPr>
            <a:r>
              <a:rPr lang="en-US" dirty="0"/>
              <a:t>Samples are items or instances used for learning (or training) or evaluation (or testing).</a:t>
            </a:r>
          </a:p>
          <a:p>
            <a:pPr marL="1104870" lvl="1" indent="-342900">
              <a:buFont typeface="Courier New" panose="02070309020205020404" pitchFamily="49" charset="0"/>
              <a:buChar char="o"/>
            </a:pPr>
            <a:r>
              <a:rPr lang="en-US" dirty="0"/>
              <a:t>Features will be a set of attributes represented as a vector associated with a sample. Generally, they are extracted with feature engineering.</a:t>
            </a:r>
          </a:p>
          <a:p>
            <a:pPr marL="1104870" lvl="1" indent="-342900">
              <a:buFont typeface="Courier New" panose="02070309020205020404" pitchFamily="49" charset="0"/>
              <a:buChar char="o"/>
            </a:pPr>
            <a:r>
              <a:rPr lang="en-US" dirty="0"/>
              <a:t>Labels are values or categories assigned to samples. Basically, they are obtained with the huge amount of efforts.</a:t>
            </a:r>
          </a:p>
          <a:p>
            <a:pPr marL="1866839" lvl="2" indent="-342900">
              <a:buFont typeface="Wingdings" pitchFamily="2" charset="2"/>
              <a:buChar char="§"/>
            </a:pPr>
            <a:r>
              <a:rPr lang="en-US" dirty="0"/>
              <a:t>For classification, the labels are categories; </a:t>
            </a:r>
          </a:p>
          <a:p>
            <a:pPr marL="1866839" lvl="2" indent="-342900">
              <a:buFont typeface="Wingdings" pitchFamily="2" charset="2"/>
              <a:buChar char="§"/>
            </a:pPr>
            <a:r>
              <a:rPr lang="en-US" dirty="0"/>
              <a:t>For regression, the labels are real numbers.</a:t>
            </a:r>
          </a:p>
          <a:p>
            <a:pPr marL="1104870" lvl="1" indent="-342900">
              <a:buFont typeface="Courier New" panose="02070309020205020404" pitchFamily="49" charset="0"/>
              <a:buChar char="o"/>
            </a:pPr>
            <a:r>
              <a:rPr lang="en-US" dirty="0"/>
              <a:t>Output are predictions from a machine learning model, where the model is information that the machine learning algorithm stores after training. The model is used when predicting labels on new, unseen examples.</a:t>
            </a:r>
          </a:p>
          <a:p>
            <a:pPr marL="1104870" lvl="1"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375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lvl="0" indent="-342900">
              <a:buFont typeface="Arial" panose="020B0604020202020204" pitchFamily="34" charset="0"/>
              <a:buChar char="•"/>
            </a:pPr>
            <a:r>
              <a:rPr lang="en-US" dirty="0"/>
              <a:t>To develop a machine learning algorithm, the data collected will be separated into two subsets including training set and testing set.</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training set contains the </a:t>
            </a:r>
            <a:r>
              <a:rPr lang="en-US" dirty="0">
                <a:solidFill>
                  <a:srgbClr val="000000"/>
                </a:solidFill>
              </a:rPr>
              <a:t>examples used to train a machine learning algorithm while the testing set includes examples used to evaluate the performance of a learning algorithm. The test sample is not available in the learning stage. In addition, as shown in the figure, the training set will be divided into training subset and validation subset, where the validation subset is used to search for optimal hyper-parameters for the machine learning models.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solidFill>
                <a:srgbClr val="000000"/>
              </a:solidFill>
            </a:endParaRPr>
          </a:p>
          <a:p>
            <a:pPr marL="342900" lvl="0" indent="-342900">
              <a:buFont typeface="Arial" panose="020B0604020202020204" pitchFamily="34" charset="0"/>
              <a:buChar char="•"/>
            </a:pPr>
            <a:r>
              <a:rPr lang="en-US" dirty="0"/>
              <a:t> </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21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buFont typeface="Arial" panose="020B0604020202020204" pitchFamily="34" charset="0"/>
              <a:buChar char="•"/>
            </a:pPr>
            <a:r>
              <a:rPr lang="en-US" dirty="0"/>
              <a:t>Here is an example from image classification for recognizing digits from images.</a:t>
            </a:r>
          </a:p>
          <a:p>
            <a:pPr marL="342900" lvl="0" indent="-342900">
              <a:buFont typeface="Arial" panose="020B0604020202020204" pitchFamily="34" charset="0"/>
              <a:buChar char="•"/>
            </a:pPr>
            <a:r>
              <a:rPr lang="en-US" dirty="0"/>
              <a:t>The samples are images containing digits and the corresponding labels are digits under the images.</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7834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buFont typeface="Arial" panose="020B0604020202020204" pitchFamily="34" charset="0"/>
              <a:buChar char="•"/>
            </a:pPr>
            <a:r>
              <a:rPr lang="en-US" dirty="0"/>
              <a:t>To use these images to learn a model, the data will be represented as features. For instance, the image containing 8 have features on the right side that are pixels.</a:t>
            </a:r>
          </a:p>
          <a:p>
            <a:pPr marL="342900" lvl="0" indent="-342900">
              <a:buFont typeface="Arial" panose="020B0604020202020204" pitchFamily="34" charset="0"/>
              <a:buChar char="•"/>
            </a:pPr>
            <a:r>
              <a:rPr lang="en-US" dirty="0"/>
              <a:t>With these pixels as input, the machine learning algorithm like artificial neural networks can be trained to recognize these digits like 0,1, and 2.</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9193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Supervised learning is a category of machine learning models. It is to </a:t>
            </a:r>
            <a:r>
              <a:rPr lang="en-US" kern="0" dirty="0">
                <a:solidFill>
                  <a:srgbClr val="000000"/>
                </a:solidFill>
              </a:rPr>
              <a:t>learn a function to map, discover patterns in the data (samples) that relate data attributes with a target attribute (labels).</a:t>
            </a:r>
          </a:p>
          <a:p>
            <a:pPr marL="342900" lvl="0" indent="-342900">
              <a:buFont typeface="Arial" panose="020B0604020202020204" pitchFamily="34" charset="0"/>
              <a:buChar char="•"/>
            </a:pPr>
            <a:r>
              <a:rPr lang="en-US" dirty="0"/>
              <a:t>This figure show you the general flow for supervised learning. The input row data will be processed by human supervisor to get labels.</a:t>
            </a:r>
          </a:p>
          <a:p>
            <a:pPr marL="342900" lvl="0" indent="-342900">
              <a:buFont typeface="Arial" panose="020B0604020202020204" pitchFamily="34" charset="0"/>
              <a:buChar char="•"/>
            </a:pPr>
            <a:r>
              <a:rPr lang="en-US" dirty="0"/>
              <a:t>Then the input row data  and the labels are input to the machine learning algorithms.</a:t>
            </a:r>
          </a:p>
          <a:p>
            <a:pPr marL="342900" lvl="0" indent="-342900">
              <a:buFont typeface="Arial" panose="020B0604020202020204" pitchFamily="34" charset="0"/>
              <a:buChar char="•"/>
            </a:pPr>
            <a:r>
              <a:rPr lang="en-US" dirty="0"/>
              <a:t>Finally, the predictions are processed for the outputs.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It can be applied to Classification, Regression, Object </a:t>
            </a:r>
            <a:r>
              <a:rPr lang="en-US" dirty="0" err="1"/>
              <a:t>detection,Object</a:t>
            </a:r>
            <a:r>
              <a:rPr lang="en-US" dirty="0"/>
              <a:t> tracking, etc.</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6867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342900" lvl="0" indent="-342900">
              <a:buFont typeface="Arial" panose="020B0604020202020204" pitchFamily="34" charset="0"/>
              <a:buChar char="•"/>
            </a:pPr>
            <a:r>
              <a:rPr lang="en-US" dirty="0"/>
              <a:t>Supervised learning can be used to solve classification and regression problems.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Classification is to </a:t>
            </a:r>
            <a:r>
              <a:rPr lang="en-US" kern="0" dirty="0">
                <a:solidFill>
                  <a:srgbClr val="000000"/>
                </a:solidFill>
              </a:rPr>
              <a:t>classify the data into predefined classes while </a:t>
            </a:r>
            <a:r>
              <a:rPr lang="en-US" b="1" kern="0" dirty="0">
                <a:solidFill>
                  <a:srgbClr val="000000"/>
                </a:solidFill>
              </a:rPr>
              <a:t>regression is to </a:t>
            </a:r>
            <a:r>
              <a:rPr lang="en-US" kern="0" dirty="0">
                <a:solidFill>
                  <a:srgbClr val="000000"/>
                </a:solidFill>
              </a:rPr>
              <a:t>predict a numerical value of samples.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0" dirty="0">
                <a:solidFill>
                  <a:srgbClr val="000000"/>
                </a:solidFill>
              </a:rPr>
              <a:t>For example, the figure for classification shows the goal of classification is to learn a curve to separate the data.</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0" dirty="0">
                <a:solidFill>
                  <a:srgbClr val="000000"/>
                </a:solidFill>
              </a:rPr>
              <a:t>The figure of regression is to learn a curve with minimum distances for all samples.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0" dirty="0">
                <a:solidFill>
                  <a:srgbClr val="000000"/>
                </a:solidFill>
              </a:rPr>
              <a:t>The figure on the right corner shows the flow of learning a supervised model. The labels and features of the data are inputs to the machine learning algorithms to learn a classifier model. Then it is employed to predict labels for the unseen samples .</a:t>
            </a:r>
          </a:p>
          <a:p>
            <a:pPr marL="342900" lvl="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97562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tx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D02034B-E0DD-432D-BED0-94DE68C503D5}"/>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sp>
        <p:nvSpPr>
          <p:cNvPr id="11" name="Rectangle 4"/>
          <p:cNvSpPr>
            <a:spLocks noGrp="1" noChangeArrowheads="1"/>
          </p:cNvSpPr>
          <p:nvPr userDrawn="1">
            <p:ph type="subTitle" idx="1"/>
          </p:nvPr>
        </p:nvSpPr>
        <p:spPr>
          <a:xfrm>
            <a:off x="1143000" y="8290560"/>
            <a:ext cx="9692640" cy="477053"/>
          </a:xfrm>
        </p:spPr>
        <p:txBody>
          <a:bodyPr wrap="square" anchor="t">
            <a:noAutofit/>
          </a:bodyPr>
          <a:lstStyle>
            <a:lvl1pPr marL="0" indent="0" algn="l">
              <a:lnSpc>
                <a:spcPct val="90000"/>
              </a:lnSpc>
              <a:spcBef>
                <a:spcPts val="1000"/>
              </a:spcBef>
              <a:spcAft>
                <a:spcPts val="500"/>
              </a:spcAft>
              <a:buFontTx/>
              <a:buNone/>
              <a:defRPr sz="2400" b="0">
                <a:solidFill>
                  <a:schemeClr val="tx1"/>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1135316" y="6705601"/>
            <a:ext cx="9692640" cy="1638092"/>
          </a:xfrm>
        </p:spPr>
        <p:txBody>
          <a:bodyPr anchor="b">
            <a:noAutofit/>
          </a:bodyPr>
          <a:lstStyle>
            <a:lvl1pPr algn="l">
              <a:lnSpc>
                <a:spcPct val="90000"/>
              </a:lnSpc>
              <a:spcBef>
                <a:spcPts val="0"/>
              </a:spcBef>
              <a:defRPr sz="6000" b="1" cap="none" baseline="0">
                <a:solidFill>
                  <a:schemeClr val="tx1"/>
                </a:solidFill>
                <a:effectLst/>
                <a:latin typeface="Arial" panose="020B0604020202020204" pitchFamily="34" charset="0"/>
                <a:cs typeface="Arial" panose="020B0604020202020204" pitchFamily="34" charset="0"/>
              </a:defRPr>
            </a:lvl1pPr>
          </a:lstStyle>
          <a:p>
            <a:r>
              <a:rPr lang="en-US" dirty="0"/>
              <a:t>Click to edit master title style</a:t>
            </a:r>
          </a:p>
        </p:txBody>
      </p:sp>
      <p:grpSp>
        <p:nvGrpSpPr>
          <p:cNvPr id="9" name="Group 8">
            <a:extLst>
              <a:ext uri="{FF2B5EF4-FFF2-40B4-BE49-F238E27FC236}">
                <a16:creationId xmlns:a16="http://schemas.microsoft.com/office/drawing/2014/main" id="{B6FCCD42-41E8-4430-B6CA-E5E37163336A}"/>
              </a:ext>
            </a:extLst>
          </p:cNvPr>
          <p:cNvGrpSpPr/>
          <p:nvPr userDrawn="1"/>
        </p:nvGrpSpPr>
        <p:grpSpPr>
          <a:xfrm>
            <a:off x="10009693" y="1549925"/>
            <a:ext cx="7721678" cy="1016226"/>
            <a:chOff x="10009693" y="1549925"/>
            <a:chExt cx="7721678" cy="1016226"/>
          </a:xfrm>
        </p:grpSpPr>
        <p:pic>
          <p:nvPicPr>
            <p:cNvPr id="12" name="Picture 11">
              <a:extLst>
                <a:ext uri="{FF2B5EF4-FFF2-40B4-BE49-F238E27FC236}">
                  <a16:creationId xmlns:a16="http://schemas.microsoft.com/office/drawing/2014/main" id="{4F12FC3C-F346-45C5-A2EB-14122560DDDD}"/>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3" name="Straight Connector 12">
              <a:extLst>
                <a:ext uri="{FF2B5EF4-FFF2-40B4-BE49-F238E27FC236}">
                  <a16:creationId xmlns:a16="http://schemas.microsoft.com/office/drawing/2014/main" id="{24D7601B-DE46-423C-B955-7A66CD436A7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8936C1C8-404D-40E3-B988-930C448D42C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5" name="Picture 14" descr="Text&#10;&#10;Description automatically generated">
              <a:extLst>
                <a:ext uri="{FF2B5EF4-FFF2-40B4-BE49-F238E27FC236}">
                  <a16:creationId xmlns:a16="http://schemas.microsoft.com/office/drawing/2014/main" id="{3336A004-E1EA-48BD-969E-3F5237E6E188}"/>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6" name="Straight Connector 15">
              <a:extLst>
                <a:ext uri="{FF2B5EF4-FFF2-40B4-BE49-F238E27FC236}">
                  <a16:creationId xmlns:a16="http://schemas.microsoft.com/office/drawing/2014/main" id="{21F47EB3-A644-424B-8140-E89309FB54E1}"/>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4" name="Text Placeholder 3">
            <a:extLst>
              <a:ext uri="{FF2B5EF4-FFF2-40B4-BE49-F238E27FC236}">
                <a16:creationId xmlns:a16="http://schemas.microsoft.com/office/drawing/2014/main" id="{AA9F37D2-4A95-428F-86C9-909FE5B58622}"/>
              </a:ext>
            </a:extLst>
          </p:cNvPr>
          <p:cNvSpPr>
            <a:spLocks noGrp="1"/>
          </p:cNvSpPr>
          <p:nvPr>
            <p:ph type="body" sz="quarter" idx="10"/>
          </p:nvPr>
        </p:nvSpPr>
        <p:spPr>
          <a:xfrm>
            <a:off x="1135316" y="6188616"/>
            <a:ext cx="8866188" cy="474663"/>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04303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6A32E851-9FF9-4796-BF7E-0EBA88C671DC}"/>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grpSp>
        <p:nvGrpSpPr>
          <p:cNvPr id="5" name="Group 4">
            <a:extLst>
              <a:ext uri="{FF2B5EF4-FFF2-40B4-BE49-F238E27FC236}">
                <a16:creationId xmlns:a16="http://schemas.microsoft.com/office/drawing/2014/main" id="{92D678CF-84A9-4BA9-BA2F-CB71E25345BA}"/>
              </a:ext>
            </a:extLst>
          </p:cNvPr>
          <p:cNvGrpSpPr/>
          <p:nvPr userDrawn="1"/>
        </p:nvGrpSpPr>
        <p:grpSpPr>
          <a:xfrm>
            <a:off x="10009693" y="1549925"/>
            <a:ext cx="7721678" cy="1016226"/>
            <a:chOff x="10009693" y="1549925"/>
            <a:chExt cx="7721678" cy="1016226"/>
          </a:xfrm>
        </p:grpSpPr>
        <p:pic>
          <p:nvPicPr>
            <p:cNvPr id="6" name="Picture 5">
              <a:extLst>
                <a:ext uri="{FF2B5EF4-FFF2-40B4-BE49-F238E27FC236}">
                  <a16:creationId xmlns:a16="http://schemas.microsoft.com/office/drawing/2014/main" id="{5F82662B-989A-432A-8998-0DE213D193A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7" name="Straight Connector 6">
              <a:extLst>
                <a:ext uri="{FF2B5EF4-FFF2-40B4-BE49-F238E27FC236}">
                  <a16:creationId xmlns:a16="http://schemas.microsoft.com/office/drawing/2014/main" id="{97600756-64AC-421F-BD0D-3BBAECD315E3}"/>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EDE70775-8944-4C24-BD3B-25F0DAFA85B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1" name="Picture 10" descr="Text&#10;&#10;Description automatically generated">
              <a:extLst>
                <a:ext uri="{FF2B5EF4-FFF2-40B4-BE49-F238E27FC236}">
                  <a16:creationId xmlns:a16="http://schemas.microsoft.com/office/drawing/2014/main" id="{88877B3C-A955-4F0B-8795-703F3118E30A}"/>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2" name="Straight Connector 11">
              <a:extLst>
                <a:ext uri="{FF2B5EF4-FFF2-40B4-BE49-F238E27FC236}">
                  <a16:creationId xmlns:a16="http://schemas.microsoft.com/office/drawing/2014/main" id="{1EA36F10-6A68-4D16-8BA5-C08BC942E108}"/>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3AC5A5F0-3D37-4CB5-AFFE-81169D61D023}"/>
              </a:ext>
            </a:extLst>
          </p:cNvPr>
          <p:cNvSpPr>
            <a:spLocks noGrp="1"/>
          </p:cNvSpPr>
          <p:nvPr>
            <p:ph type="body" sz="quarter" idx="10" hasCustomPrompt="1"/>
          </p:nvPr>
        </p:nvSpPr>
        <p:spPr>
          <a:xfrm>
            <a:off x="1140077" y="6610379"/>
            <a:ext cx="9235191" cy="1705219"/>
          </a:xfrm>
        </p:spPr>
        <p:txBody>
          <a:bodyPr/>
          <a:lstStyle>
            <a:lvl1pPr>
              <a:defRPr sz="6000" b="1">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B6C10C75-E8F7-45AB-929B-93D7D86B8F2C}"/>
              </a:ext>
            </a:extLst>
          </p:cNvPr>
          <p:cNvSpPr>
            <a:spLocks noGrp="1"/>
          </p:cNvSpPr>
          <p:nvPr>
            <p:ph type="body" sz="quarter" idx="11"/>
          </p:nvPr>
        </p:nvSpPr>
        <p:spPr>
          <a:xfrm>
            <a:off x="1140078" y="6185215"/>
            <a:ext cx="7454900" cy="449262"/>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9050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title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301" y="747664"/>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1977" y="3186797"/>
            <a:ext cx="16581120" cy="6198208"/>
          </a:xfrm>
        </p:spPr>
        <p:txBody>
          <a:bodyPr/>
          <a:lstStyle>
            <a:lvl1pPr marL="0" indent="0">
              <a:spcBef>
                <a:spcPts val="500"/>
              </a:spcBef>
              <a:spcAft>
                <a:spcPts val="500"/>
              </a:spcAft>
              <a:buClr>
                <a:schemeClr val="bg2"/>
              </a:buClr>
              <a:buSzPct val="100000"/>
              <a:buFontTx/>
              <a:buNone/>
              <a:defRPr sz="2800">
                <a:solidFill>
                  <a:schemeClr val="bg1"/>
                </a:solidFill>
                <a:latin typeface="Arial" panose="020B0604020202020204" pitchFamily="34" charset="0"/>
                <a:cs typeface="Arial" panose="020B0604020202020204" pitchFamily="34" charset="0"/>
              </a:defRPr>
            </a:lvl1pPr>
            <a:lvl2pPr marL="952519" indent="0">
              <a:spcBef>
                <a:spcPts val="500"/>
              </a:spcBef>
              <a:spcAft>
                <a:spcPts val="500"/>
              </a:spcAft>
              <a:buClr>
                <a:schemeClr val="bg2"/>
              </a:buClr>
              <a:buSzPct val="100000"/>
              <a:buFontTx/>
              <a:buNone/>
              <a:defRPr sz="2400">
                <a:solidFill>
                  <a:schemeClr val="bg1"/>
                </a:solidFill>
                <a:latin typeface="Arial" panose="020B0604020202020204" pitchFamily="34" charset="0"/>
                <a:cs typeface="Arial" panose="020B0604020202020204" pitchFamily="34" charset="0"/>
              </a:defRPr>
            </a:lvl2pPr>
            <a:lvl3pPr marL="1815078" indent="0">
              <a:buClr>
                <a:schemeClr val="bg2"/>
              </a:buClr>
              <a:buSzPct val="100000"/>
              <a:buFontTx/>
              <a:buNone/>
              <a:defRPr sz="1833">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p:txBody>
      </p:sp>
      <p:sp>
        <p:nvSpPr>
          <p:cNvPr id="5" name="Text Placeholder 4"/>
          <p:cNvSpPr>
            <a:spLocks noGrp="1"/>
          </p:cNvSpPr>
          <p:nvPr>
            <p:ph type="body" sz="quarter" idx="10"/>
          </p:nvPr>
        </p:nvSpPr>
        <p:spPr>
          <a:xfrm>
            <a:off x="825331" y="1741489"/>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29370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936" y="747428"/>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24728" y="3189912"/>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4728" y="1739896"/>
            <a:ext cx="16607858"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7205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n Brande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5700" y="748506"/>
            <a:ext cx="16626840" cy="984885"/>
          </a:xfrm>
        </p:spPr>
        <p:txBody>
          <a:bodyPr/>
          <a:lstStyle>
            <a:lvl1pPr algn="l">
              <a:defRPr sz="48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19340" y="3191235"/>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5828" y="1740430"/>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
        <p:nvSpPr>
          <p:cNvPr id="6" name="Rectangle 5">
            <a:extLst>
              <a:ext uri="{FF2B5EF4-FFF2-40B4-BE49-F238E27FC236}">
                <a16:creationId xmlns:a16="http://schemas.microsoft.com/office/drawing/2014/main" id="{B9460CD7-0C13-8944-A014-77CEFB207FB0}"/>
              </a:ext>
            </a:extLst>
          </p:cNvPr>
          <p:cNvSpPr/>
          <p:nvPr userDrawn="1"/>
        </p:nvSpPr>
        <p:spPr>
          <a:xfrm>
            <a:off x="13012614" y="9465547"/>
            <a:ext cx="5275385" cy="8214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 NO LOGO &amp; PAGE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618" y="744037"/>
            <a:ext cx="16620988" cy="990175"/>
          </a:xfrm>
        </p:spPr>
        <p:txBody>
          <a:bodyPr/>
          <a:lstStyle>
            <a:lvl1pPr algn="l">
              <a:defRPr sz="4800"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53440" y="3505060"/>
            <a:ext cx="16581120" cy="5950440"/>
          </a:xfrm>
        </p:spPr>
        <p:txBody>
          <a:bodyPr/>
          <a:lstStyle>
            <a:lvl1pPr marL="0" indent="0">
              <a:buClr>
                <a:schemeClr val="bg2"/>
              </a:buClr>
              <a:buSzPct val="100000"/>
              <a:buFontTx/>
              <a:buNone/>
              <a:defRPr sz="2400">
                <a:solidFill>
                  <a:schemeClr val="accent4"/>
                </a:solidFill>
              </a:defRPr>
            </a:lvl1pPr>
            <a:lvl2pPr marL="952519" indent="0">
              <a:buClr>
                <a:schemeClr val="bg2"/>
              </a:buClr>
              <a:buSzPct val="100000"/>
              <a:buFontTx/>
              <a:buNone/>
              <a:defRPr sz="2000">
                <a:solidFill>
                  <a:schemeClr val="accent4"/>
                </a:solidFill>
              </a:defRPr>
            </a:lvl2pPr>
            <a:lvl3pPr marL="1815078" indent="0">
              <a:buClr>
                <a:schemeClr val="bg2"/>
              </a:buClr>
              <a:buSzPct val="100000"/>
              <a:buFontTx/>
              <a:buNone/>
              <a:defRPr sz="1800">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827103" y="1740548"/>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11026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or 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3193869" y="3998551"/>
            <a:ext cx="11900262" cy="2193243"/>
          </a:xfrm>
        </p:spPr>
        <p:txBody>
          <a:bodyPr anchor="t"/>
          <a:lstStyle>
            <a:lvl1pPr algn="ctr">
              <a:defRPr sz="4800">
                <a:solidFill>
                  <a:schemeClr val="bg1"/>
                </a:solidFill>
              </a:defRPr>
            </a:lvl1pPr>
          </a:lstStyle>
          <a:p>
            <a:r>
              <a:rPr lang="en-US" dirty="0"/>
              <a:t>Click to edit Master title style</a:t>
            </a:r>
          </a:p>
        </p:txBody>
      </p:sp>
      <p:sp>
        <p:nvSpPr>
          <p:cNvPr id="3" name="Rectangle 2">
            <a:extLst>
              <a:ext uri="{FF2B5EF4-FFF2-40B4-BE49-F238E27FC236}">
                <a16:creationId xmlns:a16="http://schemas.microsoft.com/office/drawing/2014/main" id="{8C993AEE-ACAA-4A36-926F-A62FD4F2A9AC}"/>
              </a:ext>
            </a:extLst>
          </p:cNvPr>
          <p:cNvSpPr/>
          <p:nvPr userDrawn="1"/>
        </p:nvSpPr>
        <p:spPr bwMode="white">
          <a:xfrm>
            <a:off x="0" y="9330779"/>
            <a:ext cx="1524000" cy="956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1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9C0FBA7-E3E6-4B66-B97D-6B8052B9D633}"/>
              </a:ext>
            </a:extLst>
          </p:cNvPr>
          <p:cNvGrpSpPr/>
          <p:nvPr/>
        </p:nvGrpSpPr>
        <p:grpSpPr>
          <a:xfrm>
            <a:off x="13272656" y="9515789"/>
            <a:ext cx="4770933" cy="627887"/>
            <a:chOff x="10009693" y="1549925"/>
            <a:chExt cx="7721678" cy="1016226"/>
          </a:xfrm>
        </p:grpSpPr>
        <p:pic>
          <p:nvPicPr>
            <p:cNvPr id="13" name="Picture 12">
              <a:extLst>
                <a:ext uri="{FF2B5EF4-FFF2-40B4-BE49-F238E27FC236}">
                  <a16:creationId xmlns:a16="http://schemas.microsoft.com/office/drawing/2014/main" id="{DDCDE4B6-F6E5-42F3-97CE-972AB8E8F343}"/>
                </a:ext>
              </a:extLst>
            </p:cNvPr>
            <p:cNvPicPr>
              <a:picLocks noChangeAspect="1"/>
            </p:cNvPicPr>
            <p:nvPr/>
          </p:nvPicPr>
          <p:blipFill>
            <a:blip r:embed="rId9"/>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A722D202-9B8D-43AB-AC18-CC0E3FF3AB71}"/>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BFA2AE89-8394-48E9-A4C6-B6B73A855A5D}"/>
                </a:ext>
              </a:extLst>
            </p:cNvPr>
            <p:cNvPicPr>
              <a:picLocks noChangeAspect="1"/>
            </p:cNvPicPr>
            <p:nvPr/>
          </p:nvPicPr>
          <p:blipFill>
            <a:blip r:embed="rId10"/>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DA775405-05BA-4CEF-BBAB-33A59926F3C6}"/>
                </a:ext>
              </a:extLst>
            </p:cNvPr>
            <p:cNvPicPr>
              <a:picLocks noChangeAspect="1"/>
            </p:cNvPicPr>
            <p:nvPr/>
          </p:nvPicPr>
          <p:blipFill>
            <a:blip r:embed="rId11"/>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3DC6EFE-1984-4D25-B743-8FABEE6FEDF2}"/>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1026" name="Rectangle 2"/>
          <p:cNvSpPr>
            <a:spLocks noGrp="1" noChangeArrowheads="1"/>
          </p:cNvSpPr>
          <p:nvPr>
            <p:ph type="title"/>
          </p:nvPr>
        </p:nvSpPr>
        <p:spPr bwMode="auto">
          <a:xfrm>
            <a:off x="805090" y="749096"/>
            <a:ext cx="16622192" cy="98488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34201" y="3185146"/>
            <a:ext cx="16581552" cy="6223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4" name="TextBox 3"/>
          <p:cNvSpPr txBox="1"/>
          <p:nvPr userDrawn="1"/>
        </p:nvSpPr>
        <p:spPr>
          <a:xfrm>
            <a:off x="958176" y="9762020"/>
            <a:ext cx="535045" cy="246221"/>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l"/>
            <a:fld id="{9EF62655-870B-4C06-BC3D-C67D37BAE36D}" type="slidenum">
              <a:rPr lang="en-US" sz="1600" kern="1200" smtClean="0">
                <a:solidFill>
                  <a:schemeClr val="accent5"/>
                </a:solidFill>
                <a:latin typeface="Arial" panose="020B0604020202020204" pitchFamily="34" charset="0"/>
                <a:ea typeface="MS PGothic" pitchFamily="34" charset="-128"/>
                <a:cs typeface="Arial" panose="020B0604020202020204" pitchFamily="34" charset="0"/>
              </a:rPr>
              <a:pPr algn="l"/>
              <a:t>‹#›</a:t>
            </a:fld>
            <a:r>
              <a:rPr lang="en-US" sz="1600" cap="none" baseline="0" dirty="0">
                <a:solidFill>
                  <a:schemeClr val="accent5"/>
                </a:solidFill>
                <a:latin typeface="Arial" panose="020B0604020202020204" pitchFamily="34" charset="0"/>
                <a:cs typeface="Arial" panose="020B0604020202020204" pitchFamily="34" charset="0"/>
              </a:rPr>
              <a:t> </a:t>
            </a:r>
            <a:endParaRPr lang="en-US" sz="1600" cap="none"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690729"/>
      </p:ext>
    </p:extLst>
  </p:cSld>
  <p:clrMap bg1="dk2" tx1="lt1" bg2="dk1" tx2="lt2" accent1="accent1" accent2="accent2" accent3="accent3" accent4="accent4" accent5="accent5" accent6="accent6" hlink="hlink" folHlink="folHlink"/>
  <p:sldLayoutIdLst>
    <p:sldLayoutId id="2147483980" r:id="rId1"/>
    <p:sldLayoutId id="2147483985" r:id="rId2"/>
    <p:sldLayoutId id="2147483896" r:id="rId3"/>
    <p:sldLayoutId id="2147483981" r:id="rId4"/>
    <p:sldLayoutId id="2147483991" r:id="rId5"/>
    <p:sldLayoutId id="2147483988" r:id="rId6"/>
    <p:sldLayoutId id="214748395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lnSpc>
          <a:spcPct val="90000"/>
        </a:lnSpc>
        <a:spcBef>
          <a:spcPct val="0"/>
        </a:spcBef>
        <a:spcAft>
          <a:spcPct val="0"/>
        </a:spcAft>
        <a:defRPr sz="4800" b="1" cap="none" baseline="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5333" b="1">
          <a:solidFill>
            <a:srgbClr val="73B900"/>
          </a:solidFill>
          <a:latin typeface="Arial" charset="0"/>
        </a:defRPr>
      </a:lvl2pPr>
      <a:lvl3pPr algn="l" rtl="0" fontAlgn="base">
        <a:spcBef>
          <a:spcPct val="0"/>
        </a:spcBef>
        <a:spcAft>
          <a:spcPct val="0"/>
        </a:spcAft>
        <a:defRPr sz="5333" b="1">
          <a:solidFill>
            <a:srgbClr val="73B900"/>
          </a:solidFill>
          <a:latin typeface="Arial" charset="0"/>
        </a:defRPr>
      </a:lvl3pPr>
      <a:lvl4pPr algn="l" rtl="0" fontAlgn="base">
        <a:spcBef>
          <a:spcPct val="0"/>
        </a:spcBef>
        <a:spcAft>
          <a:spcPct val="0"/>
        </a:spcAft>
        <a:defRPr sz="5333" b="1">
          <a:solidFill>
            <a:srgbClr val="73B900"/>
          </a:solidFill>
          <a:latin typeface="Arial" charset="0"/>
        </a:defRPr>
      </a:lvl4pPr>
      <a:lvl5pPr algn="l" rtl="0" fontAlgn="base">
        <a:spcBef>
          <a:spcPct val="0"/>
        </a:spcBef>
        <a:spcAft>
          <a:spcPct val="0"/>
        </a:spcAft>
        <a:defRPr sz="5333" b="1">
          <a:solidFill>
            <a:srgbClr val="73B900"/>
          </a:solidFill>
          <a:latin typeface="Arial" charset="0"/>
        </a:defRPr>
      </a:lvl5pPr>
      <a:lvl6pPr marL="762015" algn="l" rtl="0" eaLnBrk="1" fontAlgn="base" hangingPunct="1">
        <a:spcBef>
          <a:spcPct val="0"/>
        </a:spcBef>
        <a:spcAft>
          <a:spcPct val="0"/>
        </a:spcAft>
        <a:defRPr sz="5333" b="1">
          <a:solidFill>
            <a:srgbClr val="73B900"/>
          </a:solidFill>
          <a:latin typeface="Arial" charset="0"/>
        </a:defRPr>
      </a:lvl6pPr>
      <a:lvl7pPr marL="1524030" algn="l" rtl="0" eaLnBrk="1" fontAlgn="base" hangingPunct="1">
        <a:spcBef>
          <a:spcPct val="0"/>
        </a:spcBef>
        <a:spcAft>
          <a:spcPct val="0"/>
        </a:spcAft>
        <a:defRPr sz="5333" b="1">
          <a:solidFill>
            <a:srgbClr val="73B900"/>
          </a:solidFill>
          <a:latin typeface="Arial" charset="0"/>
        </a:defRPr>
      </a:lvl7pPr>
      <a:lvl8pPr marL="2286046" algn="l" rtl="0" eaLnBrk="1" fontAlgn="base" hangingPunct="1">
        <a:spcBef>
          <a:spcPct val="0"/>
        </a:spcBef>
        <a:spcAft>
          <a:spcPct val="0"/>
        </a:spcAft>
        <a:defRPr sz="5333" b="1">
          <a:solidFill>
            <a:srgbClr val="73B900"/>
          </a:solidFill>
          <a:latin typeface="Arial" charset="0"/>
        </a:defRPr>
      </a:lvl8pPr>
      <a:lvl9pPr marL="3048061" algn="l" rtl="0" eaLnBrk="1" fontAlgn="base" hangingPunct="1">
        <a:spcBef>
          <a:spcPct val="0"/>
        </a:spcBef>
        <a:spcAft>
          <a:spcPct val="0"/>
        </a:spcAft>
        <a:defRPr sz="5333" b="1">
          <a:solidFill>
            <a:srgbClr val="73B900"/>
          </a:solidFill>
          <a:latin typeface="Arial" charset="0"/>
        </a:defRPr>
      </a:lvl9pPr>
    </p:titleStyle>
    <p:bodyStyle>
      <a:lvl1pPr marL="0" indent="0" algn="l" rtl="0" fontAlgn="base">
        <a:lnSpc>
          <a:spcPct val="90000"/>
        </a:lnSpc>
        <a:spcBef>
          <a:spcPts val="1500"/>
        </a:spcBef>
        <a:spcAft>
          <a:spcPts val="1500"/>
        </a:spcAft>
        <a:buClr>
          <a:schemeClr val="bg2"/>
        </a:buClr>
        <a:buSzPct val="100000"/>
        <a:buFontTx/>
        <a:buNone/>
        <a:defRPr sz="2800" b="0">
          <a:solidFill>
            <a:schemeClr val="bg1"/>
          </a:solidFill>
          <a:latin typeface="Arial" panose="020B0604020202020204" pitchFamily="34" charset="0"/>
          <a:ea typeface="+mn-ea"/>
          <a:cs typeface="Arial" panose="020B0604020202020204" pitchFamily="34" charset="0"/>
        </a:defRPr>
      </a:lvl1pPr>
      <a:lvl2pPr marL="952519" indent="0" algn="l" rtl="0" fontAlgn="base">
        <a:lnSpc>
          <a:spcPct val="90000"/>
        </a:lnSpc>
        <a:spcBef>
          <a:spcPts val="1500"/>
        </a:spcBef>
        <a:spcAft>
          <a:spcPts val="1500"/>
        </a:spcAft>
        <a:buClr>
          <a:schemeClr val="bg2"/>
        </a:buClr>
        <a:buSzPct val="100000"/>
        <a:buFontTx/>
        <a:buNone/>
        <a:defRPr sz="2400" b="0">
          <a:solidFill>
            <a:schemeClr val="bg1"/>
          </a:solidFill>
          <a:latin typeface="Arial" panose="020B0604020202020204" pitchFamily="34" charset="0"/>
          <a:cs typeface="Arial" panose="020B0604020202020204" pitchFamily="34" charset="0"/>
        </a:defRPr>
      </a:lvl2pPr>
      <a:lvl3pPr marL="1815078" indent="0" algn="l" rtl="0" fontAlgn="base">
        <a:lnSpc>
          <a:spcPct val="90000"/>
        </a:lnSpc>
        <a:spcBef>
          <a:spcPts val="1500"/>
        </a:spcBef>
        <a:spcAft>
          <a:spcPts val="1500"/>
        </a:spcAft>
        <a:buClr>
          <a:schemeClr val="bg2"/>
        </a:buClr>
        <a:buSzPct val="100000"/>
        <a:buFontTx/>
        <a:buNone/>
        <a:defRPr sz="1833" b="0">
          <a:solidFill>
            <a:schemeClr val="accent4"/>
          </a:solidFill>
          <a:latin typeface="Trebuchet MS" pitchFamily="34" charset="0"/>
        </a:defRPr>
      </a:lvl3pPr>
      <a:lvl4pPr marL="2958101" indent="-381008" algn="l" rtl="0" fontAlgn="base">
        <a:spcBef>
          <a:spcPct val="20000"/>
        </a:spcBef>
        <a:spcAft>
          <a:spcPct val="0"/>
        </a:spcAft>
        <a:buChar char="–"/>
        <a:defRPr sz="3333">
          <a:solidFill>
            <a:schemeClr val="bg1"/>
          </a:solidFill>
          <a:latin typeface="+mn-lt"/>
        </a:defRPr>
      </a:lvl4pPr>
      <a:lvl5pPr marL="3529612" indent="-381008" algn="l" rtl="0" fontAlgn="base">
        <a:spcBef>
          <a:spcPct val="20000"/>
        </a:spcBef>
        <a:spcAft>
          <a:spcPct val="0"/>
        </a:spcAft>
        <a:buChar char="»"/>
        <a:defRPr sz="3333">
          <a:solidFill>
            <a:schemeClr val="bg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p:bodyStyle>
    <p:otherStyle>
      <a:defPPr>
        <a:defRPr lang="en-US"/>
      </a:defPPr>
      <a:lvl1pPr marL="0" algn="l" defTabSz="1524030" rtl="0" eaLnBrk="1" latinLnBrk="0" hangingPunct="1">
        <a:defRPr sz="3000" kern="1200">
          <a:solidFill>
            <a:schemeClr val="tx1"/>
          </a:solidFill>
          <a:latin typeface="+mn-lt"/>
          <a:ea typeface="+mn-ea"/>
          <a:cs typeface="+mn-cs"/>
        </a:defRPr>
      </a:lvl1pPr>
      <a:lvl2pPr marL="762015" algn="l" defTabSz="1524030" rtl="0" eaLnBrk="1" latinLnBrk="0" hangingPunct="1">
        <a:defRPr sz="3000" kern="1200">
          <a:solidFill>
            <a:schemeClr val="tx1"/>
          </a:solidFill>
          <a:latin typeface="+mn-lt"/>
          <a:ea typeface="+mn-ea"/>
          <a:cs typeface="+mn-cs"/>
        </a:defRPr>
      </a:lvl2pPr>
      <a:lvl3pPr marL="1524030" algn="l" defTabSz="1524030" rtl="0" eaLnBrk="1" latinLnBrk="0" hangingPunct="1">
        <a:defRPr sz="3000" kern="1200">
          <a:solidFill>
            <a:schemeClr val="tx1"/>
          </a:solidFill>
          <a:latin typeface="+mn-lt"/>
          <a:ea typeface="+mn-ea"/>
          <a:cs typeface="+mn-cs"/>
        </a:defRPr>
      </a:lvl3pPr>
      <a:lvl4pPr marL="2286046" algn="l" defTabSz="1524030" rtl="0" eaLnBrk="1" latinLnBrk="0" hangingPunct="1">
        <a:defRPr sz="3000" kern="1200">
          <a:solidFill>
            <a:schemeClr val="tx1"/>
          </a:solidFill>
          <a:latin typeface="+mn-lt"/>
          <a:ea typeface="+mn-ea"/>
          <a:cs typeface="+mn-cs"/>
        </a:defRPr>
      </a:lvl4pPr>
      <a:lvl5pPr marL="3048061" algn="l" defTabSz="1524030" rtl="0" eaLnBrk="1" latinLnBrk="0" hangingPunct="1">
        <a:defRPr sz="3000" kern="1200">
          <a:solidFill>
            <a:schemeClr val="tx1"/>
          </a:solidFill>
          <a:latin typeface="+mn-lt"/>
          <a:ea typeface="+mn-ea"/>
          <a:cs typeface="+mn-cs"/>
        </a:defRPr>
      </a:lvl5pPr>
      <a:lvl6pPr marL="3810076" algn="l" defTabSz="1524030" rtl="0" eaLnBrk="1" latinLnBrk="0" hangingPunct="1">
        <a:defRPr sz="3000" kern="1200">
          <a:solidFill>
            <a:schemeClr val="tx1"/>
          </a:solidFill>
          <a:latin typeface="+mn-lt"/>
          <a:ea typeface="+mn-ea"/>
          <a:cs typeface="+mn-cs"/>
        </a:defRPr>
      </a:lvl6pPr>
      <a:lvl7pPr marL="4572091" algn="l" defTabSz="1524030" rtl="0" eaLnBrk="1" latinLnBrk="0" hangingPunct="1">
        <a:defRPr sz="3000" kern="1200">
          <a:solidFill>
            <a:schemeClr val="tx1"/>
          </a:solidFill>
          <a:latin typeface="+mn-lt"/>
          <a:ea typeface="+mn-ea"/>
          <a:cs typeface="+mn-cs"/>
        </a:defRPr>
      </a:lvl7pPr>
      <a:lvl8pPr marL="5334107" algn="l" defTabSz="1524030" rtl="0" eaLnBrk="1" latinLnBrk="0" hangingPunct="1">
        <a:defRPr sz="3000" kern="1200">
          <a:solidFill>
            <a:schemeClr val="tx1"/>
          </a:solidFill>
          <a:latin typeface="+mn-lt"/>
          <a:ea typeface="+mn-ea"/>
          <a:cs typeface="+mn-cs"/>
        </a:defRPr>
      </a:lvl8pPr>
      <a:lvl9pPr marL="6096122" algn="l" defTabSz="1524030"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hyperlink" Target="http://creativecommons.org/licenses/by-nc/4.0/legalcode"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4A6D247A-4576-4796-A8F2-4AC4CA0B201F}"/>
              </a:ext>
            </a:extLst>
          </p:cNvPr>
          <p:cNvSpPr>
            <a:spLocks noGrp="1"/>
          </p:cNvSpPr>
          <p:nvPr>
            <p:ph type="subTitle" idx="1"/>
          </p:nvPr>
        </p:nvSpPr>
        <p:spPr>
          <a:xfrm>
            <a:off x="1135315" y="8569018"/>
            <a:ext cx="9700325" cy="477053"/>
          </a:xfrm>
        </p:spPr>
        <p:txBody>
          <a:bodyPr/>
          <a:lstStyle/>
          <a:p>
            <a:endParaRPr lang="en-US" dirty="0"/>
          </a:p>
        </p:txBody>
      </p:sp>
      <p:sp>
        <p:nvSpPr>
          <p:cNvPr id="2" name="Title 1">
            <a:extLst>
              <a:ext uri="{FF2B5EF4-FFF2-40B4-BE49-F238E27FC236}">
                <a16:creationId xmlns:a16="http://schemas.microsoft.com/office/drawing/2014/main" id="{4E9096EC-7B78-40A1-902B-4FD437982655}"/>
              </a:ext>
            </a:extLst>
          </p:cNvPr>
          <p:cNvSpPr>
            <a:spLocks noGrp="1"/>
          </p:cNvSpPr>
          <p:nvPr>
            <p:ph type="title"/>
          </p:nvPr>
        </p:nvSpPr>
        <p:spPr>
          <a:xfrm>
            <a:off x="1135315" y="7102463"/>
            <a:ext cx="14179810" cy="1188097"/>
          </a:xfrm>
        </p:spPr>
        <p:txBody>
          <a:bodyPr/>
          <a:lstStyle/>
          <a:p>
            <a:r>
              <a:rPr lang="en-US"/>
              <a:t>Lecture 14.2 </a:t>
            </a:r>
            <a:r>
              <a:rPr lang="en-US" dirty="0"/>
              <a:t>- Introduction to Supervised Learning</a:t>
            </a:r>
          </a:p>
        </p:txBody>
      </p:sp>
      <p:sp>
        <p:nvSpPr>
          <p:cNvPr id="4" name="Text Placeholder 3">
            <a:extLst>
              <a:ext uri="{FF2B5EF4-FFF2-40B4-BE49-F238E27FC236}">
                <a16:creationId xmlns:a16="http://schemas.microsoft.com/office/drawing/2014/main" id="{BDB2F42C-38A8-43F3-8788-F337D2EA9153}"/>
              </a:ext>
            </a:extLst>
          </p:cNvPr>
          <p:cNvSpPr>
            <a:spLocks noGrp="1"/>
          </p:cNvSpPr>
          <p:nvPr>
            <p:ph type="body" sz="quarter" idx="10"/>
          </p:nvPr>
        </p:nvSpPr>
        <p:spPr>
          <a:xfrm>
            <a:off x="1135315" y="6188616"/>
            <a:ext cx="16193679" cy="1705082"/>
          </a:xfrm>
        </p:spPr>
        <p:txBody>
          <a:bodyPr/>
          <a:lstStyle/>
          <a:p>
            <a:r>
              <a:rPr lang="en-US" dirty="0"/>
              <a:t>DLI Accelerated Data Science Teaching Kit</a:t>
            </a:r>
          </a:p>
        </p:txBody>
      </p:sp>
      <p:pic>
        <p:nvPicPr>
          <p:cNvPr id="6" name="Audio 5">
            <a:hlinkClick r:id="" action="ppaction://media"/>
            <a:extLst>
              <a:ext uri="{FF2B5EF4-FFF2-40B4-BE49-F238E27FC236}">
                <a16:creationId xmlns:a16="http://schemas.microsoft.com/office/drawing/2014/main" id="{8982782A-CBC0-1243-8915-8C87B334ECF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797556869"/>
      </p:ext>
    </p:extLst>
  </p:cSld>
  <p:clrMapOvr>
    <a:masterClrMapping/>
  </p:clrMapOvr>
  <mc:AlternateContent xmlns:mc="http://schemas.openxmlformats.org/markup-compatibility/2006">
    <mc:Choice xmlns:p14="http://schemas.microsoft.com/office/powerpoint/2010/main" Requires="p14">
      <p:transition spd="med" p14:dur="700" advTm="6344">
        <p:fade/>
      </p:transition>
    </mc:Choice>
    <mc:Fallback>
      <p:transition spd="med" advTm="63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Supervised Learning</a:t>
            </a:r>
            <a:endParaRPr lang="en-US" dirty="0"/>
          </a:p>
        </p:txBody>
      </p:sp>
      <p:sp>
        <p:nvSpPr>
          <p:cNvPr id="7" name="Content Placeholder 2">
            <a:extLst>
              <a:ext uri="{FF2B5EF4-FFF2-40B4-BE49-F238E27FC236}">
                <a16:creationId xmlns:a16="http://schemas.microsoft.com/office/drawing/2014/main" id="{C89A2E4E-836F-8B4B-8244-192660D8BB6F}"/>
              </a:ext>
            </a:extLst>
          </p:cNvPr>
          <p:cNvSpPr txBox="1">
            <a:spLocks/>
          </p:cNvSpPr>
          <p:nvPr/>
        </p:nvSpPr>
        <p:spPr bwMode="auto">
          <a:xfrm>
            <a:off x="819342" y="3191234"/>
            <a:ext cx="5313830" cy="69386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indent="0" defTabSz="914400"/>
            <a:r>
              <a:rPr lang="en-US" b="1" kern="0" dirty="0">
                <a:solidFill>
                  <a:srgbClr val="000000"/>
                </a:solidFill>
              </a:rPr>
              <a:t>Classification: </a:t>
            </a:r>
            <a:r>
              <a:rPr lang="en-US" kern="0" dirty="0">
                <a:solidFill>
                  <a:srgbClr val="000000"/>
                </a:solidFill>
              </a:rPr>
              <a:t>classify the data into predefined classes</a:t>
            </a:r>
          </a:p>
          <a:p>
            <a:pPr marL="0" indent="0" defTabSz="914400"/>
            <a:endParaRPr lang="en-US" kern="0" dirty="0">
              <a:solidFill>
                <a:srgbClr val="000000"/>
              </a:solidFill>
            </a:endParaRPr>
          </a:p>
          <a:p>
            <a:pPr defTabSz="914400"/>
            <a:endParaRPr lang="en-US" kern="0" dirty="0">
              <a:solidFill>
                <a:srgbClr val="000000"/>
              </a:solidFill>
            </a:endParaRPr>
          </a:p>
          <a:p>
            <a:pPr defTabSz="914400"/>
            <a:endParaRPr lang="en-US" kern="0" dirty="0">
              <a:solidFill>
                <a:srgbClr val="000000"/>
              </a:solidFill>
            </a:endParaRPr>
          </a:p>
          <a:p>
            <a:pPr defTabSz="914400"/>
            <a:endParaRPr lang="en-US" kern="0" dirty="0">
              <a:solidFill>
                <a:srgbClr val="000000"/>
              </a:solidFill>
            </a:endParaRPr>
          </a:p>
          <a:p>
            <a:pPr marL="0" defTabSz="914400"/>
            <a:r>
              <a:rPr lang="en-US" b="1" kern="0" dirty="0">
                <a:solidFill>
                  <a:srgbClr val="000000"/>
                </a:solidFill>
              </a:rPr>
              <a:t>Regression: </a:t>
            </a:r>
            <a:r>
              <a:rPr lang="en-US" kern="0" dirty="0">
                <a:solidFill>
                  <a:srgbClr val="000000"/>
                </a:solidFill>
              </a:rPr>
              <a:t>predict a numerical value of samples</a:t>
            </a:r>
          </a:p>
          <a:p>
            <a:pPr defTabSz="914400"/>
            <a:endParaRPr lang="en-US" kern="0" dirty="0">
              <a:solidFill>
                <a:srgbClr val="000000"/>
              </a:solidFill>
            </a:endParaRPr>
          </a:p>
          <a:p>
            <a:pPr defTabSz="914400"/>
            <a:endParaRPr lang="en-US" kern="0" dirty="0"/>
          </a:p>
        </p:txBody>
      </p:sp>
      <p:sp>
        <p:nvSpPr>
          <p:cNvPr id="10" name="Text Box 3">
            <a:extLst>
              <a:ext uri="{FF2B5EF4-FFF2-40B4-BE49-F238E27FC236}">
                <a16:creationId xmlns:a16="http://schemas.microsoft.com/office/drawing/2014/main" id="{3C0B16BE-6591-A44B-A19D-83D4284B0954}"/>
              </a:ext>
            </a:extLst>
          </p:cNvPr>
          <p:cNvSpPr txBox="1">
            <a:spLocks noChangeArrowheads="1"/>
          </p:cNvSpPr>
          <p:nvPr/>
        </p:nvSpPr>
        <p:spPr bwMode="auto">
          <a:xfrm>
            <a:off x="11277781" y="9183244"/>
            <a:ext cx="7518520" cy="117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3200">
                <a:solidFill>
                  <a:srgbClr val="000000"/>
                </a:solidFill>
                <a:latin typeface="Times New Roman" panose="02020603050405020304" pitchFamily="18" charset="0"/>
                <a:ea typeface="MS PGothic" panose="020B0600070205080204" pitchFamily="34" charset="-128"/>
              </a:defRPr>
            </a:lvl1pPr>
            <a:lvl2pPr marL="914400" indent="-457200">
              <a:spcBef>
                <a:spcPts val="7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800">
                <a:solidFill>
                  <a:srgbClr val="000000"/>
                </a:solidFill>
                <a:latin typeface="Times New Roman" panose="02020603050405020304" pitchFamily="18" charset="0"/>
                <a:ea typeface="MS PGothic" panose="020B0600070205080204" pitchFamily="34" charset="-128"/>
              </a:defRPr>
            </a:lvl2pPr>
            <a:lvl3pPr marL="1257300" indent="-342900">
              <a:spcBef>
                <a:spcPts val="6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400">
                <a:solidFill>
                  <a:srgbClr val="000000"/>
                </a:solidFill>
                <a:latin typeface="Times New Roman" panose="02020603050405020304" pitchFamily="18" charset="0"/>
                <a:ea typeface="MS PGothic" panose="020B0600070205080204" pitchFamily="34" charset="-128"/>
              </a:defRPr>
            </a:lvl3pPr>
            <a:lvl4pPr marL="1714500" indent="-342900">
              <a:spcBef>
                <a:spcPts val="5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4pPr>
            <a:lvl5pPr marL="2171700" indent="-342900">
              <a:spcBef>
                <a:spcPts val="500"/>
              </a:spcBef>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9pPr>
          </a:lstStyle>
          <a:p>
            <a:pPr defTabSz="457200">
              <a:buNone/>
            </a:pPr>
            <a:r>
              <a:rPr lang="en-US" altLang="zh-CN" sz="2000" b="1" dirty="0">
                <a:latin typeface="Arial" panose="020B0604020202020204" pitchFamily="34" charset="0"/>
                <a:ea typeface="宋体" panose="02010600030101010101" pitchFamily="2" charset="-122"/>
                <a:cs typeface="Arial" panose="020B0604020202020204" pitchFamily="34" charset="0"/>
              </a:rPr>
              <a:t>Source 1: https://aldro61.github.io/microbiome-summer-school-2017/sections/basics/</a:t>
            </a:r>
          </a:p>
          <a:p>
            <a:pPr defTabSz="457200">
              <a:buNone/>
            </a:pPr>
            <a:r>
              <a:rPr lang="en-US" altLang="zh-CN" sz="2000" b="1" dirty="0">
                <a:latin typeface="Arial" panose="020B0604020202020204" pitchFamily="34" charset="0"/>
                <a:ea typeface="宋体" panose="02010600030101010101" pitchFamily="2" charset="-122"/>
                <a:cs typeface="Arial" panose="020B0604020202020204" pitchFamily="34" charset="0"/>
              </a:rPr>
              <a:t>Source 2: </a:t>
            </a:r>
            <a:r>
              <a:rPr lang="en-US" altLang="zh-CN" sz="2000" b="1" dirty="0">
                <a:latin typeface="Arial" panose="020B0604020202020204" pitchFamily="34" charset="0"/>
                <a:ea typeface="宋体" charset="0"/>
                <a:cs typeface="Arial" panose="020B0604020202020204" pitchFamily="34" charset="0"/>
              </a:rPr>
              <a:t>http://</a:t>
            </a:r>
            <a:r>
              <a:rPr lang="en-US" altLang="zh-CN" sz="2000" b="1" dirty="0" err="1">
                <a:latin typeface="Arial" panose="020B0604020202020204" pitchFamily="34" charset="0"/>
                <a:ea typeface="宋体" charset="0"/>
                <a:cs typeface="Arial" panose="020B0604020202020204" pitchFamily="34" charset="0"/>
              </a:rPr>
              <a:t>www.nltk.org</a:t>
            </a:r>
            <a:r>
              <a:rPr lang="en-US" altLang="zh-CN" sz="2000" b="1" dirty="0">
                <a:latin typeface="Arial" panose="020B0604020202020204" pitchFamily="34" charset="0"/>
                <a:ea typeface="宋体" charset="0"/>
                <a:cs typeface="Arial" panose="020B0604020202020204" pitchFamily="34" charset="0"/>
              </a:rPr>
              <a:t>/book/ch06.html</a:t>
            </a:r>
          </a:p>
          <a:p>
            <a:pPr defTabSz="457200">
              <a:buNone/>
            </a:pPr>
            <a:endParaRPr lang="en-US" altLang="zh-CN" sz="2000" dirty="0">
              <a:latin typeface="Arial" panose="020B0604020202020204" pitchFamily="34" charset="0"/>
              <a:ea typeface="宋体" charset="0"/>
              <a:cs typeface="Arial" panose="020B0604020202020204" pitchFamily="34" charset="0"/>
            </a:endParaRPr>
          </a:p>
          <a:p>
            <a:pPr defTabSz="457200">
              <a:buNone/>
            </a:pPr>
            <a:endParaRPr lang="en-US" altLang="zh-CN" sz="2000" b="1" dirty="0">
              <a:latin typeface="Arial" panose="020B0604020202020204" pitchFamily="34" charset="0"/>
              <a:ea typeface="宋体" charset="0"/>
              <a:cs typeface="Arial" panose="020B0604020202020204" pitchFamily="34" charset="0"/>
            </a:endParaRPr>
          </a:p>
          <a:p>
            <a:pPr defTabSz="457200">
              <a:buFont typeface="Arial" panose="020B0604020202020204" pitchFamily="34" charset="0"/>
              <a:buNone/>
            </a:pPr>
            <a:endParaRPr lang="en-US" altLang="zh-CN" sz="2000" b="1" dirty="0">
              <a:latin typeface="Arial" panose="020B0604020202020204" pitchFamily="34" charset="0"/>
              <a:ea typeface="宋体" panose="02010600030101010101" pitchFamily="2" charset="-122"/>
              <a:cs typeface="Arial" panose="020B0604020202020204" pitchFamily="34" charset="0"/>
            </a:endParaRPr>
          </a:p>
        </p:txBody>
      </p:sp>
      <p:pic>
        <p:nvPicPr>
          <p:cNvPr id="6" name="Picture 2">
            <a:extLst>
              <a:ext uri="{FF2B5EF4-FFF2-40B4-BE49-F238E27FC236}">
                <a16:creationId xmlns:a16="http://schemas.microsoft.com/office/drawing/2014/main" id="{4029070C-2D62-294A-BE9D-205492F40F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431" y="5582563"/>
            <a:ext cx="7124700" cy="3533775"/>
          </a:xfrm>
          <a:prstGeom prst="rect">
            <a:avLst/>
          </a:pr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31750">
                <a:solidFill>
                  <a:srgbClr val="993300"/>
                </a:solidFill>
                <a:miter lim="800000"/>
                <a:headEnd/>
                <a:tailEnd type="none" w="lg" len="lg"/>
              </a14:hiddenLine>
            </a:ext>
          </a:extLst>
        </p:spPr>
      </p:pic>
      <p:pic>
        <p:nvPicPr>
          <p:cNvPr id="6146" name="Picture 2" descr="Alt text">
            <a:extLst>
              <a:ext uri="{FF2B5EF4-FFF2-40B4-BE49-F238E27FC236}">
                <a16:creationId xmlns:a16="http://schemas.microsoft.com/office/drawing/2014/main" id="{4AC2E065-98B9-B444-B365-7B5586A9CF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8521" y="1730216"/>
            <a:ext cx="7518520" cy="3694648"/>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67D78F3C-69FE-8144-B635-B61B09D6158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983090373"/>
      </p:ext>
    </p:extLst>
  </p:cSld>
  <p:clrMapOvr>
    <a:masterClrMapping/>
  </p:clrMapOvr>
  <mc:AlternateContent xmlns:mc="http://schemas.openxmlformats.org/markup-compatibility/2006">
    <mc:Choice xmlns:p14="http://schemas.microsoft.com/office/powerpoint/2010/main" Requires="p14">
      <p:transition spd="med" p14:dur="700" advTm="49602">
        <p:fade/>
      </p:transition>
    </mc:Choice>
    <mc:Fallback>
      <p:transition spd="med" advTm="496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Supervised Learning Applications</a:t>
            </a:r>
            <a:endParaRPr lang="en-US" dirty="0"/>
          </a:p>
        </p:txBody>
      </p:sp>
      <p:sp>
        <p:nvSpPr>
          <p:cNvPr id="7" name="Content Placeholder 2">
            <a:extLst>
              <a:ext uri="{FF2B5EF4-FFF2-40B4-BE49-F238E27FC236}">
                <a16:creationId xmlns:a16="http://schemas.microsoft.com/office/drawing/2014/main" id="{C89A2E4E-836F-8B4B-8244-192660D8BB6F}"/>
              </a:ext>
            </a:extLst>
          </p:cNvPr>
          <p:cNvSpPr txBox="1">
            <a:spLocks/>
          </p:cNvSpPr>
          <p:nvPr/>
        </p:nvSpPr>
        <p:spPr bwMode="auto">
          <a:xfrm>
            <a:off x="819342" y="3191234"/>
            <a:ext cx="5313830" cy="69386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indent="0" defTabSz="914400"/>
            <a:r>
              <a:rPr lang="en-US" b="1" kern="0" dirty="0">
                <a:solidFill>
                  <a:srgbClr val="000000"/>
                </a:solidFill>
              </a:rPr>
              <a:t>Computer Vision</a:t>
            </a:r>
            <a:endParaRPr lang="en-US" kern="0" dirty="0">
              <a:solidFill>
                <a:srgbClr val="000000"/>
              </a:solidFill>
            </a:endParaRPr>
          </a:p>
          <a:p>
            <a:pPr marL="0" indent="0" defTabSz="914400"/>
            <a:endParaRPr lang="en-US" kern="0" dirty="0">
              <a:solidFill>
                <a:srgbClr val="000000"/>
              </a:solidFill>
            </a:endParaRPr>
          </a:p>
          <a:p>
            <a:pPr defTabSz="914400"/>
            <a:endParaRPr lang="en-US" kern="0" dirty="0">
              <a:solidFill>
                <a:srgbClr val="000000"/>
              </a:solidFill>
            </a:endParaRPr>
          </a:p>
          <a:p>
            <a:pPr defTabSz="914400"/>
            <a:endParaRPr lang="en-US" kern="0" dirty="0">
              <a:solidFill>
                <a:srgbClr val="000000"/>
              </a:solidFill>
            </a:endParaRPr>
          </a:p>
          <a:p>
            <a:pPr defTabSz="914400"/>
            <a:endParaRPr lang="en-US" kern="0" dirty="0">
              <a:solidFill>
                <a:srgbClr val="000000"/>
              </a:solidFill>
            </a:endParaRPr>
          </a:p>
          <a:p>
            <a:pPr defTabSz="914400"/>
            <a:endParaRPr lang="en-US" kern="0" dirty="0">
              <a:solidFill>
                <a:srgbClr val="000000"/>
              </a:solidFill>
            </a:endParaRPr>
          </a:p>
          <a:p>
            <a:pPr defTabSz="914400"/>
            <a:endParaRPr lang="en-US" kern="0" dirty="0">
              <a:solidFill>
                <a:srgbClr val="000000"/>
              </a:solidFill>
            </a:endParaRPr>
          </a:p>
          <a:p>
            <a:pPr defTabSz="914400"/>
            <a:endParaRPr lang="en-US" kern="0" dirty="0">
              <a:solidFill>
                <a:srgbClr val="000000"/>
              </a:solidFill>
            </a:endParaRPr>
          </a:p>
          <a:p>
            <a:pPr marL="0" defTabSz="914400"/>
            <a:r>
              <a:rPr lang="en-US" b="1" kern="0" dirty="0">
                <a:solidFill>
                  <a:srgbClr val="000000"/>
                </a:solidFill>
              </a:rPr>
              <a:t>Natural Language Processing</a:t>
            </a:r>
            <a:endParaRPr lang="en-US" kern="0" dirty="0">
              <a:solidFill>
                <a:srgbClr val="000000"/>
              </a:solidFill>
            </a:endParaRPr>
          </a:p>
          <a:p>
            <a:pPr defTabSz="914400"/>
            <a:endParaRPr lang="en-US" kern="0" dirty="0">
              <a:solidFill>
                <a:srgbClr val="000000"/>
              </a:solidFill>
            </a:endParaRPr>
          </a:p>
          <a:p>
            <a:pPr defTabSz="914400"/>
            <a:endParaRPr lang="en-US" kern="0" dirty="0"/>
          </a:p>
        </p:txBody>
      </p:sp>
      <p:sp>
        <p:nvSpPr>
          <p:cNvPr id="10" name="Text Box 3">
            <a:extLst>
              <a:ext uri="{FF2B5EF4-FFF2-40B4-BE49-F238E27FC236}">
                <a16:creationId xmlns:a16="http://schemas.microsoft.com/office/drawing/2014/main" id="{3C0B16BE-6591-A44B-A19D-83D4284B0954}"/>
              </a:ext>
            </a:extLst>
          </p:cNvPr>
          <p:cNvSpPr txBox="1">
            <a:spLocks noChangeArrowheads="1"/>
          </p:cNvSpPr>
          <p:nvPr/>
        </p:nvSpPr>
        <p:spPr bwMode="auto">
          <a:xfrm>
            <a:off x="11188571" y="8920146"/>
            <a:ext cx="7518520" cy="117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3200">
                <a:solidFill>
                  <a:srgbClr val="000000"/>
                </a:solidFill>
                <a:latin typeface="Times New Roman" panose="02020603050405020304" pitchFamily="18" charset="0"/>
                <a:ea typeface="MS PGothic" panose="020B0600070205080204" pitchFamily="34" charset="-128"/>
              </a:defRPr>
            </a:lvl1pPr>
            <a:lvl2pPr marL="914400" indent="-457200">
              <a:spcBef>
                <a:spcPts val="7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800">
                <a:solidFill>
                  <a:srgbClr val="000000"/>
                </a:solidFill>
                <a:latin typeface="Times New Roman" panose="02020603050405020304" pitchFamily="18" charset="0"/>
                <a:ea typeface="MS PGothic" panose="020B0600070205080204" pitchFamily="34" charset="-128"/>
              </a:defRPr>
            </a:lvl2pPr>
            <a:lvl3pPr marL="1257300" indent="-342900">
              <a:spcBef>
                <a:spcPts val="6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400">
                <a:solidFill>
                  <a:srgbClr val="000000"/>
                </a:solidFill>
                <a:latin typeface="Times New Roman" panose="02020603050405020304" pitchFamily="18" charset="0"/>
                <a:ea typeface="MS PGothic" panose="020B0600070205080204" pitchFamily="34" charset="-128"/>
              </a:defRPr>
            </a:lvl3pPr>
            <a:lvl4pPr marL="1714500" indent="-342900">
              <a:spcBef>
                <a:spcPts val="5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4pPr>
            <a:lvl5pPr marL="2171700" indent="-342900">
              <a:spcBef>
                <a:spcPts val="500"/>
              </a:spcBef>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9pPr>
          </a:lstStyle>
          <a:p>
            <a:pPr defTabSz="457200">
              <a:buNone/>
            </a:pPr>
            <a:r>
              <a:rPr lang="en-US" altLang="zh-CN" sz="2000" b="1" dirty="0">
                <a:latin typeface="Arial" panose="020B0604020202020204" pitchFamily="34" charset="0"/>
                <a:ea typeface="宋体" panose="02010600030101010101" pitchFamily="2" charset="-122"/>
                <a:cs typeface="Arial" panose="020B0604020202020204" pitchFamily="34" charset="0"/>
              </a:rPr>
              <a:t>Source 1: https://</a:t>
            </a:r>
            <a:r>
              <a:rPr lang="en-US" altLang="zh-CN" sz="2000" b="1" dirty="0" err="1">
                <a:latin typeface="Arial" panose="020B0604020202020204" pitchFamily="34" charset="0"/>
                <a:ea typeface="宋体" panose="02010600030101010101" pitchFamily="2" charset="-122"/>
                <a:cs typeface="Arial" panose="020B0604020202020204" pitchFamily="34" charset="0"/>
              </a:rPr>
              <a:t>medium.com</a:t>
            </a:r>
            <a:r>
              <a:rPr lang="en-US" altLang="zh-CN" sz="2000" b="1" dirty="0">
                <a:latin typeface="Arial" panose="020B0604020202020204" pitchFamily="34" charset="0"/>
                <a:ea typeface="宋体" panose="02010600030101010101" pitchFamily="2" charset="-122"/>
                <a:cs typeface="Arial" panose="020B0604020202020204" pitchFamily="34" charset="0"/>
              </a:rPr>
              <a:t>/ml-research-lab/what-is-object-detection-51f9d872ece7 </a:t>
            </a:r>
          </a:p>
          <a:p>
            <a:pPr defTabSz="457200">
              <a:buNone/>
            </a:pPr>
            <a:r>
              <a:rPr lang="en-US" altLang="zh-CN" sz="2000" b="1" dirty="0">
                <a:latin typeface="Arial" panose="020B0604020202020204" pitchFamily="34" charset="0"/>
                <a:ea typeface="宋体" panose="02010600030101010101" pitchFamily="2" charset="-122"/>
                <a:cs typeface="Arial" panose="020B0604020202020204" pitchFamily="34" charset="0"/>
              </a:rPr>
              <a:t>Source 2: </a:t>
            </a:r>
            <a:r>
              <a:rPr lang="en-US" altLang="zh-CN" sz="2000" b="1" dirty="0">
                <a:latin typeface="Arial" panose="020B0604020202020204" pitchFamily="34" charset="0"/>
                <a:ea typeface="宋体" charset="0"/>
                <a:cs typeface="Arial" panose="020B0604020202020204" pitchFamily="34" charset="0"/>
              </a:rPr>
              <a:t>https://</a:t>
            </a:r>
            <a:r>
              <a:rPr lang="en-US" altLang="zh-CN" sz="2000" b="1" dirty="0" err="1">
                <a:latin typeface="Arial" panose="020B0604020202020204" pitchFamily="34" charset="0"/>
                <a:ea typeface="宋体" charset="0"/>
                <a:cs typeface="Arial" panose="020B0604020202020204" pitchFamily="34" charset="0"/>
              </a:rPr>
              <a:t>analyticsindiamag.com</a:t>
            </a:r>
            <a:r>
              <a:rPr lang="en-US" altLang="zh-CN" sz="2000" b="1" dirty="0">
                <a:latin typeface="Arial" panose="020B0604020202020204" pitchFamily="34" charset="0"/>
                <a:ea typeface="宋体" charset="0"/>
                <a:cs typeface="Arial" panose="020B0604020202020204" pitchFamily="34" charset="0"/>
              </a:rPr>
              <a:t>/google-translate-machine-learning/</a:t>
            </a:r>
          </a:p>
          <a:p>
            <a:pPr defTabSz="457200">
              <a:buNone/>
            </a:pPr>
            <a:endParaRPr lang="en-US" altLang="zh-CN" sz="2000" dirty="0">
              <a:latin typeface="Arial" panose="020B0604020202020204" pitchFamily="34" charset="0"/>
              <a:ea typeface="宋体" charset="0"/>
              <a:cs typeface="Arial" panose="020B0604020202020204" pitchFamily="34" charset="0"/>
            </a:endParaRPr>
          </a:p>
          <a:p>
            <a:pPr defTabSz="457200">
              <a:buNone/>
            </a:pPr>
            <a:endParaRPr lang="en-US" altLang="zh-CN" sz="2000" b="1" dirty="0">
              <a:latin typeface="Arial" panose="020B0604020202020204" pitchFamily="34" charset="0"/>
              <a:ea typeface="宋体" charset="0"/>
              <a:cs typeface="Arial" panose="020B0604020202020204" pitchFamily="34" charset="0"/>
            </a:endParaRPr>
          </a:p>
          <a:p>
            <a:pPr defTabSz="457200">
              <a:buFont typeface="Arial" panose="020B0604020202020204" pitchFamily="34" charset="0"/>
              <a:buNone/>
            </a:pPr>
            <a:endParaRPr lang="en-US" altLang="zh-CN" sz="2000" b="1" dirty="0">
              <a:latin typeface="Arial" panose="020B0604020202020204" pitchFamily="34" charset="0"/>
              <a:ea typeface="宋体" panose="02010600030101010101" pitchFamily="2" charset="-122"/>
              <a:cs typeface="Arial" panose="020B0604020202020204" pitchFamily="34" charset="0"/>
            </a:endParaRPr>
          </a:p>
        </p:txBody>
      </p:sp>
      <p:pic>
        <p:nvPicPr>
          <p:cNvPr id="7170" name="Picture 2">
            <a:extLst>
              <a:ext uri="{FF2B5EF4-FFF2-40B4-BE49-F238E27FC236}">
                <a16:creationId xmlns:a16="http://schemas.microsoft.com/office/drawing/2014/main" id="{50C188BA-0B33-EA47-9D4E-765CD4FF09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3172" y="2230244"/>
            <a:ext cx="11255610" cy="473539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1E9217DB-C342-9F42-9F72-1755010D3A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4278" y="7266301"/>
            <a:ext cx="3766009" cy="2824507"/>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516CFA8C-6051-5A41-AC05-166461BF35F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454805415"/>
      </p:ext>
    </p:extLst>
  </p:cSld>
  <p:clrMapOvr>
    <a:masterClrMapping/>
  </p:clrMapOvr>
  <mc:AlternateContent xmlns:mc="http://schemas.openxmlformats.org/markup-compatibility/2006">
    <mc:Choice xmlns:p14="http://schemas.microsoft.com/office/powerpoint/2010/main" Requires="p14">
      <p:transition spd="med" p14:dur="700" advTm="9938">
        <p:fade/>
      </p:transition>
    </mc:Choice>
    <mc:Fallback>
      <p:transition spd="med" advTm="99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D3E35-7FB6-4F84-88E8-ED2635EB18BA}"/>
              </a:ext>
            </a:extLst>
          </p:cNvPr>
          <p:cNvSpPr>
            <a:spLocks noGrp="1"/>
          </p:cNvSpPr>
          <p:nvPr>
            <p:ph type="body" sz="quarter" idx="10"/>
          </p:nvPr>
        </p:nvSpPr>
        <p:spPr>
          <a:xfrm>
            <a:off x="1140077" y="6610379"/>
            <a:ext cx="9235191" cy="1705219"/>
          </a:xfrm>
        </p:spPr>
        <p:txBody>
          <a:bodyPr/>
          <a:lstStyle/>
          <a:p>
            <a:r>
              <a:rPr lang="en-US" dirty="0"/>
              <a:t>Thank You</a:t>
            </a:r>
          </a:p>
        </p:txBody>
      </p:sp>
      <p:sp>
        <p:nvSpPr>
          <p:cNvPr id="5" name="Text Placeholder 4">
            <a:extLst>
              <a:ext uri="{FF2B5EF4-FFF2-40B4-BE49-F238E27FC236}">
                <a16:creationId xmlns:a16="http://schemas.microsoft.com/office/drawing/2014/main" id="{04276C08-D6AC-41B8-9C4F-83CCA4CE3F1E}"/>
              </a:ext>
            </a:extLst>
          </p:cNvPr>
          <p:cNvSpPr>
            <a:spLocks noGrp="1"/>
          </p:cNvSpPr>
          <p:nvPr>
            <p:ph type="body" sz="quarter" idx="11"/>
          </p:nvPr>
        </p:nvSpPr>
        <p:spPr>
          <a:xfrm>
            <a:off x="1140078" y="6185215"/>
            <a:ext cx="7454900" cy="449262"/>
          </a:xfrm>
        </p:spPr>
        <p:txBody>
          <a:bodyPr/>
          <a:lstStyle/>
          <a:p>
            <a:r>
              <a:rPr lang="en-US" dirty="0"/>
              <a:t>DLI Accelerated Data Science Teaching Kit</a:t>
            </a:r>
          </a:p>
          <a:p>
            <a:endParaRPr lang="en-US" dirty="0"/>
          </a:p>
        </p:txBody>
      </p:sp>
      <p:pic>
        <p:nvPicPr>
          <p:cNvPr id="3" name="Audio 2">
            <a:hlinkClick r:id="" action="ppaction://media"/>
            <a:extLst>
              <a:ext uri="{FF2B5EF4-FFF2-40B4-BE49-F238E27FC236}">
                <a16:creationId xmlns:a16="http://schemas.microsoft.com/office/drawing/2014/main" id="{482C2A60-3BF6-4F45-BCE0-0416BFF4B08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017057522"/>
      </p:ext>
    </p:extLst>
  </p:cSld>
  <p:clrMapOvr>
    <a:masterClrMapping/>
  </p:clrMapOvr>
  <mc:AlternateContent xmlns:mc="http://schemas.openxmlformats.org/markup-compatibility/2006">
    <mc:Choice xmlns:p14="http://schemas.microsoft.com/office/powerpoint/2010/main" Requires="p14">
      <p:transition spd="med" p14:dur="700" advTm="1701">
        <p:fade/>
      </p:transition>
    </mc:Choice>
    <mc:Fallback>
      <p:transition spd="med" advTm="170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39E623-7E8F-487F-86AA-742B27905FB5}"/>
              </a:ext>
            </a:extLst>
          </p:cNvPr>
          <p:cNvPicPr>
            <a:picLocks noChangeAspect="1"/>
          </p:cNvPicPr>
          <p:nvPr/>
        </p:nvPicPr>
        <p:blipFill>
          <a:blip r:embed="rId4"/>
          <a:stretch>
            <a:fillRect/>
          </a:stretch>
        </p:blipFill>
        <p:spPr>
          <a:xfrm>
            <a:off x="7548880" y="3505059"/>
            <a:ext cx="3190241" cy="1104314"/>
          </a:xfrm>
          <a:prstGeom prst="rect">
            <a:avLst/>
          </a:prstGeom>
        </p:spPr>
      </p:pic>
      <p:sp>
        <p:nvSpPr>
          <p:cNvPr id="10" name="Subtitle 11">
            <a:extLst>
              <a:ext uri="{FF2B5EF4-FFF2-40B4-BE49-F238E27FC236}">
                <a16:creationId xmlns:a16="http://schemas.microsoft.com/office/drawing/2014/main" id="{7A19A67C-0C19-4076-8945-3A7EB019B8F8}"/>
              </a:ext>
            </a:extLst>
          </p:cNvPr>
          <p:cNvSpPr txBox="1">
            <a:spLocks noGrp="1"/>
          </p:cNvSpPr>
          <p:nvPr>
            <p:ph idx="1"/>
          </p:nvPr>
        </p:nvSpPr>
        <p:spPr bwMode="auto">
          <a:xfrm>
            <a:off x="853440" y="4980568"/>
            <a:ext cx="16581120" cy="5611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ctr" defTabSz="346459" rtl="0" fontAlgn="base">
              <a:lnSpc>
                <a:spcPct val="90000"/>
              </a:lnSpc>
              <a:spcBef>
                <a:spcPts val="0"/>
              </a:spcBef>
              <a:spcAft>
                <a:spcPts val="0"/>
              </a:spcAft>
              <a:buClr>
                <a:srgbClr val="6F6F6F"/>
              </a:buClr>
              <a:buSzPct val="100000"/>
              <a:buFontTx/>
              <a:buNone/>
              <a:defRPr sz="1400" b="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2pPr>
            <a:lvl3pPr marL="804863" indent="-2032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3pPr>
            <a:lvl4pPr marL="1331066" indent="-171443" algn="l" rtl="0" fontAlgn="base">
              <a:spcBef>
                <a:spcPct val="20000"/>
              </a:spcBef>
              <a:spcAft>
                <a:spcPct val="0"/>
              </a:spcAft>
              <a:buChar char="–"/>
              <a:defRPr sz="1500">
                <a:solidFill>
                  <a:schemeClr val="bg1"/>
                </a:solidFill>
                <a:latin typeface="+mn-lt"/>
              </a:defRPr>
            </a:lvl4pPr>
            <a:lvl5pPr marL="1588230" indent="-171443" algn="l" rtl="0" fontAlgn="base">
              <a:spcBef>
                <a:spcPct val="20000"/>
              </a:spcBef>
              <a:spcAft>
                <a:spcPct val="0"/>
              </a:spcAft>
              <a:buChar char="»"/>
              <a:defRPr sz="1500">
                <a:solidFill>
                  <a:schemeClr val="bg1"/>
                </a:solidFill>
                <a:latin typeface="+mn-lt"/>
              </a:defRPr>
            </a:lvl5pPr>
            <a:lvl6pPr marL="1931117" indent="-171443" algn="l" rtl="0" eaLnBrk="1" fontAlgn="base" hangingPunct="1">
              <a:spcBef>
                <a:spcPct val="20000"/>
              </a:spcBef>
              <a:spcAft>
                <a:spcPct val="0"/>
              </a:spcAft>
              <a:buChar char="»"/>
              <a:defRPr sz="1500">
                <a:solidFill>
                  <a:schemeClr val="bg1"/>
                </a:solidFill>
                <a:latin typeface="+mn-lt"/>
              </a:defRPr>
            </a:lvl6pPr>
            <a:lvl7pPr marL="2274003" indent="-171443" algn="l" rtl="0" eaLnBrk="1" fontAlgn="base" hangingPunct="1">
              <a:spcBef>
                <a:spcPct val="20000"/>
              </a:spcBef>
              <a:spcAft>
                <a:spcPct val="0"/>
              </a:spcAft>
              <a:buChar char="»"/>
              <a:defRPr sz="1500">
                <a:solidFill>
                  <a:schemeClr val="bg1"/>
                </a:solidFill>
                <a:latin typeface="+mn-lt"/>
              </a:defRPr>
            </a:lvl7pPr>
            <a:lvl8pPr marL="2616890" indent="-171443" algn="l" rtl="0" eaLnBrk="1" fontAlgn="base" hangingPunct="1">
              <a:spcBef>
                <a:spcPct val="20000"/>
              </a:spcBef>
              <a:spcAft>
                <a:spcPct val="0"/>
              </a:spcAft>
              <a:buChar char="»"/>
              <a:defRPr sz="1500">
                <a:solidFill>
                  <a:schemeClr val="bg1"/>
                </a:solidFill>
                <a:latin typeface="+mn-lt"/>
              </a:defRPr>
            </a:lvl8pPr>
            <a:lvl9pPr marL="2959775" indent="-171443" algn="l" rtl="0" eaLnBrk="1" fontAlgn="base" hangingPunct="1">
              <a:spcBef>
                <a:spcPct val="20000"/>
              </a:spcBef>
              <a:spcAft>
                <a:spcPct val="0"/>
              </a:spcAft>
              <a:buChar char="»"/>
              <a:defRPr sz="1500">
                <a:solidFill>
                  <a:schemeClr val="bg1"/>
                </a:solidFill>
                <a:latin typeface="+mn-lt"/>
              </a:defRPr>
            </a:lvl9pPr>
          </a:lstStyle>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kumimoji="0" lang="en-US" sz="1600" b="0" i="0" u="none" strike="noStrike" kern="0" cap="none" spc="0" normalizeH="0" baseline="0" noProof="0" dirty="0">
                <a:ln>
                  <a:noFill/>
                </a:ln>
                <a:solidFill>
                  <a:schemeClr val="bg1"/>
                </a:solidFill>
                <a:effectLst/>
                <a:uLnTx/>
                <a:uFillTx/>
              </a:rPr>
              <a:t>The Accelerated Data Science Teaching Kit is licensed by NVIDIA, Georgia Institute of Technology, and Prairie View </a:t>
            </a:r>
            <a:r>
              <a:rPr kumimoji="0" lang="en-US" sz="1600" b="0" i="0" u="none" strike="noStrike" kern="0" cap="none" spc="0" normalizeH="0" baseline="0" noProof="0" dirty="0" err="1">
                <a:ln>
                  <a:noFill/>
                </a:ln>
                <a:solidFill>
                  <a:schemeClr val="bg1"/>
                </a:solidFill>
                <a:effectLst/>
                <a:uLnTx/>
                <a:uFillTx/>
              </a:rPr>
              <a:t>A&amp;M</a:t>
            </a:r>
            <a:r>
              <a:rPr kumimoji="0" lang="en-US" sz="1600" b="0" i="0" u="none" strike="noStrike" kern="0" cap="none" spc="0" normalizeH="0" baseline="0" noProof="0" dirty="0">
                <a:ln>
                  <a:noFill/>
                </a:ln>
                <a:solidFill>
                  <a:schemeClr val="bg1"/>
                </a:solidFill>
                <a:effectLst/>
                <a:uLnTx/>
                <a:uFillTx/>
              </a:rPr>
              <a:t> University under the</a:t>
            </a:r>
          </a:p>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Creative Commons Attribution-</a:t>
            </a:r>
            <a:r>
              <a:rPr lang="en-US" sz="1600" u="sng" dirty="0" err="1">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NonCommercial</a:t>
            </a: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 4.0 International License.</a:t>
            </a:r>
            <a:endParaRPr lang="en-US" sz="1600" dirty="0">
              <a:solidFill>
                <a:srgbClr val="6F6F6F"/>
              </a:solidFill>
              <a:ea typeface="Times New Roman" panose="02020603050405020304" pitchFamily="18" charset="0"/>
              <a:hlinkClick r:id="rId5">
                <a:extLst>
                  <a:ext uri="{A12FA001-AC4F-418D-AE19-62706E023703}">
                    <ahyp:hlinkClr xmlns:ahyp="http://schemas.microsoft.com/office/drawing/2018/hyperlinkcolor" val="tx"/>
                  </a:ext>
                </a:extLst>
              </a:hlinkClick>
            </a:endParaRPr>
          </a:p>
        </p:txBody>
      </p:sp>
      <p:pic>
        <p:nvPicPr>
          <p:cNvPr id="2" name="Audio 1">
            <a:hlinkClick r:id="" action="ppaction://media"/>
            <a:extLst>
              <a:ext uri="{FF2B5EF4-FFF2-40B4-BE49-F238E27FC236}">
                <a16:creationId xmlns:a16="http://schemas.microsoft.com/office/drawing/2014/main" id="{99DDEA50-37EF-5B4C-9984-1C1C5FC21AC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765269515"/>
      </p:ext>
    </p:extLst>
  </p:cSld>
  <p:clrMapOvr>
    <a:masterClrMapping/>
  </p:clrMapOvr>
  <mc:AlternateContent xmlns:mc="http://schemas.openxmlformats.org/markup-compatibility/2006">
    <mc:Choice xmlns:p14="http://schemas.microsoft.com/office/powerpoint/2010/main" Requires="p14">
      <p:transition spd="med" p14:dur="700" advTm="3181">
        <p:fade/>
      </p:transition>
    </mc:Choice>
    <mc:Fallback>
      <p:transition spd="med" advTm="318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Machine Learning</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a:r>
              <a:rPr lang="en-US" dirty="0">
                <a:solidFill>
                  <a:srgbClr val="000000"/>
                </a:solidFill>
              </a:rPr>
              <a:t>It is a branch of artificial intelligence (AI).</a:t>
            </a:r>
          </a:p>
          <a:p>
            <a:pPr marL="0"/>
            <a:endParaRPr lang="en-US" dirty="0">
              <a:solidFill>
                <a:srgbClr val="000000"/>
              </a:solidFill>
            </a:endParaRPr>
          </a:p>
          <a:p>
            <a:pPr marL="0"/>
            <a:r>
              <a:rPr lang="en-US" dirty="0">
                <a:solidFill>
                  <a:srgbClr val="000000"/>
                </a:solidFill>
              </a:rPr>
              <a:t>It is a scientific discipline concerned with the design and development of algorithms that allow computers to evolve behaviors based on empirical data.</a:t>
            </a:r>
          </a:p>
          <a:p>
            <a:pPr marL="1023419" lvl="1" indent="-457200">
              <a:buClr>
                <a:schemeClr val="bg1"/>
              </a:buClr>
              <a:buFont typeface="Arial" panose="020B0604020202020204" pitchFamily="34" charset="0"/>
              <a:buChar char="•"/>
            </a:pPr>
            <a:r>
              <a:rPr lang="en-US" dirty="0">
                <a:solidFill>
                  <a:srgbClr val="000000"/>
                </a:solidFill>
              </a:rPr>
              <a:t>Behaviors such as recognizing faces, translating, and  searching. </a:t>
            </a:r>
          </a:p>
          <a:p>
            <a:pPr marL="1023419" lvl="1" indent="-457200">
              <a:buClr>
                <a:schemeClr val="bg1"/>
              </a:buClr>
              <a:buFont typeface="Arial" panose="020B0604020202020204" pitchFamily="34" charset="0"/>
              <a:buChar char="•"/>
            </a:pPr>
            <a:endParaRPr lang="en-US" dirty="0">
              <a:solidFill>
                <a:srgbClr val="000000"/>
              </a:solidFill>
            </a:endParaRPr>
          </a:p>
          <a:p>
            <a:pPr marL="0"/>
            <a:r>
              <a:rPr lang="en-US" dirty="0">
                <a:solidFill>
                  <a:srgbClr val="000000"/>
                </a:solidFill>
              </a:rPr>
              <a:t>Machine Learning is the science of getting computers to act without being explicitly programmed.</a:t>
            </a:r>
          </a:p>
          <a:p>
            <a:pPr marL="0"/>
            <a:endParaRPr lang="en-US" dirty="0">
              <a:solidFill>
                <a:srgbClr val="000000"/>
              </a:solidFill>
            </a:endParaRPr>
          </a:p>
          <a:p>
            <a:pPr marL="0"/>
            <a:r>
              <a:rPr lang="en-US" dirty="0">
                <a:solidFill>
                  <a:srgbClr val="000000"/>
                </a:solidFill>
              </a:rPr>
              <a:t>It is a technique of data science that helps computers learn from existing data in order to forecast future behaviors, outcomes, and trends. </a:t>
            </a:r>
          </a:p>
          <a:p>
            <a:endParaRPr lang="en-US" dirty="0"/>
          </a:p>
        </p:txBody>
      </p:sp>
      <p:sp>
        <p:nvSpPr>
          <p:cNvPr id="4" name="Text Placeholder 3">
            <a:extLst>
              <a:ext uri="{FF2B5EF4-FFF2-40B4-BE49-F238E27FC236}">
                <a16:creationId xmlns:a16="http://schemas.microsoft.com/office/drawing/2014/main" id="{F13212DB-C8EF-42C0-9F39-59913AF9AC08}"/>
              </a:ext>
            </a:extLst>
          </p:cNvPr>
          <p:cNvSpPr>
            <a:spLocks noGrp="1"/>
          </p:cNvSpPr>
          <p:nvPr>
            <p:ph type="body" sz="quarter" idx="10"/>
          </p:nvPr>
        </p:nvSpPr>
        <p:spPr/>
        <p:txBody>
          <a:bodyPr/>
          <a:lstStyle/>
          <a:p>
            <a:endParaRPr lang="en-US"/>
          </a:p>
        </p:txBody>
      </p:sp>
      <p:pic>
        <p:nvPicPr>
          <p:cNvPr id="7" name="Audio 6">
            <a:hlinkClick r:id="" action="ppaction://media"/>
            <a:extLst>
              <a:ext uri="{FF2B5EF4-FFF2-40B4-BE49-F238E27FC236}">
                <a16:creationId xmlns:a16="http://schemas.microsoft.com/office/drawing/2014/main" id="{81E068F9-E12B-5341-8DF9-CE0F4008F9C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4107866147"/>
      </p:ext>
    </p:extLst>
  </p:cSld>
  <p:clrMapOvr>
    <a:masterClrMapping/>
  </p:clrMapOvr>
  <mc:AlternateContent xmlns:mc="http://schemas.openxmlformats.org/markup-compatibility/2006">
    <mc:Choice xmlns:p14="http://schemas.microsoft.com/office/powerpoint/2010/main" Requires="p14">
      <p:transition spd="med" p14:dur="700" advTm="29744">
        <p:fade/>
      </p:transition>
    </mc:Choice>
    <mc:Fallback>
      <p:transition spd="med" advTm="297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Machine Learning</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5"/>
            <a:ext cx="14547040" cy="622482"/>
          </a:xfrm>
        </p:spPr>
        <p:txBody>
          <a:bodyPr/>
          <a:lstStyle/>
          <a:p>
            <a:r>
              <a:rPr lang="en-US" dirty="0">
                <a:solidFill>
                  <a:srgbClr val="000000"/>
                </a:solidFill>
              </a:rPr>
              <a:t>Machine learning systems automatically learn programs from data to generate a model.</a:t>
            </a:r>
          </a:p>
          <a:p>
            <a:endParaRPr lang="en-US" dirty="0"/>
          </a:p>
        </p:txBody>
      </p:sp>
      <p:pic>
        <p:nvPicPr>
          <p:cNvPr id="6" name="Picture 8">
            <a:extLst>
              <a:ext uri="{FF2B5EF4-FFF2-40B4-BE49-F238E27FC236}">
                <a16:creationId xmlns:a16="http://schemas.microsoft.com/office/drawing/2014/main" id="{D22E52BA-FCFF-1843-A110-45E2353D2C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5365" y="3948841"/>
            <a:ext cx="7877175" cy="2914650"/>
          </a:xfrm>
          <a:prstGeom prst="rect">
            <a:avLst/>
          </a:pr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31750">
                <a:solidFill>
                  <a:srgbClr val="993300"/>
                </a:solidFill>
                <a:miter lim="800000"/>
                <a:headEnd/>
                <a:tailEnd type="none" w="lg" len="lg"/>
              </a14:hiddenLine>
            </a:ext>
          </a:extLst>
        </p:spPr>
      </p:pic>
      <p:sp>
        <p:nvSpPr>
          <p:cNvPr id="7" name="Text Box 3">
            <a:extLst>
              <a:ext uri="{FF2B5EF4-FFF2-40B4-BE49-F238E27FC236}">
                <a16:creationId xmlns:a16="http://schemas.microsoft.com/office/drawing/2014/main" id="{413A7EBB-9F0A-3F48-B9E7-8513BA6DA010}"/>
              </a:ext>
            </a:extLst>
          </p:cNvPr>
          <p:cNvSpPr txBox="1">
            <a:spLocks noChangeArrowheads="1"/>
          </p:cNvSpPr>
          <p:nvPr/>
        </p:nvSpPr>
        <p:spPr bwMode="auto">
          <a:xfrm>
            <a:off x="11444672" y="9853614"/>
            <a:ext cx="7518520" cy="43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3200">
                <a:solidFill>
                  <a:srgbClr val="000000"/>
                </a:solidFill>
                <a:latin typeface="Times New Roman" panose="02020603050405020304" pitchFamily="18" charset="0"/>
                <a:ea typeface="MS PGothic" panose="020B0600070205080204" pitchFamily="34" charset="-128"/>
              </a:defRPr>
            </a:lvl1pPr>
            <a:lvl2pPr marL="914400" indent="-457200">
              <a:spcBef>
                <a:spcPts val="7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800">
                <a:solidFill>
                  <a:srgbClr val="000000"/>
                </a:solidFill>
                <a:latin typeface="Times New Roman" panose="02020603050405020304" pitchFamily="18" charset="0"/>
                <a:ea typeface="MS PGothic" panose="020B0600070205080204" pitchFamily="34" charset="-128"/>
              </a:defRPr>
            </a:lvl2pPr>
            <a:lvl3pPr marL="1257300" indent="-342900">
              <a:spcBef>
                <a:spcPts val="6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400">
                <a:solidFill>
                  <a:srgbClr val="000000"/>
                </a:solidFill>
                <a:latin typeface="Times New Roman" panose="02020603050405020304" pitchFamily="18" charset="0"/>
                <a:ea typeface="MS PGothic" panose="020B0600070205080204" pitchFamily="34" charset="-128"/>
              </a:defRPr>
            </a:lvl3pPr>
            <a:lvl4pPr marL="1714500" indent="-342900">
              <a:spcBef>
                <a:spcPts val="5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4pPr>
            <a:lvl5pPr marL="2171700" indent="-342900">
              <a:spcBef>
                <a:spcPts val="500"/>
              </a:spcBef>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9pPr>
          </a:lstStyle>
          <a:p>
            <a:pPr defTabSz="457200">
              <a:buNone/>
            </a:pPr>
            <a:r>
              <a:rPr lang="en-US" altLang="zh-CN" sz="2000" b="1" dirty="0">
                <a:latin typeface="Arial" panose="020B0604020202020204" pitchFamily="34" charset="0"/>
                <a:ea typeface="宋体" panose="02010600030101010101" pitchFamily="2" charset="-122"/>
                <a:cs typeface="Arial" panose="020B0604020202020204" pitchFamily="34" charset="0"/>
              </a:rPr>
              <a:t>Source: </a:t>
            </a:r>
            <a:r>
              <a:rPr lang="en-US" altLang="zh-CN" sz="2000" b="1" dirty="0">
                <a:latin typeface="Arial" panose="020B0604020202020204" pitchFamily="34" charset="0"/>
                <a:ea typeface="宋体" charset="0"/>
                <a:cs typeface="Arial" panose="020B0604020202020204" pitchFamily="34" charset="0"/>
              </a:rPr>
              <a:t>http://</a:t>
            </a:r>
            <a:r>
              <a:rPr lang="en-US" altLang="zh-CN" sz="2000" b="1" dirty="0" err="1">
                <a:latin typeface="Arial" panose="020B0604020202020204" pitchFamily="34" charset="0"/>
                <a:ea typeface="宋体" charset="0"/>
                <a:cs typeface="Arial" panose="020B0604020202020204" pitchFamily="34" charset="0"/>
              </a:rPr>
              <a:t>phdp.github.io</a:t>
            </a:r>
            <a:r>
              <a:rPr lang="en-US" altLang="zh-CN" sz="2000" b="1" dirty="0">
                <a:latin typeface="Arial" panose="020B0604020202020204" pitchFamily="34" charset="0"/>
                <a:ea typeface="宋体" charset="0"/>
                <a:cs typeface="Arial" panose="020B0604020202020204" pitchFamily="34" charset="0"/>
              </a:rPr>
              <a:t>/posts/2013-07-05-dtl.html</a:t>
            </a:r>
          </a:p>
          <a:p>
            <a:pPr defTabSz="457200">
              <a:buFont typeface="Arial" panose="020B0604020202020204" pitchFamily="34" charset="0"/>
              <a:buNone/>
            </a:pPr>
            <a:endParaRPr lang="en-US" altLang="zh-CN" sz="2000" b="1" dirty="0">
              <a:latin typeface="Arial" panose="020B0604020202020204" pitchFamily="34" charset="0"/>
              <a:ea typeface="宋体" panose="02010600030101010101" pitchFamily="2" charset="-122"/>
              <a:cs typeface="Arial" panose="020B0604020202020204" pitchFamily="34" charset="0"/>
            </a:endParaRPr>
          </a:p>
        </p:txBody>
      </p:sp>
      <p:pic>
        <p:nvPicPr>
          <p:cNvPr id="5" name="Picture 4" descr="Diagram&#10;&#10;Description automatically generated">
            <a:extLst>
              <a:ext uri="{FF2B5EF4-FFF2-40B4-BE49-F238E27FC236}">
                <a16:creationId xmlns:a16="http://schemas.microsoft.com/office/drawing/2014/main" id="{343B1E1D-175E-8947-BCEE-612FA63EA82B}"/>
              </a:ext>
            </a:extLst>
          </p:cNvPr>
          <p:cNvPicPr>
            <a:picLocks noChangeAspect="1"/>
          </p:cNvPicPr>
          <p:nvPr/>
        </p:nvPicPr>
        <p:blipFill>
          <a:blip r:embed="rId6"/>
          <a:stretch>
            <a:fillRect/>
          </a:stretch>
        </p:blipFill>
        <p:spPr>
          <a:xfrm>
            <a:off x="1426908" y="4390484"/>
            <a:ext cx="6197600" cy="4165600"/>
          </a:xfrm>
          <a:prstGeom prst="rect">
            <a:avLst/>
          </a:prstGeom>
        </p:spPr>
      </p:pic>
      <p:pic>
        <p:nvPicPr>
          <p:cNvPr id="4" name="Audio 3">
            <a:hlinkClick r:id="" action="ppaction://media"/>
            <a:extLst>
              <a:ext uri="{FF2B5EF4-FFF2-40B4-BE49-F238E27FC236}">
                <a16:creationId xmlns:a16="http://schemas.microsoft.com/office/drawing/2014/main" id="{CE470BB2-6135-7345-9262-A72C4D37AD6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986652722"/>
      </p:ext>
    </p:extLst>
  </p:cSld>
  <p:clrMapOvr>
    <a:masterClrMapping/>
  </p:clrMapOvr>
  <mc:AlternateContent xmlns:mc="http://schemas.openxmlformats.org/markup-compatibility/2006">
    <mc:Choice xmlns:p14="http://schemas.microsoft.com/office/powerpoint/2010/main" Requires="p14">
      <p:transition spd="med" p14:dur="700" advTm="18309">
        <p:fade/>
      </p:transition>
    </mc:Choice>
    <mc:Fallback>
      <p:transition spd="med" advTm="1830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Machine Learning Terminology</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a:r>
              <a:rPr lang="en-US" b="1" dirty="0">
                <a:solidFill>
                  <a:srgbClr val="000000"/>
                </a:solidFill>
              </a:rPr>
              <a:t>Samples: </a:t>
            </a:r>
            <a:r>
              <a:rPr lang="en-US" dirty="0">
                <a:solidFill>
                  <a:srgbClr val="000000"/>
                </a:solidFill>
              </a:rPr>
              <a:t>Items or instances used for learning (or training) or evaluation (or testing).</a:t>
            </a:r>
          </a:p>
          <a:p>
            <a:pPr marL="0"/>
            <a:endParaRPr lang="en-US" dirty="0">
              <a:solidFill>
                <a:srgbClr val="000000"/>
              </a:solidFill>
            </a:endParaRPr>
          </a:p>
          <a:p>
            <a:pPr marL="0"/>
            <a:r>
              <a:rPr lang="en-US" b="1" dirty="0">
                <a:solidFill>
                  <a:srgbClr val="000000"/>
                </a:solidFill>
              </a:rPr>
              <a:t>Features: </a:t>
            </a:r>
            <a:r>
              <a:rPr lang="en-US" dirty="0">
                <a:solidFill>
                  <a:srgbClr val="000000"/>
                </a:solidFill>
              </a:rPr>
              <a:t>Set of attributes represented as a vector associated with a sample.</a:t>
            </a:r>
          </a:p>
          <a:p>
            <a:pPr marL="0"/>
            <a:endParaRPr lang="en-US" dirty="0">
              <a:solidFill>
                <a:srgbClr val="000000"/>
              </a:solidFill>
            </a:endParaRPr>
          </a:p>
          <a:p>
            <a:pPr marL="0"/>
            <a:r>
              <a:rPr lang="en-US" b="1" dirty="0">
                <a:solidFill>
                  <a:srgbClr val="000000"/>
                </a:solidFill>
              </a:rPr>
              <a:t>Labels: </a:t>
            </a:r>
            <a:r>
              <a:rPr lang="en-US" dirty="0">
                <a:solidFill>
                  <a:srgbClr val="000000"/>
                </a:solidFill>
              </a:rPr>
              <a:t>Values or categories assigned to examples. </a:t>
            </a:r>
          </a:p>
          <a:p>
            <a:pPr marL="1023419" lvl="1" indent="-457200">
              <a:buClr>
                <a:schemeClr val="bg1"/>
              </a:buClr>
              <a:buFont typeface="Arial" panose="020B0604020202020204" pitchFamily="34" charset="0"/>
              <a:buChar char="•"/>
            </a:pPr>
            <a:r>
              <a:rPr lang="en-US" dirty="0">
                <a:solidFill>
                  <a:srgbClr val="000000"/>
                </a:solidFill>
              </a:rPr>
              <a:t>For classification, the labels are categories; </a:t>
            </a:r>
          </a:p>
          <a:p>
            <a:pPr marL="1023419" lvl="1" indent="-457200">
              <a:buClr>
                <a:schemeClr val="bg1"/>
              </a:buClr>
              <a:buFont typeface="Arial" panose="020B0604020202020204" pitchFamily="34" charset="0"/>
              <a:buChar char="•"/>
            </a:pPr>
            <a:r>
              <a:rPr lang="en-US" dirty="0">
                <a:solidFill>
                  <a:srgbClr val="000000"/>
                </a:solidFill>
              </a:rPr>
              <a:t>For regression, the labels are real numbers.</a:t>
            </a:r>
          </a:p>
          <a:p>
            <a:pPr marL="0"/>
            <a:endParaRPr lang="en-US" b="1" dirty="0">
              <a:solidFill>
                <a:srgbClr val="000000"/>
              </a:solidFill>
            </a:endParaRPr>
          </a:p>
          <a:p>
            <a:pPr marL="0"/>
            <a:r>
              <a:rPr lang="en-US" b="1" dirty="0">
                <a:solidFill>
                  <a:srgbClr val="000000"/>
                </a:solidFill>
              </a:rPr>
              <a:t>Output: </a:t>
            </a:r>
            <a:r>
              <a:rPr lang="en-US" dirty="0">
                <a:solidFill>
                  <a:srgbClr val="000000"/>
                </a:solidFill>
              </a:rPr>
              <a:t>Prediction labels by using a model of the machine learning algorithm.</a:t>
            </a:r>
          </a:p>
          <a:p>
            <a:pPr marL="0"/>
            <a:endParaRPr lang="en-US" dirty="0">
              <a:solidFill>
                <a:srgbClr val="000000"/>
              </a:solidFill>
            </a:endParaRPr>
          </a:p>
          <a:p>
            <a:pPr marL="0"/>
            <a:r>
              <a:rPr lang="en-US" b="1" dirty="0">
                <a:solidFill>
                  <a:srgbClr val="000000"/>
                </a:solidFill>
              </a:rPr>
              <a:t>Model: </a:t>
            </a:r>
            <a:r>
              <a:rPr lang="en-US" dirty="0">
                <a:solidFill>
                  <a:srgbClr val="000000"/>
                </a:solidFill>
              </a:rPr>
              <a:t>Information that the machine learning algorithm stores after training. The model is used when predicting labels of new, unseen examples.</a:t>
            </a:r>
          </a:p>
          <a:p>
            <a:endParaRPr lang="en-US" dirty="0"/>
          </a:p>
        </p:txBody>
      </p:sp>
      <p:sp>
        <p:nvSpPr>
          <p:cNvPr id="4" name="Text Placeholder 3">
            <a:extLst>
              <a:ext uri="{FF2B5EF4-FFF2-40B4-BE49-F238E27FC236}">
                <a16:creationId xmlns:a16="http://schemas.microsoft.com/office/drawing/2014/main" id="{9695576B-8D5D-419F-B52C-A53EEB279B18}"/>
              </a:ext>
            </a:extLst>
          </p:cNvPr>
          <p:cNvSpPr>
            <a:spLocks noGrp="1"/>
          </p:cNvSpPr>
          <p:nvPr>
            <p:ph type="body" sz="quarter" idx="10"/>
          </p:nvPr>
        </p:nvSpPr>
        <p:spPr/>
        <p:txBody>
          <a:bodyPr/>
          <a:lstStyle/>
          <a:p>
            <a:endParaRPr lang="en-US"/>
          </a:p>
        </p:txBody>
      </p:sp>
      <p:pic>
        <p:nvPicPr>
          <p:cNvPr id="9" name="Audio 8">
            <a:hlinkClick r:id="" action="ppaction://media"/>
            <a:extLst>
              <a:ext uri="{FF2B5EF4-FFF2-40B4-BE49-F238E27FC236}">
                <a16:creationId xmlns:a16="http://schemas.microsoft.com/office/drawing/2014/main" id="{1D1FA95A-32CD-F44D-9CD7-646189A800D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4024180950"/>
      </p:ext>
    </p:extLst>
  </p:cSld>
  <p:clrMapOvr>
    <a:masterClrMapping/>
  </p:clrMapOvr>
  <mc:AlternateContent xmlns:mc="http://schemas.openxmlformats.org/markup-compatibility/2006">
    <mc:Choice xmlns:p14="http://schemas.microsoft.com/office/powerpoint/2010/main" Requires="p14">
      <p:transition spd="med" p14:dur="700" advTm="55417">
        <p:fade/>
      </p:transition>
    </mc:Choice>
    <mc:Fallback>
      <p:transition spd="med" advTm="554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Machine Learning Terminology</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5"/>
            <a:ext cx="15082299" cy="5016063"/>
          </a:xfrm>
        </p:spPr>
        <p:txBody>
          <a:bodyPr/>
          <a:lstStyle/>
          <a:p>
            <a:pPr marL="0"/>
            <a:r>
              <a:rPr lang="en-US" b="1" dirty="0">
                <a:solidFill>
                  <a:srgbClr val="000000"/>
                </a:solidFill>
              </a:rPr>
              <a:t>Training sample: </a:t>
            </a:r>
            <a:r>
              <a:rPr lang="en-US" dirty="0">
                <a:solidFill>
                  <a:srgbClr val="000000"/>
                </a:solidFill>
              </a:rPr>
              <a:t>Examples used to train a machine learning algorithm.</a:t>
            </a:r>
          </a:p>
          <a:p>
            <a:pPr marL="0"/>
            <a:r>
              <a:rPr lang="en-US" b="1" dirty="0">
                <a:solidFill>
                  <a:srgbClr val="000000"/>
                </a:solidFill>
              </a:rPr>
              <a:t>Testing sample: </a:t>
            </a:r>
            <a:r>
              <a:rPr lang="en-US" dirty="0">
                <a:solidFill>
                  <a:srgbClr val="000000"/>
                </a:solidFill>
              </a:rPr>
              <a:t>Examples used to evaluate the performance of a learning algorithm. The test sample is not available in the learning stage. </a:t>
            </a:r>
          </a:p>
          <a:p>
            <a:endParaRPr lang="en-US" dirty="0"/>
          </a:p>
        </p:txBody>
      </p:sp>
      <p:sp>
        <p:nvSpPr>
          <p:cNvPr id="5" name="Text Box 3">
            <a:extLst>
              <a:ext uri="{FF2B5EF4-FFF2-40B4-BE49-F238E27FC236}">
                <a16:creationId xmlns:a16="http://schemas.microsoft.com/office/drawing/2014/main" id="{69C55D18-6237-E345-BAB7-36E365D5AF04}"/>
              </a:ext>
            </a:extLst>
          </p:cNvPr>
          <p:cNvSpPr txBox="1">
            <a:spLocks noChangeArrowheads="1"/>
          </p:cNvSpPr>
          <p:nvPr/>
        </p:nvSpPr>
        <p:spPr bwMode="auto">
          <a:xfrm>
            <a:off x="11352602" y="9665142"/>
            <a:ext cx="7518520" cy="43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3200">
                <a:solidFill>
                  <a:srgbClr val="000000"/>
                </a:solidFill>
                <a:latin typeface="Times New Roman" panose="02020603050405020304" pitchFamily="18" charset="0"/>
                <a:ea typeface="MS PGothic" panose="020B0600070205080204" pitchFamily="34" charset="-128"/>
              </a:defRPr>
            </a:lvl1pPr>
            <a:lvl2pPr marL="914400" indent="-457200">
              <a:spcBef>
                <a:spcPts val="7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800">
                <a:solidFill>
                  <a:srgbClr val="000000"/>
                </a:solidFill>
                <a:latin typeface="Times New Roman" panose="02020603050405020304" pitchFamily="18" charset="0"/>
                <a:ea typeface="MS PGothic" panose="020B0600070205080204" pitchFamily="34" charset="-128"/>
              </a:defRPr>
            </a:lvl2pPr>
            <a:lvl3pPr marL="1257300" indent="-342900">
              <a:spcBef>
                <a:spcPts val="6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400">
                <a:solidFill>
                  <a:srgbClr val="000000"/>
                </a:solidFill>
                <a:latin typeface="Times New Roman" panose="02020603050405020304" pitchFamily="18" charset="0"/>
                <a:ea typeface="MS PGothic" panose="020B0600070205080204" pitchFamily="34" charset="-128"/>
              </a:defRPr>
            </a:lvl3pPr>
            <a:lvl4pPr marL="1714500" indent="-342900">
              <a:spcBef>
                <a:spcPts val="5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4pPr>
            <a:lvl5pPr marL="2171700" indent="-342900">
              <a:spcBef>
                <a:spcPts val="500"/>
              </a:spcBef>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9pPr>
          </a:lstStyle>
          <a:p>
            <a:pPr defTabSz="457200">
              <a:buNone/>
            </a:pPr>
            <a:r>
              <a:rPr lang="en-US" altLang="zh-CN" sz="2000" b="1" dirty="0">
                <a:latin typeface="Arial" panose="020B0604020202020204" pitchFamily="34" charset="0"/>
                <a:ea typeface="宋体" panose="02010600030101010101" pitchFamily="2" charset="-122"/>
                <a:cs typeface="Arial" panose="020B0604020202020204" pitchFamily="34" charset="0"/>
              </a:rPr>
              <a:t>Source: </a:t>
            </a:r>
            <a:r>
              <a:rPr lang="en-US" altLang="zh-CN" sz="2000" b="1" dirty="0">
                <a:latin typeface="Arial" panose="020B0604020202020204" pitchFamily="34" charset="0"/>
                <a:ea typeface="宋体" charset="0"/>
                <a:cs typeface="Arial" panose="020B0604020202020204" pitchFamily="34" charset="0"/>
              </a:rPr>
              <a:t>https://</a:t>
            </a:r>
            <a:r>
              <a:rPr lang="en-US" altLang="zh-CN" sz="2000" b="1" dirty="0" err="1">
                <a:latin typeface="Arial" panose="020B0604020202020204" pitchFamily="34" charset="0"/>
                <a:ea typeface="宋体" charset="0"/>
                <a:cs typeface="Arial" panose="020B0604020202020204" pitchFamily="34" charset="0"/>
              </a:rPr>
              <a:t>medium.com</a:t>
            </a:r>
            <a:r>
              <a:rPr lang="en-US" altLang="zh-CN" sz="2000" b="1" dirty="0">
                <a:latin typeface="Arial" panose="020B0604020202020204" pitchFamily="34" charset="0"/>
                <a:ea typeface="宋体" charset="0"/>
                <a:cs typeface="Arial" panose="020B0604020202020204" pitchFamily="34" charset="0"/>
              </a:rPr>
              <a:t>/@</a:t>
            </a:r>
            <a:r>
              <a:rPr lang="en-US" altLang="zh-CN" sz="2000" b="1" dirty="0" err="1">
                <a:latin typeface="Arial" panose="020B0604020202020204" pitchFamily="34" charset="0"/>
                <a:ea typeface="宋体" charset="0"/>
                <a:cs typeface="Arial" panose="020B0604020202020204" pitchFamily="34" charset="0"/>
              </a:rPr>
              <a:t>fezancs</a:t>
            </a:r>
            <a:r>
              <a:rPr lang="en-US" altLang="zh-CN" sz="2000" b="1" dirty="0">
                <a:latin typeface="Arial" panose="020B0604020202020204" pitchFamily="34" charset="0"/>
                <a:ea typeface="宋体" charset="0"/>
                <a:cs typeface="Arial" panose="020B0604020202020204" pitchFamily="34" charset="0"/>
              </a:rPr>
              <a:t>/practical-aspects-of-deep-learning-ba4f4822641b</a:t>
            </a:r>
            <a:endParaRPr lang="en-US" altLang="zh-CN" sz="2000" dirty="0">
              <a:latin typeface="Arial" panose="020B0604020202020204" pitchFamily="34" charset="0"/>
              <a:ea typeface="宋体" charset="0"/>
              <a:cs typeface="Arial" panose="020B0604020202020204" pitchFamily="34" charset="0"/>
            </a:endParaRPr>
          </a:p>
          <a:p>
            <a:pPr defTabSz="457200">
              <a:buNone/>
            </a:pPr>
            <a:endParaRPr lang="en-US" altLang="zh-CN" sz="2000" b="1" dirty="0">
              <a:latin typeface="Arial" panose="020B0604020202020204" pitchFamily="34" charset="0"/>
              <a:ea typeface="宋体" charset="0"/>
              <a:cs typeface="Arial" panose="020B0604020202020204" pitchFamily="34" charset="0"/>
            </a:endParaRPr>
          </a:p>
          <a:p>
            <a:pPr defTabSz="457200">
              <a:buFont typeface="Arial" panose="020B0604020202020204" pitchFamily="34" charset="0"/>
              <a:buNone/>
            </a:pPr>
            <a:endParaRPr lang="en-US" altLang="zh-CN" sz="2000" b="1" dirty="0">
              <a:latin typeface="Arial" panose="020B0604020202020204" pitchFamily="34" charset="0"/>
              <a:ea typeface="宋体" panose="02010600030101010101" pitchFamily="2" charset="-122"/>
              <a:cs typeface="Arial" panose="020B0604020202020204" pitchFamily="34" charset="0"/>
            </a:endParaRPr>
          </a:p>
        </p:txBody>
      </p:sp>
      <p:pic>
        <p:nvPicPr>
          <p:cNvPr id="7" name="Picture 6" descr="Chart&#10;&#10;Description automatically generated with medium confidence">
            <a:extLst>
              <a:ext uri="{FF2B5EF4-FFF2-40B4-BE49-F238E27FC236}">
                <a16:creationId xmlns:a16="http://schemas.microsoft.com/office/drawing/2014/main" id="{C851B724-2FF5-3346-A06B-E3A90811E583}"/>
              </a:ext>
            </a:extLst>
          </p:cNvPr>
          <p:cNvPicPr>
            <a:picLocks noChangeAspect="1"/>
          </p:cNvPicPr>
          <p:nvPr/>
        </p:nvPicPr>
        <p:blipFill>
          <a:blip r:embed="rId5"/>
          <a:stretch>
            <a:fillRect/>
          </a:stretch>
        </p:blipFill>
        <p:spPr>
          <a:xfrm>
            <a:off x="3881993" y="4673910"/>
            <a:ext cx="10524013" cy="3533388"/>
          </a:xfrm>
          <a:prstGeom prst="rect">
            <a:avLst/>
          </a:prstGeom>
        </p:spPr>
      </p:pic>
      <p:pic>
        <p:nvPicPr>
          <p:cNvPr id="11" name="Audio 10">
            <a:hlinkClick r:id="" action="ppaction://media"/>
            <a:extLst>
              <a:ext uri="{FF2B5EF4-FFF2-40B4-BE49-F238E27FC236}">
                <a16:creationId xmlns:a16="http://schemas.microsoft.com/office/drawing/2014/main" id="{2F9BAFD5-2B09-3943-97D0-3BBDC74B095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581481897"/>
      </p:ext>
    </p:extLst>
  </p:cSld>
  <p:clrMapOvr>
    <a:masterClrMapping/>
  </p:clrMapOvr>
  <mc:AlternateContent xmlns:mc="http://schemas.openxmlformats.org/markup-compatibility/2006">
    <mc:Choice xmlns:p14="http://schemas.microsoft.com/office/powerpoint/2010/main" Requires="p14">
      <p:transition spd="med" p14:dur="700" advTm="41263">
        <p:fade/>
      </p:transition>
    </mc:Choice>
    <mc:Fallback>
      <p:transition spd="med" advTm="412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Examples of Machine Learning Terminology</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5"/>
            <a:ext cx="15082299" cy="5016063"/>
          </a:xfrm>
        </p:spPr>
        <p:txBody>
          <a:bodyPr/>
          <a:lstStyle/>
          <a:p>
            <a:pPr marL="0"/>
            <a:r>
              <a:rPr lang="en-US" b="1" dirty="0">
                <a:solidFill>
                  <a:srgbClr val="000000"/>
                </a:solidFill>
              </a:rPr>
              <a:t>Samples and Labels</a:t>
            </a:r>
            <a:endParaRPr lang="en-US" dirty="0">
              <a:solidFill>
                <a:srgbClr val="000000"/>
              </a:solidFill>
            </a:endParaRPr>
          </a:p>
          <a:p>
            <a:pPr marL="0"/>
            <a:endParaRPr lang="en-US" dirty="0">
              <a:solidFill>
                <a:srgbClr val="000000"/>
              </a:solidFill>
            </a:endParaRPr>
          </a:p>
          <a:p>
            <a:endParaRPr lang="en-US" dirty="0"/>
          </a:p>
        </p:txBody>
      </p:sp>
      <p:pic>
        <p:nvPicPr>
          <p:cNvPr id="4" name="Picture 2">
            <a:extLst>
              <a:ext uri="{FF2B5EF4-FFF2-40B4-BE49-F238E27FC236}">
                <a16:creationId xmlns:a16="http://schemas.microsoft.com/office/drawing/2014/main" id="{DE46545E-0237-1C4B-80BC-79CAE39061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47710" y="3191235"/>
            <a:ext cx="9597533" cy="472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a:extLst>
              <a:ext uri="{FF2B5EF4-FFF2-40B4-BE49-F238E27FC236}">
                <a16:creationId xmlns:a16="http://schemas.microsoft.com/office/drawing/2014/main" id="{F1B05AC5-61EA-434B-A3A3-FAA05368412C}"/>
              </a:ext>
            </a:extLst>
          </p:cNvPr>
          <p:cNvSpPr txBox="1">
            <a:spLocks noChangeArrowheads="1"/>
          </p:cNvSpPr>
          <p:nvPr/>
        </p:nvSpPr>
        <p:spPr bwMode="auto">
          <a:xfrm>
            <a:off x="11352602" y="9665142"/>
            <a:ext cx="7518520" cy="43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3200">
                <a:solidFill>
                  <a:srgbClr val="000000"/>
                </a:solidFill>
                <a:latin typeface="Times New Roman" panose="02020603050405020304" pitchFamily="18" charset="0"/>
                <a:ea typeface="MS PGothic" panose="020B0600070205080204" pitchFamily="34" charset="-128"/>
              </a:defRPr>
            </a:lvl1pPr>
            <a:lvl2pPr marL="914400" indent="-457200">
              <a:spcBef>
                <a:spcPts val="7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800">
                <a:solidFill>
                  <a:srgbClr val="000000"/>
                </a:solidFill>
                <a:latin typeface="Times New Roman" panose="02020603050405020304" pitchFamily="18" charset="0"/>
                <a:ea typeface="MS PGothic" panose="020B0600070205080204" pitchFamily="34" charset="-128"/>
              </a:defRPr>
            </a:lvl2pPr>
            <a:lvl3pPr marL="1257300" indent="-342900">
              <a:spcBef>
                <a:spcPts val="6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400">
                <a:solidFill>
                  <a:srgbClr val="000000"/>
                </a:solidFill>
                <a:latin typeface="Times New Roman" panose="02020603050405020304" pitchFamily="18" charset="0"/>
                <a:ea typeface="MS PGothic" panose="020B0600070205080204" pitchFamily="34" charset="-128"/>
              </a:defRPr>
            </a:lvl3pPr>
            <a:lvl4pPr marL="1714500" indent="-342900">
              <a:spcBef>
                <a:spcPts val="5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4pPr>
            <a:lvl5pPr marL="2171700" indent="-342900">
              <a:spcBef>
                <a:spcPts val="500"/>
              </a:spcBef>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9pPr>
          </a:lstStyle>
          <a:p>
            <a:pPr defTabSz="457200">
              <a:buNone/>
            </a:pPr>
            <a:r>
              <a:rPr lang="en-US" altLang="zh-CN" sz="2000" b="1" dirty="0">
                <a:latin typeface="Arial" panose="020B0604020202020204" pitchFamily="34" charset="0"/>
                <a:ea typeface="宋体" panose="02010600030101010101" pitchFamily="2" charset="-122"/>
                <a:cs typeface="Arial" panose="020B0604020202020204" pitchFamily="34" charset="0"/>
              </a:rPr>
              <a:t>Source: </a:t>
            </a:r>
            <a:r>
              <a:rPr lang="en-US" altLang="zh-CN" sz="2000" b="1" dirty="0">
                <a:latin typeface="Arial" panose="020B0604020202020204" pitchFamily="34" charset="0"/>
                <a:ea typeface="宋体" charset="0"/>
                <a:cs typeface="Arial" panose="020B0604020202020204" pitchFamily="34" charset="0"/>
              </a:rPr>
              <a:t>https://m-</a:t>
            </a:r>
            <a:r>
              <a:rPr lang="en-US" altLang="zh-CN" sz="2000" b="1" dirty="0" err="1">
                <a:latin typeface="Arial" panose="020B0604020202020204" pitchFamily="34" charset="0"/>
                <a:ea typeface="宋体" charset="0"/>
                <a:cs typeface="Arial" panose="020B0604020202020204" pitchFamily="34" charset="0"/>
              </a:rPr>
              <a:t>alcu.github.io</a:t>
            </a:r>
            <a:r>
              <a:rPr lang="en-US" altLang="zh-CN" sz="2000" b="1" dirty="0">
                <a:latin typeface="Arial" panose="020B0604020202020204" pitchFamily="34" charset="0"/>
                <a:ea typeface="宋体" charset="0"/>
                <a:cs typeface="Arial" panose="020B0604020202020204" pitchFamily="34" charset="0"/>
              </a:rPr>
              <a:t>/blog/2018/01/13/</a:t>
            </a:r>
            <a:r>
              <a:rPr lang="en-US" altLang="zh-CN" sz="2000" b="1" dirty="0" err="1">
                <a:latin typeface="Arial" panose="020B0604020202020204" pitchFamily="34" charset="0"/>
                <a:ea typeface="宋体" charset="0"/>
                <a:cs typeface="Arial" panose="020B0604020202020204" pitchFamily="34" charset="0"/>
              </a:rPr>
              <a:t>nmist</a:t>
            </a:r>
            <a:r>
              <a:rPr lang="en-US" altLang="zh-CN" sz="2000" b="1" dirty="0">
                <a:latin typeface="Arial" panose="020B0604020202020204" pitchFamily="34" charset="0"/>
                <a:ea typeface="宋体" charset="0"/>
                <a:cs typeface="Arial" panose="020B0604020202020204" pitchFamily="34" charset="0"/>
              </a:rPr>
              <a:t>-dataset/</a:t>
            </a:r>
            <a:endParaRPr lang="en-US" altLang="zh-CN" sz="2000" dirty="0">
              <a:latin typeface="Arial" panose="020B0604020202020204" pitchFamily="34" charset="0"/>
              <a:ea typeface="宋体" charset="0"/>
              <a:cs typeface="Arial" panose="020B0604020202020204" pitchFamily="34" charset="0"/>
            </a:endParaRPr>
          </a:p>
          <a:p>
            <a:pPr defTabSz="457200">
              <a:buNone/>
            </a:pPr>
            <a:endParaRPr lang="en-US" altLang="zh-CN" sz="2000" b="1" dirty="0">
              <a:latin typeface="Arial" panose="020B0604020202020204" pitchFamily="34" charset="0"/>
              <a:ea typeface="宋体" charset="0"/>
              <a:cs typeface="Arial" panose="020B0604020202020204" pitchFamily="34" charset="0"/>
            </a:endParaRPr>
          </a:p>
          <a:p>
            <a:pPr defTabSz="457200">
              <a:buFont typeface="Arial" panose="020B0604020202020204" pitchFamily="34" charset="0"/>
              <a:buNone/>
            </a:pPr>
            <a:endParaRPr lang="en-US" altLang="zh-CN" sz="2000" b="1" dirty="0">
              <a:latin typeface="Arial" panose="020B0604020202020204" pitchFamily="34" charset="0"/>
              <a:ea typeface="宋体" panose="02010600030101010101" pitchFamily="2" charset="-122"/>
              <a:cs typeface="Arial" panose="020B0604020202020204" pitchFamily="34" charset="0"/>
            </a:endParaRPr>
          </a:p>
        </p:txBody>
      </p:sp>
      <p:pic>
        <p:nvPicPr>
          <p:cNvPr id="6" name="Audio 5">
            <a:hlinkClick r:id="" action="ppaction://media"/>
            <a:extLst>
              <a:ext uri="{FF2B5EF4-FFF2-40B4-BE49-F238E27FC236}">
                <a16:creationId xmlns:a16="http://schemas.microsoft.com/office/drawing/2014/main" id="{8FF578AC-B52C-B743-949E-8E7EF2FE590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757110962"/>
      </p:ext>
    </p:extLst>
  </p:cSld>
  <p:clrMapOvr>
    <a:masterClrMapping/>
  </p:clrMapOvr>
  <mc:AlternateContent xmlns:mc="http://schemas.openxmlformats.org/markup-compatibility/2006">
    <mc:Choice xmlns:p14="http://schemas.microsoft.com/office/powerpoint/2010/main" Requires="p14">
      <p:transition spd="med" p14:dur="700" advTm="13409">
        <p:fade/>
      </p:transition>
    </mc:Choice>
    <mc:Fallback>
      <p:transition spd="med" advTm="1340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Examples of Machine Learning Terminology</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1" y="3191235"/>
            <a:ext cx="2102280" cy="5016063"/>
          </a:xfrm>
        </p:spPr>
        <p:txBody>
          <a:bodyPr/>
          <a:lstStyle/>
          <a:p>
            <a:pPr marL="0"/>
            <a:r>
              <a:rPr lang="en-US" b="1" dirty="0">
                <a:solidFill>
                  <a:srgbClr val="000000"/>
                </a:solidFill>
              </a:rPr>
              <a:t>Features</a:t>
            </a:r>
            <a:endParaRPr lang="en-US" dirty="0">
              <a:solidFill>
                <a:srgbClr val="000000"/>
              </a:solidFill>
            </a:endParaRPr>
          </a:p>
          <a:p>
            <a:pPr marL="0"/>
            <a:endParaRPr lang="en-US" dirty="0">
              <a:solidFill>
                <a:srgbClr val="000000"/>
              </a:solidFill>
            </a:endParaRPr>
          </a:p>
          <a:p>
            <a:endParaRPr lang="en-US" dirty="0"/>
          </a:p>
        </p:txBody>
      </p:sp>
      <p:sp>
        <p:nvSpPr>
          <p:cNvPr id="5" name="Text Box 3">
            <a:extLst>
              <a:ext uri="{FF2B5EF4-FFF2-40B4-BE49-F238E27FC236}">
                <a16:creationId xmlns:a16="http://schemas.microsoft.com/office/drawing/2014/main" id="{F1B05AC5-61EA-434B-A3A3-FAA05368412C}"/>
              </a:ext>
            </a:extLst>
          </p:cNvPr>
          <p:cNvSpPr txBox="1">
            <a:spLocks noChangeArrowheads="1"/>
          </p:cNvSpPr>
          <p:nvPr/>
        </p:nvSpPr>
        <p:spPr bwMode="auto">
          <a:xfrm>
            <a:off x="11081714" y="8334814"/>
            <a:ext cx="7518520" cy="170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3200">
                <a:solidFill>
                  <a:srgbClr val="000000"/>
                </a:solidFill>
                <a:latin typeface="Times New Roman" panose="02020603050405020304" pitchFamily="18" charset="0"/>
                <a:ea typeface="MS PGothic" panose="020B0600070205080204" pitchFamily="34" charset="-128"/>
              </a:defRPr>
            </a:lvl1pPr>
            <a:lvl2pPr marL="914400" indent="-457200">
              <a:spcBef>
                <a:spcPts val="7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800">
                <a:solidFill>
                  <a:srgbClr val="000000"/>
                </a:solidFill>
                <a:latin typeface="Times New Roman" panose="02020603050405020304" pitchFamily="18" charset="0"/>
                <a:ea typeface="MS PGothic" panose="020B0600070205080204" pitchFamily="34" charset="-128"/>
              </a:defRPr>
            </a:lvl2pPr>
            <a:lvl3pPr marL="1257300" indent="-342900">
              <a:spcBef>
                <a:spcPts val="6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400">
                <a:solidFill>
                  <a:srgbClr val="000000"/>
                </a:solidFill>
                <a:latin typeface="Times New Roman" panose="02020603050405020304" pitchFamily="18" charset="0"/>
                <a:ea typeface="MS PGothic" panose="020B0600070205080204" pitchFamily="34" charset="-128"/>
              </a:defRPr>
            </a:lvl3pPr>
            <a:lvl4pPr marL="1714500" indent="-342900">
              <a:spcBef>
                <a:spcPts val="5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4pPr>
            <a:lvl5pPr marL="2171700" indent="-342900">
              <a:spcBef>
                <a:spcPts val="500"/>
              </a:spcBef>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9pPr>
          </a:lstStyle>
          <a:p>
            <a:pPr eaLnBrk="1" hangingPunct="1">
              <a:buFontTx/>
              <a:buNone/>
              <a:defRPr/>
            </a:pPr>
            <a:r>
              <a:rPr lang="en-US" altLang="zh-CN" sz="2000" b="1" dirty="0">
                <a:latin typeface="Arial" panose="020B0604020202020204" pitchFamily="34" charset="0"/>
                <a:ea typeface="宋体" panose="02010600030101010101" pitchFamily="2" charset="-122"/>
                <a:cs typeface="Arial" panose="020B0604020202020204" pitchFamily="34" charset="0"/>
              </a:rPr>
              <a:t>Source 1: </a:t>
            </a:r>
            <a:r>
              <a:rPr lang="en-US" altLang="zh-CN" sz="2000" b="1" dirty="0">
                <a:latin typeface="Arial" panose="020B0604020202020204" pitchFamily="34" charset="0"/>
                <a:ea typeface="宋体" charset="0"/>
                <a:cs typeface="Arial" panose="020B0604020202020204" pitchFamily="34" charset="0"/>
              </a:rPr>
              <a:t>https://</a:t>
            </a:r>
            <a:r>
              <a:rPr lang="en-US" altLang="zh-CN" sz="2000" b="1" dirty="0" err="1">
                <a:latin typeface="Arial" panose="020B0604020202020204" pitchFamily="34" charset="0"/>
                <a:ea typeface="宋体" charset="0"/>
                <a:cs typeface="Arial" panose="020B0604020202020204" pitchFamily="34" charset="0"/>
              </a:rPr>
              <a:t>towardsdatascience.com</a:t>
            </a:r>
            <a:r>
              <a:rPr lang="en-US" altLang="zh-CN" sz="2000" b="1" dirty="0">
                <a:latin typeface="Arial" panose="020B0604020202020204" pitchFamily="34" charset="0"/>
                <a:ea typeface="宋体" charset="0"/>
                <a:cs typeface="Arial" panose="020B0604020202020204" pitchFamily="34" charset="0"/>
              </a:rPr>
              <a:t>/how-to-teach-a-computer-to-see-with-convolutional-neural-networks-96c120827cd1</a:t>
            </a:r>
          </a:p>
          <a:p>
            <a:pPr>
              <a:buNone/>
              <a:defRPr/>
            </a:pPr>
            <a:r>
              <a:rPr lang="en-US" altLang="zh-CN" sz="2000" b="1" dirty="0">
                <a:latin typeface="Arial" panose="020B0604020202020204" pitchFamily="34" charset="0"/>
                <a:ea typeface="宋体" charset="0"/>
                <a:cs typeface="Arial" panose="020B0604020202020204" pitchFamily="34" charset="0"/>
              </a:rPr>
              <a:t>Source 2: https://</a:t>
            </a:r>
            <a:r>
              <a:rPr lang="en-US" altLang="zh-CN" sz="2000" b="1" dirty="0" err="1">
                <a:latin typeface="Arial" panose="020B0604020202020204" pitchFamily="34" charset="0"/>
                <a:ea typeface="宋体" charset="0"/>
                <a:cs typeface="Arial" panose="020B0604020202020204" pitchFamily="34" charset="0"/>
              </a:rPr>
              <a:t>towardsdatascience.com</a:t>
            </a:r>
            <a:r>
              <a:rPr lang="en-US" altLang="zh-CN" sz="2000" b="1" dirty="0">
                <a:latin typeface="Arial" panose="020B0604020202020204" pitchFamily="34" charset="0"/>
                <a:ea typeface="宋体" charset="0"/>
                <a:cs typeface="Arial" panose="020B0604020202020204" pitchFamily="34" charset="0"/>
              </a:rPr>
              <a:t>/image-classification-in-10-minutes-with-mnist-dataset-54c35b77a38d</a:t>
            </a:r>
          </a:p>
          <a:p>
            <a:pPr>
              <a:buNone/>
              <a:defRPr/>
            </a:pPr>
            <a:endParaRPr lang="en-US" altLang="zh-CN" sz="2000" dirty="0">
              <a:latin typeface="Arial" panose="020B0604020202020204" pitchFamily="34" charset="0"/>
              <a:ea typeface="宋体" charset="0"/>
              <a:cs typeface="Arial" panose="020B0604020202020204" pitchFamily="34" charset="0"/>
            </a:endParaRPr>
          </a:p>
          <a:p>
            <a:pPr defTabSz="457200">
              <a:buFont typeface="Arial" panose="020B0604020202020204" pitchFamily="34" charset="0"/>
              <a:buNone/>
            </a:pPr>
            <a:endParaRPr lang="en-US" altLang="zh-CN" sz="2000" b="1" dirty="0">
              <a:latin typeface="Arial" panose="020B0604020202020204" pitchFamily="34" charset="0"/>
              <a:ea typeface="宋体" panose="02010600030101010101" pitchFamily="2" charset="-122"/>
              <a:cs typeface="Arial" panose="020B0604020202020204" pitchFamily="34" charset="0"/>
            </a:endParaRPr>
          </a:p>
        </p:txBody>
      </p:sp>
      <p:pic>
        <p:nvPicPr>
          <p:cNvPr id="6" name="Picture 1">
            <a:extLst>
              <a:ext uri="{FF2B5EF4-FFF2-40B4-BE49-F238E27FC236}">
                <a16:creationId xmlns:a16="http://schemas.microsoft.com/office/drawing/2014/main" id="{C54BC220-8B13-094C-A908-B3BDE3D594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9504" y="3653772"/>
            <a:ext cx="5868987"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450A7BC0-440F-8643-8F74-8DEFB1F9B5C3}"/>
              </a:ext>
            </a:extLst>
          </p:cNvPr>
          <p:cNvSpPr txBox="1">
            <a:spLocks/>
          </p:cNvSpPr>
          <p:nvPr/>
        </p:nvSpPr>
        <p:spPr bwMode="auto">
          <a:xfrm>
            <a:off x="8666083" y="3191234"/>
            <a:ext cx="2102280" cy="5016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defTabSz="914400"/>
            <a:r>
              <a:rPr lang="en-US" b="1" kern="0" dirty="0">
                <a:solidFill>
                  <a:srgbClr val="000000"/>
                </a:solidFill>
              </a:rPr>
              <a:t>Model</a:t>
            </a:r>
            <a:endParaRPr lang="en-US" kern="0" dirty="0">
              <a:solidFill>
                <a:srgbClr val="000000"/>
              </a:solidFill>
            </a:endParaRPr>
          </a:p>
          <a:p>
            <a:pPr marL="0" defTabSz="914400"/>
            <a:endParaRPr lang="en-US" kern="0" dirty="0">
              <a:solidFill>
                <a:srgbClr val="000000"/>
              </a:solidFill>
            </a:endParaRPr>
          </a:p>
          <a:p>
            <a:pPr defTabSz="914400"/>
            <a:endParaRPr lang="en-US" kern="0" dirty="0"/>
          </a:p>
        </p:txBody>
      </p:sp>
      <p:pic>
        <p:nvPicPr>
          <p:cNvPr id="8" name="Picture 2">
            <a:extLst>
              <a:ext uri="{FF2B5EF4-FFF2-40B4-BE49-F238E27FC236}">
                <a16:creationId xmlns:a16="http://schemas.microsoft.com/office/drawing/2014/main" id="{8AE298DC-81E1-EE4C-9CEE-31B06BF3F7F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768363" y="3564077"/>
            <a:ext cx="6264275"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AF9967B7-5EA2-384C-B02E-8E8FA81C808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58433462"/>
      </p:ext>
    </p:extLst>
  </p:cSld>
  <p:clrMapOvr>
    <a:masterClrMapping/>
  </p:clrMapOvr>
  <mc:AlternateContent xmlns:mc="http://schemas.openxmlformats.org/markup-compatibility/2006">
    <mc:Choice xmlns:p14="http://schemas.microsoft.com/office/powerpoint/2010/main" Requires="p14">
      <p:transition spd="med" p14:dur="700" advTm="26952">
        <p:fade/>
      </p:transition>
    </mc:Choice>
    <mc:Fallback>
      <p:transition spd="med" advTm="269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Supervised Learning</a:t>
            </a:r>
            <a:endParaRPr lang="en-US" dirty="0"/>
          </a:p>
        </p:txBody>
      </p:sp>
      <p:sp>
        <p:nvSpPr>
          <p:cNvPr id="7" name="Content Placeholder 2">
            <a:extLst>
              <a:ext uri="{FF2B5EF4-FFF2-40B4-BE49-F238E27FC236}">
                <a16:creationId xmlns:a16="http://schemas.microsoft.com/office/drawing/2014/main" id="{C89A2E4E-836F-8B4B-8244-192660D8BB6F}"/>
              </a:ext>
            </a:extLst>
          </p:cNvPr>
          <p:cNvSpPr txBox="1">
            <a:spLocks/>
          </p:cNvSpPr>
          <p:nvPr/>
        </p:nvSpPr>
        <p:spPr bwMode="auto">
          <a:xfrm>
            <a:off x="819342" y="3191234"/>
            <a:ext cx="5313830" cy="69386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indent="0" defTabSz="914400"/>
            <a:r>
              <a:rPr lang="en-US" b="1" kern="0" dirty="0">
                <a:solidFill>
                  <a:srgbClr val="000000"/>
                </a:solidFill>
              </a:rPr>
              <a:t>Data: </a:t>
            </a:r>
            <a:r>
              <a:rPr lang="en-US" kern="0" dirty="0">
                <a:solidFill>
                  <a:srgbClr val="000000"/>
                </a:solidFill>
              </a:rPr>
              <a:t>(x, y)</a:t>
            </a:r>
          </a:p>
          <a:p>
            <a:pPr marL="0" indent="0" defTabSz="914400"/>
            <a:endParaRPr lang="en-US" kern="0" dirty="0">
              <a:solidFill>
                <a:srgbClr val="000000"/>
              </a:solidFill>
            </a:endParaRPr>
          </a:p>
          <a:p>
            <a:pPr marL="0" indent="0" defTabSz="914400"/>
            <a:r>
              <a:rPr lang="en-US" b="1" kern="0" dirty="0">
                <a:solidFill>
                  <a:srgbClr val="000000"/>
                </a:solidFill>
              </a:rPr>
              <a:t>Goal: </a:t>
            </a:r>
            <a:r>
              <a:rPr lang="en-US" kern="0" dirty="0">
                <a:solidFill>
                  <a:srgbClr val="000000"/>
                </a:solidFill>
              </a:rPr>
              <a:t>Learn a function to map, discover patterns in the data (samples) that relate data attributes with a target attribute (labels).</a:t>
            </a:r>
          </a:p>
          <a:p>
            <a:pPr marL="0" indent="0" defTabSz="914400"/>
            <a:endParaRPr lang="en-US" b="1" kern="0" dirty="0">
              <a:solidFill>
                <a:srgbClr val="000000"/>
              </a:solidFill>
            </a:endParaRPr>
          </a:p>
          <a:p>
            <a:pPr marL="0" indent="0" defTabSz="914400"/>
            <a:r>
              <a:rPr lang="en-US" b="1" kern="0" dirty="0">
                <a:solidFill>
                  <a:srgbClr val="000000"/>
                </a:solidFill>
              </a:rPr>
              <a:t>Examples: </a:t>
            </a:r>
            <a:r>
              <a:rPr lang="en-US" kern="0" dirty="0">
                <a:solidFill>
                  <a:srgbClr val="000000"/>
                </a:solidFill>
              </a:rPr>
              <a:t>Classification, Regression, Object detection,</a:t>
            </a:r>
          </a:p>
          <a:p>
            <a:pPr marL="0" indent="0" defTabSz="914400"/>
            <a:r>
              <a:rPr lang="en-US" kern="0" dirty="0">
                <a:solidFill>
                  <a:srgbClr val="000000"/>
                </a:solidFill>
              </a:rPr>
              <a:t>Object tracking, etc.</a:t>
            </a:r>
          </a:p>
          <a:p>
            <a:pPr defTabSz="914400"/>
            <a:endParaRPr lang="en-US" kern="0" dirty="0">
              <a:solidFill>
                <a:srgbClr val="000000"/>
              </a:solidFill>
            </a:endParaRPr>
          </a:p>
          <a:p>
            <a:pPr defTabSz="914400"/>
            <a:endParaRPr lang="en-US" kern="0" dirty="0">
              <a:solidFill>
                <a:srgbClr val="000000"/>
              </a:solidFill>
            </a:endParaRPr>
          </a:p>
          <a:p>
            <a:pPr defTabSz="914400"/>
            <a:endParaRPr lang="en-US" kern="0" dirty="0"/>
          </a:p>
        </p:txBody>
      </p:sp>
      <p:pic>
        <p:nvPicPr>
          <p:cNvPr id="8" name="Picture 2">
            <a:extLst>
              <a:ext uri="{FF2B5EF4-FFF2-40B4-BE49-F238E27FC236}">
                <a16:creationId xmlns:a16="http://schemas.microsoft.com/office/drawing/2014/main" id="{D27F266B-5AC1-7A45-BD9F-0B04663805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5053" y="3548073"/>
            <a:ext cx="10759554" cy="370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a:extLst>
              <a:ext uri="{FF2B5EF4-FFF2-40B4-BE49-F238E27FC236}">
                <a16:creationId xmlns:a16="http://schemas.microsoft.com/office/drawing/2014/main" id="{3C0B16BE-6591-A44B-A19D-83D4284B0954}"/>
              </a:ext>
            </a:extLst>
          </p:cNvPr>
          <p:cNvSpPr txBox="1">
            <a:spLocks noChangeArrowheads="1"/>
          </p:cNvSpPr>
          <p:nvPr/>
        </p:nvSpPr>
        <p:spPr bwMode="auto">
          <a:xfrm>
            <a:off x="11196488" y="9321801"/>
            <a:ext cx="7518520" cy="43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3200">
                <a:solidFill>
                  <a:srgbClr val="000000"/>
                </a:solidFill>
                <a:latin typeface="Times New Roman" panose="02020603050405020304" pitchFamily="18" charset="0"/>
                <a:ea typeface="MS PGothic" panose="020B0600070205080204" pitchFamily="34" charset="-128"/>
              </a:defRPr>
            </a:lvl1pPr>
            <a:lvl2pPr marL="914400" indent="-457200">
              <a:spcBef>
                <a:spcPts val="7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800">
                <a:solidFill>
                  <a:srgbClr val="000000"/>
                </a:solidFill>
                <a:latin typeface="Times New Roman" panose="02020603050405020304" pitchFamily="18" charset="0"/>
                <a:ea typeface="MS PGothic" panose="020B0600070205080204" pitchFamily="34" charset="-128"/>
              </a:defRPr>
            </a:lvl2pPr>
            <a:lvl3pPr marL="1257300" indent="-342900">
              <a:spcBef>
                <a:spcPts val="6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400">
                <a:solidFill>
                  <a:srgbClr val="000000"/>
                </a:solidFill>
                <a:latin typeface="Times New Roman" panose="02020603050405020304" pitchFamily="18" charset="0"/>
                <a:ea typeface="MS PGothic" panose="020B0600070205080204" pitchFamily="34" charset="-128"/>
              </a:defRPr>
            </a:lvl3pPr>
            <a:lvl4pPr marL="1714500" indent="-342900">
              <a:spcBef>
                <a:spcPts val="5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4pPr>
            <a:lvl5pPr marL="2171700" indent="-342900">
              <a:spcBef>
                <a:spcPts val="500"/>
              </a:spcBef>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9pPr>
          </a:lstStyle>
          <a:p>
            <a:pPr defTabSz="457200">
              <a:buNone/>
            </a:pPr>
            <a:r>
              <a:rPr lang="en-US" altLang="zh-CN" sz="2000" b="1" dirty="0">
                <a:latin typeface="Arial" panose="020B0604020202020204" pitchFamily="34" charset="0"/>
                <a:ea typeface="宋体" panose="02010600030101010101" pitchFamily="2" charset="-122"/>
                <a:cs typeface="Arial" panose="020B0604020202020204" pitchFamily="34" charset="0"/>
              </a:rPr>
              <a:t>Source: </a:t>
            </a:r>
            <a:r>
              <a:rPr lang="en-US" altLang="zh-CN" sz="2000" b="1" dirty="0">
                <a:latin typeface="Arial" panose="020B0604020202020204" pitchFamily="34" charset="0"/>
                <a:ea typeface="宋体" charset="0"/>
                <a:cs typeface="Arial" panose="020B0604020202020204" pitchFamily="34" charset="0"/>
              </a:rPr>
              <a:t>http://bigdata-</a:t>
            </a:r>
            <a:r>
              <a:rPr lang="en-US" altLang="zh-CN" sz="2000" b="1" dirty="0" err="1">
                <a:latin typeface="Arial" panose="020B0604020202020204" pitchFamily="34" charset="0"/>
                <a:ea typeface="宋体" charset="0"/>
                <a:cs typeface="Arial" panose="020B0604020202020204" pitchFamily="34" charset="0"/>
              </a:rPr>
              <a:t>madesimple.com</a:t>
            </a:r>
            <a:r>
              <a:rPr lang="en-US" altLang="zh-CN" sz="2000" b="1" dirty="0">
                <a:latin typeface="Arial" panose="020B0604020202020204" pitchFamily="34" charset="0"/>
                <a:ea typeface="宋体" charset="0"/>
                <a:cs typeface="Arial" panose="020B0604020202020204" pitchFamily="34" charset="0"/>
              </a:rPr>
              <a:t>/machine-learning-explained-understanding-supervised-unsupervised-and-reinforcement-learning/</a:t>
            </a:r>
          </a:p>
          <a:p>
            <a:pPr defTabSz="457200">
              <a:buNone/>
            </a:pPr>
            <a:endParaRPr lang="en-US" altLang="zh-CN" sz="2000" dirty="0">
              <a:latin typeface="Arial" panose="020B0604020202020204" pitchFamily="34" charset="0"/>
              <a:ea typeface="宋体" charset="0"/>
              <a:cs typeface="Arial" panose="020B0604020202020204" pitchFamily="34" charset="0"/>
            </a:endParaRPr>
          </a:p>
          <a:p>
            <a:pPr defTabSz="457200">
              <a:buNone/>
            </a:pPr>
            <a:endParaRPr lang="en-US" altLang="zh-CN" sz="2000" b="1" dirty="0">
              <a:latin typeface="Arial" panose="020B0604020202020204" pitchFamily="34" charset="0"/>
              <a:ea typeface="宋体" charset="0"/>
              <a:cs typeface="Arial" panose="020B0604020202020204" pitchFamily="34" charset="0"/>
            </a:endParaRPr>
          </a:p>
          <a:p>
            <a:pPr defTabSz="457200">
              <a:buFont typeface="Arial" panose="020B0604020202020204" pitchFamily="34" charset="0"/>
              <a:buNone/>
            </a:pPr>
            <a:endParaRPr lang="en-US" altLang="zh-CN" sz="2000" b="1" dirty="0">
              <a:latin typeface="Arial" panose="020B0604020202020204" pitchFamily="34" charset="0"/>
              <a:ea typeface="宋体" panose="02010600030101010101" pitchFamily="2" charset="-122"/>
              <a:cs typeface="Arial" panose="020B0604020202020204" pitchFamily="34" charset="0"/>
            </a:endParaRPr>
          </a:p>
        </p:txBody>
      </p:sp>
      <p:pic>
        <p:nvPicPr>
          <p:cNvPr id="14" name="Audio 13">
            <a:hlinkClick r:id="" action="ppaction://media"/>
            <a:extLst>
              <a:ext uri="{FF2B5EF4-FFF2-40B4-BE49-F238E27FC236}">
                <a16:creationId xmlns:a16="http://schemas.microsoft.com/office/drawing/2014/main" id="{D5E2F88F-0DFC-5D48-9765-671CE14B198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02131357"/>
      </p:ext>
    </p:extLst>
  </p:cSld>
  <p:clrMapOvr>
    <a:masterClrMapping/>
  </p:clrMapOvr>
  <mc:AlternateContent xmlns:mc="http://schemas.openxmlformats.org/markup-compatibility/2006">
    <mc:Choice xmlns:p14="http://schemas.microsoft.com/office/powerpoint/2010/main" Requires="p14">
      <p:transition spd="med" p14:dur="700" advTm="44421">
        <p:fade/>
      </p:transition>
    </mc:Choice>
    <mc:Fallback>
      <p:transition spd="med" advTm="444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Title &amp; Bullet">
  <a:themeElements>
    <a:clrScheme name="Custom 1">
      <a:dk1>
        <a:srgbClr val="CDCDCD"/>
      </a:dk1>
      <a:lt1>
        <a:srgbClr val="FFFFFF"/>
      </a:lt1>
      <a:dk2>
        <a:srgbClr val="000000"/>
      </a:dk2>
      <a:lt2>
        <a:srgbClr val="76B900"/>
      </a:lt2>
      <a:accent1>
        <a:srgbClr val="008564"/>
      </a:accent1>
      <a:accent2>
        <a:srgbClr val="5D1682"/>
      </a:accent2>
      <a:accent3>
        <a:srgbClr val="890C58"/>
      </a:accent3>
      <a:accent4>
        <a:srgbClr val="5E5E5E"/>
      </a:accent4>
      <a:accent5>
        <a:srgbClr val="8C8C8C"/>
      </a:accent5>
      <a:accent6>
        <a:srgbClr val="0071C5"/>
      </a:accent6>
      <a:hlink>
        <a:srgbClr val="76B900"/>
      </a:hlink>
      <a:folHlink>
        <a:srgbClr val="76B9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sz="1600" dirty="0" err="1" smtClean="0">
            <a:solidFill>
              <a:schemeClr val="bg1"/>
            </a:solidFill>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3317AA0AAFE040A4C7C5D23CBE8847" ma:contentTypeVersion="4" ma:contentTypeDescription="Create a new document." ma:contentTypeScope="" ma:versionID="5b1f19b83b10f4e69c2746e9f27fdab9">
  <xsd:schema xmlns:xsd="http://www.w3.org/2001/XMLSchema" xmlns:xs="http://www.w3.org/2001/XMLSchema" xmlns:p="http://schemas.microsoft.com/office/2006/metadata/properties" xmlns:ns2="b2811cf8-4877-470e-bec4-f5c16c1a5202" targetNamespace="http://schemas.microsoft.com/office/2006/metadata/properties" ma:root="true" ma:fieldsID="cd1f39e3641858cffea9d19f9c4007fb" ns2:_="">
    <xsd:import namespace="b2811cf8-4877-470e-bec4-f5c16c1a52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811cf8-4877-470e-bec4-f5c16c1a52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F5D287-3A7E-481F-91A1-123BDBAE89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811cf8-4877-470e-bec4-f5c16c1a52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88E22E-2A4B-4FB1-9848-BF16E7DBE74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E29B7386-0C5E-43DB-8BF1-052EEAD5F5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95759</TotalTime>
  <Words>1231</Words>
  <Application>Microsoft Macintosh PowerPoint</Application>
  <PresentationFormat>Custom</PresentationFormat>
  <Paragraphs>118</Paragraphs>
  <Slides>12</Slides>
  <Notes>11</Notes>
  <HiddenSlides>0</HiddenSlides>
  <MMClips>12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Courier New</vt:lpstr>
      <vt:lpstr>Trebuchet MS</vt:lpstr>
      <vt:lpstr>Wingdings</vt:lpstr>
      <vt:lpstr>Title &amp; Bullet</vt:lpstr>
      <vt:lpstr>Lecture 14.2 - Introduction to Supervised Learning</vt:lpstr>
      <vt:lpstr>PowerPoint Presentation</vt:lpstr>
      <vt:lpstr> Machine Learning</vt:lpstr>
      <vt:lpstr> Machine Learning</vt:lpstr>
      <vt:lpstr> Machine Learning Terminology</vt:lpstr>
      <vt:lpstr> Machine Learning Terminology</vt:lpstr>
      <vt:lpstr> Examples of Machine Learning Terminology</vt:lpstr>
      <vt:lpstr> Examples of Machine Learning Terminology</vt:lpstr>
      <vt:lpstr> Supervised Learning</vt:lpstr>
      <vt:lpstr> Supervised Learning</vt:lpstr>
      <vt:lpstr> Supervised Learning Applications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Hohn</dc:creator>
  <cp:lastModifiedBy>Lucy Nwosu</cp:lastModifiedBy>
  <cp:revision>3894</cp:revision>
  <dcterms:created xsi:type="dcterms:W3CDTF">2008-01-24T03:11:41Z</dcterms:created>
  <dcterms:modified xsi:type="dcterms:W3CDTF">2022-05-14T13:37:21Z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0x010100903317AA0AAFE040A4C7C5D23CBE8847</vt:lpwstr>
  </property>
  <property fmtid="{D5CDD505-2E9C-101B-9397-08002B2CF9AE}" pid="3" name="MSIP_Label_6b558183-044c-4105-8d9c-cea02a2a3d86_Enabled">
    <vt:lpwstr>True</vt:lpwstr>
  </property>
  <property fmtid="{D5CDD505-2E9C-101B-9397-08002B2CF9AE}" pid="4" name="MSIP_Label_6b558183-044c-4105-8d9c-cea02a2a3d86_SiteId">
    <vt:lpwstr>43083d15-7273-40c1-b7db-39efd9ccc17a</vt:lpwstr>
  </property>
  <property fmtid="{D5CDD505-2E9C-101B-9397-08002B2CF9AE}" pid="5" name="MSIP_Label_6b558183-044c-4105-8d9c-cea02a2a3d86_Ref">
    <vt:lpwstr>https://api.informationprotection.azure.com/api/43083d15-7273-40c1-b7db-39efd9ccc17a</vt:lpwstr>
  </property>
  <property fmtid="{D5CDD505-2E9C-101B-9397-08002B2CF9AE}" pid="6" name="MSIP_Label_6b558183-044c-4105-8d9c-cea02a2a3d86_Owner">
    <vt:lpwstr>lspillman@nvidia.com</vt:lpwstr>
  </property>
  <property fmtid="{D5CDD505-2E9C-101B-9397-08002B2CF9AE}" pid="7" name="MSIP_Label_6b558183-044c-4105-8d9c-cea02a2a3d86_SetDate">
    <vt:lpwstr>2018-05-11T15:28:31.9824217-07:00</vt:lpwstr>
  </property>
  <property fmtid="{D5CDD505-2E9C-101B-9397-08002B2CF9AE}" pid="8" name="MSIP_Label_6b558183-044c-4105-8d9c-cea02a2a3d86_Name">
    <vt:lpwstr>Unrestricted</vt:lpwstr>
  </property>
  <property fmtid="{D5CDD505-2E9C-101B-9397-08002B2CF9AE}" pid="9" name="MSIP_Label_6b558183-044c-4105-8d9c-cea02a2a3d86_Application">
    <vt:lpwstr>Microsoft Azure Information Protection</vt:lpwstr>
  </property>
  <property fmtid="{D5CDD505-2E9C-101B-9397-08002B2CF9AE}" pid="10" name="MSIP_Label_6b558183-044c-4105-8d9c-cea02a2a3d86_Extended_MSFT_Method">
    <vt:lpwstr>Automatic</vt:lpwstr>
  </property>
  <property fmtid="{D5CDD505-2E9C-101B-9397-08002B2CF9AE}" pid="11" name="Sensitivity">
    <vt:lpwstr>Unrestricted</vt:lpwstr>
  </property>
</Properties>
</file>