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6"/>
  </p:notesMasterIdLst>
  <p:handoutMasterIdLst>
    <p:handoutMasterId r:id="rId17"/>
  </p:handoutMasterIdLst>
  <p:sldIdLst>
    <p:sldId id="818" r:id="rId5"/>
    <p:sldId id="809" r:id="rId6"/>
    <p:sldId id="828" r:id="rId7"/>
    <p:sldId id="829" r:id="rId8"/>
    <p:sldId id="830" r:id="rId9"/>
    <p:sldId id="831" r:id="rId10"/>
    <p:sldId id="832" r:id="rId11"/>
    <p:sldId id="833" r:id="rId12"/>
    <p:sldId id="834" r:id="rId13"/>
    <p:sldId id="835" r:id="rId14"/>
    <p:sldId id="820" r:id="rId15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A7C09-DEB4-45B1-F488-917B906F56A5}" v="7" dt="2021-05-06T16:36:14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0" autoAdjust="0"/>
    <p:restoredTop sz="77080" autoAdjust="0"/>
  </p:normalViewPr>
  <p:slideViewPr>
    <p:cSldViewPr snapToGrid="0">
      <p:cViewPr varScale="1">
        <p:scale>
          <a:sx n="57" d="100"/>
          <a:sy n="57" d="100"/>
        </p:scale>
        <p:origin x="1184" y="192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_nvidia.com#ext#@gtvault.onmicrosoft.com::c69b4972-ef89-4265-a3e3-b054213acbae" providerId="AD" clId="Web-{1CDA7C09-DEB4-45B1-F488-917B906F56A5}"/>
    <pc:docChg chg="modSld">
      <pc:chgData name="Joe Bungo" userId="S::jbungo_nvidia.com#ext#@gtvault.onmicrosoft.com::c69b4972-ef89-4265-a3e3-b054213acbae" providerId="AD" clId="Web-{1CDA7C09-DEB4-45B1-F488-917B906F56A5}" dt="2021-05-06T16:36:14.699" v="6"/>
      <pc:docMkLst>
        <pc:docMk/>
      </pc:docMkLst>
      <pc:sldChg chg="addSp modSp mod modClrScheme chgLayout">
        <pc:chgData name="Joe Bungo" userId="S::jbungo_nvidia.com#ext#@gtvault.onmicrosoft.com::c69b4972-ef89-4265-a3e3-b054213acbae" providerId="AD" clId="Web-{1CDA7C09-DEB4-45B1-F488-917B906F56A5}" dt="2021-05-06T16:35:38.884" v="0"/>
        <pc:sldMkLst>
          <pc:docMk/>
          <pc:sldMk cId="4107866147" sldId="828"/>
        </pc:sldMkLst>
        <pc:spChg chg="mod ord">
          <ac:chgData name="Joe Bungo" userId="S::jbungo_nvidia.com#ext#@gtvault.onmicrosoft.com::c69b4972-ef89-4265-a3e3-b054213acbae" providerId="AD" clId="Web-{1CDA7C09-DEB4-45B1-F488-917B906F56A5}" dt="2021-05-06T16:35:38.884" v="0"/>
          <ac:spMkLst>
            <pc:docMk/>
            <pc:sldMk cId="4107866147" sldId="828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1CDA7C09-DEB4-45B1-F488-917B906F56A5}" dt="2021-05-06T16:35:38.884" v="0"/>
          <ac:spMkLst>
            <pc:docMk/>
            <pc:sldMk cId="4107866147" sldId="828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1CDA7C09-DEB4-45B1-F488-917B906F56A5}" dt="2021-05-06T16:35:38.884" v="0"/>
          <ac:spMkLst>
            <pc:docMk/>
            <pc:sldMk cId="4107866147" sldId="828"/>
            <ac:spMk id="4" creationId="{4555C61A-D5F9-49C2-B123-4178BF679E51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1CDA7C09-DEB4-45B1-F488-917B906F56A5}" dt="2021-05-06T16:35:46.244" v="1"/>
        <pc:sldMkLst>
          <pc:docMk/>
          <pc:sldMk cId="1986652722" sldId="829"/>
        </pc:sldMkLst>
        <pc:spChg chg="mod ord">
          <ac:chgData name="Joe Bungo" userId="S::jbungo_nvidia.com#ext#@gtvault.onmicrosoft.com::c69b4972-ef89-4265-a3e3-b054213acbae" providerId="AD" clId="Web-{1CDA7C09-DEB4-45B1-F488-917B906F56A5}" dt="2021-05-06T16:35:46.244" v="1"/>
          <ac:spMkLst>
            <pc:docMk/>
            <pc:sldMk cId="1986652722" sldId="829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1CDA7C09-DEB4-45B1-F488-917B906F56A5}" dt="2021-05-06T16:35:46.244" v="1"/>
          <ac:spMkLst>
            <pc:docMk/>
            <pc:sldMk cId="1986652722" sldId="829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1CDA7C09-DEB4-45B1-F488-917B906F56A5}" dt="2021-05-06T16:35:46.244" v="1"/>
          <ac:spMkLst>
            <pc:docMk/>
            <pc:sldMk cId="1986652722" sldId="829"/>
            <ac:spMk id="4" creationId="{9DC7823A-D51B-47DF-911B-C596DFDAB4BE}"/>
          </ac:spMkLst>
        </pc:spChg>
      </pc:sldChg>
      <pc:sldChg chg="addSp delSp modSp mod modClrScheme chgLayout">
        <pc:chgData name="Joe Bungo" userId="S::jbungo_nvidia.com#ext#@gtvault.onmicrosoft.com::c69b4972-ef89-4265-a3e3-b054213acbae" providerId="AD" clId="Web-{1CDA7C09-DEB4-45B1-F488-917B906F56A5}" dt="2021-05-06T16:36:03.448" v="5"/>
        <pc:sldMkLst>
          <pc:docMk/>
          <pc:sldMk cId="784347284" sldId="830"/>
        </pc:sldMkLst>
        <pc:spChg chg="mod ord">
          <ac:chgData name="Joe Bungo" userId="S::jbungo_nvidia.com#ext#@gtvault.onmicrosoft.com::c69b4972-ef89-4265-a3e3-b054213acbae" providerId="AD" clId="Web-{1CDA7C09-DEB4-45B1-F488-917B906F56A5}" dt="2021-05-06T16:36:03.448" v="5"/>
          <ac:spMkLst>
            <pc:docMk/>
            <pc:sldMk cId="784347284" sldId="830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1CDA7C09-DEB4-45B1-F488-917B906F56A5}" dt="2021-05-06T16:36:03.448" v="5"/>
          <ac:spMkLst>
            <pc:docMk/>
            <pc:sldMk cId="784347284" sldId="830"/>
            <ac:spMk id="3" creationId="{C1B0618A-44B1-4FAB-8416-1D9926BCD483}"/>
          </ac:spMkLst>
        </pc:spChg>
        <pc:spChg chg="add del mod ord">
          <ac:chgData name="Joe Bungo" userId="S::jbungo_nvidia.com#ext#@gtvault.onmicrosoft.com::c69b4972-ef89-4265-a3e3-b054213acbae" providerId="AD" clId="Web-{1CDA7C09-DEB4-45B1-F488-917B906F56A5}" dt="2021-05-06T16:35:56.010" v="3"/>
          <ac:spMkLst>
            <pc:docMk/>
            <pc:sldMk cId="784347284" sldId="830"/>
            <ac:spMk id="4" creationId="{923F512F-9372-4F6E-A569-C4B834CE3FD9}"/>
          </ac:spMkLst>
        </pc:spChg>
        <pc:spChg chg="add del mod ord">
          <ac:chgData name="Joe Bungo" userId="S::jbungo_nvidia.com#ext#@gtvault.onmicrosoft.com::c69b4972-ef89-4265-a3e3-b054213acbae" providerId="AD" clId="Web-{1CDA7C09-DEB4-45B1-F488-917B906F56A5}" dt="2021-05-06T16:36:03.448" v="5"/>
          <ac:spMkLst>
            <pc:docMk/>
            <pc:sldMk cId="784347284" sldId="830"/>
            <ac:spMk id="5" creationId="{56C6F651-71CE-465C-AAFE-F19CDC941A01}"/>
          </ac:spMkLst>
        </pc:spChg>
      </pc:sldChg>
      <pc:sldChg chg="addSp modSp mod modClrScheme chgLayout">
        <pc:chgData name="Joe Bungo" userId="S::jbungo_nvidia.com#ext#@gtvault.onmicrosoft.com::c69b4972-ef89-4265-a3e3-b054213acbae" providerId="AD" clId="Web-{1CDA7C09-DEB4-45B1-F488-917B906F56A5}" dt="2021-05-06T16:36:14.699" v="6"/>
        <pc:sldMkLst>
          <pc:docMk/>
          <pc:sldMk cId="1000648589" sldId="834"/>
        </pc:sldMkLst>
        <pc:spChg chg="mod ord">
          <ac:chgData name="Joe Bungo" userId="S::jbungo_nvidia.com#ext#@gtvault.onmicrosoft.com::c69b4972-ef89-4265-a3e3-b054213acbae" providerId="AD" clId="Web-{1CDA7C09-DEB4-45B1-F488-917B906F56A5}" dt="2021-05-06T16:36:14.699" v="6"/>
          <ac:spMkLst>
            <pc:docMk/>
            <pc:sldMk cId="1000648589" sldId="834"/>
            <ac:spMk id="2" creationId="{8A2FEA43-44D8-4A70-A65D-DE5E7DE733D7}"/>
          </ac:spMkLst>
        </pc:spChg>
        <pc:spChg chg="mod ord">
          <ac:chgData name="Joe Bungo" userId="S::jbungo_nvidia.com#ext#@gtvault.onmicrosoft.com::c69b4972-ef89-4265-a3e3-b054213acbae" providerId="AD" clId="Web-{1CDA7C09-DEB4-45B1-F488-917B906F56A5}" dt="2021-05-06T16:36:14.699" v="6"/>
          <ac:spMkLst>
            <pc:docMk/>
            <pc:sldMk cId="1000648589" sldId="834"/>
            <ac:spMk id="3" creationId="{C1B0618A-44B1-4FAB-8416-1D9926BCD483}"/>
          </ac:spMkLst>
        </pc:spChg>
        <pc:spChg chg="add mod ord">
          <ac:chgData name="Joe Bungo" userId="S::jbungo_nvidia.com#ext#@gtvault.onmicrosoft.com::c69b4972-ef89-4265-a3e3-b054213acbae" providerId="AD" clId="Web-{1CDA7C09-DEB4-45B1-F488-917B906F56A5}" dt="2021-05-06T16:36:14.699" v="6"/>
          <ac:spMkLst>
            <pc:docMk/>
            <pc:sldMk cId="1000648589" sldId="834"/>
            <ac:spMk id="4" creationId="{3B61D276-C61A-405F-9260-9CD786D83B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5/14/22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will introduce a standard supervised model, linear supervised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3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core idea of linear supervised model is demonstrated in the formular, where x is feature and w is corresponding weight. The relation between feature and target Y is linear.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Linear model can be built for resolving problems for linear classification and linear regression.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1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Logistic regression is a simple linear classification algorithm that predicts the probability of a binary response belonging to one class or the other.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 employs logistic function to implement classification. If the output of logistic function is </a:t>
            </a:r>
            <a:r>
              <a:rPr lang="en-US" dirty="0">
                <a:solidFill>
                  <a:srgbClr val="000000"/>
                </a:solidFill>
              </a:rPr>
              <a:t>greater than 50%, then the model predicts that the instance belongs to the positive class, otherwise, the negative class. It is a good baseline for binary classification.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point emphasized is that it is a classification </a:t>
            </a:r>
            <a:r>
              <a:rPr lang="en-US" dirty="0">
                <a:solidFill>
                  <a:srgbClr val="000000"/>
                </a:solidFill>
              </a:rPr>
              <a:t>algorithm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rather than regression algorithm.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The output of this function is an 'S'-shaped curve instead of a straight line that makes it a natural fit for dividing data into groups.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Specifically, the probabilities describing the possible outcomes of a single trial are modeled with the logistic function.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6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>
                <a:solidFill>
                  <a:srgbClr val="000000"/>
                </a:solidFill>
              </a:rPr>
              <a:t>Logistic Regression , w</a:t>
            </a:r>
            <a:r>
              <a:rPr lang="en-US" dirty="0"/>
              <a:t>hen the hypothesis  </a:t>
            </a:r>
            <a:r>
              <a:rPr lang="en-US" dirty="0" err="1"/>
              <a:t>ℎ</a:t>
            </a:r>
            <a:r>
              <a:rPr lang="en-US" baseline="-25000" dirty="0"/>
              <a:t>𝜃</a:t>
            </a:r>
            <a:r>
              <a:rPr lang="en-US" dirty="0"/>
              <a:t>(𝑥)  outputs some number, we can treat that number as estimated probability that 𝑦=1 on input 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binary classification we use a different hypothesis.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Predict the probability that a given example belongs to the “1” class versus the probability that it belongs to the “0” class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1 (positive) : e.g. malignant tumor</a:t>
            </a:r>
          </a:p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0 (negative) : e.g. non-malignant tumor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3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</a:t>
            </a:r>
            <a:r>
              <a:rPr lang="en-US" dirty="0">
                <a:solidFill>
                  <a:srgbClr val="000000"/>
                </a:solidFill>
              </a:rPr>
              <a:t>Use </a:t>
            </a:r>
            <a:r>
              <a:rPr lang="en-US" b="1" dirty="0" err="1">
                <a:solidFill>
                  <a:srgbClr val="000000"/>
                </a:solidFill>
              </a:rPr>
              <a:t>Sigmod</a:t>
            </a:r>
            <a:r>
              <a:rPr lang="en-US" b="1" dirty="0">
                <a:solidFill>
                  <a:srgbClr val="000000"/>
                </a:solidFill>
              </a:rPr>
              <a:t> function </a:t>
            </a:r>
            <a:r>
              <a:rPr lang="en-US" dirty="0">
                <a:solidFill>
                  <a:srgbClr val="000000"/>
                </a:solidFill>
              </a:rPr>
              <a:t>to transform the linear calculation to probability.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right figure shows the curve of this function.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function will squash output z to a range (0,1) that can be treated as probability.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4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learn the parameter 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n-US" dirty="0"/>
              <a:t> of linear model, we have to build a loss function that is a guide to tune the parameter 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Here is an example of loss function, cross entropy loss, where </a:t>
            </a:r>
            <a:r>
              <a:rPr lang="en-US" dirty="0" err="1">
                <a:solidFill>
                  <a:srgbClr val="000000"/>
                </a:solidFill>
              </a:rPr>
              <a:t>y</a:t>
            </a:r>
            <a:r>
              <a:rPr lang="en-US" baseline="30000" dirty="0" err="1">
                <a:solidFill>
                  <a:srgbClr val="000000"/>
                </a:solidFill>
              </a:rPr>
              <a:t>i</a:t>
            </a:r>
            <a:r>
              <a:rPr lang="en-US" baseline="0" dirty="0">
                <a:solidFill>
                  <a:srgbClr val="000000"/>
                </a:solidFill>
              </a:rPr>
              <a:t> is the target (label) and x</a:t>
            </a:r>
            <a:r>
              <a:rPr lang="en-US" baseline="30000" dirty="0">
                <a:solidFill>
                  <a:srgbClr val="000000"/>
                </a:solidFill>
              </a:rPr>
              <a:t>i </a:t>
            </a:r>
            <a:r>
              <a:rPr lang="en-US" baseline="0" dirty="0">
                <a:solidFill>
                  <a:srgbClr val="000000"/>
                </a:solidFill>
              </a:rPr>
              <a:t>is the </a:t>
            </a:r>
            <a:r>
              <a:rPr lang="en-US" baseline="0" dirty="0" err="1">
                <a:solidFill>
                  <a:srgbClr val="000000"/>
                </a:solidFill>
              </a:rPr>
              <a:t>i</a:t>
            </a:r>
            <a:r>
              <a:rPr lang="en-US" i="1" baseline="0" dirty="0" err="1">
                <a:solidFill>
                  <a:srgbClr val="000000"/>
                </a:solidFill>
              </a:rPr>
              <a:t>th</a:t>
            </a:r>
            <a:r>
              <a:rPr lang="en-US" baseline="0" dirty="0">
                <a:solidFill>
                  <a:srgbClr val="000000"/>
                </a:solidFill>
              </a:rPr>
              <a:t> sample.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>
                <a:solidFill>
                  <a:srgbClr val="000000"/>
                </a:solidFill>
              </a:rPr>
              <a:t>And we can apply </a:t>
            </a:r>
            <a:r>
              <a:rPr lang="en-US" dirty="0">
                <a:solidFill>
                  <a:srgbClr val="000000"/>
                </a:solidFill>
              </a:rPr>
              <a:t>Maximum Likelihood Estimation to learn </a:t>
            </a:r>
            <a:r>
              <a:rPr lang="el-GR" dirty="0">
                <a:solidFill>
                  <a:srgbClr val="000000"/>
                </a:solidFill>
              </a:rPr>
              <a:t>θ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9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linear regression, its output is </a:t>
            </a:r>
            <a:r>
              <a:rPr lang="en-US" dirty="0">
                <a:solidFill>
                  <a:srgbClr val="000000"/>
                </a:solidFill>
              </a:rPr>
              <a:t>a continuous value, which is main difference to linear classification.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8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Compared to linear classification, we will employ mean square error as the loss function to learning the parameters 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0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569018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1577076" cy="1188097"/>
          </a:xfrm>
        </p:spPr>
        <p:txBody>
          <a:bodyPr/>
          <a:lstStyle/>
          <a:p>
            <a:r>
              <a:rPr lang="en-US"/>
              <a:t>Lecture 14.3 </a:t>
            </a:r>
            <a:r>
              <a:rPr lang="en-US" dirty="0"/>
              <a:t>- Linear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5" y="6188616"/>
            <a:ext cx="16193679" cy="170508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1D28912-85AF-3B49-A665-A71844BF7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597">
        <p:fade/>
      </p:transition>
    </mc:Choice>
    <mc:Fallback>
      <p:transition spd="med" advTm="7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Linear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3785660" cy="5368566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Simple Linear Regression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Multiple Linear Regression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Loss Function: </a:t>
            </a:r>
            <a:r>
              <a:rPr lang="en-US" dirty="0"/>
              <a:t>mean square error </a:t>
            </a:r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9F83DF-EB31-124F-9590-28FFA7F63822}"/>
                  </a:ext>
                </a:extLst>
              </p:cNvPr>
              <p:cNvSpPr txBox="1"/>
              <p:nvPr/>
            </p:nvSpPr>
            <p:spPr>
              <a:xfrm>
                <a:off x="6572972" y="3523837"/>
                <a:ext cx="3667350" cy="54123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baseline="-25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9F83DF-EB31-124F-9590-28FFA7F63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972" y="3523837"/>
                <a:ext cx="3667350" cy="541238"/>
              </a:xfrm>
              <a:prstGeom prst="rect">
                <a:avLst/>
              </a:prstGeom>
              <a:blipFill>
                <a:blip r:embed="rId5"/>
                <a:stretch>
                  <a:fillRect l="-4138" t="-2273" b="-1818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AEB261-5891-5D47-AE18-D2CC7F6F7262}"/>
                  </a:ext>
                </a:extLst>
              </p:cNvPr>
              <p:cNvSpPr txBox="1"/>
              <p:nvPr/>
            </p:nvSpPr>
            <p:spPr>
              <a:xfrm>
                <a:off x="4051849" y="6221926"/>
                <a:ext cx="10741595" cy="54123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𝑤𝑛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𝑥𝑛</m:t>
                      </m:r>
                    </m:oMath>
                  </m:oMathPara>
                </a14:m>
                <a:endParaRPr lang="en-US" sz="4000" baseline="-25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AEB261-5891-5D47-AE18-D2CC7F6F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9" y="6221926"/>
                <a:ext cx="10741595" cy="541238"/>
              </a:xfrm>
              <a:prstGeom prst="rect">
                <a:avLst/>
              </a:prstGeom>
              <a:blipFill>
                <a:blip r:embed="rId6"/>
                <a:stretch>
                  <a:fillRect l="-1182" t="-2326" b="-2093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7B732C-1BA7-BD47-8B2A-C4296F341DEA}"/>
                  </a:ext>
                </a:extLst>
              </p:cNvPr>
              <p:cNvSpPr txBox="1"/>
              <p:nvPr/>
            </p:nvSpPr>
            <p:spPr>
              <a:xfrm>
                <a:off x="6335407" y="8281583"/>
                <a:ext cx="5567422" cy="1512273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4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000" b="0" i="1" baseline="30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sz="4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7B732C-1BA7-BD47-8B2A-C4296F341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07" y="8281583"/>
                <a:ext cx="5567422" cy="1512273"/>
              </a:xfrm>
              <a:prstGeom prst="rect">
                <a:avLst/>
              </a:prstGeom>
              <a:blipFill>
                <a:blip r:embed="rId7"/>
                <a:stretch>
                  <a:fillRect l="-2727" t="-141667" b="-202500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318EC3D-645D-8E4E-ADB7-A6CE06C3D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7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219">
        <p:fade/>
      </p:transition>
    </mc:Choice>
    <mc:Fallback>
      <p:transition spd="med" advTm="9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334A21E-6B7E-B744-9ABF-7911881FD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65">
        <p:fade/>
      </p:transition>
    </mc:Choice>
    <mc:Fallback>
      <p:transition spd="med" advTm="2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DDEFE7-B5F3-AB4A-8844-8220F9EC4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75">
        <p:fade/>
      </p:transition>
    </mc:Choice>
    <mc:Fallback>
      <p:transition spd="med" advTm="2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Linear Supervised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b="1" dirty="0">
                <a:solidFill>
                  <a:srgbClr val="000000"/>
                </a:solidFill>
              </a:rPr>
              <a:t>Linear Model</a:t>
            </a: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0"/>
            <a:endParaRPr lang="en-US" b="1" dirty="0">
              <a:solidFill>
                <a:srgbClr val="000000"/>
              </a:solidFill>
            </a:endParaRP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Linear Classification</a:t>
            </a:r>
            <a:endParaRPr lang="en-US" dirty="0">
              <a:solidFill>
                <a:srgbClr val="000000"/>
              </a:solidFill>
            </a:endParaRPr>
          </a:p>
          <a:p>
            <a:pPr marL="0">
              <a:buClr>
                <a:schemeClr val="bg1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Linear Regression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5C61A-D5F9-49C2-B123-4178BF679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6D1D12-60C2-7445-BC70-443CB9E4B71F}"/>
                  </a:ext>
                </a:extLst>
              </p:cNvPr>
              <p:cNvSpPr txBox="1"/>
              <p:nvPr/>
            </p:nvSpPr>
            <p:spPr>
              <a:xfrm>
                <a:off x="4001050" y="4412837"/>
                <a:ext cx="10741595" cy="54123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𝑤𝑛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𝑥𝑛</m:t>
                      </m:r>
                    </m:oMath>
                  </m:oMathPara>
                </a14:m>
                <a:endParaRPr lang="en-US" sz="4000" baseline="-25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6D1D12-60C2-7445-BC70-443CB9E4B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050" y="4412837"/>
                <a:ext cx="10741595" cy="541238"/>
              </a:xfrm>
              <a:prstGeom prst="rect">
                <a:avLst/>
              </a:prstGeom>
              <a:blipFill>
                <a:blip r:embed="rId5"/>
                <a:stretch>
                  <a:fillRect l="-1063" t="-2273" b="-1818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AED6FA4-031B-924E-9EB7-4449975C1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6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440">
        <p:fade/>
      </p:transition>
    </mc:Choice>
    <mc:Fallback>
      <p:transition spd="med" advTm="20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Linear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Logistic regression is a simple linear classification algorithm that predicts the probability of a binary response belonging to one class or the other.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the estimated probability is greater than 50%, then the model predicts that the instance belongs to that class (called the positive class, labeled “1”)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Or else it predicts that it does not (i.e., it belongs to the negative class, labeled “0”).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Clr>
                <a:schemeClr val="bg1"/>
              </a:buClr>
            </a:pPr>
            <a:r>
              <a:rPr lang="en-US" dirty="0">
                <a:solidFill>
                  <a:srgbClr val="000000"/>
                </a:solidFill>
              </a:rPr>
              <a:t>Because of its simplicity, logistic regression is commonly used as a starting point for binary classification problems. </a:t>
            </a:r>
          </a:p>
          <a:p>
            <a:pPr marL="0" indent="0">
              <a:buClr>
                <a:schemeClr val="bg1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Clr>
                <a:schemeClr val="bg1"/>
              </a:buClr>
            </a:pPr>
            <a:r>
              <a:rPr lang="en-US" dirty="0">
                <a:solidFill>
                  <a:srgbClr val="000000"/>
                </a:solidFill>
              </a:rPr>
              <a:t>Logistic regression can be used as a baseline for evaluating more complex classification method.</a:t>
            </a:r>
          </a:p>
          <a:p>
            <a:pPr marL="1023419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7823A-D51B-47DF-911B-C596DFDAB4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8428378-A916-7C49-8794-F5FCC8228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941">
        <p:fade/>
      </p:transition>
    </mc:Choice>
    <mc:Fallback>
      <p:transition spd="med" advTm="28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Logistic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7588060" cy="5368566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It’s a classification rather than regression algorithm.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It uses an 'S'-shaped curve instead of a straight line makes it a natural fit for dividing data into groups.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In this model, the probabilities describing the possible outcomes of a single trial are modeled using a logistic function.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63F13F-73BF-AB4B-A19A-8CF09883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63" y="2773363"/>
            <a:ext cx="6281737" cy="550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8B4013-5D5A-334B-8E3D-A194C0CDB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4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535">
        <p:fade/>
      </p:transition>
    </mc:Choice>
    <mc:Fallback>
      <p:transition spd="med" advTm="24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Logistic Regression Hypothesis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580" y="3851634"/>
                <a:ext cx="16626840" cy="5368566"/>
              </a:xfrm>
            </p:spPr>
            <p:txBody>
              <a:bodyPr/>
              <a:lstStyle/>
              <a:p>
                <a:pPr marL="0"/>
                <a:r>
                  <a:rPr lang="en-US" dirty="0">
                    <a:solidFill>
                      <a:srgbClr val="000000"/>
                    </a:solidFill>
                  </a:rPr>
                  <a:t>When our hypothesis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outputs some number, we can treat that number as estimated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on input x.</a:t>
                </a:r>
              </a:p>
              <a:p>
                <a:pPr marL="0"/>
                <a:endParaRPr lang="en-US" dirty="0">
                  <a:solidFill>
                    <a:srgbClr val="000000"/>
                  </a:solidFill>
                </a:endParaRPr>
              </a:p>
              <a:p>
                <a:pPr marL="0"/>
                <a:r>
                  <a:rPr lang="en-US" dirty="0">
                    <a:solidFill>
                      <a:srgbClr val="000000"/>
                    </a:solidFill>
                  </a:rPr>
                  <a:t>In a binary classification we use a different hypothesis</a:t>
                </a:r>
              </a:p>
              <a:p>
                <a:pPr marL="1023419" lvl="1" indent="-4572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Predict the probability that a given example belongs to the “1” class versus the probability that it belongs to the “0” class</a:t>
                </a:r>
              </a:p>
              <a:p>
                <a:pPr marL="1788081" lvl="2" indent="-4572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1 (positive) : e.g. malignant tumor</a:t>
                </a:r>
              </a:p>
              <a:p>
                <a:pPr marL="1788081" lvl="2" indent="-4572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</a:rPr>
                  <a:t>0 (negative) : e.g. non-malignant tumor</a:t>
                </a:r>
              </a:p>
              <a:p>
                <a:pPr marL="0"/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580" y="3851634"/>
                <a:ext cx="16626840" cy="5368566"/>
              </a:xfrm>
              <a:blipFill>
                <a:blip r:embed="rId5"/>
                <a:stretch>
                  <a:fillRect l="-763" t="-1887" r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7C4724-49A8-A345-A3C3-EB9FB3DF0D96}"/>
                  </a:ext>
                </a:extLst>
              </p:cNvPr>
              <p:cNvSpPr txBox="1"/>
              <p:nvPr/>
            </p:nvSpPr>
            <p:spPr>
              <a:xfrm>
                <a:off x="7536507" y="2936101"/>
                <a:ext cx="2808589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baseline="30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7C4724-49A8-A345-A3C3-EB9FB3DF0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507" y="2936101"/>
                <a:ext cx="2808589" cy="553998"/>
              </a:xfrm>
              <a:prstGeom prst="rect">
                <a:avLst/>
              </a:prstGeom>
              <a:blipFill>
                <a:blip r:embed="rId6"/>
                <a:stretch>
                  <a:fillRect l="-5856" t="-2222" b="-17778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87583AF-BC23-4842-BD28-75077C8BC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3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007">
        <p:fade/>
      </p:transition>
    </mc:Choice>
    <mc:Fallback>
      <p:transition spd="med" advTm="35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 err="1">
                <a:solidFill>
                  <a:srgbClr val="000000"/>
                </a:solidFill>
              </a:rPr>
              <a:t>Sigmod</a:t>
            </a:r>
            <a:r>
              <a:rPr lang="en-US" sz="4800" dirty="0">
                <a:solidFill>
                  <a:srgbClr val="000000"/>
                </a:solidFill>
              </a:rPr>
              <a:t>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7588060" cy="5368566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Use </a:t>
            </a:r>
            <a:r>
              <a:rPr lang="en-US" b="1" dirty="0" err="1">
                <a:solidFill>
                  <a:srgbClr val="000000"/>
                </a:solidFill>
              </a:rPr>
              <a:t>Sigmod</a:t>
            </a:r>
            <a:r>
              <a:rPr lang="en-US" b="1" dirty="0">
                <a:solidFill>
                  <a:srgbClr val="000000"/>
                </a:solidFill>
              </a:rPr>
              <a:t> function </a:t>
            </a:r>
            <a:r>
              <a:rPr lang="en-US" dirty="0">
                <a:solidFill>
                  <a:srgbClr val="000000"/>
                </a:solidFill>
              </a:rPr>
              <a:t>to transform the linear calculation to probability.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Squash z into (0,1)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930A4-6BB0-534C-B9A7-DAD9730E6E66}"/>
                  </a:ext>
                </a:extLst>
              </p:cNvPr>
              <p:cNvSpPr txBox="1"/>
              <p:nvPr/>
            </p:nvSpPr>
            <p:spPr>
              <a:xfrm>
                <a:off x="2269750" y="4816060"/>
                <a:ext cx="3806298" cy="1059457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sz="4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4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8930A4-6BB0-534C-B9A7-DAD9730E6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750" y="4816060"/>
                <a:ext cx="3806298" cy="1059457"/>
              </a:xfrm>
              <a:prstGeom prst="rect">
                <a:avLst/>
              </a:prstGeom>
              <a:blipFill>
                <a:blip r:embed="rId5"/>
                <a:stretch>
                  <a:fillRect l="-2658" t="-9524" b="-19048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C05416-AD7A-7D4D-ABC1-55D97BCA6F16}"/>
                  </a:ext>
                </a:extLst>
              </p:cNvPr>
              <p:cNvSpPr txBox="1"/>
              <p:nvPr/>
            </p:nvSpPr>
            <p:spPr>
              <a:xfrm>
                <a:off x="2342141" y="6386661"/>
                <a:ext cx="3733907" cy="553998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0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baseline="30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C05416-AD7A-7D4D-ABC1-55D97BCA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41" y="6386661"/>
                <a:ext cx="3733907" cy="553998"/>
              </a:xfrm>
              <a:prstGeom prst="rect">
                <a:avLst/>
              </a:prstGeom>
              <a:blipFill>
                <a:blip r:embed="rId6"/>
                <a:stretch>
                  <a:fillRect l="-2712" t="-2273" b="-2045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DF210BE8-4086-2146-AA42-D0DD0CE8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10" y="3344863"/>
            <a:ext cx="88201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482D5E2-7774-A647-9475-49675BB1A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308">
        <p:fade/>
      </p:transition>
    </mc:Choice>
    <mc:Fallback>
      <p:transition spd="med" advTm="18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Parameter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6274860" cy="5368566"/>
          </a:xfrm>
        </p:spPr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Search for a value of </a:t>
            </a:r>
            <a:r>
              <a:rPr lang="el-GR" dirty="0">
                <a:solidFill>
                  <a:srgbClr val="000000"/>
                </a:solidFill>
              </a:rPr>
              <a:t>θ </a:t>
            </a:r>
            <a:r>
              <a:rPr lang="en-US" dirty="0">
                <a:solidFill>
                  <a:srgbClr val="000000"/>
                </a:solidFill>
              </a:rPr>
              <a:t>so that model estimates high probabilities for positive instances (y =1) and low probabilities for negative instances (y = 0)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Logistic regression model uses a different approach with logistic— Maximum Likelihood Estimation.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Loss Function: cross entropy loss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61441-5097-1648-A807-6A8E4D0A3FF6}"/>
                  </a:ext>
                </a:extLst>
              </p:cNvPr>
              <p:cNvSpPr txBox="1"/>
              <p:nvPr/>
            </p:nvSpPr>
            <p:spPr>
              <a:xfrm>
                <a:off x="2963270" y="6520963"/>
                <a:ext cx="11986999" cy="1512273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⁡(1−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4000" dirty="0" err="1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61441-5097-1648-A807-6A8E4D0A3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70" y="6520963"/>
                <a:ext cx="11986999" cy="1512273"/>
              </a:xfrm>
              <a:prstGeom prst="rect">
                <a:avLst/>
              </a:prstGeom>
              <a:blipFill>
                <a:blip r:embed="rId5"/>
                <a:stretch>
                  <a:fillRect t="-141667" b="-203333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888DB77-D22C-A14D-925A-6EA386A3F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110">
        <p:fade/>
      </p:transition>
    </mc:Choice>
    <mc:Fallback>
      <p:transition spd="med" advTm="23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Linear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>
                <a:solidFill>
                  <a:srgbClr val="000000"/>
                </a:solidFill>
              </a:rPr>
              <a:t>A supervised machine learning algorithm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Linear relationship between the samples and labels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A linear relationship between a dependent variable and independent variable(s).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pPr marL="0"/>
            <a:r>
              <a:rPr lang="en-US" dirty="0">
                <a:solidFill>
                  <a:srgbClr val="000000"/>
                </a:solidFill>
              </a:rPr>
              <a:t>The value of the dependent variable of a linear regression model is a continuous value i.e. real numbers.</a:t>
            </a:r>
          </a:p>
          <a:p>
            <a:pPr mar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D276-C61A-405F-9260-9CD786D83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F506DBE-D893-5440-81F6-CCB422F78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4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67">
        <p:fade/>
      </p:transition>
    </mc:Choice>
    <mc:Fallback>
      <p:transition spd="med" advTm="8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3F640E-B9EC-4B07-AEA0-021D013A9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94777</TotalTime>
  <Words>992</Words>
  <Application>Microsoft Macintosh PowerPoint</Application>
  <PresentationFormat>Custom</PresentationFormat>
  <Paragraphs>114</Paragraphs>
  <Slides>11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Trebuchet MS</vt:lpstr>
      <vt:lpstr>Wingdings</vt:lpstr>
      <vt:lpstr>Title &amp; Bullet</vt:lpstr>
      <vt:lpstr>Lecture 14.3 - Linear Model</vt:lpstr>
      <vt:lpstr>PowerPoint Presentation</vt:lpstr>
      <vt:lpstr> Linear Supervised Model</vt:lpstr>
      <vt:lpstr> Linear Classification</vt:lpstr>
      <vt:lpstr> Logistic Regression</vt:lpstr>
      <vt:lpstr> Logistic Regression Hypothesis</vt:lpstr>
      <vt:lpstr> Sigmod Function</vt:lpstr>
      <vt:lpstr> Parameter Learning</vt:lpstr>
      <vt:lpstr> Linear Regression</vt:lpstr>
      <vt:lpstr> Linear Regression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3908</cp:revision>
  <dcterms:created xsi:type="dcterms:W3CDTF">2008-01-24T03:11:41Z</dcterms:created>
  <dcterms:modified xsi:type="dcterms:W3CDTF">2022-05-14T13:53:30Z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