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4"/>
  </p:notesMasterIdLst>
  <p:handoutMasterIdLst>
    <p:handoutMasterId r:id="rId15"/>
  </p:handoutMasterIdLst>
  <p:sldIdLst>
    <p:sldId id="818" r:id="rId5"/>
    <p:sldId id="809" r:id="rId6"/>
    <p:sldId id="821" r:id="rId7"/>
    <p:sldId id="874" r:id="rId8"/>
    <p:sldId id="879" r:id="rId9"/>
    <p:sldId id="882" r:id="rId10"/>
    <p:sldId id="876" r:id="rId11"/>
    <p:sldId id="878" r:id="rId12"/>
    <p:sldId id="820" r:id="rId13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, Xishuang" initials="DX" lastIdx="2" clrIdx="0">
    <p:extLst>
      <p:ext uri="{19B8F6BF-5375-455C-9EA6-DF929625EA0E}">
        <p15:presenceInfo xmlns:p15="http://schemas.microsoft.com/office/powerpoint/2012/main" userId="S::xidong@pvamu.edu::d29ea5ac-2f9d-408c-9c70-b4ad3440d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308D3-47D1-9D3B-A1EB-12CEC8D7DB28}" v="9" dt="2024-11-19T02:38:14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41" y="156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 Yonemitsu" userId="S::jyonemitsu@nvidia.com::c5edf713-fd74-4093-bd9a-b3ba8f0ec4ce" providerId="AD" clId="Web-{10A308D3-47D1-9D3B-A1EB-12CEC8D7DB28}"/>
    <pc:docChg chg="modSld">
      <pc:chgData name="Jenn Yonemitsu" userId="S::jyonemitsu@nvidia.com::c5edf713-fd74-4093-bd9a-b3ba8f0ec4ce" providerId="AD" clId="Web-{10A308D3-47D1-9D3B-A1EB-12CEC8D7DB28}" dt="2024-11-19T02:38:14.947" v="8" actId="1076"/>
      <pc:docMkLst>
        <pc:docMk/>
      </pc:docMkLst>
      <pc:sldChg chg="modSp">
        <pc:chgData name="Jenn Yonemitsu" userId="S::jyonemitsu@nvidia.com::c5edf713-fd74-4093-bd9a-b3ba8f0ec4ce" providerId="AD" clId="Web-{10A308D3-47D1-9D3B-A1EB-12CEC8D7DB28}" dt="2024-11-19T02:38:14.947" v="8" actId="1076"/>
        <pc:sldMkLst>
          <pc:docMk/>
          <pc:sldMk cId="1766435936" sldId="876"/>
        </pc:sldMkLst>
        <pc:spChg chg="mod">
          <ac:chgData name="Jenn Yonemitsu" userId="S::jyonemitsu@nvidia.com::c5edf713-fd74-4093-bd9a-b3ba8f0ec4ce" providerId="AD" clId="Web-{10A308D3-47D1-9D3B-A1EB-12CEC8D7DB28}" dt="2024-11-19T02:37:58.181" v="1" actId="1076"/>
          <ac:spMkLst>
            <pc:docMk/>
            <pc:sldMk cId="1766435936" sldId="876"/>
            <ac:spMk id="31" creationId="{13A388DB-177C-0544-BEE1-B999B065E35F}"/>
          </ac:spMkLst>
        </pc:spChg>
        <pc:spChg chg="mod">
          <ac:chgData name="Jenn Yonemitsu" userId="S::jyonemitsu@nvidia.com::c5edf713-fd74-4093-bd9a-b3ba8f0ec4ce" providerId="AD" clId="Web-{10A308D3-47D1-9D3B-A1EB-12CEC8D7DB28}" dt="2024-11-19T02:37:58.197" v="2" actId="1076"/>
          <ac:spMkLst>
            <pc:docMk/>
            <pc:sldMk cId="1766435936" sldId="876"/>
            <ac:spMk id="41" creationId="{E16FD47E-C098-C5F6-A69D-1B9C90D56ED2}"/>
          </ac:spMkLst>
        </pc:spChg>
        <pc:spChg chg="mod">
          <ac:chgData name="Jenn Yonemitsu" userId="S::jyonemitsu@nvidia.com::c5edf713-fd74-4093-bd9a-b3ba8f0ec4ce" providerId="AD" clId="Web-{10A308D3-47D1-9D3B-A1EB-12CEC8D7DB28}" dt="2024-11-19T02:38:09.791" v="6" actId="1076"/>
          <ac:spMkLst>
            <pc:docMk/>
            <pc:sldMk cId="1766435936" sldId="876"/>
            <ac:spMk id="45" creationId="{8900D336-2696-1EAE-AEC8-F9AB7B5AF065}"/>
          </ac:spMkLst>
        </pc:spChg>
        <pc:picChg chg="mod">
          <ac:chgData name="Jenn Yonemitsu" userId="S::jyonemitsu@nvidia.com::c5edf713-fd74-4093-bd9a-b3ba8f0ec4ce" providerId="AD" clId="Web-{10A308D3-47D1-9D3B-A1EB-12CEC8D7DB28}" dt="2024-11-19T02:37:38.571" v="0" actId="1076"/>
          <ac:picMkLst>
            <pc:docMk/>
            <pc:sldMk cId="1766435936" sldId="876"/>
            <ac:picMk id="33" creationId="{A6EF6549-4A6D-5A97-5898-DF9441CC29F4}"/>
          </ac:picMkLst>
        </pc:picChg>
        <pc:picChg chg="mod">
          <ac:chgData name="Jenn Yonemitsu" userId="S::jyonemitsu@nvidia.com::c5edf713-fd74-4093-bd9a-b3ba8f0ec4ce" providerId="AD" clId="Web-{10A308D3-47D1-9D3B-A1EB-12CEC8D7DB28}" dt="2024-11-19T02:37:58.228" v="3" actId="1076"/>
          <ac:picMkLst>
            <pc:docMk/>
            <pc:sldMk cId="1766435936" sldId="876"/>
            <ac:picMk id="47" creationId="{9E27FEDF-10D1-4060-F1DF-51A4ED7EDBF0}"/>
          </ac:picMkLst>
        </pc:picChg>
        <pc:picChg chg="mod">
          <ac:chgData name="Jenn Yonemitsu" userId="S::jyonemitsu@nvidia.com::c5edf713-fd74-4093-bd9a-b3ba8f0ec4ce" providerId="AD" clId="Web-{10A308D3-47D1-9D3B-A1EB-12CEC8D7DB28}" dt="2024-11-19T02:38:14.947" v="8" actId="1076"/>
          <ac:picMkLst>
            <pc:docMk/>
            <pc:sldMk cId="1766435936" sldId="876"/>
            <ac:picMk id="51" creationId="{1723E3C6-1BBB-C305-5C6A-06BBC93E7F47}"/>
          </ac:picMkLst>
        </pc:picChg>
      </pc:sldChg>
    </pc:docChg>
  </pc:docChgLst>
  <pc:docChgLst>
    <pc:chgData name="Taurean Dyer" userId="f954f6d1-e0c2-47f6-94e5-a385e744f28d" providerId="ADAL" clId="{6E4E9DFA-DF52-4939-A78C-0531D0FEF346}"/>
    <pc:docChg chg="undo custSel modSld">
      <pc:chgData name="Taurean Dyer" userId="f954f6d1-e0c2-47f6-94e5-a385e744f28d" providerId="ADAL" clId="{6E4E9DFA-DF52-4939-A78C-0531D0FEF346}" dt="2024-11-15T20:24:20.056" v="232" actId="313"/>
      <pc:docMkLst>
        <pc:docMk/>
      </pc:docMkLst>
      <pc:sldChg chg="modSp mod modNotesTx">
        <pc:chgData name="Taurean Dyer" userId="f954f6d1-e0c2-47f6-94e5-a385e744f28d" providerId="ADAL" clId="{6E4E9DFA-DF52-4939-A78C-0531D0FEF346}" dt="2024-11-15T19:04:26.787" v="231" actId="20577"/>
        <pc:sldMkLst>
          <pc:docMk/>
          <pc:sldMk cId="3174152344" sldId="874"/>
        </pc:sldMkLst>
        <pc:spChg chg="mod">
          <ac:chgData name="Taurean Dyer" userId="f954f6d1-e0c2-47f6-94e5-a385e744f28d" providerId="ADAL" clId="{6E4E9DFA-DF52-4939-A78C-0531D0FEF346}" dt="2024-11-15T19:03:23.004" v="152" actId="20577"/>
          <ac:spMkLst>
            <pc:docMk/>
            <pc:sldMk cId="3174152344" sldId="874"/>
            <ac:spMk id="3" creationId="{C1B0618A-44B1-4FAB-8416-1D9926BCD483}"/>
          </ac:spMkLst>
        </pc:spChg>
      </pc:sldChg>
      <pc:sldChg chg="modSp mod">
        <pc:chgData name="Taurean Dyer" userId="f954f6d1-e0c2-47f6-94e5-a385e744f28d" providerId="ADAL" clId="{6E4E9DFA-DF52-4939-A78C-0531D0FEF346}" dt="2024-11-15T19:03:40.901" v="162" actId="20577"/>
        <pc:sldMkLst>
          <pc:docMk/>
          <pc:sldMk cId="130515040" sldId="879"/>
        </pc:sldMkLst>
        <pc:spChg chg="mod">
          <ac:chgData name="Taurean Dyer" userId="f954f6d1-e0c2-47f6-94e5-a385e744f28d" providerId="ADAL" clId="{6E4E9DFA-DF52-4939-A78C-0531D0FEF346}" dt="2024-11-15T19:03:40.901" v="162" actId="20577"/>
          <ac:spMkLst>
            <pc:docMk/>
            <pc:sldMk cId="130515040" sldId="879"/>
            <ac:spMk id="5" creationId="{A27B7CC4-FB15-E6B5-E67A-CCA84DA6A944}"/>
          </ac:spMkLst>
        </pc:spChg>
      </pc:sldChg>
      <pc:sldChg chg="modSp mod">
        <pc:chgData name="Taurean Dyer" userId="f954f6d1-e0c2-47f6-94e5-a385e744f28d" providerId="ADAL" clId="{6E4E9DFA-DF52-4939-A78C-0531D0FEF346}" dt="2024-11-15T20:24:20.056" v="232" actId="313"/>
        <pc:sldMkLst>
          <pc:docMk/>
          <pc:sldMk cId="4041148981" sldId="882"/>
        </pc:sldMkLst>
        <pc:spChg chg="mod">
          <ac:chgData name="Taurean Dyer" userId="f954f6d1-e0c2-47f6-94e5-a385e744f28d" providerId="ADAL" clId="{6E4E9DFA-DF52-4939-A78C-0531D0FEF346}" dt="2024-11-15T20:24:20.056" v="232" actId="313"/>
          <ac:spMkLst>
            <pc:docMk/>
            <pc:sldMk cId="4041148981" sldId="882"/>
            <ac:spMk id="3" creationId="{C1B0618A-44B1-4FAB-8416-1D9926BCD48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11/18/2024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section will introduce how to use RAPIDS to accelerate the training of linear regression.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8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RAPIDS is developed by NVIDIA for accelerating the process of building machine learning models with GPUs.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Moreover, it will help improve the model accuracy.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 is </a:t>
            </a:r>
            <a:r>
              <a:rPr lang="en-US">
                <a:solidFill>
                  <a:srgbClr val="000000"/>
                </a:solidFill>
              </a:rPr>
              <a:t>a collection of libraries for executing end-to-end data science pipelines completely in the GPU.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srgbClr val="000000"/>
                </a:solidFill>
              </a:rPr>
              <a:t>The detailed features are shown on this figure.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6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This section will focus on speeding up the process of building linear regression models with RAPIDS.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Linear Regression is a simple machine learning model where the response y is modelled by a linear combination of the predictors/features in 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model can take array-like objects, either in host as NumPy arrays or in device (as </a:t>
            </a:r>
            <a:r>
              <a:rPr lang="en-US" err="1"/>
              <a:t>Numba</a:t>
            </a:r>
            <a:r>
              <a:rPr lang="en-US"/>
              <a:t> or </a:t>
            </a:r>
            <a:r>
              <a:rPr lang="en-US" err="1"/>
              <a:t>cuda_array_interface</a:t>
            </a:r>
            <a:r>
              <a:rPr lang="en-US"/>
              <a:t>-compliant), as well as pandas or </a:t>
            </a:r>
            <a:r>
              <a:rPr lang="en-US" err="1"/>
              <a:t>cuDF</a:t>
            </a:r>
            <a:r>
              <a:rPr lang="en-US"/>
              <a:t> </a:t>
            </a:r>
            <a:r>
              <a:rPr lang="en-US" err="1"/>
              <a:t>DataFrames</a:t>
            </a:r>
            <a:r>
              <a:rPr lang="en-US"/>
              <a:t> as the input.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cuDF.</a:t>
            </a:r>
            <a:r>
              <a:rPr lang="en-US" err="1"/>
              <a:t>pandas</a:t>
            </a:r>
            <a:r>
              <a:rPr lang="en-US"/>
              <a:t> GPU acceleration can also be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First, some packages should be imported such as </a:t>
            </a:r>
            <a:r>
              <a:rPr lang="en-US" err="1"/>
              <a:t>cudf</a:t>
            </a:r>
            <a:r>
              <a:rPr lang="en-US"/>
              <a:t> and </a:t>
            </a:r>
            <a:r>
              <a:rPr lang="en-US" err="1"/>
              <a:t>cuml</a:t>
            </a:r>
            <a:r>
              <a:rPr lang="en-US"/>
              <a:t>. The details of these packages can be found in the repo of RAPIDS.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Then, we have to set hyper-parameters such as number of samples and number of features. Random state is used to generate data for training the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 the third step, we will generate data and split it into training and testing sets.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 addition, we have to copy the datasets from GPU memory to host memory, which is used later for comparison between CPU results and GPU results.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 linear regression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8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 the third step, we will generate data and split it into training and testing sets.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 addition, we have to copy the datasets from GPU memory to host memory, which is used later for comparison between CPU results and GPU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9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Here is a comparison on training and testing between traditional ML packages (</a:t>
            </a:r>
            <a:r>
              <a:rPr lang="en-US" err="1"/>
              <a:t>Sklearn</a:t>
            </a:r>
            <a:r>
              <a:rPr lang="en-US"/>
              <a:t>) and RAPIDS (</a:t>
            </a:r>
            <a:r>
              <a:rPr lang="en-US" err="1"/>
              <a:t>cuML</a:t>
            </a:r>
            <a:r>
              <a:rPr lang="en-US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It can be observed that the training and prediction time is reduced significantly with </a:t>
            </a:r>
            <a:r>
              <a:rPr lang="en-US" err="1"/>
              <a:t>cuML</a:t>
            </a:r>
            <a:r>
              <a:rPr lang="en-US"/>
              <a:t>, compared to </a:t>
            </a:r>
            <a:r>
              <a:rPr lang="en-US" err="1"/>
              <a:t>Sklearn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And the performance of </a:t>
            </a:r>
            <a:r>
              <a:rPr lang="en-US" err="1"/>
              <a:t>cuML</a:t>
            </a:r>
            <a:r>
              <a:rPr lang="en-US"/>
              <a:t> is identical to that of </a:t>
            </a:r>
            <a:r>
              <a:rPr lang="en-US" err="1"/>
              <a:t>Sklearn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80C202-91C0-E24A-88DA-744B682682DF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072347-FF37-8244-BB50-F0A7C2495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F6BEF0-A9B1-1048-B69C-E7D939B2F397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7F96570-7DFA-A04A-8D75-D738C6830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5A8FCEF1-3A20-E54A-9135-EF7220CB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8F5640-90ED-904D-A7AE-0D47F4C3AE1A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/4.0/legalcod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15" y="8290560"/>
            <a:ext cx="9700325" cy="47705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917" y="7108772"/>
            <a:ext cx="15430679" cy="118809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Lecture 14.4 - RAPIDS Acceleration: Linear Regression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/>
              <a:t>DLI Accelerated Data Science Teaching Kt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6625180-B066-4244-95A3-3D24F3741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54">
        <p:fade/>
      </p:transition>
    </mc:Choice>
    <mc:Fallback xmlns="">
      <p:transition spd="med" advTm="95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>
              <a:solidFill>
                <a:srgbClr val="6F6F6F"/>
              </a:solidFill>
              <a:ea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668D7D2-DEBC-8E4D-A072-8D19BC488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7">
        <p:fade/>
      </p:transition>
    </mc:Choice>
    <mc:Fallback xmlns="">
      <p:transition spd="med" advTm="2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RAPIDS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1" y="3191234"/>
            <a:ext cx="6250532" cy="6938603"/>
          </a:xfrm>
        </p:spPr>
        <p:txBody>
          <a:bodyPr/>
          <a:lstStyle/>
          <a:p>
            <a:pPr marL="0" indent="0"/>
            <a:r>
              <a:rPr lang="en-US">
                <a:solidFill>
                  <a:srgbClr val="000000"/>
                </a:solidFill>
              </a:rPr>
              <a:t>The RAPIDS data science framework includes a collection of libraries for executing end-to-end data science pipelines completely in the GPU.</a:t>
            </a: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pPr marL="0" indent="0"/>
            <a:r>
              <a:rPr lang="en-US">
                <a:solidFill>
                  <a:srgbClr val="000000"/>
                </a:solidFill>
              </a:rPr>
              <a:t>It is designed to have a familiar look and feel to data scientists working in Python. </a:t>
            </a:r>
            <a:endParaRPr lang="en-US" sz="2800">
              <a:solidFill>
                <a:srgbClr val="000000"/>
              </a:solidFill>
            </a:endParaRPr>
          </a:p>
          <a:p>
            <a:endParaRPr lang="en-US" sz="2800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D1190CD-A92B-C647-9DF3-C22365EBA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883" y="3191233"/>
            <a:ext cx="10666746" cy="5194483"/>
          </a:xfrm>
          <a:prstGeom prst="rect">
            <a:avLst/>
          </a:prstGeom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F338A0B0-F1AE-9A4A-9841-88869EC9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875" y="1764992"/>
            <a:ext cx="3300762" cy="132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1EC3C876-C25E-C049-8D84-E45EE27BB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0327" y="9701766"/>
            <a:ext cx="7518520" cy="4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573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4500" indent="-3429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71700" indent="-342900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289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861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433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005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457200">
              <a:buNone/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Source: https://</a:t>
            </a:r>
            <a:r>
              <a:rPr lang="en-US" altLang="zh-CN" sz="2000" b="1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rapids.ai</a:t>
            </a: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en-US" altLang="zh-CN" sz="2000" b="1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start.html</a:t>
            </a:r>
            <a:endParaRPr lang="en-US" altLang="zh-CN" sz="20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DE91C50-1965-FB44-B87D-63F2936152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827">
        <p:fade/>
      </p:transition>
    </mc:Choice>
    <mc:Fallback xmlns="">
      <p:transition spd="med" advTm="218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Speed Up Learning of Linear Regression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4"/>
            <a:ext cx="16613200" cy="6938603"/>
          </a:xfrm>
        </p:spPr>
        <p:txBody>
          <a:bodyPr/>
          <a:lstStyle/>
          <a:p>
            <a:pPr marL="0" indent="0"/>
            <a:r>
              <a:rPr lang="en-US">
                <a:solidFill>
                  <a:srgbClr val="000000"/>
                </a:solidFill>
              </a:rPr>
              <a:t>Linear Regression is a simple machine learning model where the response y is modelled by a linear combination of the predictors in X.</a:t>
            </a:r>
          </a:p>
          <a:p>
            <a:pPr marL="0" indent="0"/>
            <a:endParaRPr lang="en-US">
              <a:solidFill>
                <a:srgbClr val="000000"/>
              </a:solidFill>
            </a:endParaRPr>
          </a:p>
          <a:p>
            <a:pPr marL="0" indent="0"/>
            <a:r>
              <a:rPr lang="en-US">
                <a:solidFill>
                  <a:srgbClr val="000000"/>
                </a:solidFill>
              </a:rPr>
              <a:t>The model can take array-like objects, either in host as NumPy arrays or in device (as </a:t>
            </a:r>
            <a:r>
              <a:rPr lang="en-US" err="1">
                <a:solidFill>
                  <a:srgbClr val="000000"/>
                </a:solidFill>
              </a:rPr>
              <a:t>Numba</a:t>
            </a:r>
            <a:r>
              <a:rPr lang="en-US">
                <a:solidFill>
                  <a:srgbClr val="000000"/>
                </a:solidFill>
              </a:rPr>
              <a:t> or </a:t>
            </a:r>
            <a:r>
              <a:rPr lang="en-US" err="1">
                <a:solidFill>
                  <a:srgbClr val="000000"/>
                </a:solidFill>
              </a:rPr>
              <a:t>cuda_array_interface</a:t>
            </a:r>
            <a:r>
              <a:rPr lang="en-US">
                <a:solidFill>
                  <a:srgbClr val="000000"/>
                </a:solidFill>
              </a:rPr>
              <a:t>-compliant), as well as pandas or </a:t>
            </a:r>
            <a:r>
              <a:rPr lang="en-US" err="1">
                <a:solidFill>
                  <a:srgbClr val="000000"/>
                </a:solidFill>
              </a:rPr>
              <a:t>cuDF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DataFrames</a:t>
            </a:r>
            <a:r>
              <a:rPr lang="en-US">
                <a:solidFill>
                  <a:srgbClr val="000000"/>
                </a:solidFill>
              </a:rPr>
              <a:t> as the input.  You can also use the pandas GPU accelerator extension, </a:t>
            </a:r>
            <a:r>
              <a:rPr lang="en-US" err="1">
                <a:solidFill>
                  <a:srgbClr val="000000"/>
                </a:solidFill>
              </a:rPr>
              <a:t>cuDF.pandas</a:t>
            </a:r>
            <a:r>
              <a:rPr lang="en-US">
                <a:solidFill>
                  <a:srgbClr val="000000"/>
                </a:solidFill>
              </a:rPr>
              <a:t> to speed up the processing.</a:t>
            </a:r>
          </a:p>
          <a:p>
            <a:endParaRPr lang="en-US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4631AA9-A0D6-204F-8494-04E998EE5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5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494">
        <p:fade/>
      </p:transition>
    </mc:Choice>
    <mc:Fallback xmlns="">
      <p:transition spd="med" advTm="274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Linear Regression </a:t>
            </a:r>
            <a:r>
              <a:rPr lang="en-US" altLang="zh-CN">
                <a:ea typeface="宋体" panose="02010600030101010101" pitchFamily="2" charset="-122"/>
              </a:rPr>
              <a:t>vs </a:t>
            </a:r>
            <a:r>
              <a:rPr lang="en-US">
                <a:solidFill>
                  <a:srgbClr val="000000"/>
                </a:solidFill>
              </a:rPr>
              <a:t>Linear Regression </a:t>
            </a:r>
            <a:r>
              <a:rPr lang="en-US" altLang="zh-CN" err="1">
                <a:ea typeface="宋体" panose="02010600030101010101" pitchFamily="2" charset="-122"/>
              </a:rPr>
              <a:t>cuML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39" y="2811143"/>
            <a:ext cx="15327627" cy="6921595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/>
              <a:t>Import packages</a:t>
            </a:r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r>
              <a:rPr lang="en-US"/>
              <a:t>Setting parameters 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04DCD93-F5E4-9A41-86C6-7070147316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B7CC4-FB15-E6B5-E67A-CCA84DA6A944}"/>
              </a:ext>
            </a:extLst>
          </p:cNvPr>
          <p:cNvSpPr txBox="1"/>
          <p:nvPr/>
        </p:nvSpPr>
        <p:spPr>
          <a:xfrm>
            <a:off x="4442460" y="2811143"/>
            <a:ext cx="11155680" cy="452431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load the </a:t>
            </a:r>
            <a:r>
              <a:rPr lang="en-US" b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cuDF</a:t>
            </a: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GPU extension for Pandas </a:t>
            </a:r>
          </a:p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</a:t>
            </a:r>
            <a:r>
              <a:rPr lang="en-US" b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load_ext</a:t>
            </a:r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cudf.pandas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pandas </a:t>
            </a: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Import CPU based libraries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sklearn.linear_model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LinearRegression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sklearn.datasets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make_regression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make_regression_skl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sklearn.model_selection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train_test_split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train_test_split_skl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sklearn.metrics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r2_score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r2_score_skl</a:t>
            </a: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sklearn.linear_model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LinearRegression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skLinearRegression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Import GPU accelerated libraries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make_regression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make_regression_cuml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train_test_split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train_test_split_cuml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LinearRegression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LinearRegression_cuml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cuml.linear_model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LinearRegression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cuLinearRegression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cuml.metrics.regression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r2_score </a:t>
            </a:r>
            <a:r>
              <a:rPr lang="en-US" b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r2_score_cuml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01126-7ED9-310D-6A25-E7B43A4DE9B4}"/>
              </a:ext>
            </a:extLst>
          </p:cNvPr>
          <p:cNvSpPr txBox="1"/>
          <p:nvPr/>
        </p:nvSpPr>
        <p:spPr>
          <a:xfrm>
            <a:off x="4442460" y="7933934"/>
            <a:ext cx="9144000" cy="92333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19 #Change depending on the size of your GPU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399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23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123">
        <p:fade/>
      </p:transition>
    </mc:Choice>
    <mc:Fallback xmlns="">
      <p:transition spd="med" advTm="221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Linear Regression </a:t>
            </a:r>
            <a:r>
              <a:rPr lang="en-US" altLang="zh-CN">
                <a:ea typeface="宋体" panose="02010600030101010101" pitchFamily="2" charset="-122"/>
              </a:rPr>
              <a:t>vs </a:t>
            </a:r>
            <a:r>
              <a:rPr lang="en-US">
                <a:solidFill>
                  <a:srgbClr val="000000"/>
                </a:solidFill>
              </a:rPr>
              <a:t>Linear Regression </a:t>
            </a:r>
            <a:r>
              <a:rPr lang="en-US" altLang="zh-CN" err="1">
                <a:ea typeface="宋体" panose="02010600030101010101" pitchFamily="2" charset="-122"/>
              </a:rPr>
              <a:t>cuML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39" y="2811143"/>
            <a:ext cx="15327627" cy="6921595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 dirty="0"/>
              <a:t>Generating Data with </a:t>
            </a:r>
            <a:r>
              <a:rPr lang="en-US" dirty="0" err="1"/>
              <a:t>Sklearn</a:t>
            </a:r>
            <a:endParaRPr lang="en-US" dirty="0"/>
          </a:p>
          <a:p>
            <a:pPr marL="0" indent="0">
              <a:buClr>
                <a:schemeClr val="bg1"/>
              </a:buClr>
            </a:pPr>
            <a:endParaRPr lang="en-US" dirty="0"/>
          </a:p>
          <a:p>
            <a:pPr marL="0" indent="0">
              <a:buClr>
                <a:schemeClr val="bg1"/>
              </a:buClr>
            </a:pPr>
            <a:endParaRPr lang="en-US" dirty="0"/>
          </a:p>
          <a:p>
            <a:pPr marL="0" indent="0">
              <a:buClr>
                <a:schemeClr val="bg1"/>
              </a:buClr>
            </a:pPr>
            <a:endParaRPr lang="en-US" dirty="0"/>
          </a:p>
          <a:p>
            <a:pPr marL="0" indent="0">
              <a:buClr>
                <a:schemeClr val="bg1"/>
              </a:buClr>
            </a:pPr>
            <a:endParaRPr lang="en-US" dirty="0"/>
          </a:p>
          <a:p>
            <a:pPr marL="0" indent="0">
              <a:buClr>
                <a:schemeClr val="bg1"/>
              </a:buClr>
            </a:pPr>
            <a:endParaRPr lang="en-US" dirty="0"/>
          </a:p>
          <a:p>
            <a:pPr marL="0" indent="0">
              <a:buClr>
                <a:schemeClr val="bg1"/>
              </a:buClr>
            </a:pPr>
            <a:endParaRPr lang="en-US" dirty="0"/>
          </a:p>
          <a:p>
            <a:pPr marL="0" indent="0">
              <a:buClr>
                <a:schemeClr val="bg1"/>
              </a:buClr>
            </a:pPr>
            <a:r>
              <a:rPr lang="en-US" dirty="0"/>
              <a:t>Generating Data with GPU Acceleration</a:t>
            </a:r>
          </a:p>
          <a:p>
            <a:pPr marL="0" indent="0">
              <a:buClr>
                <a:schemeClr val="bg1"/>
              </a:buClr>
            </a:pPr>
            <a:endParaRPr lang="en-US" dirty="0"/>
          </a:p>
          <a:p>
            <a:pPr marL="0" indent="0">
              <a:buClr>
                <a:schemeClr val="bg1"/>
              </a:buClr>
            </a:pPr>
            <a:endParaRPr lang="en-US" dirty="0"/>
          </a:p>
          <a:p>
            <a:pPr marL="0" indent="0">
              <a:buClr>
                <a:schemeClr val="bg1"/>
              </a:buClr>
            </a:pPr>
            <a:endParaRPr lang="en-US" dirty="0"/>
          </a:p>
          <a:p>
            <a:pPr marL="0" indent="0">
              <a:buClr>
                <a:schemeClr val="bg1"/>
              </a:buClr>
            </a:pPr>
            <a:endParaRPr lang="en-US" dirty="0"/>
          </a:p>
          <a:p>
            <a:pPr marL="0" indent="0">
              <a:buClr>
                <a:schemeClr val="bg1"/>
              </a:buClr>
            </a:pPr>
            <a:endParaRPr lang="en-US" dirty="0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D45D531-ECF9-A546-A1EF-C13BE3AB7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00F2EE-587C-DAAC-2B17-09722CD7D295}"/>
              </a:ext>
            </a:extLst>
          </p:cNvPr>
          <p:cNvSpPr txBox="1"/>
          <p:nvPr/>
        </p:nvSpPr>
        <p:spPr>
          <a:xfrm>
            <a:off x="2636520" y="3311603"/>
            <a:ext cx="14796020" cy="92333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X, y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make_regression_skl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train_test_split_skl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y,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test_size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0.2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CFD67-85A2-BC22-A753-34EF97DA3DAC}"/>
              </a:ext>
            </a:extLst>
          </p:cNvPr>
          <p:cNvSpPr txBox="1"/>
          <p:nvPr/>
        </p:nvSpPr>
        <p:spPr>
          <a:xfrm>
            <a:off x="2636520" y="6988016"/>
            <a:ext cx="15049500" cy="92333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X, y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make_regression_cuml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n_samples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n_features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train_test_split_cuml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y,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test_size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0.2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050F76-67E0-842A-C701-2DAA47F8D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938" y="8217718"/>
            <a:ext cx="6513678" cy="595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3C1343-0EDF-F1AC-730F-8A6780EE0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860" y="4434376"/>
            <a:ext cx="6028544" cy="5110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76EC1F-1D80-9597-4389-6C339F6EA422}"/>
              </a:ext>
            </a:extLst>
          </p:cNvPr>
          <p:cNvCxnSpPr/>
          <p:nvPr/>
        </p:nvCxnSpPr>
        <p:spPr>
          <a:xfrm>
            <a:off x="748284" y="6108563"/>
            <a:ext cx="14708577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543">
        <p:fade/>
      </p:transition>
    </mc:Choice>
    <mc:Fallback xmlns="">
      <p:transition spd="med" advTm="175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Linear Regression </a:t>
            </a:r>
            <a:r>
              <a:rPr lang="en-US" altLang="zh-CN">
                <a:ea typeface="宋体" panose="02010600030101010101" pitchFamily="2" charset="-122"/>
              </a:rPr>
              <a:t>vs </a:t>
            </a:r>
            <a:r>
              <a:rPr lang="en-US">
                <a:solidFill>
                  <a:srgbClr val="000000"/>
                </a:solidFill>
              </a:rPr>
              <a:t>Linear Regression </a:t>
            </a:r>
            <a:r>
              <a:rPr lang="en-US" altLang="zh-CN" err="1">
                <a:ea typeface="宋体" panose="02010600030101010101" pitchFamily="2" charset="-122"/>
              </a:rPr>
              <a:t>cuML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39" y="2811143"/>
            <a:ext cx="15327627" cy="6921595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 err="1"/>
              <a:t>Sklearn</a:t>
            </a:r>
            <a:r>
              <a:rPr lang="en-US"/>
              <a:t> Linear Regression</a:t>
            </a:r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r>
              <a:rPr lang="en-US" err="1"/>
              <a:t>cuML</a:t>
            </a:r>
            <a:endParaRPr lang="en-US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4BFF5-40BA-7346-8F48-51BB2BC90298}"/>
              </a:ext>
            </a:extLst>
          </p:cNvPr>
          <p:cNvSpPr txBox="1"/>
          <p:nvPr/>
        </p:nvSpPr>
        <p:spPr>
          <a:xfrm>
            <a:off x="984505" y="3390749"/>
            <a:ext cx="436338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84E99E-02F9-AB48-A8C9-1E861D7D8DE2}"/>
              </a:ext>
            </a:extLst>
          </p:cNvPr>
          <p:cNvSpPr txBox="1"/>
          <p:nvPr/>
        </p:nvSpPr>
        <p:spPr>
          <a:xfrm>
            <a:off x="8566971" y="3407050"/>
            <a:ext cx="880370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899AC4-EE3C-6044-A7ED-8C9EBAC3B48C}"/>
              </a:ext>
            </a:extLst>
          </p:cNvPr>
          <p:cNvSpPr txBox="1"/>
          <p:nvPr/>
        </p:nvSpPr>
        <p:spPr>
          <a:xfrm>
            <a:off x="8582675" y="5363799"/>
            <a:ext cx="1027845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3CB8B0-CCDE-104F-8FC1-FCE44F00A6DC}"/>
              </a:ext>
            </a:extLst>
          </p:cNvPr>
          <p:cNvCxnSpPr/>
          <p:nvPr/>
        </p:nvCxnSpPr>
        <p:spPr>
          <a:xfrm>
            <a:off x="984504" y="6771503"/>
            <a:ext cx="14708577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9AD1856-25C3-F241-B5D2-D0DA440AEA2A}"/>
              </a:ext>
            </a:extLst>
          </p:cNvPr>
          <p:cNvSpPr txBox="1"/>
          <p:nvPr/>
        </p:nvSpPr>
        <p:spPr>
          <a:xfrm>
            <a:off x="939193" y="7324326"/>
            <a:ext cx="436338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A388DB-177C-0544-BEE1-B999B065E35F}"/>
              </a:ext>
            </a:extLst>
          </p:cNvPr>
          <p:cNvSpPr txBox="1"/>
          <p:nvPr/>
        </p:nvSpPr>
        <p:spPr>
          <a:xfrm>
            <a:off x="8620515" y="6924789"/>
            <a:ext cx="880370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3AB4C9-CEBA-E04F-A8C9-5B2831E74AC9}"/>
              </a:ext>
            </a:extLst>
          </p:cNvPr>
          <p:cNvSpPr txBox="1"/>
          <p:nvPr/>
        </p:nvSpPr>
        <p:spPr>
          <a:xfrm>
            <a:off x="8620515" y="8622517"/>
            <a:ext cx="1027845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39A6F7B-6E19-D443-BAFD-236BC7405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A692A5-5D83-2BD8-884E-4BBD2E65F3BA}"/>
              </a:ext>
            </a:extLst>
          </p:cNvPr>
          <p:cNvSpPr txBox="1"/>
          <p:nvPr/>
        </p:nvSpPr>
        <p:spPr>
          <a:xfrm>
            <a:off x="1118526" y="3810269"/>
            <a:ext cx="6781800" cy="120032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ols_skl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skLinearRegression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fit_intercept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   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n_jobs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ols_skl.fit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CBECD8-EA9C-D765-EA18-1E041EECC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362" y="5090275"/>
            <a:ext cx="4980825" cy="4443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CE173E-307E-3A20-FB46-D67E063A6362}"/>
              </a:ext>
            </a:extLst>
          </p:cNvPr>
          <p:cNvSpPr txBox="1"/>
          <p:nvPr/>
        </p:nvSpPr>
        <p:spPr>
          <a:xfrm>
            <a:off x="1118526" y="7711107"/>
            <a:ext cx="9144000" cy="147732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ols_cuml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cuLinearRegression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fit_intercept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    normalize=</a:t>
            </a:r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              algorithm=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eig</a:t>
            </a:r>
            <a:r>
              <a:rPr lang="en-US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ols_cuml.fit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BAB099-15D4-6162-20D4-BCA0FD232B67}"/>
              </a:ext>
            </a:extLst>
          </p:cNvPr>
          <p:cNvSpPr txBox="1"/>
          <p:nvPr/>
        </p:nvSpPr>
        <p:spPr>
          <a:xfrm>
            <a:off x="8685646" y="3753723"/>
            <a:ext cx="5250180" cy="6463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predict_skl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ols_skl.predict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0F2DE0-5992-D808-3069-DD856956022F}"/>
              </a:ext>
            </a:extLst>
          </p:cNvPr>
          <p:cNvSpPr txBox="1"/>
          <p:nvPr/>
        </p:nvSpPr>
        <p:spPr>
          <a:xfrm>
            <a:off x="8753111" y="5622047"/>
            <a:ext cx="6939970" cy="6463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r2_score_skl = r2_score_skl(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predict_skl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6EF6549-4A6D-5A97-5898-DF9441CC2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3111" y="4683398"/>
            <a:ext cx="5125496" cy="4546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5565A61-81ED-BA51-2111-C45A0519E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3110" y="6292097"/>
            <a:ext cx="5389005" cy="47534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16FD47E-C098-C5F6-A69D-1B9C90D56ED2}"/>
              </a:ext>
            </a:extLst>
          </p:cNvPr>
          <p:cNvSpPr txBox="1"/>
          <p:nvPr/>
        </p:nvSpPr>
        <p:spPr>
          <a:xfrm>
            <a:off x="8753111" y="7254802"/>
            <a:ext cx="9144000" cy="6463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predict_cuml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ols_cuml.predict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00D336-2696-1EAE-AEC8-F9AB7B5AF065}"/>
              </a:ext>
            </a:extLst>
          </p:cNvPr>
          <p:cNvSpPr txBox="1"/>
          <p:nvPr/>
        </p:nvSpPr>
        <p:spPr>
          <a:xfrm>
            <a:off x="8717997" y="8906860"/>
            <a:ext cx="9144000" cy="6463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%%time</a:t>
            </a:r>
            <a:endParaRPr lang="en-US" b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r2_score_cuml = r2_score_cuml(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predict_cuml</a:t>
            </a:r>
            <a:r>
              <a:rPr lang="en-US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E27FEDF-10D1-4060-F1DF-51A4ED7ED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5972" y="7971330"/>
            <a:ext cx="5358009" cy="4391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7393226-4297-A7C9-6304-3CB769A2F9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3368" y="9233559"/>
            <a:ext cx="5182326" cy="4288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723E3C6-1BBB-C305-5C6A-06BBC93E7F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5972" y="9619324"/>
            <a:ext cx="5161669" cy="4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887">
        <p:fade/>
      </p:transition>
    </mc:Choice>
    <mc:Fallback xmlns="">
      <p:transition spd="med" advTm="178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Linear Regression </a:t>
            </a:r>
            <a:r>
              <a:rPr lang="en-US" altLang="zh-CN">
                <a:ea typeface="宋体" panose="02010600030101010101" pitchFamily="2" charset="-122"/>
              </a:rPr>
              <a:t>vs </a:t>
            </a:r>
            <a:r>
              <a:rPr lang="en-US">
                <a:solidFill>
                  <a:srgbClr val="000000"/>
                </a:solidFill>
              </a:rPr>
              <a:t>Linear Regression </a:t>
            </a:r>
            <a:r>
              <a:rPr lang="en-US" altLang="zh-CN" err="1">
                <a:ea typeface="宋体" panose="02010600030101010101" pitchFamily="2" charset="-122"/>
              </a:rPr>
              <a:t>cuML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39" y="2811143"/>
            <a:ext cx="15327627" cy="6921595"/>
          </a:xfrm>
        </p:spPr>
        <p:txBody>
          <a:bodyPr/>
          <a:lstStyle/>
          <a:p>
            <a:pPr marL="0" indent="0">
              <a:buClr>
                <a:schemeClr val="bg1"/>
              </a:buClr>
            </a:pPr>
            <a:r>
              <a:rPr lang="en-US"/>
              <a:t>Compare Results</a:t>
            </a:r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0" indent="0">
              <a:buClr>
                <a:schemeClr val="bg1"/>
              </a:buClr>
            </a:pPr>
            <a:endParaRPr lang="en-US"/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C3E310-57A1-D04C-999F-A6DA6CD47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540" y="3636322"/>
            <a:ext cx="2898473" cy="63239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E7F1577-4405-7B46-A109-AA6AFB71C1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D0818C-D128-F785-5C96-FC55611343B5}"/>
              </a:ext>
            </a:extLst>
          </p:cNvPr>
          <p:cNvSpPr txBox="1"/>
          <p:nvPr/>
        </p:nvSpPr>
        <p:spPr>
          <a:xfrm>
            <a:off x="5189220" y="2811143"/>
            <a:ext cx="9144000" cy="64633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pt-BR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pt-BR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"R^2 score (SKL): %s"</a:t>
            </a:r>
            <a:r>
              <a:rPr lang="pt-BR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r2_score_skl)</a:t>
            </a:r>
          </a:p>
          <a:p>
            <a:r>
              <a:rPr lang="pt-BR" b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pt-BR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pt-BR" b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"R^2 score (cuML): %s"</a:t>
            </a:r>
            <a:r>
              <a:rPr lang="pt-BR" b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r2_score_cuml)</a:t>
            </a:r>
          </a:p>
        </p:txBody>
      </p:sp>
    </p:spTree>
    <p:extLst>
      <p:ext uri="{BB962C8B-B14F-4D97-AF65-F5344CB8AC3E}">
        <p14:creationId xmlns:p14="http://schemas.microsoft.com/office/powerpoint/2010/main" val="13253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82">
        <p:fade/>
      </p:transition>
    </mc:Choice>
    <mc:Fallback xmlns="">
      <p:transition spd="med" advTm="49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  <a:p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8A424CF-4B55-B345-A8E0-EB1F6D3095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0">
        <p:fade/>
      </p:transition>
    </mc:Choice>
    <mc:Fallback xmlns="">
      <p:transition spd="med" advTm="25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cf76f155ced4ddcb4097134ff3c332f xmlns="004b990d-2640-49eb-9ab7-bdd83b4add5d">
      <Terms xmlns="http://schemas.microsoft.com/office/infopath/2007/PartnerControls"/>
    </lcf76f155ced4ddcb4097134ff3c332f>
    <TaxCatchAll xmlns="917a513a-5fad-4918-8c12-6b1e5bccd4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496BAB9B2694B91B4893E399305DA" ma:contentTypeVersion="11" ma:contentTypeDescription="Create a new document." ma:contentTypeScope="" ma:versionID="3fa778124f899bf6626fece3bfa2b21c">
  <xsd:schema xmlns:xsd="http://www.w3.org/2001/XMLSchema" xmlns:xs="http://www.w3.org/2001/XMLSchema" xmlns:p="http://schemas.microsoft.com/office/2006/metadata/properties" xmlns:ns2="004b990d-2640-49eb-9ab7-bdd83b4add5d" xmlns:ns3="917a513a-5fad-4918-8c12-6b1e5bccd487" targetNamespace="http://schemas.microsoft.com/office/2006/metadata/properties" ma:root="true" ma:fieldsID="958938342e4c249e06f1e79532b0b234" ns2:_="" ns3:_="">
    <xsd:import namespace="004b990d-2640-49eb-9ab7-bdd83b4add5d"/>
    <xsd:import namespace="917a513a-5fad-4918-8c12-6b1e5bccd4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b990d-2640-49eb-9ab7-bdd83b4add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04b2a00-2846-4002-b30b-85ebaf4c01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a513a-5fad-4918-8c12-6b1e5bccd48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4b0bdc8-31ba-4a2d-9a0e-d141cf795239}" ma:internalName="TaxCatchAll" ma:showField="CatchAllData" ma:web="917a513a-5fad-4918-8c12-6b1e5bccd4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8E22E-2A4B-4FB1-9848-BF16E7DBE74B}">
  <ds:schemaRefs>
    <ds:schemaRef ds:uri="http://schemas.microsoft.com/office/2006/documentManagement/types"/>
    <ds:schemaRef ds:uri="http://www.w3.org/XML/1998/namespace"/>
    <ds:schemaRef ds:uri="http://purl.org/dc/terms/"/>
    <ds:schemaRef ds:uri="004b990d-2640-49eb-9ab7-bdd83b4add5d"/>
    <ds:schemaRef ds:uri="http://schemas.microsoft.com/office/2006/metadata/properties"/>
    <ds:schemaRef ds:uri="http://purl.org/dc/dcmitype/"/>
    <ds:schemaRef ds:uri="917a513a-5fad-4918-8c12-6b1e5bccd487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0B5BCA-622C-4D42-B245-B998F6CCB241}">
  <ds:schemaRefs>
    <ds:schemaRef ds:uri="004b990d-2640-49eb-9ab7-bdd83b4add5d"/>
    <ds:schemaRef ds:uri="917a513a-5fad-4918-8c12-6b1e5bccd4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b558183-044c-4105-8d9c-cea02a2a3d86}" enabled="1" method="Privileged" siteId="{43083d15-7273-40c1-b7db-39efd9ccc17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</Words>
  <Application>Microsoft Office PowerPoint</Application>
  <PresentationFormat>Custom</PresentationFormat>
  <Paragraphs>130</Paragraphs>
  <Slides>9</Slides>
  <Notes>7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Title &amp; Bullet</vt:lpstr>
      <vt:lpstr>Lecture 14.4 - RAPIDS Acceleration: Linear Regression</vt:lpstr>
      <vt:lpstr>PowerPoint Presentation</vt:lpstr>
      <vt:lpstr> RAPIDS</vt:lpstr>
      <vt:lpstr> Speed Up Learning of Linear Regression</vt:lpstr>
      <vt:lpstr> Linear Regression vs Linear Regression cuML</vt:lpstr>
      <vt:lpstr> Linear Regression vs Linear Regression cuML</vt:lpstr>
      <vt:lpstr> Linear Regression vs Linear Regression cuML</vt:lpstr>
      <vt:lpstr> Linear Regression vs Linear Regression cuML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Taurean Dyer</cp:lastModifiedBy>
  <cp:revision>6</cp:revision>
  <dcterms:created xsi:type="dcterms:W3CDTF">2008-01-24T03:11:41Z</dcterms:created>
  <dcterms:modified xsi:type="dcterms:W3CDTF">2024-11-19T02:38:15Z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0x0101009F0496BAB9B2694B91B4893E399305DA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  <property fmtid="{D5CDD505-2E9C-101B-9397-08002B2CF9AE}" pid="12" name="MediaServiceImageTags">
    <vt:lpwstr/>
  </property>
</Properties>
</file>