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94" r:id="rId4"/>
    <p:sldMasterId id="2147483992" r:id="rId5"/>
    <p:sldMasterId id="2147484000" r:id="rId6"/>
  </p:sldMasterIdLst>
  <p:notesMasterIdLst>
    <p:notesMasterId r:id="rId16"/>
  </p:notesMasterIdLst>
  <p:handoutMasterIdLst>
    <p:handoutMasterId r:id="rId17"/>
  </p:handoutMasterIdLst>
  <p:sldIdLst>
    <p:sldId id="818" r:id="rId7"/>
    <p:sldId id="809" r:id="rId8"/>
    <p:sldId id="266" r:id="rId9"/>
    <p:sldId id="267" r:id="rId10"/>
    <p:sldId id="311" r:id="rId11"/>
    <p:sldId id="269" r:id="rId12"/>
    <p:sldId id="312" r:id="rId13"/>
    <p:sldId id="271" r:id="rId14"/>
    <p:sldId id="820" r:id="rId15"/>
  </p:sldIdLst>
  <p:sldSz cx="18288000" cy="10287000"/>
  <p:notesSz cx="7010400" cy="9296400"/>
  <p:defaultTextStyle>
    <a:defPPr>
      <a:defRPr lang="en-US"/>
    </a:defPPr>
    <a:lvl1pPr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1pPr>
    <a:lvl2pPr marL="761970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2pPr>
    <a:lvl3pPr marL="1523939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3pPr>
    <a:lvl4pPr marL="2285909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4pPr>
    <a:lvl5pPr marL="3047878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5pPr>
    <a:lvl6pPr marL="3809848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6pPr>
    <a:lvl7pPr marL="4571817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7pPr>
    <a:lvl8pPr marL="5333787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8pPr>
    <a:lvl9pPr marL="6095756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93" userDrawn="1">
          <p15:clr>
            <a:srgbClr val="A4A3A4"/>
          </p15:clr>
        </p15:guide>
        <p15:guide id="2" orient="horz" pos="5083" userDrawn="1">
          <p15:clr>
            <a:srgbClr val="A4A3A4"/>
          </p15:clr>
        </p15:guide>
        <p15:guide id="3" orient="horz" pos="5315" userDrawn="1">
          <p15:clr>
            <a:srgbClr val="A4A3A4"/>
          </p15:clr>
        </p15:guide>
        <p15:guide id="4" pos="9092" userDrawn="1">
          <p15:clr>
            <a:srgbClr val="A4A3A4"/>
          </p15:clr>
        </p15:guide>
        <p15:guide id="5" orient="horz" pos="1625" userDrawn="1">
          <p15:clr>
            <a:srgbClr val="A4A3A4"/>
          </p15:clr>
        </p15:guide>
        <p15:guide id="6" pos="576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3A369"/>
    <a:srgbClr val="890C58"/>
    <a:srgbClr val="0071C5"/>
    <a:srgbClr val="4F2682"/>
    <a:srgbClr val="008564"/>
    <a:srgbClr val="383838"/>
    <a:srgbClr val="8C8C8C"/>
    <a:srgbClr val="CDCDCD"/>
    <a:srgbClr val="6F6F6F"/>
    <a:srgbClr val="B3B3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64BC59F-4094-0000-A0F4-A0D9D07ABD7B}" v="3" dt="2021-05-06T16:37:43.52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30" autoAdjust="0"/>
    <p:restoredTop sz="81753" autoAdjust="0"/>
  </p:normalViewPr>
  <p:slideViewPr>
    <p:cSldViewPr snapToGrid="0">
      <p:cViewPr>
        <p:scale>
          <a:sx n="64" d="100"/>
          <a:sy n="64" d="100"/>
        </p:scale>
        <p:origin x="1600" y="648"/>
      </p:cViewPr>
      <p:guideLst>
        <p:guide orient="horz" pos="2193"/>
        <p:guide orient="horz" pos="5083"/>
        <p:guide orient="horz" pos="5315"/>
        <p:guide pos="9092"/>
        <p:guide orient="horz" pos="1625"/>
        <p:guide pos="576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2" d="100"/>
          <a:sy n="92" d="100"/>
        </p:scale>
        <p:origin x="3606" y="7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microsoft.com/office/2015/10/relationships/revisionInfo" Target="revisionInfo.xml"/><Relationship Id="rId10" Type="http://schemas.openxmlformats.org/officeDocument/2006/relationships/slide" Target="slides/slide4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e Bungo" userId="S::jbungo_nvidia.com#ext#@gtvault.onmicrosoft.com::c69b4972-ef89-4265-a3e3-b054213acbae" providerId="AD" clId="Web-{764BC59F-4094-0000-A0F4-A0D9D07ABD7B}"/>
    <pc:docChg chg="modSld">
      <pc:chgData name="Joe Bungo" userId="S::jbungo_nvidia.com#ext#@gtvault.onmicrosoft.com::c69b4972-ef89-4265-a3e3-b054213acbae" providerId="AD" clId="Web-{764BC59F-4094-0000-A0F4-A0D9D07ABD7B}" dt="2021-05-06T16:37:39.513" v="1" actId="20577"/>
      <pc:docMkLst>
        <pc:docMk/>
      </pc:docMkLst>
      <pc:sldChg chg="modSp">
        <pc:chgData name="Joe Bungo" userId="S::jbungo_nvidia.com#ext#@gtvault.onmicrosoft.com::c69b4972-ef89-4265-a3e3-b054213acbae" providerId="AD" clId="Web-{764BC59F-4094-0000-A0F4-A0D9D07ABD7B}" dt="2021-05-06T16:37:39.513" v="1" actId="20577"/>
        <pc:sldMkLst>
          <pc:docMk/>
          <pc:sldMk cId="797556869" sldId="818"/>
        </pc:sldMkLst>
        <pc:spChg chg="mod">
          <ac:chgData name="Joe Bungo" userId="S::jbungo_nvidia.com#ext#@gtvault.onmicrosoft.com::c69b4972-ef89-4265-a3e3-b054213acbae" providerId="AD" clId="Web-{764BC59F-4094-0000-A0F4-A0D9D07ABD7B}" dt="2021-05-06T16:37:39.513" v="1" actId="20577"/>
          <ac:spMkLst>
            <pc:docMk/>
            <pc:sldMk cId="797556869" sldId="818"/>
            <ac:spMk id="2" creationId="{4E9096EC-7B78-40A1-902B-4FD437982655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theme" Target="../theme/theme5.xml"/><Relationship Id="rId4" Type="http://schemas.openxmlformats.org/officeDocument/2006/relationships/image" Target="../media/image3.png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525FFAEB-A754-4EDE-A063-5F87103CFC27}"/>
              </a:ext>
            </a:extLst>
          </p:cNvPr>
          <p:cNvGrpSpPr/>
          <p:nvPr/>
        </p:nvGrpSpPr>
        <p:grpSpPr>
          <a:xfrm>
            <a:off x="4249882" y="8675204"/>
            <a:ext cx="2267650" cy="298438"/>
            <a:chOff x="10009693" y="1549925"/>
            <a:chExt cx="7721678" cy="1016226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EB7B5E74-8CE9-4070-AE0B-4319A9396E4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2C709196-319E-460C-BD9A-61C4F6096565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1" name="Picture 10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C6B9F5D1-3A4D-4466-A79D-06C828B01D1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2" name="Picture 11" descr="Text&#10;&#10;Description automatically generated">
              <a:extLst>
                <a:ext uri="{FF2B5EF4-FFF2-40B4-BE49-F238E27FC236}">
                  <a16:creationId xmlns:a16="http://schemas.microsoft.com/office/drawing/2014/main" id="{61CA6E49-ACF6-4B13-9CB1-0C7F74EF786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19DC410A-BD91-4F54-BFA8-66F070ED6736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1583985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theme" Target="../theme/theme4.xml"/><Relationship Id="rId4" Type="http://schemas.openxmlformats.org/officeDocument/2006/relationships/image" Target="../media/image3.png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30565" y="883158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ctr"/>
          <a:lstStyle>
            <a:lvl1pPr algn="l">
              <a:defRPr sz="1100">
                <a:latin typeface="Arial" panose="020B0604020202020204" pitchFamily="34" charset="0"/>
                <a:ea typeface="ＭＳ Ｐゴシック" pitchFamily="-16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0EFD2D7F-A763-4126-9B71-A7F863137437}" type="datetimeFigureOut">
              <a:rPr lang="en-US" smtClean="0"/>
              <a:pPr>
                <a:defRPr/>
              </a:pPr>
              <a:t>5/6/2021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66317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ctr"/>
          <a:lstStyle>
            <a:lvl1pPr algn="r">
              <a:defRPr sz="1100">
                <a:latin typeface="Arial" panose="020B0604020202020204" pitchFamily="34" charset="0"/>
                <a:ea typeface="ＭＳ Ｐゴシック" pitchFamily="-16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E02D639A-AF38-4D9A-897E-57859A70BDEB}" type="slidenum">
              <a:rPr lang="en-US" smtClean="0"/>
              <a:pPr>
                <a:defRPr/>
              </a:pPr>
              <a:t>‹#›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87B74364-6FC3-4AAB-BCCB-78A57EF73B4D}"/>
              </a:ext>
            </a:extLst>
          </p:cNvPr>
          <p:cNvGrpSpPr/>
          <p:nvPr/>
        </p:nvGrpSpPr>
        <p:grpSpPr>
          <a:xfrm>
            <a:off x="4394824" y="259707"/>
            <a:ext cx="2267650" cy="298438"/>
            <a:chOff x="10009693" y="1549925"/>
            <a:chExt cx="7721678" cy="1016226"/>
          </a:xfrm>
        </p:grpSpPr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E59CB9EB-7626-44E1-86CD-80D71DFF0C3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4CF17C3E-2351-45E7-8E11-40FCDACA31FB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5" name="Picture 14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E038CEBE-9523-4464-A83D-24A213DF25D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6" name="Picture 15" descr="Text&#10;&#10;Description automatically generated">
              <a:extLst>
                <a:ext uri="{FF2B5EF4-FFF2-40B4-BE49-F238E27FC236}">
                  <a16:creationId xmlns:a16="http://schemas.microsoft.com/office/drawing/2014/main" id="{2F98C3B4-B517-47AD-BAF6-46881ABB0DB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2F05B4D3-6BFB-4CBB-AAC4-B7D357961D06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467120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761970"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523939"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2285909"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3047878"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3809848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4571817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5333787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6095756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</a:t>
            </a:r>
            <a:r>
              <a:rPr lang="en-US" baseline="0" dirty="0"/>
              <a:t> classification,</a:t>
            </a:r>
          </a:p>
          <a:p>
            <a:r>
              <a:rPr lang="en-US" baseline="0" dirty="0"/>
              <a:t>Want model to </a:t>
            </a:r>
            <a:r>
              <a:rPr lang="en-US" baseline="0" dirty="0" err="1"/>
              <a:t>generliaze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C0BB286-CC26-5241-A2B2-9BF0D925126A}" type="slidenum">
              <a:rPr kumimoji="0" lang="en-US" sz="120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53934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 other words, when we train or build model,</a:t>
            </a:r>
          </a:p>
          <a:p>
            <a:r>
              <a:rPr lang="en-US" dirty="0"/>
              <a:t>Want</a:t>
            </a:r>
            <a:r>
              <a:rPr lang="en-US" baseline="0" dirty="0"/>
              <a:t> to turn knobs so that..</a:t>
            </a:r>
          </a:p>
          <a:p>
            <a:r>
              <a:rPr lang="en-US" dirty="0"/>
              <a:t>You</a:t>
            </a:r>
            <a:r>
              <a:rPr lang="en-US" baseline="0" dirty="0"/>
              <a:t> may ask why distinguish better training and testing data?</a:t>
            </a:r>
          </a:p>
          <a:p>
            <a:r>
              <a:rPr lang="en-US" baseline="0" dirty="0"/>
              <a:t>Easy to perfect accuracy</a:t>
            </a:r>
          </a:p>
          <a:p>
            <a:r>
              <a:rPr lang="en-US" baseline="0" dirty="0"/>
              <a:t>Remember exactly all the rules to </a:t>
            </a:r>
            <a:r>
              <a:rPr lang="en-US" baseline="0" dirty="0" err="1"/>
              <a:t>preciely</a:t>
            </a:r>
            <a:r>
              <a:rPr lang="en-US" baseline="0" dirty="0"/>
              <a:t> describe data example.</a:t>
            </a:r>
          </a:p>
          <a:p>
            <a:r>
              <a:rPr lang="en-US" baseline="0" dirty="0"/>
              <a:t>However those rules may not generalize.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C0BB286-CC26-5241-A2B2-9BF0D925126A}" type="slidenum">
              <a:rPr kumimoji="0" lang="en-US" sz="120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558119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C0BB286-CC26-5241-A2B2-9BF0D925126A}" type="slidenum">
              <a:rPr kumimoji="0" lang="en-US" sz="120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177045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CD02034B-E0DD-432D-BED0-94DE68C503D5}"/>
              </a:ext>
            </a:extLst>
          </p:cNvPr>
          <p:cNvSpPr/>
          <p:nvPr userDrawn="1"/>
        </p:nvSpPr>
        <p:spPr>
          <a:xfrm>
            <a:off x="0" y="1688123"/>
            <a:ext cx="18288000" cy="8597621"/>
          </a:xfrm>
          <a:custGeom>
            <a:avLst/>
            <a:gdLst>
              <a:gd name="connsiteX0" fmla="*/ 0 w 7772400"/>
              <a:gd name="connsiteY0" fmla="*/ 0 h 2226411"/>
              <a:gd name="connsiteX1" fmla="*/ 0 w 7772400"/>
              <a:gd name="connsiteY1" fmla="*/ 2226411 h 2226411"/>
              <a:gd name="connsiteX2" fmla="*/ 7772400 w 7772400"/>
              <a:gd name="connsiteY2" fmla="*/ 2226411 h 2226411"/>
              <a:gd name="connsiteX3" fmla="*/ 7772400 w 7772400"/>
              <a:gd name="connsiteY3" fmla="*/ 804875 h 2226411"/>
              <a:gd name="connsiteX4" fmla="*/ 0 w 7772400"/>
              <a:gd name="connsiteY4" fmla="*/ 0 h 2226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72400" h="2226411">
                <a:moveTo>
                  <a:pt x="0" y="0"/>
                </a:moveTo>
                <a:lnTo>
                  <a:pt x="0" y="2226411"/>
                </a:lnTo>
                <a:lnTo>
                  <a:pt x="7772400" y="2226411"/>
                </a:lnTo>
                <a:lnTo>
                  <a:pt x="7772400" y="804875"/>
                </a:lnTo>
                <a:lnTo>
                  <a:pt x="0" y="0"/>
                </a:lnTo>
                <a:close/>
              </a:path>
            </a:pathLst>
          </a:custGeom>
          <a:solidFill>
            <a:srgbClr val="383838"/>
          </a:solidFill>
        </p:spPr>
        <p:txBody>
          <a:bodyPr wrap="square" lIns="0" tIns="0" rIns="0" bIns="0" rtlCol="0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 b="0" i="0" dirty="0">
              <a:solidFill>
                <a:prstClr val="black"/>
              </a:solidFill>
              <a:latin typeface="Arial" panose="020B0604020202020204" pitchFamily="34" charset="0"/>
              <a:ea typeface="+mn-ea"/>
            </a:endParaRPr>
          </a:p>
        </p:txBody>
      </p:sp>
      <p:sp>
        <p:nvSpPr>
          <p:cNvPr id="11" name="Rectangle 4"/>
          <p:cNvSpPr>
            <a:spLocks noGrp="1" noChangeArrowheads="1"/>
          </p:cNvSpPr>
          <p:nvPr userDrawn="1">
            <p:ph type="subTitle" idx="1"/>
          </p:nvPr>
        </p:nvSpPr>
        <p:spPr>
          <a:xfrm>
            <a:off x="1143000" y="8290560"/>
            <a:ext cx="9692640" cy="477053"/>
          </a:xfrm>
        </p:spPr>
        <p:txBody>
          <a:bodyPr wrap="square" anchor="t">
            <a:noAutofit/>
          </a:bodyPr>
          <a:lstStyle>
            <a:lvl1pPr marL="0" indent="0" algn="l">
              <a:lnSpc>
                <a:spcPct val="90000"/>
              </a:lnSpc>
              <a:spcBef>
                <a:spcPts val="1000"/>
              </a:spcBef>
              <a:spcAft>
                <a:spcPts val="500"/>
              </a:spcAft>
              <a:buFontTx/>
              <a:buNone/>
              <a:defRPr sz="24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305" name="Title 304"/>
          <p:cNvSpPr>
            <a:spLocks noGrp="1"/>
          </p:cNvSpPr>
          <p:nvPr userDrawn="1">
            <p:ph type="title" hasCustomPrompt="1"/>
          </p:nvPr>
        </p:nvSpPr>
        <p:spPr>
          <a:xfrm>
            <a:off x="1135316" y="6705601"/>
            <a:ext cx="9692640" cy="1638092"/>
          </a:xfrm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spcBef>
                <a:spcPts val="0"/>
              </a:spcBef>
              <a:defRPr sz="6000" b="1" cap="none" baseline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B6FCCD42-41E8-4430-B6CA-E5E37163336A}"/>
              </a:ext>
            </a:extLst>
          </p:cNvPr>
          <p:cNvGrpSpPr/>
          <p:nvPr userDrawn="1"/>
        </p:nvGrpSpPr>
        <p:grpSpPr>
          <a:xfrm>
            <a:off x="10009693" y="1549925"/>
            <a:ext cx="7721678" cy="1016226"/>
            <a:chOff x="10009693" y="1549925"/>
            <a:chExt cx="7721678" cy="1016226"/>
          </a:xfrm>
        </p:grpSpPr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4F12FC3C-F346-45C5-A2EB-14122560DDD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24D7601B-DE46-423C-B955-7A66CD436A7B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4" name="Picture 13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8936C1C8-404D-40E3-B988-930C448D42C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5" name="Picture 14" descr="Text&#10;&#10;Description automatically generated">
              <a:extLst>
                <a:ext uri="{FF2B5EF4-FFF2-40B4-BE49-F238E27FC236}">
                  <a16:creationId xmlns:a16="http://schemas.microsoft.com/office/drawing/2014/main" id="{3336A004-E1EA-48BD-969E-3F5237E6E18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21F47EB3-A644-424B-8140-E89309FB54E1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9F37D2-4A95-428F-86C9-909FE5B5862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35316" y="6188616"/>
            <a:ext cx="8866188" cy="474663"/>
          </a:xfrm>
        </p:spPr>
        <p:txBody>
          <a:bodyPr/>
          <a:lstStyle>
            <a:lvl1pPr>
              <a:defRPr sz="1800">
                <a:solidFill>
                  <a:srgbClr val="B3B3B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43030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 title and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8301" y="747664"/>
            <a:ext cx="16626840" cy="984885"/>
          </a:xfrm>
        </p:spPr>
        <p:txBody>
          <a:bodyPr/>
          <a:lstStyle>
            <a:lvl1pPr algn="l">
              <a:defRPr sz="480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1977" y="3186797"/>
            <a:ext cx="16581120" cy="6198208"/>
          </a:xfrm>
        </p:spPr>
        <p:txBody>
          <a:bodyPr/>
          <a:lstStyle>
            <a:lvl1pPr marL="0" indent="0"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100000"/>
              <a:buFontTx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100000"/>
              <a:buFontTx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15078" indent="0">
              <a:buClr>
                <a:schemeClr val="bg2"/>
              </a:buClr>
              <a:buSzPct val="100000"/>
              <a:buFontTx/>
              <a:buNone/>
              <a:defRPr sz="1833">
                <a:solidFill>
                  <a:schemeClr val="accent4"/>
                </a:solidFill>
              </a:defRPr>
            </a:lvl3pPr>
            <a:lvl4pPr marL="2958101" indent="-381008">
              <a:buClr>
                <a:schemeClr val="bg2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5331" y="1741489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64858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d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6936" y="747428"/>
            <a:ext cx="16626840" cy="984885"/>
          </a:xfrm>
        </p:spPr>
        <p:txBody>
          <a:bodyPr/>
          <a:lstStyle>
            <a:lvl1pPr algn="l">
              <a:defRPr sz="480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4728" y="3189912"/>
            <a:ext cx="16581120" cy="6198208"/>
          </a:xfrm>
        </p:spPr>
        <p:txBody>
          <a:bodyPr/>
          <a:lstStyle>
            <a:lvl1pPr marL="383654" indent="-383654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33527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098189" indent="-28311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958101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4728" y="1739896"/>
            <a:ext cx="16607858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94225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n Brande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5700" y="748506"/>
            <a:ext cx="16626840" cy="984885"/>
          </a:xfrm>
        </p:spPr>
        <p:txBody>
          <a:bodyPr/>
          <a:lstStyle>
            <a:lvl1pPr algn="l">
              <a:defRPr sz="4800" b="1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9340" y="3191235"/>
            <a:ext cx="16581120" cy="6198208"/>
          </a:xfrm>
        </p:spPr>
        <p:txBody>
          <a:bodyPr/>
          <a:lstStyle>
            <a:lvl1pPr marL="383654" indent="-383654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33527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098189" indent="-28311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958101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5828" y="1740430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9460CD7-0C13-8944-A014-77CEFB207FB0}"/>
              </a:ext>
            </a:extLst>
          </p:cNvPr>
          <p:cNvSpPr/>
          <p:nvPr userDrawn="1"/>
        </p:nvSpPr>
        <p:spPr>
          <a:xfrm>
            <a:off x="13012614" y="9465547"/>
            <a:ext cx="5275385" cy="82145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3669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Content - NO LOGO &amp; PAGE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6618" y="744037"/>
            <a:ext cx="16620988" cy="990175"/>
          </a:xfrm>
        </p:spPr>
        <p:txBody>
          <a:bodyPr/>
          <a:lstStyle>
            <a:lvl1pPr algn="l">
              <a:defRPr sz="4800" cap="none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3440" y="3505060"/>
            <a:ext cx="16581120" cy="5950440"/>
          </a:xfrm>
        </p:spPr>
        <p:txBody>
          <a:bodyPr/>
          <a:lstStyle>
            <a:lvl1pPr marL="0" indent="0">
              <a:buClr>
                <a:schemeClr val="bg2"/>
              </a:buClr>
              <a:buSzPct val="100000"/>
              <a:buFontTx/>
              <a:buNone/>
              <a:defRPr sz="2400">
                <a:solidFill>
                  <a:schemeClr val="accent4"/>
                </a:solidFill>
              </a:defRPr>
            </a:lvl1pPr>
            <a:lvl2pPr marL="952519" indent="0">
              <a:buClr>
                <a:schemeClr val="bg2"/>
              </a:buClr>
              <a:buSzPct val="100000"/>
              <a:buFontTx/>
              <a:buNone/>
              <a:defRPr sz="2000">
                <a:solidFill>
                  <a:schemeClr val="accent4"/>
                </a:solidFill>
              </a:defRPr>
            </a:lvl2pPr>
            <a:lvl3pPr marL="1815078" indent="0">
              <a:buClr>
                <a:schemeClr val="bg2"/>
              </a:buClr>
              <a:buSzPct val="100000"/>
              <a:buFontTx/>
              <a:buNone/>
              <a:defRPr sz="1800" b="0" i="0">
                <a:solidFill>
                  <a:schemeClr val="accent4"/>
                </a:solidFill>
                <a:latin typeface="Arial" panose="020B0604020202020204" pitchFamily="34" charset="0"/>
              </a:defRPr>
            </a:lvl3pPr>
            <a:lvl4pPr marL="2958101" indent="-381008">
              <a:buClr>
                <a:schemeClr val="bg2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7103" y="1740548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18515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or Transi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3869" y="3998551"/>
            <a:ext cx="11900262" cy="2193243"/>
          </a:xfrm>
        </p:spPr>
        <p:txBody>
          <a:bodyPr anchor="t"/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C993AEE-ACAA-4A36-926F-A62FD4F2A9AC}"/>
              </a:ext>
            </a:extLst>
          </p:cNvPr>
          <p:cNvSpPr/>
          <p:nvPr userDrawn="1"/>
        </p:nvSpPr>
        <p:spPr bwMode="white">
          <a:xfrm>
            <a:off x="0" y="9330779"/>
            <a:ext cx="1524000" cy="9562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9023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495301" y="549278"/>
            <a:ext cx="17190626" cy="1425696"/>
          </a:xfrm>
          <a:prstGeom prst="rect">
            <a:avLst/>
          </a:prstGeom>
        </p:spPr>
        <p:txBody>
          <a:bodyPr/>
          <a:lstStyle>
            <a:lvl1pPr algn="l">
              <a:defRPr lang="en-US" sz="8000" b="1" i="0" kern="1200" dirty="0">
                <a:solidFill>
                  <a:schemeClr val="tx1"/>
                </a:solidFill>
                <a:latin typeface="Arial" panose="020B0604020202020204" pitchFamily="34" charset="0"/>
                <a:ea typeface="Vitesse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Course title</a:t>
            </a:r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532922" y="1592666"/>
            <a:ext cx="17153004" cy="108447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US" sz="6000" b="1" i="0" kern="1200" dirty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Module Name</a:t>
            </a:r>
          </a:p>
        </p:txBody>
      </p:sp>
      <p:sp>
        <p:nvSpPr>
          <p:cNvPr id="11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95297" y="4585971"/>
            <a:ext cx="17190630" cy="865338"/>
          </a:xfrm>
          <a:prstGeom prst="rect">
            <a:avLst/>
          </a:prstGeom>
        </p:spPr>
        <p:txBody>
          <a:bodyPr anchor="ctr"/>
          <a:lstStyle>
            <a:lvl1pPr marL="0" indent="0" algn="l" defTabSz="914400" rtl="0" eaLnBrk="1" latinLnBrk="0" hangingPunct="1">
              <a:lnSpc>
                <a:spcPts val="2800"/>
              </a:lnSpc>
              <a:spcBef>
                <a:spcPct val="20000"/>
              </a:spcBef>
              <a:buFont typeface="Arial"/>
              <a:buNone/>
              <a:defRPr lang="en-US" sz="4800" b="0" i="0" kern="1200" baseline="0" dirty="0">
                <a:solidFill>
                  <a:srgbClr val="EEB21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Professor Name, Ph.D.</a:t>
            </a:r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476482" y="5301951"/>
            <a:ext cx="17209444" cy="5085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 b="0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Title</a:t>
            </a:r>
          </a:p>
          <a:p>
            <a:pPr lvl="0"/>
            <a:endParaRPr lang="en-US" dirty="0"/>
          </a:p>
        </p:txBody>
      </p:sp>
      <p:sp>
        <p:nvSpPr>
          <p:cNvPr id="13" name="Text Placeholder 5"/>
          <p:cNvSpPr>
            <a:spLocks noGrp="1"/>
          </p:cNvSpPr>
          <p:nvPr>
            <p:ph type="body" sz="quarter" idx="13" hasCustomPrompt="1"/>
          </p:nvPr>
        </p:nvSpPr>
        <p:spPr>
          <a:xfrm>
            <a:off x="495294" y="8759367"/>
            <a:ext cx="16287520" cy="136207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0" i="0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Lesson name: e.g. R Examples</a:t>
            </a:r>
          </a:p>
          <a:p>
            <a:pPr lvl="0"/>
            <a:r>
              <a:rPr lang="en-US" dirty="0" err="1"/>
              <a:t>Subname</a:t>
            </a:r>
            <a:r>
              <a:rPr lang="en-US" dirty="0"/>
              <a:t> if applicable (e.g. Part II)</a:t>
            </a:r>
          </a:p>
          <a:p>
            <a:pPr lvl="0"/>
            <a:endParaRPr lang="en-US" dirty="0"/>
          </a:p>
        </p:txBody>
      </p:sp>
      <p:sp>
        <p:nvSpPr>
          <p:cNvPr id="14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495294" y="5792227"/>
            <a:ext cx="17190632" cy="64450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0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School Name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54499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04698" y="549357"/>
            <a:ext cx="17124784" cy="1987550"/>
          </a:xfrm>
          <a:prstGeom prst="rect">
            <a:avLst/>
          </a:prstGeom>
        </p:spPr>
        <p:txBody>
          <a:bodyPr/>
          <a:lstStyle>
            <a:lvl1pPr algn="l">
              <a:defRPr lang="en-US" sz="8000" b="1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311020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w/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5"/>
          <p:cNvSpPr>
            <a:spLocks noGrp="1"/>
          </p:cNvSpPr>
          <p:nvPr>
            <p:ph sz="quarter" idx="10"/>
          </p:nvPr>
        </p:nvSpPr>
        <p:spPr>
          <a:xfrm>
            <a:off x="504698" y="2536907"/>
            <a:ext cx="16560332" cy="7039834"/>
          </a:xfrm>
          <a:prstGeom prst="rect">
            <a:avLst/>
          </a:prstGeom>
        </p:spPr>
        <p:txBody>
          <a:bodyPr/>
          <a:lstStyle>
            <a:lvl1pPr>
              <a:defRPr sz="40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36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32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8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4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04698" y="549357"/>
            <a:ext cx="16560332" cy="1987550"/>
          </a:xfrm>
          <a:prstGeom prst="rect">
            <a:avLst/>
          </a:prstGeom>
        </p:spPr>
        <p:txBody>
          <a:bodyPr/>
          <a:lstStyle>
            <a:lvl1pPr algn="l">
              <a:defRPr lang="en-US" sz="8000" b="1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54926295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w/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4"/>
          <p:cNvSpPr>
            <a:spLocks noGrp="1"/>
          </p:cNvSpPr>
          <p:nvPr>
            <p:ph sz="quarter" idx="10" hasCustomPrompt="1"/>
          </p:nvPr>
        </p:nvSpPr>
        <p:spPr>
          <a:xfrm>
            <a:off x="504695" y="2536907"/>
            <a:ext cx="16899006" cy="6572250"/>
          </a:xfrm>
          <a:prstGeom prst="rect">
            <a:avLst/>
          </a:prstGeom>
        </p:spPr>
        <p:txBody>
          <a:bodyPr/>
          <a:lstStyle>
            <a:lvl1pPr marL="571500" indent="-571500">
              <a:buFont typeface="Arial"/>
              <a:buChar char="•"/>
              <a:defRPr sz="40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b="1" dirty="0" err="1">
                <a:latin typeface="Helvetica"/>
                <a:cs typeface="Helvetica"/>
              </a:rPr>
              <a:t>Lorem</a:t>
            </a:r>
            <a:r>
              <a:rPr lang="en-US" b="1" dirty="0">
                <a:latin typeface="Helvetica"/>
                <a:cs typeface="Helvetica"/>
              </a:rPr>
              <a:t> </a:t>
            </a:r>
            <a:r>
              <a:rPr lang="en-US" b="1" dirty="0" err="1">
                <a:latin typeface="Helvetica"/>
                <a:cs typeface="Helvetica"/>
              </a:rPr>
              <a:t>Ipsum</a:t>
            </a:r>
            <a:r>
              <a:rPr lang="en-US" b="1" dirty="0">
                <a:latin typeface="Helvetica"/>
                <a:cs typeface="Helvetica"/>
              </a:rPr>
              <a:t> is simply dummy text </a:t>
            </a:r>
          </a:p>
          <a:p>
            <a:r>
              <a:rPr lang="en-US" sz="3600" dirty="0"/>
              <a:t>of the printing and typesetting industry. </a:t>
            </a:r>
            <a:r>
              <a:rPr lang="en-US" sz="3600" dirty="0" err="1"/>
              <a:t>Lorem</a:t>
            </a:r>
            <a:r>
              <a:rPr lang="en-US" sz="3600" dirty="0"/>
              <a:t> </a:t>
            </a:r>
            <a:r>
              <a:rPr lang="en-US" sz="3600" dirty="0" err="1"/>
              <a:t>Ipsum</a:t>
            </a:r>
            <a:r>
              <a:rPr lang="en-US" sz="3600" dirty="0"/>
              <a:t> has been the industry's standard dummy text ever since the 1500s, when an unknown printer took a galley of type and scrambled it to make a type specimen book. </a:t>
            </a:r>
          </a:p>
          <a:p>
            <a:endParaRPr lang="en-US" sz="3600" dirty="0"/>
          </a:p>
          <a:p>
            <a:r>
              <a:rPr lang="en-US" b="1" dirty="0"/>
              <a:t>It has survived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not only five centuries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but also the leap into electronic typesetting, 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remaining essentially unchanged. 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04697" y="549357"/>
            <a:ext cx="16899006" cy="1987550"/>
          </a:xfrm>
          <a:prstGeom prst="rect">
            <a:avLst/>
          </a:prstGeom>
        </p:spPr>
        <p:txBody>
          <a:bodyPr/>
          <a:lstStyle>
            <a:lvl1pPr algn="l">
              <a:defRPr lang="en-US" sz="8000" b="1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11383612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w/ Text +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0" hasCustomPrompt="1"/>
          </p:nvPr>
        </p:nvSpPr>
        <p:spPr>
          <a:xfrm>
            <a:off x="467077" y="2220150"/>
            <a:ext cx="7190554" cy="7224888"/>
          </a:xfrm>
          <a:prstGeom prst="rect">
            <a:avLst/>
          </a:prstGeom>
        </p:spPr>
        <p:txBody>
          <a:bodyPr/>
          <a:lstStyle>
            <a:lvl1pPr marL="571500" indent="-571500">
              <a:buFont typeface="Arial"/>
              <a:buChar char="•"/>
              <a:defRPr sz="40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b="1" dirty="0" err="1">
                <a:latin typeface="Helvetica"/>
                <a:cs typeface="Helvetica"/>
              </a:rPr>
              <a:t>Lorem</a:t>
            </a:r>
            <a:r>
              <a:rPr lang="en-US" b="1" dirty="0">
                <a:latin typeface="Helvetica"/>
                <a:cs typeface="Helvetica"/>
              </a:rPr>
              <a:t> </a:t>
            </a:r>
            <a:r>
              <a:rPr lang="en-US" b="1" dirty="0" err="1">
                <a:latin typeface="Helvetica"/>
                <a:cs typeface="Helvetica"/>
              </a:rPr>
              <a:t>Ipsum</a:t>
            </a:r>
            <a:r>
              <a:rPr lang="en-US" b="1" dirty="0">
                <a:latin typeface="Helvetica"/>
                <a:cs typeface="Helvetica"/>
              </a:rPr>
              <a:t> is simply dummy text.</a:t>
            </a:r>
          </a:p>
          <a:p>
            <a:endParaRPr lang="en-US" sz="3600" dirty="0"/>
          </a:p>
          <a:p>
            <a:r>
              <a:rPr lang="en-US" b="1" dirty="0"/>
              <a:t>It has survived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not only five centuries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but also the leap into electronic typesetting, 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remaining essentially unchanged. </a:t>
            </a:r>
          </a:p>
        </p:txBody>
      </p:sp>
      <p:sp>
        <p:nvSpPr>
          <p:cNvPr id="6" name="Chart Placeholder 3"/>
          <p:cNvSpPr>
            <a:spLocks noGrp="1"/>
          </p:cNvSpPr>
          <p:nvPr>
            <p:ph type="chart" sz="quarter" idx="11"/>
          </p:nvPr>
        </p:nvSpPr>
        <p:spPr>
          <a:xfrm>
            <a:off x="7657630" y="2220150"/>
            <a:ext cx="9896592" cy="72248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0" i="0">
                <a:latin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504697" y="549357"/>
            <a:ext cx="16372190" cy="1987550"/>
          </a:xfrm>
          <a:prstGeom prst="rect">
            <a:avLst/>
          </a:prstGeom>
        </p:spPr>
        <p:txBody>
          <a:bodyPr/>
          <a:lstStyle>
            <a:lvl1pPr algn="l">
              <a:defRPr lang="en-US" sz="8000" b="1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528903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6A32E851-9FF9-4796-BF7E-0EBA88C671DC}"/>
              </a:ext>
            </a:extLst>
          </p:cNvPr>
          <p:cNvSpPr/>
          <p:nvPr userDrawn="1"/>
        </p:nvSpPr>
        <p:spPr>
          <a:xfrm>
            <a:off x="0" y="1688123"/>
            <a:ext cx="18288000" cy="8597621"/>
          </a:xfrm>
          <a:custGeom>
            <a:avLst/>
            <a:gdLst>
              <a:gd name="connsiteX0" fmla="*/ 0 w 7772400"/>
              <a:gd name="connsiteY0" fmla="*/ 0 h 2226411"/>
              <a:gd name="connsiteX1" fmla="*/ 0 w 7772400"/>
              <a:gd name="connsiteY1" fmla="*/ 2226411 h 2226411"/>
              <a:gd name="connsiteX2" fmla="*/ 7772400 w 7772400"/>
              <a:gd name="connsiteY2" fmla="*/ 2226411 h 2226411"/>
              <a:gd name="connsiteX3" fmla="*/ 7772400 w 7772400"/>
              <a:gd name="connsiteY3" fmla="*/ 804875 h 2226411"/>
              <a:gd name="connsiteX4" fmla="*/ 0 w 7772400"/>
              <a:gd name="connsiteY4" fmla="*/ 0 h 2226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72400" h="2226411">
                <a:moveTo>
                  <a:pt x="0" y="0"/>
                </a:moveTo>
                <a:lnTo>
                  <a:pt x="0" y="2226411"/>
                </a:lnTo>
                <a:lnTo>
                  <a:pt x="7772400" y="2226411"/>
                </a:lnTo>
                <a:lnTo>
                  <a:pt x="7772400" y="804875"/>
                </a:lnTo>
                <a:lnTo>
                  <a:pt x="0" y="0"/>
                </a:lnTo>
                <a:close/>
              </a:path>
            </a:pathLst>
          </a:custGeom>
          <a:solidFill>
            <a:srgbClr val="383838"/>
          </a:solidFill>
        </p:spPr>
        <p:txBody>
          <a:bodyPr wrap="square" lIns="0" tIns="0" rIns="0" bIns="0" rtlCol="0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 b="0" i="0" dirty="0">
              <a:solidFill>
                <a:prstClr val="black"/>
              </a:solidFill>
              <a:latin typeface="Arial" panose="020B0604020202020204" pitchFamily="34" charset="0"/>
              <a:ea typeface="+mn-ea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92D678CF-84A9-4BA9-BA2F-CB71E25345BA}"/>
              </a:ext>
            </a:extLst>
          </p:cNvPr>
          <p:cNvGrpSpPr/>
          <p:nvPr userDrawn="1"/>
        </p:nvGrpSpPr>
        <p:grpSpPr>
          <a:xfrm>
            <a:off x="10009693" y="1549925"/>
            <a:ext cx="7721678" cy="1016226"/>
            <a:chOff x="10009693" y="1549925"/>
            <a:chExt cx="7721678" cy="1016226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5F82662B-989A-432A-8998-0DE213D193A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97600756-64AC-421F-BD0D-3BBAECD315E3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8" name="Picture 7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EDE70775-8944-4C24-BD3B-25F0DAFA85B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1" name="Picture 10" descr="Text&#10;&#10;Description automatically generated">
              <a:extLst>
                <a:ext uri="{FF2B5EF4-FFF2-40B4-BE49-F238E27FC236}">
                  <a16:creationId xmlns:a16="http://schemas.microsoft.com/office/drawing/2014/main" id="{88877B3C-A955-4F0B-8795-703F3118E30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1EA36F10-6A68-4D16-8BA5-C08BC942E108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C5A5F0-3D37-4CB5-AFFE-81169D61D02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40077" y="6610379"/>
            <a:ext cx="9235191" cy="1705219"/>
          </a:xfrm>
        </p:spPr>
        <p:txBody>
          <a:bodyPr/>
          <a:lstStyle>
            <a:lvl1pPr>
              <a:defRPr sz="6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B6C10C75-E8F7-45AB-929B-93D7D86B8F2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40078" y="6185215"/>
            <a:ext cx="7454900" cy="449262"/>
          </a:xfrm>
        </p:spPr>
        <p:txBody>
          <a:bodyPr/>
          <a:lstStyle>
            <a:lvl1pPr>
              <a:defRPr sz="1800">
                <a:solidFill>
                  <a:srgbClr val="B3B3B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0507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w/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art Placeholder 3"/>
          <p:cNvSpPr>
            <a:spLocks noGrp="1"/>
          </p:cNvSpPr>
          <p:nvPr>
            <p:ph type="chart" sz="quarter" idx="10"/>
          </p:nvPr>
        </p:nvSpPr>
        <p:spPr>
          <a:xfrm>
            <a:off x="504698" y="2186785"/>
            <a:ext cx="16221664" cy="747875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0" i="0">
                <a:latin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04697" y="549357"/>
            <a:ext cx="16372190" cy="1987550"/>
          </a:xfrm>
          <a:prstGeom prst="rect">
            <a:avLst/>
          </a:prstGeom>
        </p:spPr>
        <p:txBody>
          <a:bodyPr/>
          <a:lstStyle>
            <a:lvl1pPr algn="l">
              <a:defRPr lang="en-US" sz="8000" b="1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868611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 title and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8301" y="747664"/>
            <a:ext cx="16626840" cy="984885"/>
          </a:xfrm>
        </p:spPr>
        <p:txBody>
          <a:bodyPr/>
          <a:lstStyle>
            <a:lvl1pPr algn="l">
              <a:defRPr sz="480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1977" y="3186797"/>
            <a:ext cx="16581120" cy="6198208"/>
          </a:xfrm>
        </p:spPr>
        <p:txBody>
          <a:bodyPr/>
          <a:lstStyle>
            <a:lvl1pPr marL="0" indent="0"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100000"/>
              <a:buFontTx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100000"/>
              <a:buFontTx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15078" indent="0">
              <a:buClr>
                <a:schemeClr val="bg2"/>
              </a:buClr>
              <a:buSzPct val="100000"/>
              <a:buFontTx/>
              <a:buNone/>
              <a:defRPr sz="1833">
                <a:solidFill>
                  <a:schemeClr val="accent4"/>
                </a:solidFill>
              </a:defRPr>
            </a:lvl3pPr>
            <a:lvl4pPr marL="2958101" indent="-381008">
              <a:buClr>
                <a:schemeClr val="bg2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5331" y="1741489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93701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d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6936" y="747428"/>
            <a:ext cx="16626840" cy="984885"/>
          </a:xfrm>
        </p:spPr>
        <p:txBody>
          <a:bodyPr/>
          <a:lstStyle>
            <a:lvl1pPr algn="l">
              <a:defRPr sz="480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4728" y="3189912"/>
            <a:ext cx="16581120" cy="6198208"/>
          </a:xfrm>
        </p:spPr>
        <p:txBody>
          <a:bodyPr/>
          <a:lstStyle>
            <a:lvl1pPr marL="383654" indent="-383654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33527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098189" indent="-28311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958101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4728" y="1739896"/>
            <a:ext cx="16607858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20568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n Brande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5700" y="748506"/>
            <a:ext cx="16626840" cy="984885"/>
          </a:xfrm>
        </p:spPr>
        <p:txBody>
          <a:bodyPr/>
          <a:lstStyle>
            <a:lvl1pPr algn="l">
              <a:defRPr sz="4800" b="1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9340" y="3191235"/>
            <a:ext cx="16581120" cy="6198208"/>
          </a:xfrm>
        </p:spPr>
        <p:txBody>
          <a:bodyPr/>
          <a:lstStyle>
            <a:lvl1pPr marL="383654" indent="-383654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33527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098189" indent="-28311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958101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5828" y="1740430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9460CD7-0C13-8944-A014-77CEFB207FB0}"/>
              </a:ext>
            </a:extLst>
          </p:cNvPr>
          <p:cNvSpPr/>
          <p:nvPr userDrawn="1"/>
        </p:nvSpPr>
        <p:spPr>
          <a:xfrm>
            <a:off x="13012614" y="9465547"/>
            <a:ext cx="5275385" cy="82145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12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Content - NO LOGO &amp; PAGE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6618" y="744037"/>
            <a:ext cx="16620988" cy="990175"/>
          </a:xfrm>
        </p:spPr>
        <p:txBody>
          <a:bodyPr/>
          <a:lstStyle>
            <a:lvl1pPr algn="l">
              <a:defRPr sz="4800" cap="none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3440" y="3505060"/>
            <a:ext cx="16581120" cy="5950440"/>
          </a:xfrm>
        </p:spPr>
        <p:txBody>
          <a:bodyPr/>
          <a:lstStyle>
            <a:lvl1pPr marL="0" indent="0">
              <a:buClr>
                <a:schemeClr val="bg2"/>
              </a:buClr>
              <a:buSzPct val="100000"/>
              <a:buFontTx/>
              <a:buNone/>
              <a:defRPr sz="2400">
                <a:solidFill>
                  <a:schemeClr val="accent4"/>
                </a:solidFill>
              </a:defRPr>
            </a:lvl1pPr>
            <a:lvl2pPr marL="952519" indent="0">
              <a:buClr>
                <a:schemeClr val="bg2"/>
              </a:buClr>
              <a:buSzPct val="100000"/>
              <a:buFontTx/>
              <a:buNone/>
              <a:defRPr sz="2000">
                <a:solidFill>
                  <a:schemeClr val="accent4"/>
                </a:solidFill>
              </a:defRPr>
            </a:lvl2pPr>
            <a:lvl3pPr marL="1815078" indent="0">
              <a:buClr>
                <a:schemeClr val="bg2"/>
              </a:buClr>
              <a:buSzPct val="100000"/>
              <a:buFontTx/>
              <a:buNone/>
              <a:defRPr sz="1800" b="0" i="0">
                <a:solidFill>
                  <a:schemeClr val="accent4"/>
                </a:solidFill>
                <a:latin typeface="Arial" panose="020B0604020202020204" pitchFamily="34" charset="0"/>
              </a:defRPr>
            </a:lvl3pPr>
            <a:lvl4pPr marL="2958101" indent="-381008">
              <a:buClr>
                <a:schemeClr val="bg2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7103" y="1740548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0264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or Transi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3869" y="3998551"/>
            <a:ext cx="11900262" cy="2193243"/>
          </a:xfrm>
        </p:spPr>
        <p:txBody>
          <a:bodyPr anchor="t"/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C993AEE-ACAA-4A36-926F-A62FD4F2A9AC}"/>
              </a:ext>
            </a:extLst>
          </p:cNvPr>
          <p:cNvSpPr/>
          <p:nvPr userDrawn="1"/>
        </p:nvSpPr>
        <p:spPr bwMode="white">
          <a:xfrm>
            <a:off x="0" y="9330779"/>
            <a:ext cx="1524000" cy="9562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5110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CD02034B-E0DD-432D-BED0-94DE68C503D5}"/>
              </a:ext>
            </a:extLst>
          </p:cNvPr>
          <p:cNvSpPr/>
          <p:nvPr userDrawn="1"/>
        </p:nvSpPr>
        <p:spPr>
          <a:xfrm>
            <a:off x="0" y="1688123"/>
            <a:ext cx="18288000" cy="8597621"/>
          </a:xfrm>
          <a:custGeom>
            <a:avLst/>
            <a:gdLst>
              <a:gd name="connsiteX0" fmla="*/ 0 w 7772400"/>
              <a:gd name="connsiteY0" fmla="*/ 0 h 2226411"/>
              <a:gd name="connsiteX1" fmla="*/ 0 w 7772400"/>
              <a:gd name="connsiteY1" fmla="*/ 2226411 h 2226411"/>
              <a:gd name="connsiteX2" fmla="*/ 7772400 w 7772400"/>
              <a:gd name="connsiteY2" fmla="*/ 2226411 h 2226411"/>
              <a:gd name="connsiteX3" fmla="*/ 7772400 w 7772400"/>
              <a:gd name="connsiteY3" fmla="*/ 804875 h 2226411"/>
              <a:gd name="connsiteX4" fmla="*/ 0 w 7772400"/>
              <a:gd name="connsiteY4" fmla="*/ 0 h 2226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72400" h="2226411">
                <a:moveTo>
                  <a:pt x="0" y="0"/>
                </a:moveTo>
                <a:lnTo>
                  <a:pt x="0" y="2226411"/>
                </a:lnTo>
                <a:lnTo>
                  <a:pt x="7772400" y="2226411"/>
                </a:lnTo>
                <a:lnTo>
                  <a:pt x="7772400" y="804875"/>
                </a:lnTo>
                <a:lnTo>
                  <a:pt x="0" y="0"/>
                </a:lnTo>
                <a:close/>
              </a:path>
            </a:pathLst>
          </a:custGeom>
          <a:solidFill>
            <a:srgbClr val="383838"/>
          </a:solidFill>
        </p:spPr>
        <p:txBody>
          <a:bodyPr wrap="square" lIns="0" tIns="0" rIns="0" bIns="0" rtlCol="0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 b="0" i="0" dirty="0">
              <a:solidFill>
                <a:prstClr val="black"/>
              </a:solidFill>
              <a:latin typeface="Arial" panose="020B0604020202020204" pitchFamily="34" charset="0"/>
              <a:ea typeface="+mn-ea"/>
            </a:endParaRPr>
          </a:p>
        </p:txBody>
      </p:sp>
      <p:sp>
        <p:nvSpPr>
          <p:cNvPr id="11" name="Rectangle 4"/>
          <p:cNvSpPr>
            <a:spLocks noGrp="1" noChangeArrowheads="1"/>
          </p:cNvSpPr>
          <p:nvPr userDrawn="1">
            <p:ph type="subTitle" idx="1"/>
          </p:nvPr>
        </p:nvSpPr>
        <p:spPr>
          <a:xfrm>
            <a:off x="1143000" y="8290560"/>
            <a:ext cx="9692640" cy="477053"/>
          </a:xfrm>
        </p:spPr>
        <p:txBody>
          <a:bodyPr wrap="square" anchor="t">
            <a:noAutofit/>
          </a:bodyPr>
          <a:lstStyle>
            <a:lvl1pPr marL="0" indent="0" algn="l">
              <a:lnSpc>
                <a:spcPct val="90000"/>
              </a:lnSpc>
              <a:spcBef>
                <a:spcPts val="1000"/>
              </a:spcBef>
              <a:spcAft>
                <a:spcPts val="500"/>
              </a:spcAft>
              <a:buFontTx/>
              <a:buNone/>
              <a:defRPr sz="24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305" name="Title 304"/>
          <p:cNvSpPr>
            <a:spLocks noGrp="1"/>
          </p:cNvSpPr>
          <p:nvPr userDrawn="1">
            <p:ph type="title" hasCustomPrompt="1"/>
          </p:nvPr>
        </p:nvSpPr>
        <p:spPr>
          <a:xfrm>
            <a:off x="1135316" y="6705601"/>
            <a:ext cx="9692640" cy="1638092"/>
          </a:xfrm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spcBef>
                <a:spcPts val="0"/>
              </a:spcBef>
              <a:defRPr sz="6000" b="1" cap="none" baseline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B6FCCD42-41E8-4430-B6CA-E5E37163336A}"/>
              </a:ext>
            </a:extLst>
          </p:cNvPr>
          <p:cNvGrpSpPr/>
          <p:nvPr userDrawn="1"/>
        </p:nvGrpSpPr>
        <p:grpSpPr>
          <a:xfrm>
            <a:off x="10009693" y="1549925"/>
            <a:ext cx="7721678" cy="1016226"/>
            <a:chOff x="10009693" y="1549925"/>
            <a:chExt cx="7721678" cy="1016226"/>
          </a:xfrm>
        </p:grpSpPr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4F12FC3C-F346-45C5-A2EB-14122560DDD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24D7601B-DE46-423C-B955-7A66CD436A7B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4" name="Picture 13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8936C1C8-404D-40E3-B988-930C448D42C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5" name="Picture 14" descr="Text&#10;&#10;Description automatically generated">
              <a:extLst>
                <a:ext uri="{FF2B5EF4-FFF2-40B4-BE49-F238E27FC236}">
                  <a16:creationId xmlns:a16="http://schemas.microsoft.com/office/drawing/2014/main" id="{3336A004-E1EA-48BD-969E-3F5237E6E18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21F47EB3-A644-424B-8140-E89309FB54E1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9F37D2-4A95-428F-86C9-909FE5B5862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35316" y="6188616"/>
            <a:ext cx="8866188" cy="474663"/>
          </a:xfrm>
        </p:spPr>
        <p:txBody>
          <a:bodyPr/>
          <a:lstStyle>
            <a:lvl1pPr>
              <a:defRPr sz="1800">
                <a:solidFill>
                  <a:srgbClr val="B3B3B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9045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6A32E851-9FF9-4796-BF7E-0EBA88C671DC}"/>
              </a:ext>
            </a:extLst>
          </p:cNvPr>
          <p:cNvSpPr/>
          <p:nvPr userDrawn="1"/>
        </p:nvSpPr>
        <p:spPr>
          <a:xfrm>
            <a:off x="0" y="1688123"/>
            <a:ext cx="18288000" cy="8597621"/>
          </a:xfrm>
          <a:custGeom>
            <a:avLst/>
            <a:gdLst>
              <a:gd name="connsiteX0" fmla="*/ 0 w 7772400"/>
              <a:gd name="connsiteY0" fmla="*/ 0 h 2226411"/>
              <a:gd name="connsiteX1" fmla="*/ 0 w 7772400"/>
              <a:gd name="connsiteY1" fmla="*/ 2226411 h 2226411"/>
              <a:gd name="connsiteX2" fmla="*/ 7772400 w 7772400"/>
              <a:gd name="connsiteY2" fmla="*/ 2226411 h 2226411"/>
              <a:gd name="connsiteX3" fmla="*/ 7772400 w 7772400"/>
              <a:gd name="connsiteY3" fmla="*/ 804875 h 2226411"/>
              <a:gd name="connsiteX4" fmla="*/ 0 w 7772400"/>
              <a:gd name="connsiteY4" fmla="*/ 0 h 2226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72400" h="2226411">
                <a:moveTo>
                  <a:pt x="0" y="0"/>
                </a:moveTo>
                <a:lnTo>
                  <a:pt x="0" y="2226411"/>
                </a:lnTo>
                <a:lnTo>
                  <a:pt x="7772400" y="2226411"/>
                </a:lnTo>
                <a:lnTo>
                  <a:pt x="7772400" y="804875"/>
                </a:lnTo>
                <a:lnTo>
                  <a:pt x="0" y="0"/>
                </a:lnTo>
                <a:close/>
              </a:path>
            </a:pathLst>
          </a:custGeom>
          <a:solidFill>
            <a:srgbClr val="383838"/>
          </a:solidFill>
        </p:spPr>
        <p:txBody>
          <a:bodyPr wrap="square" lIns="0" tIns="0" rIns="0" bIns="0" rtlCol="0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 b="0" i="0" dirty="0">
              <a:solidFill>
                <a:prstClr val="black"/>
              </a:solidFill>
              <a:latin typeface="Arial" panose="020B0604020202020204" pitchFamily="34" charset="0"/>
              <a:ea typeface="+mn-ea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92D678CF-84A9-4BA9-BA2F-CB71E25345BA}"/>
              </a:ext>
            </a:extLst>
          </p:cNvPr>
          <p:cNvGrpSpPr/>
          <p:nvPr userDrawn="1"/>
        </p:nvGrpSpPr>
        <p:grpSpPr>
          <a:xfrm>
            <a:off x="10009693" y="1549925"/>
            <a:ext cx="7721678" cy="1016226"/>
            <a:chOff x="10009693" y="1549925"/>
            <a:chExt cx="7721678" cy="1016226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5F82662B-989A-432A-8998-0DE213D193A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97600756-64AC-421F-BD0D-3BBAECD315E3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8" name="Picture 7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EDE70775-8944-4C24-BD3B-25F0DAFA85B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1" name="Picture 10" descr="Text&#10;&#10;Description automatically generated">
              <a:extLst>
                <a:ext uri="{FF2B5EF4-FFF2-40B4-BE49-F238E27FC236}">
                  <a16:creationId xmlns:a16="http://schemas.microsoft.com/office/drawing/2014/main" id="{88877B3C-A955-4F0B-8795-703F3118E30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1EA36F10-6A68-4D16-8BA5-C08BC942E108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C5A5F0-3D37-4CB5-AFFE-81169D61D02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40077" y="6610379"/>
            <a:ext cx="9235191" cy="1705219"/>
          </a:xfrm>
        </p:spPr>
        <p:txBody>
          <a:bodyPr/>
          <a:lstStyle>
            <a:lvl1pPr>
              <a:defRPr sz="6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B6C10C75-E8F7-45AB-929B-93D7D86B8F2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40078" y="6185215"/>
            <a:ext cx="7454900" cy="449262"/>
          </a:xfrm>
        </p:spPr>
        <p:txBody>
          <a:bodyPr/>
          <a:lstStyle>
            <a:lvl1pPr>
              <a:defRPr sz="1800">
                <a:solidFill>
                  <a:srgbClr val="B3B3B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34842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17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10" Type="http://schemas.openxmlformats.org/officeDocument/2006/relationships/image" Target="../media/image3.png"/><Relationship Id="rId4" Type="http://schemas.openxmlformats.org/officeDocument/2006/relationships/slideLayout" Target="../slideLayouts/slideLayout18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99C0FBA7-E3E6-4B66-B97D-6B8052B9D633}"/>
              </a:ext>
            </a:extLst>
          </p:cNvPr>
          <p:cNvGrpSpPr/>
          <p:nvPr/>
        </p:nvGrpSpPr>
        <p:grpSpPr>
          <a:xfrm>
            <a:off x="13272656" y="9515789"/>
            <a:ext cx="4770933" cy="627887"/>
            <a:chOff x="10009693" y="1549925"/>
            <a:chExt cx="7721678" cy="1016226"/>
          </a:xfrm>
        </p:grpSpPr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DDCDE4B6-F6E5-42F3-97CE-972AB8E8F343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A722D202-9B8D-43AB-AC18-CC0E3FF3AB71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5" name="Picture 14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BFA2AE89-8394-48E9-A4C6-B6B73A855A5D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6" name="Picture 15" descr="Text&#10;&#10;Description automatically generated">
              <a:extLst>
                <a:ext uri="{FF2B5EF4-FFF2-40B4-BE49-F238E27FC236}">
                  <a16:creationId xmlns:a16="http://schemas.microsoft.com/office/drawing/2014/main" id="{DA775405-05BA-4CEF-BBAB-33A59926F3C6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23DC6EFE-1984-4D25-B743-8FABEE6FEDF2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05090" y="749096"/>
            <a:ext cx="16622192" cy="984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4201" y="3185146"/>
            <a:ext cx="16581552" cy="6223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" name="TextBox 3"/>
          <p:cNvSpPr txBox="1"/>
          <p:nvPr userDrawn="1"/>
        </p:nvSpPr>
        <p:spPr>
          <a:xfrm>
            <a:off x="958176" y="9762020"/>
            <a:ext cx="535045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>
            <a:defPPr>
              <a:defRPr lang="en-US"/>
            </a:defPPr>
            <a:lvl1pPr algn="ctr">
              <a:defRPr sz="4400" cap="all">
                <a:solidFill>
                  <a:schemeClr val="bg1"/>
                </a:solidFill>
                <a:latin typeface="Century Gothic" pitchFamily="34" charset="0"/>
              </a:defRPr>
            </a:lvl1pPr>
          </a:lstStyle>
          <a:p>
            <a:pPr algn="l"/>
            <a:fld id="{9EF62655-870B-4C06-BC3D-C67D37BAE36D}" type="slidenum">
              <a:rPr lang="en-US" sz="1600" kern="1200" smtClean="0">
                <a:solidFill>
                  <a:schemeClr val="accent5"/>
                </a:solidFill>
                <a:latin typeface="Arial" panose="020B0604020202020204" pitchFamily="34" charset="0"/>
                <a:ea typeface="MS PGothic" pitchFamily="34" charset="-128"/>
                <a:cs typeface="Arial" panose="020B0604020202020204" pitchFamily="34" charset="0"/>
              </a:rPr>
              <a:pPr algn="l"/>
              <a:t>‹#›</a:t>
            </a:fld>
            <a:r>
              <a:rPr lang="en-US" sz="1600" cap="none" baseline="0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600" cap="none" dirty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5690729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980" r:id="rId1"/>
    <p:sldLayoutId id="2147483985" r:id="rId2"/>
    <p:sldLayoutId id="2147483896" r:id="rId3"/>
    <p:sldLayoutId id="2147483981" r:id="rId4"/>
    <p:sldLayoutId id="2147483991" r:id="rId5"/>
    <p:sldLayoutId id="2147483988" r:id="rId6"/>
    <p:sldLayoutId id="2147483954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800" b="1" cap="none" baseline="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5pPr>
      <a:lvl6pPr marL="762015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6pPr>
      <a:lvl7pPr marL="1524030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7pPr>
      <a:lvl8pPr marL="2286046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8pPr>
      <a:lvl9pPr marL="3048061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9pPr>
    </p:titleStyle>
    <p:bodyStyle>
      <a:lvl1pPr marL="0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2800" b="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52519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2400" b="0">
          <a:solidFill>
            <a:schemeClr val="bg1"/>
          </a:solidFill>
          <a:latin typeface="Arial" panose="020B0604020202020204" pitchFamily="34" charset="0"/>
          <a:cs typeface="Arial" panose="020B0604020202020204" pitchFamily="34" charset="0"/>
        </a:defRPr>
      </a:lvl2pPr>
      <a:lvl3pPr marL="1815078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1833" b="0">
          <a:solidFill>
            <a:schemeClr val="accent4"/>
          </a:solidFill>
          <a:latin typeface="Trebuchet MS" pitchFamily="34" charset="0"/>
        </a:defRPr>
      </a:lvl3pPr>
      <a:lvl4pPr marL="2958101" indent="-381008" algn="l" rtl="0" fontAlgn="base">
        <a:spcBef>
          <a:spcPct val="20000"/>
        </a:spcBef>
        <a:spcAft>
          <a:spcPct val="0"/>
        </a:spcAft>
        <a:buChar char="–"/>
        <a:defRPr sz="3333">
          <a:solidFill>
            <a:schemeClr val="bg1"/>
          </a:solidFill>
          <a:latin typeface="+mn-lt"/>
        </a:defRPr>
      </a:lvl4pPr>
      <a:lvl5pPr marL="3529612" indent="-381008" algn="l" rtl="0" fontAlgn="base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5pPr>
      <a:lvl6pPr marL="4291627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6pPr>
      <a:lvl7pPr marL="5053643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7pPr>
      <a:lvl8pPr marL="5815658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8pPr>
      <a:lvl9pPr marL="6577673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62015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524030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286046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4pPr>
      <a:lvl5pPr marL="3048061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5pPr>
      <a:lvl6pPr marL="3810076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6pPr>
      <a:lvl7pPr marL="4572091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7pPr>
      <a:lvl8pPr marL="5334107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8pPr>
      <a:lvl9pPr marL="6096122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05090" y="749096"/>
            <a:ext cx="16622192" cy="984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4201" y="3185146"/>
            <a:ext cx="16581552" cy="6223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024935940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993" r:id="rId1"/>
    <p:sldLayoutId id="2147483994" r:id="rId2"/>
    <p:sldLayoutId id="2147483995" r:id="rId3"/>
    <p:sldLayoutId id="2147483996" r:id="rId4"/>
    <p:sldLayoutId id="2147483997" r:id="rId5"/>
    <p:sldLayoutId id="2147483998" r:id="rId6"/>
    <p:sldLayoutId id="2147483999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800" b="1" cap="none" baseline="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5pPr>
      <a:lvl6pPr marL="762015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6pPr>
      <a:lvl7pPr marL="1524030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7pPr>
      <a:lvl8pPr marL="2286046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8pPr>
      <a:lvl9pPr marL="3048061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9pPr>
    </p:titleStyle>
    <p:bodyStyle>
      <a:lvl1pPr marL="0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2800" b="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52519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2400" b="0">
          <a:solidFill>
            <a:schemeClr val="bg1"/>
          </a:solidFill>
          <a:latin typeface="Arial" panose="020B0604020202020204" pitchFamily="34" charset="0"/>
          <a:cs typeface="Arial" panose="020B0604020202020204" pitchFamily="34" charset="0"/>
        </a:defRPr>
      </a:lvl2pPr>
      <a:lvl3pPr marL="1815078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1833" b="0">
          <a:solidFill>
            <a:schemeClr val="accent4"/>
          </a:solidFill>
          <a:latin typeface="Trebuchet MS" pitchFamily="34" charset="0"/>
        </a:defRPr>
      </a:lvl3pPr>
      <a:lvl4pPr marL="2958101" indent="-381008" algn="l" rtl="0" fontAlgn="base">
        <a:spcBef>
          <a:spcPct val="20000"/>
        </a:spcBef>
        <a:spcAft>
          <a:spcPct val="0"/>
        </a:spcAft>
        <a:buChar char="–"/>
        <a:defRPr sz="3333">
          <a:solidFill>
            <a:schemeClr val="bg1"/>
          </a:solidFill>
          <a:latin typeface="+mn-lt"/>
        </a:defRPr>
      </a:lvl4pPr>
      <a:lvl5pPr marL="3529612" indent="-381008" algn="l" rtl="0" fontAlgn="base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5pPr>
      <a:lvl6pPr marL="4291627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6pPr>
      <a:lvl7pPr marL="5053643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7pPr>
      <a:lvl8pPr marL="5815658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8pPr>
      <a:lvl9pPr marL="6577673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62015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524030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286046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4pPr>
      <a:lvl5pPr marL="3048061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5pPr>
      <a:lvl6pPr marL="3810076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6pPr>
      <a:lvl7pPr marL="4572091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7pPr>
      <a:lvl8pPr marL="5334107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8pPr>
      <a:lvl9pPr marL="6096122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5DCFDD92-7278-D94B-A2AA-61AF47DC5226}"/>
              </a:ext>
            </a:extLst>
          </p:cNvPr>
          <p:cNvGrpSpPr/>
          <p:nvPr userDrawn="1"/>
        </p:nvGrpSpPr>
        <p:grpSpPr>
          <a:xfrm>
            <a:off x="13272656" y="9515789"/>
            <a:ext cx="4770933" cy="627887"/>
            <a:chOff x="10009693" y="1549925"/>
            <a:chExt cx="7721678" cy="1016226"/>
          </a:xfrm>
        </p:grpSpPr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5C93D04E-D015-D346-B1B0-1DE2A97EC13E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E3D0DDB2-6AC2-9B48-BC41-3EEC1418B1A7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noFill/>
            <a:ln w="12700" cap="flat" cmpd="sng" algn="ctr">
              <a:solidFill>
                <a:srgbClr val="383838"/>
              </a:solidFill>
              <a:prstDash val="solid"/>
            </a:ln>
            <a:effectLst/>
          </p:spPr>
        </p:cxnSp>
        <p:pic>
          <p:nvPicPr>
            <p:cNvPr id="13" name="Picture 12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8BF7C48B-1791-944D-9216-99D1B7E1DB80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4" name="Picture 13" descr="Text&#10;&#10;Description automatically generated">
              <a:extLst>
                <a:ext uri="{FF2B5EF4-FFF2-40B4-BE49-F238E27FC236}">
                  <a16:creationId xmlns:a16="http://schemas.microsoft.com/office/drawing/2014/main" id="{849CFD86-0AA9-344F-BACA-5644A3B74F11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BC6EE870-8383-AA43-BAC4-EACB6A5A6D3B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noFill/>
            <a:ln w="12700" cap="flat" cmpd="sng" algn="ctr">
              <a:solidFill>
                <a:srgbClr val="383838"/>
              </a:solidFill>
              <a:prstDash val="solid"/>
            </a:ln>
            <a:effectLst/>
          </p:spPr>
        </p:cxn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A88EC1D7-E9BA-EA4B-98DB-1804DBEC13AC}"/>
              </a:ext>
            </a:extLst>
          </p:cNvPr>
          <p:cNvSpPr txBox="1"/>
          <p:nvPr userDrawn="1"/>
        </p:nvSpPr>
        <p:spPr>
          <a:xfrm>
            <a:off x="958176" y="9762020"/>
            <a:ext cx="535045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>
            <a:defPPr>
              <a:defRPr lang="en-US"/>
            </a:defPPr>
            <a:lvl1pPr algn="ctr">
              <a:defRPr sz="4400" cap="all">
                <a:solidFill>
                  <a:schemeClr val="bg1"/>
                </a:solidFill>
                <a:latin typeface="Century Gothic" pitchFamily="34" charset="0"/>
              </a:defRPr>
            </a:lvl1pPr>
          </a:lstStyle>
          <a:p>
            <a:pPr algn="l"/>
            <a:fld id="{9EF62655-870B-4C06-BC3D-C67D37BAE36D}" type="slidenum">
              <a:rPr lang="en-US" sz="1600" smtClean="0">
                <a:solidFill>
                  <a:srgbClr val="8C8C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l"/>
              <a:t>‹#›</a:t>
            </a:fld>
            <a:r>
              <a:rPr lang="en-US" sz="1600" cap="none" dirty="0">
                <a:solidFill>
                  <a:srgbClr val="8C8C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45024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1" r:id="rId1"/>
    <p:sldLayoutId id="2147484002" r:id="rId2"/>
    <p:sldLayoutId id="2147484003" r:id="rId3"/>
    <p:sldLayoutId id="2147484004" r:id="rId4"/>
    <p:sldLayoutId id="2147484005" r:id="rId5"/>
    <p:sldLayoutId id="2147484006" r:id="rId6"/>
  </p:sldLayoutIdLst>
  <p:txStyles>
    <p:titleStyle>
      <a:lvl1pPr algn="l" defTabSz="914400" rtl="0" eaLnBrk="1" latinLnBrk="0" hangingPunct="1">
        <a:spcBef>
          <a:spcPct val="0"/>
        </a:spcBef>
        <a:buNone/>
        <a:defRPr sz="8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/>
        <a:buNone/>
        <a:defRPr sz="6400" kern="1200">
          <a:solidFill>
            <a:schemeClr val="tx1"/>
          </a:solidFill>
          <a:latin typeface="+mn-lt"/>
          <a:ea typeface="+mn-ea"/>
          <a:cs typeface="+mn-cs"/>
        </a:defRPr>
      </a:lvl1pPr>
      <a:lvl2pPr marL="1485900" indent="-571500" algn="l" defTabSz="914400" rtl="0" eaLnBrk="1" latinLnBrk="0" hangingPunct="1">
        <a:spcBef>
          <a:spcPct val="20000"/>
        </a:spcBef>
        <a:buFont typeface="Arial"/>
        <a:buChar char="–"/>
        <a:defRPr sz="5600" kern="1200">
          <a:solidFill>
            <a:schemeClr val="tx1"/>
          </a:solidFill>
          <a:latin typeface="+mn-lt"/>
          <a:ea typeface="+mn-ea"/>
          <a:cs typeface="+mn-cs"/>
        </a:defRPr>
      </a:lvl2pPr>
      <a:lvl3pPr marL="2286000" indent="-457200" algn="l" defTabSz="914400" rtl="0" eaLnBrk="1" latinLnBrk="0" hangingPunct="1">
        <a:spcBef>
          <a:spcPct val="20000"/>
        </a:spcBef>
        <a:buFont typeface="Arial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3pPr>
      <a:lvl4pPr marL="3200400" indent="-457200" algn="l" defTabSz="914400" rtl="0" eaLnBrk="1" latinLnBrk="0" hangingPunct="1">
        <a:spcBef>
          <a:spcPct val="20000"/>
        </a:spcBef>
        <a:buFont typeface="Arial"/>
        <a:buChar char="–"/>
        <a:defRPr sz="4000" kern="1200">
          <a:solidFill>
            <a:schemeClr val="tx1"/>
          </a:solidFill>
          <a:latin typeface="+mn-lt"/>
          <a:ea typeface="+mn-ea"/>
          <a:cs typeface="+mn-cs"/>
        </a:defRPr>
      </a:lvl4pPr>
      <a:lvl5pPr marL="4114800" indent="-457200" algn="l" defTabSz="914400" rtl="0" eaLnBrk="1" latinLnBrk="0" hangingPunct="1">
        <a:spcBef>
          <a:spcPct val="20000"/>
        </a:spcBef>
        <a:buFont typeface="Arial"/>
        <a:buChar char="»"/>
        <a:defRPr sz="4000" kern="1200">
          <a:solidFill>
            <a:schemeClr val="tx1"/>
          </a:solidFill>
          <a:latin typeface="+mn-lt"/>
          <a:ea typeface="+mn-ea"/>
          <a:cs typeface="+mn-cs"/>
        </a:defRPr>
      </a:lvl5pPr>
      <a:lvl6pPr marL="5029200" indent="-457200" algn="l" defTabSz="9144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600" indent="-457200" algn="l" defTabSz="9144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7pPr>
      <a:lvl8pPr marL="6858000" indent="-457200" algn="l" defTabSz="9144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400" indent="-457200" algn="l" defTabSz="9144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2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/4.0/legalcode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stats.stackexchange.com/questions/1826/cross-validation-in-plain-english" TargetMode="External"/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ubtitle 14">
            <a:extLst>
              <a:ext uri="{FF2B5EF4-FFF2-40B4-BE49-F238E27FC236}">
                <a16:creationId xmlns:a16="http://schemas.microsoft.com/office/drawing/2014/main" id="{4A6D247A-4576-4796-A8F2-4AC4CA0B20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8290560"/>
            <a:ext cx="9692640" cy="47705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E9096EC-7B78-40A1-902B-4FD4379826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9087" y="6664288"/>
            <a:ext cx="13893644" cy="1679405"/>
          </a:xfrm>
        </p:spPr>
        <p:txBody>
          <a:bodyPr/>
          <a:lstStyle/>
          <a:p>
            <a:r>
              <a:rPr lang="en-US" dirty="0">
                <a:latin typeface="Arial"/>
                <a:cs typeface="Arial"/>
              </a:rPr>
              <a:t>Lecture 14.5 - Overfitting and Cross Validation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B2F42C-38A8-43F3-8788-F337D2EA915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35316" y="6188616"/>
            <a:ext cx="8866188" cy="474663"/>
          </a:xfrm>
        </p:spPr>
        <p:txBody>
          <a:bodyPr/>
          <a:lstStyle/>
          <a:p>
            <a:r>
              <a:rPr lang="en-US" dirty="0"/>
              <a:t>DLI Accelerated Data Science Teaching Kit</a:t>
            </a:r>
          </a:p>
        </p:txBody>
      </p:sp>
    </p:spTree>
    <p:extLst>
      <p:ext uri="{BB962C8B-B14F-4D97-AF65-F5344CB8AC3E}">
        <p14:creationId xmlns:p14="http://schemas.microsoft.com/office/powerpoint/2010/main" val="797556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F39E623-7E8F-487F-86AA-742B27905F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48880" y="3505059"/>
            <a:ext cx="3190241" cy="1104314"/>
          </a:xfrm>
          <a:prstGeom prst="rect">
            <a:avLst/>
          </a:prstGeom>
        </p:spPr>
      </p:pic>
      <p:sp>
        <p:nvSpPr>
          <p:cNvPr id="10" name="Subtitle 11">
            <a:extLst>
              <a:ext uri="{FF2B5EF4-FFF2-40B4-BE49-F238E27FC236}">
                <a16:creationId xmlns:a16="http://schemas.microsoft.com/office/drawing/2014/main" id="{7A19A67C-0C19-4076-8945-3A7EB019B8F8}"/>
              </a:ext>
            </a:extLst>
          </p:cNvPr>
          <p:cNvSpPr txBox="1">
            <a:spLocks noGrp="1"/>
          </p:cNvSpPr>
          <p:nvPr>
            <p:ph idx="1"/>
          </p:nvPr>
        </p:nvSpPr>
        <p:spPr bwMode="auto">
          <a:xfrm>
            <a:off x="853440" y="4980568"/>
            <a:ext cx="16581120" cy="5611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0" indent="0" algn="ctr" defTabSz="346459" rtl="0" fontAlgn="base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6F6F6F"/>
              </a:buClr>
              <a:buSzPct val="100000"/>
              <a:buFontTx/>
              <a:buNone/>
              <a:defRPr sz="1400" b="0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30238" indent="-228600" algn="l" defTabSz="346459" rtl="0" fontAlgn="base">
              <a:lnSpc>
                <a:spcPct val="90000"/>
              </a:lnSpc>
              <a:spcBef>
                <a:spcPts val="225"/>
              </a:spcBef>
              <a:spcAft>
                <a:spcPts val="225"/>
              </a:spcAft>
              <a:buClr>
                <a:schemeClr val="bg2"/>
              </a:buClr>
              <a:buSzPct val="100000"/>
              <a:buFont typeface="Arial" panose="020B0604020202020204" pitchFamily="34" charset="0"/>
              <a:buChar char="–"/>
              <a:defRPr sz="1400" b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04863" indent="-203200" algn="l" defTabSz="346459" rtl="0" fontAlgn="base">
              <a:lnSpc>
                <a:spcPct val="90000"/>
              </a:lnSpc>
              <a:spcBef>
                <a:spcPts val="225"/>
              </a:spcBef>
              <a:spcAft>
                <a:spcPts val="225"/>
              </a:spcAft>
              <a:buClr>
                <a:schemeClr val="bg2"/>
              </a:buClr>
              <a:buSzPct val="100000"/>
              <a:buFont typeface="Arial" panose="020B0604020202020204" pitchFamily="34" charset="0"/>
              <a:buChar char="–"/>
              <a:defRPr sz="1400" b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31066" indent="-171443" algn="l" rtl="0" fontAlgn="base">
              <a:spcBef>
                <a:spcPct val="20000"/>
              </a:spcBef>
              <a:spcAft>
                <a:spcPct val="0"/>
              </a:spcAft>
              <a:buChar char="–"/>
              <a:defRPr sz="1500">
                <a:solidFill>
                  <a:schemeClr val="bg1"/>
                </a:solidFill>
                <a:latin typeface="+mn-lt"/>
              </a:defRPr>
            </a:lvl4pPr>
            <a:lvl5pPr marL="1588230" indent="-171443" algn="l" rtl="0" fontAlgn="base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5pPr>
            <a:lvl6pPr marL="1931117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6pPr>
            <a:lvl7pPr marL="2274003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7pPr>
            <a:lvl8pPr marL="2616890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8pPr>
            <a:lvl9pPr marL="2959775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9pPr>
          </a:lstStyle>
          <a:p>
            <a:pPr marL="0" marR="0" lvl="0" indent="0" algn="ctr" defTabSz="346459" rtl="0" eaLnBrk="1" fontAlgn="base" latinLnBrk="0" hangingPunct="1">
              <a:lnSpc>
                <a:spcPct val="90000"/>
              </a:lnSpc>
              <a:spcBef>
                <a:spcPts val="90"/>
              </a:spcBef>
              <a:spcAft>
                <a:spcPts val="90"/>
              </a:spcAft>
              <a:buClr>
                <a:srgbClr val="6F6F6F"/>
              </a:buClr>
              <a:buSzPct val="100000"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The Accelerated Data Science Teaching Kit is licensed by NVIDIA, Georgia Institute of Technology, and Prairie View </a:t>
            </a:r>
            <a:r>
              <a:rPr kumimoji="0" lang="en-US" sz="1600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A&amp;M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University under the</a:t>
            </a:r>
          </a:p>
          <a:p>
            <a:pPr marL="0" marR="0" lvl="0" indent="0" algn="ctr" defTabSz="346459" rtl="0" eaLnBrk="1" fontAlgn="base" latinLnBrk="0" hangingPunct="1">
              <a:lnSpc>
                <a:spcPct val="90000"/>
              </a:lnSpc>
              <a:spcBef>
                <a:spcPts val="90"/>
              </a:spcBef>
              <a:spcAft>
                <a:spcPts val="90"/>
              </a:spcAft>
              <a:buClr>
                <a:srgbClr val="6F6F6F"/>
              </a:buClr>
              <a:buSzPct val="100000"/>
              <a:buFontTx/>
              <a:buNone/>
              <a:tabLst/>
              <a:defRPr/>
            </a:pPr>
            <a:r>
              <a:rPr lang="en-US" sz="1600" u="sng" dirty="0">
                <a:solidFill>
                  <a:srgbClr val="6F6F6F"/>
                </a:solidFill>
                <a:effectLst/>
                <a:ea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Creative Commons Attribution-</a:t>
            </a:r>
            <a:r>
              <a:rPr lang="en-US" sz="1600" u="sng" dirty="0" err="1">
                <a:solidFill>
                  <a:srgbClr val="6F6F6F"/>
                </a:solidFill>
                <a:effectLst/>
                <a:ea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NonCommercial</a:t>
            </a:r>
            <a:r>
              <a:rPr lang="en-US" sz="1600" u="sng" dirty="0">
                <a:solidFill>
                  <a:srgbClr val="6F6F6F"/>
                </a:solidFill>
                <a:effectLst/>
                <a:ea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4.0 International License.</a:t>
            </a:r>
            <a:endParaRPr lang="en-US" sz="1600" dirty="0">
              <a:solidFill>
                <a:srgbClr val="6F6F6F"/>
              </a:solidFill>
              <a:ea typeface="Times New Roman" panose="02020603050405020304" pitchFamily="18" charset="0"/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</p:txBody>
      </p:sp>
    </p:spTree>
    <p:extLst>
      <p:ext uri="{BB962C8B-B14F-4D97-AF65-F5344CB8AC3E}">
        <p14:creationId xmlns:p14="http://schemas.microsoft.com/office/powerpoint/2010/main" val="2765269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EE08A0AE-6511-4545-BBC4-DF666DFDBDAE}"/>
              </a:ext>
            </a:extLst>
          </p:cNvPr>
          <p:cNvSpPr/>
          <p:nvPr/>
        </p:nvSpPr>
        <p:spPr>
          <a:xfrm>
            <a:off x="1788342" y="973127"/>
            <a:ext cx="10564324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 fontAlgn="auto">
              <a:spcBef>
                <a:spcPts val="1200"/>
              </a:spcBef>
              <a:spcAft>
                <a:spcPts val="0"/>
              </a:spcAft>
              <a:defRPr sz="3000" b="1">
                <a:latin typeface="+mn-lt"/>
                <a:ea typeface="+mn-ea"/>
                <a:cs typeface="+mn-cs"/>
                <a:sym typeface="Helvetica"/>
              </a:defRPr>
            </a:pPr>
            <a:r>
              <a:rPr lang="en-US" sz="4000" dirty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"/>
              </a:rPr>
              <a:t>An ideal model should correctly estimate:</a:t>
            </a:r>
          </a:p>
          <a:p>
            <a:pPr marL="457200" lvl="1" indent="-457200" defTabSz="857250" fontAlgn="auto">
              <a:spcBef>
                <a:spcPts val="800"/>
              </a:spcBef>
              <a:spcAft>
                <a:spcPts val="0"/>
              </a:spcAft>
              <a:buClr>
                <a:prstClr val="black"/>
              </a:buClr>
              <a:buSzPct val="90000"/>
              <a:buFont typeface="Courier New" panose="02070309020205020404" pitchFamily="49" charset="0"/>
              <a:buChar char="o"/>
              <a:defRPr sz="2400">
                <a:latin typeface="+mn-lt"/>
                <a:ea typeface="+mn-ea"/>
                <a:cs typeface="+mn-cs"/>
                <a:sym typeface="Helvetica"/>
              </a:defRPr>
            </a:pPr>
            <a:r>
              <a:rPr lang="en-US" sz="3200" dirty="0">
                <a:solidFill>
                  <a:srgbClr val="648D2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"/>
              </a:rPr>
              <a:t>known or seen</a:t>
            </a:r>
            <a:r>
              <a:rPr lang="en-US" sz="3200" dirty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"/>
              </a:rPr>
              <a:t> data examples’ labels</a:t>
            </a:r>
            <a:endParaRPr lang="en-US" sz="3200" dirty="0">
              <a:solidFill>
                <a:srgbClr val="648D26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  <a:sym typeface="Helvetica"/>
            </a:endParaRPr>
          </a:p>
          <a:p>
            <a:pPr marL="457200" lvl="1" indent="-457200" defTabSz="971550" fontAlgn="auto">
              <a:spcBef>
                <a:spcPts val="800"/>
              </a:spcBef>
              <a:spcAft>
                <a:spcPts val="0"/>
              </a:spcAft>
              <a:buClr>
                <a:prstClr val="black"/>
              </a:buClr>
              <a:buSzPct val="90000"/>
              <a:buFont typeface="Courier New" panose="02070309020205020404" pitchFamily="49" charset="0"/>
              <a:buChar char="o"/>
              <a:defRPr sz="2400">
                <a:latin typeface="+mn-lt"/>
                <a:ea typeface="+mn-ea"/>
                <a:cs typeface="+mn-cs"/>
                <a:sym typeface="Helvetica"/>
              </a:defRPr>
            </a:pPr>
            <a:r>
              <a:rPr lang="en-US" sz="3200" dirty="0">
                <a:solidFill>
                  <a:srgbClr val="DE6A1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"/>
              </a:rPr>
              <a:t>unknown or unseen</a:t>
            </a:r>
            <a:r>
              <a:rPr lang="en-US" sz="3200" dirty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"/>
              </a:rPr>
              <a:t> data examples’ labels</a:t>
            </a:r>
          </a:p>
          <a:p>
            <a:pPr marL="695326" lvl="1" indent="-695326" defTabSz="971550" fontAlgn="auto">
              <a:spcBef>
                <a:spcPts val="800"/>
              </a:spcBef>
              <a:spcAft>
                <a:spcPts val="0"/>
              </a:spcAft>
              <a:buSzPct val="80000"/>
              <a:buFont typeface="Courier New" panose="02070309020205020404" pitchFamily="49" charset="0"/>
              <a:buChar char="o"/>
              <a:defRPr sz="2400">
                <a:latin typeface="+mn-lt"/>
                <a:ea typeface="+mn-ea"/>
                <a:cs typeface="+mn-cs"/>
                <a:sym typeface="Helvetica"/>
              </a:defRPr>
            </a:pPr>
            <a:endParaRPr lang="en-US" sz="3200" dirty="0">
              <a:solidFill>
                <a:prstClr val="black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  <a:sym typeface="Helvetica"/>
            </a:endParaRPr>
          </a:p>
        </p:txBody>
      </p:sp>
      <p:graphicFrame>
        <p:nvGraphicFramePr>
          <p:cNvPr id="13" name="Table"/>
          <p:cNvGraphicFramePr/>
          <p:nvPr>
            <p:extLst>
              <p:ext uri="{D42A27DB-BD31-4B8C-83A1-F6EECF244321}">
                <p14:modId xmlns:p14="http://schemas.microsoft.com/office/powerpoint/2010/main" val="4267554391"/>
              </p:ext>
            </p:extLst>
          </p:nvPr>
        </p:nvGraphicFramePr>
        <p:xfrm>
          <a:off x="3852693" y="3666174"/>
          <a:ext cx="10567414" cy="5489778"/>
        </p:xfrm>
        <a:graphic>
          <a:graphicData uri="http://schemas.openxmlformats.org/drawingml/2006/table">
            <a:tbl>
              <a:tblPr/>
              <a:tblGrid>
                <a:gridCol w="38307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692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54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670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5495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84254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2400" b="0" i="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Helvetica"/>
                        </a:rPr>
                        <a:t>Song name</a:t>
                      </a:r>
                    </a:p>
                  </a:txBody>
                  <a:tcPr marL="182850" marR="182850" marT="182850" marB="182850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2400" b="0" i="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Helvetica"/>
                        </a:rPr>
                        <a:t>Artist</a:t>
                      </a:r>
                    </a:p>
                  </a:txBody>
                  <a:tcPr marL="182850" marR="182850" marT="182850" marB="182850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2400" b="0" i="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Helvetica"/>
                        </a:rPr>
                        <a:t>Length</a:t>
                      </a:r>
                    </a:p>
                  </a:txBody>
                  <a:tcPr marL="182850" marR="182850" marT="182850" marB="182850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2400" b="0" i="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Helvetica"/>
                        </a:rPr>
                        <a:t>...</a:t>
                      </a:r>
                    </a:p>
                  </a:txBody>
                  <a:tcPr marL="182850" marR="182850" marT="182850" marB="182850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2400" b="0" i="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Helvetica"/>
                        </a:rPr>
                        <a:t>Like?</a:t>
                      </a:r>
                    </a:p>
                  </a:txBody>
                  <a:tcPr marL="182850" marR="182850" marT="182850" marB="182850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4254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2400" b="0" i="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Helvetica"/>
                        </a:rPr>
                        <a:t>Some nights</a:t>
                      </a:r>
                    </a:p>
                  </a:txBody>
                  <a:tcPr marL="182850" marR="182850" marT="182850" marB="182850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2400" b="0" i="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Helvetica"/>
                        </a:rPr>
                        <a:t>Fun</a:t>
                      </a:r>
                    </a:p>
                  </a:txBody>
                  <a:tcPr marL="182850" marR="182850" marT="182850" marB="182850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2400" b="0" i="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Helvetica"/>
                        </a:rPr>
                        <a:t>4:23</a:t>
                      </a:r>
                    </a:p>
                  </a:txBody>
                  <a:tcPr marL="182850" marR="182850" marT="182850" marB="182850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2400" b="0" i="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Helvetica"/>
                        </a:rPr>
                        <a:t>...</a:t>
                      </a:r>
                    </a:p>
                  </a:txBody>
                  <a:tcPr marL="182850" marR="182850" marT="182850" marB="182850" horzOverflow="overflow"/>
                </a:tc>
                <a:tc>
                  <a:txBody>
                    <a:bodyPr/>
                    <a:lstStyle/>
                    <a:p>
                      <a:pPr algn="l">
                        <a:defRPr sz="1700">
                          <a:latin typeface="+mn-lt"/>
                          <a:ea typeface="+mn-ea"/>
                          <a:cs typeface="+mn-cs"/>
                          <a:sym typeface="Helvetica"/>
                        </a:defRPr>
                      </a:pPr>
                      <a:endParaRPr sz="2400" b="0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2850" marR="182850" marT="182850" marB="182850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84254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2400" b="0" i="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Helvetica"/>
                        </a:rPr>
                        <a:t>Skyfall</a:t>
                      </a:r>
                    </a:p>
                  </a:txBody>
                  <a:tcPr marL="182850" marR="182850" marT="182850" marB="182850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2400" b="0" i="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Helvetica"/>
                        </a:rPr>
                        <a:t>Adele</a:t>
                      </a:r>
                    </a:p>
                  </a:txBody>
                  <a:tcPr marL="182850" marR="182850" marT="182850" marB="182850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2400" b="0" i="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Helvetica"/>
                        </a:rPr>
                        <a:t>4:00</a:t>
                      </a:r>
                    </a:p>
                  </a:txBody>
                  <a:tcPr marL="182850" marR="182850" marT="182850" marB="182850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2400" b="0" i="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Helvetica"/>
                        </a:rPr>
                        <a:t>...</a:t>
                      </a:r>
                    </a:p>
                  </a:txBody>
                  <a:tcPr marL="182850" marR="182850" marT="182850" marB="182850" horzOverflow="overflow"/>
                </a:tc>
                <a:tc>
                  <a:txBody>
                    <a:bodyPr/>
                    <a:lstStyle/>
                    <a:p>
                      <a:pPr algn="l">
                        <a:defRPr sz="1700">
                          <a:latin typeface="+mn-lt"/>
                          <a:ea typeface="+mn-ea"/>
                          <a:cs typeface="+mn-cs"/>
                          <a:sym typeface="Helvetica"/>
                        </a:defRPr>
                      </a:pPr>
                      <a:endParaRPr sz="2400" b="0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2850" marR="182850" marT="182850" marB="182850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84254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2400" b="0" i="0" dirty="0" err="1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Helvetica"/>
                        </a:rPr>
                        <a:t>Comf</a:t>
                      </a:r>
                      <a:r>
                        <a:rPr sz="2400" b="0" i="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Helvetica"/>
                        </a:rPr>
                        <a:t>. numb</a:t>
                      </a:r>
                    </a:p>
                  </a:txBody>
                  <a:tcPr marL="182850" marR="182850" marT="182850" marB="182850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2400" b="0" i="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Helvetica"/>
                        </a:rPr>
                        <a:t>Pink Fl.</a:t>
                      </a:r>
                    </a:p>
                  </a:txBody>
                  <a:tcPr marL="182850" marR="182850" marT="182850" marB="182850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2400" b="0" i="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Helvetica"/>
                        </a:rPr>
                        <a:t>6:13</a:t>
                      </a:r>
                    </a:p>
                  </a:txBody>
                  <a:tcPr marL="182850" marR="182850" marT="182850" marB="182850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2400" b="0" i="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Helvetica"/>
                        </a:rPr>
                        <a:t>...</a:t>
                      </a:r>
                    </a:p>
                  </a:txBody>
                  <a:tcPr marL="182850" marR="182850" marT="182850" marB="182850" horzOverflow="overflow"/>
                </a:tc>
                <a:tc>
                  <a:txBody>
                    <a:bodyPr/>
                    <a:lstStyle/>
                    <a:p>
                      <a:pPr algn="l">
                        <a:defRPr sz="1700">
                          <a:latin typeface="+mn-lt"/>
                          <a:ea typeface="+mn-ea"/>
                          <a:cs typeface="+mn-cs"/>
                          <a:sym typeface="Helvetica"/>
                        </a:defRPr>
                      </a:pPr>
                      <a:endParaRPr sz="2400" b="0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2850" marR="182850" marT="182850" marB="182850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84254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2400" b="0" i="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Helvetica"/>
                        </a:rPr>
                        <a:t>We are young</a:t>
                      </a:r>
                    </a:p>
                  </a:txBody>
                  <a:tcPr marL="182850" marR="182850" marT="182850" marB="182850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2400" b="0" i="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Helvetica"/>
                        </a:rPr>
                        <a:t>Fun</a:t>
                      </a:r>
                    </a:p>
                  </a:txBody>
                  <a:tcPr marL="182850" marR="182850" marT="182850" marB="182850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2400" b="0" i="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Helvetica"/>
                        </a:rPr>
                        <a:t>3:50</a:t>
                      </a:r>
                    </a:p>
                  </a:txBody>
                  <a:tcPr marL="182850" marR="182850" marT="182850" marB="182850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2400" b="0" i="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Helvetica"/>
                        </a:rPr>
                        <a:t>...</a:t>
                      </a:r>
                    </a:p>
                  </a:txBody>
                  <a:tcPr marL="182850" marR="182850" marT="182850" marB="182850" horzOverflow="overflow"/>
                </a:tc>
                <a:tc>
                  <a:txBody>
                    <a:bodyPr/>
                    <a:lstStyle/>
                    <a:p>
                      <a:pPr algn="l">
                        <a:defRPr sz="1700">
                          <a:latin typeface="+mn-lt"/>
                          <a:ea typeface="+mn-ea"/>
                          <a:cs typeface="+mn-cs"/>
                          <a:sym typeface="Helvetica"/>
                        </a:defRPr>
                      </a:pPr>
                      <a:endParaRPr sz="2400" b="0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2850" marR="182850" marT="182850" marB="182850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84254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2400" b="0" i="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Helvetica"/>
                        </a:rPr>
                        <a:t>...</a:t>
                      </a:r>
                    </a:p>
                  </a:txBody>
                  <a:tcPr marL="182850" marR="182850" marT="182850" marB="182850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2400" b="0" i="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Helvetica"/>
                        </a:rPr>
                        <a:t>...</a:t>
                      </a:r>
                    </a:p>
                  </a:txBody>
                  <a:tcPr marL="182850" marR="182850" marT="182850" marB="182850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2400" b="0" i="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Helvetica"/>
                        </a:rPr>
                        <a:t>...</a:t>
                      </a:r>
                    </a:p>
                  </a:txBody>
                  <a:tcPr marL="182850" marR="182850" marT="182850" marB="182850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2400" b="0" i="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Helvetica"/>
                        </a:rPr>
                        <a:t>...</a:t>
                      </a:r>
                    </a:p>
                  </a:txBody>
                  <a:tcPr marL="182850" marR="182850" marT="182850" marB="182850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2400" b="0" i="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Helvetica"/>
                        </a:rPr>
                        <a:t>...</a:t>
                      </a:r>
                    </a:p>
                  </a:txBody>
                  <a:tcPr marL="182850" marR="182850" marT="182850" marB="182850" horzOverflow="overflow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84254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2400" b="0" i="0" dirty="0">
                          <a:solidFill>
                            <a:srgbClr val="0052B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Helvetica"/>
                        </a:rPr>
                        <a:t>Chopin's 5th</a:t>
                      </a:r>
                    </a:p>
                  </a:txBody>
                  <a:tcPr marL="182850" marR="182850" marT="182850" marB="182850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2400" b="0" i="0" dirty="0">
                          <a:solidFill>
                            <a:srgbClr val="0052B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Helvetica"/>
                        </a:rPr>
                        <a:t>Chopin</a:t>
                      </a:r>
                    </a:p>
                  </a:txBody>
                  <a:tcPr marL="182850" marR="182850" marT="182850" marB="182850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2400" b="0" i="0" dirty="0">
                          <a:solidFill>
                            <a:srgbClr val="0052B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Helvetica"/>
                        </a:rPr>
                        <a:t>5:32</a:t>
                      </a:r>
                    </a:p>
                  </a:txBody>
                  <a:tcPr marL="182850" marR="182850" marT="182850" marB="182850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2400" b="0" i="0" dirty="0">
                          <a:solidFill>
                            <a:srgbClr val="0052B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Helvetica"/>
                        </a:rPr>
                        <a:t>...</a:t>
                      </a:r>
                    </a:p>
                  </a:txBody>
                  <a:tcPr marL="182850" marR="182850" marT="182850" marB="182850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2400" b="0" i="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Helvetica"/>
                        </a:rPr>
                        <a:t>??</a:t>
                      </a:r>
                    </a:p>
                  </a:txBody>
                  <a:tcPr marL="182850" marR="182850" marT="182850" marB="182850" horzOverflow="overflow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4" name="Group"/>
          <p:cNvGrpSpPr/>
          <p:nvPr/>
        </p:nvGrpSpPr>
        <p:grpSpPr>
          <a:xfrm>
            <a:off x="13344513" y="4458563"/>
            <a:ext cx="846502" cy="3170002"/>
            <a:chOff x="0" y="0"/>
            <a:chExt cx="470278" cy="1761110"/>
          </a:xfrm>
        </p:grpSpPr>
        <p:grpSp>
          <p:nvGrpSpPr>
            <p:cNvPr id="15" name="Group"/>
            <p:cNvGrpSpPr/>
            <p:nvPr/>
          </p:nvGrpSpPr>
          <p:grpSpPr>
            <a:xfrm>
              <a:off x="17444" y="-1"/>
              <a:ext cx="435390" cy="434178"/>
              <a:chOff x="0" y="0"/>
              <a:chExt cx="435388" cy="434176"/>
            </a:xfrm>
          </p:grpSpPr>
          <p:sp>
            <p:nvSpPr>
              <p:cNvPr id="28" name="Oval"/>
              <p:cNvSpPr/>
              <p:nvPr/>
            </p:nvSpPr>
            <p:spPr>
              <a:xfrm>
                <a:off x="-1" y="-1"/>
                <a:ext cx="435390" cy="434178"/>
              </a:xfrm>
              <a:prstGeom prst="ellipse">
                <a:avLst/>
              </a:prstGeom>
              <a:solidFill>
                <a:srgbClr val="FFFF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8" tIns="91438" rIns="91438" bIns="91438" numCol="1" anchor="ctr">
                <a:noAutofit/>
              </a:bodyPr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</a:pPr>
                <a:endParaRPr sz="3600" dirty="0">
                  <a:solidFill>
                    <a:prstClr val="black"/>
                  </a:solidFill>
                  <a:latin typeface="Arial" panose="020B0604020202020204" pitchFamily="34" charset="0"/>
                  <a:ea typeface="+mn-ea"/>
                </a:endParaRPr>
              </a:p>
            </p:txBody>
          </p:sp>
          <p:sp>
            <p:nvSpPr>
              <p:cNvPr id="29" name="Shape"/>
              <p:cNvSpPr/>
              <p:nvPr/>
            </p:nvSpPr>
            <p:spPr>
              <a:xfrm>
                <a:off x="125274" y="129549"/>
                <a:ext cx="184840" cy="452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10800"/>
                    </a:moveTo>
                    <a:cubicBezTo>
                      <a:pt x="0" y="4835"/>
                      <a:pt x="1186" y="0"/>
                      <a:pt x="2650" y="0"/>
                    </a:cubicBezTo>
                    <a:cubicBezTo>
                      <a:pt x="4114" y="0"/>
                      <a:pt x="5300" y="4835"/>
                      <a:pt x="5300" y="10800"/>
                    </a:cubicBezTo>
                    <a:cubicBezTo>
                      <a:pt x="5300" y="16765"/>
                      <a:pt x="4114" y="21600"/>
                      <a:pt x="2650" y="21600"/>
                    </a:cubicBezTo>
                    <a:cubicBezTo>
                      <a:pt x="1186" y="21600"/>
                      <a:pt x="0" y="16765"/>
                      <a:pt x="0" y="10800"/>
                    </a:cubicBezTo>
                    <a:moveTo>
                      <a:pt x="16300" y="10800"/>
                    </a:moveTo>
                    <a:cubicBezTo>
                      <a:pt x="16300" y="4835"/>
                      <a:pt x="17487" y="0"/>
                      <a:pt x="18950" y="0"/>
                    </a:cubicBezTo>
                    <a:cubicBezTo>
                      <a:pt x="20414" y="0"/>
                      <a:pt x="21600" y="4835"/>
                      <a:pt x="21600" y="10800"/>
                    </a:cubicBezTo>
                    <a:cubicBezTo>
                      <a:pt x="21600" y="16765"/>
                      <a:pt x="20414" y="21600"/>
                      <a:pt x="18950" y="21600"/>
                    </a:cubicBezTo>
                    <a:cubicBezTo>
                      <a:pt x="17487" y="21600"/>
                      <a:pt x="16300" y="16765"/>
                      <a:pt x="16300" y="10800"/>
                    </a:cubicBezTo>
                  </a:path>
                </a:pathLst>
              </a:custGeom>
              <a:solidFill>
                <a:srgbClr val="000000">
                  <a:alpha val="200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8" tIns="91438" rIns="91438" bIns="91438" numCol="1" anchor="ctr">
                <a:noAutofit/>
              </a:bodyPr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</a:pPr>
                <a:endParaRPr sz="3600" dirty="0">
                  <a:solidFill>
                    <a:prstClr val="black"/>
                  </a:solidFill>
                  <a:latin typeface="Arial" panose="020B0604020202020204" pitchFamily="34" charset="0"/>
                  <a:ea typeface="+mn-ea"/>
                </a:endParaRPr>
              </a:p>
            </p:txBody>
          </p:sp>
          <p:sp>
            <p:nvSpPr>
              <p:cNvPr id="30" name="Shape"/>
              <p:cNvSpPr/>
              <p:nvPr/>
            </p:nvSpPr>
            <p:spPr>
              <a:xfrm>
                <a:off x="-1" y="-1"/>
                <a:ext cx="435390" cy="43417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215" y="7570"/>
                    </a:moveTo>
                    <a:cubicBezTo>
                      <a:pt x="6215" y="6949"/>
                      <a:pt x="6719" y="6445"/>
                      <a:pt x="7340" y="6445"/>
                    </a:cubicBezTo>
                    <a:cubicBezTo>
                      <a:pt x="7961" y="6445"/>
                      <a:pt x="8465" y="6949"/>
                      <a:pt x="8465" y="7570"/>
                    </a:cubicBezTo>
                    <a:cubicBezTo>
                      <a:pt x="8465" y="8191"/>
                      <a:pt x="7961" y="8695"/>
                      <a:pt x="7340" y="8695"/>
                    </a:cubicBezTo>
                    <a:cubicBezTo>
                      <a:pt x="6719" y="8695"/>
                      <a:pt x="6215" y="8191"/>
                      <a:pt x="6215" y="7570"/>
                    </a:cubicBezTo>
                    <a:moveTo>
                      <a:pt x="13135" y="7570"/>
                    </a:moveTo>
                    <a:cubicBezTo>
                      <a:pt x="13135" y="6949"/>
                      <a:pt x="13639" y="6445"/>
                      <a:pt x="14260" y="6445"/>
                    </a:cubicBezTo>
                    <a:cubicBezTo>
                      <a:pt x="14881" y="6445"/>
                      <a:pt x="15385" y="6949"/>
                      <a:pt x="15385" y="7570"/>
                    </a:cubicBezTo>
                    <a:cubicBezTo>
                      <a:pt x="15385" y="8191"/>
                      <a:pt x="14881" y="8695"/>
                      <a:pt x="14260" y="8695"/>
                    </a:cubicBezTo>
                    <a:cubicBezTo>
                      <a:pt x="13639" y="8695"/>
                      <a:pt x="13135" y="8191"/>
                      <a:pt x="13135" y="7570"/>
                    </a:cubicBezTo>
                    <a:moveTo>
                      <a:pt x="4946" y="15510"/>
                    </a:moveTo>
                    <a:cubicBezTo>
                      <a:pt x="8849" y="18190"/>
                      <a:pt x="12747" y="18190"/>
                      <a:pt x="16640" y="15510"/>
                    </a:cubicBezTo>
                    <a:moveTo>
                      <a:pt x="0" y="10800"/>
                    </a:moveTo>
                    <a:cubicBezTo>
                      <a:pt x="0" y="4835"/>
                      <a:pt x="4835" y="0"/>
                      <a:pt x="10800" y="0"/>
                    </a:cubicBezTo>
                    <a:cubicBezTo>
                      <a:pt x="16765" y="0"/>
                      <a:pt x="21600" y="4835"/>
                      <a:pt x="21600" y="10800"/>
                    </a:cubicBezTo>
                    <a:cubicBezTo>
                      <a:pt x="21600" y="16765"/>
                      <a:pt x="16765" y="21600"/>
                      <a:pt x="10800" y="21600"/>
                    </a:cubicBezTo>
                    <a:cubicBezTo>
                      <a:pt x="4835" y="21600"/>
                      <a:pt x="0" y="16765"/>
                      <a:pt x="0" y="10800"/>
                    </a:cubicBezTo>
                    <a:close/>
                  </a:path>
                </a:pathLst>
              </a:custGeom>
              <a:noFill/>
              <a:ln w="19050" cap="flat">
                <a:solidFill>
                  <a:srgbClr val="666666"/>
                </a:solidFill>
                <a:prstDash val="solid"/>
                <a:round/>
              </a:ln>
              <a:effectLst/>
            </p:spPr>
            <p:txBody>
              <a:bodyPr wrap="square" lIns="91438" tIns="91438" rIns="91438" bIns="91438" numCol="1" anchor="ctr">
                <a:noAutofit/>
              </a:bodyPr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</a:pPr>
                <a:endParaRPr sz="3600" dirty="0">
                  <a:solidFill>
                    <a:prstClr val="black"/>
                  </a:solidFill>
                  <a:latin typeface="Arial" panose="020B0604020202020204" pitchFamily="34" charset="0"/>
                  <a:ea typeface="+mn-ea"/>
                </a:endParaRPr>
              </a:p>
            </p:txBody>
          </p:sp>
        </p:grpSp>
        <p:grpSp>
          <p:nvGrpSpPr>
            <p:cNvPr id="16" name="Group"/>
            <p:cNvGrpSpPr/>
            <p:nvPr/>
          </p:nvGrpSpPr>
          <p:grpSpPr>
            <a:xfrm>
              <a:off x="17444" y="1326934"/>
              <a:ext cx="435390" cy="434177"/>
              <a:chOff x="0" y="0"/>
              <a:chExt cx="435388" cy="434176"/>
            </a:xfrm>
          </p:grpSpPr>
          <p:sp>
            <p:nvSpPr>
              <p:cNvPr id="25" name="Oval"/>
              <p:cNvSpPr/>
              <p:nvPr/>
            </p:nvSpPr>
            <p:spPr>
              <a:xfrm>
                <a:off x="-1" y="-1"/>
                <a:ext cx="435390" cy="434178"/>
              </a:xfrm>
              <a:prstGeom prst="ellipse">
                <a:avLst/>
              </a:prstGeom>
              <a:solidFill>
                <a:srgbClr val="FFFF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8" tIns="91438" rIns="91438" bIns="91438" numCol="1" anchor="ctr">
                <a:noAutofit/>
              </a:bodyPr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</a:pPr>
                <a:endParaRPr sz="3600" dirty="0">
                  <a:solidFill>
                    <a:prstClr val="black"/>
                  </a:solidFill>
                  <a:latin typeface="Arial" panose="020B0604020202020204" pitchFamily="34" charset="0"/>
                  <a:ea typeface="+mn-ea"/>
                </a:endParaRPr>
              </a:p>
            </p:txBody>
          </p:sp>
          <p:sp>
            <p:nvSpPr>
              <p:cNvPr id="26" name="Shape"/>
              <p:cNvSpPr/>
              <p:nvPr/>
            </p:nvSpPr>
            <p:spPr>
              <a:xfrm>
                <a:off x="125274" y="129549"/>
                <a:ext cx="184840" cy="452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10800"/>
                    </a:moveTo>
                    <a:cubicBezTo>
                      <a:pt x="0" y="4835"/>
                      <a:pt x="1186" y="0"/>
                      <a:pt x="2650" y="0"/>
                    </a:cubicBezTo>
                    <a:cubicBezTo>
                      <a:pt x="4114" y="0"/>
                      <a:pt x="5300" y="4835"/>
                      <a:pt x="5300" y="10800"/>
                    </a:cubicBezTo>
                    <a:cubicBezTo>
                      <a:pt x="5300" y="16765"/>
                      <a:pt x="4114" y="21600"/>
                      <a:pt x="2650" y="21600"/>
                    </a:cubicBezTo>
                    <a:cubicBezTo>
                      <a:pt x="1186" y="21600"/>
                      <a:pt x="0" y="16765"/>
                      <a:pt x="0" y="10800"/>
                    </a:cubicBezTo>
                    <a:moveTo>
                      <a:pt x="16300" y="10800"/>
                    </a:moveTo>
                    <a:cubicBezTo>
                      <a:pt x="16300" y="4835"/>
                      <a:pt x="17487" y="0"/>
                      <a:pt x="18950" y="0"/>
                    </a:cubicBezTo>
                    <a:cubicBezTo>
                      <a:pt x="20414" y="0"/>
                      <a:pt x="21600" y="4835"/>
                      <a:pt x="21600" y="10800"/>
                    </a:cubicBezTo>
                    <a:cubicBezTo>
                      <a:pt x="21600" y="16765"/>
                      <a:pt x="20414" y="21600"/>
                      <a:pt x="18950" y="21600"/>
                    </a:cubicBezTo>
                    <a:cubicBezTo>
                      <a:pt x="17487" y="21600"/>
                      <a:pt x="16300" y="16765"/>
                      <a:pt x="16300" y="10800"/>
                    </a:cubicBezTo>
                  </a:path>
                </a:pathLst>
              </a:custGeom>
              <a:solidFill>
                <a:srgbClr val="000000">
                  <a:alpha val="200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8" tIns="91438" rIns="91438" bIns="91438" numCol="1" anchor="ctr">
                <a:noAutofit/>
              </a:bodyPr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</a:pPr>
                <a:endParaRPr sz="3600" dirty="0">
                  <a:solidFill>
                    <a:prstClr val="black"/>
                  </a:solidFill>
                  <a:latin typeface="Arial" panose="020B0604020202020204" pitchFamily="34" charset="0"/>
                  <a:ea typeface="+mn-ea"/>
                </a:endParaRPr>
              </a:p>
            </p:txBody>
          </p:sp>
          <p:sp>
            <p:nvSpPr>
              <p:cNvPr id="27" name="Shape"/>
              <p:cNvSpPr/>
              <p:nvPr/>
            </p:nvSpPr>
            <p:spPr>
              <a:xfrm>
                <a:off x="-1" y="-1"/>
                <a:ext cx="435390" cy="43417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215" y="7570"/>
                    </a:moveTo>
                    <a:cubicBezTo>
                      <a:pt x="6215" y="6949"/>
                      <a:pt x="6719" y="6445"/>
                      <a:pt x="7340" y="6445"/>
                    </a:cubicBezTo>
                    <a:cubicBezTo>
                      <a:pt x="7961" y="6445"/>
                      <a:pt x="8465" y="6949"/>
                      <a:pt x="8465" y="7570"/>
                    </a:cubicBezTo>
                    <a:cubicBezTo>
                      <a:pt x="8465" y="8191"/>
                      <a:pt x="7961" y="8695"/>
                      <a:pt x="7340" y="8695"/>
                    </a:cubicBezTo>
                    <a:cubicBezTo>
                      <a:pt x="6719" y="8695"/>
                      <a:pt x="6215" y="8191"/>
                      <a:pt x="6215" y="7570"/>
                    </a:cubicBezTo>
                    <a:moveTo>
                      <a:pt x="13135" y="7570"/>
                    </a:moveTo>
                    <a:cubicBezTo>
                      <a:pt x="13135" y="6949"/>
                      <a:pt x="13639" y="6445"/>
                      <a:pt x="14260" y="6445"/>
                    </a:cubicBezTo>
                    <a:cubicBezTo>
                      <a:pt x="14881" y="6445"/>
                      <a:pt x="15385" y="6949"/>
                      <a:pt x="15385" y="7570"/>
                    </a:cubicBezTo>
                    <a:cubicBezTo>
                      <a:pt x="15385" y="8191"/>
                      <a:pt x="14881" y="8695"/>
                      <a:pt x="14260" y="8695"/>
                    </a:cubicBezTo>
                    <a:cubicBezTo>
                      <a:pt x="13639" y="8695"/>
                      <a:pt x="13135" y="8191"/>
                      <a:pt x="13135" y="7570"/>
                    </a:cubicBezTo>
                    <a:moveTo>
                      <a:pt x="4946" y="15510"/>
                    </a:moveTo>
                    <a:cubicBezTo>
                      <a:pt x="8849" y="18190"/>
                      <a:pt x="12747" y="18190"/>
                      <a:pt x="16640" y="15510"/>
                    </a:cubicBezTo>
                    <a:moveTo>
                      <a:pt x="0" y="10800"/>
                    </a:moveTo>
                    <a:cubicBezTo>
                      <a:pt x="0" y="4835"/>
                      <a:pt x="4835" y="0"/>
                      <a:pt x="10800" y="0"/>
                    </a:cubicBezTo>
                    <a:cubicBezTo>
                      <a:pt x="16765" y="0"/>
                      <a:pt x="21600" y="4835"/>
                      <a:pt x="21600" y="10800"/>
                    </a:cubicBezTo>
                    <a:cubicBezTo>
                      <a:pt x="21600" y="16765"/>
                      <a:pt x="16765" y="21600"/>
                      <a:pt x="10800" y="21600"/>
                    </a:cubicBezTo>
                    <a:cubicBezTo>
                      <a:pt x="4835" y="21600"/>
                      <a:pt x="0" y="16765"/>
                      <a:pt x="0" y="10800"/>
                    </a:cubicBezTo>
                    <a:close/>
                  </a:path>
                </a:pathLst>
              </a:custGeom>
              <a:noFill/>
              <a:ln w="19050" cap="flat">
                <a:solidFill>
                  <a:srgbClr val="666666"/>
                </a:solidFill>
                <a:prstDash val="solid"/>
                <a:round/>
              </a:ln>
              <a:effectLst/>
            </p:spPr>
            <p:txBody>
              <a:bodyPr wrap="square" lIns="91438" tIns="91438" rIns="91438" bIns="91438" numCol="1" anchor="ctr">
                <a:noAutofit/>
              </a:bodyPr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</a:pPr>
                <a:endParaRPr sz="3600" dirty="0">
                  <a:solidFill>
                    <a:prstClr val="black"/>
                  </a:solidFill>
                  <a:latin typeface="Arial" panose="020B0604020202020204" pitchFamily="34" charset="0"/>
                  <a:ea typeface="+mn-ea"/>
                </a:endParaRPr>
              </a:p>
            </p:txBody>
          </p:sp>
        </p:grpSp>
        <p:grpSp>
          <p:nvGrpSpPr>
            <p:cNvPr id="17" name="Group"/>
            <p:cNvGrpSpPr/>
            <p:nvPr/>
          </p:nvGrpSpPr>
          <p:grpSpPr>
            <a:xfrm>
              <a:off x="0" y="876657"/>
              <a:ext cx="470279" cy="450278"/>
              <a:chOff x="0" y="0"/>
              <a:chExt cx="470278" cy="450276"/>
            </a:xfrm>
          </p:grpSpPr>
          <p:sp>
            <p:nvSpPr>
              <p:cNvPr id="22" name="Oval"/>
              <p:cNvSpPr/>
              <p:nvPr/>
            </p:nvSpPr>
            <p:spPr>
              <a:xfrm>
                <a:off x="0" y="0"/>
                <a:ext cx="470279" cy="450277"/>
              </a:xfrm>
              <a:prstGeom prst="ellipse">
                <a:avLst/>
              </a:prstGeom>
              <a:solidFill>
                <a:srgbClr val="F3F3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8" tIns="91438" rIns="91438" bIns="91438" numCol="1" anchor="ctr">
                <a:noAutofit/>
              </a:bodyPr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</a:pPr>
                <a:endParaRPr sz="3600" dirty="0">
                  <a:solidFill>
                    <a:prstClr val="black"/>
                  </a:solidFill>
                  <a:latin typeface="Arial" panose="020B0604020202020204" pitchFamily="34" charset="0"/>
                  <a:ea typeface="+mn-ea"/>
                </a:endParaRPr>
              </a:p>
            </p:txBody>
          </p:sp>
          <p:sp>
            <p:nvSpPr>
              <p:cNvPr id="23" name="Shape"/>
              <p:cNvSpPr/>
              <p:nvPr/>
            </p:nvSpPr>
            <p:spPr>
              <a:xfrm>
                <a:off x="135313" y="134353"/>
                <a:ext cx="199652" cy="4690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10800"/>
                    </a:moveTo>
                    <a:cubicBezTo>
                      <a:pt x="0" y="4835"/>
                      <a:pt x="1186" y="0"/>
                      <a:pt x="2650" y="0"/>
                    </a:cubicBezTo>
                    <a:cubicBezTo>
                      <a:pt x="4113" y="0"/>
                      <a:pt x="5300" y="4835"/>
                      <a:pt x="5300" y="10800"/>
                    </a:cubicBezTo>
                    <a:cubicBezTo>
                      <a:pt x="5300" y="16765"/>
                      <a:pt x="4113" y="21600"/>
                      <a:pt x="2650" y="21600"/>
                    </a:cubicBezTo>
                    <a:cubicBezTo>
                      <a:pt x="1186" y="21600"/>
                      <a:pt x="0" y="16765"/>
                      <a:pt x="0" y="10800"/>
                    </a:cubicBezTo>
                    <a:moveTo>
                      <a:pt x="16300" y="10800"/>
                    </a:moveTo>
                    <a:cubicBezTo>
                      <a:pt x="16300" y="4835"/>
                      <a:pt x="17487" y="0"/>
                      <a:pt x="18950" y="0"/>
                    </a:cubicBezTo>
                    <a:cubicBezTo>
                      <a:pt x="20414" y="0"/>
                      <a:pt x="21600" y="4835"/>
                      <a:pt x="21600" y="10800"/>
                    </a:cubicBezTo>
                    <a:cubicBezTo>
                      <a:pt x="21600" y="16765"/>
                      <a:pt x="20414" y="21600"/>
                      <a:pt x="18950" y="21600"/>
                    </a:cubicBezTo>
                    <a:cubicBezTo>
                      <a:pt x="17487" y="21600"/>
                      <a:pt x="16300" y="16765"/>
                      <a:pt x="16300" y="10800"/>
                    </a:cubicBezTo>
                  </a:path>
                </a:pathLst>
              </a:custGeom>
              <a:solidFill>
                <a:srgbClr val="000000">
                  <a:alpha val="200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8" tIns="91438" rIns="91438" bIns="91438" numCol="1" anchor="ctr">
                <a:noAutofit/>
              </a:bodyPr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</a:pPr>
                <a:endParaRPr sz="3600" dirty="0">
                  <a:solidFill>
                    <a:prstClr val="black"/>
                  </a:solidFill>
                  <a:latin typeface="Arial" panose="020B0604020202020204" pitchFamily="34" charset="0"/>
                  <a:ea typeface="+mn-ea"/>
                </a:endParaRPr>
              </a:p>
            </p:txBody>
          </p:sp>
          <p:sp>
            <p:nvSpPr>
              <p:cNvPr id="24" name="Shape"/>
              <p:cNvSpPr/>
              <p:nvPr/>
            </p:nvSpPr>
            <p:spPr>
              <a:xfrm>
                <a:off x="0" y="0"/>
                <a:ext cx="470279" cy="45027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215" y="7570"/>
                    </a:moveTo>
                    <a:cubicBezTo>
                      <a:pt x="6215" y="6949"/>
                      <a:pt x="6719" y="6445"/>
                      <a:pt x="7340" y="6445"/>
                    </a:cubicBezTo>
                    <a:cubicBezTo>
                      <a:pt x="7961" y="6445"/>
                      <a:pt x="8465" y="6949"/>
                      <a:pt x="8465" y="7570"/>
                    </a:cubicBezTo>
                    <a:cubicBezTo>
                      <a:pt x="8465" y="8191"/>
                      <a:pt x="7961" y="8695"/>
                      <a:pt x="7340" y="8695"/>
                    </a:cubicBezTo>
                    <a:cubicBezTo>
                      <a:pt x="6719" y="8695"/>
                      <a:pt x="6215" y="8191"/>
                      <a:pt x="6215" y="7570"/>
                    </a:cubicBezTo>
                    <a:moveTo>
                      <a:pt x="13135" y="7570"/>
                    </a:moveTo>
                    <a:cubicBezTo>
                      <a:pt x="13135" y="6949"/>
                      <a:pt x="13639" y="6445"/>
                      <a:pt x="14260" y="6445"/>
                    </a:cubicBezTo>
                    <a:cubicBezTo>
                      <a:pt x="14881" y="6445"/>
                      <a:pt x="15385" y="6949"/>
                      <a:pt x="15385" y="7570"/>
                    </a:cubicBezTo>
                    <a:cubicBezTo>
                      <a:pt x="15385" y="8191"/>
                      <a:pt x="14881" y="8695"/>
                      <a:pt x="14260" y="8695"/>
                    </a:cubicBezTo>
                    <a:cubicBezTo>
                      <a:pt x="13639" y="8695"/>
                      <a:pt x="13135" y="8191"/>
                      <a:pt x="13135" y="7570"/>
                    </a:cubicBezTo>
                    <a:moveTo>
                      <a:pt x="4946" y="16916"/>
                    </a:moveTo>
                    <a:cubicBezTo>
                      <a:pt x="8849" y="15847"/>
                      <a:pt x="12747" y="15847"/>
                      <a:pt x="16640" y="16916"/>
                    </a:cubicBezTo>
                    <a:moveTo>
                      <a:pt x="0" y="10800"/>
                    </a:moveTo>
                    <a:cubicBezTo>
                      <a:pt x="0" y="4835"/>
                      <a:pt x="4835" y="0"/>
                      <a:pt x="10800" y="0"/>
                    </a:cubicBezTo>
                    <a:cubicBezTo>
                      <a:pt x="16765" y="0"/>
                      <a:pt x="21600" y="4835"/>
                      <a:pt x="21600" y="10800"/>
                    </a:cubicBezTo>
                    <a:cubicBezTo>
                      <a:pt x="21600" y="16765"/>
                      <a:pt x="16765" y="21600"/>
                      <a:pt x="10800" y="21600"/>
                    </a:cubicBezTo>
                    <a:cubicBezTo>
                      <a:pt x="4835" y="21600"/>
                      <a:pt x="0" y="16765"/>
                      <a:pt x="0" y="10800"/>
                    </a:cubicBezTo>
                    <a:close/>
                  </a:path>
                </a:pathLst>
              </a:custGeom>
              <a:noFill/>
              <a:ln w="19050" cap="flat">
                <a:solidFill>
                  <a:srgbClr val="666666"/>
                </a:solidFill>
                <a:prstDash val="solid"/>
                <a:round/>
              </a:ln>
              <a:effectLst/>
            </p:spPr>
            <p:txBody>
              <a:bodyPr wrap="square" lIns="91438" tIns="91438" rIns="91438" bIns="91438" numCol="1" anchor="ctr">
                <a:noAutofit/>
              </a:bodyPr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</a:pPr>
                <a:endParaRPr sz="3600" dirty="0">
                  <a:solidFill>
                    <a:prstClr val="black"/>
                  </a:solidFill>
                  <a:latin typeface="Arial" panose="020B0604020202020204" pitchFamily="34" charset="0"/>
                  <a:ea typeface="+mn-ea"/>
                </a:endParaRPr>
              </a:p>
            </p:txBody>
          </p:sp>
        </p:grpSp>
        <p:grpSp>
          <p:nvGrpSpPr>
            <p:cNvPr id="18" name="Group"/>
            <p:cNvGrpSpPr/>
            <p:nvPr/>
          </p:nvGrpSpPr>
          <p:grpSpPr>
            <a:xfrm>
              <a:off x="17444" y="434176"/>
              <a:ext cx="435390" cy="434178"/>
              <a:chOff x="0" y="0"/>
              <a:chExt cx="435388" cy="434176"/>
            </a:xfrm>
          </p:grpSpPr>
          <p:sp>
            <p:nvSpPr>
              <p:cNvPr id="19" name="Oval"/>
              <p:cNvSpPr/>
              <p:nvPr/>
            </p:nvSpPr>
            <p:spPr>
              <a:xfrm>
                <a:off x="-1" y="-1"/>
                <a:ext cx="435390" cy="434178"/>
              </a:xfrm>
              <a:prstGeom prst="ellipse">
                <a:avLst/>
              </a:prstGeom>
              <a:solidFill>
                <a:srgbClr val="FF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8" tIns="91438" rIns="91438" bIns="91438" numCol="1" anchor="ctr">
                <a:noAutofit/>
              </a:bodyPr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</a:pPr>
                <a:endParaRPr sz="3600" dirty="0">
                  <a:solidFill>
                    <a:prstClr val="black"/>
                  </a:solidFill>
                  <a:latin typeface="Arial" panose="020B0604020202020204" pitchFamily="34" charset="0"/>
                  <a:ea typeface="+mn-ea"/>
                </a:endParaRPr>
              </a:p>
            </p:txBody>
          </p:sp>
          <p:sp>
            <p:nvSpPr>
              <p:cNvPr id="20" name="Shape"/>
              <p:cNvSpPr/>
              <p:nvPr/>
            </p:nvSpPr>
            <p:spPr>
              <a:xfrm>
                <a:off x="125274" y="129549"/>
                <a:ext cx="184840" cy="452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10800"/>
                    </a:moveTo>
                    <a:cubicBezTo>
                      <a:pt x="0" y="4835"/>
                      <a:pt x="1186" y="0"/>
                      <a:pt x="2650" y="0"/>
                    </a:cubicBezTo>
                    <a:cubicBezTo>
                      <a:pt x="4114" y="0"/>
                      <a:pt x="5300" y="4835"/>
                      <a:pt x="5300" y="10800"/>
                    </a:cubicBezTo>
                    <a:cubicBezTo>
                      <a:pt x="5300" y="16765"/>
                      <a:pt x="4114" y="21600"/>
                      <a:pt x="2650" y="21600"/>
                    </a:cubicBezTo>
                    <a:cubicBezTo>
                      <a:pt x="1186" y="21600"/>
                      <a:pt x="0" y="16765"/>
                      <a:pt x="0" y="10800"/>
                    </a:cubicBezTo>
                    <a:moveTo>
                      <a:pt x="16300" y="10800"/>
                    </a:moveTo>
                    <a:cubicBezTo>
                      <a:pt x="16300" y="4835"/>
                      <a:pt x="17487" y="0"/>
                      <a:pt x="18950" y="0"/>
                    </a:cubicBezTo>
                    <a:cubicBezTo>
                      <a:pt x="20414" y="0"/>
                      <a:pt x="21600" y="4835"/>
                      <a:pt x="21600" y="10800"/>
                    </a:cubicBezTo>
                    <a:cubicBezTo>
                      <a:pt x="21600" y="16765"/>
                      <a:pt x="20414" y="21600"/>
                      <a:pt x="18950" y="21600"/>
                    </a:cubicBezTo>
                    <a:cubicBezTo>
                      <a:pt x="17487" y="21600"/>
                      <a:pt x="16300" y="16765"/>
                      <a:pt x="16300" y="10800"/>
                    </a:cubicBezTo>
                  </a:path>
                </a:pathLst>
              </a:custGeom>
              <a:solidFill>
                <a:srgbClr val="000000">
                  <a:alpha val="200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8" tIns="91438" rIns="91438" bIns="91438" numCol="1" anchor="ctr">
                <a:noAutofit/>
              </a:bodyPr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</a:pPr>
                <a:endParaRPr sz="3600" dirty="0">
                  <a:solidFill>
                    <a:prstClr val="black"/>
                  </a:solidFill>
                  <a:latin typeface="Arial" panose="020B0604020202020204" pitchFamily="34" charset="0"/>
                  <a:ea typeface="+mn-ea"/>
                </a:endParaRPr>
              </a:p>
            </p:txBody>
          </p:sp>
          <p:sp>
            <p:nvSpPr>
              <p:cNvPr id="21" name="Shape"/>
              <p:cNvSpPr/>
              <p:nvPr/>
            </p:nvSpPr>
            <p:spPr>
              <a:xfrm>
                <a:off x="-1" y="-1"/>
                <a:ext cx="435390" cy="43417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215" y="7570"/>
                    </a:moveTo>
                    <a:cubicBezTo>
                      <a:pt x="6215" y="6949"/>
                      <a:pt x="6719" y="6445"/>
                      <a:pt x="7340" y="6445"/>
                    </a:cubicBezTo>
                    <a:cubicBezTo>
                      <a:pt x="7961" y="6445"/>
                      <a:pt x="8465" y="6949"/>
                      <a:pt x="8465" y="7570"/>
                    </a:cubicBezTo>
                    <a:cubicBezTo>
                      <a:pt x="8465" y="8191"/>
                      <a:pt x="7961" y="8695"/>
                      <a:pt x="7340" y="8695"/>
                    </a:cubicBezTo>
                    <a:cubicBezTo>
                      <a:pt x="6719" y="8695"/>
                      <a:pt x="6215" y="8191"/>
                      <a:pt x="6215" y="7570"/>
                    </a:cubicBezTo>
                    <a:moveTo>
                      <a:pt x="13135" y="7570"/>
                    </a:moveTo>
                    <a:cubicBezTo>
                      <a:pt x="13135" y="6949"/>
                      <a:pt x="13639" y="6445"/>
                      <a:pt x="14260" y="6445"/>
                    </a:cubicBezTo>
                    <a:cubicBezTo>
                      <a:pt x="14881" y="6445"/>
                      <a:pt x="15385" y="6949"/>
                      <a:pt x="15385" y="7570"/>
                    </a:cubicBezTo>
                    <a:cubicBezTo>
                      <a:pt x="15385" y="8191"/>
                      <a:pt x="14881" y="8695"/>
                      <a:pt x="14260" y="8695"/>
                    </a:cubicBezTo>
                    <a:cubicBezTo>
                      <a:pt x="13639" y="8695"/>
                      <a:pt x="13135" y="8191"/>
                      <a:pt x="13135" y="7570"/>
                    </a:cubicBezTo>
                    <a:moveTo>
                      <a:pt x="4946" y="17520"/>
                    </a:moveTo>
                    <a:cubicBezTo>
                      <a:pt x="8849" y="14840"/>
                      <a:pt x="12747" y="14840"/>
                      <a:pt x="16640" y="17520"/>
                    </a:cubicBezTo>
                    <a:moveTo>
                      <a:pt x="0" y="10800"/>
                    </a:moveTo>
                    <a:cubicBezTo>
                      <a:pt x="0" y="4835"/>
                      <a:pt x="4835" y="0"/>
                      <a:pt x="10800" y="0"/>
                    </a:cubicBezTo>
                    <a:cubicBezTo>
                      <a:pt x="16765" y="0"/>
                      <a:pt x="21600" y="4835"/>
                      <a:pt x="21600" y="10800"/>
                    </a:cubicBezTo>
                    <a:cubicBezTo>
                      <a:pt x="21600" y="16765"/>
                      <a:pt x="16765" y="21600"/>
                      <a:pt x="10800" y="21600"/>
                    </a:cubicBezTo>
                    <a:cubicBezTo>
                      <a:pt x="4835" y="21600"/>
                      <a:pt x="0" y="16765"/>
                      <a:pt x="0" y="10800"/>
                    </a:cubicBezTo>
                    <a:close/>
                  </a:path>
                </a:pathLst>
              </a:custGeom>
              <a:noFill/>
              <a:ln w="19050" cap="flat">
                <a:solidFill>
                  <a:srgbClr val="666666"/>
                </a:solidFill>
                <a:prstDash val="solid"/>
                <a:round/>
              </a:ln>
              <a:effectLst/>
            </p:spPr>
            <p:txBody>
              <a:bodyPr wrap="square" lIns="91438" tIns="91438" rIns="91438" bIns="91438" numCol="1" anchor="ctr">
                <a:noAutofit/>
              </a:bodyPr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</a:pPr>
                <a:endParaRPr sz="3600" dirty="0">
                  <a:solidFill>
                    <a:prstClr val="black"/>
                  </a:solidFill>
                  <a:latin typeface="Arial" panose="020B0604020202020204" pitchFamily="34" charset="0"/>
                  <a:ea typeface="+mn-ea"/>
                </a:endParaRPr>
              </a:p>
            </p:txBody>
          </p:sp>
        </p:grpSp>
      </p:grpSp>
      <p:sp>
        <p:nvSpPr>
          <p:cNvPr id="31" name="Rectangle"/>
          <p:cNvSpPr/>
          <p:nvPr/>
        </p:nvSpPr>
        <p:spPr>
          <a:xfrm>
            <a:off x="3846923" y="4467512"/>
            <a:ext cx="10588382" cy="3161056"/>
          </a:xfrm>
          <a:prstGeom prst="rect">
            <a:avLst/>
          </a:prstGeom>
          <a:ln w="44450">
            <a:solidFill>
              <a:srgbClr val="648D26"/>
            </a:solidFill>
            <a:miter lim="400000"/>
          </a:ln>
        </p:spPr>
        <p:txBody>
          <a:bodyPr lIns="91438" rIns="91438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>
                <a:solidFill>
                  <a:srgbClr val="FFFFFF"/>
                </a:solidFill>
              </a:defRPr>
            </a:pPr>
            <a:endParaRPr sz="3600" dirty="0">
              <a:solidFill>
                <a:srgbClr val="FFFFFF"/>
              </a:solidFill>
              <a:latin typeface="Arial" panose="020B0604020202020204" pitchFamily="34" charset="0"/>
              <a:ea typeface="+mn-ea"/>
            </a:endParaRPr>
          </a:p>
        </p:txBody>
      </p:sp>
      <p:sp>
        <p:nvSpPr>
          <p:cNvPr id="32" name="Rectangle"/>
          <p:cNvSpPr/>
          <p:nvPr/>
        </p:nvSpPr>
        <p:spPr>
          <a:xfrm flipV="1">
            <a:off x="3852693" y="8389620"/>
            <a:ext cx="10567414" cy="766332"/>
          </a:xfrm>
          <a:prstGeom prst="rect">
            <a:avLst/>
          </a:prstGeom>
          <a:ln w="44450">
            <a:solidFill>
              <a:srgbClr val="DE6A10"/>
            </a:solidFill>
            <a:miter lim="400000"/>
          </a:ln>
        </p:spPr>
        <p:txBody>
          <a:bodyPr lIns="91438" rIns="91438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>
                <a:solidFill>
                  <a:srgbClr val="FFFFFF"/>
                </a:solidFill>
              </a:defRPr>
            </a:pPr>
            <a:endParaRPr sz="3600" dirty="0">
              <a:solidFill>
                <a:srgbClr val="FFFFFF"/>
              </a:solidFill>
              <a:latin typeface="Arial" panose="020B0604020202020204" pitchFamily="34" charset="0"/>
              <a:ea typeface="+mn-ea"/>
            </a:endParaRPr>
          </a:p>
        </p:txBody>
      </p:sp>
      <p:sp>
        <p:nvSpPr>
          <p:cNvPr id="33" name="Line"/>
          <p:cNvSpPr/>
          <p:nvPr/>
        </p:nvSpPr>
        <p:spPr>
          <a:xfrm>
            <a:off x="4354284" y="2271553"/>
            <a:ext cx="1863636" cy="2187006"/>
          </a:xfrm>
          <a:prstGeom prst="line">
            <a:avLst/>
          </a:prstGeom>
          <a:ln w="25400">
            <a:solidFill>
              <a:srgbClr val="648D26"/>
            </a:solidFill>
            <a:tailEnd type="triangle"/>
          </a:ln>
        </p:spPr>
        <p:txBody>
          <a:bodyPr lIns="91438" rIns="91438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 sz="3600" dirty="0">
              <a:solidFill>
                <a:prstClr val="black"/>
              </a:solidFill>
              <a:latin typeface="Arial" panose="020B0604020202020204" pitchFamily="34" charset="0"/>
              <a:ea typeface="+mn-ea"/>
            </a:endParaRPr>
          </a:p>
        </p:txBody>
      </p:sp>
      <p:sp>
        <p:nvSpPr>
          <p:cNvPr id="34" name="Line"/>
          <p:cNvSpPr/>
          <p:nvPr/>
        </p:nvSpPr>
        <p:spPr>
          <a:xfrm>
            <a:off x="3069774" y="2958098"/>
            <a:ext cx="745747" cy="5820142"/>
          </a:xfrm>
          <a:prstGeom prst="line">
            <a:avLst/>
          </a:prstGeom>
          <a:ln w="25400">
            <a:solidFill>
              <a:srgbClr val="DE6A10"/>
            </a:solidFill>
            <a:tailEnd type="triangle"/>
          </a:ln>
        </p:spPr>
        <p:txBody>
          <a:bodyPr lIns="91438" rIns="91438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 sz="3600" dirty="0">
              <a:solidFill>
                <a:prstClr val="black"/>
              </a:solidFill>
              <a:latin typeface="Arial" panose="020B0604020202020204" pitchFamily="34" charset="0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2531338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Q: How do you learn appropriate values for parameters a, b, c, ... ? (Analogy: how do you know your map is a “good” map?)…"/>
          <p:cNvSpPr txBox="1">
            <a:spLocks/>
          </p:cNvSpPr>
          <p:nvPr/>
        </p:nvSpPr>
        <p:spPr>
          <a:xfrm>
            <a:off x="795738" y="4204040"/>
            <a:ext cx="8639304" cy="545898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72068" indent="-672068" defTabSz="1792176" fontAlgn="auto">
              <a:spcBef>
                <a:spcPts val="1000"/>
              </a:spcBef>
              <a:spcAft>
                <a:spcPts val="0"/>
              </a:spcAft>
              <a:defRPr sz="2940" b="1">
                <a:latin typeface="+mn-lt"/>
                <a:ea typeface="+mn-ea"/>
                <a:cs typeface="+mn-cs"/>
                <a:sym typeface="Helvetica"/>
              </a:defRPr>
            </a:pPr>
            <a:r>
              <a:rPr lang="en-US" sz="3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(Analogy: how do you know your map is a “good” map?)</a:t>
            </a:r>
          </a:p>
          <a:p>
            <a:pPr marL="695326" indent="-619126" defTabSz="1792176" fontAlgn="auto">
              <a:spcBef>
                <a:spcPts val="1000"/>
              </a:spcBef>
              <a:spcAft>
                <a:spcPts val="0"/>
              </a:spcAft>
              <a:buClr>
                <a:prstClr val="black"/>
              </a:buClr>
              <a:buSzPct val="150000"/>
              <a:buFont typeface="Arial" panose="020B0604020202020204" pitchFamily="34" charset="0"/>
              <a:buChar char="•"/>
              <a:defRPr sz="2940" i="1">
                <a:solidFill>
                  <a:srgbClr val="3C78D8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en-US" sz="4400" dirty="0" err="1">
                <a:solidFill>
                  <a:srgbClr val="3C78D8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y</a:t>
            </a:r>
            <a:r>
              <a:rPr lang="en-US" sz="4400" baseline="-25387" dirty="0" err="1">
                <a:solidFill>
                  <a:srgbClr val="3C78D8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i</a:t>
            </a:r>
            <a:r>
              <a:rPr lang="en-US" sz="4400" baseline="-25387" dirty="0">
                <a:solidFill>
                  <a:srgbClr val="3C78D8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 </a:t>
            </a:r>
            <a:r>
              <a:rPr lang="en-US" sz="4400" dirty="0">
                <a:solidFill>
                  <a:srgbClr val="3C78D8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= f</a:t>
            </a:r>
            <a:r>
              <a:rPr lang="en-US" sz="4400" baseline="-25387" dirty="0">
                <a:solidFill>
                  <a:srgbClr val="3C78D8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(</a:t>
            </a:r>
            <a:r>
              <a:rPr lang="en-US" sz="4400" baseline="-25387" dirty="0" err="1">
                <a:solidFill>
                  <a:srgbClr val="3C78D8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a,b,c</a:t>
            </a:r>
            <a:r>
              <a:rPr lang="en-US" sz="4400" baseline="-25387" dirty="0">
                <a:solidFill>
                  <a:srgbClr val="3C78D8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,....)</a:t>
            </a:r>
            <a:r>
              <a:rPr lang="en-US" sz="4400" dirty="0">
                <a:solidFill>
                  <a:srgbClr val="3C78D8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(x</a:t>
            </a:r>
            <a:r>
              <a:rPr lang="en-US" sz="4400" baseline="-25387" dirty="0">
                <a:solidFill>
                  <a:srgbClr val="3C78D8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i</a:t>
            </a:r>
            <a:r>
              <a:rPr lang="en-US" sz="4400" dirty="0">
                <a:solidFill>
                  <a:srgbClr val="3C78D8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), </a:t>
            </a:r>
            <a:r>
              <a:rPr lang="en-US" sz="4400" dirty="0" err="1">
                <a:solidFill>
                  <a:srgbClr val="3C78D8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i</a:t>
            </a:r>
            <a:r>
              <a:rPr lang="en-US" sz="4400" dirty="0">
                <a:solidFill>
                  <a:srgbClr val="3C78D8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 = 1, ..., n</a:t>
            </a:r>
          </a:p>
          <a:p>
            <a:pPr marL="1371600" lvl="1" indent="-571500" defTabSz="1792176" fontAlgn="auto">
              <a:spcBef>
                <a:spcPts val="600"/>
              </a:spcBef>
              <a:spcAft>
                <a:spcPts val="0"/>
              </a:spcAft>
              <a:buSzPct val="80000"/>
              <a:buFont typeface="Courier New" panose="02070309020205020404" pitchFamily="49" charset="0"/>
              <a:buChar char="o"/>
              <a:defRPr sz="2352">
                <a:latin typeface="+mn-lt"/>
                <a:ea typeface="+mn-ea"/>
                <a:cs typeface="+mn-cs"/>
                <a:sym typeface="Helvetica"/>
              </a:defRPr>
            </a:pPr>
            <a:r>
              <a:rPr lang="en-US" sz="3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Low/no error on </a:t>
            </a:r>
            <a:r>
              <a:rPr lang="en-US" sz="3600" dirty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training data </a:t>
            </a:r>
            <a:r>
              <a:rPr lang="en-US" sz="3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(“seen” or “known”)</a:t>
            </a:r>
            <a:endParaRPr lang="en-US" sz="3600" dirty="0">
              <a:solidFill>
                <a:srgbClr val="008000"/>
              </a:solidFill>
              <a:latin typeface="Arial" panose="020B0604020202020204" pitchFamily="34" charset="0"/>
              <a:cs typeface="Arial" panose="020B0604020202020204" pitchFamily="34" charset="0"/>
              <a:sym typeface="Helvetica"/>
            </a:endParaRPr>
          </a:p>
          <a:p>
            <a:pPr marL="695326" indent="-619126" defTabSz="1792176" fontAlgn="auto">
              <a:spcBef>
                <a:spcPts val="1000"/>
              </a:spcBef>
              <a:spcAft>
                <a:spcPts val="0"/>
              </a:spcAft>
              <a:buClr>
                <a:prstClr val="black"/>
              </a:buClr>
              <a:buSzPct val="150000"/>
              <a:buFont typeface="Arial" panose="020B0604020202020204" pitchFamily="34" charset="0"/>
              <a:buChar char="•"/>
              <a:defRPr sz="2940" i="1">
                <a:solidFill>
                  <a:srgbClr val="3D85C6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en-US" sz="4400" dirty="0">
                <a:solidFill>
                  <a:srgbClr val="3D85C6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y = f</a:t>
            </a:r>
            <a:r>
              <a:rPr lang="en-US" sz="4400" baseline="-25387" dirty="0">
                <a:solidFill>
                  <a:srgbClr val="3D85C6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(</a:t>
            </a:r>
            <a:r>
              <a:rPr lang="en-US" sz="4400" baseline="-25387" dirty="0" err="1">
                <a:solidFill>
                  <a:srgbClr val="3D85C6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a,b,c</a:t>
            </a:r>
            <a:r>
              <a:rPr lang="en-US" sz="4400" baseline="-25387" dirty="0">
                <a:solidFill>
                  <a:srgbClr val="3D85C6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,....)</a:t>
            </a:r>
            <a:r>
              <a:rPr lang="en-US" sz="4400" dirty="0">
                <a:solidFill>
                  <a:srgbClr val="3D85C6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(x),</a:t>
            </a:r>
            <a:r>
              <a:rPr lang="en-US" sz="4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 for any new x</a:t>
            </a:r>
          </a:p>
          <a:p>
            <a:pPr marL="1371600" lvl="1" indent="-571500" defTabSz="1792176" fontAlgn="auto">
              <a:spcBef>
                <a:spcPts val="600"/>
              </a:spcBef>
              <a:spcAft>
                <a:spcPts val="0"/>
              </a:spcAft>
              <a:buSzPct val="80000"/>
              <a:buFont typeface="Courier New" panose="02070309020205020404" pitchFamily="49" charset="0"/>
              <a:buChar char="o"/>
              <a:defRPr sz="2352">
                <a:latin typeface="+mn-lt"/>
                <a:ea typeface="+mn-ea"/>
                <a:cs typeface="+mn-cs"/>
                <a:sym typeface="Helvetica"/>
              </a:defRPr>
            </a:pPr>
            <a:r>
              <a:rPr lang="en-US" sz="3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Low/no error on </a:t>
            </a:r>
            <a:r>
              <a:rPr lang="en-US" sz="3600" dirty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test data </a:t>
            </a:r>
            <a:r>
              <a:rPr lang="en-US" sz="3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(“unseen” or “unknown”)</a:t>
            </a:r>
          </a:p>
          <a:p>
            <a:pPr marL="672068" indent="-672068" defTabSz="1792176" fontAlgn="auto">
              <a:spcBef>
                <a:spcPts val="1000"/>
              </a:spcBef>
              <a:spcAft>
                <a:spcPts val="0"/>
              </a:spcAft>
              <a:defRPr sz="2940">
                <a:latin typeface="+mn-lt"/>
                <a:ea typeface="+mn-ea"/>
                <a:cs typeface="+mn-cs"/>
                <a:sym typeface="Helvetica"/>
              </a:defRPr>
            </a:pPr>
            <a:endParaRPr lang="en-US" sz="4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  <a:sym typeface="Helvetica"/>
            </a:endParaRPr>
          </a:p>
        </p:txBody>
      </p:sp>
      <p:sp>
        <p:nvSpPr>
          <p:cNvPr id="8" name="It is very easy to achieve perfect classification on training/seen/known data. Why?"/>
          <p:cNvSpPr txBox="1"/>
          <p:nvPr/>
        </p:nvSpPr>
        <p:spPr>
          <a:xfrm>
            <a:off x="9189532" y="7397170"/>
            <a:ext cx="7641772" cy="17543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91438" rIns="91438">
            <a:spAutoFit/>
          </a:bodyPr>
          <a:lstStyle>
            <a:lvl1pPr>
              <a:defRPr sz="2400">
                <a:solidFill>
                  <a:schemeClr val="accent6"/>
                </a:solidFill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r>
              <a:rPr sz="36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 is very easy to achieve perfect classification on training/seen/known data. Why?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04696" y="2438829"/>
            <a:ext cx="167351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r>
              <a:rPr lang="en-US" sz="4400" dirty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Q: How do you learn appropriate values for </a:t>
            </a:r>
          </a:p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r>
              <a:rPr lang="en-US" sz="4400" dirty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  parameters a, b, c, ... ?</a:t>
            </a:r>
          </a:p>
        </p:txBody>
      </p:sp>
      <p:sp>
        <p:nvSpPr>
          <p:cNvPr id="7" name="Rectangle 6"/>
          <p:cNvSpPr/>
          <p:nvPr/>
        </p:nvSpPr>
        <p:spPr>
          <a:xfrm>
            <a:off x="13172611" y="6622394"/>
            <a:ext cx="347441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ea typeface="Helvetica" charset="0"/>
                <a:cs typeface="Arial" panose="020B0604020202020204" pitchFamily="34" charset="0"/>
              </a:rPr>
              <a:t>Screenshot from Apple Maps</a:t>
            </a:r>
          </a:p>
        </p:txBody>
      </p:sp>
      <p:sp>
        <p:nvSpPr>
          <p:cNvPr id="9" name="Title 3"/>
          <p:cNvSpPr>
            <a:spLocks noGrp="1"/>
          </p:cNvSpPr>
          <p:nvPr>
            <p:ph type="title"/>
          </p:nvPr>
        </p:nvSpPr>
        <p:spPr>
          <a:xfrm>
            <a:off x="504696" y="549356"/>
            <a:ext cx="17143224" cy="1742985"/>
          </a:xfrm>
        </p:spPr>
        <p:txBody>
          <a:bodyPr/>
          <a:lstStyle/>
          <a:p>
            <a:r>
              <a:rPr lang="en-US" sz="6000" b="1" dirty="0"/>
              <a:t>Training a classifier = </a:t>
            </a:r>
            <a:r>
              <a:rPr lang="en-US" sz="6000" b="1" dirty="0">
                <a:solidFill>
                  <a:srgbClr val="648D26"/>
                </a:solidFill>
              </a:rPr>
              <a:t>building the “model”</a:t>
            </a:r>
            <a:endParaRPr lang="en-US" sz="6000" b="1" dirty="0"/>
          </a:p>
        </p:txBody>
      </p:sp>
      <p:pic>
        <p:nvPicPr>
          <p:cNvPr id="11" name="Atlanta_—_Fulton.png" descr="Atlanta_—_Fulto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09614" y="2438829"/>
            <a:ext cx="5039212" cy="4130210"/>
          </a:xfrm>
          <a:prstGeom prst="rect">
            <a:avLst/>
          </a:prstGeom>
          <a:ln w="127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1270081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504700" y="549361"/>
            <a:ext cx="12364636" cy="1987550"/>
          </a:xfrm>
        </p:spPr>
        <p:txBody>
          <a:bodyPr/>
          <a:lstStyle/>
          <a:p>
            <a:r>
              <a:rPr lang="en-US" sz="7200" dirty="0"/>
              <a:t>Over fitting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sz="quarter" idx="10"/>
          </p:nvPr>
        </p:nvSpPr>
        <p:spPr>
          <a:xfrm>
            <a:off x="997528" y="3306617"/>
            <a:ext cx="16366836" cy="4562766"/>
          </a:xfrm>
        </p:spPr>
        <p:txBody>
          <a:bodyPr/>
          <a:lstStyle/>
          <a:p>
            <a:pPr algn="ctr">
              <a:defRPr sz="4800">
                <a:latin typeface="+mn-lt"/>
                <a:ea typeface="+mn-ea"/>
                <a:cs typeface="+mn-cs"/>
                <a:sym typeface="Helvetica"/>
              </a:defRPr>
            </a:pPr>
            <a:r>
              <a:rPr lang="en-US" sz="5600" dirty="0">
                <a:sym typeface="Helvetica"/>
              </a:rPr>
              <a:t>If your model works really well for </a:t>
            </a:r>
            <a:r>
              <a:rPr lang="en-US" sz="5600" dirty="0">
                <a:solidFill>
                  <a:schemeClr val="accent3"/>
                </a:solidFill>
                <a:sym typeface="Helvetica"/>
              </a:rPr>
              <a:t>training </a:t>
            </a:r>
            <a:r>
              <a:rPr lang="en-US" sz="5600" dirty="0">
                <a:sym typeface="Helvetica"/>
              </a:rPr>
              <a:t>data, but poorly for </a:t>
            </a:r>
            <a:r>
              <a:rPr lang="en-US" sz="5600" dirty="0">
                <a:solidFill>
                  <a:schemeClr val="accent6"/>
                </a:solidFill>
                <a:sym typeface="Helvetica"/>
              </a:rPr>
              <a:t>test </a:t>
            </a:r>
            <a:r>
              <a:rPr lang="en-US" sz="5600" dirty="0">
                <a:sym typeface="Helvetica"/>
              </a:rPr>
              <a:t>data, your model is </a:t>
            </a:r>
            <a:r>
              <a:rPr lang="en-US" sz="5600" dirty="0">
                <a:solidFill>
                  <a:srgbClr val="C00000"/>
                </a:solidFill>
                <a:sym typeface="Helvetica"/>
              </a:rPr>
              <a:t>“over fitting”</a:t>
            </a:r>
            <a:r>
              <a:rPr lang="en-US" sz="5600" dirty="0">
                <a:solidFill>
                  <a:srgbClr val="000104"/>
                </a:solidFill>
                <a:sym typeface="Helvetica"/>
              </a:rPr>
              <a:t>.</a:t>
            </a:r>
          </a:p>
          <a:p>
            <a:pPr algn="ctr">
              <a:defRPr sz="4800">
                <a:latin typeface="+mn-lt"/>
                <a:ea typeface="+mn-ea"/>
                <a:cs typeface="+mn-cs"/>
                <a:sym typeface="Helvetica"/>
              </a:defRPr>
            </a:pPr>
            <a:endParaRPr lang="en-US" sz="5600" dirty="0">
              <a:sym typeface="Helvetica"/>
            </a:endParaRPr>
          </a:p>
          <a:p>
            <a:pPr algn="ctr">
              <a:defRPr sz="4800">
                <a:latin typeface="+mn-lt"/>
                <a:ea typeface="+mn-ea"/>
                <a:cs typeface="+mn-cs"/>
                <a:sym typeface="Helvetica"/>
              </a:defRPr>
            </a:pPr>
            <a:r>
              <a:rPr lang="en-US" sz="5600" dirty="0">
                <a:sym typeface="Helvetica"/>
              </a:rPr>
              <a:t>How to avoid over fitting?</a:t>
            </a:r>
            <a:endParaRPr lang="en-US" sz="56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3021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04696" y="549356"/>
            <a:ext cx="17143224" cy="2308144"/>
          </a:xfrm>
        </p:spPr>
        <p:txBody>
          <a:bodyPr/>
          <a:lstStyle/>
          <a:p>
            <a:pPr>
              <a:defRPr sz="3200"/>
            </a:pPr>
            <a:r>
              <a:rPr lang="en-US" sz="7200" dirty="0"/>
              <a:t>One run of </a:t>
            </a:r>
            <a:r>
              <a:rPr lang="en-US" sz="7200" i="1" dirty="0"/>
              <a:t>5-fold</a:t>
            </a:r>
            <a:r>
              <a:rPr lang="en-US" sz="7200" dirty="0"/>
              <a:t> cross validation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E08A0AE-6511-4545-BBC4-DF666DFDBDAE}"/>
              </a:ext>
            </a:extLst>
          </p:cNvPr>
          <p:cNvSpPr/>
          <p:nvPr/>
        </p:nvSpPr>
        <p:spPr>
          <a:xfrm>
            <a:off x="4330431" y="1732237"/>
            <a:ext cx="1003193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  <a:defRPr sz="1800"/>
            </a:pPr>
            <a:r>
              <a:rPr lang="en-US" sz="3200" dirty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You should do a </a:t>
            </a:r>
            <a:r>
              <a:rPr lang="en-US" sz="3200" dirty="0">
                <a:solidFill>
                  <a:srgbClr val="648D2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few runs</a:t>
            </a:r>
            <a:r>
              <a:rPr lang="en-US" sz="3200" dirty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and </a:t>
            </a:r>
            <a:r>
              <a:rPr lang="en-US" sz="3200" dirty="0">
                <a:solidFill>
                  <a:srgbClr val="648D2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compute the average</a:t>
            </a:r>
            <a:r>
              <a:rPr lang="en-US" sz="3200" dirty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br>
              <a:rPr lang="en-US" sz="3200" dirty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en-US" sz="3200" dirty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(e.g., error rates if that’s your evaluation metrics)</a:t>
            </a:r>
          </a:p>
        </p:txBody>
      </p:sp>
      <p:sp>
        <p:nvSpPr>
          <p:cNvPr id="8" name="Image credit: http://stats.stackexchange.com/questions/1826/cross-validation-in-plain-english"/>
          <p:cNvSpPr txBox="1"/>
          <p:nvPr/>
        </p:nvSpPr>
        <p:spPr>
          <a:xfrm>
            <a:off x="1864592" y="9251455"/>
            <a:ext cx="14423432" cy="3385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91438" rIns="91438">
            <a:spAutoFit/>
          </a:bodyPr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 sz="1100"/>
            </a:pPr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ea typeface="Helvetica" charset="0"/>
                <a:cs typeface="Arial" panose="020B0604020202020204" pitchFamily="34" charset="0"/>
              </a:rPr>
              <a:t>Cross-Validation in plain english? (</a:t>
            </a:r>
            <a:r>
              <a:rPr lang="en-US" sz="1600" dirty="0" err="1">
                <a:solidFill>
                  <a:prstClr val="black"/>
                </a:solidFill>
                <a:latin typeface="Arial" panose="020B0604020202020204" pitchFamily="34" charset="0"/>
                <a:ea typeface="Helvetica" charset="0"/>
                <a:cs typeface="Arial" panose="020B0604020202020204" pitchFamily="34" charset="0"/>
              </a:rPr>
              <a:t>n.d.</a:t>
            </a:r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ea typeface="Helvetica" charset="0"/>
                <a:cs typeface="Arial" panose="020B0604020202020204" pitchFamily="34" charset="0"/>
              </a:rPr>
              <a:t>). Retrieved December 04, 2017, from http://</a:t>
            </a:r>
            <a:r>
              <a:rPr lang="en-US" sz="1600" dirty="0" err="1">
                <a:solidFill>
                  <a:prstClr val="black"/>
                </a:solidFill>
                <a:latin typeface="Arial" panose="020B0604020202020204" pitchFamily="34" charset="0"/>
                <a:ea typeface="Helvetica" charset="0"/>
                <a:cs typeface="Arial" panose="020B0604020202020204" pitchFamily="34" charset="0"/>
              </a:rPr>
              <a:t>stats.stackexchange.com</a:t>
            </a:r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ea typeface="Helvetica" charset="0"/>
                <a:cs typeface="Arial" panose="020B0604020202020204" pitchFamily="34" charset="0"/>
              </a:rPr>
              <a:t>/questions/1826/cross-validation-in-plain-</a:t>
            </a:r>
            <a:r>
              <a:rPr lang="en-US" sz="1600" dirty="0" err="1">
                <a:solidFill>
                  <a:prstClr val="black"/>
                </a:solidFill>
                <a:latin typeface="Arial" panose="020B0604020202020204" pitchFamily="34" charset="0"/>
                <a:ea typeface="Helvetica" charset="0"/>
                <a:cs typeface="Arial" panose="020B0604020202020204" pitchFamily="34" charset="0"/>
              </a:rPr>
              <a:t>english</a:t>
            </a:r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ea typeface="Helvetica" charset="0"/>
                <a:cs typeface="Arial" panose="020B0604020202020204" pitchFamily="34" charset="0"/>
              </a:rPr>
              <a:t> </a:t>
            </a:r>
            <a:endParaRPr sz="1600" u="sng" dirty="0">
              <a:solidFill>
                <a:srgbClr val="1155CC"/>
              </a:solidFill>
              <a:uFill>
                <a:solidFill>
                  <a:srgbClr val="1155CC"/>
                </a:solidFill>
              </a:uFill>
              <a:latin typeface="Arial" panose="020B0604020202020204" pitchFamily="34" charset="0"/>
              <a:ea typeface="Helvetica" charset="0"/>
              <a:cs typeface="Arial" panose="020B0604020202020204" pitchFamily="34" charset="0"/>
              <a:hlinkClick r:id="rId2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E0CB009E-EEBD-504E-9818-0F2FF925793F}"/>
              </a:ext>
            </a:extLst>
          </p:cNvPr>
          <p:cNvGrpSpPr/>
          <p:nvPr/>
        </p:nvGrpSpPr>
        <p:grpSpPr>
          <a:xfrm>
            <a:off x="3154266" y="2931458"/>
            <a:ext cx="10252670" cy="6342848"/>
            <a:chOff x="3266233" y="3140661"/>
            <a:chExt cx="10252670" cy="6342848"/>
          </a:xfrm>
        </p:grpSpPr>
        <p:pic>
          <p:nvPicPr>
            <p:cNvPr id="5" name="www_cc_gatech_edu__agray_6740fall09_lecture3_pdf.png" descr="www_cc_gatech_edu__agray_6740fall09_lecture3_pdf.png"/>
            <p:cNvPicPr>
              <a:picLocks noChangeAspect="1"/>
            </p:cNvPicPr>
            <p:nvPr/>
          </p:nvPicPr>
          <p:blipFill rotWithShape="1">
            <a:blip r:embed="rId3"/>
            <a:srcRect l="22388" t="9214"/>
            <a:stretch/>
          </p:blipFill>
          <p:spPr>
            <a:xfrm>
              <a:off x="5225143" y="3140661"/>
              <a:ext cx="8197132" cy="6342848"/>
            </a:xfrm>
            <a:prstGeom prst="rect">
              <a:avLst/>
            </a:prstGeom>
            <a:ln w="12700">
              <a:miter lim="400000"/>
            </a:ln>
          </p:spPr>
        </p:pic>
        <p:sp>
          <p:nvSpPr>
            <p:cNvPr id="2" name="TextBox 1"/>
            <p:cNvSpPr txBox="1"/>
            <p:nvPr/>
          </p:nvSpPr>
          <p:spPr>
            <a:xfrm>
              <a:off x="3274397" y="3335041"/>
              <a:ext cx="1764778" cy="33855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defTabSz="9144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00" dirty="0">
                  <a:solidFill>
                    <a:prstClr val="black"/>
                  </a:solidFill>
                  <a:latin typeface="Arial" panose="020B0604020202020204" pitchFamily="34" charset="0"/>
                  <a:ea typeface="Helvetica" charset="0"/>
                  <a:cs typeface="Arial" panose="020B0604020202020204" pitchFamily="34" charset="0"/>
                </a:rPr>
                <a:t>1-ST FOLD 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3266233" y="4518810"/>
              <a:ext cx="1772942" cy="33855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defTabSz="9144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00" dirty="0">
                  <a:solidFill>
                    <a:prstClr val="black"/>
                  </a:solidFill>
                  <a:latin typeface="Arial" panose="020B0604020202020204" pitchFamily="34" charset="0"/>
                  <a:ea typeface="Helvetica" charset="0"/>
                  <a:cs typeface="Arial" panose="020B0604020202020204" pitchFamily="34" charset="0"/>
                </a:rPr>
                <a:t>2-ND FOLD 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3273225" y="5910006"/>
              <a:ext cx="1928035" cy="33855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defTabSz="9144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00" dirty="0">
                  <a:solidFill>
                    <a:prstClr val="black"/>
                  </a:solidFill>
                  <a:latin typeface="Arial" panose="020B0604020202020204" pitchFamily="34" charset="0"/>
                  <a:ea typeface="Helvetica" charset="0"/>
                  <a:cs typeface="Arial" panose="020B0604020202020204" pitchFamily="34" charset="0"/>
                </a:rPr>
                <a:t>3-RD FOLD 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273225" y="7149855"/>
              <a:ext cx="1715801" cy="33855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defTabSz="9144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00" dirty="0">
                  <a:solidFill>
                    <a:prstClr val="black"/>
                  </a:solidFill>
                  <a:latin typeface="Arial" panose="020B0604020202020204" pitchFamily="34" charset="0"/>
                  <a:ea typeface="Helvetica" charset="0"/>
                  <a:cs typeface="Arial" panose="020B0604020202020204" pitchFamily="34" charset="0"/>
                </a:rPr>
                <a:t>4-TH FOLD 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3281389" y="8316682"/>
              <a:ext cx="1699476" cy="33855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defTabSz="9144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00" dirty="0">
                  <a:solidFill>
                    <a:prstClr val="black"/>
                  </a:solidFill>
                  <a:latin typeface="Arial" panose="020B0604020202020204" pitchFamily="34" charset="0"/>
                  <a:ea typeface="Helvetica" charset="0"/>
                  <a:cs typeface="Arial" panose="020B0604020202020204" pitchFamily="34" charset="0"/>
                </a:rPr>
                <a:t>5-TH FOLD 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5764300" y="3974592"/>
              <a:ext cx="1584758" cy="33855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defTabSz="9144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00" dirty="0">
                  <a:solidFill>
                    <a:prstClr val="black"/>
                  </a:solidFill>
                  <a:latin typeface="Arial" panose="020B0604020202020204" pitchFamily="34" charset="0"/>
                  <a:ea typeface="Helvetica" charset="0"/>
                  <a:cs typeface="Arial" panose="020B0604020202020204" pitchFamily="34" charset="0"/>
                </a:rPr>
                <a:t>testset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9593303" y="3922089"/>
              <a:ext cx="1584758" cy="33855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defTabSz="9144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00" dirty="0">
                  <a:solidFill>
                    <a:prstClr val="black"/>
                  </a:solidFill>
                  <a:latin typeface="Arial" panose="020B0604020202020204" pitchFamily="34" charset="0"/>
                  <a:ea typeface="Helvetica" charset="0"/>
                  <a:cs typeface="Arial" panose="020B0604020202020204" pitchFamily="34" charset="0"/>
                </a:rPr>
                <a:t>trainset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7349058" y="5295096"/>
              <a:ext cx="1584758" cy="33855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defTabSz="9144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00" dirty="0">
                  <a:solidFill>
                    <a:prstClr val="black"/>
                  </a:solidFill>
                  <a:latin typeface="Arial" panose="020B0604020202020204" pitchFamily="34" charset="0"/>
                  <a:ea typeface="Helvetica" charset="0"/>
                  <a:cs typeface="Arial" panose="020B0604020202020204" pitchFamily="34" charset="0"/>
                </a:rPr>
                <a:t>testset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8800925" y="6567584"/>
              <a:ext cx="1584758" cy="33855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defTabSz="9144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00" dirty="0">
                  <a:solidFill>
                    <a:prstClr val="black"/>
                  </a:solidFill>
                  <a:latin typeface="Arial" panose="020B0604020202020204" pitchFamily="34" charset="0"/>
                  <a:ea typeface="Helvetica" charset="0"/>
                  <a:cs typeface="Arial" panose="020B0604020202020204" pitchFamily="34" charset="0"/>
                </a:rPr>
                <a:t>testset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10385683" y="7808942"/>
              <a:ext cx="1584758" cy="33855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defTabSz="9144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00" dirty="0">
                  <a:solidFill>
                    <a:prstClr val="black"/>
                  </a:solidFill>
                  <a:latin typeface="Arial" panose="020B0604020202020204" pitchFamily="34" charset="0"/>
                  <a:ea typeface="Helvetica" charset="0"/>
                  <a:cs typeface="Arial" panose="020B0604020202020204" pitchFamily="34" charset="0"/>
                </a:rPr>
                <a:t>testset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11934145" y="9081430"/>
              <a:ext cx="1584758" cy="33855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defTabSz="9144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00" dirty="0">
                  <a:solidFill>
                    <a:prstClr val="black"/>
                  </a:solidFill>
                  <a:latin typeface="Arial" panose="020B0604020202020204" pitchFamily="34" charset="0"/>
                  <a:ea typeface="Helvetica" charset="0"/>
                  <a:cs typeface="Arial" panose="020B0604020202020204" pitchFamily="34" charset="0"/>
                </a:rPr>
                <a:t>testset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10319221" y="5230604"/>
              <a:ext cx="1584758" cy="33855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defTabSz="9144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00" dirty="0">
                  <a:solidFill>
                    <a:prstClr val="black"/>
                  </a:solidFill>
                  <a:latin typeface="Arial" panose="020B0604020202020204" pitchFamily="34" charset="0"/>
                  <a:ea typeface="Helvetica" charset="0"/>
                  <a:cs typeface="Arial" panose="020B0604020202020204" pitchFamily="34" charset="0"/>
                </a:rPr>
                <a:t>trainset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5697838" y="5254358"/>
              <a:ext cx="1584758" cy="33855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defTabSz="9144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00" dirty="0">
                  <a:solidFill>
                    <a:prstClr val="black"/>
                  </a:solidFill>
                  <a:latin typeface="Arial" panose="020B0604020202020204" pitchFamily="34" charset="0"/>
                  <a:ea typeface="Helvetica" charset="0"/>
                  <a:cs typeface="Arial" panose="020B0604020202020204" pitchFamily="34" charset="0"/>
                </a:rPr>
                <a:t>trainset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11078369" y="6434696"/>
              <a:ext cx="1584758" cy="33855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defTabSz="9144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00" dirty="0">
                  <a:solidFill>
                    <a:prstClr val="black"/>
                  </a:solidFill>
                  <a:latin typeface="Arial" panose="020B0604020202020204" pitchFamily="34" charset="0"/>
                  <a:ea typeface="Helvetica" charset="0"/>
                  <a:cs typeface="Arial" panose="020B0604020202020204" pitchFamily="34" charset="0"/>
                </a:rPr>
                <a:t>trainset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423787" y="6451171"/>
              <a:ext cx="1584758" cy="33855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defTabSz="9144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00" dirty="0">
                  <a:solidFill>
                    <a:prstClr val="black"/>
                  </a:solidFill>
                  <a:latin typeface="Arial" panose="020B0604020202020204" pitchFamily="34" charset="0"/>
                  <a:ea typeface="Helvetica" charset="0"/>
                  <a:cs typeface="Arial" panose="020B0604020202020204" pitchFamily="34" charset="0"/>
                </a:rPr>
                <a:t>trainset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11903979" y="7791820"/>
              <a:ext cx="1584758" cy="33855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defTabSz="9144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00" dirty="0">
                  <a:solidFill>
                    <a:prstClr val="black"/>
                  </a:solidFill>
                  <a:latin typeface="Arial" panose="020B0604020202020204" pitchFamily="34" charset="0"/>
                  <a:ea typeface="Helvetica" charset="0"/>
                  <a:cs typeface="Arial" panose="020B0604020202020204" pitchFamily="34" charset="0"/>
                </a:rPr>
                <a:t>trainset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7216167" y="7771675"/>
              <a:ext cx="1584758" cy="33855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defTabSz="9144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00" dirty="0">
                  <a:solidFill>
                    <a:prstClr val="black"/>
                  </a:solidFill>
                  <a:latin typeface="Arial" panose="020B0604020202020204" pitchFamily="34" charset="0"/>
                  <a:ea typeface="Helvetica" charset="0"/>
                  <a:cs typeface="Arial" panose="020B0604020202020204" pitchFamily="34" charset="0"/>
                </a:rPr>
                <a:t>trainset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7934386" y="8992711"/>
              <a:ext cx="1584758" cy="33855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defTabSz="9144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00" dirty="0">
                  <a:solidFill>
                    <a:prstClr val="black"/>
                  </a:solidFill>
                  <a:latin typeface="Arial" panose="020B0604020202020204" pitchFamily="34" charset="0"/>
                  <a:ea typeface="Helvetica" charset="0"/>
                  <a:cs typeface="Arial" panose="020B0604020202020204" pitchFamily="34" charset="0"/>
                </a:rPr>
                <a:t>trainset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031231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504700" y="549361"/>
            <a:ext cx="12364636" cy="1987550"/>
          </a:xfrm>
        </p:spPr>
        <p:txBody>
          <a:bodyPr/>
          <a:lstStyle/>
          <a:p>
            <a:r>
              <a:rPr lang="en-US" sz="7200" dirty="0"/>
              <a:t>Cross Validation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E08A0AE-6511-4545-BBC4-DF666DFDBDAE}"/>
              </a:ext>
            </a:extLst>
          </p:cNvPr>
          <p:cNvSpPr/>
          <p:nvPr/>
        </p:nvSpPr>
        <p:spPr>
          <a:xfrm>
            <a:off x="600938" y="2331960"/>
            <a:ext cx="13572672" cy="55307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65150" indent="-565150" defTabSz="1152526" fontAlgn="auto">
              <a:spcBef>
                <a:spcPts val="2400"/>
              </a:spcBef>
              <a:spcAft>
                <a:spcPts val="0"/>
              </a:spcAft>
              <a:buSzPct val="150000"/>
              <a:buFontTx/>
              <a:buAutoNum type="arabicPeriod"/>
              <a:defRPr sz="2800">
                <a:latin typeface="+mn-lt"/>
                <a:ea typeface="+mn-ea"/>
                <a:cs typeface="+mn-cs"/>
                <a:sym typeface="Helvetica"/>
              </a:defRPr>
            </a:pPr>
            <a:r>
              <a:rPr lang="en-US" sz="3620" dirty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"/>
              </a:rPr>
              <a:t>Divide your data into n parts</a:t>
            </a:r>
          </a:p>
          <a:p>
            <a:pPr marL="565150" indent="-565150" defTabSz="1152526" fontAlgn="auto">
              <a:spcBef>
                <a:spcPts val="2400"/>
              </a:spcBef>
              <a:spcAft>
                <a:spcPts val="0"/>
              </a:spcAft>
              <a:buSzPct val="150000"/>
              <a:buFontTx/>
              <a:buAutoNum type="arabicPeriod"/>
              <a:defRPr sz="2800">
                <a:latin typeface="+mn-lt"/>
                <a:ea typeface="+mn-ea"/>
                <a:cs typeface="+mn-cs"/>
                <a:sym typeface="Helvetica"/>
              </a:defRPr>
            </a:pPr>
            <a:r>
              <a:rPr lang="en-US" sz="3620" dirty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"/>
              </a:rPr>
              <a:t>Hold 1 part as “test set” or “hold out set”</a:t>
            </a:r>
          </a:p>
          <a:p>
            <a:pPr marL="565150" indent="-565150" defTabSz="1152526" fontAlgn="auto">
              <a:spcBef>
                <a:spcPts val="2400"/>
              </a:spcBef>
              <a:spcAft>
                <a:spcPts val="0"/>
              </a:spcAft>
              <a:buSzPct val="150000"/>
              <a:buFontTx/>
              <a:buAutoNum type="arabicPeriod"/>
              <a:defRPr sz="2800">
                <a:latin typeface="+mn-lt"/>
                <a:ea typeface="+mn-ea"/>
                <a:cs typeface="+mn-cs"/>
                <a:sym typeface="Helvetica"/>
              </a:defRPr>
            </a:pPr>
            <a:r>
              <a:rPr lang="en-US" sz="3620" dirty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"/>
              </a:rPr>
              <a:t>Train classifier on remaining n-1 parts “training set”</a:t>
            </a:r>
          </a:p>
          <a:p>
            <a:pPr marL="565150" indent="-565150" defTabSz="1152526" fontAlgn="auto">
              <a:spcBef>
                <a:spcPts val="2400"/>
              </a:spcBef>
              <a:spcAft>
                <a:spcPts val="0"/>
              </a:spcAft>
              <a:buSzPct val="150000"/>
              <a:buFontTx/>
              <a:buAutoNum type="arabicPeriod"/>
              <a:defRPr sz="2800">
                <a:latin typeface="+mn-lt"/>
                <a:ea typeface="+mn-ea"/>
                <a:cs typeface="+mn-cs"/>
                <a:sym typeface="Helvetica"/>
              </a:defRPr>
            </a:pPr>
            <a:r>
              <a:rPr lang="en-US" sz="3620" dirty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"/>
              </a:rPr>
              <a:t>Compute test error on test set</a:t>
            </a:r>
          </a:p>
          <a:p>
            <a:pPr marL="565150" indent="-565150" defTabSz="1152526" fontAlgn="auto">
              <a:spcBef>
                <a:spcPts val="2400"/>
              </a:spcBef>
              <a:spcAft>
                <a:spcPts val="0"/>
              </a:spcAft>
              <a:buSzPct val="150000"/>
              <a:buFontTx/>
              <a:buAutoNum type="arabicPeriod"/>
              <a:defRPr sz="2800">
                <a:latin typeface="+mn-lt"/>
                <a:ea typeface="+mn-ea"/>
                <a:cs typeface="+mn-cs"/>
                <a:sym typeface="Helvetica"/>
              </a:defRPr>
            </a:pPr>
            <a:r>
              <a:rPr lang="en-US" sz="3620" dirty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"/>
              </a:rPr>
              <a:t>Do the above steps n times, once for each n-</a:t>
            </a:r>
            <a:r>
              <a:rPr lang="en-US" sz="3620" dirty="0" err="1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"/>
              </a:rPr>
              <a:t>th</a:t>
            </a:r>
            <a:r>
              <a:rPr lang="en-US" sz="3620" dirty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"/>
              </a:rPr>
              <a:t> part</a:t>
            </a:r>
          </a:p>
          <a:p>
            <a:pPr marL="565150" indent="-565150" defTabSz="1152526" fontAlgn="auto">
              <a:spcBef>
                <a:spcPts val="2400"/>
              </a:spcBef>
              <a:spcAft>
                <a:spcPts val="0"/>
              </a:spcAft>
              <a:buSzPct val="150000"/>
              <a:buFontTx/>
              <a:buAutoNum type="arabicPeriod"/>
              <a:defRPr sz="2800">
                <a:latin typeface="+mn-lt"/>
                <a:ea typeface="+mn-ea"/>
                <a:cs typeface="+mn-cs"/>
                <a:sym typeface="Helvetica"/>
              </a:defRPr>
            </a:pPr>
            <a:r>
              <a:rPr lang="en-US" sz="3620" dirty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"/>
              </a:rPr>
              <a:t>Compute the average test error over all n folds</a:t>
            </a:r>
            <a:br>
              <a:rPr lang="en-US" sz="3620" dirty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"/>
              </a:rPr>
            </a:br>
            <a:r>
              <a:rPr lang="en-US" sz="3620" dirty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"/>
              </a:rPr>
              <a:t>(i.e., cross-validation test error)</a:t>
            </a:r>
          </a:p>
        </p:txBody>
      </p:sp>
      <p:pic>
        <p:nvPicPr>
          <p:cNvPr id="49" name="Picture 4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13116" y="3277550"/>
            <a:ext cx="5830620" cy="3986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91227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04696" y="549357"/>
            <a:ext cx="17143224" cy="1611954"/>
          </a:xfrm>
        </p:spPr>
        <p:txBody>
          <a:bodyPr/>
          <a:lstStyle/>
          <a:p>
            <a:pPr>
              <a:defRPr sz="3200"/>
            </a:pPr>
            <a:r>
              <a:rPr lang="en-US" sz="7200" b="1"/>
              <a:t>Cross-Validation </a:t>
            </a:r>
            <a:r>
              <a:rPr lang="en-US" sz="7200" b="1" dirty="0"/>
              <a:t>V</a:t>
            </a:r>
            <a:r>
              <a:rPr lang="en-US" sz="7200" b="1"/>
              <a:t>ariations</a:t>
            </a:r>
            <a:endParaRPr lang="en-US" sz="7200" b="1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E08A0AE-6511-4545-BBC4-DF666DFDBDAE}"/>
              </a:ext>
            </a:extLst>
          </p:cNvPr>
          <p:cNvSpPr/>
          <p:nvPr/>
        </p:nvSpPr>
        <p:spPr>
          <a:xfrm>
            <a:off x="504697" y="2161310"/>
            <a:ext cx="1216182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 i="1">
                <a:solidFill>
                  <a:srgbClr val="38761D"/>
                </a:solidFill>
                <a:latin typeface="Verdana"/>
                <a:ea typeface="Verdana"/>
                <a:cs typeface="Verdana"/>
                <a:sym typeface="Verdana"/>
              </a:defRPr>
            </a:pPr>
            <a:r>
              <a:rPr lang="en-US" sz="4800" dirty="0">
                <a:solidFill>
                  <a:srgbClr val="38761D"/>
                </a:solidFill>
                <a:latin typeface="Arial" panose="020B0604020202020204" pitchFamily="34" charset="0"/>
                <a:ea typeface="Verdana"/>
                <a:cs typeface="Arial" panose="020B0604020202020204" pitchFamily="34" charset="0"/>
                <a:sym typeface="Verdana"/>
              </a:rPr>
              <a:t>K-fold cross-validation</a:t>
            </a:r>
          </a:p>
          <a:p>
            <a:pPr marL="762000" indent="-685800" defTabSz="806450" fontAlgn="auto">
              <a:spcBef>
                <a:spcPts val="0"/>
              </a:spcBef>
              <a:spcAft>
                <a:spcPts val="0"/>
              </a:spcAft>
              <a:buSzPct val="100000"/>
              <a:buFont typeface="Arial" charset="0"/>
              <a:buChar char="•"/>
              <a:defRPr>
                <a:latin typeface="Verdana"/>
                <a:ea typeface="Verdana"/>
                <a:cs typeface="Verdana"/>
                <a:sym typeface="Verdana"/>
              </a:defRPr>
            </a:pPr>
            <a:r>
              <a:rPr lang="en-US" sz="4800" dirty="0">
                <a:solidFill>
                  <a:prstClr val="black"/>
                </a:solidFill>
                <a:latin typeface="Arial" panose="020B0604020202020204" pitchFamily="34" charset="0"/>
                <a:ea typeface="Verdana"/>
                <a:cs typeface="Arial" panose="020B0604020202020204" pitchFamily="34" charset="0"/>
                <a:sym typeface="Verdana"/>
              </a:rPr>
              <a:t>Test sets of size (n / K)</a:t>
            </a:r>
          </a:p>
          <a:p>
            <a:pPr marL="762000" indent="-685800" defTabSz="806450" fontAlgn="auto">
              <a:spcBef>
                <a:spcPts val="0"/>
              </a:spcBef>
              <a:spcAft>
                <a:spcPts val="0"/>
              </a:spcAft>
              <a:buSzPct val="100000"/>
              <a:buFont typeface="Arial" charset="0"/>
              <a:buChar char="•"/>
              <a:defRPr>
                <a:latin typeface="Verdana"/>
                <a:ea typeface="Verdana"/>
                <a:cs typeface="Verdana"/>
                <a:sym typeface="Verdana"/>
              </a:defRPr>
            </a:pPr>
            <a:r>
              <a:rPr lang="en-US" sz="4800" dirty="0">
                <a:solidFill>
                  <a:prstClr val="black"/>
                </a:solidFill>
                <a:latin typeface="Arial" panose="020B0604020202020204" pitchFamily="34" charset="0"/>
                <a:ea typeface="Verdana"/>
                <a:cs typeface="Arial" panose="020B0604020202020204" pitchFamily="34" charset="0"/>
                <a:sym typeface="Verdana"/>
              </a:rPr>
              <a:t>K = 10 is most common (i.e., 10-fold CV)</a:t>
            </a:r>
          </a:p>
          <a:p>
            <a:pPr marL="695326" indent="-619126" defTabSz="806450" fontAlgn="auto">
              <a:spcBef>
                <a:spcPts val="0"/>
              </a:spcBef>
              <a:spcAft>
                <a:spcPts val="0"/>
              </a:spcAft>
              <a:buSzPct val="150000"/>
              <a:buFont typeface="Arial" panose="020B0604020202020204" pitchFamily="34" charset="0"/>
              <a:buChar char="•"/>
              <a:defRPr>
                <a:latin typeface="Verdana"/>
                <a:ea typeface="Verdana"/>
                <a:cs typeface="Verdana"/>
                <a:sym typeface="Verdana"/>
              </a:defRPr>
            </a:pPr>
            <a:endParaRPr lang="en-US" sz="4800" dirty="0">
              <a:solidFill>
                <a:prstClr val="black"/>
              </a:solidFill>
              <a:latin typeface="Arial" panose="020B0604020202020204" pitchFamily="34" charset="0"/>
              <a:ea typeface="Verdana"/>
              <a:cs typeface="Arial" panose="020B0604020202020204" pitchFamily="34" charset="0"/>
              <a:sym typeface="Verdana"/>
            </a:endParaRPr>
          </a:p>
          <a:p>
            <a:pPr defTabSz="914400" fontAlgn="auto">
              <a:spcBef>
                <a:spcPts val="0"/>
              </a:spcBef>
              <a:spcAft>
                <a:spcPts val="0"/>
              </a:spcAft>
              <a:defRPr>
                <a:latin typeface="Verdana"/>
                <a:ea typeface="Verdana"/>
                <a:cs typeface="Verdana"/>
                <a:sym typeface="Verdana"/>
              </a:defRPr>
            </a:pPr>
            <a:r>
              <a:rPr lang="en-US" sz="4800" dirty="0">
                <a:solidFill>
                  <a:prstClr val="black"/>
                </a:solidFill>
                <a:latin typeface="Arial" panose="020B0604020202020204" pitchFamily="34" charset="0"/>
                <a:ea typeface="Verdana"/>
                <a:cs typeface="Arial" panose="020B0604020202020204" pitchFamily="34" charset="0"/>
                <a:sym typeface="Verdana"/>
              </a:rPr>
              <a:t>Leave-one-out cross-validation (</a:t>
            </a:r>
            <a:r>
              <a:rPr lang="en-US" sz="4800" dirty="0">
                <a:solidFill>
                  <a:srgbClr val="38761D"/>
                </a:solidFill>
                <a:latin typeface="Arial" panose="020B0604020202020204" pitchFamily="34" charset="0"/>
                <a:ea typeface="Verdana"/>
                <a:cs typeface="Arial" panose="020B0604020202020204" pitchFamily="34" charset="0"/>
                <a:sym typeface="Verdana"/>
              </a:rPr>
              <a:t>LOO-CV</a:t>
            </a:r>
            <a:r>
              <a:rPr lang="en-US" sz="4800" dirty="0">
                <a:solidFill>
                  <a:prstClr val="black"/>
                </a:solidFill>
                <a:latin typeface="Arial" panose="020B0604020202020204" pitchFamily="34" charset="0"/>
                <a:ea typeface="Verdana"/>
                <a:cs typeface="Arial" panose="020B0604020202020204" pitchFamily="34" charset="0"/>
                <a:sym typeface="Verdana"/>
              </a:rPr>
              <a:t>)</a:t>
            </a:r>
          </a:p>
          <a:p>
            <a:pPr marL="695326" indent="-619126" defTabSz="914400" fontAlgn="auto">
              <a:spcBef>
                <a:spcPts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  <a:defRPr>
                <a:latin typeface="Verdana"/>
                <a:ea typeface="Verdana"/>
                <a:cs typeface="Verdana"/>
                <a:sym typeface="Verdana"/>
              </a:defRPr>
            </a:pPr>
            <a:r>
              <a:rPr lang="en-US" sz="4800" dirty="0">
                <a:solidFill>
                  <a:prstClr val="black"/>
                </a:solidFill>
                <a:latin typeface="Arial" panose="020B0604020202020204" pitchFamily="34" charset="0"/>
                <a:ea typeface="Verdana"/>
                <a:cs typeface="Arial" panose="020B0604020202020204" pitchFamily="34" charset="0"/>
                <a:sym typeface="Verdana"/>
              </a:rPr>
              <a:t>test sets of size 1</a:t>
            </a:r>
          </a:p>
        </p:txBody>
      </p:sp>
    </p:spTree>
    <p:extLst>
      <p:ext uri="{BB962C8B-B14F-4D97-AF65-F5344CB8AC3E}">
        <p14:creationId xmlns:p14="http://schemas.microsoft.com/office/powerpoint/2010/main" val="21481030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A6D3E35-7FB6-4F84-88E8-ED2635EB18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40077" y="6610379"/>
            <a:ext cx="9235191" cy="1705219"/>
          </a:xfrm>
        </p:spPr>
        <p:txBody>
          <a:bodyPr/>
          <a:lstStyle/>
          <a:p>
            <a:r>
              <a:rPr lang="en-US" dirty="0"/>
              <a:t>Thank You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4276C08-D6AC-41B8-9C4F-83CCA4CE3F1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40078" y="6185215"/>
            <a:ext cx="7454900" cy="449262"/>
          </a:xfrm>
        </p:spPr>
        <p:txBody>
          <a:bodyPr/>
          <a:lstStyle/>
          <a:p>
            <a:r>
              <a:rPr lang="en-US" dirty="0"/>
              <a:t>DLI Accelerated Data Science Teaching Kit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7057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itle &amp; Bullet">
  <a:themeElements>
    <a:clrScheme name="Custom 1">
      <a:dk1>
        <a:srgbClr val="CDCDCD"/>
      </a:dk1>
      <a:lt1>
        <a:srgbClr val="FFFFFF"/>
      </a:lt1>
      <a:dk2>
        <a:srgbClr val="000000"/>
      </a:dk2>
      <a:lt2>
        <a:srgbClr val="76B900"/>
      </a:lt2>
      <a:accent1>
        <a:srgbClr val="008564"/>
      </a:accent1>
      <a:accent2>
        <a:srgbClr val="5D1682"/>
      </a:accent2>
      <a:accent3>
        <a:srgbClr val="890C58"/>
      </a:accent3>
      <a:accent4>
        <a:srgbClr val="5E5E5E"/>
      </a:accent4>
      <a:accent5>
        <a:srgbClr val="8C8C8C"/>
      </a:accent5>
      <a:accent6>
        <a:srgbClr val="0071C5"/>
      </a:accent6>
      <a:hlink>
        <a:srgbClr val="76B900"/>
      </a:hlink>
      <a:folHlink>
        <a:srgbClr val="76B900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4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 w="6350">
          <a:noFill/>
        </a:ln>
      </a:spPr>
      <a:bodyPr wrap="none" rtlCol="0" anchor="ctr">
        <a:spAutoFit/>
      </a:bodyPr>
      <a:lstStyle>
        <a:defPPr algn="ctr">
          <a:lnSpc>
            <a:spcPct val="90000"/>
          </a:lnSpc>
          <a:defRPr sz="1600" dirty="0" err="1" smtClean="0">
            <a:solidFill>
              <a:schemeClr val="bg1"/>
            </a:solidFill>
            <a:latin typeface="Trebuchet MS" panose="020B06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txDef>
  </a:objectDefaults>
  <a:extraClrSchemeLst>
    <a:extraClrScheme>
      <a:clrScheme name="PPT_Template_Corp_16x9_rev2 1">
        <a:dk1>
          <a:srgbClr val="808080"/>
        </a:dk1>
        <a:lt1>
          <a:srgbClr val="FFFFFF"/>
        </a:lt1>
        <a:dk2>
          <a:srgbClr val="000000"/>
        </a:dk2>
        <a:lt2>
          <a:srgbClr val="B9E700"/>
        </a:lt2>
        <a:accent1>
          <a:srgbClr val="33CCCC"/>
        </a:accent1>
        <a:accent2>
          <a:srgbClr val="FF9933"/>
        </a:accent2>
        <a:accent3>
          <a:srgbClr val="AAAAAA"/>
        </a:accent3>
        <a:accent4>
          <a:srgbClr val="DADADA"/>
        </a:accent4>
        <a:accent5>
          <a:srgbClr val="ADE2E2"/>
        </a:accent5>
        <a:accent6>
          <a:srgbClr val="E78A2D"/>
        </a:accent6>
        <a:hlink>
          <a:srgbClr val="99CC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Title &amp; Bullet">
  <a:themeElements>
    <a:clrScheme name="Custom 1">
      <a:dk1>
        <a:srgbClr val="CDCDCD"/>
      </a:dk1>
      <a:lt1>
        <a:srgbClr val="FFFFFF"/>
      </a:lt1>
      <a:dk2>
        <a:srgbClr val="000000"/>
      </a:dk2>
      <a:lt2>
        <a:srgbClr val="76B900"/>
      </a:lt2>
      <a:accent1>
        <a:srgbClr val="008564"/>
      </a:accent1>
      <a:accent2>
        <a:srgbClr val="5D1682"/>
      </a:accent2>
      <a:accent3>
        <a:srgbClr val="890C58"/>
      </a:accent3>
      <a:accent4>
        <a:srgbClr val="5E5E5E"/>
      </a:accent4>
      <a:accent5>
        <a:srgbClr val="8C8C8C"/>
      </a:accent5>
      <a:accent6>
        <a:srgbClr val="0071C5"/>
      </a:accent6>
      <a:hlink>
        <a:srgbClr val="76B900"/>
      </a:hlink>
      <a:folHlink>
        <a:srgbClr val="76B900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4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 w="6350">
          <a:noFill/>
        </a:ln>
      </a:spPr>
      <a:bodyPr wrap="none" rtlCol="0" anchor="ctr">
        <a:spAutoFit/>
      </a:bodyPr>
      <a:lstStyle>
        <a:defPPr algn="ctr">
          <a:lnSpc>
            <a:spcPct val="90000"/>
          </a:lnSpc>
          <a:defRPr sz="1600" dirty="0" err="1" smtClean="0">
            <a:solidFill>
              <a:schemeClr val="bg1"/>
            </a:solidFill>
            <a:latin typeface="Trebuchet MS" panose="020B06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txDef>
  </a:objectDefaults>
  <a:extraClrSchemeLst>
    <a:extraClrScheme>
      <a:clrScheme name="PPT_Template_Corp_16x9_rev2 1">
        <a:dk1>
          <a:srgbClr val="808080"/>
        </a:dk1>
        <a:lt1>
          <a:srgbClr val="FFFFFF"/>
        </a:lt1>
        <a:dk2>
          <a:srgbClr val="000000"/>
        </a:dk2>
        <a:lt2>
          <a:srgbClr val="B9E700"/>
        </a:lt2>
        <a:accent1>
          <a:srgbClr val="33CCCC"/>
        </a:accent1>
        <a:accent2>
          <a:srgbClr val="FF9933"/>
        </a:accent2>
        <a:accent3>
          <a:srgbClr val="AAAAAA"/>
        </a:accent3>
        <a:accent4>
          <a:srgbClr val="DADADA"/>
        </a:accent4>
        <a:accent5>
          <a:srgbClr val="ADE2E2"/>
        </a:accent5>
        <a:accent6>
          <a:srgbClr val="E78A2D"/>
        </a:accent6>
        <a:hlink>
          <a:srgbClr val="99CC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Full Page Layou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03317AA0AAFE040A4C7C5D23CBE8847" ma:contentTypeVersion="4" ma:contentTypeDescription="Create a new document." ma:contentTypeScope="" ma:versionID="5b1f19b83b10f4e69c2746e9f27fdab9">
  <xsd:schema xmlns:xsd="http://www.w3.org/2001/XMLSchema" xmlns:xs="http://www.w3.org/2001/XMLSchema" xmlns:p="http://schemas.microsoft.com/office/2006/metadata/properties" xmlns:ns2="b2811cf8-4877-470e-bec4-f5c16c1a5202" targetNamespace="http://schemas.microsoft.com/office/2006/metadata/properties" ma:root="true" ma:fieldsID="cd1f39e3641858cffea9d19f9c4007fb" ns2:_="">
    <xsd:import namespace="b2811cf8-4877-470e-bec4-f5c16c1a520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811cf8-4877-470e-bec4-f5c16c1a520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D485CC4-5B46-4D80-901A-538FA317894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2811cf8-4877-470e-bec4-f5c16c1a520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F88E22E-2A4B-4FB1-9848-BF16E7DBE74B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E29B7386-0C5E-43DB-8BF1-052EEAD5F5D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91570</TotalTime>
  <Words>525</Words>
  <Application>Microsoft Office PowerPoint</Application>
  <PresentationFormat>Custom</PresentationFormat>
  <Paragraphs>100</Paragraphs>
  <Slides>9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Title &amp; Bullet</vt:lpstr>
      <vt:lpstr>1_Title &amp; Bullet</vt:lpstr>
      <vt:lpstr>Full Page Layout</vt:lpstr>
      <vt:lpstr>Lecture 14.5 - Overfitting and Cross Validation</vt:lpstr>
      <vt:lpstr>PowerPoint Presentation</vt:lpstr>
      <vt:lpstr>PowerPoint Presentation</vt:lpstr>
      <vt:lpstr>Training a classifier = building the “model”</vt:lpstr>
      <vt:lpstr>Over fitting</vt:lpstr>
      <vt:lpstr>One run of 5-fold cross validation</vt:lpstr>
      <vt:lpstr>Cross Validation</vt:lpstr>
      <vt:lpstr>Cross-Validation Variations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Jennifer Hohn</dc:creator>
  <cp:lastModifiedBy>Chau, Duen Horng</cp:lastModifiedBy>
  <cp:revision>3645</cp:revision>
  <dcterms:created xsi:type="dcterms:W3CDTF">2008-01-24T03:11:41Z</dcterms:created>
  <dcterms:modified xsi:type="dcterms:W3CDTF">2021-05-06T16:37:46Z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0x010100903317AA0AAFE040A4C7C5D23CBE8847</vt:lpwstr>
  </property>
  <property fmtid="{D5CDD505-2E9C-101B-9397-08002B2CF9AE}" pid="3" name="MSIP_Label_6b558183-044c-4105-8d9c-cea02a2a3d86_Enabled">
    <vt:lpwstr>True</vt:lpwstr>
  </property>
  <property fmtid="{D5CDD505-2E9C-101B-9397-08002B2CF9AE}" pid="4" name="MSIP_Label_6b558183-044c-4105-8d9c-cea02a2a3d86_SiteId">
    <vt:lpwstr>43083d15-7273-40c1-b7db-39efd9ccc17a</vt:lpwstr>
  </property>
  <property fmtid="{D5CDD505-2E9C-101B-9397-08002B2CF9AE}" pid="5" name="MSIP_Label_6b558183-044c-4105-8d9c-cea02a2a3d86_Ref">
    <vt:lpwstr>https://api.informationprotection.azure.com/api/43083d15-7273-40c1-b7db-39efd9ccc17a</vt:lpwstr>
  </property>
  <property fmtid="{D5CDD505-2E9C-101B-9397-08002B2CF9AE}" pid="6" name="MSIP_Label_6b558183-044c-4105-8d9c-cea02a2a3d86_Owner">
    <vt:lpwstr>lspillman@nvidia.com</vt:lpwstr>
  </property>
  <property fmtid="{D5CDD505-2E9C-101B-9397-08002B2CF9AE}" pid="7" name="MSIP_Label_6b558183-044c-4105-8d9c-cea02a2a3d86_SetDate">
    <vt:lpwstr>2018-05-11T15:28:31.9824217-07:00</vt:lpwstr>
  </property>
  <property fmtid="{D5CDD505-2E9C-101B-9397-08002B2CF9AE}" pid="8" name="MSIP_Label_6b558183-044c-4105-8d9c-cea02a2a3d86_Name">
    <vt:lpwstr>Unrestricted</vt:lpwstr>
  </property>
  <property fmtid="{D5CDD505-2E9C-101B-9397-08002B2CF9AE}" pid="9" name="MSIP_Label_6b558183-044c-4105-8d9c-cea02a2a3d86_Application">
    <vt:lpwstr>Microsoft Azure Information Protection</vt:lpwstr>
  </property>
  <property fmtid="{D5CDD505-2E9C-101B-9397-08002B2CF9AE}" pid="10" name="MSIP_Label_6b558183-044c-4105-8d9c-cea02a2a3d86_Extended_MSFT_Method">
    <vt:lpwstr>Automatic</vt:lpwstr>
  </property>
  <property fmtid="{D5CDD505-2E9C-101B-9397-08002B2CF9AE}" pid="11" name="Sensitivity">
    <vt:lpwstr>Unrestricted</vt:lpwstr>
  </property>
</Properties>
</file>