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9"/>
  </p:notesMasterIdLst>
  <p:handoutMasterIdLst>
    <p:handoutMasterId r:id="rId20"/>
  </p:handoutMasterIdLst>
  <p:sldIdLst>
    <p:sldId id="818" r:id="rId7"/>
    <p:sldId id="809" r:id="rId8"/>
    <p:sldId id="259" r:id="rId9"/>
    <p:sldId id="260" r:id="rId10"/>
    <p:sldId id="261" r:id="rId11"/>
    <p:sldId id="262" r:id="rId12"/>
    <p:sldId id="263" r:id="rId13"/>
    <p:sldId id="265" r:id="rId14"/>
    <p:sldId id="264" r:id="rId15"/>
    <p:sldId id="266" r:id="rId16"/>
    <p:sldId id="267" r:id="rId17"/>
    <p:sldId id="820" r:id="rId18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4BC59F-3048-0000-D45A-A577C8DDFB7D}" v="2" dt="2021-05-06T16:42:18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1020" autoAdjust="0"/>
  </p:normalViewPr>
  <p:slideViewPr>
    <p:cSldViewPr snapToGrid="0">
      <p:cViewPr>
        <p:scale>
          <a:sx n="62" d="100"/>
          <a:sy n="62" d="100"/>
        </p:scale>
        <p:origin x="696" y="696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Bungo" userId="S::jbungo_nvidia.com#ext#@gtvault.onmicrosoft.com::c69b4972-ef89-4265-a3e3-b054213acbae" providerId="AD" clId="Web-{BB4BC59F-3048-0000-D45A-A577C8DDFB7D}"/>
    <pc:docChg chg="modSld">
      <pc:chgData name="Joe Bungo" userId="S::jbungo_nvidia.com#ext#@gtvault.onmicrosoft.com::c69b4972-ef89-4265-a3e3-b054213acbae" providerId="AD" clId="Web-{BB4BC59F-3048-0000-D45A-A577C8DDFB7D}" dt="2021-05-06T16:42:15.770" v="0" actId="20577"/>
      <pc:docMkLst>
        <pc:docMk/>
      </pc:docMkLst>
      <pc:sldChg chg="modSp">
        <pc:chgData name="Joe Bungo" userId="S::jbungo_nvidia.com#ext#@gtvault.onmicrosoft.com::c69b4972-ef89-4265-a3e3-b054213acbae" providerId="AD" clId="Web-{BB4BC59F-3048-0000-D45A-A577C8DDFB7D}" dt="2021-05-06T16:42:15.770" v="0" actId="20577"/>
        <pc:sldMkLst>
          <pc:docMk/>
          <pc:sldMk cId="797556869" sldId="818"/>
        </pc:sldMkLst>
        <pc:spChg chg="mod">
          <ac:chgData name="Joe Bungo" userId="S::jbungo_nvidia.com#ext#@gtvault.onmicrosoft.com::c69b4972-ef89-4265-a3e3-b054213acbae" providerId="AD" clId="Web-{BB4BC59F-3048-0000-D45A-A577C8DDFB7D}" dt="2021-05-06T16:42:15.770" v="0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5/6/2021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7" y="549284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3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8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2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9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379" rtl="0" eaLnBrk="1" latinLnBrk="0" hangingPunct="1">
              <a:lnSpc>
                <a:spcPts val="2801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6" y="5301952"/>
            <a:ext cx="17209445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5" y="8759371"/>
            <a:ext cx="16287521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2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9" y="5792234"/>
            <a:ext cx="17190632" cy="64450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92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61"/>
            <a:ext cx="17124785" cy="1987550"/>
          </a:xfrm>
          <a:prstGeom prst="rect">
            <a:avLst/>
          </a:prstGeom>
        </p:spPr>
        <p:txBody>
          <a:bodyPr/>
          <a:lstStyle>
            <a:lvl1pPr algn="l">
              <a:defRPr lang="en-US" sz="8003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30976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7" y="2536907"/>
            <a:ext cx="16560332" cy="7039835"/>
          </a:xfrm>
          <a:prstGeom prst="rect">
            <a:avLst/>
          </a:prstGeom>
        </p:spPr>
        <p:txBody>
          <a:bodyPr/>
          <a:lstStyle>
            <a:lvl1pPr>
              <a:defRPr sz="4001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2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1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7" y="549361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3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506958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9" y="2536916"/>
            <a:ext cx="16899006" cy="6572250"/>
          </a:xfrm>
          <a:prstGeom prst="rect">
            <a:avLst/>
          </a:prstGeom>
        </p:spPr>
        <p:txBody>
          <a:bodyPr/>
          <a:lstStyle>
            <a:lvl1pPr marL="428625" indent="-428625">
              <a:buFont typeface="Arial"/>
              <a:buChar char="•"/>
              <a:defRPr sz="4001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2" dirty="0"/>
              <a:t>of the printing and typesetting industry. </a:t>
            </a:r>
            <a:r>
              <a:rPr lang="en-US" sz="3602" dirty="0" err="1"/>
              <a:t>Lorem</a:t>
            </a:r>
            <a:r>
              <a:rPr lang="en-US" sz="3602" dirty="0"/>
              <a:t> </a:t>
            </a:r>
            <a:r>
              <a:rPr lang="en-US" sz="3602" dirty="0" err="1"/>
              <a:t>Ipsum</a:t>
            </a:r>
            <a:r>
              <a:rPr lang="en-US" sz="3602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4" y="549361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3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801656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84" y="2220150"/>
            <a:ext cx="7190555" cy="7224888"/>
          </a:xfrm>
          <a:prstGeom prst="rect">
            <a:avLst/>
          </a:prstGeom>
        </p:spPr>
        <p:txBody>
          <a:bodyPr/>
          <a:lstStyle>
            <a:lvl1pPr marL="428625" indent="-428625">
              <a:buFont typeface="Arial"/>
              <a:buChar char="•"/>
              <a:defRPr sz="4001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6" y="2220150"/>
            <a:ext cx="9896594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8" y="549361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3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1412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1" y="2186791"/>
            <a:ext cx="16221665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8" y="549361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3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6905403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1" y="2209874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1" y="549362"/>
            <a:ext cx="12364637" cy="1987550"/>
          </a:xfrm>
          <a:prstGeom prst="rect">
            <a:avLst/>
          </a:prstGeom>
        </p:spPr>
        <p:txBody>
          <a:bodyPr/>
          <a:lstStyle>
            <a:lvl1pPr algn="l">
              <a:defRPr lang="en-US" sz="8003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21202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F43E78E-A345-6440-A933-0F46EA991E0B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445A0EA-851C-4C42-8503-938B398AC15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8B95156-8A31-694A-ADAF-3DC73322BDE7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546AF543-4FF7-B04B-B10B-555187BACC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4DCD75FE-5D64-FD49-AD9D-17F735CC58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69B537F-DCFD-1543-82DB-F12CDFF9611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787C700A-17E0-4040-BD1E-8B72EE4A1E91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9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914379" rtl="0" eaLnBrk="1" latinLnBrk="0" hangingPunct="1">
        <a:spcBef>
          <a:spcPct val="0"/>
        </a:spcBef>
        <a:buNone/>
        <a:defRPr sz="88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9" rtl="0" eaLnBrk="1" latinLnBrk="0" hangingPunct="1">
        <a:spcBef>
          <a:spcPct val="20000"/>
        </a:spcBef>
        <a:buFont typeface="Arial"/>
        <a:buNone/>
        <a:defRPr sz="6401" kern="1200">
          <a:solidFill>
            <a:schemeClr val="tx1"/>
          </a:solidFill>
          <a:latin typeface="+mn-lt"/>
          <a:ea typeface="+mn-ea"/>
          <a:cs typeface="+mn-cs"/>
        </a:defRPr>
      </a:lvl1pPr>
      <a:lvl2pPr marL="1485866" indent="-571488" algn="l" defTabSz="914379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948" indent="-457188" algn="l" defTabSz="914379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324" indent="-457188" algn="l" defTabSz="914379" rtl="0" eaLnBrk="1" latinLnBrk="0" hangingPunct="1">
        <a:spcBef>
          <a:spcPct val="20000"/>
        </a:spcBef>
        <a:buFont typeface="Arial"/>
        <a:buChar char="–"/>
        <a:defRPr sz="4001" kern="1200">
          <a:solidFill>
            <a:schemeClr val="tx1"/>
          </a:solidFill>
          <a:latin typeface="+mn-lt"/>
          <a:ea typeface="+mn-ea"/>
          <a:cs typeface="+mn-cs"/>
        </a:defRPr>
      </a:lvl4pPr>
      <a:lvl5pPr marL="4114703" indent="-457188" algn="l" defTabSz="914379" rtl="0" eaLnBrk="1" latinLnBrk="0" hangingPunct="1">
        <a:spcBef>
          <a:spcPct val="20000"/>
        </a:spcBef>
        <a:buFont typeface="Arial"/>
        <a:buChar char="»"/>
        <a:defRPr sz="4001" kern="1200">
          <a:solidFill>
            <a:schemeClr val="tx1"/>
          </a:solidFill>
          <a:latin typeface="+mn-lt"/>
          <a:ea typeface="+mn-ea"/>
          <a:cs typeface="+mn-cs"/>
        </a:defRPr>
      </a:lvl5pPr>
      <a:lvl6pPr marL="5029083" indent="-457188" algn="l" defTabSz="914379" rtl="0" eaLnBrk="1" latinLnBrk="0" hangingPunct="1">
        <a:spcBef>
          <a:spcPct val="20000"/>
        </a:spcBef>
        <a:buFont typeface="Arial"/>
        <a:buChar char="•"/>
        <a:defRPr sz="4001" kern="1200">
          <a:solidFill>
            <a:schemeClr val="tx1"/>
          </a:solidFill>
          <a:latin typeface="+mn-lt"/>
          <a:ea typeface="+mn-ea"/>
          <a:cs typeface="+mn-cs"/>
        </a:defRPr>
      </a:lvl6pPr>
      <a:lvl7pPr marL="5943459" indent="-457188" algn="l" defTabSz="914379" rtl="0" eaLnBrk="1" latinLnBrk="0" hangingPunct="1">
        <a:spcBef>
          <a:spcPct val="20000"/>
        </a:spcBef>
        <a:buFont typeface="Arial"/>
        <a:buChar char="•"/>
        <a:defRPr sz="4001" kern="1200">
          <a:solidFill>
            <a:schemeClr val="tx1"/>
          </a:solidFill>
          <a:latin typeface="+mn-lt"/>
          <a:ea typeface="+mn-ea"/>
          <a:cs typeface="+mn-cs"/>
        </a:defRPr>
      </a:lvl7pPr>
      <a:lvl8pPr marL="6857838" indent="-457188" algn="l" defTabSz="914379" rtl="0" eaLnBrk="1" latinLnBrk="0" hangingPunct="1">
        <a:spcBef>
          <a:spcPct val="20000"/>
        </a:spcBef>
        <a:buFont typeface="Arial"/>
        <a:buChar char="•"/>
        <a:defRPr sz="4001" kern="1200">
          <a:solidFill>
            <a:schemeClr val="tx1"/>
          </a:solidFill>
          <a:latin typeface="+mn-lt"/>
          <a:ea typeface="+mn-ea"/>
          <a:cs typeface="+mn-cs"/>
        </a:defRPr>
      </a:lvl8pPr>
      <a:lvl9pPr marL="7772216" indent="-457188" algn="l" defTabSz="914379" rtl="0" eaLnBrk="1" latinLnBrk="0" hangingPunct="1">
        <a:spcBef>
          <a:spcPct val="20000"/>
        </a:spcBef>
        <a:buFont typeface="Arial"/>
        <a:buChar char="•"/>
        <a:defRPr sz="40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9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1pPr>
      <a:lvl2pPr marL="914379" algn="l" defTabSz="914379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2pPr>
      <a:lvl3pPr marL="1828757" algn="l" defTabSz="914379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743137" algn="l" defTabSz="914379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4pPr>
      <a:lvl5pPr marL="3657513" algn="l" defTabSz="914379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5pPr>
      <a:lvl6pPr marL="4571892" algn="l" defTabSz="914379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6pPr>
      <a:lvl7pPr marL="5486271" algn="l" defTabSz="914379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7pPr>
      <a:lvl8pPr marL="6400649" algn="l" defTabSz="914379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8pPr>
      <a:lvl9pPr marL="7315028" algn="l" defTabSz="914379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en-us/um/redmond/groups/cue/publications/CHI2009-EnsembleMatrix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Lecture 14.7 - Visualizing Classification: ROC, AUC, Confusion Matrix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A29957-3140-4A90-BE9F-7445D30F52B8}"/>
              </a:ext>
            </a:extLst>
          </p:cNvPr>
          <p:cNvSpPr txBox="1"/>
          <p:nvPr/>
        </p:nvSpPr>
        <p:spPr>
          <a:xfrm>
            <a:off x="4465769" y="3103420"/>
            <a:ext cx="9648796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1371600" fontAlgn="auto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solidFill>
                  <a:prstClr val="black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If a machine learning algorithm</a:t>
            </a:r>
          </a:p>
          <a:p>
            <a:pPr algn="ctr" defTabSz="1371600" fontAlgn="auto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solidFill>
                  <a:prstClr val="black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achieves </a:t>
            </a:r>
            <a:r>
              <a:rPr lang="en-US" sz="5400" dirty="0">
                <a:solidFill>
                  <a:srgbClr val="009900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0.9 AUC</a:t>
            </a:r>
            <a:r>
              <a:rPr lang="en-US" sz="5400" dirty="0">
                <a:solidFill>
                  <a:srgbClr val="33CC33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 </a:t>
            </a:r>
            <a:r>
              <a:rPr lang="en-US" sz="5400" dirty="0">
                <a:solidFill>
                  <a:prstClr val="black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(out of 1.0).</a:t>
            </a:r>
          </a:p>
          <a:p>
            <a:pPr algn="ctr" defTabSz="1371600" fontAlgn="auto">
              <a:spcBef>
                <a:spcPts val="0"/>
              </a:spcBef>
              <a:spcAft>
                <a:spcPts val="0"/>
              </a:spcAft>
            </a:pPr>
            <a:endParaRPr lang="en-US" sz="5400" dirty="0">
              <a:solidFill>
                <a:prstClr val="black"/>
              </a:solidFill>
              <a:latin typeface="Arial" panose="020B0604020202020204" pitchFamily="34" charset="0"/>
              <a:ea typeface="Vitesse" charset="0"/>
              <a:cs typeface="Arial" panose="020B0604020202020204" pitchFamily="34" charset="0"/>
            </a:endParaRPr>
          </a:p>
          <a:p>
            <a:pPr algn="ctr" defTabSz="1371600" fontAlgn="auto">
              <a:spcBef>
                <a:spcPts val="0"/>
              </a:spcBef>
              <a:spcAft>
                <a:spcPts val="0"/>
              </a:spcAft>
            </a:pPr>
            <a:endParaRPr lang="en-US" sz="5400" dirty="0">
              <a:solidFill>
                <a:prstClr val="black"/>
              </a:solidFill>
              <a:latin typeface="Arial" panose="020B0604020202020204" pitchFamily="34" charset="0"/>
              <a:ea typeface="Vitesse" charset="0"/>
              <a:cs typeface="Arial" panose="020B0604020202020204" pitchFamily="34" charset="0"/>
            </a:endParaRPr>
          </a:p>
          <a:p>
            <a:pPr algn="ctr" defTabSz="1371600" fontAlgn="auto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solidFill>
                  <a:prstClr val="black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That’s a great algorithm, right?</a:t>
            </a:r>
          </a:p>
        </p:txBody>
      </p:sp>
    </p:spTree>
    <p:extLst>
      <p:ext uri="{BB962C8B-B14F-4D97-AF65-F5344CB8AC3E}">
        <p14:creationId xmlns:p14="http://schemas.microsoft.com/office/powerpoint/2010/main" val="459430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" descr="Image">
            <a:extLst>
              <a:ext uri="{FF2B5EF4-FFF2-40B4-BE49-F238E27FC236}">
                <a16:creationId xmlns:a16="http://schemas.microsoft.com/office/drawing/2014/main" id="{B1377062-8F38-4304-B2AA-0C0394CC0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0962" y="3608008"/>
            <a:ext cx="11578368" cy="4939577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Be Careful with AUC!">
            <a:extLst>
              <a:ext uri="{FF2B5EF4-FFF2-40B4-BE49-F238E27FC236}">
                <a16:creationId xmlns:a16="http://schemas.microsoft.com/office/drawing/2014/main" id="{06E95A82-D8BE-44E4-B225-68FDE0E19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5800" y="411955"/>
            <a:ext cx="12344400" cy="1714502"/>
          </a:xfrm>
          <a:prstGeom prst="rect">
            <a:avLst/>
          </a:prstGeom>
        </p:spPr>
        <p:txBody>
          <a:bodyPr/>
          <a:lstStyle>
            <a:lvl1pPr>
              <a:defRPr sz="4700"/>
            </a:lvl1pPr>
          </a:lstStyle>
          <a:p>
            <a:r>
              <a:rPr sz="5400" b="1" dirty="0"/>
              <a:t>Be Careful with AUC!</a:t>
            </a:r>
          </a:p>
        </p:txBody>
      </p:sp>
    </p:spTree>
    <p:extLst>
      <p:ext uri="{BB962C8B-B14F-4D97-AF65-F5344CB8AC3E}">
        <p14:creationId xmlns:p14="http://schemas.microsoft.com/office/powerpoint/2010/main" val="2451711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C18A27-2807-45EA-84FF-07A376CFE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Visualizing Classification Performance</a:t>
            </a:r>
          </a:p>
        </p:txBody>
      </p:sp>
      <p:pic>
        <p:nvPicPr>
          <p:cNvPr id="5" name="Confusion_matrix_-_Wikipedia__the_free_encyclopedia.png" descr="Confusion_matrix_-_Wikipedia__the_free_encyclopedia.png">
            <a:extLst>
              <a:ext uri="{FF2B5EF4-FFF2-40B4-BE49-F238E27FC236}">
                <a16:creationId xmlns:a16="http://schemas.microsoft.com/office/drawing/2014/main" id="{D99DDD0F-5B3C-442C-BBE3-7C68AECD94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3738" y="2914061"/>
            <a:ext cx="9583193" cy="6419510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Confusion matrix">
            <a:extLst>
              <a:ext uri="{FF2B5EF4-FFF2-40B4-BE49-F238E27FC236}">
                <a16:creationId xmlns:a16="http://schemas.microsoft.com/office/drawing/2014/main" id="{3BBD5E81-013C-47A3-A1F0-5A0358819D36}"/>
              </a:ext>
            </a:extLst>
          </p:cNvPr>
          <p:cNvSpPr txBox="1">
            <a:spLocks/>
          </p:cNvSpPr>
          <p:nvPr/>
        </p:nvSpPr>
        <p:spPr>
          <a:xfrm>
            <a:off x="1750967" y="4216532"/>
            <a:ext cx="7967700" cy="10313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37136" tIns="137136" rIns="137136" bIns="137136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814387" marR="0" indent="-357187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1200150" marR="0" indent="-28575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1752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22098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26670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1242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5814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38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defTabSz="1371600" fontAlgn="auto">
              <a:spcBef>
                <a:spcPts val="900"/>
              </a:spcBef>
              <a:defRPr/>
            </a:pPr>
            <a:r>
              <a:rPr lang="en-US" sz="5700" kern="0" dirty="0">
                <a:latin typeface="Arial" panose="020B0604020202020204" pitchFamily="34" charset="0"/>
                <a:cs typeface="Arial" panose="020B0604020202020204" pitchFamily="34" charset="0"/>
              </a:rPr>
              <a:t>Confusion matrix</a:t>
            </a:r>
          </a:p>
        </p:txBody>
      </p:sp>
      <p:sp>
        <p:nvSpPr>
          <p:cNvPr id="9" name="https://en.wikipedia.org/wiki/Confusion_matrix">
            <a:extLst>
              <a:ext uri="{FF2B5EF4-FFF2-40B4-BE49-F238E27FC236}">
                <a16:creationId xmlns:a16="http://schemas.microsoft.com/office/drawing/2014/main" id="{31090348-6862-4B56-91DB-E2B37F89C99B}"/>
              </a:ext>
            </a:extLst>
          </p:cNvPr>
          <p:cNvSpPr txBox="1"/>
          <p:nvPr/>
        </p:nvSpPr>
        <p:spPr>
          <a:xfrm>
            <a:off x="4408851" y="9661835"/>
            <a:ext cx="8498158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8579" rIns="68579">
            <a:spAutoFit/>
          </a:bodyPr>
          <a:lstStyle/>
          <a:p>
            <a:pPr defTabSz="137160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Confusion matrix. (2017, November 21). Retrieved December 04, 2017, from https://</a:t>
            </a:r>
            <a:r>
              <a:rPr lang="en-US" sz="12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en.wikipedia.org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/wiki/</a:t>
            </a:r>
            <a:r>
              <a:rPr lang="en-US" sz="12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Confusion_matrix</a:t>
            </a:r>
            <a:endParaRPr sz="12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1552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earch_microsoft_com_en-us_um_redmond_groups_cue_publications_CHI2009-EnsembleMatrix_pdf.png" descr="research_microsoft_com_en-us_um_redmond_groups_cue_publications_CHI2009-EnsembleMatrix_pdf.png">
            <a:extLst>
              <a:ext uri="{FF2B5EF4-FFF2-40B4-BE49-F238E27FC236}">
                <a16:creationId xmlns:a16="http://schemas.microsoft.com/office/drawing/2014/main" id="{0A4703D9-FEB7-455E-845F-8A0EA7678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9806" y="239366"/>
            <a:ext cx="6858002" cy="9320603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Hard to spot trends and patterns">
            <a:extLst>
              <a:ext uri="{FF2B5EF4-FFF2-40B4-BE49-F238E27FC236}">
                <a16:creationId xmlns:a16="http://schemas.microsoft.com/office/drawing/2014/main" id="{9513E7A7-E747-4F38-B5B8-D11F9011A4E8}"/>
              </a:ext>
            </a:extLst>
          </p:cNvPr>
          <p:cNvSpPr txBox="1"/>
          <p:nvPr/>
        </p:nvSpPr>
        <p:spPr>
          <a:xfrm>
            <a:off x="1361454" y="2159912"/>
            <a:ext cx="4796412" cy="1384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68579" rIns="68579">
            <a:spAutoFit/>
          </a:bodyPr>
          <a:lstStyle>
            <a:lvl1pPr>
              <a:defRPr sz="2800"/>
            </a:lvl1pPr>
          </a:lstStyle>
          <a:p>
            <a:pPr defTabSz="1371600" fontAlgn="auto" hangingPunct="0">
              <a:spcBef>
                <a:spcPts val="0"/>
              </a:spcBef>
              <a:spcAft>
                <a:spcPts val="0"/>
              </a:spcAft>
            </a:pPr>
            <a:r>
              <a:rPr sz="4200" kern="0" dirty="0">
                <a:solidFill>
                  <a:srgbClr val="000000"/>
                </a:solidFill>
                <a:latin typeface="Arial"/>
                <a:ea typeface="+mn-ea"/>
                <a:cs typeface="Arial"/>
                <a:sym typeface="Arial"/>
              </a:rPr>
              <a:t>Hard to spot trends and patterns </a:t>
            </a:r>
          </a:p>
        </p:txBody>
      </p:sp>
      <p:sp>
        <p:nvSpPr>
          <p:cNvPr id="9" name="Easier">
            <a:extLst>
              <a:ext uri="{FF2B5EF4-FFF2-40B4-BE49-F238E27FC236}">
                <a16:creationId xmlns:a16="http://schemas.microsoft.com/office/drawing/2014/main" id="{AC17DE28-B128-4792-98E7-C0657773F85F}"/>
              </a:ext>
            </a:extLst>
          </p:cNvPr>
          <p:cNvSpPr txBox="1"/>
          <p:nvPr/>
        </p:nvSpPr>
        <p:spPr>
          <a:xfrm>
            <a:off x="2847389" y="5744170"/>
            <a:ext cx="1824543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68579" rIns="68579">
            <a:spAutoFit/>
          </a:bodyPr>
          <a:lstStyle>
            <a:lvl1pPr>
              <a:defRPr sz="2800"/>
            </a:lvl1pPr>
          </a:lstStyle>
          <a:p>
            <a:pPr defTabSz="1371600" fontAlgn="auto" hangingPunct="0">
              <a:spcBef>
                <a:spcPts val="0"/>
              </a:spcBef>
              <a:spcAft>
                <a:spcPts val="0"/>
              </a:spcAft>
            </a:pPr>
            <a:r>
              <a:rPr sz="4200" kern="0" dirty="0">
                <a:solidFill>
                  <a:srgbClr val="000000"/>
                </a:solidFill>
                <a:latin typeface="Arial"/>
                <a:ea typeface="+mn-ea"/>
                <a:cs typeface="Arial"/>
                <a:sym typeface="Arial"/>
              </a:rPr>
              <a:t>Easier</a:t>
            </a:r>
          </a:p>
        </p:txBody>
      </p:sp>
      <p:sp>
        <p:nvSpPr>
          <p:cNvPr id="10" name="Arrow">
            <a:extLst>
              <a:ext uri="{FF2B5EF4-FFF2-40B4-BE49-F238E27FC236}">
                <a16:creationId xmlns:a16="http://schemas.microsoft.com/office/drawing/2014/main" id="{9BBC20EC-036F-4CB5-83E7-50B8E15AFB99}"/>
              </a:ext>
            </a:extLst>
          </p:cNvPr>
          <p:cNvSpPr/>
          <p:nvPr/>
        </p:nvSpPr>
        <p:spPr>
          <a:xfrm rot="10800000" flipH="1">
            <a:off x="6782843" y="5744169"/>
            <a:ext cx="1152425" cy="516396"/>
          </a:xfrm>
          <a:prstGeom prst="rightArrow">
            <a:avLst>
              <a:gd name="adj1" fmla="val 43698"/>
              <a:gd name="adj2" fmla="val 82017"/>
            </a:avLst>
          </a:prstGeom>
          <a:solidFill>
            <a:srgbClr val="648D26"/>
          </a:solidFill>
          <a:ln w="12700">
            <a:miter lim="400000"/>
          </a:ln>
        </p:spPr>
        <p:txBody>
          <a:bodyPr lIns="68579" rIns="68579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</a:pPr>
            <a:endParaRPr sz="270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Arrow">
            <a:extLst>
              <a:ext uri="{FF2B5EF4-FFF2-40B4-BE49-F238E27FC236}">
                <a16:creationId xmlns:a16="http://schemas.microsoft.com/office/drawing/2014/main" id="{42523A96-4699-4F0B-A758-00F21F005A78}"/>
              </a:ext>
            </a:extLst>
          </p:cNvPr>
          <p:cNvSpPr/>
          <p:nvPr/>
        </p:nvSpPr>
        <p:spPr>
          <a:xfrm rot="10800000" flipH="1">
            <a:off x="6831178" y="2486109"/>
            <a:ext cx="1152425" cy="516396"/>
          </a:xfrm>
          <a:prstGeom prst="rightArrow">
            <a:avLst>
              <a:gd name="adj1" fmla="val 43698"/>
              <a:gd name="adj2" fmla="val 82017"/>
            </a:avLst>
          </a:prstGeom>
          <a:solidFill>
            <a:srgbClr val="535353"/>
          </a:solidFill>
          <a:ln w="12700">
            <a:miter lim="400000"/>
          </a:ln>
        </p:spPr>
        <p:txBody>
          <a:bodyPr lIns="68579" rIns="68579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</a:pPr>
            <a:endParaRPr sz="270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7" name="Rectangle">
            <a:extLst>
              <a:ext uri="{FF2B5EF4-FFF2-40B4-BE49-F238E27FC236}">
                <a16:creationId xmlns:a16="http://schemas.microsoft.com/office/drawing/2014/main" id="{1A915A79-20E1-4C5F-B74D-2DE612130541}"/>
              </a:ext>
            </a:extLst>
          </p:cNvPr>
          <p:cNvSpPr/>
          <p:nvPr/>
        </p:nvSpPr>
        <p:spPr>
          <a:xfrm>
            <a:off x="7935267" y="6429375"/>
            <a:ext cx="428850" cy="45135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68579" rIns="68579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  <a:sym typeface="Helvetica"/>
              </a:defRPr>
            </a:pPr>
            <a:endParaRPr sz="2700" dirty="0">
              <a:solidFill>
                <a:prstClr val="black"/>
              </a:solidFill>
              <a:latin typeface="Arial" panose="020B0604020202020204" pitchFamily="34" charset="0"/>
              <a:ea typeface="+mn-ea"/>
              <a:sym typeface="Helvetic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6588" y="9687436"/>
            <a:ext cx="95750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srgbClr val="000104"/>
                </a:solidFill>
                <a:uFill>
                  <a:solidFill>
                    <a:srgbClr val="1155CC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http://</a:t>
            </a:r>
            <a:r>
              <a:rPr lang="en-US" sz="1600" dirty="0" err="1">
                <a:solidFill>
                  <a:srgbClr val="000104"/>
                </a:solidFill>
                <a:uFill>
                  <a:solidFill>
                    <a:srgbClr val="1155CC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research.microsoft.com</a:t>
            </a:r>
            <a:r>
              <a:rPr lang="en-US" sz="1600" dirty="0">
                <a:solidFill>
                  <a:srgbClr val="000104"/>
                </a:solidFill>
                <a:uFill>
                  <a:solidFill>
                    <a:srgbClr val="1155CC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/en-us/um/</a:t>
            </a:r>
            <a:r>
              <a:rPr lang="en-US" sz="1600" dirty="0" err="1">
                <a:solidFill>
                  <a:srgbClr val="000104"/>
                </a:solidFill>
                <a:uFill>
                  <a:solidFill>
                    <a:srgbClr val="1155CC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redmond</a:t>
            </a:r>
            <a:r>
              <a:rPr lang="en-US" sz="1600" dirty="0">
                <a:solidFill>
                  <a:srgbClr val="000104"/>
                </a:solidFill>
                <a:uFill>
                  <a:solidFill>
                    <a:srgbClr val="1155CC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/groups/cue/publications/CHI2009-EnsembleMatrix.pdf</a:t>
            </a:r>
            <a:endParaRPr lang="en-US" sz="1600" dirty="0">
              <a:solidFill>
                <a:srgbClr val="000104"/>
              </a:solidFill>
              <a:uFill>
                <a:solidFill>
                  <a:srgbClr val="1155CC"/>
                </a:solidFill>
              </a:uFill>
              <a:latin typeface="Arial" panose="020B0604020202020204" pitchFamily="34" charset="0"/>
              <a:ea typeface="+mn-ea"/>
              <a:cs typeface="Arial" panose="020B0604020202020204" pitchFamily="34" charset="0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2856674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fusion_matrix_-_Wikipedia__the_free_encyclopedia.png" descr="Confusion_matrix_-_Wikipedia__the_free_encyclopedia.png">
            <a:extLst>
              <a:ext uri="{FF2B5EF4-FFF2-40B4-BE49-F238E27FC236}">
                <a16:creationId xmlns:a16="http://schemas.microsoft.com/office/drawing/2014/main" id="{0D418CFF-0A3E-4D29-9D23-4CBB350A1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68278" y="698431"/>
            <a:ext cx="7432442" cy="4978784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Confusion_matrix_-_Wikipedia.png" descr="Confusion_matrix_-_Wikipedia.png">
            <a:extLst>
              <a:ext uri="{FF2B5EF4-FFF2-40B4-BE49-F238E27FC236}">
                <a16:creationId xmlns:a16="http://schemas.microsoft.com/office/drawing/2014/main" id="{B16C05EC-F7F8-41E4-B4E4-0E9F151E4C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7226" y="5863759"/>
            <a:ext cx="8552148" cy="3771548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Very important:  Find out what “positive” means">
            <a:extLst>
              <a:ext uri="{FF2B5EF4-FFF2-40B4-BE49-F238E27FC236}">
                <a16:creationId xmlns:a16="http://schemas.microsoft.com/office/drawing/2014/main" id="{65706BE4-23FB-4E70-8A2F-F6F8E38F3846}"/>
              </a:ext>
            </a:extLst>
          </p:cNvPr>
          <p:cNvSpPr txBox="1">
            <a:spLocks/>
          </p:cNvSpPr>
          <p:nvPr/>
        </p:nvSpPr>
        <p:spPr>
          <a:xfrm>
            <a:off x="883334" y="520573"/>
            <a:ext cx="9658335" cy="2118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37136" tIns="137136" rIns="137136" bIns="137136" anchor="b">
            <a:noAutofit/>
          </a:bodyPr>
          <a:lstStyle>
            <a:lvl1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indent="0" defTabSz="1248156" fontAlgn="auto">
              <a:defRPr sz="3276"/>
            </a:pPr>
            <a:r>
              <a:rPr lang="en-US" sz="4914" kern="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Very Important: </a:t>
            </a:r>
            <a:br>
              <a:rPr lang="en-US" sz="4914" kern="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</a:br>
            <a:r>
              <a:rPr lang="en-US" sz="4914" kern="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Find out what “</a:t>
            </a:r>
            <a:r>
              <a:rPr lang="en-US" sz="4914" kern="0" dirty="0">
                <a:solidFill>
                  <a:srgbClr val="648D26"/>
                </a:solidFill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Positive</a:t>
            </a:r>
            <a:r>
              <a:rPr lang="en-US" sz="4914" kern="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” Means</a:t>
            </a:r>
          </a:p>
        </p:txBody>
      </p:sp>
      <p:sp>
        <p:nvSpPr>
          <p:cNvPr id="7" name="https://en.wikipedia.org/wiki/Confusion_matrix">
            <a:extLst>
              <a:ext uri="{FF2B5EF4-FFF2-40B4-BE49-F238E27FC236}">
                <a16:creationId xmlns:a16="http://schemas.microsoft.com/office/drawing/2014/main" id="{31090348-6862-4B56-91DB-E2B37F89C99B}"/>
              </a:ext>
            </a:extLst>
          </p:cNvPr>
          <p:cNvSpPr txBox="1"/>
          <p:nvPr/>
        </p:nvSpPr>
        <p:spPr>
          <a:xfrm>
            <a:off x="2379796" y="9765399"/>
            <a:ext cx="9886359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8579" rIns="68579">
            <a:spAutoFit/>
          </a:bodyPr>
          <a:lstStyle/>
          <a:p>
            <a:pPr defTabSz="137160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Confusion matrix. (2017, November 21). Retrieved December 04, 2017, from https://</a:t>
            </a:r>
            <a:r>
              <a:rPr lang="en-US" sz="14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en.wikipedia.org</a:t>
            </a: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/wiki/</a:t>
            </a:r>
            <a:r>
              <a:rPr lang="en-US" sz="14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Confusion_matrix</a:t>
            </a:r>
            <a:endParaRPr sz="14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5649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fusion_matrix_-_Wikipedia.png" descr="Confusion_matrix_-_Wikipedia.png">
            <a:extLst>
              <a:ext uri="{FF2B5EF4-FFF2-40B4-BE49-F238E27FC236}">
                <a16:creationId xmlns:a16="http://schemas.microsoft.com/office/drawing/2014/main" id="{284E4472-B076-4010-AB5A-18AD56605B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664457" y="180754"/>
            <a:ext cx="7474689" cy="10069034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Very important:  Find out what “positive” means">
            <a:extLst>
              <a:ext uri="{FF2B5EF4-FFF2-40B4-BE49-F238E27FC236}">
                <a16:creationId xmlns:a16="http://schemas.microsoft.com/office/drawing/2014/main" id="{65706BE4-23FB-4E70-8A2F-F6F8E38F3846}"/>
              </a:ext>
            </a:extLst>
          </p:cNvPr>
          <p:cNvSpPr txBox="1">
            <a:spLocks/>
          </p:cNvSpPr>
          <p:nvPr/>
        </p:nvSpPr>
        <p:spPr>
          <a:xfrm>
            <a:off x="883333" y="3118300"/>
            <a:ext cx="9658335" cy="26794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37136" tIns="137136" rIns="137136" bIns="137136" anchor="b">
            <a:noAutofit/>
          </a:bodyPr>
          <a:lstStyle>
            <a:lvl1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indent="0" defTabSz="1248156" fontAlgn="auto">
              <a:defRPr sz="3276"/>
            </a:pPr>
            <a:r>
              <a:rPr lang="en-US" sz="4914" kern="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Very Important: </a:t>
            </a:r>
            <a:br>
              <a:rPr lang="en-US" sz="4914" kern="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</a:br>
            <a:r>
              <a:rPr lang="en-US" sz="4914" kern="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Find out what “</a:t>
            </a:r>
            <a:r>
              <a:rPr lang="en-US" sz="4914" kern="0" dirty="0">
                <a:solidFill>
                  <a:srgbClr val="648D26"/>
                </a:solidFill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Positive</a:t>
            </a:r>
            <a:r>
              <a:rPr lang="en-US" sz="4914" kern="0" dirty="0">
                <a:latin typeface="Arial" panose="020B0604020202020204" pitchFamily="34" charset="0"/>
                <a:ea typeface="Vitesse Medium" charset="0"/>
                <a:cs typeface="Arial" panose="020B0604020202020204" pitchFamily="34" charset="0"/>
              </a:rPr>
              <a:t>” Means</a:t>
            </a:r>
          </a:p>
        </p:txBody>
      </p:sp>
      <p:sp>
        <p:nvSpPr>
          <p:cNvPr id="8" name="https://en.wikipedia.org/wiki/Confusion_matrix">
            <a:extLst>
              <a:ext uri="{FF2B5EF4-FFF2-40B4-BE49-F238E27FC236}">
                <a16:creationId xmlns:a16="http://schemas.microsoft.com/office/drawing/2014/main" id="{31090348-6862-4B56-91DB-E2B37F89C99B}"/>
              </a:ext>
            </a:extLst>
          </p:cNvPr>
          <p:cNvSpPr txBox="1"/>
          <p:nvPr/>
        </p:nvSpPr>
        <p:spPr>
          <a:xfrm>
            <a:off x="1463422" y="9489428"/>
            <a:ext cx="8498158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8579" rIns="68579">
            <a:spAutoFit/>
          </a:bodyPr>
          <a:lstStyle/>
          <a:p>
            <a:pPr defTabSz="1371600" fontAlgn="auto" hangingPunct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Confusion matrix. (2017, November 21). Retrieved December 04, 2017, from https://</a:t>
            </a:r>
            <a:r>
              <a:rPr lang="en-US" sz="12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en.wikipedia.org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/wiki/</a:t>
            </a:r>
            <a:r>
              <a:rPr lang="en-US" sz="12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Confusion_matrix</a:t>
            </a:r>
            <a:endParaRPr sz="12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0238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sualizing Classification Performance using…">
            <a:extLst>
              <a:ext uri="{FF2B5EF4-FFF2-40B4-BE49-F238E27FC236}">
                <a16:creationId xmlns:a16="http://schemas.microsoft.com/office/drawing/2014/main" id="{8D5FD646-8BCF-4FE4-B9C8-062902223723}"/>
              </a:ext>
            </a:extLst>
          </p:cNvPr>
          <p:cNvSpPr txBox="1">
            <a:spLocks/>
          </p:cNvSpPr>
          <p:nvPr/>
        </p:nvSpPr>
        <p:spPr>
          <a:xfrm>
            <a:off x="1091045" y="2965519"/>
            <a:ext cx="16105909" cy="38847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37136" tIns="137136" rIns="137136" bIns="137136" anchor="b">
            <a:noAutofit/>
          </a:bodyPr>
          <a:lstStyle>
            <a:lvl1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indent="0" algn="ctr" defTabSz="1371600" fontAlgn="auto">
              <a:defRPr sz="3400"/>
            </a:pPr>
            <a:r>
              <a:rPr lang="en-US" sz="5100" b="0" kern="0" dirty="0"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Visualizing Classification Performance using</a:t>
            </a:r>
          </a:p>
          <a:p>
            <a:pPr indent="0" algn="ctr" defTabSz="1371600" fontAlgn="auto">
              <a:spcBef>
                <a:spcPts val="900"/>
              </a:spcBef>
              <a:defRPr sz="3400" b="0"/>
            </a:pPr>
            <a:r>
              <a:rPr lang="en-US" sz="5100" kern="0" dirty="0"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ROC curve </a:t>
            </a:r>
            <a:br>
              <a:rPr lang="en-US" sz="5100" b="0" kern="0" dirty="0"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</a:br>
            <a:r>
              <a:rPr lang="en-US" sz="5100" b="0" kern="0" dirty="0">
                <a:latin typeface="Arial" panose="020B0604020202020204" pitchFamily="34" charset="0"/>
                <a:ea typeface="Vitesse" charset="0"/>
                <a:cs typeface="Arial" panose="020B0604020202020204" pitchFamily="34" charset="0"/>
              </a:rPr>
              <a:t>(Receiver Operating Characteristic)</a:t>
            </a:r>
          </a:p>
        </p:txBody>
      </p:sp>
    </p:spTree>
    <p:extLst>
      <p:ext uri="{BB962C8B-B14F-4D97-AF65-F5344CB8AC3E}">
        <p14:creationId xmlns:p14="http://schemas.microsoft.com/office/powerpoint/2010/main" val="209055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onium’s ROC Curve">
            <a:extLst>
              <a:ext uri="{FF2B5EF4-FFF2-40B4-BE49-F238E27FC236}">
                <a16:creationId xmlns:a16="http://schemas.microsoft.com/office/drawing/2014/main" id="{9BE9AA3A-2D13-4D51-81F3-9618607E0D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4637" y="614357"/>
            <a:ext cx="12344400" cy="129302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r>
              <a:rPr sz="5400" b="1" dirty="0"/>
              <a:t>Polonium’s ROC Curve</a:t>
            </a:r>
          </a:p>
        </p:txBody>
      </p:sp>
      <p:grpSp>
        <p:nvGrpSpPr>
          <p:cNvPr id="6" name="Group">
            <a:extLst>
              <a:ext uri="{FF2B5EF4-FFF2-40B4-BE49-F238E27FC236}">
                <a16:creationId xmlns:a16="http://schemas.microsoft.com/office/drawing/2014/main" id="{8C8D2796-7960-4D24-9C66-C49FE4019069}"/>
              </a:ext>
            </a:extLst>
          </p:cNvPr>
          <p:cNvGrpSpPr/>
          <p:nvPr/>
        </p:nvGrpSpPr>
        <p:grpSpPr>
          <a:xfrm>
            <a:off x="7370765" y="1893244"/>
            <a:ext cx="7010400" cy="6500511"/>
            <a:chOff x="0" y="0"/>
            <a:chExt cx="4673599" cy="4333672"/>
          </a:xfrm>
        </p:grpSpPr>
        <p:grpSp>
          <p:nvGrpSpPr>
            <p:cNvPr id="7" name="Group">
              <a:extLst>
                <a:ext uri="{FF2B5EF4-FFF2-40B4-BE49-F238E27FC236}">
                  <a16:creationId xmlns:a16="http://schemas.microsoft.com/office/drawing/2014/main" id="{BD8712BB-3DBA-49A1-BBE8-599DA8DE8C01}"/>
                </a:ext>
              </a:extLst>
            </p:cNvPr>
            <p:cNvGrpSpPr/>
            <p:nvPr/>
          </p:nvGrpSpPr>
          <p:grpSpPr>
            <a:xfrm>
              <a:off x="0" y="69359"/>
              <a:ext cx="4264314" cy="4264314"/>
              <a:chOff x="0" y="0"/>
              <a:chExt cx="4264313" cy="4264313"/>
            </a:xfrm>
          </p:grpSpPr>
          <p:pic>
            <p:nvPicPr>
              <p:cNvPr id="12" name="polonium_tp_fp.png" descr="polonium_tp_fp.png">
                <a:extLst>
                  <a:ext uri="{FF2B5EF4-FFF2-40B4-BE49-F238E27FC236}">
                    <a16:creationId xmlns:a16="http://schemas.microsoft.com/office/drawing/2014/main" id="{0CA9BFBA-D680-41B7-A73E-5A70B19A4C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0" y="0"/>
                <a:ext cx="4264314" cy="426431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E8BFB85F-99FE-460C-A39D-5FA523256401}"/>
                  </a:ext>
                </a:extLst>
              </p:cNvPr>
              <p:cNvSpPr/>
              <p:nvPr/>
            </p:nvSpPr>
            <p:spPr>
              <a:xfrm>
                <a:off x="575774" y="543490"/>
                <a:ext cx="1493108" cy="358347"/>
              </a:xfrm>
              <a:prstGeom prst="rect">
                <a:avLst/>
              </a:prstGeom>
              <a:solidFill>
                <a:srgbClr val="000000"/>
              </a:solidFill>
              <a:ln w="25400" cap="flat">
                <a:noFill/>
                <a:round/>
              </a:ln>
              <a:effectLst/>
            </p:spPr>
            <p:txBody>
              <a:bodyPr wrap="square" lIns="57150" tIns="57150" rIns="57150" bIns="57150" numCol="1" anchor="ctr">
                <a:noAutofit/>
              </a:bodyPr>
              <a:lstStyle/>
              <a:p>
                <a:pPr algn="ctr" defTabSz="8763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defRPr sz="4000"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+mn-lt"/>
                    <a:ea typeface="+mn-ea"/>
                    <a:cs typeface="+mn-cs"/>
                    <a:sym typeface="Helvetica"/>
                  </a:defRPr>
                </a:pPr>
                <a:endParaRPr sz="6000" dirty="0">
                  <a:solidFill>
                    <a:prstClr val="black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endParaRPr>
              </a:p>
            </p:txBody>
          </p:sp>
        </p:grpSp>
        <p:sp>
          <p:nvSpPr>
            <p:cNvPr id="8" name="85% True Positive Rate   1% False Alarms">
              <a:extLst>
                <a:ext uri="{FF2B5EF4-FFF2-40B4-BE49-F238E27FC236}">
                  <a16:creationId xmlns:a16="http://schemas.microsoft.com/office/drawing/2014/main" id="{59FA49FC-8D82-4D6B-8501-1F16AECC0DED}"/>
                </a:ext>
              </a:extLst>
            </p:cNvPr>
            <p:cNvSpPr txBox="1"/>
            <p:nvPr/>
          </p:nvSpPr>
          <p:spPr>
            <a:xfrm>
              <a:off x="660129" y="529969"/>
              <a:ext cx="4013471" cy="883920"/>
            </a:xfrm>
            <a:prstGeom prst="rect">
              <a:avLst/>
            </a:prstGeom>
            <a:noFill/>
            <a:ln w="9525" cap="flat">
              <a:noFill/>
              <a:round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7150" tIns="57150" rIns="57150" bIns="57150" numCol="1" anchor="t">
              <a:noAutofit/>
            </a:bodyPr>
            <a:lstStyle/>
            <a:p>
              <a:pPr defTabSz="685800" fontAlgn="auto">
                <a:spcBef>
                  <a:spcPts val="0"/>
                </a:spcBef>
                <a:spcAft>
                  <a:spcPts val="0"/>
                </a:spcAft>
                <a:buClr>
                  <a:srgbClr val="FF7600"/>
                </a:buClr>
                <a:defRPr sz="2500">
                  <a:uFill>
                    <a:solidFill>
                      <a:srgbClr val="000000"/>
                    </a:solidFill>
                  </a:uFill>
                  <a:latin typeface="+mn-lt"/>
                  <a:ea typeface="+mn-ea"/>
                  <a:cs typeface="+mn-cs"/>
                  <a:sym typeface="Helvetica"/>
                </a:defRPr>
              </a:pPr>
              <a:r>
                <a:rPr sz="3750" dirty="0">
                  <a:solidFill>
                    <a:srgbClr val="FFAD00"/>
                  </a:solidFill>
                  <a:uFill>
                    <a:solidFill>
                      <a:srgbClr val="FFAD00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  <a:t>85%</a:t>
              </a:r>
              <a:r>
                <a:rPr sz="3750" dirty="0">
                  <a:solidFill>
                    <a:srgbClr val="FF7600"/>
                  </a:solidFill>
                  <a:uFill>
                    <a:solidFill>
                      <a:srgbClr val="FF7600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  <a:t> </a:t>
              </a:r>
              <a:r>
                <a:rPr sz="3750" dirty="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  <a:t>True Positive Rate</a:t>
              </a:r>
              <a:br>
                <a:rPr sz="3750" dirty="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</a:br>
              <a:r>
                <a:rPr sz="3750" dirty="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  <a:t>  1% False Alarms</a:t>
              </a:r>
            </a:p>
          </p:txBody>
        </p:sp>
        <p:sp>
          <p:nvSpPr>
            <p:cNvPr id="9" name="Ideal">
              <a:extLst>
                <a:ext uri="{FF2B5EF4-FFF2-40B4-BE49-F238E27FC236}">
                  <a16:creationId xmlns:a16="http://schemas.microsoft.com/office/drawing/2014/main" id="{6C604656-A510-40A5-BB21-AA7387A5AF6C}"/>
                </a:ext>
              </a:extLst>
            </p:cNvPr>
            <p:cNvSpPr txBox="1"/>
            <p:nvPr/>
          </p:nvSpPr>
          <p:spPr>
            <a:xfrm>
              <a:off x="522243" y="0"/>
              <a:ext cx="967533" cy="418070"/>
            </a:xfrm>
            <a:prstGeom prst="rect">
              <a:avLst/>
            </a:prstGeom>
            <a:noFill/>
            <a:ln w="12700" cap="flat">
              <a:noFill/>
              <a:round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7150" tIns="57150" rIns="57150" bIns="57150" numCol="1" anchor="t">
              <a:noAutofit/>
            </a:bodyPr>
            <a:lstStyle>
              <a:lvl1pPr defTabSz="457200">
                <a:buClr>
                  <a:srgbClr val="3BA1D0"/>
                </a:buClr>
                <a:buFont typeface="Corbel"/>
                <a:defRPr sz="2400" b="1">
                  <a:solidFill>
                    <a:srgbClr val="87D0F2"/>
                  </a:solidFill>
                  <a:uFill>
                    <a:solidFill>
                      <a:srgbClr val="87D0F2"/>
                    </a:solidFill>
                  </a:u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r>
                <a:rPr sz="3600" b="0" dirty="0">
                  <a:latin typeface="Arial" panose="020B0604020202020204" pitchFamily="34" charset="0"/>
                </a:rPr>
                <a:t>Ideal</a:t>
              </a:r>
            </a:p>
          </p:txBody>
        </p:sp>
        <p:sp>
          <p:nvSpPr>
            <p:cNvPr id="10" name="Circle">
              <a:extLst>
                <a:ext uri="{FF2B5EF4-FFF2-40B4-BE49-F238E27FC236}">
                  <a16:creationId xmlns:a16="http://schemas.microsoft.com/office/drawing/2014/main" id="{4C0DD7BC-6461-42C2-9BEA-66CA575E0AD3}"/>
                </a:ext>
              </a:extLst>
            </p:cNvPr>
            <p:cNvSpPr/>
            <p:nvPr/>
          </p:nvSpPr>
          <p:spPr>
            <a:xfrm>
              <a:off x="350524" y="177038"/>
              <a:ext cx="110315" cy="110315"/>
            </a:xfrm>
            <a:prstGeom prst="ellipse">
              <a:avLst/>
            </a:prstGeom>
            <a:solidFill>
              <a:srgbClr val="87D0F2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85800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sym typeface="Helvetica"/>
              </a:endParaRPr>
            </a:p>
          </p:txBody>
        </p:sp>
        <p:sp>
          <p:nvSpPr>
            <p:cNvPr id="11" name="Circle">
              <a:extLst>
                <a:ext uri="{FF2B5EF4-FFF2-40B4-BE49-F238E27FC236}">
                  <a16:creationId xmlns:a16="http://schemas.microsoft.com/office/drawing/2014/main" id="{1C1AC31E-7545-4238-AF2A-668598D7237A}"/>
                </a:ext>
              </a:extLst>
            </p:cNvPr>
            <p:cNvSpPr/>
            <p:nvPr/>
          </p:nvSpPr>
          <p:spPr>
            <a:xfrm>
              <a:off x="387331" y="720881"/>
              <a:ext cx="144247" cy="144248"/>
            </a:xfrm>
            <a:prstGeom prst="ellipse">
              <a:avLst/>
            </a:prstGeom>
            <a:solidFill>
              <a:srgbClr val="FFAD00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85800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sym typeface="Helvetica"/>
              </a:endParaRPr>
            </a:p>
          </p:txBody>
        </p:sp>
      </p:grpSp>
      <p:sp>
        <p:nvSpPr>
          <p:cNvPr id="15" name="Positive class: malware…">
            <a:extLst>
              <a:ext uri="{FF2B5EF4-FFF2-40B4-BE49-F238E27FC236}">
                <a16:creationId xmlns:a16="http://schemas.microsoft.com/office/drawing/2014/main" id="{0A25584E-7BAD-43DA-BD77-70A530569FC2}"/>
              </a:ext>
            </a:extLst>
          </p:cNvPr>
          <p:cNvSpPr txBox="1">
            <a:spLocks/>
          </p:cNvSpPr>
          <p:nvPr/>
        </p:nvSpPr>
        <p:spPr>
          <a:xfrm>
            <a:off x="641787" y="1907376"/>
            <a:ext cx="12230100" cy="1371602"/>
          </a:xfrm>
          <a:prstGeom prst="rect">
            <a:avLst/>
          </a:prstGeom>
          <a:ln w="12700">
            <a:round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7150" tIns="57150" rIns="57150" bIns="57150">
            <a:normAutofit/>
          </a:bodyPr>
          <a:lstStyle>
            <a:lvl1pPr marL="342900" marR="0" indent="-342900" algn="l" defTabSz="914400" rtl="0" latinLnBrk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/>
              <a:defRPr sz="3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lvl1pPr>
            <a:lvl2pPr marL="742950" marR="0" indent="-28575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lvl2pPr>
            <a:lvl3pPr marL="1143000" marR="0" indent="-228600" algn="l" defTabSz="914400" rtl="0" latinLnBrk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/>
              <a:defRPr sz="24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lvl3pPr>
            <a:lvl4pPr marL="16002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–"/>
              <a:tabLst/>
              <a:defRPr sz="2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lvl4pPr>
            <a:lvl5pPr marL="2057400" marR="0" indent="-228600" algn="l" defTabSz="914400" rtl="0" latinLnBrk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»"/>
              <a:tabLst/>
              <a:defRPr sz="2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lvl5pPr>
            <a:lvl6pPr marL="26670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31242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66666"/>
              <a:buFont typeface="Arial"/>
              <a:buChar char="•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35814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o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4038600" marR="0" indent="-381000" algn="l" defTabSz="914400" rtl="0" latinLnBrk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▪"/>
              <a:tabLst/>
              <a:defRPr sz="30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marL="0" indent="0" defTabSz="1371600" fontAlgn="auto">
              <a:spcBef>
                <a:spcPts val="1050"/>
              </a:spcBef>
              <a:buSzTx/>
              <a:buNone/>
              <a:defRPr sz="2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r>
              <a:rPr lang="en-US" sz="3300" kern="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Positive class: malware</a:t>
            </a:r>
          </a:p>
          <a:p>
            <a:pPr marL="0" indent="0" defTabSz="1371600" fontAlgn="auto">
              <a:spcBef>
                <a:spcPts val="1050"/>
              </a:spcBef>
              <a:buSzTx/>
              <a:buNone/>
              <a:defRPr sz="2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pPr>
            <a:r>
              <a:rPr lang="en-US" sz="3300" kern="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Negative class: benign </a:t>
            </a:r>
          </a:p>
        </p:txBody>
      </p:sp>
      <p:sp>
        <p:nvSpPr>
          <p:cNvPr id="16" name="True Positive Rate…">
            <a:extLst>
              <a:ext uri="{FF2B5EF4-FFF2-40B4-BE49-F238E27FC236}">
                <a16:creationId xmlns:a16="http://schemas.microsoft.com/office/drawing/2014/main" id="{69F87945-4CE6-48DE-94A4-0DE770C2E9F8}"/>
              </a:ext>
            </a:extLst>
          </p:cNvPr>
          <p:cNvSpPr txBox="1"/>
          <p:nvPr/>
        </p:nvSpPr>
        <p:spPr>
          <a:xfrm>
            <a:off x="2090560" y="4198581"/>
            <a:ext cx="5467352" cy="1131079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7150" tIns="57150" rIns="57150" bIns="57150">
            <a:spAutoFit/>
          </a:bodyPr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 sz="2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pPr>
            <a:r>
              <a:rPr sz="33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True Positive Rate</a:t>
            </a:r>
          </a:p>
          <a:p>
            <a:pPr algn="ctr" defTabSz="6858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 sz="2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pPr>
            <a:r>
              <a:rPr sz="33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% of </a:t>
            </a:r>
            <a:r>
              <a:rPr sz="3300" dirty="0">
                <a:solidFill>
                  <a:srgbClr val="FF7B75"/>
                </a:solidFill>
                <a:uFill>
                  <a:solidFill>
                    <a:srgbClr val="FF7B75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bad</a:t>
            </a:r>
            <a:r>
              <a:rPr sz="33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correctly labeled</a:t>
            </a:r>
          </a:p>
        </p:txBody>
      </p:sp>
      <p:sp>
        <p:nvSpPr>
          <p:cNvPr id="18" name="False Positive Rate (False Alarms)…">
            <a:extLst>
              <a:ext uri="{FF2B5EF4-FFF2-40B4-BE49-F238E27FC236}">
                <a16:creationId xmlns:a16="http://schemas.microsoft.com/office/drawing/2014/main" id="{DC9EB6C7-D5E0-4E29-B0CE-CD97FA2889E0}"/>
              </a:ext>
            </a:extLst>
          </p:cNvPr>
          <p:cNvSpPr txBox="1"/>
          <p:nvPr/>
        </p:nvSpPr>
        <p:spPr>
          <a:xfrm>
            <a:off x="7771772" y="8494041"/>
            <a:ext cx="6631624" cy="1131079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7150" tIns="57150" rIns="57150" bIns="57150">
            <a:spAutoFit/>
          </a:bodyPr>
          <a:lstStyle/>
          <a:p>
            <a:pPr algn="ctr" defTabSz="685800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 sz="2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pPr>
            <a:r>
              <a:rPr sz="3300" kern="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False Positive Rate (False Alarms)</a:t>
            </a:r>
          </a:p>
          <a:p>
            <a:pPr algn="ctr" defTabSz="685800" fontAlgn="auto" hangingPunc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 sz="22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  <a:cs typeface="+mn-cs"/>
                <a:sym typeface="Helvetica"/>
              </a:defRPr>
            </a:pPr>
            <a:r>
              <a:rPr sz="3300" kern="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% of </a:t>
            </a:r>
            <a:r>
              <a:rPr sz="3300" kern="0" dirty="0">
                <a:solidFill>
                  <a:srgbClr val="C0D95F"/>
                </a:solidFill>
                <a:uFill>
                  <a:solidFill>
                    <a:srgbClr val="C0D95F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good</a:t>
            </a:r>
            <a:r>
              <a:rPr sz="3300" kern="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labeled as </a:t>
            </a:r>
            <a:r>
              <a:rPr sz="3300" kern="0" dirty="0">
                <a:solidFill>
                  <a:srgbClr val="FF7B75"/>
                </a:solidFill>
                <a:uFill>
                  <a:solidFill>
                    <a:srgbClr val="FF7B75"/>
                  </a:solidFill>
                </a:u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bad</a:t>
            </a:r>
          </a:p>
        </p:txBody>
      </p:sp>
    </p:spTree>
    <p:extLst>
      <p:ext uri="{BB962C8B-B14F-4D97-AF65-F5344CB8AC3E}">
        <p14:creationId xmlns:p14="http://schemas.microsoft.com/office/powerpoint/2010/main" val="3792118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asuring Classification Performance using AUC (Area under the curve)">
            <a:extLst>
              <a:ext uri="{FF2B5EF4-FFF2-40B4-BE49-F238E27FC236}">
                <a16:creationId xmlns:a16="http://schemas.microsoft.com/office/drawing/2014/main" id="{0A421EF5-D0EC-49AE-9B06-D95EE49440D1}"/>
              </a:ext>
            </a:extLst>
          </p:cNvPr>
          <p:cNvSpPr txBox="1">
            <a:spLocks/>
          </p:cNvSpPr>
          <p:nvPr/>
        </p:nvSpPr>
        <p:spPr>
          <a:xfrm>
            <a:off x="3574914" y="-362184"/>
            <a:ext cx="12344400" cy="27186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37136" tIns="137136" rIns="137136" bIns="137136" anchor="b">
            <a:noAutofit/>
          </a:bodyPr>
          <a:lstStyle>
            <a:lvl1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22860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indent="0" algn="ctr" defTabSz="1371600" fontAlgn="auto">
              <a:defRPr sz="3400">
                <a:solidFill>
                  <a:srgbClr val="FFFFFF"/>
                </a:solidFill>
              </a:defRPr>
            </a:pPr>
            <a:r>
              <a:rPr lang="en-US" sz="5100" b="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Classification Performance</a:t>
            </a:r>
            <a:br>
              <a:rPr lang="en-US" sz="5100" b="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100" b="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</a:t>
            </a:r>
            <a:r>
              <a:rPr lang="en-US" sz="5100" b="0" kern="0" dirty="0">
                <a:solidFill>
                  <a:srgbClr val="A4E7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AUC</a:t>
            </a:r>
            <a:r>
              <a:rPr lang="en-US" sz="5100" b="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50" b="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(Area under the curve)</a:t>
            </a:r>
          </a:p>
        </p:txBody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B3791C83-4D3D-401F-9456-0917914ADB96}"/>
              </a:ext>
            </a:extLst>
          </p:cNvPr>
          <p:cNvSpPr txBox="1">
            <a:spLocks/>
          </p:cNvSpPr>
          <p:nvPr/>
        </p:nvSpPr>
        <p:spPr>
          <a:xfrm>
            <a:off x="2669171" y="17622230"/>
            <a:ext cx="3200402" cy="55245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371600"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lang="en-US" sz="2700">
                <a:solidFill>
                  <a:prstClr val="black"/>
                </a:solidFill>
                <a:latin typeface="Arial" panose="020B0604020202020204" pitchFamily="34" charset="0"/>
              </a:rPr>
              <a:pPr defTabSz="1371600" fontAlgn="auto">
                <a:spcBef>
                  <a:spcPts val="0"/>
                </a:spcBef>
                <a:spcAft>
                  <a:spcPts val="0"/>
                </a:spcAft>
              </a:pPr>
              <a:t>9</a:t>
            </a:fld>
            <a:endParaRPr lang="en-US" sz="27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0" name="False Positive Rate">
            <a:extLst>
              <a:ext uri="{FF2B5EF4-FFF2-40B4-BE49-F238E27FC236}">
                <a16:creationId xmlns:a16="http://schemas.microsoft.com/office/drawing/2014/main" id="{617EA4F5-9303-4C8D-BD79-5C71210E2115}"/>
              </a:ext>
            </a:extLst>
          </p:cNvPr>
          <p:cNvSpPr txBox="1"/>
          <p:nvPr/>
        </p:nvSpPr>
        <p:spPr>
          <a:xfrm>
            <a:off x="8893498" y="17553650"/>
            <a:ext cx="4806442" cy="646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8579" rIns="68579">
            <a:spAutoFit/>
          </a:bodyPr>
          <a:lstStyle/>
          <a:p>
            <a:pPr marL="685800" lvl="1" defTabSz="1371600" fontAlgn="auto">
              <a:spcBef>
                <a:spcPts val="600"/>
              </a:spcBef>
              <a:spcAft>
                <a:spcPts val="0"/>
              </a:spcAft>
              <a:defRPr sz="2400">
                <a:latin typeface="+mn-lt"/>
                <a:ea typeface="+mn-ea"/>
                <a:cs typeface="+mn-cs"/>
                <a:sym typeface="Helvetica"/>
              </a:defRPr>
            </a:pPr>
            <a:r>
              <a:rPr sz="36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sym typeface="Helvetica"/>
              </a:rPr>
              <a:t>False Positive Rate</a:t>
            </a:r>
          </a:p>
        </p:txBody>
      </p:sp>
      <p:grpSp>
        <p:nvGrpSpPr>
          <p:cNvPr id="11" name="Group">
            <a:extLst>
              <a:ext uri="{FF2B5EF4-FFF2-40B4-BE49-F238E27FC236}">
                <a16:creationId xmlns:a16="http://schemas.microsoft.com/office/drawing/2014/main" id="{06575E67-E57F-4E38-B516-52C030BD6572}"/>
              </a:ext>
            </a:extLst>
          </p:cNvPr>
          <p:cNvGrpSpPr/>
          <p:nvPr/>
        </p:nvGrpSpPr>
        <p:grpSpPr>
          <a:xfrm>
            <a:off x="6285689" y="2958898"/>
            <a:ext cx="7010400" cy="6500510"/>
            <a:chOff x="0" y="0"/>
            <a:chExt cx="4673599" cy="4333672"/>
          </a:xfrm>
        </p:grpSpPr>
        <p:grpSp>
          <p:nvGrpSpPr>
            <p:cNvPr id="12" name="Group">
              <a:extLst>
                <a:ext uri="{FF2B5EF4-FFF2-40B4-BE49-F238E27FC236}">
                  <a16:creationId xmlns:a16="http://schemas.microsoft.com/office/drawing/2014/main" id="{2D38E78D-E931-4AC5-A71D-D8704D6E12E0}"/>
                </a:ext>
              </a:extLst>
            </p:cNvPr>
            <p:cNvGrpSpPr/>
            <p:nvPr/>
          </p:nvGrpSpPr>
          <p:grpSpPr>
            <a:xfrm>
              <a:off x="0" y="69359"/>
              <a:ext cx="4264314" cy="4264314"/>
              <a:chOff x="0" y="0"/>
              <a:chExt cx="4264313" cy="4264313"/>
            </a:xfrm>
          </p:grpSpPr>
          <p:pic>
            <p:nvPicPr>
              <p:cNvPr id="17" name="polonium_tp_fp.png" descr="polonium_tp_fp.png">
                <a:extLst>
                  <a:ext uri="{FF2B5EF4-FFF2-40B4-BE49-F238E27FC236}">
                    <a16:creationId xmlns:a16="http://schemas.microsoft.com/office/drawing/2014/main" id="{7E9B63A0-DE3E-445B-9093-3AC023E3C8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0" y="0"/>
                <a:ext cx="4264314" cy="4264314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18" name="Rectangle">
                <a:extLst>
                  <a:ext uri="{FF2B5EF4-FFF2-40B4-BE49-F238E27FC236}">
                    <a16:creationId xmlns:a16="http://schemas.microsoft.com/office/drawing/2014/main" id="{9E52D335-E03F-4D10-A77B-1818CDF6E30F}"/>
                  </a:ext>
                </a:extLst>
              </p:cNvPr>
              <p:cNvSpPr/>
              <p:nvPr/>
            </p:nvSpPr>
            <p:spPr>
              <a:xfrm>
                <a:off x="575774" y="543490"/>
                <a:ext cx="1493108" cy="358347"/>
              </a:xfrm>
              <a:prstGeom prst="rect">
                <a:avLst/>
              </a:prstGeom>
              <a:solidFill>
                <a:srgbClr val="000000"/>
              </a:solidFill>
              <a:ln w="25400" cap="flat">
                <a:noFill/>
                <a:round/>
              </a:ln>
              <a:effectLst/>
            </p:spPr>
            <p:txBody>
              <a:bodyPr wrap="square" lIns="57150" tIns="57150" rIns="57150" bIns="57150" numCol="1" anchor="ctr">
                <a:noAutofit/>
              </a:bodyPr>
              <a:lstStyle/>
              <a:p>
                <a:pPr algn="ctr" defTabSz="876300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defRPr sz="4000"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+mn-lt"/>
                    <a:ea typeface="+mn-ea"/>
                    <a:cs typeface="+mn-cs"/>
                    <a:sym typeface="Helvetica"/>
                  </a:defRPr>
                </a:pPr>
                <a:endParaRPr sz="6000" dirty="0">
                  <a:solidFill>
                    <a:prstClr val="black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endParaRPr>
              </a:p>
            </p:txBody>
          </p:sp>
        </p:grpSp>
        <p:sp>
          <p:nvSpPr>
            <p:cNvPr id="13" name="85% True Positive Rate   1% False Alarms">
              <a:extLst>
                <a:ext uri="{FF2B5EF4-FFF2-40B4-BE49-F238E27FC236}">
                  <a16:creationId xmlns:a16="http://schemas.microsoft.com/office/drawing/2014/main" id="{43B6B5C5-D521-4105-BB55-EF06D1075480}"/>
                </a:ext>
              </a:extLst>
            </p:cNvPr>
            <p:cNvSpPr txBox="1"/>
            <p:nvPr/>
          </p:nvSpPr>
          <p:spPr>
            <a:xfrm>
              <a:off x="660129" y="529969"/>
              <a:ext cx="4013471" cy="883920"/>
            </a:xfrm>
            <a:prstGeom prst="rect">
              <a:avLst/>
            </a:prstGeom>
            <a:noFill/>
            <a:ln w="9525" cap="flat">
              <a:noFill/>
              <a:round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7150" tIns="57150" rIns="57150" bIns="57150" numCol="1" anchor="t">
              <a:noAutofit/>
            </a:bodyPr>
            <a:lstStyle/>
            <a:p>
              <a:pPr defTabSz="685800" fontAlgn="auto">
                <a:spcBef>
                  <a:spcPts val="0"/>
                </a:spcBef>
                <a:spcAft>
                  <a:spcPts val="0"/>
                </a:spcAft>
                <a:buClr>
                  <a:srgbClr val="FF7600"/>
                </a:buClr>
                <a:defRPr sz="2500">
                  <a:uFill>
                    <a:solidFill>
                      <a:srgbClr val="000000"/>
                    </a:solidFill>
                  </a:uFill>
                  <a:latin typeface="+mn-lt"/>
                  <a:ea typeface="+mn-ea"/>
                  <a:cs typeface="+mn-cs"/>
                  <a:sym typeface="Helvetica"/>
                </a:defRPr>
              </a:pPr>
              <a:r>
                <a:rPr sz="3750" dirty="0">
                  <a:solidFill>
                    <a:srgbClr val="FFAD00"/>
                  </a:solidFill>
                  <a:uFill>
                    <a:solidFill>
                      <a:srgbClr val="FFAD00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  <a:t>85%</a:t>
              </a:r>
              <a:r>
                <a:rPr sz="3750" dirty="0">
                  <a:solidFill>
                    <a:srgbClr val="FF7600"/>
                  </a:solidFill>
                  <a:uFill>
                    <a:solidFill>
                      <a:srgbClr val="FF7600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  <a:t> </a:t>
              </a:r>
              <a:r>
                <a:rPr sz="3750" dirty="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  <a:t>True Positive Rate</a:t>
              </a:r>
              <a:br>
                <a:rPr sz="3750" dirty="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</a:br>
              <a:r>
                <a:rPr sz="3750" dirty="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Arial" panose="020B0604020202020204" pitchFamily="34" charset="0"/>
                  <a:ea typeface="+mn-ea"/>
                  <a:sym typeface="Helvetica"/>
                </a:rPr>
                <a:t>  1% False Alarms</a:t>
              </a:r>
            </a:p>
          </p:txBody>
        </p:sp>
        <p:sp>
          <p:nvSpPr>
            <p:cNvPr id="14" name="Ideal">
              <a:extLst>
                <a:ext uri="{FF2B5EF4-FFF2-40B4-BE49-F238E27FC236}">
                  <a16:creationId xmlns:a16="http://schemas.microsoft.com/office/drawing/2014/main" id="{20F02619-89A5-434C-AEC3-68E9FEFBFB74}"/>
                </a:ext>
              </a:extLst>
            </p:cNvPr>
            <p:cNvSpPr txBox="1"/>
            <p:nvPr/>
          </p:nvSpPr>
          <p:spPr>
            <a:xfrm>
              <a:off x="522243" y="0"/>
              <a:ext cx="967533" cy="418070"/>
            </a:xfrm>
            <a:prstGeom prst="rect">
              <a:avLst/>
            </a:prstGeom>
            <a:noFill/>
            <a:ln w="12700" cap="flat">
              <a:noFill/>
              <a:round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57150" tIns="57150" rIns="57150" bIns="57150" numCol="1" anchor="t">
              <a:noAutofit/>
            </a:bodyPr>
            <a:lstStyle>
              <a:lvl1pPr defTabSz="457200">
                <a:buClr>
                  <a:srgbClr val="3BA1D0"/>
                </a:buClr>
                <a:buFont typeface="Corbel"/>
                <a:defRPr sz="2400" b="1">
                  <a:solidFill>
                    <a:srgbClr val="87D0F2"/>
                  </a:solidFill>
                  <a:uFill>
                    <a:solidFill>
                      <a:srgbClr val="87D0F2"/>
                    </a:solidFill>
                  </a:uFill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r>
                <a:rPr sz="3600" b="0" dirty="0">
                  <a:latin typeface="Arial" panose="020B0604020202020204" pitchFamily="34" charset="0"/>
                </a:rPr>
                <a:t>Ideal</a:t>
              </a:r>
            </a:p>
          </p:txBody>
        </p:sp>
        <p:sp>
          <p:nvSpPr>
            <p:cNvPr id="15" name="Circle">
              <a:extLst>
                <a:ext uri="{FF2B5EF4-FFF2-40B4-BE49-F238E27FC236}">
                  <a16:creationId xmlns:a16="http://schemas.microsoft.com/office/drawing/2014/main" id="{DE653C0D-CEB4-42BE-9335-DE364D100B35}"/>
                </a:ext>
              </a:extLst>
            </p:cNvPr>
            <p:cNvSpPr/>
            <p:nvPr/>
          </p:nvSpPr>
          <p:spPr>
            <a:xfrm>
              <a:off x="350524" y="177038"/>
              <a:ext cx="110315" cy="110315"/>
            </a:xfrm>
            <a:prstGeom prst="ellipse">
              <a:avLst/>
            </a:prstGeom>
            <a:solidFill>
              <a:srgbClr val="87D0F2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85800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sym typeface="Helvetica"/>
              </a:endParaRPr>
            </a:p>
          </p:txBody>
        </p:sp>
        <p:sp>
          <p:nvSpPr>
            <p:cNvPr id="16" name="Circle">
              <a:extLst>
                <a:ext uri="{FF2B5EF4-FFF2-40B4-BE49-F238E27FC236}">
                  <a16:creationId xmlns:a16="http://schemas.microsoft.com/office/drawing/2014/main" id="{ED20C3B5-FDB6-40F8-B6A9-57499BAA3FC5}"/>
                </a:ext>
              </a:extLst>
            </p:cNvPr>
            <p:cNvSpPr/>
            <p:nvPr/>
          </p:nvSpPr>
          <p:spPr>
            <a:xfrm>
              <a:off x="387331" y="720881"/>
              <a:ext cx="144247" cy="144248"/>
            </a:xfrm>
            <a:prstGeom prst="ellipse">
              <a:avLst/>
            </a:prstGeom>
            <a:solidFill>
              <a:srgbClr val="FFAD00"/>
            </a:solidFill>
            <a:ln w="9525" cap="flat">
              <a:noFill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defTabSz="685800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sym typeface="Helvetica"/>
              </a:endParaRPr>
            </a:p>
          </p:txBody>
        </p:sp>
      </p:grpSp>
      <p:sp>
        <p:nvSpPr>
          <p:cNvPr id="19" name="Rectangle">
            <a:extLst>
              <a:ext uri="{FF2B5EF4-FFF2-40B4-BE49-F238E27FC236}">
                <a16:creationId xmlns:a16="http://schemas.microsoft.com/office/drawing/2014/main" id="{CA90F0F8-216D-4CA7-9C49-880C75E281A1}"/>
              </a:ext>
            </a:extLst>
          </p:cNvPr>
          <p:cNvSpPr/>
          <p:nvPr/>
        </p:nvSpPr>
        <p:spPr>
          <a:xfrm>
            <a:off x="5650688" y="2990435"/>
            <a:ext cx="7010400" cy="6704246"/>
          </a:xfrm>
          <a:prstGeom prst="rect">
            <a:avLst/>
          </a:prstGeom>
          <a:solidFill>
            <a:srgbClr val="000000">
              <a:alpha val="59911"/>
            </a:srgbClr>
          </a:solidFill>
          <a:ln w="12700">
            <a:miter lim="400000"/>
          </a:ln>
        </p:spPr>
        <p:txBody>
          <a:bodyPr lIns="68579" rIns="68579" anchor="ctr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</a:pPr>
            <a:endParaRPr sz="270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20" name="Shape">
            <a:extLst>
              <a:ext uri="{FF2B5EF4-FFF2-40B4-BE49-F238E27FC236}">
                <a16:creationId xmlns:a16="http://schemas.microsoft.com/office/drawing/2014/main" id="{3072B164-1F19-460A-B928-8C892BBDFA69}"/>
              </a:ext>
            </a:extLst>
          </p:cNvPr>
          <p:cNvSpPr/>
          <p:nvPr/>
        </p:nvSpPr>
        <p:spPr>
          <a:xfrm>
            <a:off x="6916013" y="3323420"/>
            <a:ext cx="5571369" cy="5653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2" extrusionOk="0">
                <a:moveTo>
                  <a:pt x="21552" y="48"/>
                </a:moveTo>
                <a:cubicBezTo>
                  <a:pt x="18222" y="-58"/>
                  <a:pt x="14889" y="12"/>
                  <a:pt x="11567" y="258"/>
                </a:cubicBezTo>
                <a:cubicBezTo>
                  <a:pt x="8193" y="507"/>
                  <a:pt x="4836" y="937"/>
                  <a:pt x="1510" y="1545"/>
                </a:cubicBezTo>
                <a:cubicBezTo>
                  <a:pt x="1011" y="1739"/>
                  <a:pt x="613" y="2123"/>
                  <a:pt x="406" y="2609"/>
                </a:cubicBezTo>
                <a:cubicBezTo>
                  <a:pt x="266" y="2939"/>
                  <a:pt x="222" y="3293"/>
                  <a:pt x="202" y="3642"/>
                </a:cubicBezTo>
                <a:cubicBezTo>
                  <a:pt x="182" y="3997"/>
                  <a:pt x="185" y="4355"/>
                  <a:pt x="213" y="4715"/>
                </a:cubicBezTo>
                <a:cubicBezTo>
                  <a:pt x="143" y="7601"/>
                  <a:pt x="90" y="10487"/>
                  <a:pt x="55" y="13374"/>
                </a:cubicBezTo>
                <a:cubicBezTo>
                  <a:pt x="21" y="16097"/>
                  <a:pt x="3" y="18819"/>
                  <a:pt x="0" y="21542"/>
                </a:cubicBezTo>
                <a:lnTo>
                  <a:pt x="21600" y="21253"/>
                </a:lnTo>
                <a:lnTo>
                  <a:pt x="21552" y="48"/>
                </a:lnTo>
                <a:close/>
              </a:path>
            </a:pathLst>
          </a:custGeom>
          <a:solidFill>
            <a:srgbClr val="A4E73F">
              <a:alpha val="63696"/>
            </a:srgbClr>
          </a:solidFill>
          <a:ln w="38100">
            <a:solidFill>
              <a:srgbClr val="FFFFFF">
                <a:alpha val="63696"/>
              </a:srgbClr>
            </a:solidFill>
            <a:miter lim="400000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68579" rIns="68579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</a:pPr>
            <a:endParaRPr sz="270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21" name="Line">
            <a:extLst>
              <a:ext uri="{FF2B5EF4-FFF2-40B4-BE49-F238E27FC236}">
                <a16:creationId xmlns:a16="http://schemas.microsoft.com/office/drawing/2014/main" id="{FECB152B-8F1D-47A6-ACAD-EEF21172268C}"/>
              </a:ext>
            </a:extLst>
          </p:cNvPr>
          <p:cNvSpPr/>
          <p:nvPr/>
        </p:nvSpPr>
        <p:spPr>
          <a:xfrm>
            <a:off x="8306080" y="2295606"/>
            <a:ext cx="2" cy="1465662"/>
          </a:xfrm>
          <a:prstGeom prst="line">
            <a:avLst/>
          </a:prstGeom>
          <a:ln w="127000">
            <a:solidFill>
              <a:srgbClr val="A4E73F"/>
            </a:solidFill>
            <a:tailEnd type="triangle"/>
          </a:ln>
        </p:spPr>
        <p:txBody>
          <a:bodyPr lIns="68579" rIns="68579"/>
          <a:lstStyle/>
          <a:p>
            <a:pPr defTabSz="1371600" fontAlgn="auto">
              <a:spcBef>
                <a:spcPts val="0"/>
              </a:spcBef>
              <a:spcAft>
                <a:spcPts val="0"/>
              </a:spcAft>
            </a:pPr>
            <a:endParaRPr sz="270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74917384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A6C5BB-C8E6-4183-926F-9CB4E60E60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91570</TotalTime>
  <Words>311</Words>
  <Application>Microsoft Office PowerPoint</Application>
  <PresentationFormat>Custom</PresentationFormat>
  <Paragraphs>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Title &amp; Bullet</vt:lpstr>
      <vt:lpstr>1_Title &amp; Bullet</vt:lpstr>
      <vt:lpstr>Full Page Layout</vt:lpstr>
      <vt:lpstr>Lecture 14.7 - Visualizing Classification: ROC, AUC, Confusion Matrix</vt:lpstr>
      <vt:lpstr>PowerPoint Presentation</vt:lpstr>
      <vt:lpstr>Visualizing Classification Performance</vt:lpstr>
      <vt:lpstr>PowerPoint Presentation</vt:lpstr>
      <vt:lpstr>PowerPoint Presentation</vt:lpstr>
      <vt:lpstr>PowerPoint Presentation</vt:lpstr>
      <vt:lpstr>PowerPoint Presentation</vt:lpstr>
      <vt:lpstr>Polonium’s ROC Curve</vt:lpstr>
      <vt:lpstr>PowerPoint Presentation</vt:lpstr>
      <vt:lpstr>PowerPoint Presentation</vt:lpstr>
      <vt:lpstr>Be Careful with AUC!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3644</cp:revision>
  <dcterms:created xsi:type="dcterms:W3CDTF">2008-01-24T03:11:41Z</dcterms:created>
  <dcterms:modified xsi:type="dcterms:W3CDTF">2021-05-06T16:42:27Z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