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2" r:id="rId5"/>
    <p:sldMasterId id="2147484000" r:id="rId6"/>
  </p:sldMasterIdLst>
  <p:notesMasterIdLst>
    <p:notesMasterId r:id="rId15"/>
  </p:notesMasterIdLst>
  <p:handoutMasterIdLst>
    <p:handoutMasterId r:id="rId16"/>
  </p:handoutMasterIdLst>
  <p:sldIdLst>
    <p:sldId id="818" r:id="rId7"/>
    <p:sldId id="809" r:id="rId8"/>
    <p:sldId id="259" r:id="rId9"/>
    <p:sldId id="260" r:id="rId10"/>
    <p:sldId id="261" r:id="rId11"/>
    <p:sldId id="262" r:id="rId12"/>
    <p:sldId id="263" r:id="rId13"/>
    <p:sldId id="820" r:id="rId14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4BC59F-D0CC-0000-A0F4-A229945E59B9}" v="2" dt="2021-05-06T16:43:29.7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02" autoAdjust="0"/>
    <p:restoredTop sz="85236" autoAdjust="0"/>
  </p:normalViewPr>
  <p:slideViewPr>
    <p:cSldViewPr snapToGrid="0">
      <p:cViewPr varScale="1">
        <p:scale>
          <a:sx n="64" d="100"/>
          <a:sy n="64" d="100"/>
        </p:scale>
        <p:origin x="1376" y="168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e Bungo" userId="S::jbungo_nvidia.com#ext#@gtvault.onmicrosoft.com::c69b4972-ef89-4265-a3e3-b054213acbae" providerId="AD" clId="Web-{CC4BC59F-D0CC-0000-A0F4-A229945E59B9}"/>
    <pc:docChg chg="modSld">
      <pc:chgData name="Joe Bungo" userId="S::jbungo_nvidia.com#ext#@gtvault.onmicrosoft.com::c69b4972-ef89-4265-a3e3-b054213acbae" providerId="AD" clId="Web-{CC4BC59F-D0CC-0000-A0F4-A229945E59B9}" dt="2021-05-06T16:43:28.339" v="0" actId="20577"/>
      <pc:docMkLst>
        <pc:docMk/>
      </pc:docMkLst>
      <pc:sldChg chg="modSp">
        <pc:chgData name="Joe Bungo" userId="S::jbungo_nvidia.com#ext#@gtvault.onmicrosoft.com::c69b4972-ef89-4265-a3e3-b054213acbae" providerId="AD" clId="Web-{CC4BC59F-D0CC-0000-A0F4-A229945E59B9}" dt="2021-05-06T16:43:28.339" v="0" actId="20577"/>
        <pc:sldMkLst>
          <pc:docMk/>
          <pc:sldMk cId="797556869" sldId="818"/>
        </pc:sldMkLst>
        <pc:spChg chg="mod">
          <ac:chgData name="Joe Bungo" userId="S::jbungo_nvidia.com#ext#@gtvault.onmicrosoft.com::c69b4972-ef89-4265-a3e3-b054213acbae" providerId="AD" clId="Web-{CC4BC59F-D0CC-0000-A0F4-A229945E59B9}" dt="2021-05-06T16:43:28.339" v="0" actId="20577"/>
          <ac:spMkLst>
            <pc:docMk/>
            <pc:sldMk cId="797556869" sldId="818"/>
            <ac:spMk id="2" creationId="{4E9096EC-7B78-40A1-902B-4FD43798265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5/6/2021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Create</a:t>
            </a:r>
            <a:r>
              <a:rPr lang="en-US" baseline="0" dirty="0"/>
              <a:t> multiple models from the same dataset, using sampling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4D92D2-AA59-0B43-ACF4-18D61DBB2D2D}" type="slidenum">
              <a:rPr kumimoji="0" lang="en-US" sz="120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76709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is</a:t>
            </a:r>
            <a:r>
              <a:rPr lang="en-US" baseline="0" dirty="0"/>
              <a:t> an issue though </a:t>
            </a:r>
            <a:r>
              <a:rPr lang="mr-IN" baseline="0" dirty="0"/>
              <a:t>–</a:t>
            </a:r>
            <a:r>
              <a:rPr lang="en-US" baseline="0" dirty="0"/>
              <a:t> the trees can be very similar.</a:t>
            </a:r>
          </a:p>
          <a:p>
            <a:r>
              <a:rPr lang="en-US" baseline="0" dirty="0"/>
              <a:t>E.g., if we use info gain to pick attribute, then first attribute to split may often the the same, across trees</a:t>
            </a:r>
          </a:p>
          <a:p>
            <a:r>
              <a:rPr lang="en-US" baseline="0" dirty="0"/>
              <a:t>How to solve this?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4D92D2-AA59-0B43-ACF4-18D61DBB2D2D}" type="slidenum">
              <a:rPr kumimoji="0" lang="en-US" sz="120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8666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Solution</a:t>
            </a:r>
            <a:r>
              <a:rPr lang="en-US" baseline="0" dirty="0"/>
              <a:t> is to introduce randomness</a:t>
            </a:r>
          </a:p>
          <a:p>
            <a:r>
              <a:rPr lang="en-US" baseline="0" dirty="0"/>
              <a:t>Make only a subset of attributes available at every split point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4D92D2-AA59-0B43-ACF4-18D61DBB2D2D}" type="slidenum">
              <a:rPr kumimoji="0" lang="en-US" sz="120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3915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8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22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66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 b="0" i="0">
                <a:solidFill>
                  <a:schemeClr val="accent4"/>
                </a:solidFill>
                <a:latin typeface="Arial" panose="020B0604020202020204" pitchFamily="34" charset="0"/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51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5307" y="549284"/>
            <a:ext cx="17190626" cy="1425696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2" y="1592668"/>
            <a:ext cx="17153004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6002" b="1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9" y="4585979"/>
            <a:ext cx="17190630" cy="865338"/>
          </a:xfrm>
          <a:prstGeom prst="rect">
            <a:avLst/>
          </a:prstGeom>
        </p:spPr>
        <p:txBody>
          <a:bodyPr anchor="ctr"/>
          <a:lstStyle>
            <a:lvl1pPr marL="0" indent="0" algn="l" defTabSz="914380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80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6" y="5301953"/>
            <a:ext cx="17209444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6" y="8759371"/>
            <a:ext cx="16287520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2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300" y="5792235"/>
            <a:ext cx="17190632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600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61"/>
            <a:ext cx="17124784" cy="1987550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580082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6" y="2536909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2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6" y="549361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2807703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701" y="2536917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 </a:t>
            </a:r>
          </a:p>
          <a:p>
            <a:r>
              <a:rPr lang="en-US" sz="3602" dirty="0"/>
              <a:t>of the printing and typesetting industry. </a:t>
            </a:r>
            <a:r>
              <a:rPr lang="en-US" sz="3602" dirty="0" err="1"/>
              <a:t>Lorem</a:t>
            </a:r>
            <a:r>
              <a:rPr lang="en-US" sz="3602" dirty="0"/>
              <a:t> </a:t>
            </a:r>
            <a:r>
              <a:rPr lang="en-US" sz="3602" dirty="0" err="1"/>
              <a:t>Ipsum</a:t>
            </a:r>
            <a:r>
              <a:rPr lang="en-US" sz="3602" dirty="0"/>
              <a:t> has been the industry's standard dummy text ever since the 1500s, when an unknown printer took a galley of type and scrambled it to make a type specimen book. </a:t>
            </a:r>
          </a:p>
          <a:p>
            <a:endParaRPr lang="en-US" sz="3602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5" y="549361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2511600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85" y="2220150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2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7" y="2220150"/>
            <a:ext cx="9896594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9" y="549361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697014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2" y="2186793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9" y="549361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792388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alf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0" y="2209873"/>
            <a:ext cx="8427912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0" y="549361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016774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 b="0" i="0">
                <a:solidFill>
                  <a:schemeClr val="accent4"/>
                </a:solidFill>
                <a:latin typeface="Arial" panose="020B0604020202020204" pitchFamily="34" charset="0"/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8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49359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9B216F95-683D-EA45-82B1-36570BFE4F1A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D5E8C42-65D9-7E4E-93FB-F5FCC6E6A36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C790ECB-7955-324D-B3C9-256863A6C38F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5C927A20-C5EC-7B4B-9792-C953751D0FD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C4937E88-3D31-374D-8A52-ADEF53A0FB5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8B0870B-FDE7-E744-B6F4-330229776957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8365D124-8CAB-7F46-BE05-685F750E73D6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7683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</p:sldLayoutIdLst>
  <p:txStyles>
    <p:titleStyle>
      <a:lvl1pPr algn="l" defTabSz="91438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80" rtl="0" eaLnBrk="1" latinLnBrk="0" hangingPunct="1">
        <a:spcBef>
          <a:spcPct val="20000"/>
        </a:spcBef>
        <a:buFont typeface="Arial"/>
        <a:buNone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866" indent="-571488" algn="l" defTabSz="914380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948" indent="-457188" algn="l" defTabSz="914380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324" indent="-457188" algn="l" defTabSz="91438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702" indent="-457188" algn="l" defTabSz="91438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084" indent="-457188" algn="l" defTabSz="91438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460" indent="-457188" algn="l" defTabSz="91438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838" indent="-457188" algn="l" defTabSz="91438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216" indent="-457188" algn="l" defTabSz="91438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80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1pPr>
      <a:lvl2pPr marL="914380" algn="l" defTabSz="914380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2pPr>
      <a:lvl3pPr marL="1828756" algn="l" defTabSz="914380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3pPr>
      <a:lvl4pPr marL="2743138" algn="l" defTabSz="914380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4pPr>
      <a:lvl5pPr marL="3657514" algn="l" defTabSz="914380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5pPr>
      <a:lvl6pPr marL="4571892" algn="l" defTabSz="914380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6pPr>
      <a:lvl7pPr marL="5486272" algn="l" defTabSz="914380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7pPr>
      <a:lvl8pPr marL="6400648" algn="l" defTabSz="914380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8pPr>
      <a:lvl9pPr marL="7315028" algn="l" defTabSz="914380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316" y="6705601"/>
            <a:ext cx="16304786" cy="1638092"/>
          </a:xfrm>
        </p:spPr>
        <p:txBody>
          <a:bodyPr/>
          <a:lstStyle/>
          <a:p>
            <a:r>
              <a:rPr lang="en-US" dirty="0">
                <a:latin typeface="Arial"/>
                <a:cs typeface="Arial"/>
              </a:rPr>
              <a:t>Lecture 14.8 - Bagging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Why back up your code?">
            <a:extLst>
              <a:ext uri="{FF2B5EF4-FFF2-40B4-BE49-F238E27FC236}">
                <a16:creationId xmlns:a16="http://schemas.microsoft.com/office/drawing/2014/main" id="{8BC95B23-299A-40E6-9B96-CBB416E2B09A}"/>
              </a:ext>
            </a:extLst>
          </p:cNvPr>
          <p:cNvSpPr txBox="1">
            <a:spLocks/>
          </p:cNvSpPr>
          <p:nvPr/>
        </p:nvSpPr>
        <p:spPr>
          <a:xfrm>
            <a:off x="666324" y="85063"/>
            <a:ext cx="14637844" cy="17274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3576" tIns="53576" rIns="53576" bIns="53576" anchor="ctr">
            <a:noAutofit/>
          </a:bodyPr>
          <a:lstStyle>
            <a:lvl1pPr marL="0" marR="0" indent="0" algn="ctr" defTabSz="514095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392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1pPr>
            <a:lvl2pPr marL="0" marR="0" indent="304815" algn="ctr" defTabSz="778972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1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2pPr>
            <a:lvl3pPr marL="0" marR="0" indent="609630" algn="ctr" defTabSz="778972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1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3pPr>
            <a:lvl4pPr marL="0" marR="0" indent="914446" algn="ctr" defTabSz="778972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1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4pPr>
            <a:lvl5pPr marL="0" marR="0" indent="1219261" algn="ctr" defTabSz="778972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1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5pPr>
            <a:lvl6pPr marL="0" marR="0" indent="1524076" algn="ctr" defTabSz="778972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1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6pPr>
            <a:lvl7pPr marL="0" marR="0" indent="1828891" algn="ctr" defTabSz="778972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1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7pPr>
            <a:lvl8pPr marL="0" marR="0" indent="2133707" algn="ctr" defTabSz="778972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1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8pPr>
            <a:lvl9pPr marL="0" marR="0" indent="2438522" algn="ctr" defTabSz="778972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1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Helvetica"/>
              </a:defRPr>
            </a:lvl9pPr>
          </a:lstStyle>
          <a:p>
            <a:pPr algn="l" defTabSz="542152" fontAlgn="auto">
              <a:defRPr b="0"/>
            </a:pPr>
            <a:r>
              <a:rPr lang="en-US" sz="7200" kern="0" dirty="0">
                <a:latin typeface="Arial" panose="020B0604020202020204" pitchFamily="34" charset="0"/>
                <a:cs typeface="Arial" panose="020B0604020202020204" pitchFamily="34" charset="0"/>
              </a:rPr>
              <a:t>Numerous Possible Classifiers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EA022DA-F808-4232-84DA-BD20921863BE}"/>
              </a:ext>
            </a:extLst>
          </p:cNvPr>
          <p:cNvSpPr/>
          <p:nvPr/>
        </p:nvSpPr>
        <p:spPr>
          <a:xfrm>
            <a:off x="16785266" y="9314120"/>
            <a:ext cx="609600" cy="9728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0000" dist="23000" dir="5400000" rotWithShape="0">
              <a:schemeClr val="bg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16084" fontAlgn="auto" hangingPunct="0">
              <a:spcBef>
                <a:spcPts val="0"/>
              </a:spcBef>
              <a:spcAft>
                <a:spcPts val="0"/>
              </a:spcAft>
            </a:pPr>
            <a:endParaRPr lang="en-US" sz="4430" kern="0" dirty="0">
              <a:solidFill>
                <a:prstClr val="white"/>
              </a:solidFill>
              <a:latin typeface="Arial" panose="020B0604020202020204" pitchFamily="34" charset="0"/>
              <a:sym typeface="Helvetica"/>
            </a:endParaRPr>
          </a:p>
        </p:txBody>
      </p:sp>
      <p:pic>
        <p:nvPicPr>
          <p:cNvPr id="7" name="table">
            <a:extLst>
              <a:ext uri="{FF2B5EF4-FFF2-40B4-BE49-F238E27FC236}">
                <a16:creationId xmlns:a16="http://schemas.microsoft.com/office/drawing/2014/main" id="{2CEDB5F1-7EB3-4F19-ACB8-E27FDB326B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6880" y="2156058"/>
            <a:ext cx="15068252" cy="6641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850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E0F0E91-436D-49A0-BB59-E245A9E52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98" y="549362"/>
            <a:ext cx="16907404" cy="1616324"/>
          </a:xfrm>
        </p:spPr>
        <p:txBody>
          <a:bodyPr/>
          <a:lstStyle/>
          <a:p>
            <a:r>
              <a:rPr lang="en-US" sz="7200" dirty="0"/>
              <a:t>Which Classifier/Model to Choose?</a:t>
            </a:r>
          </a:p>
        </p:txBody>
      </p:sp>
      <p:sp>
        <p:nvSpPr>
          <p:cNvPr id="6" name="Possible strategies:…">
            <a:extLst>
              <a:ext uri="{FF2B5EF4-FFF2-40B4-BE49-F238E27FC236}">
                <a16:creationId xmlns:a16="http://schemas.microsoft.com/office/drawing/2014/main" id="{1147C561-5575-4C01-9621-A0174E3C38F4}"/>
              </a:ext>
            </a:extLst>
          </p:cNvPr>
          <p:cNvSpPr txBox="1">
            <a:spLocks noGrp="1"/>
          </p:cNvSpPr>
          <p:nvPr/>
        </p:nvSpPr>
        <p:spPr>
          <a:xfrm>
            <a:off x="504698" y="2165687"/>
            <a:ext cx="15745692" cy="7172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37136" tIns="137136" rIns="137136" bIns="137136">
            <a:normAutofit/>
          </a:bodyPr>
          <a:lstStyle>
            <a:lvl1pPr marL="342900" marR="0" indent="-3429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66666"/>
              <a:buFont typeface="Arial"/>
              <a:buChar char="•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1pPr>
            <a:lvl2pPr marL="814387" marR="0" indent="-357187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o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1200150" marR="0" indent="-28575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▪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17526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66666"/>
              <a:buFont typeface="Arial"/>
              <a:buChar char="•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22098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o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26670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▪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31242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66666"/>
              <a:buFont typeface="Arial"/>
              <a:buChar char="•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35814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o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40386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▪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marL="514350" indent="-514350" defTabSz="1371600" fontAlgn="auto">
              <a:spcBef>
                <a:spcPts val="900"/>
              </a:spcBef>
              <a:buSzTx/>
              <a:buNone/>
              <a:defRPr sz="2800"/>
            </a:pPr>
            <a:r>
              <a:rPr sz="3600" kern="0" dirty="0">
                <a:latin typeface="Arial" panose="020B0604020202020204" pitchFamily="34" charset="0"/>
                <a:cs typeface="Arial" panose="020B0604020202020204" pitchFamily="34" charset="0"/>
              </a:rPr>
              <a:t>Possible strategies:</a:t>
            </a:r>
          </a:p>
          <a:p>
            <a:pPr marL="742950" indent="-685800" defTabSz="1371600" fontAlgn="auto">
              <a:spcBef>
                <a:spcPts val="1800"/>
              </a:spcBef>
              <a:buSzPct val="100000"/>
              <a:defRPr sz="2800"/>
            </a:pPr>
            <a:r>
              <a:rPr sz="3600" kern="0" dirty="0">
                <a:latin typeface="Arial" panose="020B0604020202020204" pitchFamily="34" charset="0"/>
                <a:cs typeface="Arial" panose="020B0604020202020204" pitchFamily="34" charset="0"/>
              </a:rPr>
              <a:t>Go from simplest model to more complex model until you obtain desired accuracy</a:t>
            </a:r>
          </a:p>
          <a:p>
            <a:pPr marL="742950" indent="-685800" defTabSz="1371600" fontAlgn="auto">
              <a:spcBef>
                <a:spcPts val="1800"/>
              </a:spcBef>
              <a:buSzPct val="100000"/>
              <a:defRPr sz="2800"/>
            </a:pPr>
            <a:r>
              <a:rPr sz="3600" kern="0" dirty="0">
                <a:latin typeface="Arial" panose="020B0604020202020204" pitchFamily="34" charset="0"/>
                <a:cs typeface="Arial" panose="020B0604020202020204" pitchFamily="34" charset="0"/>
              </a:rPr>
              <a:t>Discover a new model if the existing ones do not work for you</a:t>
            </a:r>
          </a:p>
          <a:p>
            <a:pPr marL="742950" indent="-685800" defTabSz="1371600" fontAlgn="auto">
              <a:spcBef>
                <a:spcPts val="1800"/>
              </a:spcBef>
              <a:buSzPct val="100000"/>
              <a:defRPr sz="2800"/>
            </a:pPr>
            <a:r>
              <a:rPr sz="3600" kern="0" dirty="0">
                <a:latin typeface="Arial" panose="020B0604020202020204" pitchFamily="34" charset="0"/>
                <a:cs typeface="Arial" panose="020B0604020202020204" pitchFamily="34" charset="0"/>
              </a:rPr>
              <a:t>Combine all (simple) models</a:t>
            </a:r>
            <a:endParaRPr lang="en-US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indent="-571500" defTabSz="1371600" fontAlgn="auto">
              <a:spcBef>
                <a:spcPts val="1800"/>
              </a:spcBef>
              <a:buSzPct val="100000"/>
              <a:defRPr sz="2800"/>
            </a:pP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Common strategy: </a:t>
            </a:r>
            <a:r>
              <a:rPr lang="en-US" sz="3600" b="1" kern="0" dirty="0">
                <a:latin typeface="Arial" panose="020B0604020202020204" pitchFamily="34" charset="0"/>
                <a:cs typeface="Arial" panose="020B0604020202020204" pitchFamily="34" charset="0"/>
              </a:rPr>
              <a:t>bagging</a:t>
            </a:r>
            <a:b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	- Improve stability and accuracy</a:t>
            </a:r>
            <a:b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	- Reduce variance</a:t>
            </a:r>
            <a:b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	- Reduce overfitting</a:t>
            </a:r>
            <a:b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14437" lvl="1" indent="-685800" defTabSz="1371600" fontAlgn="auto">
              <a:spcBef>
                <a:spcPts val="1800"/>
              </a:spcBef>
              <a:defRPr sz="2800"/>
            </a:pPr>
            <a:endParaRPr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608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723D38-6B54-40D5-8D3E-11355AD4B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dirty="0"/>
              <a:t>Common Strategy: Bagging </a:t>
            </a:r>
            <a:br>
              <a:rPr lang="en-US" dirty="0"/>
            </a:br>
            <a:r>
              <a:rPr lang="en-US" sz="6000" dirty="0"/>
              <a:t>(</a:t>
            </a:r>
            <a:r>
              <a:rPr lang="en-US" sz="6000" b="1" u="sng" dirty="0"/>
              <a:t>B</a:t>
            </a:r>
            <a:r>
              <a:rPr lang="en-US" sz="6000" dirty="0"/>
              <a:t>ootstrap </a:t>
            </a:r>
            <a:r>
              <a:rPr lang="en-US" sz="6000" b="1" u="sng" dirty="0"/>
              <a:t>Agg</a:t>
            </a:r>
            <a:r>
              <a:rPr lang="en-US" sz="6000" dirty="0"/>
              <a:t>regat</a:t>
            </a:r>
            <a:r>
              <a:rPr lang="en-US" sz="6000" b="1" u="sng" dirty="0"/>
              <a:t>ing</a:t>
            </a:r>
            <a:r>
              <a:rPr lang="en-US" sz="6000" dirty="0"/>
              <a:t>)</a:t>
            </a:r>
          </a:p>
        </p:txBody>
      </p:sp>
      <p:sp>
        <p:nvSpPr>
          <p:cNvPr id="6" name="Consider the data set S = {(xi, yi)}i=1,..,n…">
            <a:extLst>
              <a:ext uri="{FF2B5EF4-FFF2-40B4-BE49-F238E27FC236}">
                <a16:creationId xmlns:a16="http://schemas.microsoft.com/office/drawing/2014/main" id="{BAABCF0B-75CF-474D-8CF8-750430C2201B}"/>
              </a:ext>
            </a:extLst>
          </p:cNvPr>
          <p:cNvSpPr txBox="1">
            <a:spLocks/>
          </p:cNvSpPr>
          <p:nvPr/>
        </p:nvSpPr>
        <p:spPr>
          <a:xfrm>
            <a:off x="2524541" y="3029741"/>
            <a:ext cx="14073806" cy="64387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37136" tIns="137136" rIns="137136" bIns="137136">
            <a:normAutofit/>
          </a:bodyPr>
          <a:lstStyle>
            <a:lvl1pPr marL="342900" marR="0" indent="-3429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66666"/>
              <a:buFont typeface="Arial"/>
              <a:buChar char="•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1pPr>
            <a:lvl2pPr marL="814387" marR="0" indent="-357187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o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1200150" marR="0" indent="-28575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▪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17526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66666"/>
              <a:buFont typeface="Arial"/>
              <a:buChar char="•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22098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o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26670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▪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31242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66666"/>
              <a:buFont typeface="Arial"/>
              <a:buChar char="•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35814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o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40386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▪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marL="514350" indent="-514350" defTabSz="1371600" fontAlgn="auto">
              <a:spcBef>
                <a:spcPts val="1800"/>
              </a:spcBef>
              <a:buSzTx/>
              <a:buNone/>
              <a:defRPr/>
            </a:pPr>
            <a:r>
              <a:rPr lang="en-US" sz="4500" kern="0" dirty="0">
                <a:latin typeface="Arial" panose="020B0604020202020204" pitchFamily="34" charset="0"/>
                <a:cs typeface="Arial" panose="020B0604020202020204" pitchFamily="34" charset="0"/>
              </a:rPr>
              <a:t>Consider the data set </a:t>
            </a:r>
            <a:r>
              <a:rPr lang="en-US" sz="7200" kern="0" dirty="0">
                <a:solidFill>
                  <a:srgbClr val="5E82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{(x</a:t>
            </a:r>
            <a:r>
              <a:rPr lang="en-US" sz="7200" kern="0" baseline="-25000" dirty="0">
                <a:solidFill>
                  <a:srgbClr val="5E82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7200" kern="0" dirty="0">
                <a:solidFill>
                  <a:srgbClr val="5E82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kern="0" dirty="0" err="1">
                <a:solidFill>
                  <a:srgbClr val="5E82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7200" kern="0" baseline="-25000" dirty="0" err="1">
                <a:solidFill>
                  <a:srgbClr val="5E82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7200" kern="0" dirty="0">
                <a:solidFill>
                  <a:srgbClr val="5E82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)}</a:t>
            </a:r>
            <a:r>
              <a:rPr lang="en-US" sz="7200" kern="0" baseline="-25000" dirty="0" err="1">
                <a:solidFill>
                  <a:srgbClr val="5E82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7200" kern="0" baseline="-25000" dirty="0">
                <a:solidFill>
                  <a:srgbClr val="5E82D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=1,..,n</a:t>
            </a:r>
          </a:p>
          <a:p>
            <a:pPr marL="685800" indent="-628650" defTabSz="1371600" fontAlgn="auto">
              <a:spcBef>
                <a:spcPts val="1800"/>
              </a:spcBef>
              <a:buSzPct val="100000"/>
              <a:defRPr/>
            </a:pPr>
            <a:r>
              <a:rPr lang="en-US" sz="4500" kern="0" dirty="0">
                <a:latin typeface="Arial" panose="020B0604020202020204" pitchFamily="34" charset="0"/>
                <a:cs typeface="Arial" panose="020B0604020202020204" pitchFamily="34" charset="0"/>
              </a:rPr>
              <a:t>Pick a </a:t>
            </a:r>
            <a:r>
              <a:rPr lang="en-US" sz="4500" kern="0" dirty="0">
                <a:solidFill>
                  <a:srgbClr val="9633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 S</a:t>
            </a:r>
            <a:r>
              <a:rPr lang="en-US" sz="4500" kern="0" baseline="30000" dirty="0">
                <a:solidFill>
                  <a:srgbClr val="9633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4500" kern="0" dirty="0">
                <a:solidFill>
                  <a:srgbClr val="9633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with replacement of size n </a:t>
            </a:r>
            <a:br>
              <a:rPr lang="en-US" sz="4500" kern="0" dirty="0">
                <a:solidFill>
                  <a:srgbClr val="96333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450" kern="0" dirty="0">
                <a:solidFill>
                  <a:srgbClr val="9633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(S* called a “bootstrap sample”)</a:t>
            </a:r>
          </a:p>
          <a:p>
            <a:pPr marL="685800" indent="-628650" defTabSz="1371600" fontAlgn="auto">
              <a:spcBef>
                <a:spcPts val="1800"/>
              </a:spcBef>
              <a:buSzPct val="100000"/>
              <a:defRPr/>
            </a:pPr>
            <a:r>
              <a:rPr lang="en-US" sz="4500" kern="0" dirty="0">
                <a:latin typeface="Arial" panose="020B0604020202020204" pitchFamily="34" charset="0"/>
                <a:cs typeface="Arial" panose="020B0604020202020204" pitchFamily="34" charset="0"/>
              </a:rPr>
              <a:t>Train on S</a:t>
            </a:r>
            <a:r>
              <a:rPr lang="en-US" sz="4500" kern="0" baseline="300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4500" kern="0" dirty="0">
                <a:latin typeface="Arial" panose="020B0604020202020204" pitchFamily="34" charset="0"/>
                <a:cs typeface="Arial" panose="020B0604020202020204" pitchFamily="34" charset="0"/>
              </a:rPr>
              <a:t> to get a classifier f</a:t>
            </a:r>
            <a:r>
              <a:rPr lang="en-US" sz="4500" kern="0" baseline="300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  <a:p>
            <a:pPr marL="685800" indent="-628650" defTabSz="1371600" fontAlgn="auto">
              <a:spcBef>
                <a:spcPts val="1800"/>
              </a:spcBef>
              <a:buSzPct val="100000"/>
              <a:defRPr/>
            </a:pPr>
            <a:r>
              <a:rPr lang="en-US" sz="4500" kern="0" dirty="0">
                <a:latin typeface="Arial" panose="020B0604020202020204" pitchFamily="34" charset="0"/>
                <a:cs typeface="Arial" panose="020B0604020202020204" pitchFamily="34" charset="0"/>
              </a:rPr>
              <a:t>Repeat above steps B times to get f</a:t>
            </a:r>
            <a:r>
              <a:rPr lang="en-US" sz="4500" kern="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500" kern="0" dirty="0">
                <a:latin typeface="Arial" panose="020B0604020202020204" pitchFamily="34" charset="0"/>
                <a:cs typeface="Arial" panose="020B0604020202020204" pitchFamily="34" charset="0"/>
              </a:rPr>
              <a:t>, f</a:t>
            </a:r>
            <a:r>
              <a:rPr lang="en-US" sz="4500" kern="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500" kern="0" dirty="0">
                <a:latin typeface="Arial" panose="020B0604020202020204" pitchFamily="34" charset="0"/>
                <a:cs typeface="Arial" panose="020B0604020202020204" pitchFamily="34" charset="0"/>
              </a:rPr>
              <a:t>,...,</a:t>
            </a:r>
            <a:r>
              <a:rPr lang="en-US" sz="4500" kern="0" dirty="0" err="1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4500" kern="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US" sz="4500" kern="0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28650" defTabSz="1371600" fontAlgn="auto">
              <a:spcBef>
                <a:spcPts val="1800"/>
              </a:spcBef>
              <a:buSzPct val="100000"/>
              <a:defRPr/>
            </a:pPr>
            <a:r>
              <a:rPr lang="en-US" sz="4500" kern="0" dirty="0">
                <a:latin typeface="Arial" panose="020B0604020202020204" pitchFamily="34" charset="0"/>
                <a:cs typeface="Arial" panose="020B0604020202020204" pitchFamily="34" charset="0"/>
              </a:rPr>
              <a:t>Final classifier </a:t>
            </a:r>
            <a:r>
              <a:rPr lang="en-US" sz="5400" kern="0" dirty="0">
                <a:solidFill>
                  <a:srgbClr val="537D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f(x) = majority{f</a:t>
            </a:r>
            <a:r>
              <a:rPr lang="en-US" sz="5400" kern="0" baseline="-25000" dirty="0">
                <a:solidFill>
                  <a:srgbClr val="537D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5400" kern="0" dirty="0">
                <a:solidFill>
                  <a:srgbClr val="537D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(x)}</a:t>
            </a:r>
            <a:r>
              <a:rPr lang="en-US" sz="5400" kern="0" baseline="-25000" dirty="0">
                <a:solidFill>
                  <a:srgbClr val="537D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j=1,...,B</a:t>
            </a:r>
          </a:p>
        </p:txBody>
      </p:sp>
      <p:sp>
        <p:nvSpPr>
          <p:cNvPr id="9" name="http://statistics.about.com/od/Applications/a/What-Is-Bootstrapping.htm">
            <a:extLst>
              <a:ext uri="{FF2B5EF4-FFF2-40B4-BE49-F238E27FC236}">
                <a16:creationId xmlns:a16="http://schemas.microsoft.com/office/drawing/2014/main" id="{2754251E-0538-41A8-9B92-85E5B5A5F685}"/>
              </a:ext>
            </a:extLst>
          </p:cNvPr>
          <p:cNvSpPr txBox="1"/>
          <p:nvPr/>
        </p:nvSpPr>
        <p:spPr>
          <a:xfrm>
            <a:off x="1520352" y="9430493"/>
            <a:ext cx="8571894" cy="4154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68578" rIns="68578">
            <a:spAutoFit/>
          </a:bodyPr>
          <a:lstStyle/>
          <a:p>
            <a:pPr defTabSz="1371600" fontAlgn="auto" hangingPunct="0">
              <a:spcBef>
                <a:spcPts val="0"/>
              </a:spcBef>
              <a:spcAft>
                <a:spcPts val="0"/>
              </a:spcAft>
            </a:pPr>
            <a:r>
              <a:rPr sz="2100" kern="0" dirty="0">
                <a:solidFill>
                  <a:srgbClr val="000000"/>
                </a:solidFill>
                <a:latin typeface="Arial"/>
                <a:ea typeface="+mn-ea"/>
                <a:cs typeface="Arial"/>
                <a:sym typeface="Arial"/>
              </a:rPr>
              <a:t>http://statistics.about.com/od/Applications/a/What-Is-Bootstrapping.htm</a:t>
            </a:r>
          </a:p>
        </p:txBody>
      </p:sp>
    </p:spTree>
    <p:extLst>
      <p:ext uri="{BB962C8B-B14F-4D97-AF65-F5344CB8AC3E}">
        <p14:creationId xmlns:p14="http://schemas.microsoft.com/office/powerpoint/2010/main" val="200291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4FDC67-2832-4E98-AD55-136FD0E78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Bagging decision trees</a:t>
            </a:r>
          </a:p>
        </p:txBody>
      </p:sp>
      <p:sp>
        <p:nvSpPr>
          <p:cNvPr id="6" name="Consider the data set S…">
            <a:extLst>
              <a:ext uri="{FF2B5EF4-FFF2-40B4-BE49-F238E27FC236}">
                <a16:creationId xmlns:a16="http://schemas.microsoft.com/office/drawing/2014/main" id="{5C21B8DB-8D92-4CEB-9CA5-E815EAB823C4}"/>
              </a:ext>
            </a:extLst>
          </p:cNvPr>
          <p:cNvSpPr txBox="1">
            <a:spLocks/>
          </p:cNvSpPr>
          <p:nvPr/>
        </p:nvSpPr>
        <p:spPr>
          <a:xfrm>
            <a:off x="2909967" y="2529403"/>
            <a:ext cx="13168746" cy="74387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37136" tIns="137136" rIns="137136" bIns="137136">
            <a:normAutofit/>
          </a:bodyPr>
          <a:lstStyle>
            <a:lvl1pPr marL="342900" marR="0" indent="-3429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66666"/>
              <a:buFont typeface="Arial"/>
              <a:buChar char="•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1pPr>
            <a:lvl2pPr marL="814387" marR="0" indent="-357187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o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1200150" marR="0" indent="-28575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▪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17526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66666"/>
              <a:buFont typeface="Arial"/>
              <a:buChar char="•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22098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o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26670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▪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31242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66666"/>
              <a:buFont typeface="Arial"/>
              <a:buChar char="•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35814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o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40386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▪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marL="514350" indent="-514350" defTabSz="1371600" fontAlgn="auto">
              <a:spcBef>
                <a:spcPts val="900"/>
              </a:spcBef>
              <a:buSzTx/>
              <a:buNone/>
              <a:defRPr/>
            </a:pPr>
            <a:r>
              <a:rPr lang="en-US" sz="4500" kern="0" dirty="0">
                <a:latin typeface="Arial" panose="020B0604020202020204" pitchFamily="34" charset="0"/>
                <a:cs typeface="Arial" panose="020B0604020202020204" pitchFamily="34" charset="0"/>
              </a:rPr>
              <a:t>Consider the data set S</a:t>
            </a:r>
          </a:p>
          <a:p>
            <a:pPr marL="685800" indent="-628650" defTabSz="1371600" fontAlgn="auto">
              <a:spcBef>
                <a:spcPts val="900"/>
              </a:spcBef>
              <a:defRPr/>
            </a:pPr>
            <a:r>
              <a:rPr lang="en-US" sz="4500" kern="0" dirty="0">
                <a:latin typeface="Arial" panose="020B0604020202020204" pitchFamily="34" charset="0"/>
                <a:cs typeface="Arial" panose="020B0604020202020204" pitchFamily="34" charset="0"/>
              </a:rPr>
              <a:t>Pick a sample S</a:t>
            </a:r>
            <a:r>
              <a:rPr lang="en-US" sz="4500" kern="0" baseline="300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4500" kern="0" dirty="0">
                <a:latin typeface="Arial" panose="020B0604020202020204" pitchFamily="34" charset="0"/>
                <a:cs typeface="Arial" panose="020B0604020202020204" pitchFamily="34" charset="0"/>
              </a:rPr>
              <a:t> with replacement of size n</a:t>
            </a:r>
          </a:p>
          <a:p>
            <a:pPr marL="685800" indent="-628650" defTabSz="1371600" fontAlgn="auto">
              <a:spcBef>
                <a:spcPts val="900"/>
              </a:spcBef>
              <a:defRPr/>
            </a:pPr>
            <a:r>
              <a:rPr lang="en-US" sz="4500" kern="0" dirty="0">
                <a:latin typeface="Arial" panose="020B0604020202020204" pitchFamily="34" charset="0"/>
                <a:cs typeface="Arial" panose="020B0604020202020204" pitchFamily="34" charset="0"/>
              </a:rPr>
              <a:t>Grow a decision tree T</a:t>
            </a:r>
            <a:r>
              <a:rPr lang="en-US" sz="4500" kern="0" baseline="-25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5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685800" indent="-628650" defTabSz="1371600" fontAlgn="auto">
              <a:spcBef>
                <a:spcPts val="900"/>
              </a:spcBef>
              <a:defRPr/>
            </a:pPr>
            <a:r>
              <a:rPr lang="en-US" sz="4500" kern="0" dirty="0">
                <a:latin typeface="Arial" panose="020B0604020202020204" pitchFamily="34" charset="0"/>
                <a:cs typeface="Arial" panose="020B0604020202020204" pitchFamily="34" charset="0"/>
              </a:rPr>
              <a:t>Repeat B times to get T</a:t>
            </a:r>
            <a:r>
              <a:rPr lang="en-US" sz="4500" kern="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500" kern="0" dirty="0">
                <a:latin typeface="Arial" panose="020B0604020202020204" pitchFamily="34" charset="0"/>
                <a:cs typeface="Arial" panose="020B0604020202020204" pitchFamily="34" charset="0"/>
              </a:rPr>
              <a:t>,...,T</a:t>
            </a:r>
            <a:r>
              <a:rPr lang="en-US" sz="4500" kern="0" baseline="-25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  <a:p>
            <a:pPr marL="685800" indent="-628650" defTabSz="1371600" fontAlgn="auto">
              <a:spcBef>
                <a:spcPts val="900"/>
              </a:spcBef>
              <a:defRPr/>
            </a:pPr>
            <a:r>
              <a:rPr lang="en-US" sz="4500" kern="0" dirty="0">
                <a:latin typeface="Arial" panose="020B0604020202020204" pitchFamily="34" charset="0"/>
                <a:cs typeface="Arial" panose="020B0604020202020204" pitchFamily="34" charset="0"/>
              </a:rPr>
              <a:t>The final classifier will be </a:t>
            </a:r>
          </a:p>
        </p:txBody>
      </p:sp>
      <p:pic>
        <p:nvPicPr>
          <p:cNvPr id="8" name="image1.png" descr="image1.png">
            <a:extLst>
              <a:ext uri="{FF2B5EF4-FFF2-40B4-BE49-F238E27FC236}">
                <a16:creationId xmlns:a16="http://schemas.microsoft.com/office/drawing/2014/main" id="{68D4E11E-08B7-4A12-82B7-3DB6E3016C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8772" y="7271982"/>
            <a:ext cx="8431132" cy="700856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577842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4D87E20-2310-4824-8648-28959AAA9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Random Forests</a:t>
            </a:r>
          </a:p>
        </p:txBody>
      </p:sp>
      <p:sp>
        <p:nvSpPr>
          <p:cNvPr id="6" name="Almost identical to bagging decision trees,  except we introduce some randomness:…">
            <a:extLst>
              <a:ext uri="{FF2B5EF4-FFF2-40B4-BE49-F238E27FC236}">
                <a16:creationId xmlns:a16="http://schemas.microsoft.com/office/drawing/2014/main" id="{4A4AEC34-1591-46FE-BCA1-1636DAC31990}"/>
              </a:ext>
            </a:extLst>
          </p:cNvPr>
          <p:cNvSpPr txBox="1">
            <a:spLocks/>
          </p:cNvSpPr>
          <p:nvPr/>
        </p:nvSpPr>
        <p:spPr>
          <a:xfrm>
            <a:off x="504697" y="2437296"/>
            <a:ext cx="17047806" cy="72470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37136" tIns="137136" rIns="137136" bIns="137136">
            <a:normAutofit/>
          </a:bodyPr>
          <a:lstStyle>
            <a:lvl1pPr marL="342900" marR="0" indent="-3429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66666"/>
              <a:buFont typeface="Arial"/>
              <a:buChar char="•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1pPr>
            <a:lvl2pPr marL="814387" marR="0" indent="-357187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o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1200150" marR="0" indent="-28575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▪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17526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66666"/>
              <a:buFont typeface="Arial"/>
              <a:buChar char="•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22098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o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26670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▪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31242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66666"/>
              <a:buFont typeface="Arial"/>
              <a:buChar char="•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35814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o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40386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▪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marL="0" indent="0" defTabSz="1371600" fontAlgn="auto">
              <a:spcBef>
                <a:spcPts val="900"/>
              </a:spcBef>
              <a:buSzTx/>
              <a:buNone/>
              <a:defRPr/>
            </a:pPr>
            <a:r>
              <a:rPr lang="en-US" sz="4500" kern="0" dirty="0">
                <a:latin typeface="Arial" panose="020B0604020202020204" pitchFamily="34" charset="0"/>
                <a:cs typeface="Arial" panose="020B0604020202020204" pitchFamily="34" charset="0"/>
              </a:rPr>
              <a:t>Almost identical to </a:t>
            </a:r>
            <a:r>
              <a:rPr lang="en-US" sz="4500" u="sng" kern="0" dirty="0">
                <a:latin typeface="Arial" panose="020B0604020202020204" pitchFamily="34" charset="0"/>
                <a:cs typeface="Arial" panose="020B0604020202020204" pitchFamily="34" charset="0"/>
              </a:rPr>
              <a:t>bagging decision trees</a:t>
            </a:r>
            <a:r>
              <a:rPr lang="en-US" sz="4500" kern="0" dirty="0">
                <a:latin typeface="Arial" panose="020B0604020202020204" pitchFamily="34" charset="0"/>
                <a:cs typeface="Arial" panose="020B0604020202020204" pitchFamily="34" charset="0"/>
              </a:rPr>
              <a:t>, except we introduce some </a:t>
            </a:r>
            <a:r>
              <a:rPr lang="en-US" sz="4500" u="sng" kern="0" dirty="0">
                <a:latin typeface="Arial" panose="020B0604020202020204" pitchFamily="34" charset="0"/>
                <a:cs typeface="Arial" panose="020B0604020202020204" pitchFamily="34" charset="0"/>
              </a:rPr>
              <a:t>randomness</a:t>
            </a:r>
            <a:r>
              <a:rPr lang="en-US" sz="4500" kern="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685800" indent="-628650" defTabSz="1371600" fontAlgn="auto">
              <a:spcBef>
                <a:spcPts val="900"/>
              </a:spcBef>
              <a:buSzPct val="100000"/>
              <a:defRPr>
                <a:solidFill>
                  <a:srgbClr val="C3542B"/>
                </a:solidFill>
              </a:defRPr>
            </a:pPr>
            <a:r>
              <a:rPr lang="en-US" sz="4500" kern="0" dirty="0">
                <a:solidFill>
                  <a:srgbClr val="C354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Randomly pick </a:t>
            </a:r>
            <a:r>
              <a:rPr lang="en-US" sz="4500" i="1" kern="0" dirty="0">
                <a:solidFill>
                  <a:srgbClr val="C354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500" kern="0" dirty="0">
                <a:solidFill>
                  <a:srgbClr val="C354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</a:t>
            </a:r>
            <a:r>
              <a:rPr lang="en-US" sz="4500" i="1" kern="0" dirty="0">
                <a:solidFill>
                  <a:srgbClr val="C354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4500" kern="0" dirty="0">
                <a:solidFill>
                  <a:srgbClr val="C354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available attributes, at every split when growing the tree </a:t>
            </a:r>
            <a:r>
              <a:rPr lang="en-US" sz="3150" kern="0" dirty="0">
                <a:solidFill>
                  <a:srgbClr val="C354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(i.e., d-m attributes ignored)</a:t>
            </a:r>
          </a:p>
          <a:p>
            <a:pPr marL="514350" indent="-514350" defTabSz="1371600" fontAlgn="auto">
              <a:spcBef>
                <a:spcPts val="900"/>
              </a:spcBef>
              <a:defRPr/>
            </a:pPr>
            <a:endParaRPr lang="en-US" sz="315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ctr" defTabSz="1371600" fontAlgn="auto">
              <a:spcBef>
                <a:spcPts val="900"/>
              </a:spcBef>
              <a:buSzTx/>
              <a:buNone/>
              <a:defRPr sz="3500">
                <a:solidFill>
                  <a:srgbClr val="7F7F7F"/>
                </a:solidFill>
              </a:defRPr>
            </a:pPr>
            <a:r>
              <a:rPr lang="en-US" sz="5250" kern="0" dirty="0">
                <a:solidFill>
                  <a:srgbClr val="537D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Bagged </a:t>
            </a:r>
            <a:r>
              <a:rPr lang="en-US" sz="5250" b="1" kern="0" dirty="0">
                <a:solidFill>
                  <a:srgbClr val="537D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random</a:t>
            </a:r>
            <a:r>
              <a:rPr lang="en-US" sz="5250" kern="0" dirty="0">
                <a:solidFill>
                  <a:srgbClr val="537D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decision trees </a:t>
            </a:r>
          </a:p>
          <a:p>
            <a:pPr marL="514350" indent="-514350" algn="ctr" defTabSz="1371600" fontAlgn="auto">
              <a:spcBef>
                <a:spcPts val="900"/>
              </a:spcBef>
              <a:buSzTx/>
              <a:buNone/>
              <a:defRPr sz="3500">
                <a:solidFill>
                  <a:srgbClr val="38761D"/>
                </a:solidFill>
              </a:defRPr>
            </a:pPr>
            <a:r>
              <a:rPr lang="en-US" sz="5250" kern="0" dirty="0">
                <a:solidFill>
                  <a:srgbClr val="3876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5250" kern="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5250" b="1" kern="0" dirty="0">
                <a:solidFill>
                  <a:srgbClr val="C354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Random forests</a:t>
            </a:r>
          </a:p>
        </p:txBody>
      </p:sp>
    </p:spTree>
    <p:extLst>
      <p:ext uri="{BB962C8B-B14F-4D97-AF65-F5344CB8AC3E}">
        <p14:creationId xmlns:p14="http://schemas.microsoft.com/office/powerpoint/2010/main" val="675802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ull Page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88E22E-2A4B-4FB1-9848-BF16E7DBE74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FAC080-D2EE-4FDA-B42B-57D8EE07DE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811cf8-4877-470e-bec4-f5c16c1a52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91572</TotalTime>
  <Words>376</Words>
  <Application>Microsoft Office PowerPoint</Application>
  <PresentationFormat>Custom</PresentationFormat>
  <Paragraphs>41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Title &amp; Bullet</vt:lpstr>
      <vt:lpstr>1_Title &amp; Bullet</vt:lpstr>
      <vt:lpstr>Full Page Layout</vt:lpstr>
      <vt:lpstr>Lecture 14.8 - Bagging</vt:lpstr>
      <vt:lpstr>PowerPoint Presentation</vt:lpstr>
      <vt:lpstr>PowerPoint Presentation</vt:lpstr>
      <vt:lpstr>Which Classifier/Model to Choose?</vt:lpstr>
      <vt:lpstr>Common Strategy: Bagging  (Bootstrap Aggregating)</vt:lpstr>
      <vt:lpstr>Bagging decision trees</vt:lpstr>
      <vt:lpstr>Random Forests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Chau, Duen Horng</cp:lastModifiedBy>
  <cp:revision>3644</cp:revision>
  <dcterms:created xsi:type="dcterms:W3CDTF">2008-01-24T03:11:41Z</dcterms:created>
  <dcterms:modified xsi:type="dcterms:W3CDTF">2021-05-06T16:43:35Z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