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17"/>
  </p:notesMasterIdLst>
  <p:handoutMasterIdLst>
    <p:handoutMasterId r:id="rId18"/>
  </p:handoutMasterIdLst>
  <p:sldIdLst>
    <p:sldId id="818" r:id="rId5"/>
    <p:sldId id="809" r:id="rId6"/>
    <p:sldId id="828" r:id="rId7"/>
    <p:sldId id="840" r:id="rId8"/>
    <p:sldId id="829" r:id="rId9"/>
    <p:sldId id="832" r:id="rId10"/>
    <p:sldId id="833" r:id="rId11"/>
    <p:sldId id="834" r:id="rId12"/>
    <p:sldId id="836" r:id="rId13"/>
    <p:sldId id="841" r:id="rId14"/>
    <p:sldId id="842" r:id="rId15"/>
    <p:sldId id="820" r:id="rId16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g, Xishuang" initials="DX" lastIdx="2" clrIdx="0">
    <p:extLst>
      <p:ext uri="{19B8F6BF-5375-455C-9EA6-DF929625EA0E}">
        <p15:presenceInfo xmlns:p15="http://schemas.microsoft.com/office/powerpoint/2012/main" userId="S::xidong@pvamu.edu::d29ea5ac-2f9d-408c-9c70-b4ad3440df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4BC59F-E0AA-0000-B2BC-34052451D1A2}" v="16" dt="2021-05-06T16:45:26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5" autoAdjust="0"/>
    <p:restoredTop sz="77156" autoAdjust="0"/>
  </p:normalViewPr>
  <p:slideViewPr>
    <p:cSldViewPr snapToGrid="0">
      <p:cViewPr varScale="1">
        <p:scale>
          <a:sx n="58" d="100"/>
          <a:sy n="58" d="100"/>
        </p:scale>
        <p:origin x="1184" y="200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Bungo" userId="S::jbungo_nvidia.com#ext#@gtvault.onmicrosoft.com::c69b4972-ef89-4265-a3e3-b054213acbae" providerId="AD" clId="Web-{D34BC59F-E0AA-0000-B2BC-34052451D1A2}"/>
    <pc:docChg chg="modSld">
      <pc:chgData name="Joe Bungo" userId="S::jbungo_nvidia.com#ext#@gtvault.onmicrosoft.com::c69b4972-ef89-4265-a3e3-b054213acbae" providerId="AD" clId="Web-{D34BC59F-E0AA-0000-B2BC-34052451D1A2}" dt="2021-05-06T16:45:26.844" v="14" actId="14100"/>
      <pc:docMkLst>
        <pc:docMk/>
      </pc:docMkLst>
      <pc:sldChg chg="modSp">
        <pc:chgData name="Joe Bungo" userId="S::jbungo_nvidia.com#ext#@gtvault.onmicrosoft.com::c69b4972-ef89-4265-a3e3-b054213acbae" providerId="AD" clId="Web-{D34BC59F-E0AA-0000-B2BC-34052451D1A2}" dt="2021-05-06T16:43:54.342" v="2" actId="20577"/>
        <pc:sldMkLst>
          <pc:docMk/>
          <pc:sldMk cId="797556869" sldId="818"/>
        </pc:sldMkLst>
        <pc:spChg chg="mod">
          <ac:chgData name="Joe Bungo" userId="S::jbungo_nvidia.com#ext#@gtvault.onmicrosoft.com::c69b4972-ef89-4265-a3e3-b054213acbae" providerId="AD" clId="Web-{D34BC59F-E0AA-0000-B2BC-34052451D1A2}" dt="2021-05-06T16:43:54.342" v="2" actId="20577"/>
          <ac:spMkLst>
            <pc:docMk/>
            <pc:sldMk cId="797556869" sldId="818"/>
            <ac:spMk id="2" creationId="{4E9096EC-7B78-40A1-902B-4FD437982655}"/>
          </ac:spMkLst>
        </pc:spChg>
      </pc:sldChg>
      <pc:sldChg chg="addSp modSp mod modClrScheme chgLayout">
        <pc:chgData name="Joe Bungo" userId="S::jbungo_nvidia.com#ext#@gtvault.onmicrosoft.com::c69b4972-ef89-4265-a3e3-b054213acbae" providerId="AD" clId="Web-{D34BC59F-E0AA-0000-B2BC-34052451D1A2}" dt="2021-05-06T16:44:03.499" v="3"/>
        <pc:sldMkLst>
          <pc:docMk/>
          <pc:sldMk cId="4107866147" sldId="828"/>
        </pc:sldMkLst>
        <pc:spChg chg="mod ord">
          <ac:chgData name="Joe Bungo" userId="S::jbungo_nvidia.com#ext#@gtvault.onmicrosoft.com::c69b4972-ef89-4265-a3e3-b054213acbae" providerId="AD" clId="Web-{D34BC59F-E0AA-0000-B2BC-34052451D1A2}" dt="2021-05-06T16:44:03.499" v="3"/>
          <ac:spMkLst>
            <pc:docMk/>
            <pc:sldMk cId="4107866147" sldId="828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D34BC59F-E0AA-0000-B2BC-34052451D1A2}" dt="2021-05-06T16:44:03.499" v="3"/>
          <ac:spMkLst>
            <pc:docMk/>
            <pc:sldMk cId="4107866147" sldId="828"/>
            <ac:spMk id="3" creationId="{C1B0618A-44B1-4FAB-8416-1D9926BCD483}"/>
          </ac:spMkLst>
        </pc:spChg>
        <pc:spChg chg="add mod ord">
          <ac:chgData name="Joe Bungo" userId="S::jbungo_nvidia.com#ext#@gtvault.onmicrosoft.com::c69b4972-ef89-4265-a3e3-b054213acbae" providerId="AD" clId="Web-{D34BC59F-E0AA-0000-B2BC-34052451D1A2}" dt="2021-05-06T16:44:03.499" v="3"/>
          <ac:spMkLst>
            <pc:docMk/>
            <pc:sldMk cId="4107866147" sldId="828"/>
            <ac:spMk id="4" creationId="{FEEA6417-6833-4003-8433-770B47256BA7}"/>
          </ac:spMkLst>
        </pc:spChg>
      </pc:sldChg>
      <pc:sldChg chg="addSp modSp mod modClrScheme chgLayout">
        <pc:chgData name="Joe Bungo" userId="S::jbungo_nvidia.com#ext#@gtvault.onmicrosoft.com::c69b4972-ef89-4265-a3e3-b054213acbae" providerId="AD" clId="Web-{D34BC59F-E0AA-0000-B2BC-34052451D1A2}" dt="2021-05-06T16:44:21.358" v="5" actId="14100"/>
        <pc:sldMkLst>
          <pc:docMk/>
          <pc:sldMk cId="1986652722" sldId="829"/>
        </pc:sldMkLst>
        <pc:spChg chg="mod ord">
          <ac:chgData name="Joe Bungo" userId="S::jbungo_nvidia.com#ext#@gtvault.onmicrosoft.com::c69b4972-ef89-4265-a3e3-b054213acbae" providerId="AD" clId="Web-{D34BC59F-E0AA-0000-B2BC-34052451D1A2}" dt="2021-05-06T16:44:14.577" v="4"/>
          <ac:spMkLst>
            <pc:docMk/>
            <pc:sldMk cId="1986652722" sldId="829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D34BC59F-E0AA-0000-B2BC-34052451D1A2}" dt="2021-05-06T16:44:21.358" v="5" actId="14100"/>
          <ac:spMkLst>
            <pc:docMk/>
            <pc:sldMk cId="1986652722" sldId="829"/>
            <ac:spMk id="3" creationId="{C1B0618A-44B1-4FAB-8416-1D9926BCD483}"/>
          </ac:spMkLst>
        </pc:spChg>
        <pc:spChg chg="add mod ord">
          <ac:chgData name="Joe Bungo" userId="S::jbungo_nvidia.com#ext#@gtvault.onmicrosoft.com::c69b4972-ef89-4265-a3e3-b054213acbae" providerId="AD" clId="Web-{D34BC59F-E0AA-0000-B2BC-34052451D1A2}" dt="2021-05-06T16:44:14.577" v="4"/>
          <ac:spMkLst>
            <pc:docMk/>
            <pc:sldMk cId="1986652722" sldId="829"/>
            <ac:spMk id="4" creationId="{19BCC05F-4AC5-4501-A134-A1F2FBA8D94B}"/>
          </ac:spMkLst>
        </pc:spChg>
      </pc:sldChg>
      <pc:sldChg chg="addSp modSp mod modClrScheme chgLayout">
        <pc:chgData name="Joe Bungo" userId="S::jbungo_nvidia.com#ext#@gtvault.onmicrosoft.com::c69b4972-ef89-4265-a3e3-b054213acbae" providerId="AD" clId="Web-{D34BC59F-E0AA-0000-B2BC-34052451D1A2}" dt="2021-05-06T16:44:35.343" v="7" actId="14100"/>
        <pc:sldMkLst>
          <pc:docMk/>
          <pc:sldMk cId="1582014345" sldId="832"/>
        </pc:sldMkLst>
        <pc:spChg chg="mod ord">
          <ac:chgData name="Joe Bungo" userId="S::jbungo_nvidia.com#ext#@gtvault.onmicrosoft.com::c69b4972-ef89-4265-a3e3-b054213acbae" providerId="AD" clId="Web-{D34BC59F-E0AA-0000-B2BC-34052451D1A2}" dt="2021-05-06T16:44:29.015" v="6"/>
          <ac:spMkLst>
            <pc:docMk/>
            <pc:sldMk cId="1582014345" sldId="832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D34BC59F-E0AA-0000-B2BC-34052451D1A2}" dt="2021-05-06T16:44:35.343" v="7" actId="14100"/>
          <ac:spMkLst>
            <pc:docMk/>
            <pc:sldMk cId="1582014345" sldId="832"/>
            <ac:spMk id="3" creationId="{C1B0618A-44B1-4FAB-8416-1D9926BCD483}"/>
          </ac:spMkLst>
        </pc:spChg>
        <pc:spChg chg="add mod ord">
          <ac:chgData name="Joe Bungo" userId="S::jbungo_nvidia.com#ext#@gtvault.onmicrosoft.com::c69b4972-ef89-4265-a3e3-b054213acbae" providerId="AD" clId="Web-{D34BC59F-E0AA-0000-B2BC-34052451D1A2}" dt="2021-05-06T16:44:29.015" v="6"/>
          <ac:spMkLst>
            <pc:docMk/>
            <pc:sldMk cId="1582014345" sldId="832"/>
            <ac:spMk id="4" creationId="{17029694-2DDF-4D7B-9D5B-A30D1C7F67E9}"/>
          </ac:spMkLst>
        </pc:spChg>
      </pc:sldChg>
      <pc:sldChg chg="addSp modSp mod modClrScheme chgLayout">
        <pc:chgData name="Joe Bungo" userId="S::jbungo_nvidia.com#ext#@gtvault.onmicrosoft.com::c69b4972-ef89-4265-a3e3-b054213acbae" providerId="AD" clId="Web-{D34BC59F-E0AA-0000-B2BC-34052451D1A2}" dt="2021-05-06T16:44:47.765" v="9" actId="14100"/>
        <pc:sldMkLst>
          <pc:docMk/>
          <pc:sldMk cId="737420789" sldId="833"/>
        </pc:sldMkLst>
        <pc:spChg chg="mod ord">
          <ac:chgData name="Joe Bungo" userId="S::jbungo_nvidia.com#ext#@gtvault.onmicrosoft.com::c69b4972-ef89-4265-a3e3-b054213acbae" providerId="AD" clId="Web-{D34BC59F-E0AA-0000-B2BC-34052451D1A2}" dt="2021-05-06T16:44:40.968" v="8"/>
          <ac:spMkLst>
            <pc:docMk/>
            <pc:sldMk cId="737420789" sldId="833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D34BC59F-E0AA-0000-B2BC-34052451D1A2}" dt="2021-05-06T16:44:47.765" v="9" actId="14100"/>
          <ac:spMkLst>
            <pc:docMk/>
            <pc:sldMk cId="737420789" sldId="833"/>
            <ac:spMk id="3" creationId="{C1B0618A-44B1-4FAB-8416-1D9926BCD483}"/>
          </ac:spMkLst>
        </pc:spChg>
        <pc:spChg chg="add mod ord">
          <ac:chgData name="Joe Bungo" userId="S::jbungo_nvidia.com#ext#@gtvault.onmicrosoft.com::c69b4972-ef89-4265-a3e3-b054213acbae" providerId="AD" clId="Web-{D34BC59F-E0AA-0000-B2BC-34052451D1A2}" dt="2021-05-06T16:44:40.968" v="8"/>
          <ac:spMkLst>
            <pc:docMk/>
            <pc:sldMk cId="737420789" sldId="833"/>
            <ac:spMk id="4" creationId="{D541FDD7-6489-4F43-9F91-5B3F6C13CCA4}"/>
          </ac:spMkLst>
        </pc:spChg>
      </pc:sldChg>
      <pc:sldChg chg="addSp modSp mod modClrScheme chgLayout">
        <pc:chgData name="Joe Bungo" userId="S::jbungo_nvidia.com#ext#@gtvault.onmicrosoft.com::c69b4972-ef89-4265-a3e3-b054213acbae" providerId="AD" clId="Web-{D34BC59F-E0AA-0000-B2BC-34052451D1A2}" dt="2021-05-06T16:45:01.062" v="11" actId="14100"/>
        <pc:sldMkLst>
          <pc:docMk/>
          <pc:sldMk cId="1000648589" sldId="834"/>
        </pc:sldMkLst>
        <pc:spChg chg="mod ord">
          <ac:chgData name="Joe Bungo" userId="S::jbungo_nvidia.com#ext#@gtvault.onmicrosoft.com::c69b4972-ef89-4265-a3e3-b054213acbae" providerId="AD" clId="Web-{D34BC59F-E0AA-0000-B2BC-34052451D1A2}" dt="2021-05-06T16:44:55.875" v="10"/>
          <ac:spMkLst>
            <pc:docMk/>
            <pc:sldMk cId="1000648589" sldId="834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D34BC59F-E0AA-0000-B2BC-34052451D1A2}" dt="2021-05-06T16:45:01.062" v="11" actId="14100"/>
          <ac:spMkLst>
            <pc:docMk/>
            <pc:sldMk cId="1000648589" sldId="834"/>
            <ac:spMk id="3" creationId="{C1B0618A-44B1-4FAB-8416-1D9926BCD483}"/>
          </ac:spMkLst>
        </pc:spChg>
        <pc:spChg chg="add mod ord">
          <ac:chgData name="Joe Bungo" userId="S::jbungo_nvidia.com#ext#@gtvault.onmicrosoft.com::c69b4972-ef89-4265-a3e3-b054213acbae" providerId="AD" clId="Web-{D34BC59F-E0AA-0000-B2BC-34052451D1A2}" dt="2021-05-06T16:44:55.875" v="10"/>
          <ac:spMkLst>
            <pc:docMk/>
            <pc:sldMk cId="1000648589" sldId="834"/>
            <ac:spMk id="4" creationId="{DE1D394B-E9C9-4AE8-997E-77CC67F79B7B}"/>
          </ac:spMkLst>
        </pc:spChg>
      </pc:sldChg>
      <pc:sldChg chg="addSp modSp mod modClrScheme chgLayout">
        <pc:chgData name="Joe Bungo" userId="S::jbungo_nvidia.com#ext#@gtvault.onmicrosoft.com::c69b4972-ef89-4265-a3e3-b054213acbae" providerId="AD" clId="Web-{D34BC59F-E0AA-0000-B2BC-34052451D1A2}" dt="2021-05-06T16:45:10.172" v="12"/>
        <pc:sldMkLst>
          <pc:docMk/>
          <pc:sldMk cId="1992098893" sldId="836"/>
        </pc:sldMkLst>
        <pc:spChg chg="mod ord">
          <ac:chgData name="Joe Bungo" userId="S::jbungo_nvidia.com#ext#@gtvault.onmicrosoft.com::c69b4972-ef89-4265-a3e3-b054213acbae" providerId="AD" clId="Web-{D34BC59F-E0AA-0000-B2BC-34052451D1A2}" dt="2021-05-06T16:45:10.172" v="12"/>
          <ac:spMkLst>
            <pc:docMk/>
            <pc:sldMk cId="1992098893" sldId="836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D34BC59F-E0AA-0000-B2BC-34052451D1A2}" dt="2021-05-06T16:45:10.172" v="12"/>
          <ac:spMkLst>
            <pc:docMk/>
            <pc:sldMk cId="1992098893" sldId="836"/>
            <ac:spMk id="3" creationId="{C1B0618A-44B1-4FAB-8416-1D9926BCD483}"/>
          </ac:spMkLst>
        </pc:spChg>
        <pc:spChg chg="add mod ord">
          <ac:chgData name="Joe Bungo" userId="S::jbungo_nvidia.com#ext#@gtvault.onmicrosoft.com::c69b4972-ef89-4265-a3e3-b054213acbae" providerId="AD" clId="Web-{D34BC59F-E0AA-0000-B2BC-34052451D1A2}" dt="2021-05-06T16:45:10.172" v="12"/>
          <ac:spMkLst>
            <pc:docMk/>
            <pc:sldMk cId="1992098893" sldId="836"/>
            <ac:spMk id="4" creationId="{E2348691-F7D0-4F96-A0E5-2AB1ED8D11FB}"/>
          </ac:spMkLst>
        </pc:spChg>
      </pc:sldChg>
      <pc:sldChg chg="addSp modSp mod modClrScheme chgLayout">
        <pc:chgData name="Joe Bungo" userId="S::jbungo_nvidia.com#ext#@gtvault.onmicrosoft.com::c69b4972-ef89-4265-a3e3-b054213acbae" providerId="AD" clId="Web-{D34BC59F-E0AA-0000-B2BC-34052451D1A2}" dt="2021-05-06T16:45:26.844" v="14" actId="14100"/>
        <pc:sldMkLst>
          <pc:docMk/>
          <pc:sldMk cId="1460986008" sldId="842"/>
        </pc:sldMkLst>
        <pc:spChg chg="mod ord">
          <ac:chgData name="Joe Bungo" userId="S::jbungo_nvidia.com#ext#@gtvault.onmicrosoft.com::c69b4972-ef89-4265-a3e3-b054213acbae" providerId="AD" clId="Web-{D34BC59F-E0AA-0000-B2BC-34052451D1A2}" dt="2021-05-06T16:45:16.953" v="13"/>
          <ac:spMkLst>
            <pc:docMk/>
            <pc:sldMk cId="1460986008" sldId="842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D34BC59F-E0AA-0000-B2BC-34052451D1A2}" dt="2021-05-06T16:45:26.844" v="14" actId="14100"/>
          <ac:spMkLst>
            <pc:docMk/>
            <pc:sldMk cId="1460986008" sldId="842"/>
            <ac:spMk id="3" creationId="{C1B0618A-44B1-4FAB-8416-1D9926BCD483}"/>
          </ac:spMkLst>
        </pc:spChg>
        <pc:spChg chg="add mod ord">
          <ac:chgData name="Joe Bungo" userId="S::jbungo_nvidia.com#ext#@gtvault.onmicrosoft.com::c69b4972-ef89-4265-a3e3-b054213acbae" providerId="AD" clId="Web-{D34BC59F-E0AA-0000-B2BC-34052451D1A2}" dt="2021-05-06T16:45:16.953" v="13"/>
          <ac:spMkLst>
            <pc:docMk/>
            <pc:sldMk cId="1460986008" sldId="842"/>
            <ac:spMk id="4" creationId="{5E711287-E485-45DB-AEAD-2CA813D1672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5/15/22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section is to introduce random forest.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88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General speaking, random forest is more robust and </a:t>
            </a:r>
            <a:r>
              <a:rPr lang="en-US" dirty="0">
                <a:solidFill>
                  <a:srgbClr val="000000"/>
                </a:solidFill>
              </a:rPr>
              <a:t>faster to train. In addition, it can handle missing/partial data and is easier to extend to online version.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However, feature selection process is not explicit, compared to decision tree.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Feature fusion is also less obvious.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Usually, it cannot perform well on small size of training data.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9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32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 far, we have learned the machine learning models </a:t>
            </a:r>
            <a:r>
              <a:rPr lang="en-US" dirty="0">
                <a:solidFill>
                  <a:srgbClr val="000000"/>
                </a:solidFill>
              </a:rPr>
              <a:t>that learn a single hypothesis, chosen form a hypothesis space that is used  to make predictions.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To enhance the performance, we could build multiple models with ensemble learning.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Ensemble learning is to select a collection (ensemble) of hypotheses (machine learning models) and combine their predictions in order to reducing the error rate.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For example, you can build 100 different decision trees from the same or different training sets and have them vote on the best classification for a testing example.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1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figure presents an example on how the ensemble learning works.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 build m subsets on the training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Then train m learners on these subsets to obtain m models.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Finally, you can combine the predictions from these m models with majority voting.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Let’s take weather forecasting as an example.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have five forecasting results with five rows, where each row is a forecasting from one learner.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Reality is the ground truth.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 observe that the combined forecasting with majority voting is much better than each individual forecasting (each row).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7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Bagging learning is a basic category of ensemble learning. It is to train M learners on M bootstrap samples and combine outputs by voting (e.g., majority vote).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right side shows the algorithm.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It can decrease error by decreasing the variance in the results due to unstable learners.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4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Instead of building different subsets by sampling on training data (as in bagging), we can re-weigh examples in the training data to build these subsets.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At each iteration, a new hypothesis is learned (weak learner) and the samples are reweighted to focus the system on examples that the most recently learned classifier got wrong.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Final, we complete classification based on weighted vote of weak classifiers, where the weights of weak classifiers are measured based on the performance on training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91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right figure shows you how to obtain the weights for weak learns.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You can see the more accurate the performance of week learner is, the bigger (more weights) the tree is, where </a:t>
            </a:r>
            <a:r>
              <a:rPr lang="en-US" dirty="0">
                <a:solidFill>
                  <a:srgbClr val="000000"/>
                </a:solidFill>
              </a:rPr>
              <a:t>size of decision tree indicates the weight of that hypothesis in the final ensemble.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87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Random Forest is a standard ensemble learning model, where the week learner can be different decision tree.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to build multiple decision trees at training time and output the class that is the mode of the classes or mean/average prediction of the individual trees.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main benefit is that It generates an internal unbiased estimate of the generalization error as the forest building progresses.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81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apply bagging learning t</a:t>
            </a:r>
            <a:r>
              <a:rPr lang="en-US" dirty="0">
                <a:solidFill>
                  <a:srgbClr val="000000"/>
                </a:solidFill>
              </a:rPr>
              <a:t>o build tree learners.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It will repeatedly (N times) select a random sample with replacement of the training set and fits trees on these samples to build N decision trees shown on the right side.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After training, predictions for unseen samples x' can be made by averaging the predictions or by </a:t>
            </a:r>
            <a:r>
              <a:rPr lang="en-US" dirty="0"/>
              <a:t>making the majority vote in the case of classification trees for the final result.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4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/4.0/legalcod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15" y="8569018"/>
            <a:ext cx="9700325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5" y="7102463"/>
            <a:ext cx="11577076" cy="1188097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Lecture 14.9 - Random Forest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5" y="6188616"/>
            <a:ext cx="16193679" cy="170508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F87C80E-8FD8-9D4E-A105-78B0BC1E05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47">
        <p:fade/>
      </p:transition>
    </mc:Choice>
    <mc:Fallback>
      <p:transition spd="med" advTm="44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Bagging of Decision Trees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0" y="3191234"/>
            <a:ext cx="7677890" cy="5368566"/>
          </a:xfrm>
        </p:spPr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Training random forests applies bagging learning to build tree learners.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Given a training set X = x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..., 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 with labels Y = y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..., </a:t>
            </a:r>
            <a:r>
              <a:rPr lang="en-US" dirty="0" err="1">
                <a:solidFill>
                  <a:srgbClr val="000000"/>
                </a:solidFill>
              </a:rPr>
              <a:t>y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 bagging repeatedly (N times) selects a random sample with replacement of the training set and fits trees on these samples.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After training, predictions for unseen samples x' can be made by averaging the predictions or by </a:t>
            </a:r>
            <a:r>
              <a:rPr lang="en-US" dirty="0"/>
              <a:t>making the majority vote in the case of classification trees.</a:t>
            </a:r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  <p:pic>
        <p:nvPicPr>
          <p:cNvPr id="7170" name="Picture 2" descr="Decision Tree vs. Random Forest - Which Algorithm Should you Use?">
            <a:extLst>
              <a:ext uri="{FF2B5EF4-FFF2-40B4-BE49-F238E27FC236}">
                <a16:creationId xmlns:a16="http://schemas.microsoft.com/office/drawing/2014/main" id="{3794FD8D-4598-1B42-8B34-492E7EB34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2184400"/>
            <a:ext cx="9410700" cy="63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CFA5DB7E-8695-3A4F-8D86-3408469BF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331" y="9560796"/>
            <a:ext cx="8162693" cy="4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573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14500" indent="-3429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71700" indent="-342900">
              <a:spcBef>
                <a:spcPts val="5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289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861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433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005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457200">
              <a:buNone/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Source: https://</a:t>
            </a:r>
            <a:r>
              <a:rPr lang="en-US" altLang="zh-CN" sz="2000" b="1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www.analyticsvidhya.com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/blog/2020/05/decision-tree-vs-random-forest-algorithm/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159DC5C-4DC6-E445-AB9A-EA0DE7DFB4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688">
        <p:fade/>
      </p:transition>
    </mc:Choice>
    <mc:Fallback>
      <p:transition spd="med" advTm="286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Discussion on Random Forest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77" y="3186797"/>
            <a:ext cx="7230554" cy="6198208"/>
          </a:xfrm>
        </p:spPr>
        <p:txBody>
          <a:bodyPr/>
          <a:lstStyle/>
          <a:p>
            <a:pPr marL="0"/>
            <a:r>
              <a:rPr lang="en-US" b="1" dirty="0">
                <a:solidFill>
                  <a:srgbClr val="000000"/>
                </a:solidFill>
              </a:rPr>
              <a:t>Strength</a:t>
            </a:r>
          </a:p>
          <a:p>
            <a:pPr marL="0"/>
            <a:endParaRPr lang="en-US" b="1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It is more robust.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It is faster to train (no reweighting, each split is on a small subset of data and feature).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It can handle missing/partial data.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It is easier to extend to online version.</a:t>
            </a:r>
          </a:p>
          <a:p>
            <a:pPr marL="0"/>
            <a:endParaRPr lang="en-US" b="1" dirty="0">
              <a:solidFill>
                <a:srgbClr val="000000"/>
              </a:solidFill>
            </a:endParaRPr>
          </a:p>
          <a:p>
            <a:pPr marL="0"/>
            <a:endParaRPr lang="en-US" b="1" dirty="0">
              <a:solidFill>
                <a:srgbClr val="000000"/>
              </a:solidFill>
            </a:endParaRPr>
          </a:p>
          <a:p>
            <a:pPr marL="0"/>
            <a:endParaRPr lang="en-US" b="1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11287-E485-45DB-AEAD-2CA813D167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A65EE2-3DC8-CB4A-A8BB-2F6DB9DF6A11}"/>
              </a:ext>
            </a:extLst>
          </p:cNvPr>
          <p:cNvSpPr txBox="1">
            <a:spLocks/>
          </p:cNvSpPr>
          <p:nvPr/>
        </p:nvSpPr>
        <p:spPr bwMode="auto">
          <a:xfrm>
            <a:off x="9119120" y="3191234"/>
            <a:ext cx="7677890" cy="536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marL="0" defTabSz="914400"/>
            <a:r>
              <a:rPr lang="en-US" b="1" kern="0" dirty="0">
                <a:solidFill>
                  <a:srgbClr val="000000"/>
                </a:solidFill>
              </a:rPr>
              <a:t>Weakness</a:t>
            </a:r>
          </a:p>
          <a:p>
            <a:pPr marL="0" defTabSz="914400"/>
            <a:endParaRPr lang="en-US" b="1" kern="0" dirty="0">
              <a:solidFill>
                <a:srgbClr val="000000"/>
              </a:solidFill>
            </a:endParaRPr>
          </a:p>
          <a:p>
            <a:pPr marL="0" defTabSz="914400"/>
            <a:r>
              <a:rPr lang="en-US" kern="0" dirty="0">
                <a:solidFill>
                  <a:srgbClr val="000000"/>
                </a:solidFill>
              </a:rPr>
              <a:t>The feature selection process is not explicit.</a:t>
            </a:r>
          </a:p>
          <a:p>
            <a:pPr marL="0" defTabSz="914400"/>
            <a:endParaRPr lang="en-US" kern="0" dirty="0">
              <a:solidFill>
                <a:srgbClr val="000000"/>
              </a:solidFill>
            </a:endParaRPr>
          </a:p>
          <a:p>
            <a:pPr marL="0" defTabSz="914400"/>
            <a:r>
              <a:rPr lang="en-US" kern="0" dirty="0">
                <a:solidFill>
                  <a:srgbClr val="000000"/>
                </a:solidFill>
              </a:rPr>
              <a:t>Feature fusion is also less obvious.</a:t>
            </a:r>
          </a:p>
          <a:p>
            <a:pPr marL="0" defTabSz="914400"/>
            <a:endParaRPr lang="en-US" kern="0" dirty="0">
              <a:solidFill>
                <a:srgbClr val="000000"/>
              </a:solidFill>
            </a:endParaRPr>
          </a:p>
          <a:p>
            <a:pPr marL="0" defTabSz="914400"/>
            <a:r>
              <a:rPr lang="en-US" kern="0" dirty="0">
                <a:solidFill>
                  <a:srgbClr val="000000"/>
                </a:solidFill>
              </a:rPr>
              <a:t>Weak performance on small size of training data.</a:t>
            </a:r>
          </a:p>
          <a:p>
            <a:pPr marL="0" defTabSz="914400"/>
            <a:endParaRPr lang="en-US" b="1" kern="0" dirty="0">
              <a:solidFill>
                <a:srgbClr val="000000"/>
              </a:solidFill>
            </a:endParaRPr>
          </a:p>
          <a:p>
            <a:pPr marL="0" defTabSz="914400"/>
            <a:endParaRPr lang="en-US" b="1" kern="0" dirty="0">
              <a:solidFill>
                <a:srgbClr val="000000"/>
              </a:solidFill>
            </a:endParaRPr>
          </a:p>
          <a:p>
            <a:pPr marL="0" defTabSz="914400"/>
            <a:endParaRPr lang="en-US" b="1" kern="0" dirty="0">
              <a:solidFill>
                <a:srgbClr val="000000"/>
              </a:solidFill>
            </a:endParaRPr>
          </a:p>
          <a:p>
            <a:pPr marL="0" defTabSz="914400"/>
            <a:r>
              <a:rPr lang="en-US" kern="0" dirty="0">
                <a:solidFill>
                  <a:srgbClr val="000000"/>
                </a:solidFill>
              </a:rPr>
              <a:t> </a:t>
            </a:r>
            <a:endParaRPr lang="en-US" kern="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4EC712F-ADE2-2E43-9C7B-CCFA66CC2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8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7800">
        <p:fade/>
      </p:transition>
    </mc:Choice>
    <mc:Fallback>
      <p:transition spd="med" advTm="27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9B1D1D3-EBA2-3449-B378-929A813B83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67">
        <p:fade/>
      </p:transition>
    </mc:Choice>
    <mc:Fallback>
      <p:transition spd="med" advTm="1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BC02931-4DEC-6249-8609-FD9E016C1C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07">
        <p:fade/>
      </p:transition>
    </mc:Choice>
    <mc:Fallback>
      <p:transition spd="med" advTm="28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Ensemble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Learning methods that learn a single hypothesis, chosen form a hypothesis space that is used  to make predictions.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Ensemble learning is to select a collection (ensemble) of hypotheses and combine their predictions in order to reducing the error rate. 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Example</a:t>
            </a:r>
          </a:p>
          <a:p>
            <a:pPr marL="1407073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Generating 100 different decision trees from the same or different training set and have them vote on the best classification for a testing example.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A6417-6833-4003-8433-770B47256B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7D1D04AD-9AD4-654B-A707-A60E171949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6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962">
        <p:fade/>
      </p:transition>
    </mc:Choice>
    <mc:Fallback>
      <p:transition spd="med" advTm="359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Ensemble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39" y="3191234"/>
            <a:ext cx="8726105" cy="6755654"/>
          </a:xfrm>
        </p:spPr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Learn multiple alternative definitions of a concept using different training data or different learning algorithms.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Combine decisions of multiple definitions, e.g., using majority voting.</a:t>
            </a:r>
          </a:p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5719E9F-0FE7-8E4F-9A8C-234FEEE4C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444" y="3217814"/>
            <a:ext cx="8286769" cy="49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2A19ADF-EC8D-7C46-B4FF-C36B4A42E4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1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114">
        <p:fade/>
      </p:transition>
    </mc:Choice>
    <mc:Fallback>
      <p:transition spd="med" advTm="191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Benefit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77" y="3186797"/>
            <a:ext cx="7588602" cy="6198208"/>
          </a:xfrm>
        </p:spPr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“No Free Lunch” Theorem</a:t>
            </a:r>
          </a:p>
          <a:p>
            <a:pPr marL="1023419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No single algorithm wins all the time!</a:t>
            </a:r>
          </a:p>
          <a:p>
            <a:pPr marL="1023419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When combing multiple independent and diverse decisions each of which is at least more accurate than random guessing, correct decisions are reinforced.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Example: human ensembles are demonstrably better.</a:t>
            </a:r>
          </a:p>
          <a:p>
            <a:pPr marL="1023419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How many jellybeans in the jar? Individual estimates vs. group average.</a:t>
            </a:r>
          </a:p>
          <a:p>
            <a:pPr marL="1023419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Who Wants to be a Millionaire? Audience vote.</a:t>
            </a:r>
          </a:p>
          <a:p>
            <a:pPr marL="1023419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CC05F-4AC5-4501-A134-A1F2FBA8D9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EC656A4-C37C-9548-8AD3-81809FBB10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49" y="3191234"/>
            <a:ext cx="9144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F25078-6CBB-7840-9138-CC0F519B0FDE}"/>
              </a:ext>
            </a:extLst>
          </p:cNvPr>
          <p:cNvSpPr txBox="1">
            <a:spLocks/>
          </p:cNvSpPr>
          <p:nvPr/>
        </p:nvSpPr>
        <p:spPr bwMode="auto">
          <a:xfrm>
            <a:off x="11393969" y="8239484"/>
            <a:ext cx="432925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marL="0" defTabSz="914400"/>
            <a:r>
              <a:rPr lang="en-US" b="1" kern="0" dirty="0">
                <a:solidFill>
                  <a:srgbClr val="000000"/>
                </a:solidFill>
              </a:rPr>
              <a:t>Weather Forecasting</a:t>
            </a:r>
          </a:p>
          <a:p>
            <a:pPr marL="1023419" lvl="1" indent="-457200" defTabSz="9144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2F65334-6386-664C-870E-79FA752D61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5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058">
        <p:fade/>
      </p:transition>
    </mc:Choice>
    <mc:Fallback>
      <p:transition spd="med" advTm="190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Bagging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77" y="3186797"/>
            <a:ext cx="7864024" cy="6198208"/>
          </a:xfrm>
        </p:spPr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Bagging</a:t>
            </a:r>
          </a:p>
          <a:p>
            <a:pPr marL="1023419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Train M learners on M bootstrap samples</a:t>
            </a:r>
          </a:p>
          <a:p>
            <a:pPr marL="1023419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Combine outputs by voting (e.g., majority vote)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Decreasing error by decreasing the variance in the results due to unstable learners</a:t>
            </a:r>
          </a:p>
          <a:p>
            <a:pPr marL="1023419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Algorithms (like decision trees and neural networks) whose output can change dramatically when the training data is slightly changed.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29694-2DDF-4D7B-9D5B-A30D1C7F67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AC7B6F0-EFFF-4F4A-A4E7-EB59D2D72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586" y="3473450"/>
            <a:ext cx="74168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6EE05CA-CAFB-574D-AAF5-75210206B8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1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378">
        <p:fade/>
      </p:transition>
    </mc:Choice>
    <mc:Fallback>
      <p:transition spd="med" advTm="193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Boosting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77" y="3186797"/>
            <a:ext cx="6610855" cy="6198208"/>
          </a:xfrm>
        </p:spPr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Instead of sampling (as in bagging), re-weigh examples!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Samples are given weights. 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At each iteration, a new hypothesis is learned (weak learner) and the samples are reweighted to focus the system on examples that the most recently learned classifier got wrong.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Final classification based on weighted vote of weak classifiers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1FDD7-6489-4F43-9F91-5B3F6C13CC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942F4ED1-2162-F94F-9294-B9A6DBA127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088" y="3954655"/>
            <a:ext cx="10056223" cy="380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6EFD639-DE13-284A-B46E-3F041C827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2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797">
        <p:fade/>
      </p:transition>
    </mc:Choice>
    <mc:Fallback>
      <p:transition spd="med" advTm="357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Adaptive Boosting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77" y="3186797"/>
            <a:ext cx="8511265" cy="6198208"/>
          </a:xfrm>
        </p:spPr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Each rectangle corresponds to a sample, with weight proportional to its height.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Crosses correspond to misclassified examples.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Size of decision tree indicates the weight of that hypothesis in the final ensemble.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394B-E9C9-4AE8-997E-77CC67F79B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439C6FD-1CC7-0943-A02B-7FFDF66C8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495" y="2488992"/>
            <a:ext cx="6362391" cy="530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5E93B52-9A90-1543-AA46-78B6D53E4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4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791">
        <p:fade/>
      </p:transition>
    </mc:Choice>
    <mc:Fallback>
      <p:transition spd="med" advTm="167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Random Forest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An ensemble learning method for classification, regression and other tasks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Building multiple decision trees at training time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Outputting the class that is the mode of the classes or mean/average prediction of the individual trees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It generates an internal unbiased estimate of the generalization error as the forest building progresses. 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48691-F7D0-4F96-A0E5-2AB1ED8D11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72AAEB3-CC1C-0E46-8C68-C14D651F64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9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7084">
        <p:fade/>
      </p:transition>
    </mc:Choice>
    <mc:Fallback>
      <p:transition spd="med" advTm="27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FD18E18-B44A-450E-8BA1-A8F8BDE49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94966</TotalTime>
  <Words>1260</Words>
  <Application>Microsoft Macintosh PowerPoint</Application>
  <PresentationFormat>Custom</PresentationFormat>
  <Paragraphs>143</Paragraphs>
  <Slides>12</Slides>
  <Notes>11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</vt:lpstr>
      <vt:lpstr>Title &amp; Bullet</vt:lpstr>
      <vt:lpstr>Lecture 14.9 - Random Forest</vt:lpstr>
      <vt:lpstr>PowerPoint Presentation</vt:lpstr>
      <vt:lpstr> Ensemble Learning</vt:lpstr>
      <vt:lpstr> Ensemble Learning</vt:lpstr>
      <vt:lpstr> Benefit</vt:lpstr>
      <vt:lpstr> Bagging Learning</vt:lpstr>
      <vt:lpstr> Boosting</vt:lpstr>
      <vt:lpstr> Adaptive Boosting</vt:lpstr>
      <vt:lpstr> Random Forest</vt:lpstr>
      <vt:lpstr> Bagging of Decision Trees</vt:lpstr>
      <vt:lpstr> Discussion on Random Forest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Lucy Nwosu</cp:lastModifiedBy>
  <cp:revision>3939</cp:revision>
  <dcterms:created xsi:type="dcterms:W3CDTF">2008-01-24T03:11:41Z</dcterms:created>
  <dcterms:modified xsi:type="dcterms:W3CDTF">2022-05-15T13:39:15Z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