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2"/>
  </p:notesMasterIdLst>
  <p:handoutMasterIdLst>
    <p:handoutMasterId r:id="rId13"/>
  </p:handoutMasterIdLst>
  <p:sldIdLst>
    <p:sldId id="818" r:id="rId5"/>
    <p:sldId id="809" r:id="rId6"/>
    <p:sldId id="821" r:id="rId7"/>
    <p:sldId id="859" r:id="rId8"/>
    <p:sldId id="856" r:id="rId9"/>
    <p:sldId id="857" r:id="rId10"/>
    <p:sldId id="820" r:id="rId1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44182-02D1-74D8-A231-605D994DA6C4}" v="14" dt="2021-05-06T18:59:24.425"/>
    <p1510:client id="{9E20C59F-007C-0000-D45A-A049658847DB}" v="8" dt="2021-05-06T04:08:49.482"/>
    <p1510:client id="{B91BC59F-402B-0000-A0F4-A82206FE0D12}" v="3" dt="2021-05-06T02:43:20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77334" autoAdjust="0"/>
  </p:normalViewPr>
  <p:slideViewPr>
    <p:cSldViewPr snapToGrid="0">
      <p:cViewPr varScale="1">
        <p:scale>
          <a:sx n="58" d="100"/>
          <a:sy n="58" d="100"/>
        </p:scale>
        <p:origin x="1088" y="20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_nvidia.com#ext#@gtvault.onmicrosoft.com::c69b4972-ef89-4265-a3e3-b054213acbae" providerId="AD" clId="Web-{05D44182-02D1-74D8-A231-605D994DA6C4}"/>
    <pc:docChg chg="modSld">
      <pc:chgData name="Joe Bungo" userId="S::jbungo_nvidia.com#ext#@gtvault.onmicrosoft.com::c69b4972-ef89-4265-a3e3-b054213acbae" providerId="AD" clId="Web-{05D44182-02D1-74D8-A231-605D994DA6C4}" dt="2021-05-06T18:59:22.581" v="11" actId="20577"/>
      <pc:docMkLst>
        <pc:docMk/>
      </pc:docMkLst>
      <pc:sldChg chg="modSp">
        <pc:chgData name="Joe Bungo" userId="S::jbungo_nvidia.com#ext#@gtvault.onmicrosoft.com::c69b4972-ef89-4265-a3e3-b054213acbae" providerId="AD" clId="Web-{05D44182-02D1-74D8-A231-605D994DA6C4}" dt="2021-05-06T18:58:11.938" v="0" actId="14100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05D44182-02D1-74D8-A231-605D994DA6C4}" dt="2021-05-06T18:58:11.938" v="0" actId="14100"/>
          <ac:spMkLst>
            <pc:docMk/>
            <pc:sldMk cId="797556869" sldId="818"/>
            <ac:spMk id="2" creationId="{4E9096EC-7B78-40A1-902B-4FD437982655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05D44182-02D1-74D8-A231-605D994DA6C4}" dt="2021-05-06T18:58:37.673" v="4" actId="14100"/>
        <pc:sldMkLst>
          <pc:docMk/>
          <pc:sldMk cId="237134094" sldId="821"/>
        </pc:sldMkLst>
        <pc:spChg chg="mod ord">
          <ac:chgData name="Joe Bungo" userId="S::jbungo_nvidia.com#ext#@gtvault.onmicrosoft.com::c69b4972-ef89-4265-a3e3-b054213acbae" providerId="AD" clId="Web-{05D44182-02D1-74D8-A231-605D994DA6C4}" dt="2021-05-06T18:58:31.798" v="3"/>
          <ac:spMkLst>
            <pc:docMk/>
            <pc:sldMk cId="237134094" sldId="821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05D44182-02D1-74D8-A231-605D994DA6C4}" dt="2021-05-06T18:58:37.673" v="4" actId="14100"/>
          <ac:spMkLst>
            <pc:docMk/>
            <pc:sldMk cId="237134094" sldId="821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05D44182-02D1-74D8-A231-605D994DA6C4}" dt="2021-05-06T18:58:25.470" v="2"/>
          <ac:spMkLst>
            <pc:docMk/>
            <pc:sldMk cId="237134094" sldId="821"/>
            <ac:spMk id="6" creationId="{01AA0AD5-5ABD-42BD-9D47-8D4AF9E45ADB}"/>
          </ac:spMkLst>
        </pc:spChg>
        <pc:spChg chg="add mod ord">
          <ac:chgData name="Joe Bungo" userId="S::jbungo_nvidia.com#ext#@gtvault.onmicrosoft.com::c69b4972-ef89-4265-a3e3-b054213acbae" providerId="AD" clId="Web-{05D44182-02D1-74D8-A231-605D994DA6C4}" dt="2021-05-06T18:58:31.798" v="3"/>
          <ac:spMkLst>
            <pc:docMk/>
            <pc:sldMk cId="237134094" sldId="821"/>
            <ac:spMk id="7" creationId="{D0EEE5E5-C727-4527-8C51-17F833E61078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05D44182-02D1-74D8-A231-605D994DA6C4}" dt="2021-05-06T18:59:22.581" v="11" actId="20577"/>
        <pc:sldMkLst>
          <pc:docMk/>
          <pc:sldMk cId="3419972143" sldId="856"/>
        </pc:sldMkLst>
        <pc:spChg chg="mod ord">
          <ac:chgData name="Joe Bungo" userId="S::jbungo_nvidia.com#ext#@gtvault.onmicrosoft.com::c69b4972-ef89-4265-a3e3-b054213acbae" providerId="AD" clId="Web-{05D44182-02D1-74D8-A231-605D994DA6C4}" dt="2021-05-06T18:59:22.581" v="11" actId="20577"/>
          <ac:spMkLst>
            <pc:docMk/>
            <pc:sldMk cId="3419972143" sldId="856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05D44182-02D1-74D8-A231-605D994DA6C4}" dt="2021-05-06T18:58:59.002" v="7"/>
          <ac:spMkLst>
            <pc:docMk/>
            <pc:sldMk cId="3419972143" sldId="856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05D44182-02D1-74D8-A231-605D994DA6C4}" dt="2021-05-06T18:58:59.002" v="7"/>
          <ac:spMkLst>
            <pc:docMk/>
            <pc:sldMk cId="3419972143" sldId="856"/>
            <ac:spMk id="4" creationId="{75647D89-C5C0-4BAE-9140-6772306BBCF0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05D44182-02D1-74D8-A231-605D994DA6C4}" dt="2021-05-06T18:59:17.596" v="10" actId="20577"/>
        <pc:sldMkLst>
          <pc:docMk/>
          <pc:sldMk cId="1438738877" sldId="857"/>
        </pc:sldMkLst>
        <pc:spChg chg="mod ord">
          <ac:chgData name="Joe Bungo" userId="S::jbungo_nvidia.com#ext#@gtvault.onmicrosoft.com::c69b4972-ef89-4265-a3e3-b054213acbae" providerId="AD" clId="Web-{05D44182-02D1-74D8-A231-605D994DA6C4}" dt="2021-05-06T18:59:17.596" v="10" actId="20577"/>
          <ac:spMkLst>
            <pc:docMk/>
            <pc:sldMk cId="1438738877" sldId="857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05D44182-02D1-74D8-A231-605D994DA6C4}" dt="2021-05-06T18:59:06.987" v="8"/>
          <ac:spMkLst>
            <pc:docMk/>
            <pc:sldMk cId="1438738877" sldId="857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05D44182-02D1-74D8-A231-605D994DA6C4}" dt="2021-05-06T18:59:06.987" v="8"/>
          <ac:spMkLst>
            <pc:docMk/>
            <pc:sldMk cId="1438738877" sldId="857"/>
            <ac:spMk id="4" creationId="{4DDDB150-CB98-4C53-B0EE-5C8E76A2BFD7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05D44182-02D1-74D8-A231-605D994DA6C4}" dt="2021-05-06T18:58:49.252" v="6" actId="14100"/>
        <pc:sldMkLst>
          <pc:docMk/>
          <pc:sldMk cId="2519435819" sldId="859"/>
        </pc:sldMkLst>
        <pc:spChg chg="mod ord">
          <ac:chgData name="Joe Bungo" userId="S::jbungo_nvidia.com#ext#@gtvault.onmicrosoft.com::c69b4972-ef89-4265-a3e3-b054213acbae" providerId="AD" clId="Web-{05D44182-02D1-74D8-A231-605D994DA6C4}" dt="2021-05-06T18:58:42.970" v="5"/>
          <ac:spMkLst>
            <pc:docMk/>
            <pc:sldMk cId="2519435819" sldId="85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05D44182-02D1-74D8-A231-605D994DA6C4}" dt="2021-05-06T18:58:49.252" v="6" actId="14100"/>
          <ac:spMkLst>
            <pc:docMk/>
            <pc:sldMk cId="2519435819" sldId="859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05D44182-02D1-74D8-A231-605D994DA6C4}" dt="2021-05-06T18:58:42.970" v="5"/>
          <ac:spMkLst>
            <pc:docMk/>
            <pc:sldMk cId="2519435819" sldId="859"/>
            <ac:spMk id="5" creationId="{A0C6F8A3-D4BE-476E-B359-B1F3F03F55E1}"/>
          </ac:spMkLst>
        </pc:spChg>
      </pc:sldChg>
    </pc:docChg>
  </pc:docChgLst>
  <pc:docChgLst>
    <pc:chgData name="Joe Bungo" userId="S::jbungo_nvidia.com#ext#@gtvault.onmicrosoft.com::c69b4972-ef89-4265-a3e3-b054213acbae" providerId="AD" clId="Web-{B91BC59F-402B-0000-A0F4-A82206FE0D12}"/>
    <pc:docChg chg="modSld">
      <pc:chgData name="Joe Bungo" userId="S::jbungo_nvidia.com#ext#@gtvault.onmicrosoft.com::c69b4972-ef89-4265-a3e3-b054213acbae" providerId="AD" clId="Web-{B91BC59F-402B-0000-A0F4-A82206FE0D12}" dt="2021-05-06T02:43:20.435" v="2" actId="20577"/>
      <pc:docMkLst>
        <pc:docMk/>
      </pc:docMkLst>
      <pc:sldChg chg="modSp">
        <pc:chgData name="Joe Bungo" userId="S::jbungo_nvidia.com#ext#@gtvault.onmicrosoft.com::c69b4972-ef89-4265-a3e3-b054213acbae" providerId="AD" clId="Web-{B91BC59F-402B-0000-A0F4-A82206FE0D12}" dt="2021-05-06T02:43:20.435" v="2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B91BC59F-402B-0000-A0F4-A82206FE0D12}" dt="2021-05-06T02:43:20.435" v="2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Dong, Xishuang" userId="S::xidong_pvamu.edu#ext#@gtvault.onmicrosoft.com::d82fe4bc-41b8-4dba-8c63-3c53a5962af7" providerId="AD" clId="Web-{9E20C59F-007C-0000-D45A-A049658847DB}"/>
    <pc:docChg chg="modSld">
      <pc:chgData name="Dong, Xishuang" userId="S::xidong_pvamu.edu#ext#@gtvault.onmicrosoft.com::d82fe4bc-41b8-4dba-8c63-3c53a5962af7" providerId="AD" clId="Web-{9E20C59F-007C-0000-D45A-A049658847DB}" dt="2021-05-06T04:08:49.482" v="7" actId="20577"/>
      <pc:docMkLst>
        <pc:docMk/>
      </pc:docMkLst>
      <pc:sldChg chg="modSp">
        <pc:chgData name="Dong, Xishuang" userId="S::xidong_pvamu.edu#ext#@gtvault.onmicrosoft.com::d82fe4bc-41b8-4dba-8c63-3c53a5962af7" providerId="AD" clId="Web-{9E20C59F-007C-0000-D45A-A049658847DB}" dt="2021-05-06T04:08:49.482" v="7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9E20C59F-007C-0000-D45A-A049658847DB}" dt="2021-05-06T04:08:49.482" v="7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4/12/22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introduce unsupervised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we compare supervised learning with unsupervised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main difference between them is that supervised learning requires both sample x and label y as input while unsupervised learning only needs sample as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supervised learning is learns the relations between data attributes and target value while unsupervised learning will mine the data </a:t>
            </a:r>
            <a:r>
              <a:rPr lang="en-US" kern="0" dirty="0">
                <a:solidFill>
                  <a:srgbClr val="000000"/>
                </a:solidFill>
              </a:rPr>
              <a:t>intrinsic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will be applied to solve different problems and applications. Supervised learning can be used for </a:t>
            </a:r>
            <a:r>
              <a:rPr lang="en-US" dirty="0">
                <a:solidFill>
                  <a:srgbClr val="000000"/>
                </a:solidFill>
              </a:rPr>
              <a:t>Classification, Regression, Object detection, Object tracking, etc. while unsupervised learning is used for </a:t>
            </a:r>
            <a:r>
              <a:rPr lang="en-US" kern="0" dirty="0">
                <a:solidFill>
                  <a:srgbClr val="000000"/>
                </a:solidFill>
              </a:rPr>
              <a:t>Clustering, dimensionality reduction, etc.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Clustering is often considered synonymous with unsupervised learning, which is a technique for finding similarity groups in data, called clusters. i.e.,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groups data instances that are similar to (near) each other in one cluster.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the other side, data instances that are very different (far away) from each other into different clusters.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are some examples for clustering.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1: we can group people of similar sizes together to make “small”, “medium” and “large” T-Shirts since Tailor-made for each person is too expensive while One-size-fits-all does not fit 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2: In marketing, segmenting customers according to their similarities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3: Group a collection of text documents according to their content similarities,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fact, clustering is one of the most utilized data mining techniques in almost every field, e.g., medicine, psychology, botany, sociology, biology, archeology, marketing, insurance, libraries,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Clustering algorithm can be classified into Partitional clustering, Hierarchical clustering, and so forth.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Basically, it employs distance function to measure the similarity between samples for clustering.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clustering quality can be evaluated based on some rules below.</a:t>
            </a:r>
          </a:p>
          <a:p>
            <a:pPr marL="1104869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Maximize inter-clusters distance</a:t>
            </a:r>
          </a:p>
          <a:p>
            <a:pPr marL="1104869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Minimize intra-clusters distance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quality of clustering result depends on the algorithm, the distance function, and the application.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04869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4205053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15.1 - Introduction to </a:t>
            </a:r>
            <a:r>
              <a:rPr lang="en-US" dirty="0">
                <a:latin typeface="Arial"/>
                <a:cs typeface="Arial"/>
              </a:rPr>
              <a:t>Unsupervised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943E375-F17C-1F47-B46E-1E9E48FB1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91">
        <p:fade/>
      </p:transition>
    </mc:Choice>
    <mc:Fallback>
      <p:transition spd="med" advTm="4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9221CE-C94C-814E-85DE-61747EBC5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56">
        <p:fade/>
      </p:transition>
    </mc:Choice>
    <mc:Fallback>
      <p:transition spd="med" advTm="3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Supervised Learning vs Unsupervised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5880988" cy="6198208"/>
          </a:xfrm>
        </p:spPr>
        <p:txBody>
          <a:bodyPr/>
          <a:lstStyle/>
          <a:p>
            <a:pPr marL="0" indent="0"/>
            <a:r>
              <a:rPr lang="en-US" sz="2800" b="1" dirty="0">
                <a:solidFill>
                  <a:srgbClr val="000000"/>
                </a:solidFill>
              </a:rPr>
              <a:t>Supervised Learning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Data: </a:t>
            </a:r>
            <a:r>
              <a:rPr lang="en-US" dirty="0">
                <a:solidFill>
                  <a:srgbClr val="000000"/>
                </a:solidFill>
              </a:rPr>
              <a:t>(x, y)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Goal: </a:t>
            </a:r>
            <a:r>
              <a:rPr lang="en-US" dirty="0">
                <a:solidFill>
                  <a:srgbClr val="000000"/>
                </a:solidFill>
              </a:rPr>
              <a:t>Learn function to map, discover patterns in the data that relate data attributes with a target (class) attribute.</a:t>
            </a:r>
          </a:p>
          <a:p>
            <a:pPr marL="0" indent="0"/>
            <a:endParaRPr lang="en-US" b="1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Examples: </a:t>
            </a:r>
            <a:r>
              <a:rPr lang="en-US" dirty="0">
                <a:solidFill>
                  <a:srgbClr val="000000"/>
                </a:solidFill>
              </a:rPr>
              <a:t>Classification, Regression, Object detection,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Object tracking, etc.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EEE5E5-C727-4527-8C51-17F833E61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D432E1-EF47-E944-A5F1-CA38A719E40A}"/>
              </a:ext>
            </a:extLst>
          </p:cNvPr>
          <p:cNvSpPr txBox="1">
            <a:spLocks/>
          </p:cNvSpPr>
          <p:nvPr/>
        </p:nvSpPr>
        <p:spPr bwMode="auto">
          <a:xfrm>
            <a:off x="10115740" y="3191233"/>
            <a:ext cx="5358436" cy="69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/>
            <a:r>
              <a:rPr lang="en-US" b="1" kern="0" dirty="0">
                <a:solidFill>
                  <a:srgbClr val="000000"/>
                </a:solidFill>
              </a:rPr>
              <a:t>Unsupervised Learning</a:t>
            </a:r>
          </a:p>
          <a:p>
            <a:pPr marL="0" indent="0" defTabSz="914400"/>
            <a:endParaRPr lang="en-US" kern="0" dirty="0">
              <a:solidFill>
                <a:srgbClr val="000000"/>
              </a:solidFill>
            </a:endParaRPr>
          </a:p>
          <a:p>
            <a:pPr marL="0" indent="0" defTabSz="914400"/>
            <a:r>
              <a:rPr lang="en-US" b="1" kern="0" dirty="0">
                <a:solidFill>
                  <a:srgbClr val="000000"/>
                </a:solidFill>
              </a:rPr>
              <a:t>Data: </a:t>
            </a:r>
            <a:r>
              <a:rPr lang="en-US" kern="0" dirty="0">
                <a:solidFill>
                  <a:srgbClr val="000000"/>
                </a:solidFill>
              </a:rPr>
              <a:t>x</a:t>
            </a:r>
          </a:p>
          <a:p>
            <a:pPr marL="0" indent="0" defTabSz="914400"/>
            <a:endParaRPr lang="en-US" kern="0" dirty="0">
              <a:solidFill>
                <a:srgbClr val="000000"/>
              </a:solidFill>
            </a:endParaRPr>
          </a:p>
          <a:p>
            <a:pPr marL="0" indent="0" defTabSz="914400"/>
            <a:r>
              <a:rPr lang="en-US" b="1" kern="0" dirty="0">
                <a:solidFill>
                  <a:srgbClr val="000000"/>
                </a:solidFill>
              </a:rPr>
              <a:t>Goal: </a:t>
            </a:r>
            <a:r>
              <a:rPr lang="en-US" kern="0" dirty="0">
                <a:solidFill>
                  <a:srgbClr val="000000"/>
                </a:solidFill>
              </a:rPr>
              <a:t>Learn the hidden or intrinsic structure of the data</a:t>
            </a:r>
          </a:p>
          <a:p>
            <a:pPr marL="0" indent="0" defTabSz="914400"/>
            <a:endParaRPr lang="en-US" b="1" kern="0" dirty="0">
              <a:solidFill>
                <a:srgbClr val="000000"/>
              </a:solidFill>
            </a:endParaRPr>
          </a:p>
          <a:p>
            <a:pPr marL="0" indent="0" defTabSz="914400"/>
            <a:r>
              <a:rPr lang="en-US" b="1" kern="0" dirty="0">
                <a:solidFill>
                  <a:srgbClr val="000000"/>
                </a:solidFill>
              </a:rPr>
              <a:t>Examples: </a:t>
            </a:r>
            <a:r>
              <a:rPr lang="en-US" kern="0" dirty="0">
                <a:solidFill>
                  <a:srgbClr val="000000"/>
                </a:solidFill>
              </a:rPr>
              <a:t>Clustering, dimensionality reduction,</a:t>
            </a:r>
          </a:p>
          <a:p>
            <a:pPr marL="0" indent="0" defTabSz="914400"/>
            <a:r>
              <a:rPr lang="en-US" kern="0" dirty="0">
                <a:solidFill>
                  <a:srgbClr val="000000"/>
                </a:solidFill>
              </a:rPr>
              <a:t>etc.</a:t>
            </a:r>
          </a:p>
          <a:p>
            <a:pPr defTabSz="914400"/>
            <a:endParaRPr lang="en-US" kern="0" dirty="0">
              <a:solidFill>
                <a:srgbClr val="000000"/>
              </a:solidFill>
            </a:endParaRPr>
          </a:p>
          <a:p>
            <a:pPr defTabSz="914400"/>
            <a:endParaRPr lang="en-US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sp>
        <p:nvSpPr>
          <p:cNvPr id="5" name="Extract 4">
            <a:extLst>
              <a:ext uri="{FF2B5EF4-FFF2-40B4-BE49-F238E27FC236}">
                <a16:creationId xmlns:a16="http://schemas.microsoft.com/office/drawing/2014/main" id="{5C187A9E-5792-694D-85A6-70F0AF83151F}"/>
              </a:ext>
            </a:extLst>
          </p:cNvPr>
          <p:cNvSpPr/>
          <p:nvPr/>
        </p:nvSpPr>
        <p:spPr>
          <a:xfrm rot="5400000">
            <a:off x="5812668" y="5347813"/>
            <a:ext cx="4668180" cy="752497"/>
          </a:xfrm>
          <a:prstGeom prst="flowChartExtra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542A83B-2C59-8345-A88C-289ED69AA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502">
        <p:fade/>
      </p:transition>
    </mc:Choice>
    <mc:Fallback>
      <p:transition spd="med" advTm="48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8015506" cy="6198208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 dirty="0"/>
              <a:t>Clustering is a technique for finding similarity groups in data, called clusters. i.e., 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It groups data instances that are similar to (near) each other in one cluster and data instances that are very different (far away) from each other into different clusters. </a:t>
            </a:r>
          </a:p>
          <a:p>
            <a:pPr marL="0" indent="0">
              <a:buClr>
                <a:schemeClr val="bg1"/>
              </a:buClr>
            </a:pPr>
            <a:r>
              <a:rPr lang="en-US" dirty="0"/>
              <a:t>Clustering is often called an unsupervised learning task 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No class values</a:t>
            </a:r>
          </a:p>
          <a:p>
            <a:pPr marL="0" indent="0">
              <a:buClr>
                <a:schemeClr val="bg1"/>
              </a:buClr>
            </a:pPr>
            <a:r>
              <a:rPr lang="en-US" dirty="0"/>
              <a:t>Clustering is often considered synonymous with unsupervised learning.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6F8A3-D4BE-476E-B359-B1F3F03F5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56D35-5821-E74F-9321-78CD3EE2A4E1}"/>
              </a:ext>
            </a:extLst>
          </p:cNvPr>
          <p:cNvSpPr txBox="1"/>
          <p:nvPr/>
        </p:nvSpPr>
        <p:spPr>
          <a:xfrm>
            <a:off x="19158161" y="3524697"/>
            <a:ext cx="18473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B8D3B34-6786-B143-91B4-6AE1B40D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92" y="2724543"/>
            <a:ext cx="6565619" cy="547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852BBB-BB5A-0E4B-9055-931091B80C80}"/>
              </a:ext>
            </a:extLst>
          </p:cNvPr>
          <p:cNvSpPr txBox="1"/>
          <p:nvPr/>
        </p:nvSpPr>
        <p:spPr>
          <a:xfrm>
            <a:off x="11597268" y="6528725"/>
            <a:ext cx="780586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6F7D6-8DF7-5C43-8DDB-AD346A3D8307}"/>
              </a:ext>
            </a:extLst>
          </p:cNvPr>
          <p:cNvSpPr txBox="1"/>
          <p:nvPr/>
        </p:nvSpPr>
        <p:spPr>
          <a:xfrm>
            <a:off x="14432631" y="4428578"/>
            <a:ext cx="780586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A1907-6B93-0D48-9F60-F34315B497BB}"/>
              </a:ext>
            </a:extLst>
          </p:cNvPr>
          <p:cNvSpPr txBox="1"/>
          <p:nvPr/>
        </p:nvSpPr>
        <p:spPr>
          <a:xfrm>
            <a:off x="14072838" y="6314392"/>
            <a:ext cx="780586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CE1AAAA-5CBA-4A4F-BDCE-94B6F7BEF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719">
        <p:fade/>
      </p:transition>
    </mc:Choice>
    <mc:Fallback>
      <p:transition spd="med" advTm="29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altLang="zh-CN" dirty="0">
                <a:latin typeface="Arial"/>
                <a:ea typeface="宋体"/>
                <a:cs typeface="Arial"/>
              </a:rPr>
              <a:t>Applications Based on Clustering</a:t>
            </a:r>
            <a:endParaRPr lang="en-US" dirty="0">
              <a:latin typeface="Arial"/>
              <a:ea typeface="宋体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/>
              <a:t>Example 1: groups people of similar sizes together to make “small”, “medium” and “large” T-Shirts.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Tailor-made for each person is too expensive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One-size-fits-all does not fit all. </a:t>
            </a:r>
          </a:p>
          <a:p>
            <a:pPr marL="0"/>
            <a:r>
              <a:rPr lang="en-US" dirty="0"/>
              <a:t>Example 2: In marketing, segment customers according to their similarities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To do targeted marketing. </a:t>
            </a:r>
          </a:p>
          <a:p>
            <a:pPr marL="0" indent="0">
              <a:buClr>
                <a:schemeClr val="bg1"/>
              </a:buClr>
            </a:pPr>
            <a:r>
              <a:rPr lang="en-US" dirty="0"/>
              <a:t>Example 3: Group a collection of text documents according to their content similarities,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To produce a topic hierarchy</a:t>
            </a:r>
          </a:p>
          <a:p>
            <a:pPr marL="0" indent="0">
              <a:buClr>
                <a:schemeClr val="bg1"/>
              </a:buClr>
            </a:pPr>
            <a:r>
              <a:rPr lang="en-US" dirty="0"/>
              <a:t>In fact, clustering is one of the most utilized data mining techniques. 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It has a long history, and used in almost every field, e.g., medicine, psychology, botany, sociology, biology, archeology, marketing, insurance, libraries, etc. </a:t>
            </a:r>
          </a:p>
          <a:p>
            <a:pPr marL="73546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47D89-C5C0-4BAE-9140-6772306BB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9070173-B60C-7549-B87E-A1DDA49BB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919">
        <p:fade/>
      </p:transition>
    </mc:Choice>
    <mc:Fallback>
      <p:transition spd="med" advTm="50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Aspects of 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/>
              <a:t>A clustering algorithm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Partitional clustering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Hierarchical clustering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…</a:t>
            </a:r>
          </a:p>
          <a:p>
            <a:pPr marL="0" indent="0">
              <a:defRPr/>
            </a:pPr>
            <a:r>
              <a:rPr lang="en-US" dirty="0"/>
              <a:t>A distance (similarity, or dissimilarity) function</a:t>
            </a:r>
          </a:p>
          <a:p>
            <a:pPr marL="0" indent="0">
              <a:defRPr/>
            </a:pPr>
            <a:r>
              <a:rPr lang="en-US" dirty="0"/>
              <a:t>Clustering quality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Inter-clusters distance =&gt; maximized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Intra-clusters distance =&gt; minimized</a:t>
            </a:r>
          </a:p>
          <a:p>
            <a:pPr marL="0" indent="0">
              <a:defRPr/>
            </a:pPr>
            <a:r>
              <a:rPr lang="en-US" dirty="0"/>
              <a:t>The quality </a:t>
            </a:r>
            <a:r>
              <a:rPr lang="en-US"/>
              <a:t>of clustering </a:t>
            </a:r>
            <a:r>
              <a:rPr lang="en-US" dirty="0"/>
              <a:t>result depends on the algorithm, the distance function, and the application.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r>
              <a:rPr lang="en-US" dirty="0"/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DB150-CB98-4C53-B0EE-5C8E76A2B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9FA7AE8-4240-284F-9C83-FBBAB9CEA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571">
        <p:fade/>
      </p:transition>
    </mc:Choice>
    <mc:Fallback>
      <p:transition spd="med" advTm="35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C54B8E2-47EA-0041-9AF7-84A9D376A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77">
        <p:fade/>
      </p:transition>
    </mc:Choice>
    <mc:Fallback>
      <p:transition spd="med" advTm="25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557478-1331-45B5-8F3A-956BD7EAB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96110</TotalTime>
  <Words>746</Words>
  <Application>Microsoft Macintosh PowerPoint</Application>
  <PresentationFormat>Custom</PresentationFormat>
  <Paragraphs>82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Trebuchet MS</vt:lpstr>
      <vt:lpstr>Wingdings</vt:lpstr>
      <vt:lpstr>Title &amp; Bullet</vt:lpstr>
      <vt:lpstr>Lecture 15.1 - Introduction to Unsupervised Learning</vt:lpstr>
      <vt:lpstr>PowerPoint Presentation</vt:lpstr>
      <vt:lpstr> Supervised Learning vs Unsupervised Learning</vt:lpstr>
      <vt:lpstr> Clustering</vt:lpstr>
      <vt:lpstr> Applications Based on Clustering</vt:lpstr>
      <vt:lpstr>Aspects of Clustering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3892</cp:revision>
  <dcterms:created xsi:type="dcterms:W3CDTF">2008-01-24T03:11:41Z</dcterms:created>
  <dcterms:modified xsi:type="dcterms:W3CDTF">2022-04-12T15:20:11Z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