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  <p:sldMasterId id="2147483992" r:id="rId5"/>
    <p:sldMasterId id="2147484000" r:id="rId6"/>
  </p:sldMasterIdLst>
  <p:notesMasterIdLst>
    <p:notesMasterId r:id="rId13"/>
  </p:notesMasterIdLst>
  <p:handoutMasterIdLst>
    <p:handoutMasterId r:id="rId14"/>
  </p:handoutMasterIdLst>
  <p:sldIdLst>
    <p:sldId id="818" r:id="rId7"/>
    <p:sldId id="809" r:id="rId8"/>
    <p:sldId id="267" r:id="rId9"/>
    <p:sldId id="821" r:id="rId10"/>
    <p:sldId id="268" r:id="rId11"/>
    <p:sldId id="820" r:id="rId12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B3A369"/>
    <a:srgbClr val="890C58"/>
    <a:srgbClr val="0071C5"/>
    <a:srgbClr val="4F2682"/>
    <a:srgbClr val="008564"/>
    <a:srgbClr val="383838"/>
    <a:srgbClr val="8C8C8C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1" autoAdjust="0"/>
    <p:restoredTop sz="91074" autoAdjust="0"/>
  </p:normalViewPr>
  <p:slideViewPr>
    <p:cSldViewPr snapToGrid="0">
      <p:cViewPr varScale="1">
        <p:scale>
          <a:sx n="69" d="100"/>
          <a:sy n="69" d="100"/>
        </p:scale>
        <p:origin x="232" y="408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0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5/4/21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sym typeface="Helvetica"/>
              </a:rPr>
              <a:t>https://www.naftaliharris.com/blog/visualizing-dbscan-clustering/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12846-4AA3-480E-B559-32F6484178A1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16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b="0" i="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2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 b="0" i="0">
                <a:solidFill>
                  <a:schemeClr val="accent4"/>
                </a:solidFill>
                <a:latin typeface="Arial" panose="020B0604020202020204" pitchFamily="34" charset="0"/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5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07" y="549284"/>
            <a:ext cx="17190626" cy="1425696"/>
          </a:xfrm>
          <a:prstGeom prst="rect">
            <a:avLst/>
          </a:prstGeom>
        </p:spPr>
        <p:txBody>
          <a:bodyPr/>
          <a:lstStyle>
            <a:lvl1pPr algn="l">
              <a:defRPr lang="en-US" sz="8003" b="1" i="0" kern="1200" dirty="0">
                <a:solidFill>
                  <a:schemeClr val="tx1"/>
                </a:solidFill>
                <a:latin typeface="Arial" panose="020B0604020202020204" pitchFamily="34" charset="0"/>
                <a:ea typeface="Vitesse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32922" y="1592668"/>
            <a:ext cx="17153004" cy="108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2" b="1" i="0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Module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5297" y="4585979"/>
            <a:ext cx="17190630" cy="865338"/>
          </a:xfrm>
          <a:prstGeom prst="rect">
            <a:avLst/>
          </a:prstGeom>
        </p:spPr>
        <p:txBody>
          <a:bodyPr anchor="ctr"/>
          <a:lstStyle>
            <a:lvl1pPr marL="0" indent="0" algn="l" defTabSz="914379" rtl="0" eaLnBrk="1" latinLnBrk="0" hangingPunct="1">
              <a:lnSpc>
                <a:spcPts val="2801"/>
              </a:lnSpc>
              <a:spcBef>
                <a:spcPct val="20000"/>
              </a:spcBef>
              <a:buFont typeface="Arial"/>
              <a:buNone/>
              <a:defRPr lang="en-US" sz="4800" b="0" i="0" kern="1200" baseline="0" dirty="0">
                <a:solidFill>
                  <a:srgbClr val="EEB2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Professor Name, Ph.D.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486" y="5301952"/>
            <a:ext cx="17209445" cy="508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5" y="8759371"/>
            <a:ext cx="16287521" cy="136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2" b="0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name: e.g. R Examples</a:t>
            </a:r>
          </a:p>
          <a:p>
            <a:pPr lvl="0"/>
            <a:r>
              <a:rPr lang="en-US" dirty="0" err="1"/>
              <a:t>Subname</a:t>
            </a:r>
            <a:r>
              <a:rPr lang="en-US" dirty="0"/>
              <a:t> if applicable (e.g. Part II)</a:t>
            </a:r>
          </a:p>
          <a:p>
            <a:pPr lvl="0"/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5299" y="5792234"/>
            <a:ext cx="17190632" cy="644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School Name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48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61"/>
            <a:ext cx="17124785" cy="1987550"/>
          </a:xfrm>
          <a:prstGeom prst="rect">
            <a:avLst/>
          </a:prstGeom>
        </p:spPr>
        <p:txBody>
          <a:bodyPr/>
          <a:lstStyle>
            <a:lvl1pPr algn="l">
              <a:defRPr lang="en-US" sz="8003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67441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>
            <a:spLocks noGrp="1"/>
          </p:cNvSpPr>
          <p:nvPr>
            <p:ph sz="quarter" idx="10"/>
          </p:nvPr>
        </p:nvSpPr>
        <p:spPr>
          <a:xfrm>
            <a:off x="504697" y="2536907"/>
            <a:ext cx="16560332" cy="7039835"/>
          </a:xfrm>
          <a:prstGeom prst="rect">
            <a:avLst/>
          </a:prstGeom>
        </p:spPr>
        <p:txBody>
          <a:bodyPr/>
          <a:lstStyle>
            <a:lvl1pPr>
              <a:defRPr sz="4001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2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1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7" y="549361"/>
            <a:ext cx="16560332" cy="1987550"/>
          </a:xfrm>
          <a:prstGeom prst="rect">
            <a:avLst/>
          </a:prstGeom>
        </p:spPr>
        <p:txBody>
          <a:bodyPr/>
          <a:lstStyle>
            <a:lvl1pPr algn="l">
              <a:defRPr lang="en-US" sz="8003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89813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04699" y="2536916"/>
            <a:ext cx="16899006" cy="6572250"/>
          </a:xfrm>
          <a:prstGeom prst="rect">
            <a:avLst/>
          </a:prstGeom>
        </p:spPr>
        <p:txBody>
          <a:bodyPr/>
          <a:lstStyle>
            <a:lvl1pPr marL="428625" indent="-428625">
              <a:buFont typeface="Arial"/>
              <a:buChar char="•"/>
              <a:defRPr sz="4001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 </a:t>
            </a:r>
          </a:p>
          <a:p>
            <a:r>
              <a:rPr lang="en-US" sz="3602" dirty="0"/>
              <a:t>of the printing and typesetting industry. </a:t>
            </a:r>
            <a:r>
              <a:rPr lang="en-US" sz="3602" dirty="0" err="1"/>
              <a:t>Lorem</a:t>
            </a:r>
            <a:r>
              <a:rPr lang="en-US" sz="3602" dirty="0"/>
              <a:t> </a:t>
            </a:r>
            <a:r>
              <a:rPr lang="en-US" sz="3602" dirty="0" err="1"/>
              <a:t>Ipsum</a:t>
            </a:r>
            <a:r>
              <a:rPr lang="en-US" sz="3602" dirty="0"/>
              <a:t> has been the industry's standard dummy text ever since the 1500s, when an unknown printer took a galley of type and scrambled it to make a type specimen book. </a:t>
            </a:r>
          </a:p>
          <a:p>
            <a:endParaRPr lang="en-US" sz="3602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remaining essentially unchanged.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04" y="549361"/>
            <a:ext cx="16899006" cy="1987550"/>
          </a:xfrm>
          <a:prstGeom prst="rect">
            <a:avLst/>
          </a:prstGeom>
        </p:spPr>
        <p:txBody>
          <a:bodyPr/>
          <a:lstStyle>
            <a:lvl1pPr algn="l">
              <a:defRPr lang="en-US" sz="8003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72222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67084" y="2220150"/>
            <a:ext cx="7190555" cy="7224888"/>
          </a:xfrm>
          <a:prstGeom prst="rect">
            <a:avLst/>
          </a:prstGeom>
        </p:spPr>
        <p:txBody>
          <a:bodyPr/>
          <a:lstStyle>
            <a:lvl1pPr marL="428625" indent="-428625">
              <a:buFont typeface="Arial"/>
              <a:buChar char="•"/>
              <a:defRPr sz="4001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 err="1">
                <a:latin typeface="Helvetica"/>
                <a:cs typeface="Helvetica"/>
              </a:rPr>
              <a:t>Lorem</a:t>
            </a:r>
            <a:r>
              <a:rPr lang="en-US" b="1" dirty="0">
                <a:latin typeface="Helvetica"/>
                <a:cs typeface="Helvetica"/>
              </a:rPr>
              <a:t> </a:t>
            </a:r>
            <a:r>
              <a:rPr lang="en-US" b="1" dirty="0" err="1">
                <a:latin typeface="Helvetica"/>
                <a:cs typeface="Helvetica"/>
              </a:rPr>
              <a:t>Ipsum</a:t>
            </a:r>
            <a:r>
              <a:rPr lang="en-US" b="1" dirty="0">
                <a:latin typeface="Helvetica"/>
                <a:cs typeface="Helvetica"/>
              </a:rPr>
              <a:t> is simply dummy text.</a:t>
            </a:r>
          </a:p>
          <a:p>
            <a:endParaRPr lang="en-US" sz="3602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2" dirty="0"/>
              <a:t>remaining essentially unchanged. 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7657636" y="2220150"/>
            <a:ext cx="9896594" cy="7224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4698" y="549361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3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7585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b="0" i="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701" y="2186791"/>
            <a:ext cx="16221665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698" y="549361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3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18875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701" y="2209874"/>
            <a:ext cx="8427912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701" y="549362"/>
            <a:ext cx="12364637" cy="1987550"/>
          </a:xfrm>
          <a:prstGeom prst="rect">
            <a:avLst/>
          </a:prstGeom>
        </p:spPr>
        <p:txBody>
          <a:bodyPr/>
          <a:lstStyle>
            <a:lvl1pPr algn="l">
              <a:defRPr lang="en-US" sz="8003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4352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 b="0" i="0">
                <a:solidFill>
                  <a:schemeClr val="accent4"/>
                </a:solidFill>
                <a:latin typeface="Arial" panose="020B0604020202020204" pitchFamily="34" charset="0"/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b="0" i="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b="0" i="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4935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125F67B-B8E6-BD42-BA77-8B90A1EAD7D1}"/>
              </a:ext>
            </a:extLst>
          </p:cNvPr>
          <p:cNvGrpSpPr/>
          <p:nvPr userDrawn="1"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7583B63-6A58-D24F-A8DA-04EBC3A8D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28FD0A-28D0-FA49-82CB-B16008DD9EF7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DC96EF-25A3-9141-926E-C539EF128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FCCC4B3F-2548-BA41-9AB8-DB19D752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CC1219B-0333-014D-9F24-0CFA97A11FC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128A670-086D-5340-9C61-70551066923D}"/>
              </a:ext>
            </a:extLst>
          </p:cNvPr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smtClean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dirty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423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</p:sldLayoutIdLst>
  <p:txStyles>
    <p:titleStyle>
      <a:lvl1pPr algn="l" defTabSz="914379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9" rtl="0" eaLnBrk="1" latinLnBrk="0" hangingPunct="1">
        <a:spcBef>
          <a:spcPct val="20000"/>
        </a:spcBef>
        <a:buFont typeface="Arial"/>
        <a:buNone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866" indent="-571488" algn="l" defTabSz="914379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948" indent="-457188" algn="l" defTabSz="91437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324" indent="-457188" algn="l" defTabSz="914379" rtl="0" eaLnBrk="1" latinLnBrk="0" hangingPunct="1">
        <a:spcBef>
          <a:spcPct val="20000"/>
        </a:spcBef>
        <a:buFont typeface="Arial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703" indent="-457188" algn="l" defTabSz="914379" rtl="0" eaLnBrk="1" latinLnBrk="0" hangingPunct="1">
        <a:spcBef>
          <a:spcPct val="20000"/>
        </a:spcBef>
        <a:buFont typeface="Arial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9083" indent="-457188" algn="l" defTabSz="914379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3459" indent="-457188" algn="l" defTabSz="914379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7838" indent="-457188" algn="l" defTabSz="914379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2216" indent="-457188" algn="l" defTabSz="914379" rtl="0" eaLnBrk="1" latinLnBrk="0" hangingPunct="1">
        <a:spcBef>
          <a:spcPct val="20000"/>
        </a:spcBef>
        <a:buFont typeface="Arial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1pPr>
      <a:lvl2pPr marL="914379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7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3pPr>
      <a:lvl4pPr marL="2743137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4pPr>
      <a:lvl5pPr marL="3657513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5pPr>
      <a:lvl6pPr marL="4571892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6pPr>
      <a:lvl7pPr marL="5486271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9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8pPr>
      <a:lvl9pPr marL="7315028" algn="l" defTabSz="914379" rtl="0" eaLnBrk="1" latinLnBrk="0" hangingPunct="1">
        <a:defRPr sz="36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legalcod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en.wikipedia.org/wiki/DBSCAN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en.wikipedia.org/wiki/DBSCAN" TargetMode="Externa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tif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6" y="6705601"/>
            <a:ext cx="16304786" cy="1638092"/>
          </a:xfrm>
        </p:spPr>
        <p:txBody>
          <a:bodyPr/>
          <a:lstStyle/>
          <a:p>
            <a:r>
              <a:rPr lang="en-US" dirty="0"/>
              <a:t>Lecture 15.4 - DBSCAN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</p:txBody>
      </p:sp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dirty="0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 dirty="0">
              <a:solidFill>
                <a:srgbClr val="6F6F6F"/>
              </a:solidFill>
              <a:ea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FCE5B-28D9-4031-9D18-DC91DC7A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DBSCAN</a:t>
            </a:r>
          </a:p>
        </p:txBody>
      </p:sp>
      <p:sp>
        <p:nvSpPr>
          <p:cNvPr id="6" name="“Density-based spatial clustering with noise”…">
            <a:extLst>
              <a:ext uri="{FF2B5EF4-FFF2-40B4-BE49-F238E27FC236}">
                <a16:creationId xmlns:a16="http://schemas.microsoft.com/office/drawing/2014/main" id="{D45332CD-99C7-40BE-8CE8-CB994D252B15}"/>
              </a:ext>
            </a:extLst>
          </p:cNvPr>
          <p:cNvSpPr txBox="1"/>
          <p:nvPr/>
        </p:nvSpPr>
        <p:spPr>
          <a:xfrm>
            <a:off x="632114" y="1895138"/>
            <a:ext cx="11433506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/>
          <a:p>
            <a:pPr defTabSz="876300" fontAlgn="auto" hangingPunct="0">
              <a:spcBef>
                <a:spcPts val="0"/>
              </a:spcBef>
              <a:spcAft>
                <a:spcPts val="0"/>
              </a:spcAft>
              <a:defRPr sz="2800"/>
            </a:pPr>
            <a:r>
              <a:rPr sz="42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“Density-based spatial clustering with noise”</a:t>
            </a:r>
          </a:p>
        </p:txBody>
      </p:sp>
      <p:sp>
        <p:nvSpPr>
          <p:cNvPr id="8" name="Received “test-of-time award” at KDD’14 — an extremely prestigious award.">
            <a:extLst>
              <a:ext uri="{FF2B5EF4-FFF2-40B4-BE49-F238E27FC236}">
                <a16:creationId xmlns:a16="http://schemas.microsoft.com/office/drawing/2014/main" id="{57FAF8ED-E486-4991-BE47-65986DAB4B76}"/>
              </a:ext>
            </a:extLst>
          </p:cNvPr>
          <p:cNvSpPr txBox="1">
            <a:spLocks/>
          </p:cNvSpPr>
          <p:nvPr/>
        </p:nvSpPr>
        <p:spPr>
          <a:xfrm>
            <a:off x="632112" y="2732957"/>
            <a:ext cx="16244775" cy="738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6200" tIns="76200" rIns="76200" bIns="76200">
            <a:noAutofit/>
          </a:bodyPr>
          <a:lstStyle>
            <a:lvl1pPr marL="0" marR="0" indent="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1333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778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22225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6670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30226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3782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7338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89400" marR="0" indent="-571500" algn="l" defTabSz="584200" latinLnBrk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876300" fontAlgn="auto">
              <a:spcBef>
                <a:spcPts val="3600"/>
              </a:spcBef>
              <a:defRPr/>
            </a:pPr>
            <a:r>
              <a:rPr lang="en-US" sz="3600" kern="0" dirty="0">
                <a:latin typeface="Arial" panose="020B0604020202020204" pitchFamily="34" charset="0"/>
                <a:cs typeface="Arial" panose="020B0604020202020204" pitchFamily="34" charset="0"/>
              </a:rPr>
              <a:t>Received </a:t>
            </a:r>
            <a:r>
              <a:rPr lang="en-US" sz="3600" kern="0" dirty="0">
                <a:solidFill>
                  <a:srgbClr val="008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“test-of-time award” </a:t>
            </a:r>
            <a:r>
              <a:rPr lang="en-US" sz="3600" kern="0" dirty="0">
                <a:latin typeface="Arial" panose="020B0604020202020204" pitchFamily="34" charset="0"/>
                <a:cs typeface="Arial" panose="020B0604020202020204" pitchFamily="34" charset="0"/>
              </a:rPr>
              <a:t>at KDD’14 — an extremely prestigious award.</a:t>
            </a:r>
          </a:p>
        </p:txBody>
      </p:sp>
      <p:sp>
        <p:nvSpPr>
          <p:cNvPr id="12" name="Only need two parameters:  1. “radius” epsilon…">
            <a:extLst>
              <a:ext uri="{FF2B5EF4-FFF2-40B4-BE49-F238E27FC236}">
                <a16:creationId xmlns:a16="http://schemas.microsoft.com/office/drawing/2014/main" id="{0E4A6A56-1BBE-400C-BCB4-BC718EF63E66}"/>
              </a:ext>
            </a:extLst>
          </p:cNvPr>
          <p:cNvSpPr txBox="1"/>
          <p:nvPr/>
        </p:nvSpPr>
        <p:spPr>
          <a:xfrm>
            <a:off x="504698" y="6498443"/>
            <a:ext cx="17514362" cy="2808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r>
              <a:rPr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Only need two parameters: </a:t>
            </a:r>
            <a:br>
              <a:rPr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</a:br>
            <a:r>
              <a:rPr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1. “radius” epsilon</a:t>
            </a: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r>
              <a:rPr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2. minimum number of points (e.g., 4) to form a dense region</a:t>
            </a: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endParaRPr lang="en-US" sz="345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(</a:t>
            </a:r>
            <a:r>
              <a:rPr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Yellow “border points” are density-reachable from red “core points”, but not vice-versa.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)</a:t>
            </a:r>
            <a:endParaRPr sz="345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9726" y="9506806"/>
            <a:ext cx="6482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6300" fontAlgn="auto" hangingPunct="0">
              <a:spcBef>
                <a:spcPts val="0"/>
              </a:spcBef>
              <a:spcAft>
                <a:spcPts val="0"/>
              </a:spcAft>
              <a:defRPr sz="2000"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Images: https://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en.wikipedia.org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/wiki/DBSCAN</a:t>
            </a: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  <a:hlinkClick r:id="rId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786" y="3533286"/>
            <a:ext cx="5196539" cy="3741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1574" y="3667754"/>
            <a:ext cx="3669408" cy="360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90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FCE5B-28D9-4031-9D18-DC91DC7A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DBSCAN</a:t>
            </a:r>
          </a:p>
        </p:txBody>
      </p:sp>
      <p:sp>
        <p:nvSpPr>
          <p:cNvPr id="6" name="“Density-based spatial clustering with noise”…">
            <a:extLst>
              <a:ext uri="{FF2B5EF4-FFF2-40B4-BE49-F238E27FC236}">
                <a16:creationId xmlns:a16="http://schemas.microsoft.com/office/drawing/2014/main" id="{D45332CD-99C7-40BE-8CE8-CB994D252B15}"/>
              </a:ext>
            </a:extLst>
          </p:cNvPr>
          <p:cNvSpPr txBox="1"/>
          <p:nvPr/>
        </p:nvSpPr>
        <p:spPr>
          <a:xfrm>
            <a:off x="504698" y="1637413"/>
            <a:ext cx="17278604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/>
          <a:p>
            <a:pPr defTabSz="876300" fontAlgn="auto" hangingPunct="0">
              <a:spcBef>
                <a:spcPts val="0"/>
              </a:spcBef>
              <a:spcAft>
                <a:spcPts val="0"/>
              </a:spcAft>
              <a:defRPr sz="2800"/>
            </a:pPr>
            <a:r>
              <a:rPr lang="en-US" sz="42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Main ideas</a:t>
            </a:r>
          </a:p>
          <a:p>
            <a:pPr marL="571500" indent="-571500" defTabSz="87630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pPr>
            <a:r>
              <a:rPr lang="en-US" sz="42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Group closely-packed “high-density” points 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(i.e., many nearby neighbors)</a:t>
            </a:r>
            <a:endParaRPr lang="en-US" sz="420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marL="571500" indent="-571500" defTabSz="876300" fontAlgn="auto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/>
            </a:pPr>
            <a:r>
              <a:rPr lang="en-US" sz="42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Outliers in “low-density” not grouped 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(i.e., few or no nearby neighbors)</a:t>
            </a:r>
            <a:endParaRPr sz="360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2" name="Only need two parameters:  1. “radius” epsilon…">
            <a:extLst>
              <a:ext uri="{FF2B5EF4-FFF2-40B4-BE49-F238E27FC236}">
                <a16:creationId xmlns:a16="http://schemas.microsoft.com/office/drawing/2014/main" id="{0E4A6A56-1BBE-400C-BCB4-BC718EF63E66}"/>
              </a:ext>
            </a:extLst>
          </p:cNvPr>
          <p:cNvSpPr txBox="1"/>
          <p:nvPr/>
        </p:nvSpPr>
        <p:spPr>
          <a:xfrm>
            <a:off x="8051252" y="4370810"/>
            <a:ext cx="9732050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6200" tIns="76200" rIns="76200" bIns="76200" anchor="ctr">
            <a:spAutoFit/>
          </a:bodyPr>
          <a:lstStyle/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r>
              <a:rPr lang="en-US" sz="3450" b="1" kern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Red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lang="en-US" sz="3450" i="1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core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points (each surrounded by 4 points, including self), 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reachable from each other, thus from a cluster</a:t>
            </a:r>
            <a:endParaRPr lang="en-US" sz="345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endParaRPr lang="en-US" sz="345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r>
              <a:rPr lang="en-US" sz="3450" b="1" kern="0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Yellow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</a:t>
            </a:r>
            <a:r>
              <a:rPr lang="en-US" sz="3450" i="1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density-reachable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points from </a:t>
            </a:r>
            <a:r>
              <a:rPr lang="en-US" sz="3450" kern="0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red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points, thus also join the cluster</a:t>
            </a: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endParaRPr lang="en-US" sz="345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  <a:p>
            <a:pPr defTabSz="685800" fontAlgn="auto" hangingPunct="0">
              <a:spcBef>
                <a:spcPts val="0"/>
              </a:spcBef>
              <a:spcAft>
                <a:spcPts val="0"/>
              </a:spcAft>
              <a:defRPr sz="2300"/>
            </a:pPr>
            <a:r>
              <a:rPr lang="en-US" sz="3450" b="1" kern="0" dirty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Blue</a:t>
            </a:r>
            <a:r>
              <a:rPr lang="en-US" sz="345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 outlier point not reachable from other points</a:t>
            </a:r>
            <a:endParaRPr sz="345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8387" y="9506806"/>
            <a:ext cx="6482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76300" fontAlgn="auto" hangingPunct="0">
              <a:spcBef>
                <a:spcPts val="0"/>
              </a:spcBef>
              <a:spcAft>
                <a:spcPts val="0"/>
              </a:spcAft>
              <a:defRPr sz="2000"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Images: https://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en.wikipedia.org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/wiki/DBSCAN</a:t>
            </a: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  <a:hlinkClick r:id="rId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8" y="3929901"/>
            <a:ext cx="7337531" cy="52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6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3CC0BA-9B96-4F55-9EF0-DB90E4EF8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Excellent Interactive DBSCAN Demo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26522-11A7-417D-BDDB-C91BA9DBACC6}"/>
              </a:ext>
            </a:extLst>
          </p:cNvPr>
          <p:cNvSpPr txBox="1"/>
          <p:nvPr/>
        </p:nvSpPr>
        <p:spPr>
          <a:xfrm>
            <a:off x="504696" y="1844413"/>
            <a:ext cx="13239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3600" u="sng" kern="0" dirty="0">
                <a:solidFill>
                  <a:srgbClr val="008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https://</a:t>
            </a:r>
            <a:r>
              <a:rPr lang="en-US" sz="3600" u="sng" kern="0" dirty="0" err="1">
                <a:solidFill>
                  <a:srgbClr val="008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www.naftaliharris.com</a:t>
            </a:r>
            <a:r>
              <a:rPr lang="en-US" sz="3600" u="sng" kern="0" dirty="0">
                <a:solidFill>
                  <a:srgbClr val="008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/blog/visualizing-</a:t>
            </a:r>
            <a:r>
              <a:rPr lang="en-US" sz="3600" u="sng" kern="0" dirty="0" err="1">
                <a:solidFill>
                  <a:srgbClr val="008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dbscan</a:t>
            </a:r>
            <a:r>
              <a:rPr lang="en-US" sz="3600" u="sng" kern="0" dirty="0">
                <a:solidFill>
                  <a:srgbClr val="008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t>-clustering/</a:t>
            </a:r>
          </a:p>
        </p:txBody>
      </p:sp>
      <p:pic>
        <p:nvPicPr>
          <p:cNvPr id="2" name="smile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3567" y="2883866"/>
            <a:ext cx="10199163" cy="6792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29046" y="4686215"/>
            <a:ext cx="4547841" cy="327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8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2DB4B84-D282-413E-B8C7-9C7B75528AA5}"/>
</file>

<file path=docProps/app.xml><?xml version="1.0" encoding="utf-8"?>
<Properties xmlns="http://schemas.openxmlformats.org/officeDocument/2006/extended-properties" xmlns:vt="http://schemas.openxmlformats.org/officeDocument/2006/docPropsVTypes">
  <TotalTime>91579</TotalTime>
  <Words>253</Words>
  <Application>Microsoft Macintosh PowerPoint</Application>
  <PresentationFormat>Custom</PresentationFormat>
  <Paragraphs>28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Helvetica</vt:lpstr>
      <vt:lpstr>Trebuchet MS</vt:lpstr>
      <vt:lpstr>Wingdings</vt:lpstr>
      <vt:lpstr>Title &amp; Bullet</vt:lpstr>
      <vt:lpstr>1_Title &amp; Bullet</vt:lpstr>
      <vt:lpstr>Full Page Layout</vt:lpstr>
      <vt:lpstr>Lecture 15.4 - DBSCAN</vt:lpstr>
      <vt:lpstr>PowerPoint Presentation</vt:lpstr>
      <vt:lpstr>DBSCAN</vt:lpstr>
      <vt:lpstr>DBSCAN</vt:lpstr>
      <vt:lpstr>Excellent Interactive DBSCAN Demo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Chau, Duen Horng</cp:lastModifiedBy>
  <cp:revision>3642</cp:revision>
  <dcterms:created xsi:type="dcterms:W3CDTF">2008-01-24T03:11:41Z</dcterms:created>
  <dcterms:modified xsi:type="dcterms:W3CDTF">2021-05-04T07:03:15Z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