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20"/>
  </p:notesMasterIdLst>
  <p:handoutMasterIdLst>
    <p:handoutMasterId r:id="rId21"/>
  </p:handoutMasterIdLst>
  <p:sldIdLst>
    <p:sldId id="818" r:id="rId7"/>
    <p:sldId id="809" r:id="rId8"/>
    <p:sldId id="821" r:id="rId9"/>
    <p:sldId id="822" r:id="rId10"/>
    <p:sldId id="823" r:id="rId11"/>
    <p:sldId id="824" r:id="rId12"/>
    <p:sldId id="825" r:id="rId13"/>
    <p:sldId id="826" r:id="rId14"/>
    <p:sldId id="827" r:id="rId15"/>
    <p:sldId id="828" r:id="rId16"/>
    <p:sldId id="829" r:id="rId17"/>
    <p:sldId id="830" r:id="rId18"/>
    <p:sldId id="820" r:id="rId19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20" autoAdjust="0"/>
    <p:restoredTop sz="91079" autoAdjust="0"/>
  </p:normalViewPr>
  <p:slideViewPr>
    <p:cSldViewPr snapToGrid="0">
      <p:cViewPr varScale="1">
        <p:scale>
          <a:sx n="73" d="100"/>
          <a:sy n="73" d="100"/>
        </p:scale>
        <p:origin x="472" y="192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5/4/21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195638"/>
            <a:ext cx="15544800" cy="220503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5829300"/>
            <a:ext cx="12801600" cy="2628900"/>
          </a:xfrm>
        </p:spPr>
        <p:txBody>
          <a:bodyPr/>
          <a:lstStyle>
            <a:lvl1pPr marL="0" indent="0" algn="ctr">
              <a:buNone/>
              <a:defRPr/>
            </a:lvl1pPr>
            <a:lvl2pPr marL="685800" indent="0" algn="ctr">
              <a:buNone/>
              <a:defRPr/>
            </a:lvl2pPr>
            <a:lvl3pPr marL="1371600" indent="0" algn="ctr">
              <a:buNone/>
              <a:defRPr/>
            </a:lvl3pPr>
            <a:lvl4pPr marL="2057400" indent="0" algn="ctr">
              <a:buNone/>
              <a:defRPr/>
            </a:lvl4pPr>
            <a:lvl5pPr marL="2743200" indent="0" algn="ctr">
              <a:buNone/>
              <a:defRPr/>
            </a:lvl5pPr>
            <a:lvl6pPr marL="3429000" indent="0" algn="ctr">
              <a:buNone/>
              <a:defRPr/>
            </a:lvl6pPr>
            <a:lvl7pPr marL="4114800" indent="0" algn="ctr">
              <a:buNone/>
              <a:defRPr/>
            </a:lvl7pPr>
            <a:lvl8pPr marL="4800600" indent="0" algn="ctr">
              <a:buNone/>
              <a:defRPr/>
            </a:lvl8pPr>
            <a:lvl9pPr marL="54864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8E02A-05B5-4BC8-8A51-C933FF8E94F4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638479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FDA50-03D6-4F2F-B16E-E64FC0E2571C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21817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26" y="6610351"/>
            <a:ext cx="15544800" cy="2043113"/>
          </a:xfrm>
        </p:spPr>
        <p:txBody>
          <a:bodyPr/>
          <a:lstStyle>
            <a:lvl1pPr algn="l">
              <a:defRPr sz="6000" b="1" cap="all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4626" y="4360070"/>
            <a:ext cx="15544800" cy="2250281"/>
          </a:xfrm>
        </p:spPr>
        <p:txBody>
          <a:bodyPr anchor="b"/>
          <a:lstStyle>
            <a:lvl1pPr marL="0" indent="0">
              <a:buNone/>
              <a:defRPr sz="3000"/>
            </a:lvl1pPr>
            <a:lvl2pPr marL="685800" indent="0">
              <a:buNone/>
              <a:defRPr sz="2700"/>
            </a:lvl2pPr>
            <a:lvl3pPr marL="1371600" indent="0">
              <a:buNone/>
              <a:defRPr sz="2400"/>
            </a:lvl3pPr>
            <a:lvl4pPr marL="2057400" indent="0">
              <a:buNone/>
              <a:defRPr sz="2100"/>
            </a:lvl4pPr>
            <a:lvl5pPr marL="2743200" indent="0">
              <a:buNone/>
              <a:defRPr sz="2100"/>
            </a:lvl5pPr>
            <a:lvl6pPr marL="3429000" indent="0">
              <a:buNone/>
              <a:defRPr sz="2100"/>
            </a:lvl6pPr>
            <a:lvl7pPr marL="4114800" indent="0">
              <a:buNone/>
              <a:defRPr sz="2100"/>
            </a:lvl7pPr>
            <a:lvl8pPr marL="4800600" indent="0">
              <a:buNone/>
              <a:defRPr sz="2100"/>
            </a:lvl8pPr>
            <a:lvl9pPr marL="5486400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482AA8-7844-4B33-A740-600303499A00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63369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4251" y="2514600"/>
            <a:ext cx="8032750" cy="536257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321801" y="2514600"/>
            <a:ext cx="8035926" cy="5362575"/>
          </a:xfrm>
        </p:spPr>
        <p:txBody>
          <a:bodyPr/>
          <a:lstStyle>
            <a:lvl1pPr>
              <a:defRPr sz="4200"/>
            </a:lvl1pPr>
            <a:lvl2pPr>
              <a:defRPr sz="3600"/>
            </a:lvl2pPr>
            <a:lvl3pPr>
              <a:defRPr sz="30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38BAA-3A96-46C5-91EC-B58386F9A183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4411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11957"/>
            <a:ext cx="16459200" cy="17145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302670"/>
            <a:ext cx="8080376" cy="95964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3262313"/>
            <a:ext cx="8080376" cy="592693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90051" y="2302670"/>
            <a:ext cx="8083550" cy="959643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90051" y="3262313"/>
            <a:ext cx="8083550" cy="5926932"/>
          </a:xfrm>
        </p:spPr>
        <p:txBody>
          <a:bodyPr/>
          <a:lstStyle>
            <a:lvl1pPr>
              <a:defRPr sz="3600"/>
            </a:lvl1pPr>
            <a:lvl2pPr>
              <a:defRPr sz="30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EC1BA1-D905-4B2F-BD07-114F1EFADE0A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9563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68397-DC3C-4555-9170-49766D496709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150021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E275-669A-4135-B505-0356C51AFC10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27174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409575"/>
            <a:ext cx="6016626" cy="1743075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0100" y="409576"/>
            <a:ext cx="10223500" cy="877967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1" y="2152651"/>
            <a:ext cx="6016626" cy="7036595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67416-33DC-44DF-B5E2-F22AE2B2E94A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50670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4576" y="7200900"/>
            <a:ext cx="10972800" cy="850107"/>
          </a:xfrm>
        </p:spPr>
        <p:txBody>
          <a:bodyPr anchor="b"/>
          <a:lstStyle>
            <a:lvl1pPr algn="l">
              <a:defRPr sz="3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84576" y="919163"/>
            <a:ext cx="10972800" cy="6172200"/>
          </a:xfrm>
        </p:spPr>
        <p:txBody>
          <a:bodyPr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84576" y="8051007"/>
            <a:ext cx="10972800" cy="1207293"/>
          </a:xfrm>
        </p:spPr>
        <p:txBody>
          <a:bodyPr/>
          <a:lstStyle>
            <a:lvl1pPr marL="0" indent="0">
              <a:buNone/>
              <a:defRPr sz="2100"/>
            </a:lvl1pPr>
            <a:lvl2pPr marL="685800" indent="0">
              <a:buNone/>
              <a:defRPr sz="1800"/>
            </a:lvl2pPr>
            <a:lvl3pPr marL="1371600" indent="0">
              <a:buNone/>
              <a:defRPr sz="1500"/>
            </a:lvl3pPr>
            <a:lvl4pPr marL="2057400" indent="0">
              <a:buNone/>
              <a:defRPr sz="1350"/>
            </a:lvl4pPr>
            <a:lvl5pPr marL="2743200" indent="0">
              <a:buNone/>
              <a:defRPr sz="1350"/>
            </a:lvl5pPr>
            <a:lvl6pPr marL="3429000" indent="0">
              <a:buNone/>
              <a:defRPr sz="1350"/>
            </a:lvl6pPr>
            <a:lvl7pPr marL="4114800" indent="0">
              <a:buNone/>
              <a:defRPr sz="1350"/>
            </a:lvl7pPr>
            <a:lvl8pPr marL="4800600" indent="0">
              <a:buNone/>
              <a:defRPr sz="1350"/>
            </a:lvl8pPr>
            <a:lvl9pPr marL="5486400" indent="0">
              <a:buNone/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22114-AD25-4F01-BD20-F801FE4A42BF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92840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6FB8C-42CB-4CF0-BEE1-B47713FE34CA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57408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255626" y="690563"/>
            <a:ext cx="4102100" cy="7186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9326" y="690563"/>
            <a:ext cx="12001500" cy="7186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E8372-BFF7-48A6-8CFD-9DBDF73F7479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4623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49326" y="690563"/>
            <a:ext cx="164084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4250" y="2514600"/>
            <a:ext cx="16373476" cy="536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1950" y="9636920"/>
            <a:ext cx="12192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tabLst>
                <a:tab pos="685800" algn="l"/>
                <a:tab pos="1200150" algn="l"/>
                <a:tab pos="1885950" algn="l"/>
              </a:tabLst>
              <a:defRPr sz="1350">
                <a:solidFill>
                  <a:srgbClr val="777777"/>
                </a:solidFill>
                <a:latin typeface="Arial" charset="0"/>
              </a:defRPr>
            </a:lvl1pPr>
          </a:lstStyle>
          <a:p>
            <a:pPr>
              <a:defRPr/>
            </a:pPr>
            <a:fld id="{AE6218CA-2ED8-4A3E-9DC5-0D4489AFAE30}" type="slidenum">
              <a:rPr lang="en-US"/>
              <a:pPr>
                <a:defRPr/>
              </a:pPr>
              <a:t>‹#›</a:t>
            </a:fld>
            <a:r>
              <a:rPr lang="en-US" dirty="0">
                <a:latin typeface="Times New Roman" pitchFamily="-80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40863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5pPr>
      <a:lvl6pPr marL="685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6pPr>
      <a:lvl7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7pPr>
      <a:lvl8pPr marL="2057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8pPr>
      <a:lvl9pPr marL="2743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500" b="1">
          <a:solidFill>
            <a:srgbClr val="CB7023"/>
          </a:solidFill>
          <a:latin typeface="Arial" charset="0"/>
        </a:defRPr>
      </a:lvl9pPr>
    </p:titleStyle>
    <p:bodyStyle>
      <a:lvl1pPr marL="514350" indent="-514350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folHlink"/>
        </a:buClr>
        <a:buBlip>
          <a:blip r:embed="rId13"/>
        </a:buBlip>
        <a:defRPr sz="3600">
          <a:solidFill>
            <a:schemeClr val="tx1"/>
          </a:solidFill>
          <a:latin typeface="+mn-lt"/>
          <a:ea typeface="+mn-ea"/>
          <a:cs typeface="+mn-cs"/>
        </a:defRPr>
      </a:lvl1pPr>
      <a:lvl2pPr marL="1114425" indent="-428625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chemeClr val="tx2"/>
        </a:buClr>
        <a:buSzPct val="80000"/>
        <a:buBlip>
          <a:blip r:embed="rId14"/>
        </a:buBlip>
        <a:defRPr sz="3000">
          <a:solidFill>
            <a:schemeClr val="tx1"/>
          </a:solidFill>
          <a:latin typeface="+mn-lt"/>
        </a:defRPr>
      </a:lvl2pPr>
      <a:lvl3pPr marL="1714500" indent="-342900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Clr>
          <a:srgbClr val="737373"/>
        </a:buClr>
        <a:buSzPct val="60000"/>
        <a:buBlip>
          <a:blip r:embed="rId15"/>
        </a:buBlip>
        <a:defRPr sz="3000">
          <a:solidFill>
            <a:schemeClr val="tx1"/>
          </a:solidFill>
          <a:latin typeface="+mn-lt"/>
        </a:defRPr>
      </a:lvl3pPr>
      <a:lvl4pPr marL="2400300" indent="-342900" algn="l" rtl="0" eaLnBrk="0" fontAlgn="base" hangingPunct="0">
        <a:lnSpc>
          <a:spcPct val="85000"/>
        </a:lnSpc>
        <a:spcBef>
          <a:spcPct val="30000"/>
        </a:spcBef>
        <a:spcAft>
          <a:spcPct val="0"/>
        </a:spcAft>
        <a:buBlip>
          <a:blip r:embed="rId16"/>
        </a:buBlip>
        <a:defRPr sz="2400">
          <a:solidFill>
            <a:schemeClr val="tx1"/>
          </a:solidFill>
          <a:latin typeface="+mn-lt"/>
        </a:defRPr>
      </a:lvl4pPr>
      <a:lvl5pPr marL="30861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100">
          <a:solidFill>
            <a:schemeClr val="tx1"/>
          </a:solidFill>
          <a:latin typeface="+mn-lt"/>
        </a:defRPr>
      </a:lvl5pPr>
      <a:lvl6pPr marL="37719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100">
          <a:solidFill>
            <a:schemeClr val="tx1"/>
          </a:solidFill>
          <a:latin typeface="+mn-lt"/>
        </a:defRPr>
      </a:lvl6pPr>
      <a:lvl7pPr marL="44577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100">
          <a:solidFill>
            <a:schemeClr val="tx1"/>
          </a:solidFill>
          <a:latin typeface="+mn-lt"/>
        </a:defRPr>
      </a:lvl7pPr>
      <a:lvl8pPr marL="51435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100">
          <a:solidFill>
            <a:schemeClr val="tx1"/>
          </a:solidFill>
          <a:latin typeface="+mn-lt"/>
        </a:defRPr>
      </a:lvl8pPr>
      <a:lvl9pPr marL="5829300" indent="-342900" algn="l" rtl="0" eaLnBrk="0" fontAlgn="base" hangingPunct="0">
        <a:spcBef>
          <a:spcPct val="20000"/>
        </a:spcBef>
        <a:spcAft>
          <a:spcPct val="0"/>
        </a:spcAft>
        <a:buBlip>
          <a:blip r:embed="rId13"/>
        </a:buBlip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 dirty="0"/>
              <a:t>Lecture 15.5 - t-SNE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18" y="726452"/>
            <a:ext cx="16620988" cy="990175"/>
          </a:xfrm>
        </p:spPr>
        <p:txBody>
          <a:bodyPr/>
          <a:lstStyle/>
          <a:p>
            <a:r>
              <a:rPr lang="en-US" dirty="0"/>
              <a:t>5. You can see some shapes, sometimes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FAACBFB-5C82-0F4B-9BBF-4DF8CAA01A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793" y="3024554"/>
            <a:ext cx="17070414" cy="35872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4E8CE6B-5F91-9D45-AC38-01FDA44E93B2}"/>
              </a:ext>
            </a:extLst>
          </p:cNvPr>
          <p:cNvSpPr txBox="1"/>
          <p:nvPr/>
        </p:nvSpPr>
        <p:spPr>
          <a:xfrm>
            <a:off x="3496196" y="7410650"/>
            <a:ext cx="11664796" cy="4801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  <a:latin typeface="Trebuchet MS" panose="020B0603020202020204" pitchFamily="34" charset="0"/>
              </a:rPr>
              <a:t>See shapes as “right” perplexity. t-SNE tends to magnify dense regions.</a:t>
            </a:r>
          </a:p>
        </p:txBody>
      </p:sp>
    </p:spTree>
    <p:extLst>
      <p:ext uri="{BB962C8B-B14F-4D97-AF65-F5344CB8AC3E}">
        <p14:creationId xmlns:p14="http://schemas.microsoft.com/office/powerpoint/2010/main" val="2322105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18" y="726452"/>
            <a:ext cx="16620988" cy="990175"/>
          </a:xfrm>
        </p:spPr>
        <p:txBody>
          <a:bodyPr/>
          <a:lstStyle/>
          <a:p>
            <a:r>
              <a:rPr lang="en-US" dirty="0"/>
              <a:t>6. For topology, you may need more than one plot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4DB4C8D-E693-A14F-9F3A-3D9B380546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707" y="3253154"/>
            <a:ext cx="16925191" cy="369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21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18" y="726452"/>
            <a:ext cx="16620988" cy="990175"/>
          </a:xfrm>
        </p:spPr>
        <p:txBody>
          <a:bodyPr/>
          <a:lstStyle/>
          <a:p>
            <a:r>
              <a:rPr lang="en-US" dirty="0"/>
              <a:t>6. For topology, you may need more than one plot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C3CF84-2CDC-6F44-B078-A4F3249DD1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3421" y="1881554"/>
            <a:ext cx="16304185" cy="7367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18737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t-SNE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BB1A-E1E4-A443-9D74-005A3E40C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963" y="2703783"/>
            <a:ext cx="16581120" cy="683918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Non-linear dimensionality reduction method developed for visualizing high-dimensional data in low-dimensional space (e.g., 2D, 3D) [1]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Widely used in numerous fields and applications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Main ideas</a:t>
            </a:r>
          </a:p>
          <a:p>
            <a:pPr marL="1295419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Models similarities between data points as joint probabilities</a:t>
            </a:r>
          </a:p>
          <a:p>
            <a:pPr marL="2157978" lvl="2" indent="-342900">
              <a:buFont typeface="Arial" panose="020B0604020202020204" pitchFamily="34" charset="0"/>
              <a:buChar char="•"/>
            </a:pPr>
            <a:r>
              <a:rPr lang="en-US" sz="2800" dirty="0"/>
              <a:t>Similar (dissimilar) points assigned a higher (lower) probability</a:t>
            </a:r>
          </a:p>
          <a:p>
            <a:pPr marL="1295419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Represents each high-dimensional point by a low-dimensional version (e.g., 2D)</a:t>
            </a:r>
          </a:p>
          <a:p>
            <a:pPr marL="1295419" lvl="1" indent="-342900">
              <a:buFont typeface="Arial" panose="020B0604020202020204" pitchFamily="34" charset="0"/>
              <a:buChar char="•"/>
            </a:pPr>
            <a:r>
              <a:rPr lang="en-US" sz="3200" dirty="0"/>
              <a:t>Minimizes KL divergence between the joint probabilities between originally high-dimensional data and low-dimensional representation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D85D9-0886-E943-AC55-8EE90A32D1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t-distributed Stochastic Neighbor Embedding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C46F03-7EB1-234F-9AC4-8CFE77F6E1E7}"/>
              </a:ext>
            </a:extLst>
          </p:cNvPr>
          <p:cNvSpPr txBox="1"/>
          <p:nvPr/>
        </p:nvSpPr>
        <p:spPr>
          <a:xfrm>
            <a:off x="1143001" y="9385997"/>
            <a:ext cx="13557738" cy="3139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[1] L. v. d. </a:t>
            </a:r>
            <a:r>
              <a:rPr 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Maaten</a:t>
            </a: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 and G. Hinton. Visualizing data using t-</a:t>
            </a:r>
            <a:r>
              <a:rPr 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sne</a:t>
            </a: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. Journal of machine learning research, 9(Nov):2579–2605, 2008.</a:t>
            </a:r>
          </a:p>
        </p:txBody>
      </p:sp>
    </p:spTree>
    <p:extLst>
      <p:ext uri="{BB962C8B-B14F-4D97-AF65-F5344CB8AC3E}">
        <p14:creationId xmlns:p14="http://schemas.microsoft.com/office/powerpoint/2010/main" val="3143404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t-SNE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30BB1A-E1E4-A443-9D74-005A3E40C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9963" y="2507860"/>
            <a:ext cx="16581120" cy="658338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For super-high dimensional data, typically first apply another dimensionality reduction method (e.g., SVD)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Can help discover patterns other techniques cannot (e.g., when linear assumptions violated for PCA)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Extension over SNE</a:t>
            </a:r>
          </a:p>
          <a:p>
            <a:pPr marL="1295419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t-SNE uses heavy-tailed t-distribution (vs Gaussian)</a:t>
            </a:r>
          </a:p>
          <a:p>
            <a:pPr marL="1295419" lvl="1" indent="-342900">
              <a:buFont typeface="Arial" panose="020B0604020202020204" pitchFamily="34" charset="0"/>
              <a:buChar char="•"/>
            </a:pPr>
            <a:r>
              <a:rPr lang="en-US" sz="2800" dirty="0"/>
              <a:t>Suitable for reducing to a very low dimensions (e.g., 2D)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Used to be considered a “slow” method (solving n-body problem)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Now has fast approximate algorithms, and GPU acceleration (available in RAPIDS)</a:t>
            </a:r>
          </a:p>
          <a:p>
            <a:endParaRPr lang="en-US" sz="32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D85D9-0886-E943-AC55-8EE90A32D1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t-distributed Stochastic Neighbor Embedding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C46F03-7EB1-234F-9AC4-8CFE77F6E1E7}"/>
              </a:ext>
            </a:extLst>
          </p:cNvPr>
          <p:cNvSpPr txBox="1"/>
          <p:nvPr/>
        </p:nvSpPr>
        <p:spPr>
          <a:xfrm>
            <a:off x="1143001" y="9385997"/>
            <a:ext cx="13557738" cy="313932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[1] L. v. d. </a:t>
            </a:r>
            <a:r>
              <a:rPr 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Maaten</a:t>
            </a: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 and G. Hinton. Visualizing data using t-</a:t>
            </a:r>
            <a:r>
              <a:rPr lang="en-US" sz="1600" dirty="0" err="1">
                <a:solidFill>
                  <a:schemeClr val="bg1"/>
                </a:solidFill>
                <a:latin typeface="Trebuchet MS" panose="020B0603020202020204" pitchFamily="34" charset="0"/>
              </a:rPr>
              <a:t>sne</a:t>
            </a:r>
            <a:r>
              <a:rPr lang="en-US" sz="1600" dirty="0">
                <a:solidFill>
                  <a:schemeClr val="bg1"/>
                </a:solidFill>
                <a:latin typeface="Trebuchet MS" panose="020B0603020202020204" pitchFamily="34" charset="0"/>
              </a:rPr>
              <a:t>. Journal of machine learning research, 9(Nov):2579–2605, 2008.</a:t>
            </a:r>
          </a:p>
        </p:txBody>
      </p:sp>
    </p:spTree>
    <p:extLst>
      <p:ext uri="{BB962C8B-B14F-4D97-AF65-F5344CB8AC3E}">
        <p14:creationId xmlns:p14="http://schemas.microsoft.com/office/powerpoint/2010/main" val="2018203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925" y="3144336"/>
            <a:ext cx="6103113" cy="1999163"/>
          </a:xfrm>
        </p:spPr>
        <p:txBody>
          <a:bodyPr/>
          <a:lstStyle/>
          <a:p>
            <a:r>
              <a:rPr lang="en-US" dirty="0"/>
              <a:t>Important Considerations when Using t-SNE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D85D9-0886-E943-AC55-8EE90A32D1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747148" y="5304622"/>
            <a:ext cx="6540852" cy="791637"/>
          </a:xfrm>
        </p:spPr>
        <p:txBody>
          <a:bodyPr/>
          <a:lstStyle/>
          <a:p>
            <a:r>
              <a:rPr lang="en-US" sz="2400" dirty="0"/>
              <a:t>Try at  https://</a:t>
            </a:r>
            <a:r>
              <a:rPr lang="en-US" sz="2400" dirty="0" err="1"/>
              <a:t>distill.pub</a:t>
            </a:r>
            <a:r>
              <a:rPr lang="en-US" sz="2400" dirty="0"/>
              <a:t>/2016/misread-</a:t>
            </a:r>
            <a:r>
              <a:rPr lang="en-US" sz="2400" dirty="0" err="1"/>
              <a:t>tsne</a:t>
            </a:r>
            <a:r>
              <a:rPr lang="en-US" sz="2400" dirty="0"/>
              <a:t>/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353EA4-EC35-8C41-A78A-BDFF7B008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831" y="661879"/>
            <a:ext cx="10785208" cy="8963241"/>
          </a:xfrm>
          <a:prstGeom prst="rect">
            <a:avLst/>
          </a:prstGeom>
          <a:ln>
            <a:solidFill>
              <a:schemeClr val="tx1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031927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Hyperparameters really matter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A07EA12-C761-EE49-8430-58B60C201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618" y="3343275"/>
            <a:ext cx="16832873" cy="36004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E0FCA80-A41E-E442-83B1-24E0CBB243FE}"/>
              </a:ext>
            </a:extLst>
          </p:cNvPr>
          <p:cNvSpPr txBox="1"/>
          <p:nvPr/>
        </p:nvSpPr>
        <p:spPr>
          <a:xfrm>
            <a:off x="2380892" y="7244995"/>
            <a:ext cx="13684324" cy="4801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  <a:latin typeface="Trebuchet MS" panose="020B0603020202020204" pitchFamily="34" charset="0"/>
              </a:rPr>
              <a:t>Perplexity recommended to be 5-50. Should be smaller than number of data points.</a:t>
            </a:r>
          </a:p>
        </p:txBody>
      </p:sp>
    </p:spTree>
    <p:extLst>
      <p:ext uri="{BB962C8B-B14F-4D97-AF65-F5344CB8AC3E}">
        <p14:creationId xmlns:p14="http://schemas.microsoft.com/office/powerpoint/2010/main" val="3806951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Hyperparameters really matter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E0FCA80-A41E-E442-83B1-24E0CBB243FE}"/>
              </a:ext>
            </a:extLst>
          </p:cNvPr>
          <p:cNvSpPr txBox="1"/>
          <p:nvPr/>
        </p:nvSpPr>
        <p:spPr>
          <a:xfrm>
            <a:off x="3180804" y="7410650"/>
            <a:ext cx="12295546" cy="4801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800" dirty="0">
                <a:solidFill>
                  <a:schemeClr val="bg1"/>
                </a:solidFill>
                <a:latin typeface="Trebuchet MS" panose="020B0603020202020204" pitchFamily="34" charset="0"/>
              </a:rPr>
              <a:t>“Pinched” may indicate stopping too early. Should wait until convergence. 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2AE936-F751-5943-A3F3-3DD7A633B2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1" y="3150687"/>
            <a:ext cx="16948790" cy="3725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2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Cluster sizes in a t-SNE plot mean nothing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E92E25-BC33-8042-816C-1A9439DC33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1765" y="3294220"/>
            <a:ext cx="16867026" cy="361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9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34831-AEF3-E945-A037-3EF37D1EB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618" y="726452"/>
            <a:ext cx="16620988" cy="990175"/>
          </a:xfrm>
        </p:spPr>
        <p:txBody>
          <a:bodyPr/>
          <a:lstStyle/>
          <a:p>
            <a:r>
              <a:rPr lang="en-US" dirty="0"/>
              <a:t>3. Distances between clusters might not mean anything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20F699B-8C65-DB4D-94F3-601ACE59D6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619" y="3641480"/>
            <a:ext cx="16901090" cy="375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579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NNL_PowerPoint_Template">
  <a:themeElements>
    <a:clrScheme name="Custom 1">
      <a:dk1>
        <a:srgbClr val="000000"/>
      </a:dk1>
      <a:lt1>
        <a:srgbClr val="FFFFFF"/>
      </a:lt1>
      <a:dk2>
        <a:srgbClr val="CB7023"/>
      </a:dk2>
      <a:lt2>
        <a:srgbClr val="333333"/>
      </a:lt2>
      <a:accent1>
        <a:srgbClr val="DDDDDD"/>
      </a:accent1>
      <a:accent2>
        <a:srgbClr val="808080"/>
      </a:accent2>
      <a:accent3>
        <a:srgbClr val="FFFFFF"/>
      </a:accent3>
      <a:accent4>
        <a:srgbClr val="000000"/>
      </a:accent4>
      <a:accent5>
        <a:srgbClr val="EBEBEB"/>
      </a:accent5>
      <a:accent6>
        <a:srgbClr val="737373"/>
      </a:accent6>
      <a:hlink>
        <a:srgbClr val="0070C0"/>
      </a:hlink>
      <a:folHlink>
        <a:srgbClr val="EAEAEA"/>
      </a:folHlink>
    </a:clrScheme>
    <a:fontScheme name="PNNL_PowerPoint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NNL_PowerPoint_Templat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NNL_PowerPoint_Templat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8">
        <a:dk1>
          <a:srgbClr val="000000"/>
        </a:dk1>
        <a:lt1>
          <a:srgbClr val="FFFFFF"/>
        </a:lt1>
        <a:dk2>
          <a:srgbClr val="000000"/>
        </a:dk2>
        <a:lt2>
          <a:srgbClr val="000000"/>
        </a:lt2>
        <a:accent1>
          <a:srgbClr val="0000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E7B900"/>
        </a:accent6>
        <a:hlink>
          <a:srgbClr val="CC33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9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0000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AAACA"/>
        </a:accent5>
        <a:accent6>
          <a:srgbClr val="E7B900"/>
        </a:accent6>
        <a:hlink>
          <a:srgbClr val="006600"/>
        </a:hlink>
        <a:folHlink>
          <a:srgbClr val="CC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10">
        <a:dk1>
          <a:srgbClr val="000000"/>
        </a:dk1>
        <a:lt1>
          <a:srgbClr val="FFFFFF"/>
        </a:lt1>
        <a:dk2>
          <a:srgbClr val="000000"/>
        </a:dk2>
        <a:lt2>
          <a:srgbClr val="4D4D4D"/>
        </a:lt2>
        <a:accent1>
          <a:srgbClr val="336699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ADB8CA"/>
        </a:accent5>
        <a:accent6>
          <a:srgbClr val="E7B900"/>
        </a:accent6>
        <a:hlink>
          <a:srgbClr val="008080"/>
        </a:hlink>
        <a:folHlink>
          <a:srgbClr val="99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NNL_PowerPoint_Template 11">
        <a:dk1>
          <a:srgbClr val="000000"/>
        </a:dk1>
        <a:lt1>
          <a:srgbClr val="FFFFFF"/>
        </a:lt1>
        <a:dk2>
          <a:srgbClr val="CB7023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4C562EF-A760-4D09-A505-BBFA8ABABC05}"/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91627</TotalTime>
  <Words>425</Words>
  <Application>Microsoft Macintosh PowerPoint</Application>
  <PresentationFormat>Custom</PresentationFormat>
  <Paragraphs>38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Times New Roman</vt:lpstr>
      <vt:lpstr>Trebuchet MS</vt:lpstr>
      <vt:lpstr>Wingdings</vt:lpstr>
      <vt:lpstr>Title &amp; Bullet</vt:lpstr>
      <vt:lpstr>1_Title &amp; Bullet</vt:lpstr>
      <vt:lpstr>PNNL_PowerPoint_Template</vt:lpstr>
      <vt:lpstr>Lecture 15.5 - t-SNE</vt:lpstr>
      <vt:lpstr>PowerPoint Presentation</vt:lpstr>
      <vt:lpstr>t-SNE</vt:lpstr>
      <vt:lpstr>t-SNE</vt:lpstr>
      <vt:lpstr>Important Considerations when Using t-SNE</vt:lpstr>
      <vt:lpstr>1. Hyperparameters really matter</vt:lpstr>
      <vt:lpstr>1. Hyperparameters really matter</vt:lpstr>
      <vt:lpstr>2. Cluster sizes in a t-SNE plot mean nothing</vt:lpstr>
      <vt:lpstr>3. Distances between clusters might not mean anything</vt:lpstr>
      <vt:lpstr>5. You can see some shapes, sometimes</vt:lpstr>
      <vt:lpstr>6. For topology, you may need more than one plot</vt:lpstr>
      <vt:lpstr>6. For topology, you may need more than one plot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3646</cp:revision>
  <dcterms:created xsi:type="dcterms:W3CDTF">2008-01-24T03:11:41Z</dcterms:created>
  <dcterms:modified xsi:type="dcterms:W3CDTF">2021-05-04T08:33:51Z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