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  <p:sldMasterId id="2147483992" r:id="rId5"/>
    <p:sldMasterId id="2147484000" r:id="rId6"/>
  </p:sldMasterIdLst>
  <p:notesMasterIdLst>
    <p:notesMasterId r:id="rId16"/>
  </p:notesMasterIdLst>
  <p:handoutMasterIdLst>
    <p:handoutMasterId r:id="rId17"/>
  </p:handoutMasterIdLst>
  <p:sldIdLst>
    <p:sldId id="818" r:id="rId7"/>
    <p:sldId id="809" r:id="rId8"/>
    <p:sldId id="271" r:id="rId9"/>
    <p:sldId id="272" r:id="rId10"/>
    <p:sldId id="274" r:id="rId11"/>
    <p:sldId id="275" r:id="rId12"/>
    <p:sldId id="276" r:id="rId13"/>
    <p:sldId id="277" r:id="rId14"/>
    <p:sldId id="820" r:id="rId15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75E5D7-7294-3040-A00A-81F507B0DE19}" v="1" dt="2021-05-04T10:28:43.9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1020" autoAdjust="0"/>
  </p:normalViewPr>
  <p:slideViewPr>
    <p:cSldViewPr snapToGrid="0">
      <p:cViewPr varScale="1">
        <p:scale>
          <a:sx n="77" d="100"/>
          <a:sy n="77" d="100"/>
        </p:scale>
        <p:origin x="1024" y="200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u, Duen Horng" userId="dc3abf48-14f9-4497-8e09-69bdd976e267" providerId="ADAL" clId="{DC75E5D7-7294-3040-A00A-81F507B0DE19}"/>
    <pc:docChg chg="modSld">
      <pc:chgData name="Chau, Duen Horng" userId="dc3abf48-14f9-4497-8e09-69bdd976e267" providerId="ADAL" clId="{DC75E5D7-7294-3040-A00A-81F507B0DE19}" dt="2021-05-04T07:31:05.398" v="0" actId="20577"/>
      <pc:docMkLst>
        <pc:docMk/>
      </pc:docMkLst>
      <pc:sldChg chg="modSp mod">
        <pc:chgData name="Chau, Duen Horng" userId="dc3abf48-14f9-4497-8e09-69bdd976e267" providerId="ADAL" clId="{DC75E5D7-7294-3040-A00A-81F507B0DE19}" dt="2021-05-04T07:31:05.398" v="0" actId="20577"/>
        <pc:sldMkLst>
          <pc:docMk/>
          <pc:sldMk cId="797556869" sldId="818"/>
        </pc:sldMkLst>
        <pc:spChg chg="mod">
          <ac:chgData name="Chau, Duen Horng" userId="dc3abf48-14f9-4497-8e09-69bdd976e267" providerId="ADAL" clId="{DC75E5D7-7294-3040-A00A-81F507B0DE19}" dt="2021-05-04T07:31:05.398" v="0" actId="20577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5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4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5/4/21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have text clusters or topics, where </a:t>
            </a:r>
            <a:r>
              <a:rPr lang="en-US"/>
              <a:t>a topicis </a:t>
            </a:r>
            <a:r>
              <a:rPr lang="en-US" dirty="0"/>
              <a:t>determine</a:t>
            </a:r>
            <a:r>
              <a:rPr lang="en-US" baseline="0" dirty="0"/>
              <a:t>d by the strength of participation in that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12846-4AA3-480E-B559-32F648417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04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b="0" i="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8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2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6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 b="0" i="0">
                <a:solidFill>
                  <a:schemeClr val="accent4"/>
                </a:solidFill>
                <a:latin typeface="Arial" panose="020B0604020202020204" pitchFamily="34" charset="0"/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5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0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5307" y="549284"/>
            <a:ext cx="17190626" cy="1425696"/>
          </a:xfrm>
          <a:prstGeom prst="rect">
            <a:avLst/>
          </a:prstGeom>
        </p:spPr>
        <p:txBody>
          <a:bodyPr/>
          <a:lstStyle>
            <a:lvl1pPr algn="l">
              <a:defRPr lang="en-US" sz="8003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2922" y="1592668"/>
            <a:ext cx="17153004" cy="108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6002" b="0" i="0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Module Name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297" y="4585979"/>
            <a:ext cx="17190630" cy="865338"/>
          </a:xfrm>
          <a:prstGeom prst="rect">
            <a:avLst/>
          </a:prstGeom>
        </p:spPr>
        <p:txBody>
          <a:bodyPr anchor="ctr"/>
          <a:lstStyle>
            <a:lvl1pPr marL="0" indent="0" algn="l" defTabSz="914379" rtl="0" eaLnBrk="1" latinLnBrk="0" hangingPunct="1">
              <a:lnSpc>
                <a:spcPts val="2801"/>
              </a:lnSpc>
              <a:spcBef>
                <a:spcPct val="20000"/>
              </a:spcBef>
              <a:buFont typeface="Arial"/>
              <a:buNone/>
              <a:defRPr lang="en-US" sz="4800" b="0" i="0" kern="1200" baseline="0" dirty="0">
                <a:solidFill>
                  <a:srgbClr val="EEB2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Professor Name, Ph.D.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486" y="5301952"/>
            <a:ext cx="17209445" cy="50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5295" y="8759371"/>
            <a:ext cx="16287521" cy="13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2" b="0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name: e.g. R Examples</a:t>
            </a:r>
          </a:p>
          <a:p>
            <a:pPr lvl="0"/>
            <a:r>
              <a:rPr lang="en-US" dirty="0" err="1"/>
              <a:t>Subname</a:t>
            </a:r>
            <a:r>
              <a:rPr lang="en-US" dirty="0"/>
              <a:t> if applicable (e.g. Part II)</a:t>
            </a:r>
          </a:p>
          <a:p>
            <a:pPr lvl="0"/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9" y="5792234"/>
            <a:ext cx="17190632" cy="644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School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88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61"/>
            <a:ext cx="17124785" cy="1987550"/>
          </a:xfrm>
          <a:prstGeom prst="rect">
            <a:avLst/>
          </a:prstGeom>
        </p:spPr>
        <p:txBody>
          <a:bodyPr/>
          <a:lstStyle>
            <a:lvl1pPr algn="l">
              <a:defRPr lang="en-US" sz="8003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36641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697" y="2536907"/>
            <a:ext cx="16560332" cy="7039835"/>
          </a:xfrm>
          <a:prstGeom prst="rect">
            <a:avLst/>
          </a:prstGeom>
        </p:spPr>
        <p:txBody>
          <a:bodyPr/>
          <a:lstStyle>
            <a:lvl1pPr>
              <a:defRPr sz="4001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2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1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7" y="549361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8003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91576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699" y="2536916"/>
            <a:ext cx="16899006" cy="6572250"/>
          </a:xfrm>
          <a:prstGeom prst="rect">
            <a:avLst/>
          </a:prstGeom>
        </p:spPr>
        <p:txBody>
          <a:bodyPr/>
          <a:lstStyle>
            <a:lvl1pPr marL="428625" indent="-428625">
              <a:buFont typeface="Arial"/>
              <a:buChar char="•"/>
              <a:defRPr sz="4001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 </a:t>
            </a:r>
          </a:p>
          <a:p>
            <a:r>
              <a:rPr lang="en-US" sz="3602" dirty="0"/>
              <a:t>of the printing and typesetting industry. </a:t>
            </a:r>
            <a:r>
              <a:rPr lang="en-US" sz="3602" dirty="0" err="1"/>
              <a:t>Lorem</a:t>
            </a:r>
            <a:r>
              <a:rPr lang="en-US" sz="3602" dirty="0"/>
              <a:t> </a:t>
            </a:r>
            <a:r>
              <a:rPr lang="en-US" sz="3602" dirty="0" err="1"/>
              <a:t>Ipsum</a:t>
            </a:r>
            <a:r>
              <a:rPr lang="en-US" sz="3602" dirty="0"/>
              <a:t> has been the industry's standard dummy text ever since the 1500s, when an unknown printer took a galley of type and scrambled it to make a type specimen book. </a:t>
            </a:r>
          </a:p>
          <a:p>
            <a:endParaRPr lang="en-US" sz="3602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4" y="549361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8003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820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84" y="2220150"/>
            <a:ext cx="7190555" cy="7224888"/>
          </a:xfrm>
          <a:prstGeom prst="rect">
            <a:avLst/>
          </a:prstGeom>
        </p:spPr>
        <p:txBody>
          <a:bodyPr/>
          <a:lstStyle>
            <a:lvl1pPr marL="428625" indent="-428625">
              <a:buFont typeface="Arial"/>
              <a:buChar char="•"/>
              <a:defRPr sz="4001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2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6" y="2220150"/>
            <a:ext cx="9896594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698" y="549361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3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7157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b="0" i="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1" y="2186791"/>
            <a:ext cx="16221665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8" y="549361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3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56406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1" y="2209874"/>
            <a:ext cx="8427912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1" y="549362"/>
            <a:ext cx="12364637" cy="1987550"/>
          </a:xfrm>
          <a:prstGeom prst="rect">
            <a:avLst/>
          </a:prstGeom>
        </p:spPr>
        <p:txBody>
          <a:bodyPr/>
          <a:lstStyle>
            <a:lvl1pPr algn="l">
              <a:defRPr lang="en-US" sz="8003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33479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 b="0" i="0">
                <a:solidFill>
                  <a:schemeClr val="accent4"/>
                </a:solidFill>
                <a:latin typeface="Arial" panose="020B0604020202020204" pitchFamily="34" charset="0"/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b="0" i="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b="0" i="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8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49359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3DF65CF-1C7D-FD43-84B7-0C457A764882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87371DE-4BCA-5540-A209-13F1880BC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9AB3C6E-21D3-D041-A848-D0CF08DEFEE4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DD53517-9B8F-C044-9C1D-54BDEAF8E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7ACE6008-36C4-864D-A1D8-98E53FDEA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DA1E172-309B-7346-A1BE-57DF06F26A40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A44B933-77BF-3542-9AE0-580CC53CC95F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286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</p:sldLayoutIdLst>
  <p:txStyles>
    <p:titleStyle>
      <a:lvl1pPr algn="l" defTabSz="914379" rtl="0" eaLnBrk="1" latinLnBrk="0" hangingPunct="1">
        <a:spcBef>
          <a:spcPct val="0"/>
        </a:spcBef>
        <a:buNone/>
        <a:defRPr sz="88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9" rtl="0" eaLnBrk="1" latinLnBrk="0" hangingPunct="1">
        <a:spcBef>
          <a:spcPct val="20000"/>
        </a:spcBef>
        <a:buFont typeface="Arial"/>
        <a:buNone/>
        <a:defRPr sz="6401" kern="1200">
          <a:solidFill>
            <a:schemeClr val="tx1"/>
          </a:solidFill>
          <a:latin typeface="+mn-lt"/>
          <a:ea typeface="+mn-ea"/>
          <a:cs typeface="+mn-cs"/>
        </a:defRPr>
      </a:lvl1pPr>
      <a:lvl2pPr marL="1485866" indent="-571488" algn="l" defTabSz="914379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8" indent="-457188" algn="l" defTabSz="91437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324" indent="-457188" algn="l" defTabSz="914379" rtl="0" eaLnBrk="1" latinLnBrk="0" hangingPunct="1">
        <a:spcBef>
          <a:spcPct val="20000"/>
        </a:spcBef>
        <a:buFont typeface="Arial"/>
        <a:buChar char="–"/>
        <a:defRPr sz="4001" kern="1200">
          <a:solidFill>
            <a:schemeClr val="tx1"/>
          </a:solidFill>
          <a:latin typeface="+mn-lt"/>
          <a:ea typeface="+mn-ea"/>
          <a:cs typeface="+mn-cs"/>
        </a:defRPr>
      </a:lvl4pPr>
      <a:lvl5pPr marL="4114703" indent="-457188" algn="l" defTabSz="914379" rtl="0" eaLnBrk="1" latinLnBrk="0" hangingPunct="1">
        <a:spcBef>
          <a:spcPct val="20000"/>
        </a:spcBef>
        <a:buFont typeface="Arial"/>
        <a:buChar char="»"/>
        <a:defRPr sz="4001" kern="1200">
          <a:solidFill>
            <a:schemeClr val="tx1"/>
          </a:solidFill>
          <a:latin typeface="+mn-lt"/>
          <a:ea typeface="+mn-ea"/>
          <a:cs typeface="+mn-cs"/>
        </a:defRPr>
      </a:lvl5pPr>
      <a:lvl6pPr marL="5029083" indent="-457188" algn="l" defTabSz="914379" rtl="0" eaLnBrk="1" latinLnBrk="0" hangingPunct="1">
        <a:spcBef>
          <a:spcPct val="20000"/>
        </a:spcBef>
        <a:buFont typeface="Arial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6pPr>
      <a:lvl7pPr marL="5943459" indent="-457188" algn="l" defTabSz="914379" rtl="0" eaLnBrk="1" latinLnBrk="0" hangingPunct="1">
        <a:spcBef>
          <a:spcPct val="20000"/>
        </a:spcBef>
        <a:buFont typeface="Arial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7pPr>
      <a:lvl8pPr marL="6857838" indent="-457188" algn="l" defTabSz="914379" rtl="0" eaLnBrk="1" latinLnBrk="0" hangingPunct="1">
        <a:spcBef>
          <a:spcPct val="20000"/>
        </a:spcBef>
        <a:buFont typeface="Arial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8pPr>
      <a:lvl9pPr marL="7772216" indent="-457188" algn="l" defTabSz="914379" rtl="0" eaLnBrk="1" latinLnBrk="0" hangingPunct="1">
        <a:spcBef>
          <a:spcPct val="20000"/>
        </a:spcBef>
        <a:buFont typeface="Arial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9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1pPr>
      <a:lvl2pPr marL="914379" algn="l" defTabSz="914379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2pPr>
      <a:lvl3pPr marL="1828757" algn="l" defTabSz="914379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3pPr>
      <a:lvl4pPr marL="2743137" algn="l" defTabSz="914379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4pPr>
      <a:lvl5pPr marL="3657513" algn="l" defTabSz="914379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5pPr>
      <a:lvl6pPr marL="4571892" algn="l" defTabSz="914379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6pPr>
      <a:lvl7pPr marL="5486271" algn="l" defTabSz="914379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9" algn="l" defTabSz="914379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8pPr>
      <a:lvl9pPr marL="7315028" algn="l" defTabSz="914379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vis.stanford.edu/papers/termit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6" y="6705601"/>
            <a:ext cx="16304786" cy="1638092"/>
          </a:xfrm>
        </p:spPr>
        <p:txBody>
          <a:bodyPr/>
          <a:lstStyle/>
          <a:p>
            <a:r>
              <a:rPr lang="en-US"/>
              <a:t>Lecture 15.7 </a:t>
            </a:r>
            <a:r>
              <a:rPr lang="en-US" dirty="0"/>
              <a:t>- Visualizing Clusters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143916-FA3A-4CE0-AECA-AE8FAACB5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D3 has some built-in techniques</a:t>
            </a: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6C3E1395-D518-4E96-BACB-D4165F05B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163" y="2536910"/>
            <a:ext cx="5933498" cy="2670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A8B0F963-ACAF-4909-B330-B677CFBF7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592" y="2536910"/>
            <a:ext cx="5933498" cy="2670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9961558B-4DAA-4514-8647-07F18CCC7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593" y="6016337"/>
            <a:ext cx="5933496" cy="2670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060C60FB-458E-4A35-A567-8F92DFFA44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8163" y="5737557"/>
            <a:ext cx="5933498" cy="267007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https://github.com/mbostock/d3/wiki/Hierarchy-Layout">
            <a:extLst>
              <a:ext uri="{FF2B5EF4-FFF2-40B4-BE49-F238E27FC236}">
                <a16:creationId xmlns:a16="http://schemas.microsoft.com/office/drawing/2014/main" id="{A2B8D7D3-FC8C-4610-A8A8-DA74AC3F7F78}"/>
              </a:ext>
            </a:extLst>
          </p:cNvPr>
          <p:cNvSpPr txBox="1"/>
          <p:nvPr/>
        </p:nvSpPr>
        <p:spPr>
          <a:xfrm>
            <a:off x="2631592" y="9157210"/>
            <a:ext cx="707179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6200" tIns="76200" rIns="76200" bIns="76200" anchor="ctr">
            <a:spAutoFit/>
          </a:bodyPr>
          <a:lstStyle>
            <a:lvl1pPr>
              <a:defRPr sz="2400"/>
            </a:lvl1pPr>
          </a:lstStyle>
          <a:p>
            <a:pPr defTabSz="876300" fontAlgn="auto" hangingPunct="0">
              <a:spcBef>
                <a:spcPts val="0"/>
              </a:spcBef>
              <a:spcAft>
                <a:spcPts val="0"/>
              </a:spcAft>
            </a:pPr>
            <a:r>
              <a:rPr sz="12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https://github.com/mbostock/d3/wiki/Hierarchy-Layout</a:t>
            </a:r>
          </a:p>
        </p:txBody>
      </p:sp>
    </p:spTree>
    <p:extLst>
      <p:ext uri="{BB962C8B-B14F-4D97-AF65-F5344CB8AC3E}">
        <p14:creationId xmlns:p14="http://schemas.microsoft.com/office/powerpoint/2010/main" val="421823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sualizing Topics as Matrix">
            <a:extLst>
              <a:ext uri="{FF2B5EF4-FFF2-40B4-BE49-F238E27FC236}">
                <a16:creationId xmlns:a16="http://schemas.microsoft.com/office/drawing/2014/main" id="{48CA0F81-CAB1-4ACF-BD71-E98ED90B97E1}"/>
              </a:ext>
            </a:extLst>
          </p:cNvPr>
          <p:cNvSpPr txBox="1">
            <a:spLocks/>
          </p:cNvSpPr>
          <p:nvPr/>
        </p:nvSpPr>
        <p:spPr>
          <a:xfrm>
            <a:off x="569603" y="-128668"/>
            <a:ext cx="18040352" cy="2457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6200" tIns="76200" rIns="76200" bIns="76200" anchor="ctr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l" defTabSz="779906" fontAlgn="auto">
              <a:defRPr sz="7476"/>
            </a:pPr>
            <a:r>
              <a:rPr lang="en-US" sz="5400" b="1" kern="0" dirty="0">
                <a:latin typeface="Arial" panose="020B0604020202020204" pitchFamily="34" charset="0"/>
                <a:ea typeface="Vitesse" charset="0"/>
                <a:cs typeface="Arial" panose="020B0604020202020204" pitchFamily="34" charset="0"/>
              </a:rPr>
              <a:t>Visualizing </a:t>
            </a:r>
            <a:r>
              <a:rPr lang="en-US" sz="5400" b="1" kern="0" dirty="0">
                <a:solidFill>
                  <a:srgbClr val="DE6A10"/>
                </a:solidFill>
                <a:latin typeface="Arial" panose="020B0604020202020204" pitchFamily="34" charset="0"/>
                <a:ea typeface="Vitesse" charset="0"/>
                <a:cs typeface="Arial" panose="020B0604020202020204" pitchFamily="34" charset="0"/>
              </a:rPr>
              <a:t>Topics</a:t>
            </a:r>
            <a:r>
              <a:rPr lang="en-US" sz="5400" b="1" kern="0" dirty="0">
                <a:latin typeface="Arial" panose="020B0604020202020204" pitchFamily="34" charset="0"/>
                <a:ea typeface="Vitesse" charset="0"/>
                <a:cs typeface="Arial" panose="020B0604020202020204" pitchFamily="34" charset="0"/>
              </a:rPr>
              <a:t> as Matrix </a:t>
            </a:r>
          </a:p>
        </p:txBody>
      </p:sp>
      <p:pic>
        <p:nvPicPr>
          <p:cNvPr id="7" name="Stanford_Vis_Group___Termite__Visualization_Techniques_for_Assessing_Textual_Topic_Models.png" descr="Stanford_Vis_Group___Termite__Visualization_Techniques_for_Assessing_Textual_Topic_Models.png">
            <a:extLst>
              <a:ext uri="{FF2B5EF4-FFF2-40B4-BE49-F238E27FC236}">
                <a16:creationId xmlns:a16="http://schemas.microsoft.com/office/drawing/2014/main" id="{1120062D-3440-4302-90F7-DBE4582AFF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2324" y="2586978"/>
            <a:ext cx="11931945" cy="691708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rmite: Visualization Techniques for Assessing Textual Topic Models…">
            <a:extLst>
              <a:ext uri="{FF2B5EF4-FFF2-40B4-BE49-F238E27FC236}">
                <a16:creationId xmlns:a16="http://schemas.microsoft.com/office/drawing/2014/main" id="{848AEB85-538A-46FF-A49F-D3E82755549C}"/>
              </a:ext>
            </a:extLst>
          </p:cNvPr>
          <p:cNvSpPr txBox="1"/>
          <p:nvPr/>
        </p:nvSpPr>
        <p:spPr>
          <a:xfrm>
            <a:off x="569603" y="1572260"/>
            <a:ext cx="14694432" cy="1123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  <a:defRPr sz="2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550" kern="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Termite: Visualization Techniques for Assessing Textual Topic Models</a:t>
            </a:r>
          </a:p>
          <a:p>
            <a:pPr defTabSz="685800" fontAlgn="auto" hangingPunct="0">
              <a:spcBef>
                <a:spcPts val="0"/>
              </a:spcBef>
              <a:spcAft>
                <a:spcPts val="0"/>
              </a:spcAft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550" kern="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Jason Chuang, Christopher D. Manning, Jeffrey </a:t>
            </a:r>
            <a:r>
              <a:rPr sz="2550" kern="0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Heer</a:t>
            </a:r>
            <a:r>
              <a:rPr sz="2550" kern="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AVI 2012.</a:t>
            </a:r>
          </a:p>
          <a:p>
            <a:pPr defTabSz="685800" fontAlgn="auto" hangingPunct="0">
              <a:spcBef>
                <a:spcPts val="0"/>
              </a:spcBef>
              <a:spcAft>
                <a:spcPts val="0"/>
              </a:spcAft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200" u="sng" kern="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http://vis.stanford.edu/papers/termite</a:t>
            </a:r>
            <a:endParaRPr sz="1200" u="sng" kern="0" dirty="0">
              <a:solidFill>
                <a:srgbClr val="00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790948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s_stanford_edu_files_2012-Termite-AVI_pdf.jpg" descr="vis_stanford_edu_files_2012-Termite-AVI_pdf.jpg">
            <a:extLst>
              <a:ext uri="{FF2B5EF4-FFF2-40B4-BE49-F238E27FC236}">
                <a16:creationId xmlns:a16="http://schemas.microsoft.com/office/drawing/2014/main" id="{D13C021D-6731-4ABA-861C-3750FF6B9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680" y="1679171"/>
            <a:ext cx="12008096" cy="778207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rmite: Topic Model VisualizationAnaly">
            <a:extLst>
              <a:ext uri="{FF2B5EF4-FFF2-40B4-BE49-F238E27FC236}">
                <a16:creationId xmlns:a16="http://schemas.microsoft.com/office/drawing/2014/main" id="{FCB3E267-1325-4C34-8C56-91E71189C144}"/>
              </a:ext>
            </a:extLst>
          </p:cNvPr>
          <p:cNvSpPr txBox="1">
            <a:spLocks/>
          </p:cNvSpPr>
          <p:nvPr/>
        </p:nvSpPr>
        <p:spPr>
          <a:xfrm>
            <a:off x="759576" y="261066"/>
            <a:ext cx="18040350" cy="1850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6200" tIns="76200" rIns="76200" bIns="7620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l" defTabSz="630936" fontAlgn="auto">
              <a:defRPr sz="6048"/>
            </a:pPr>
            <a:r>
              <a:rPr lang="en-US" sz="5400" b="1" kern="0" dirty="0">
                <a:latin typeface="Arial" panose="020B0604020202020204" pitchFamily="34" charset="0"/>
                <a:ea typeface="Vitesse" charset="0"/>
                <a:cs typeface="Arial" panose="020B0604020202020204" pitchFamily="34" charset="0"/>
              </a:rPr>
              <a:t>Termite: Topic Model Visualization</a:t>
            </a:r>
            <a:endParaRPr lang="en-US" sz="5400" b="1" kern="0" baseline="27777" dirty="0">
              <a:solidFill>
                <a:srgbClr val="2271B5"/>
              </a:solidFill>
              <a:latin typeface="Arial" panose="020B0604020202020204" pitchFamily="34" charset="0"/>
              <a:ea typeface="Vitesse" charset="0"/>
              <a:cs typeface="Arial" panose="020B0604020202020204" pitchFamily="34" charset="0"/>
            </a:endParaRPr>
          </a:p>
        </p:txBody>
      </p:sp>
      <p:sp>
        <p:nvSpPr>
          <p:cNvPr id="9" name="http://vis.stanford.edu/papers/termite">
            <a:extLst>
              <a:ext uri="{FF2B5EF4-FFF2-40B4-BE49-F238E27FC236}">
                <a16:creationId xmlns:a16="http://schemas.microsoft.com/office/drawing/2014/main" id="{7B7FA7B2-516B-434D-A68E-D6ABC983676D}"/>
              </a:ext>
            </a:extLst>
          </p:cNvPr>
          <p:cNvSpPr txBox="1"/>
          <p:nvPr/>
        </p:nvSpPr>
        <p:spPr>
          <a:xfrm>
            <a:off x="2895406" y="9426084"/>
            <a:ext cx="264816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algn="l" defTabSz="457200">
              <a:defRPr sz="2400"/>
            </a:lvl1pPr>
          </a:lstStyle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r>
              <a:rPr sz="12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http://vis.stanford.edu/papers/termite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B6807E-3059-4BEB-B1EE-211BC140D974}"/>
              </a:ext>
            </a:extLst>
          </p:cNvPr>
          <p:cNvSpPr txBox="1"/>
          <p:nvPr/>
        </p:nvSpPr>
        <p:spPr>
          <a:xfrm>
            <a:off x="10700510" y="8779753"/>
            <a:ext cx="3621504" cy="646331"/>
          </a:xfrm>
          <a:prstGeom prst="rect">
            <a:avLst/>
          </a:prstGeom>
          <a:solidFill>
            <a:srgbClr val="5F5F5F"/>
          </a:solidFill>
        </p:spPr>
        <p:txBody>
          <a:bodyPr wrap="none" rtlCol="0">
            <a:spAutoFit/>
          </a:bodyPr>
          <a:lstStyle/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Using “Seriation”</a:t>
            </a:r>
          </a:p>
        </p:txBody>
      </p:sp>
    </p:spTree>
    <p:extLst>
      <p:ext uri="{BB962C8B-B14F-4D97-AF65-F5344CB8AC3E}">
        <p14:creationId xmlns:p14="http://schemas.microsoft.com/office/powerpoint/2010/main" val="1992320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280E6315-8C7C-48E2-980D-5B36EDA80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485" y="2251785"/>
            <a:ext cx="10744294" cy="688400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isualizing Graph Communities  (using colors)">
            <a:extLst>
              <a:ext uri="{FF2B5EF4-FFF2-40B4-BE49-F238E27FC236}">
                <a16:creationId xmlns:a16="http://schemas.microsoft.com/office/drawing/2014/main" id="{30918F2F-FA9B-4B18-8153-28A9ED103BA6}"/>
              </a:ext>
            </a:extLst>
          </p:cNvPr>
          <p:cNvSpPr txBox="1">
            <a:spLocks/>
          </p:cNvSpPr>
          <p:nvPr/>
        </p:nvSpPr>
        <p:spPr>
          <a:xfrm>
            <a:off x="868534" y="615142"/>
            <a:ext cx="16550931" cy="1446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6200" tIns="76200" rIns="76200" bIns="7620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l" defTabSz="701039" fontAlgn="auto">
              <a:defRPr sz="6720"/>
            </a:pPr>
            <a:r>
              <a:rPr lang="en-US" sz="5400" b="1" kern="0" dirty="0">
                <a:latin typeface="Arial" panose="020B0604020202020204" pitchFamily="34" charset="0"/>
                <a:ea typeface="Vitesse" charset="0"/>
                <a:cs typeface="Arial" panose="020B0604020202020204" pitchFamily="34" charset="0"/>
              </a:rPr>
              <a:t>Visualizing Graph Communities  </a:t>
            </a:r>
            <a:r>
              <a:rPr lang="en-US" sz="5400" kern="0" dirty="0">
                <a:latin typeface="Arial" panose="020B0604020202020204" pitchFamily="34" charset="0"/>
                <a:ea typeface="Vitesse" charset="0"/>
                <a:cs typeface="Arial" panose="020B0604020202020204" pitchFamily="34" charset="0"/>
              </a:rPr>
              <a:t>(using colors)</a:t>
            </a:r>
          </a:p>
        </p:txBody>
      </p:sp>
    </p:spTree>
    <p:extLst>
      <p:ext uri="{BB962C8B-B14F-4D97-AF65-F5344CB8AC3E}">
        <p14:creationId xmlns:p14="http://schemas.microsoft.com/office/powerpoint/2010/main" val="3842552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sualizing Graph Communities  (using colors)">
            <a:extLst>
              <a:ext uri="{FF2B5EF4-FFF2-40B4-BE49-F238E27FC236}">
                <a16:creationId xmlns:a16="http://schemas.microsoft.com/office/drawing/2014/main" id="{30918F2F-FA9B-4B18-8153-28A9ED103BA6}"/>
              </a:ext>
            </a:extLst>
          </p:cNvPr>
          <p:cNvSpPr txBox="1">
            <a:spLocks/>
          </p:cNvSpPr>
          <p:nvPr/>
        </p:nvSpPr>
        <p:spPr>
          <a:xfrm>
            <a:off x="655401" y="176720"/>
            <a:ext cx="18040350" cy="2457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6200" tIns="76200" rIns="76200" bIns="7620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l" defTabSz="701039" fontAlgn="auto">
              <a:defRPr sz="6720"/>
            </a:pPr>
            <a:r>
              <a:rPr lang="en-US" sz="5400" b="1" kern="0" dirty="0">
                <a:latin typeface="Arial" panose="020B0604020202020204" pitchFamily="34" charset="0"/>
                <a:ea typeface="Vitesse" charset="0"/>
                <a:cs typeface="Arial" panose="020B0604020202020204" pitchFamily="34" charset="0"/>
              </a:rPr>
              <a:t>Visualizing Graph Communities </a:t>
            </a:r>
            <a:br>
              <a:rPr lang="en-US" sz="5400" kern="0" dirty="0">
                <a:latin typeface="Arial" panose="020B0604020202020204" pitchFamily="34" charset="0"/>
                <a:ea typeface="Vitesse" charset="0"/>
                <a:cs typeface="Arial" panose="020B0604020202020204" pitchFamily="34" charset="0"/>
              </a:rPr>
            </a:br>
            <a:r>
              <a:rPr lang="en-US" sz="4400" kern="0" dirty="0">
                <a:latin typeface="Arial" panose="020B0604020202020204" pitchFamily="34" charset="0"/>
                <a:ea typeface="Vitesse" charset="0"/>
                <a:cs typeface="Arial" panose="020B0604020202020204" pitchFamily="34" charset="0"/>
              </a:rPr>
              <a:t>(using colors and convex hulls)</a:t>
            </a:r>
            <a:endParaRPr lang="en-US" sz="5400" kern="0" dirty="0">
              <a:latin typeface="Arial" panose="020B0604020202020204" pitchFamily="34" charset="0"/>
              <a:ea typeface="Vitesse" charset="0"/>
              <a:cs typeface="Arial" panose="020B0604020202020204" pitchFamily="34" charset="0"/>
            </a:endParaRPr>
          </a:p>
        </p:txBody>
      </p:sp>
      <p:pic>
        <p:nvPicPr>
          <p:cNvPr id="4" name="apolo_screenshot.png" descr="apolo_screenshot.png">
            <a:extLst>
              <a:ext uri="{FF2B5EF4-FFF2-40B4-BE49-F238E27FC236}">
                <a16:creationId xmlns:a16="http://schemas.microsoft.com/office/drawing/2014/main" id="{8600AFAA-6B3D-44B7-82C9-A6790F9E2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8451" y="2334498"/>
            <a:ext cx="13891098" cy="703209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ttp://www.cc.gatech.edu/~dchau/papers/11-chi-apolo.pdf">
            <a:extLst>
              <a:ext uri="{FF2B5EF4-FFF2-40B4-BE49-F238E27FC236}">
                <a16:creationId xmlns:a16="http://schemas.microsoft.com/office/drawing/2014/main" id="{CDDAC227-BB33-4358-BD28-E02F80054A15}"/>
              </a:ext>
            </a:extLst>
          </p:cNvPr>
          <p:cNvSpPr txBox="1"/>
          <p:nvPr/>
        </p:nvSpPr>
        <p:spPr>
          <a:xfrm>
            <a:off x="2198451" y="9536148"/>
            <a:ext cx="6046528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>
              <a:defRPr sz="2400"/>
            </a:lvl1pPr>
          </a:lstStyle>
          <a:p>
            <a:pPr defTabSz="876300" fontAlgn="auto" hangingPunct="0">
              <a:spcBef>
                <a:spcPts val="0"/>
              </a:spcBef>
              <a:spcAft>
                <a:spcPts val="0"/>
              </a:spcAft>
            </a:pPr>
            <a:r>
              <a:rPr sz="18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http://www.cc.gatech.edu/~dchau/papers/11-chi-apolo.pdf</a:t>
            </a:r>
          </a:p>
        </p:txBody>
      </p:sp>
    </p:spTree>
    <p:extLst>
      <p:ext uri="{BB962C8B-B14F-4D97-AF65-F5344CB8AC3E}">
        <p14:creationId xmlns:p14="http://schemas.microsoft.com/office/powerpoint/2010/main" val="1014538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sualizing Graph Communities  (using colors)">
            <a:extLst>
              <a:ext uri="{FF2B5EF4-FFF2-40B4-BE49-F238E27FC236}">
                <a16:creationId xmlns:a16="http://schemas.microsoft.com/office/drawing/2014/main" id="{30918F2F-FA9B-4B18-8153-28A9ED103BA6}"/>
              </a:ext>
            </a:extLst>
          </p:cNvPr>
          <p:cNvSpPr txBox="1">
            <a:spLocks/>
          </p:cNvSpPr>
          <p:nvPr/>
        </p:nvSpPr>
        <p:spPr>
          <a:xfrm>
            <a:off x="541160" y="390293"/>
            <a:ext cx="18040350" cy="1530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6200" tIns="76200" rIns="76200" bIns="7620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l" defTabSz="701039" fontAlgn="auto">
              <a:defRPr sz="6720"/>
            </a:pPr>
            <a:r>
              <a:rPr lang="en-US" sz="5400" b="1" kern="0" dirty="0">
                <a:latin typeface="Arial" panose="020B0604020202020204" pitchFamily="34" charset="0"/>
                <a:ea typeface="Vitesse" charset="0"/>
                <a:cs typeface="Arial" panose="020B0604020202020204" pitchFamily="34" charset="0"/>
              </a:rPr>
              <a:t>Visualizing Graph Communities as Matrix</a:t>
            </a:r>
          </a:p>
        </p:txBody>
      </p:sp>
      <p:pic>
        <p:nvPicPr>
          <p:cNvPr id="5" name="Les_Misérables_Co-occurrence.png" descr="Les_Misérables_Co-occurrence.png">
            <a:extLst>
              <a:ext uri="{FF2B5EF4-FFF2-40B4-BE49-F238E27FC236}">
                <a16:creationId xmlns:a16="http://schemas.microsoft.com/office/drawing/2014/main" id="{3C347585-6F82-4597-A283-2945B68DC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758" y="1921029"/>
            <a:ext cx="6887156" cy="739368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quire good node ordering!">
            <a:extLst>
              <a:ext uri="{FF2B5EF4-FFF2-40B4-BE49-F238E27FC236}">
                <a16:creationId xmlns:a16="http://schemas.microsoft.com/office/drawing/2014/main" id="{3D93D3C9-3D3E-4B41-BE1F-D83666CCCE7E}"/>
              </a:ext>
            </a:extLst>
          </p:cNvPr>
          <p:cNvSpPr txBox="1"/>
          <p:nvPr/>
        </p:nvSpPr>
        <p:spPr>
          <a:xfrm>
            <a:off x="11290656" y="5402043"/>
            <a:ext cx="5546390" cy="661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>
              <a:defRPr sz="3000">
                <a:solidFill>
                  <a:schemeClr val="accent2"/>
                </a:solidFill>
              </a:defRPr>
            </a:lvl1pPr>
          </a:lstStyle>
          <a:p>
            <a:pPr algn="ctr" defTabSz="876300" fontAlgn="auto" hangingPunct="0">
              <a:spcBef>
                <a:spcPts val="0"/>
              </a:spcBef>
              <a:spcAft>
                <a:spcPts val="0"/>
              </a:spcAft>
            </a:pPr>
            <a:r>
              <a:rPr sz="3300" kern="0" dirty="0">
                <a:solidFill>
                  <a:srgbClr val="00882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Require good node ordering!</a:t>
            </a:r>
          </a:p>
        </p:txBody>
      </p:sp>
      <p:sp>
        <p:nvSpPr>
          <p:cNvPr id="11" name="https://bost.ocks.org/mike/miserables/">
            <a:extLst>
              <a:ext uri="{FF2B5EF4-FFF2-40B4-BE49-F238E27FC236}">
                <a16:creationId xmlns:a16="http://schemas.microsoft.com/office/drawing/2014/main" id="{8B54A1FA-ADC5-4493-B537-66639FFE520E}"/>
              </a:ext>
            </a:extLst>
          </p:cNvPr>
          <p:cNvSpPr txBox="1"/>
          <p:nvPr/>
        </p:nvSpPr>
        <p:spPr>
          <a:xfrm>
            <a:off x="4040012" y="9314715"/>
            <a:ext cx="272510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>
              <a:defRPr sz="2600"/>
            </a:lvl1pPr>
          </a:lstStyle>
          <a:p>
            <a:pPr algn="ctr" defTabSz="876300" fontAlgn="auto" hangingPunct="0">
              <a:spcBef>
                <a:spcPts val="0"/>
              </a:spcBef>
              <a:spcAft>
                <a:spcPts val="0"/>
              </a:spcAft>
            </a:pPr>
            <a:r>
              <a:rPr sz="12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https://bost.ocks.org/mike/miserables/</a:t>
            </a:r>
          </a:p>
        </p:txBody>
      </p:sp>
    </p:spTree>
    <p:extLst>
      <p:ext uri="{BB962C8B-B14F-4D97-AF65-F5344CB8AC3E}">
        <p14:creationId xmlns:p14="http://schemas.microsoft.com/office/powerpoint/2010/main" val="2641355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Page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b2811cf8-4877-470e-bec4-f5c16c1a5202"/>
  </ds:schemaRefs>
</ds:datastoreItem>
</file>

<file path=customXml/itemProps3.xml><?xml version="1.0" encoding="utf-8"?>
<ds:datastoreItem xmlns:ds="http://schemas.openxmlformats.org/officeDocument/2006/customXml" ds:itemID="{EAA65FAC-2032-4F21-ABB0-0EF637EC0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811cf8-4877-470e-bec4-f5c16c1a5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91573</TotalTime>
  <Words>205</Words>
  <Application>Microsoft Macintosh PowerPoint</Application>
  <PresentationFormat>Custom</PresentationFormat>
  <Paragraphs>23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Helvetica</vt:lpstr>
      <vt:lpstr>Trebuchet MS</vt:lpstr>
      <vt:lpstr>Wingdings</vt:lpstr>
      <vt:lpstr>Title &amp; Bullet</vt:lpstr>
      <vt:lpstr>1_Title &amp; Bullet</vt:lpstr>
      <vt:lpstr>Full Page Layout</vt:lpstr>
      <vt:lpstr>Lecture 15.7 - Visualizing Clusters</vt:lpstr>
      <vt:lpstr>PowerPoint Presentation</vt:lpstr>
      <vt:lpstr>D3 has some built-in techniques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Chau, Duen Horng</cp:lastModifiedBy>
  <cp:revision>3641</cp:revision>
  <dcterms:created xsi:type="dcterms:W3CDTF">2008-01-24T03:11:41Z</dcterms:created>
  <dcterms:modified xsi:type="dcterms:W3CDTF">2021-05-04T10:28:44Z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