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6"/>
  </p:notesMasterIdLst>
  <p:handoutMasterIdLst>
    <p:handoutMasterId r:id="rId17"/>
  </p:handoutMasterIdLst>
  <p:sldIdLst>
    <p:sldId id="818" r:id="rId5"/>
    <p:sldId id="809" r:id="rId6"/>
    <p:sldId id="821" r:id="rId7"/>
    <p:sldId id="826" r:id="rId8"/>
    <p:sldId id="859" r:id="rId9"/>
    <p:sldId id="856" r:id="rId10"/>
    <p:sldId id="857" r:id="rId11"/>
    <p:sldId id="860" r:id="rId12"/>
    <p:sldId id="861" r:id="rId13"/>
    <p:sldId id="862" r:id="rId14"/>
    <p:sldId id="820" r:id="rId15"/>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9" autoAdjust="0"/>
    <p:restoredTop sz="77221" autoAdjust="0"/>
  </p:normalViewPr>
  <p:slideViewPr>
    <p:cSldViewPr snapToGrid="0">
      <p:cViewPr varScale="1">
        <p:scale>
          <a:sx n="57" d="100"/>
          <a:sy n="57" d="100"/>
        </p:scale>
        <p:origin x="1080" y="54"/>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 Xishuang" userId="S::xidong_pvamu.edu#ext#@gtvault.onmicrosoft.com::d82fe4bc-41b8-4dba-8c63-3c53a5962af7" providerId="AD" clId="Web-{8720C59F-20C0-0000-A0F4-A0B4CC43F6C1}"/>
    <pc:docChg chg="modSld">
      <pc:chgData name="Dong, Xishuang" userId="S::xidong_pvamu.edu#ext#@gtvault.onmicrosoft.com::d82fe4bc-41b8-4dba-8c63-3c53a5962af7" providerId="AD" clId="Web-{8720C59F-20C0-0000-A0F4-A0B4CC43F6C1}" dt="2021-05-06T04:07:20.898" v="2" actId="20577"/>
      <pc:docMkLst>
        <pc:docMk/>
      </pc:docMkLst>
      <pc:sldChg chg="modSp">
        <pc:chgData name="Dong, Xishuang" userId="S::xidong_pvamu.edu#ext#@gtvault.onmicrosoft.com::d82fe4bc-41b8-4dba-8c63-3c53a5962af7" providerId="AD" clId="Web-{8720C59F-20C0-0000-A0F4-A0B4CC43F6C1}" dt="2021-05-06T04:07:20.898" v="2" actId="20577"/>
        <pc:sldMkLst>
          <pc:docMk/>
          <pc:sldMk cId="797556869" sldId="818"/>
        </pc:sldMkLst>
        <pc:spChg chg="mod">
          <ac:chgData name="Dong, Xishuang" userId="S::xidong_pvamu.edu#ext#@gtvault.onmicrosoft.com::d82fe4bc-41b8-4dba-8c63-3c53a5962af7" providerId="AD" clId="Web-{8720C59F-20C0-0000-A0F4-A0B4CC43F6C1}" dt="2021-05-06T04:07:20.898" v="2"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C21BC59F-90B8-0000-A0F4-A0979578DB55}"/>
    <pc:docChg chg="modSld">
      <pc:chgData name="Joe Bungo" userId="S::jbungo_nvidia.com#ext#@gtvault.onmicrosoft.com::c69b4972-ef89-4265-a3e3-b054213acbae" providerId="AD" clId="Web-{C21BC59F-90B8-0000-A0F4-A0979578DB55}" dt="2021-05-06T02:44:55.824" v="2"/>
      <pc:docMkLst>
        <pc:docMk/>
      </pc:docMkLst>
      <pc:sldChg chg="modSp">
        <pc:chgData name="Joe Bungo" userId="S::jbungo_nvidia.com#ext#@gtvault.onmicrosoft.com::c69b4972-ef89-4265-a3e3-b054213acbae" providerId="AD" clId="Web-{C21BC59F-90B8-0000-A0F4-A0979578DB55}" dt="2021-05-06T02:43:52.042" v="0" actId="20577"/>
        <pc:sldMkLst>
          <pc:docMk/>
          <pc:sldMk cId="797556869" sldId="818"/>
        </pc:sldMkLst>
        <pc:spChg chg="mod">
          <ac:chgData name="Joe Bungo" userId="S::jbungo_nvidia.com#ext#@gtvault.onmicrosoft.com::c69b4972-ef89-4265-a3e3-b054213acbae" providerId="AD" clId="Web-{C21BC59F-90B8-0000-A0F4-A0979578DB55}" dt="2021-05-06T02:43:52.042" v="0" actId="20577"/>
          <ac:spMkLst>
            <pc:docMk/>
            <pc:sldMk cId="797556869" sldId="818"/>
            <ac:spMk id="2" creationId="{4E9096EC-7B78-40A1-902B-4FD437982655}"/>
          </ac:spMkLst>
        </pc:spChg>
      </pc:sldChg>
      <pc:sldChg chg="addSp modSp mod modClrScheme chgLayout">
        <pc:chgData name="Joe Bungo" userId="S::jbungo_nvidia.com#ext#@gtvault.onmicrosoft.com::c69b4972-ef89-4265-a3e3-b054213acbae" providerId="AD" clId="Web-{C21BC59F-90B8-0000-A0F4-A0979578DB55}" dt="2021-05-06T02:44:31.808" v="1"/>
        <pc:sldMkLst>
          <pc:docMk/>
          <pc:sldMk cId="237134094" sldId="821"/>
        </pc:sldMkLst>
        <pc:spChg chg="mod ord">
          <ac:chgData name="Joe Bungo" userId="S::jbungo_nvidia.com#ext#@gtvault.onmicrosoft.com::c69b4972-ef89-4265-a3e3-b054213acbae" providerId="AD" clId="Web-{C21BC59F-90B8-0000-A0F4-A0979578DB55}" dt="2021-05-06T02:44:31.808" v="1"/>
          <ac:spMkLst>
            <pc:docMk/>
            <pc:sldMk cId="237134094" sldId="821"/>
            <ac:spMk id="2" creationId="{8A2FEA43-44D8-4A70-A65D-DE5E7DE733D7}"/>
          </ac:spMkLst>
        </pc:spChg>
        <pc:spChg chg="mod ord">
          <ac:chgData name="Joe Bungo" userId="S::jbungo_nvidia.com#ext#@gtvault.onmicrosoft.com::c69b4972-ef89-4265-a3e3-b054213acbae" providerId="AD" clId="Web-{C21BC59F-90B8-0000-A0F4-A0979578DB55}" dt="2021-05-06T02:44:31.808" v="1"/>
          <ac:spMkLst>
            <pc:docMk/>
            <pc:sldMk cId="237134094" sldId="821"/>
            <ac:spMk id="3" creationId="{C1B0618A-44B1-4FAB-8416-1D9926BCD483}"/>
          </ac:spMkLst>
        </pc:spChg>
        <pc:spChg chg="add mod ord">
          <ac:chgData name="Joe Bungo" userId="S::jbungo_nvidia.com#ext#@gtvault.onmicrosoft.com::c69b4972-ef89-4265-a3e3-b054213acbae" providerId="AD" clId="Web-{C21BC59F-90B8-0000-A0F4-A0979578DB55}" dt="2021-05-06T02:44:31.808" v="1"/>
          <ac:spMkLst>
            <pc:docMk/>
            <pc:sldMk cId="237134094" sldId="821"/>
            <ac:spMk id="4" creationId="{E3F0CDC0-7C89-41F1-9BB8-7A37B51C501E}"/>
          </ac:spMkLst>
        </pc:spChg>
      </pc:sldChg>
      <pc:sldChg chg="addSp modSp mod modClrScheme chgLayout">
        <pc:chgData name="Joe Bungo" userId="S::jbungo_nvidia.com#ext#@gtvault.onmicrosoft.com::c69b4972-ef89-4265-a3e3-b054213acbae" providerId="AD" clId="Web-{C21BC59F-90B8-0000-A0F4-A0979578DB55}" dt="2021-05-06T02:44:55.824" v="2"/>
        <pc:sldMkLst>
          <pc:docMk/>
          <pc:sldMk cId="1438738877" sldId="857"/>
        </pc:sldMkLst>
        <pc:spChg chg="mod ord">
          <ac:chgData name="Joe Bungo" userId="S::jbungo_nvidia.com#ext#@gtvault.onmicrosoft.com::c69b4972-ef89-4265-a3e3-b054213acbae" providerId="AD" clId="Web-{C21BC59F-90B8-0000-A0F4-A0979578DB55}" dt="2021-05-06T02:44:55.824" v="2"/>
          <ac:spMkLst>
            <pc:docMk/>
            <pc:sldMk cId="1438738877" sldId="857"/>
            <ac:spMk id="2" creationId="{8A2FEA43-44D8-4A70-A65D-DE5E7DE733D7}"/>
          </ac:spMkLst>
        </pc:spChg>
        <pc:spChg chg="mod ord">
          <ac:chgData name="Joe Bungo" userId="S::jbungo_nvidia.com#ext#@gtvault.onmicrosoft.com::c69b4972-ef89-4265-a3e3-b054213acbae" providerId="AD" clId="Web-{C21BC59F-90B8-0000-A0F4-A0979578DB55}" dt="2021-05-06T02:44:55.824" v="2"/>
          <ac:spMkLst>
            <pc:docMk/>
            <pc:sldMk cId="1438738877" sldId="857"/>
            <ac:spMk id="3" creationId="{C1B0618A-44B1-4FAB-8416-1D9926BCD483}"/>
          </ac:spMkLst>
        </pc:spChg>
        <pc:spChg chg="add mod ord">
          <ac:chgData name="Joe Bungo" userId="S::jbungo_nvidia.com#ext#@gtvault.onmicrosoft.com::c69b4972-ef89-4265-a3e3-b054213acbae" providerId="AD" clId="Web-{C21BC59F-90B8-0000-A0F4-A0979578DB55}" dt="2021-05-06T02:44:55.824" v="2"/>
          <ac:spMkLst>
            <pc:docMk/>
            <pc:sldMk cId="1438738877" sldId="857"/>
            <ac:spMk id="4" creationId="{1FD86133-A38A-48FD-BE17-1C2231B7B0AF}"/>
          </ac:spMkLst>
        </pc:spChg>
      </pc:sldChg>
    </pc:docChg>
  </pc:docChgLst>
  <pc:docChgLst>
    <pc:chgData name="Joe Bungo" userId="S::jbungo_nvidia.com#ext#@gtvault.onmicrosoft.com::c69b4972-ef89-4265-a3e3-b054213acbae" providerId="AD" clId="Web-{D91BC59F-C003-0000-A0F4-A28A1FD977AC}"/>
    <pc:docChg chg="modSld">
      <pc:chgData name="Joe Bungo" userId="S::jbungo_nvidia.com#ext#@gtvault.onmicrosoft.com::c69b4972-ef89-4265-a3e3-b054213acbae" providerId="AD" clId="Web-{D91BC59F-C003-0000-A0F4-A28A1FD977AC}" dt="2021-05-06T02:45:27.208" v="0" actId="14100"/>
      <pc:docMkLst>
        <pc:docMk/>
      </pc:docMkLst>
      <pc:sldChg chg="modSp">
        <pc:chgData name="Joe Bungo" userId="S::jbungo_nvidia.com#ext#@gtvault.onmicrosoft.com::c69b4972-ef89-4265-a3e3-b054213acbae" providerId="AD" clId="Web-{D91BC59F-C003-0000-A0F4-A28A1FD977AC}" dt="2021-05-06T02:45:27.208" v="0" actId="14100"/>
        <pc:sldMkLst>
          <pc:docMk/>
          <pc:sldMk cId="797556869" sldId="818"/>
        </pc:sldMkLst>
        <pc:spChg chg="mod">
          <ac:chgData name="Joe Bungo" userId="S::jbungo_nvidia.com#ext#@gtvault.onmicrosoft.com::c69b4972-ef89-4265-a3e3-b054213acbae" providerId="AD" clId="Web-{D91BC59F-C003-0000-A0F4-A28A1FD977AC}" dt="2021-05-06T02:45:27.208" v="0" actId="14100"/>
          <ac:spMkLst>
            <pc:docMk/>
            <pc:sldMk cId="797556869" sldId="818"/>
            <ac:spMk id="2" creationId="{4E9096EC-7B78-40A1-902B-4FD437982655}"/>
          </ac:spMkLst>
        </pc:spChg>
      </pc:sldChg>
    </pc:docChg>
  </pc:docChgLst>
  <pc:docChgLst>
    <pc:chgData name="Joe Bungo" userId="68c73667-b054-4751-86c2-2fef667112d9" providerId="ADAL" clId="{8DB28E92-EE19-4ACD-942C-AEF98F56F365}"/>
    <pc:docChg chg="modSld">
      <pc:chgData name="Joe Bungo" userId="68c73667-b054-4751-86c2-2fef667112d9" providerId="ADAL" clId="{8DB28E92-EE19-4ACD-942C-AEF98F56F365}" dt="2023-06-13T23:13:26.207" v="0" actId="20577"/>
      <pc:docMkLst>
        <pc:docMk/>
      </pc:docMkLst>
      <pc:sldChg chg="modSp mod">
        <pc:chgData name="Joe Bungo" userId="68c73667-b054-4751-86c2-2fef667112d9" providerId="ADAL" clId="{8DB28E92-EE19-4ACD-942C-AEF98F56F365}" dt="2023-06-13T23:13:26.207" v="0" actId="20577"/>
        <pc:sldMkLst>
          <pc:docMk/>
          <pc:sldMk cId="797556869" sldId="818"/>
        </pc:sldMkLst>
        <pc:spChg chg="mod">
          <ac:chgData name="Joe Bungo" userId="68c73667-b054-4751-86c2-2fef667112d9" providerId="ADAL" clId="{8DB28E92-EE19-4ACD-942C-AEF98F56F365}" dt="2023-06-13T23:13:26.207" v="0" actId="20577"/>
          <ac:spMkLst>
            <pc:docMk/>
            <pc:sldMk cId="797556869" sldId="818"/>
            <ac:spMk id="2" creationId="{4E9096EC-7B78-40A1-902B-4FD437982655}"/>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6/13/2023</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introduce artificial neural networks.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a:t>In 1958, the first and simplest neural networks, Perceptron, was proposed with </a:t>
            </a:r>
            <a:r>
              <a:rPr lang="en-US" sz="2000" dirty="0">
                <a:solidFill>
                  <a:srgbClr val="000000"/>
                </a:solidFill>
              </a:rPr>
              <a:t>a single neuron for classification.</a:t>
            </a:r>
          </a:p>
          <a:p>
            <a:pPr marL="342900" indent="-342900">
              <a:buFont typeface="Arial" panose="020B0604020202020204" pitchFamily="34" charset="0"/>
              <a:buChar char="•"/>
            </a:pPr>
            <a:r>
              <a:rPr lang="en-US" sz="2000" dirty="0">
                <a:solidFill>
                  <a:srgbClr val="000000"/>
                </a:solidFill>
              </a:rPr>
              <a:t>Then in 1988, networks of neurons were built with backpropagation, which is applied to character recognition. But it has limitations such as overfitting, challenging hyper-parameter tuning that involves selecting  number of neurons, number of layers, and so on.</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000" dirty="0">
                <a:solidFill>
                  <a:srgbClr val="000000"/>
                </a:solidFill>
              </a:rPr>
              <a:t>In 2006, it became a breakthrough for AI AND machine learning. Deep learning was proposed with deep neural networks such as Autoencoder, Convolutional Neural Networks, and Recurrent Neural Networks.</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2000"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 short video will present how different neural networks work including Perceptron (simplest neural networks), Multilayer Perceptron, Convolutional Neural Networks, and Spiking Neural Networks.</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37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Artificial neural networks is composed of artificial neurons, which is inspired by human neurons.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structure of the human neuron includes three main components: dendrite receiving signals from other neurons, the Cell body which sums all the incoming signals to generate input, and  the axon the path through which signals travel to other neurons when the neuron fires as the sum reaches a threshold value.</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3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Artificial neuron called a node or unit receives input (x</a:t>
            </a:r>
            <a:r>
              <a:rPr lang="en-US" baseline="-25000" dirty="0"/>
              <a:t>i </a:t>
            </a:r>
            <a:r>
              <a:rPr lang="en-US" dirty="0"/>
              <a:t>as shown in the figure) from some other neurons, or from an external source and computes an output (y</a:t>
            </a:r>
            <a:r>
              <a:rPr lang="en-US" baseline="-25000" dirty="0"/>
              <a:t> </a:t>
            </a:r>
            <a:r>
              <a:rPr lang="en-US" dirty="0"/>
              <a:t>as shown in the figure)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Each input has an associated weight (</a:t>
            </a:r>
            <a:r>
              <a:rPr lang="en-US" dirty="0" err="1"/>
              <a:t>w</a:t>
            </a:r>
            <a:r>
              <a:rPr lang="en-US" baseline="-25000" dirty="0" err="1"/>
              <a:t>i</a:t>
            </a:r>
            <a:r>
              <a:rPr lang="en-US" baseline="-25000" dirty="0"/>
              <a:t> </a:t>
            </a:r>
            <a:r>
              <a:rPr lang="en-US" dirty="0"/>
              <a:t>as shown in the figure), which is assigned on the basis of its relative importance to other inputs.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node applies an activation function to the weighted sum of its inputs.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8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Artificial neural network consists of multiple artificial neurons connected to each other.</a:t>
            </a:r>
          </a:p>
          <a:p>
            <a:pPr marL="342900" indent="-342900">
              <a:buFont typeface="Arial" panose="020B0604020202020204" pitchFamily="34" charset="0"/>
              <a:buChar char="•"/>
            </a:pPr>
            <a:r>
              <a:rPr lang="en-US" dirty="0"/>
              <a:t>The strength of connections between artificial neurons is assigned a value as the weight, where the value of the connection is high, then it indicates that there is a strong connection.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network is trained by iteratively modifying the strengths of the connections so that given inputs map to the correct response.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51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 Feedforward Neural Network is a category of artificial neural network, where there is no connections between the units to form a cycle.</a:t>
            </a:r>
          </a:p>
          <a:p>
            <a:pPr marL="342900" indent="-342900">
              <a:buFont typeface="Arial" panose="020B0604020202020204" pitchFamily="34" charset="0"/>
              <a:buChar char="•"/>
            </a:pPr>
            <a:r>
              <a:rPr lang="en-US" dirty="0"/>
              <a:t>It is composed of multiple layers and the information moves in only one direction, forward, from the input nodes (input layer), through the hidden nodes (if any in the hidden layers) and to the output nodes ( output layer), which is shown in the right figure. </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8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altLang="zh-CN" dirty="0">
                <a:latin typeface="Times New Roman" panose="02020603050405020304" pitchFamily="18" charset="0"/>
              </a:rPr>
              <a:t>The boundaries learned by neural networks can be complex and irregular</a:t>
            </a:r>
          </a:p>
          <a:p>
            <a:pPr marL="342900" indent="-342900">
              <a:buFont typeface="Arial" panose="020B0604020202020204" pitchFamily="34" charset="0"/>
              <a:buChar char="•"/>
            </a:pPr>
            <a:r>
              <a:rPr lang="en-US" altLang="zh-CN" dirty="0">
                <a:latin typeface="Times New Roman" panose="02020603050405020304" pitchFamily="18" charset="0"/>
              </a:rPr>
              <a:t>This high performance doesn‘t come for free, though. </a:t>
            </a:r>
          </a:p>
          <a:p>
            <a:pPr marL="342900" indent="-342900">
              <a:buFont typeface="Arial" panose="020B0604020202020204" pitchFamily="34" charset="0"/>
              <a:buChar char="•"/>
            </a:pPr>
            <a:r>
              <a:rPr lang="en-US" altLang="zh-CN" dirty="0">
                <a:latin typeface="Times New Roman" panose="02020603050405020304" pitchFamily="18" charset="0"/>
              </a:rPr>
              <a:t>Neural networks can take a long time to train, particularly for large data sets with lots of features. </a:t>
            </a:r>
          </a:p>
          <a:p>
            <a:pPr marL="342900" indent="-342900">
              <a:buFont typeface="Arial" panose="020B0604020202020204" pitchFamily="34" charset="0"/>
              <a:buChar char="•"/>
            </a:pPr>
            <a:r>
              <a:rPr lang="en-US" altLang="zh-CN" dirty="0">
                <a:latin typeface="Times New Roman" panose="02020603050405020304" pitchFamily="18" charset="0"/>
              </a:rPr>
              <a:t>They also have more parameters than most algorithms, which means that parameter sweeping expands the training time a great deal.</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0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With the development of neural networks and hardware, it becomes so powerful to be applied to various fields such as </a:t>
            </a:r>
            <a:r>
              <a:rPr lang="en-US" dirty="0" err="1"/>
              <a:t>autodrive</a:t>
            </a:r>
            <a:r>
              <a:rPr lang="en-US" dirty="0"/>
              <a:t>, medical devices and cloud computing.</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12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4.png"/><Relationship Id="rId2" Type="http://schemas.microsoft.com/office/2007/relationships/media" Target="../media/media4.m4a"/><Relationship Id="rId1" Type="http://schemas.openxmlformats.org/officeDocument/2006/relationships/video" Target="https://www.youtube.com/embed/3JQ3hYko51Y?feature=oembed" TargetMode="External"/><Relationship Id="rId6" Type="http://schemas.openxmlformats.org/officeDocument/2006/relationships/image" Target="../media/image6.jpe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4769667" cy="1188097"/>
          </a:xfrm>
        </p:spPr>
        <p:txBody>
          <a:bodyPr/>
          <a:lstStyle/>
          <a:p>
            <a:r>
              <a:rPr lang="en-US" dirty="0">
                <a:latin typeface="Arial"/>
                <a:cs typeface="Arial"/>
              </a:rPr>
              <a:t>Lecture 16.1 -​ ​Introduction to Artificial Neural Networks</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5" name="Audio 4">
            <a:hlinkClick r:id="" action="ppaction://media"/>
            <a:extLst>
              <a:ext uri="{FF2B5EF4-FFF2-40B4-BE49-F238E27FC236}">
                <a16:creationId xmlns:a16="http://schemas.microsoft.com/office/drawing/2014/main" id="{A4F37A03-10D1-0A52-A4E5-3372D3DBC4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xmlns:p14="http://schemas.microsoft.com/office/powerpoint/2010/main">
    <mc:Choice Requires="p14">
      <p:transition spd="med" p14:dur="700" advTm="4330">
        <p:fade/>
      </p:transition>
    </mc:Choice>
    <mc:Fallback xmlns="">
      <p:transition spd="med" advTm="4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6904934" cy="6169333"/>
          </a:xfrm>
        </p:spPr>
        <p:txBody>
          <a:bodyPr/>
          <a:lstStyle/>
          <a:p>
            <a:pPr marL="0" indent="0">
              <a:defRPr/>
            </a:pPr>
            <a:r>
              <a:rPr lang="en-US" dirty="0"/>
              <a:t>Applications in various domains and scenarios</a:t>
            </a:r>
          </a:p>
          <a:p>
            <a:pPr marL="0" indent="0">
              <a:defRPr/>
            </a:pPr>
            <a:endParaRPr lang="en-US" dirty="0"/>
          </a:p>
          <a:p>
            <a:pPr marL="457200" indent="-457200">
              <a:buClr>
                <a:schemeClr val="bg1"/>
              </a:buClr>
              <a:buFont typeface="Arial" panose="020B0604020202020204" pitchFamily="34" charset="0"/>
              <a:buChar char="•"/>
            </a:pPr>
            <a:r>
              <a:rPr lang="en-US" dirty="0">
                <a:solidFill>
                  <a:srgbClr val="000000"/>
                </a:solidFill>
              </a:rPr>
              <a:t>Auto-drive</a:t>
            </a:r>
          </a:p>
          <a:p>
            <a:pPr marL="457200" indent="-457200">
              <a:buClr>
                <a:schemeClr val="bg1"/>
              </a:buClr>
              <a:buFont typeface="Arial" panose="020B0604020202020204" pitchFamily="34" charset="0"/>
              <a:buChar char="•"/>
            </a:pPr>
            <a:r>
              <a:rPr lang="en-US" dirty="0">
                <a:solidFill>
                  <a:srgbClr val="000000"/>
                </a:solidFill>
              </a:rPr>
              <a:t>Communication</a:t>
            </a:r>
          </a:p>
          <a:p>
            <a:pPr marL="457200" indent="-457200">
              <a:buClr>
                <a:schemeClr val="bg1"/>
              </a:buClr>
              <a:buFont typeface="Arial" panose="020B0604020202020204" pitchFamily="34" charset="0"/>
              <a:buChar char="•"/>
            </a:pPr>
            <a:r>
              <a:rPr lang="en-US" dirty="0"/>
              <a:t>Medicine</a:t>
            </a:r>
          </a:p>
          <a:p>
            <a:pPr marL="457200" indent="-457200">
              <a:buClr>
                <a:schemeClr val="bg1"/>
              </a:buClr>
              <a:buFont typeface="Arial" panose="020B0604020202020204" pitchFamily="34" charset="0"/>
              <a:buChar char="•"/>
            </a:pPr>
            <a:r>
              <a:rPr lang="en-US" dirty="0"/>
              <a:t>… …</a:t>
            </a:r>
          </a:p>
          <a:p>
            <a:pPr marL="0" indent="0">
              <a:defRPr/>
            </a:pPr>
            <a:r>
              <a:rPr lang="en-US" dirty="0"/>
              <a:t> </a:t>
            </a:r>
          </a:p>
          <a:p>
            <a:endParaRPr lang="en-US" dirty="0">
              <a:solidFill>
                <a:srgbClr val="000000"/>
              </a:solidFill>
            </a:endParaRPr>
          </a:p>
        </p:txBody>
      </p:sp>
      <p:sp>
        <p:nvSpPr>
          <p:cNvPr id="4" name="Content Placeholder 2">
            <a:extLst>
              <a:ext uri="{FF2B5EF4-FFF2-40B4-BE49-F238E27FC236}">
                <a16:creationId xmlns:a16="http://schemas.microsoft.com/office/drawing/2014/main" id="{E351F75F-3359-274F-BA7B-80144F2030D9}"/>
              </a:ext>
            </a:extLst>
          </p:cNvPr>
          <p:cNvSpPr txBox="1">
            <a:spLocks/>
          </p:cNvSpPr>
          <p:nvPr/>
        </p:nvSpPr>
        <p:spPr bwMode="auto">
          <a:xfrm>
            <a:off x="8430322" y="9732738"/>
            <a:ext cx="9771953" cy="554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a:t>
            </a:r>
            <a:r>
              <a:rPr lang="en-US" sz="2000" b="1" dirty="0">
                <a:cs typeface="MS PGothic" charset="0"/>
              </a:rPr>
              <a:t>https://</a:t>
            </a:r>
            <a:r>
              <a:rPr lang="en-US" sz="2000" b="1" dirty="0" err="1">
                <a:cs typeface="MS PGothic" charset="0"/>
              </a:rPr>
              <a:t>www.researchgate.net</a:t>
            </a:r>
            <a:r>
              <a:rPr lang="en-US" sz="2000" b="1" dirty="0">
                <a:cs typeface="MS PGothic" charset="0"/>
              </a:rPr>
              <a:t>/figure/Some-applications-of-AI-neural-network-accelerators_fig1_343711174</a:t>
            </a:r>
            <a:endParaRPr lang="en-US" altLang="ja-JP" sz="2000" b="1" kern="0" dirty="0">
              <a:solidFill>
                <a:srgbClr val="FF0000"/>
              </a:solidFill>
              <a:ea typeface="ＭＳ Ｐゴシック" charset="-128"/>
              <a:cs typeface="MS PGothic" charset="-128"/>
            </a:endParaRPr>
          </a:p>
        </p:txBody>
      </p:sp>
      <p:pic>
        <p:nvPicPr>
          <p:cNvPr id="7" name="Picture 6" descr="Diagram, schematic&#10;&#10;Description automatically generated">
            <a:extLst>
              <a:ext uri="{FF2B5EF4-FFF2-40B4-BE49-F238E27FC236}">
                <a16:creationId xmlns:a16="http://schemas.microsoft.com/office/drawing/2014/main" id="{457D7CFE-92F4-3C41-B1D3-96B0F5BC47BF}"/>
              </a:ext>
            </a:extLst>
          </p:cNvPr>
          <p:cNvPicPr>
            <a:picLocks noChangeAspect="1"/>
          </p:cNvPicPr>
          <p:nvPr/>
        </p:nvPicPr>
        <p:blipFill>
          <a:blip r:embed="rId5"/>
          <a:stretch>
            <a:fillRect/>
          </a:stretch>
        </p:blipFill>
        <p:spPr>
          <a:xfrm>
            <a:off x="9144000" y="3117849"/>
            <a:ext cx="8288540" cy="6221281"/>
          </a:xfrm>
          <a:prstGeom prst="rect">
            <a:avLst/>
          </a:prstGeom>
        </p:spPr>
      </p:pic>
      <p:pic>
        <p:nvPicPr>
          <p:cNvPr id="6" name="Audio 5">
            <a:hlinkClick r:id="" action="ppaction://media"/>
            <a:extLst>
              <a:ext uri="{FF2B5EF4-FFF2-40B4-BE49-F238E27FC236}">
                <a16:creationId xmlns:a16="http://schemas.microsoft.com/office/drawing/2014/main" id="{45FF1ABF-F838-3A96-8E03-FA5FB3960A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980129115"/>
      </p:ext>
    </p:extLst>
  </p:cSld>
  <p:clrMapOvr>
    <a:masterClrMapping/>
  </p:clrMapOvr>
  <mc:AlternateContent xmlns:mc="http://schemas.openxmlformats.org/markup-compatibility/2006" xmlns:p14="http://schemas.microsoft.com/office/powerpoint/2010/main">
    <mc:Choice Requires="p14">
      <p:transition spd="med" p14:dur="700" advTm="12512">
        <p:fade/>
      </p:transition>
    </mc:Choice>
    <mc:Fallback xmlns="">
      <p:transition spd="med" advTm="125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B49891D6-C69D-D9BE-B4BD-4ADEEF12E0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xmlns:p14="http://schemas.microsoft.com/office/powerpoint/2010/main">
    <mc:Choice Requires="p14">
      <p:transition spd="med" p14:dur="700" advTm="2050">
        <p:fade/>
      </p:transition>
    </mc:Choice>
    <mc:Fallback xmlns="">
      <p:transition spd="med" advTm="20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708C949A-5ACD-CF22-9F11-8CC13C97EE7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xmlns:p14="http://schemas.microsoft.com/office/powerpoint/2010/main">
    <mc:Choice Requires="p14">
      <p:transition spd="med" p14:dur="700" advTm="2624">
        <p:fade/>
      </p:transition>
    </mc:Choice>
    <mc:Fallback xmlns="">
      <p:transition spd="med" advTm="26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A B</a:t>
            </a:r>
            <a:r>
              <a:rPr lang="en-US" dirty="0">
                <a:solidFill>
                  <a:srgbClr val="000000"/>
                </a:solidFill>
              </a:rPr>
              <a:t>rief History of Artificial Neural Networks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sz="2800" dirty="0">
                <a:solidFill>
                  <a:srgbClr val="000000"/>
                </a:solidFill>
              </a:rPr>
              <a:t>Perceptron: a single neuron that can learn for classification. (1958)</a:t>
            </a:r>
          </a:p>
          <a:p>
            <a:endParaRPr lang="en-US" dirty="0">
              <a:solidFill>
                <a:srgbClr val="000000"/>
              </a:solidFill>
            </a:endParaRPr>
          </a:p>
          <a:p>
            <a:pPr marL="0"/>
            <a:r>
              <a:rPr lang="en-US" dirty="0">
                <a:solidFill>
                  <a:srgbClr val="000000"/>
                </a:solidFill>
              </a:rPr>
              <a:t>Backpropagation for neural networks (1988): Learning representations by back-propagation errors</a:t>
            </a:r>
          </a:p>
          <a:p>
            <a:pPr marL="457200" indent="-457200">
              <a:buClr>
                <a:schemeClr val="bg1"/>
              </a:buClr>
              <a:buFont typeface="Arial" panose="020B0604020202020204" pitchFamily="34" charset="0"/>
              <a:buChar char="•"/>
            </a:pPr>
            <a:r>
              <a:rPr lang="en-US" dirty="0">
                <a:solidFill>
                  <a:srgbClr val="000000"/>
                </a:solidFill>
              </a:rPr>
              <a:t>Successful applications such as character recognition</a:t>
            </a:r>
          </a:p>
          <a:p>
            <a:pPr marL="457200" indent="-457200">
              <a:buClr>
                <a:schemeClr val="bg1"/>
              </a:buClr>
              <a:buFont typeface="Arial" panose="020B0604020202020204" pitchFamily="34" charset="0"/>
              <a:buChar char="•"/>
            </a:pPr>
            <a:r>
              <a:rPr lang="en-US" dirty="0">
                <a:solidFill>
                  <a:srgbClr val="000000"/>
                </a:solidFill>
              </a:rPr>
              <a:t>Limitations: overfitting, challenging hyper-parameter tuning such as number of neuron numbers, number of layers, and so on.</a:t>
            </a:r>
          </a:p>
          <a:p>
            <a:endParaRPr lang="en-US" dirty="0">
              <a:solidFill>
                <a:srgbClr val="000000"/>
              </a:solidFill>
            </a:endParaRPr>
          </a:p>
          <a:p>
            <a:r>
              <a:rPr lang="en-US" sz="2800" dirty="0">
                <a:solidFill>
                  <a:srgbClr val="000000"/>
                </a:solidFill>
              </a:rPr>
              <a:t>Deep Learning </a:t>
            </a:r>
            <a:r>
              <a:rPr lang="en-US" dirty="0">
                <a:solidFill>
                  <a:srgbClr val="000000"/>
                </a:solidFill>
                <a:sym typeface="Wingdings" pitchFamily="2" charset="2"/>
              </a:rPr>
              <a:t>(2006</a:t>
            </a:r>
            <a:r>
              <a:rPr lang="en-US" sz="2800" dirty="0">
                <a:solidFill>
                  <a:srgbClr val="000000"/>
                </a:solidFill>
                <a:sym typeface="Wingdings" pitchFamily="2" charset="2"/>
              </a:rPr>
              <a:t>)</a:t>
            </a:r>
          </a:p>
          <a:p>
            <a:pPr marL="457200" indent="-457200">
              <a:buClr>
                <a:schemeClr val="bg1"/>
              </a:buClr>
              <a:buFont typeface="Arial" panose="020B0604020202020204" pitchFamily="34" charset="0"/>
              <a:buChar char="•"/>
            </a:pPr>
            <a:r>
              <a:rPr lang="en-US" dirty="0">
                <a:solidFill>
                  <a:srgbClr val="000000"/>
                </a:solidFill>
              </a:rPr>
              <a:t>Autoencoder</a:t>
            </a:r>
          </a:p>
          <a:p>
            <a:pPr marL="457200" indent="-457200">
              <a:buClr>
                <a:schemeClr val="bg1"/>
              </a:buClr>
              <a:buFont typeface="Arial" panose="020B0604020202020204" pitchFamily="34" charset="0"/>
              <a:buChar char="•"/>
            </a:pPr>
            <a:r>
              <a:rPr lang="en-US" dirty="0">
                <a:solidFill>
                  <a:srgbClr val="000000"/>
                </a:solidFill>
              </a:rPr>
              <a:t>Convolutional Neural Networks</a:t>
            </a:r>
          </a:p>
          <a:p>
            <a:pPr marL="457200" indent="-457200">
              <a:buClr>
                <a:schemeClr val="bg1"/>
              </a:buClr>
              <a:buFont typeface="Arial" panose="020B0604020202020204" pitchFamily="34" charset="0"/>
              <a:buChar char="•"/>
            </a:pPr>
            <a:r>
              <a:rPr lang="en-US" dirty="0">
                <a:solidFill>
                  <a:srgbClr val="000000"/>
                </a:solidFill>
              </a:rPr>
              <a:t>Recurrent Neural Networks</a:t>
            </a:r>
          </a:p>
          <a:p>
            <a:endParaRPr lang="en-US" sz="2800" dirty="0">
              <a:solidFill>
                <a:srgbClr val="000000"/>
              </a:solidFill>
            </a:endParaRPr>
          </a:p>
          <a:p>
            <a:endParaRPr lang="en-US" sz="2800" dirty="0">
              <a:solidFill>
                <a:srgbClr val="000000"/>
              </a:solidFill>
            </a:endParaRPr>
          </a:p>
          <a:p>
            <a:endParaRPr lang="en-US" dirty="0"/>
          </a:p>
        </p:txBody>
      </p:sp>
      <p:sp>
        <p:nvSpPr>
          <p:cNvPr id="4" name="Text Placeholder 3">
            <a:extLst>
              <a:ext uri="{FF2B5EF4-FFF2-40B4-BE49-F238E27FC236}">
                <a16:creationId xmlns:a16="http://schemas.microsoft.com/office/drawing/2014/main" id="{E3F0CDC0-7C89-41F1-9BB8-7A37B51C501E}"/>
              </a:ext>
            </a:extLst>
          </p:cNvPr>
          <p:cNvSpPr>
            <a:spLocks noGrp="1"/>
          </p:cNvSpPr>
          <p:nvPr>
            <p:ph type="body" sz="quarter" idx="10"/>
          </p:nvPr>
        </p:nvSpPr>
        <p:spPr/>
        <p:txBody>
          <a:bodyPr/>
          <a:lstStyle/>
          <a:p>
            <a:endParaRPr lang="en-US"/>
          </a:p>
        </p:txBody>
      </p:sp>
      <p:pic>
        <p:nvPicPr>
          <p:cNvPr id="9" name="Audio 8">
            <a:hlinkClick r:id="" action="ppaction://media"/>
            <a:extLst>
              <a:ext uri="{FF2B5EF4-FFF2-40B4-BE49-F238E27FC236}">
                <a16:creationId xmlns:a16="http://schemas.microsoft.com/office/drawing/2014/main" id="{03974913-B99B-F13F-F11C-47EAF2FB8F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xmlns:p14="http://schemas.microsoft.com/office/powerpoint/2010/main">
    <mc:Choice Requires="p14">
      <p:transition spd="med" p14:dur="700" advTm="42460">
        <p:fade/>
      </p:transition>
    </mc:Choice>
    <mc:Fallback xmlns="">
      <p:transition spd="med" advTm="424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Neural Network 3D Simulation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6327418" cy="5880576"/>
          </a:xfrm>
        </p:spPr>
        <p:txBody>
          <a:bodyPr/>
          <a:lstStyle/>
          <a:p>
            <a:r>
              <a:rPr lang="en-US" dirty="0">
                <a:solidFill>
                  <a:srgbClr val="000000"/>
                </a:solidFill>
              </a:rPr>
              <a:t>Perceptron</a:t>
            </a:r>
          </a:p>
          <a:p>
            <a:endParaRPr lang="en-US" dirty="0">
              <a:solidFill>
                <a:srgbClr val="000000"/>
              </a:solidFill>
            </a:endParaRPr>
          </a:p>
          <a:p>
            <a:r>
              <a:rPr lang="en-US" dirty="0">
                <a:solidFill>
                  <a:srgbClr val="000000"/>
                </a:solidFill>
              </a:rPr>
              <a:t>Multilayer Perceptron</a:t>
            </a:r>
          </a:p>
          <a:p>
            <a:endParaRPr lang="en-US" dirty="0">
              <a:solidFill>
                <a:srgbClr val="000000"/>
              </a:solidFill>
            </a:endParaRPr>
          </a:p>
          <a:p>
            <a:r>
              <a:rPr lang="en-US" dirty="0">
                <a:solidFill>
                  <a:srgbClr val="000000"/>
                </a:solidFill>
              </a:rPr>
              <a:t>Convolutional Neural Networks</a:t>
            </a:r>
          </a:p>
          <a:p>
            <a:endParaRPr lang="en-US" dirty="0">
              <a:solidFill>
                <a:srgbClr val="000000"/>
              </a:solidFill>
            </a:endParaRPr>
          </a:p>
          <a:p>
            <a:r>
              <a:rPr lang="en-US" dirty="0">
                <a:solidFill>
                  <a:srgbClr val="000000"/>
                </a:solidFill>
              </a:rPr>
              <a:t>Spiking Neural Networks</a:t>
            </a:r>
          </a:p>
          <a:p>
            <a:endParaRPr lang="en-US" dirty="0">
              <a:solidFill>
                <a:srgbClr val="000000"/>
              </a:solidFill>
            </a:endParaRPr>
          </a:p>
          <a:p>
            <a:endParaRPr lang="en-US" dirty="0">
              <a:solidFill>
                <a:srgbClr val="000000"/>
              </a:solidFill>
            </a:endParaRPr>
          </a:p>
          <a:p>
            <a:endParaRPr lang="en-US" dirty="0"/>
          </a:p>
        </p:txBody>
      </p:sp>
      <p:sp>
        <p:nvSpPr>
          <p:cNvPr id="14" name="Text Box 3">
            <a:extLst>
              <a:ext uri="{FF2B5EF4-FFF2-40B4-BE49-F238E27FC236}">
                <a16:creationId xmlns:a16="http://schemas.microsoft.com/office/drawing/2014/main" id="{BFB9F4ED-2F54-B14D-A35F-C06B94541025}"/>
              </a:ext>
            </a:extLst>
          </p:cNvPr>
          <p:cNvSpPr txBox="1">
            <a:spLocks noChangeArrowheads="1"/>
          </p:cNvSpPr>
          <p:nvPr/>
        </p:nvSpPr>
        <p:spPr bwMode="auto">
          <a:xfrm>
            <a:off x="11020927" y="9853614"/>
            <a:ext cx="751852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Font typeface="Arial" panose="020B0604020202020204" pitchFamily="34" charset="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www.youtube.com</a:t>
            </a:r>
            <a:r>
              <a:rPr lang="en-US" altLang="zh-CN" sz="2000" b="1" dirty="0">
                <a:latin typeface="Arial" panose="020B0604020202020204" pitchFamily="34" charset="0"/>
                <a:ea typeface="宋体" panose="02010600030101010101" pitchFamily="2" charset="-122"/>
                <a:cs typeface="Arial" panose="020B0604020202020204" pitchFamily="34" charset="0"/>
              </a:rPr>
              <a:t>/</a:t>
            </a:r>
            <a:r>
              <a:rPr lang="en-US" altLang="zh-CN" sz="2000" b="1" dirty="0" err="1">
                <a:latin typeface="Arial" panose="020B0604020202020204" pitchFamily="34" charset="0"/>
                <a:ea typeface="宋体" panose="02010600030101010101" pitchFamily="2" charset="-122"/>
                <a:cs typeface="Arial" panose="020B0604020202020204" pitchFamily="34" charset="0"/>
              </a:rPr>
              <a:t>watch?v</a:t>
            </a:r>
            <a:r>
              <a:rPr lang="en-US" altLang="zh-CN" sz="2000" b="1" dirty="0">
                <a:latin typeface="Arial" panose="020B0604020202020204" pitchFamily="34" charset="0"/>
                <a:ea typeface="宋体" panose="02010600030101010101" pitchFamily="2" charset="-122"/>
                <a:cs typeface="Arial" panose="020B0604020202020204" pitchFamily="34" charset="0"/>
              </a:rPr>
              <a:t>=3JQ3hYko51Y</a:t>
            </a:r>
          </a:p>
        </p:txBody>
      </p:sp>
      <p:pic>
        <p:nvPicPr>
          <p:cNvPr id="4" name="Online Media 3" descr="Neural Network 3D Simulation">
            <a:hlinkClick r:id="" action="ppaction://media"/>
            <a:extLst>
              <a:ext uri="{FF2B5EF4-FFF2-40B4-BE49-F238E27FC236}">
                <a16:creationId xmlns:a16="http://schemas.microsoft.com/office/drawing/2014/main" id="{6BC65841-ECD8-504E-A37E-904C8EE0EA2E}"/>
              </a:ext>
            </a:extLst>
          </p:cNvPr>
          <p:cNvPicPr>
            <a:picLocks noRot="1" noChangeAspect="1"/>
          </p:cNvPicPr>
          <p:nvPr>
            <a:videoFile r:link="rId1"/>
          </p:nvPr>
        </p:nvPicPr>
        <p:blipFill>
          <a:blip r:embed="rId6"/>
          <a:stretch>
            <a:fillRect/>
          </a:stretch>
        </p:blipFill>
        <p:spPr>
          <a:xfrm>
            <a:off x="7416800" y="3191235"/>
            <a:ext cx="10051860" cy="5679301"/>
          </a:xfrm>
          <a:prstGeom prst="rect">
            <a:avLst/>
          </a:prstGeom>
        </p:spPr>
      </p:pic>
      <p:pic>
        <p:nvPicPr>
          <p:cNvPr id="5" name="Audio 4">
            <a:hlinkClick r:id="" action="ppaction://media"/>
            <a:extLst>
              <a:ext uri="{FF2B5EF4-FFF2-40B4-BE49-F238E27FC236}">
                <a16:creationId xmlns:a16="http://schemas.microsoft.com/office/drawing/2014/main" id="{337FD507-FFE8-5978-50F2-71610305948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24180950"/>
      </p:ext>
    </p:extLst>
  </p:cSld>
  <p:clrMapOvr>
    <a:masterClrMapping/>
  </p:clrMapOvr>
  <mc:AlternateContent xmlns:mc="http://schemas.openxmlformats.org/markup-compatibility/2006" xmlns:p14="http://schemas.microsoft.com/office/powerpoint/2010/main">
    <mc:Choice Requires="p14">
      <p:transition spd="med" p14:dur="700" advTm="12928">
        <p:fade/>
      </p:transition>
    </mc:Choice>
    <mc:Fallback xmlns="">
      <p:transition spd="med" advTm="129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Structure of Neurons in Human Brain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7169628" cy="6921595"/>
          </a:xfrm>
        </p:spPr>
        <p:txBody>
          <a:bodyPr/>
          <a:lstStyle/>
          <a:p>
            <a:pPr marL="0"/>
            <a:r>
              <a:rPr lang="en-US" dirty="0"/>
              <a:t>Dendrite: It receives signals from other neurons</a:t>
            </a:r>
          </a:p>
          <a:p>
            <a:pPr marL="0"/>
            <a:endParaRPr lang="en-US" dirty="0"/>
          </a:p>
          <a:p>
            <a:pPr marL="0"/>
            <a:r>
              <a:rPr lang="en-US" dirty="0"/>
              <a:t>Cell body: It sums all the incoming signals to generate input</a:t>
            </a:r>
          </a:p>
          <a:p>
            <a:pPr marL="0"/>
            <a:endParaRPr lang="en-US" dirty="0"/>
          </a:p>
          <a:p>
            <a:pPr marL="0"/>
            <a:r>
              <a:rPr lang="en-US" dirty="0"/>
              <a:t>Axon: When the sum reaches a threshold value, neuron fires and the signal travels down the axon to the other neurons</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12" name="Content Placeholder 2">
            <a:extLst>
              <a:ext uri="{FF2B5EF4-FFF2-40B4-BE49-F238E27FC236}">
                <a16:creationId xmlns:a16="http://schemas.microsoft.com/office/drawing/2014/main" id="{9D591DF8-80F7-FA4D-9B35-EE36F946259B}"/>
              </a:ext>
            </a:extLst>
          </p:cNvPr>
          <p:cNvSpPr txBox="1">
            <a:spLocks/>
          </p:cNvSpPr>
          <p:nvPr/>
        </p:nvSpPr>
        <p:spPr bwMode="auto">
          <a:xfrm>
            <a:off x="10577262" y="9937275"/>
            <a:ext cx="7710738" cy="34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a:t>
            </a:r>
            <a:r>
              <a:rPr lang="en-US" sz="2000" b="1" dirty="0">
                <a:cs typeface="MS PGothic" charset="0"/>
              </a:rPr>
              <a:t>https://</a:t>
            </a:r>
            <a:r>
              <a:rPr lang="en-US" sz="2000" b="1" dirty="0" err="1">
                <a:cs typeface="MS PGothic" charset="0"/>
              </a:rPr>
              <a:t>en.wikipedia.org</a:t>
            </a:r>
            <a:r>
              <a:rPr lang="en-US" sz="2000" b="1" dirty="0">
                <a:cs typeface="MS PGothic" charset="0"/>
              </a:rPr>
              <a:t>/wiki/</a:t>
            </a:r>
            <a:r>
              <a:rPr lang="en-US" sz="2000" b="1" dirty="0" err="1">
                <a:cs typeface="MS PGothic" charset="0"/>
              </a:rPr>
              <a:t>Artificial_neural_network</a:t>
            </a:r>
            <a:endParaRPr lang="en-US" altLang="ja-JP" sz="2000" b="1" kern="0" dirty="0">
              <a:solidFill>
                <a:srgbClr val="FF0000"/>
              </a:solidFill>
              <a:ea typeface="ＭＳ Ｐゴシック" charset="-128"/>
              <a:cs typeface="MS PGothic" charset="-128"/>
            </a:endParaRPr>
          </a:p>
        </p:txBody>
      </p:sp>
      <p:sp>
        <p:nvSpPr>
          <p:cNvPr id="6" name="TextBox 5">
            <a:extLst>
              <a:ext uri="{FF2B5EF4-FFF2-40B4-BE49-F238E27FC236}">
                <a16:creationId xmlns:a16="http://schemas.microsoft.com/office/drawing/2014/main" id="{3C956D35-5821-E74F-9321-78CD3EE2A4E1}"/>
              </a:ext>
            </a:extLst>
          </p:cNvPr>
          <p:cNvSpPr txBox="1"/>
          <p:nvPr/>
        </p:nvSpPr>
        <p:spPr>
          <a:xfrm>
            <a:off x="19158161" y="3524697"/>
            <a:ext cx="184731"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endParaRPr lang="en-US" sz="1600" dirty="0" err="1">
              <a:solidFill>
                <a:schemeClr val="bg1"/>
              </a:solidFill>
              <a:latin typeface="Trebuchet MS" panose="020B0603020202020204" pitchFamily="34" charset="0"/>
            </a:endParaRPr>
          </a:p>
        </p:txBody>
      </p:sp>
      <p:pic>
        <p:nvPicPr>
          <p:cNvPr id="8" name="Picture 7" descr="Arrow&#10;&#10;Description automatically generated with low confidence">
            <a:extLst>
              <a:ext uri="{FF2B5EF4-FFF2-40B4-BE49-F238E27FC236}">
                <a16:creationId xmlns:a16="http://schemas.microsoft.com/office/drawing/2014/main" id="{3A604BE9-758B-0041-BEBE-EFA04DD07E3B}"/>
              </a:ext>
            </a:extLst>
          </p:cNvPr>
          <p:cNvPicPr>
            <a:picLocks noChangeAspect="1"/>
          </p:cNvPicPr>
          <p:nvPr/>
        </p:nvPicPr>
        <p:blipFill>
          <a:blip r:embed="rId5"/>
          <a:stretch>
            <a:fillRect/>
          </a:stretch>
        </p:blipFill>
        <p:spPr>
          <a:xfrm>
            <a:off x="8430322" y="2811142"/>
            <a:ext cx="8797588" cy="4624373"/>
          </a:xfrm>
          <a:prstGeom prst="rect">
            <a:avLst/>
          </a:prstGeom>
        </p:spPr>
      </p:pic>
      <p:pic>
        <p:nvPicPr>
          <p:cNvPr id="7" name="Audio 6">
            <a:hlinkClick r:id="" action="ppaction://media"/>
            <a:extLst>
              <a:ext uri="{FF2B5EF4-FFF2-40B4-BE49-F238E27FC236}">
                <a16:creationId xmlns:a16="http://schemas.microsoft.com/office/drawing/2014/main" id="{901F63B0-A6D5-CE2A-F8A4-13FDB4864A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19435819"/>
      </p:ext>
    </p:extLst>
  </p:cSld>
  <p:clrMapOvr>
    <a:masterClrMapping/>
  </p:clrMapOvr>
  <mc:AlternateContent xmlns:mc="http://schemas.openxmlformats.org/markup-compatibility/2006" xmlns:p14="http://schemas.microsoft.com/office/powerpoint/2010/main">
    <mc:Choice Requires="p14">
      <p:transition spd="med" p14:dur="700" advTm="28333">
        <p:fade/>
      </p:transition>
    </mc:Choice>
    <mc:Fallback xmlns="">
      <p:transition spd="med" advTm="28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Basic Computational Unit</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7610982" cy="6921595"/>
          </a:xfrm>
        </p:spPr>
        <p:txBody>
          <a:bodyPr/>
          <a:lstStyle/>
          <a:p>
            <a:pPr marL="0"/>
            <a:r>
              <a:rPr lang="en-US" dirty="0"/>
              <a:t>Artificial neuron, often called a node or unit, receives input from some other neurons, or from an external source and computes an output. </a:t>
            </a:r>
          </a:p>
          <a:p>
            <a:pPr marL="0"/>
            <a:endParaRPr lang="en-US" dirty="0"/>
          </a:p>
          <a:p>
            <a:pPr marL="0"/>
            <a:r>
              <a:rPr lang="en-US" dirty="0"/>
              <a:t>Each input has an associated weight (w), which is assigned on the basis of its relative importance to other inputs. </a:t>
            </a:r>
          </a:p>
          <a:p>
            <a:pPr marL="0"/>
            <a:endParaRPr lang="en-US" dirty="0"/>
          </a:p>
          <a:p>
            <a:pPr marL="0"/>
            <a:r>
              <a:rPr lang="en-US" dirty="0"/>
              <a:t>The node applies an activation function to the weighted sum of its inputs.</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12" name="Content Placeholder 2">
            <a:extLst>
              <a:ext uri="{FF2B5EF4-FFF2-40B4-BE49-F238E27FC236}">
                <a16:creationId xmlns:a16="http://schemas.microsoft.com/office/drawing/2014/main" id="{9D591DF8-80F7-FA4D-9B35-EE36F946259B}"/>
              </a:ext>
            </a:extLst>
          </p:cNvPr>
          <p:cNvSpPr txBox="1">
            <a:spLocks/>
          </p:cNvSpPr>
          <p:nvPr/>
        </p:nvSpPr>
        <p:spPr bwMode="auto">
          <a:xfrm>
            <a:off x="8430322" y="9732738"/>
            <a:ext cx="9771953" cy="554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a:t>
            </a:r>
            <a:r>
              <a:rPr lang="en-US" sz="2000" b="1" dirty="0">
                <a:cs typeface="MS PGothic" charset="0"/>
              </a:rPr>
              <a:t>https://</a:t>
            </a:r>
            <a:r>
              <a:rPr lang="en-US" sz="2000" b="1" dirty="0" err="1">
                <a:cs typeface="MS PGothic" charset="0"/>
              </a:rPr>
              <a:t>dzone.com</a:t>
            </a:r>
            <a:r>
              <a:rPr lang="en-US" sz="2000" b="1" dirty="0">
                <a:cs typeface="MS PGothic" charset="0"/>
              </a:rPr>
              <a:t>/articles/the-artificial-neural-networks-handbook-part-4</a:t>
            </a:r>
            <a:endParaRPr lang="en-US" altLang="ja-JP" sz="2000" b="1" kern="0" dirty="0">
              <a:solidFill>
                <a:srgbClr val="FF0000"/>
              </a:solidFill>
              <a:ea typeface="ＭＳ Ｐゴシック" charset="-128"/>
              <a:cs typeface="MS PGothic" charset="-128"/>
            </a:endParaRPr>
          </a:p>
        </p:txBody>
      </p:sp>
      <p:pic>
        <p:nvPicPr>
          <p:cNvPr id="5" name="Picture 4" descr="Diagram&#10;&#10;Description automatically generated">
            <a:extLst>
              <a:ext uri="{FF2B5EF4-FFF2-40B4-BE49-F238E27FC236}">
                <a16:creationId xmlns:a16="http://schemas.microsoft.com/office/drawing/2014/main" id="{65264DC6-60A1-104A-9EB6-323502029C9D}"/>
              </a:ext>
            </a:extLst>
          </p:cNvPr>
          <p:cNvPicPr>
            <a:picLocks noChangeAspect="1"/>
          </p:cNvPicPr>
          <p:nvPr/>
        </p:nvPicPr>
        <p:blipFill>
          <a:blip r:embed="rId5"/>
          <a:stretch>
            <a:fillRect/>
          </a:stretch>
        </p:blipFill>
        <p:spPr>
          <a:xfrm>
            <a:off x="8112102" y="2882900"/>
            <a:ext cx="9525000" cy="4521200"/>
          </a:xfrm>
          <a:prstGeom prst="rect">
            <a:avLst/>
          </a:prstGeom>
        </p:spPr>
      </p:pic>
      <p:pic>
        <p:nvPicPr>
          <p:cNvPr id="6" name="Audio 5">
            <a:hlinkClick r:id="" action="ppaction://media"/>
            <a:extLst>
              <a:ext uri="{FF2B5EF4-FFF2-40B4-BE49-F238E27FC236}">
                <a16:creationId xmlns:a16="http://schemas.microsoft.com/office/drawing/2014/main" id="{ED4D1E1B-326C-0709-30EE-D48616F3A7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19972143"/>
      </p:ext>
    </p:extLst>
  </p:cSld>
  <p:clrMapOvr>
    <a:masterClrMapping/>
  </p:clrMapOvr>
  <mc:AlternateContent xmlns:mc="http://schemas.openxmlformats.org/markup-compatibility/2006" xmlns:p14="http://schemas.microsoft.com/office/powerpoint/2010/main">
    <mc:Choice Requires="p14">
      <p:transition spd="med" p14:dur="700" advTm="33859">
        <p:fade/>
      </p:transition>
    </mc:Choice>
    <mc:Fallback xmlns="">
      <p:transition spd="med" advTm="338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Artificial neural network (ANN)</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defRPr/>
            </a:pPr>
            <a:r>
              <a:rPr lang="en-US" dirty="0"/>
              <a:t>A network of artificial neurons (also known as "nodes")</a:t>
            </a:r>
          </a:p>
          <a:p>
            <a:pPr marL="0" indent="0">
              <a:defRPr/>
            </a:pPr>
            <a:endParaRPr lang="en-US" dirty="0"/>
          </a:p>
          <a:p>
            <a:pPr marL="0" indent="0">
              <a:defRPr/>
            </a:pPr>
            <a:r>
              <a:rPr lang="en-US" dirty="0"/>
              <a:t>These nodes are connected to each other.</a:t>
            </a:r>
          </a:p>
          <a:p>
            <a:pPr marL="0" indent="0">
              <a:defRPr/>
            </a:pPr>
            <a:endParaRPr lang="en-US" dirty="0"/>
          </a:p>
          <a:p>
            <a:pPr marL="0" indent="0">
              <a:defRPr/>
            </a:pPr>
            <a:r>
              <a:rPr lang="en-US" dirty="0"/>
              <a:t>The strength of their connections to one another is assigned a value based on their strength. </a:t>
            </a:r>
          </a:p>
          <a:p>
            <a:pPr marL="0" indent="0">
              <a:defRPr/>
            </a:pPr>
            <a:endParaRPr lang="en-US" dirty="0"/>
          </a:p>
          <a:p>
            <a:pPr marL="0" indent="0">
              <a:defRPr/>
            </a:pPr>
            <a:r>
              <a:rPr lang="en-US" dirty="0"/>
              <a:t>If the value of the connection is high, then it indicates that there is a strong connection. </a:t>
            </a:r>
          </a:p>
          <a:p>
            <a:pPr marL="0" indent="0">
              <a:defRPr/>
            </a:pPr>
            <a:endParaRPr lang="en-US" dirty="0"/>
          </a:p>
          <a:p>
            <a:pPr marL="0" indent="0">
              <a:defRPr/>
            </a:pPr>
            <a:r>
              <a:rPr lang="en-US" dirty="0"/>
              <a:t>The network is trained by iteratively modifying the strengths of the connections so that given inputs map to the correct response</a:t>
            </a:r>
          </a:p>
          <a:p>
            <a:pPr marL="0" indent="0">
              <a:defRPr/>
            </a:pPr>
            <a:endParaRPr lang="en-US" dirty="0"/>
          </a:p>
          <a:p>
            <a:pPr marL="0" indent="0">
              <a:defRPr/>
            </a:pPr>
            <a:r>
              <a:rPr lang="en-US" dirty="0"/>
              <a:t> </a:t>
            </a:r>
          </a:p>
          <a:p>
            <a:endParaRPr lang="en-US" dirty="0">
              <a:solidFill>
                <a:srgbClr val="000000"/>
              </a:solidFill>
            </a:endParaRPr>
          </a:p>
        </p:txBody>
      </p:sp>
      <p:sp>
        <p:nvSpPr>
          <p:cNvPr id="4" name="Text Placeholder 3">
            <a:extLst>
              <a:ext uri="{FF2B5EF4-FFF2-40B4-BE49-F238E27FC236}">
                <a16:creationId xmlns:a16="http://schemas.microsoft.com/office/drawing/2014/main" id="{1FD86133-A38A-48FD-BE17-1C2231B7B0AF}"/>
              </a:ext>
            </a:extLst>
          </p:cNvPr>
          <p:cNvSpPr>
            <a:spLocks noGrp="1"/>
          </p:cNvSpPr>
          <p:nvPr>
            <p:ph type="body" sz="quarter" idx="10"/>
          </p:nvPr>
        </p:nvSpPr>
        <p:spPr/>
        <p:txBody>
          <a:bodyPr/>
          <a:lstStyle/>
          <a:p>
            <a:endParaRPr lang="en-US"/>
          </a:p>
        </p:txBody>
      </p:sp>
      <p:pic>
        <p:nvPicPr>
          <p:cNvPr id="6" name="Audio 5">
            <a:hlinkClick r:id="" action="ppaction://media"/>
            <a:extLst>
              <a:ext uri="{FF2B5EF4-FFF2-40B4-BE49-F238E27FC236}">
                <a16:creationId xmlns:a16="http://schemas.microsoft.com/office/drawing/2014/main" id="{184CE852-00E2-D476-A737-599B101C89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438738877"/>
      </p:ext>
    </p:extLst>
  </p:cSld>
  <p:clrMapOvr>
    <a:masterClrMapping/>
  </p:clrMapOvr>
  <mc:AlternateContent xmlns:mc="http://schemas.openxmlformats.org/markup-compatibility/2006" xmlns:p14="http://schemas.microsoft.com/office/powerpoint/2010/main">
    <mc:Choice Requires="p14">
      <p:transition spd="med" p14:dur="700" advTm="28376">
        <p:fade/>
      </p:transition>
    </mc:Choice>
    <mc:Fallback xmlns="">
      <p:transition spd="med" advTm="28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Feedforward Neural Network</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6904934" cy="6169333"/>
          </a:xfrm>
        </p:spPr>
        <p:txBody>
          <a:bodyPr/>
          <a:lstStyle/>
          <a:p>
            <a:pPr marL="0" indent="0">
              <a:defRPr/>
            </a:pPr>
            <a:r>
              <a:rPr lang="en-US" dirty="0"/>
              <a:t>A feedforward neural network is an artificial neural network where connections between the units do not form a cycle. </a:t>
            </a:r>
          </a:p>
          <a:p>
            <a:pPr marL="0" indent="0">
              <a:defRPr/>
            </a:pPr>
            <a:endParaRPr lang="en-US" dirty="0"/>
          </a:p>
          <a:p>
            <a:pPr marL="0" indent="0">
              <a:defRPr/>
            </a:pPr>
            <a:r>
              <a:rPr lang="en-US" dirty="0"/>
              <a:t>In this network, the information moves in only one direction, forward, from the input nodes, through the hidden nodes (if any) and to the output nodes. </a:t>
            </a:r>
          </a:p>
          <a:p>
            <a:pPr marL="0" indent="0">
              <a:defRPr/>
            </a:pPr>
            <a:endParaRPr lang="en-US" dirty="0"/>
          </a:p>
          <a:p>
            <a:pPr marL="0" indent="0">
              <a:defRPr/>
            </a:pPr>
            <a:r>
              <a:rPr lang="en-US" dirty="0"/>
              <a:t>No cycles or loops in the network.</a:t>
            </a:r>
          </a:p>
          <a:p>
            <a:pPr marL="0" indent="0">
              <a:defRPr/>
            </a:pPr>
            <a:endParaRPr lang="en-US" dirty="0"/>
          </a:p>
          <a:p>
            <a:pPr marL="0" indent="0">
              <a:defRPr/>
            </a:pPr>
            <a:r>
              <a:rPr lang="en-US" dirty="0"/>
              <a:t> </a:t>
            </a:r>
          </a:p>
          <a:p>
            <a:endParaRPr lang="en-US" dirty="0">
              <a:solidFill>
                <a:srgbClr val="000000"/>
              </a:solidFill>
            </a:endParaRPr>
          </a:p>
        </p:txBody>
      </p:sp>
      <p:sp>
        <p:nvSpPr>
          <p:cNvPr id="4" name="Content Placeholder 2">
            <a:extLst>
              <a:ext uri="{FF2B5EF4-FFF2-40B4-BE49-F238E27FC236}">
                <a16:creationId xmlns:a16="http://schemas.microsoft.com/office/drawing/2014/main" id="{E351F75F-3359-274F-BA7B-80144F2030D9}"/>
              </a:ext>
            </a:extLst>
          </p:cNvPr>
          <p:cNvSpPr txBox="1">
            <a:spLocks/>
          </p:cNvSpPr>
          <p:nvPr/>
        </p:nvSpPr>
        <p:spPr bwMode="auto">
          <a:xfrm>
            <a:off x="8430322" y="9732738"/>
            <a:ext cx="9771953" cy="554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a:t>
            </a:r>
            <a:r>
              <a:rPr lang="en-US" sz="2000" b="1" dirty="0">
                <a:cs typeface="MS PGothic" charset="0"/>
              </a:rPr>
              <a:t>https://</a:t>
            </a:r>
            <a:r>
              <a:rPr lang="en-US" sz="2000" b="1" dirty="0" err="1">
                <a:cs typeface="MS PGothic" charset="0"/>
              </a:rPr>
              <a:t>dzone.com</a:t>
            </a:r>
            <a:r>
              <a:rPr lang="en-US" sz="2000" b="1" dirty="0">
                <a:cs typeface="MS PGothic" charset="0"/>
              </a:rPr>
              <a:t>/articles/the-artificial-neural-networks-handbook-part-1-1</a:t>
            </a:r>
            <a:endParaRPr lang="en-US" altLang="ja-JP" sz="2000" b="1" kern="0" dirty="0">
              <a:solidFill>
                <a:srgbClr val="FF0000"/>
              </a:solidFill>
              <a:ea typeface="ＭＳ Ｐゴシック" charset="-128"/>
              <a:cs typeface="MS PGothic" charset="-128"/>
            </a:endParaRPr>
          </a:p>
        </p:txBody>
      </p:sp>
      <p:pic>
        <p:nvPicPr>
          <p:cNvPr id="6" name="Picture 5" descr="Diagram&#10;&#10;Description automatically generated">
            <a:extLst>
              <a:ext uri="{FF2B5EF4-FFF2-40B4-BE49-F238E27FC236}">
                <a16:creationId xmlns:a16="http://schemas.microsoft.com/office/drawing/2014/main" id="{C6EF84B3-5141-3E43-96BD-EA84CF52BB51}"/>
              </a:ext>
            </a:extLst>
          </p:cNvPr>
          <p:cNvPicPr>
            <a:picLocks noChangeAspect="1"/>
          </p:cNvPicPr>
          <p:nvPr/>
        </p:nvPicPr>
        <p:blipFill>
          <a:blip r:embed="rId5"/>
          <a:stretch>
            <a:fillRect/>
          </a:stretch>
        </p:blipFill>
        <p:spPr>
          <a:xfrm>
            <a:off x="9119120" y="2380264"/>
            <a:ext cx="7937500" cy="6705600"/>
          </a:xfrm>
          <a:prstGeom prst="rect">
            <a:avLst/>
          </a:prstGeom>
        </p:spPr>
      </p:pic>
      <p:pic>
        <p:nvPicPr>
          <p:cNvPr id="5" name="Audio 4">
            <a:hlinkClick r:id="" action="ppaction://media"/>
            <a:extLst>
              <a:ext uri="{FF2B5EF4-FFF2-40B4-BE49-F238E27FC236}">
                <a16:creationId xmlns:a16="http://schemas.microsoft.com/office/drawing/2014/main" id="{C86D51A7-A82C-36A2-6F62-C99DDDB6FC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80365077"/>
      </p:ext>
    </p:extLst>
  </p:cSld>
  <p:clrMapOvr>
    <a:masterClrMapping/>
  </p:clrMapOvr>
  <mc:AlternateContent xmlns:mc="http://schemas.openxmlformats.org/markup-compatibility/2006" xmlns:p14="http://schemas.microsoft.com/office/powerpoint/2010/main">
    <mc:Choice Requires="p14">
      <p:transition spd="med" p14:dur="700" advTm="27907">
        <p:fade/>
      </p:transition>
    </mc:Choice>
    <mc:Fallback xmlns="">
      <p:transition spd="med" advTm="279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6904934" cy="6169333"/>
          </a:xfrm>
        </p:spPr>
        <p:txBody>
          <a:bodyPr/>
          <a:lstStyle/>
          <a:p>
            <a:pPr marL="0" indent="0">
              <a:defRPr/>
            </a:pPr>
            <a:r>
              <a:rPr lang="en-US" dirty="0"/>
              <a:t>For modeling highly nonlinear systems</a:t>
            </a:r>
          </a:p>
          <a:p>
            <a:pPr marL="0" indent="0">
              <a:defRPr/>
            </a:pPr>
            <a:endParaRPr lang="en-US" dirty="0"/>
          </a:p>
          <a:p>
            <a:pPr marL="0" indent="0">
              <a:defRPr/>
            </a:pPr>
            <a:r>
              <a:rPr lang="en-US" dirty="0"/>
              <a:t>When data is available incrementally and you wish to constantly update the model</a:t>
            </a:r>
          </a:p>
          <a:p>
            <a:pPr marL="0" indent="0">
              <a:defRPr/>
            </a:pPr>
            <a:endParaRPr lang="en-US" dirty="0"/>
          </a:p>
          <a:p>
            <a:pPr marL="0" indent="0">
              <a:defRPr/>
            </a:pPr>
            <a:r>
              <a:rPr lang="en-US" dirty="0"/>
              <a:t>When there could be unexpected changes in your input data</a:t>
            </a:r>
          </a:p>
          <a:p>
            <a:pPr marL="0" indent="0">
              <a:defRPr/>
            </a:pPr>
            <a:endParaRPr lang="en-US" dirty="0"/>
          </a:p>
          <a:p>
            <a:pPr marL="0" indent="0">
              <a:defRPr/>
            </a:pPr>
            <a:r>
              <a:rPr lang="en-US" dirty="0"/>
              <a:t>When model interpretability is not a key concern</a:t>
            </a:r>
          </a:p>
          <a:p>
            <a:pPr marL="0" indent="0">
              <a:defRPr/>
            </a:pPr>
            <a:endParaRPr lang="en-US" dirty="0"/>
          </a:p>
          <a:p>
            <a:pPr marL="0" indent="0">
              <a:defRPr/>
            </a:pPr>
            <a:r>
              <a:rPr lang="en-US" dirty="0"/>
              <a:t> </a:t>
            </a:r>
          </a:p>
          <a:p>
            <a:endParaRPr lang="en-US" dirty="0">
              <a:solidFill>
                <a:srgbClr val="000000"/>
              </a:solidFill>
            </a:endParaRPr>
          </a:p>
        </p:txBody>
      </p:sp>
      <p:sp>
        <p:nvSpPr>
          <p:cNvPr id="4" name="Content Placeholder 2">
            <a:extLst>
              <a:ext uri="{FF2B5EF4-FFF2-40B4-BE49-F238E27FC236}">
                <a16:creationId xmlns:a16="http://schemas.microsoft.com/office/drawing/2014/main" id="{E351F75F-3359-274F-BA7B-80144F2030D9}"/>
              </a:ext>
            </a:extLst>
          </p:cNvPr>
          <p:cNvSpPr txBox="1">
            <a:spLocks/>
          </p:cNvSpPr>
          <p:nvPr/>
        </p:nvSpPr>
        <p:spPr bwMode="auto">
          <a:xfrm>
            <a:off x="8430322" y="9732738"/>
            <a:ext cx="9771953" cy="554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a:t>
            </a:r>
            <a:r>
              <a:rPr lang="en-US" sz="2000" b="1" dirty="0">
                <a:cs typeface="MS PGothic" charset="0"/>
              </a:rPr>
              <a:t>https://</a:t>
            </a:r>
            <a:r>
              <a:rPr lang="en-US" sz="2000" b="1" dirty="0" err="1">
                <a:cs typeface="MS PGothic" charset="0"/>
              </a:rPr>
              <a:t>www.researchgate.net</a:t>
            </a:r>
            <a:r>
              <a:rPr lang="en-US" sz="2000" b="1" dirty="0">
                <a:cs typeface="MS PGothic" charset="0"/>
              </a:rPr>
              <a:t>/figure/Some-applications-of-AI-neural-network-accelerators_fig1_343711174</a:t>
            </a:r>
            <a:endParaRPr lang="en-US" altLang="ja-JP" sz="2000" b="1" kern="0" dirty="0">
              <a:solidFill>
                <a:srgbClr val="FF0000"/>
              </a:solidFill>
              <a:ea typeface="ＭＳ Ｐゴシック" charset="-128"/>
              <a:cs typeface="MS PGothic" charset="-128"/>
            </a:endParaRPr>
          </a:p>
        </p:txBody>
      </p:sp>
      <p:pic>
        <p:nvPicPr>
          <p:cNvPr id="8" name="Picture 2">
            <a:extLst>
              <a:ext uri="{FF2B5EF4-FFF2-40B4-BE49-F238E27FC236}">
                <a16:creationId xmlns:a16="http://schemas.microsoft.com/office/drawing/2014/main" id="{4F3D3414-7DC6-DC43-89E5-0CFF247EE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4274" y="3024496"/>
            <a:ext cx="10289660" cy="422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8280E70F-0404-26FF-9ACF-882489F8AB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747112113"/>
      </p:ext>
    </p:extLst>
  </p:cSld>
  <p:clrMapOvr>
    <a:masterClrMapping/>
  </p:clrMapOvr>
  <mc:AlternateContent xmlns:mc="http://schemas.openxmlformats.org/markup-compatibility/2006" xmlns:p14="http://schemas.microsoft.com/office/powerpoint/2010/main">
    <mc:Choice Requires="p14">
      <p:transition spd="med" p14:dur="700" advTm="24600">
        <p:fade/>
      </p:transition>
    </mc:Choice>
    <mc:Fallback xmlns="">
      <p:transition spd="med" advTm="24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C5393844-B3D0-4069-8EC5-4C10DB629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97304</TotalTime>
  <Words>1087</Words>
  <Application>Microsoft Office PowerPoint</Application>
  <PresentationFormat>Custom</PresentationFormat>
  <Paragraphs>114</Paragraphs>
  <Slides>11</Slides>
  <Notes>9</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Trebuchet MS</vt:lpstr>
      <vt:lpstr>Wingdings</vt:lpstr>
      <vt:lpstr>Title &amp; Bullet</vt:lpstr>
      <vt:lpstr>Lecture 16.1 -​ ​Introduction to Artificial Neural Networks</vt:lpstr>
      <vt:lpstr>PowerPoint Presentation</vt:lpstr>
      <vt:lpstr> A Brief History of Artificial Neural Networks</vt:lpstr>
      <vt:lpstr> Neural Network 3D Simulation</vt:lpstr>
      <vt:lpstr> Structure of Neurons in Human Brain</vt:lpstr>
      <vt:lpstr> Basic Computational Unit</vt:lpstr>
      <vt:lpstr>Artificial neural network (ANN)</vt:lpstr>
      <vt:lpstr>Feedforward Neural Network</vt:lpstr>
      <vt:lpstr>Applications</vt:lpstr>
      <vt:lpstr>Applications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Joe Bungo</cp:lastModifiedBy>
  <cp:revision>3879</cp:revision>
  <dcterms:created xsi:type="dcterms:W3CDTF">2008-01-24T03:11:41Z</dcterms:created>
  <dcterms:modified xsi:type="dcterms:W3CDTF">2023-06-13T23:13:35Z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