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20"/>
  </p:notesMasterIdLst>
  <p:handoutMasterIdLst>
    <p:handoutMasterId r:id="rId21"/>
  </p:handoutMasterIdLst>
  <p:sldIdLst>
    <p:sldId id="818" r:id="rId5"/>
    <p:sldId id="809" r:id="rId6"/>
    <p:sldId id="821" r:id="rId7"/>
    <p:sldId id="863" r:id="rId8"/>
    <p:sldId id="859" r:id="rId9"/>
    <p:sldId id="856" r:id="rId10"/>
    <p:sldId id="864" r:id="rId11"/>
    <p:sldId id="865" r:id="rId12"/>
    <p:sldId id="857" r:id="rId13"/>
    <p:sldId id="860" r:id="rId14"/>
    <p:sldId id="866" r:id="rId15"/>
    <p:sldId id="867" r:id="rId16"/>
    <p:sldId id="868" r:id="rId17"/>
    <p:sldId id="861" r:id="rId18"/>
    <p:sldId id="820" r:id="rId19"/>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E8389-B490-A3EE-E41D-93C5FA369315}" v="6" dt="2021-05-06T04:07:41.219"/>
    <p1510:client id="{D51BC59F-F039-0000-A0F4-A46CA925C877}" v="1" dt="2021-05-06T02:45:13.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5" autoAdjust="0"/>
    <p:restoredTop sz="77294" autoAdjust="0"/>
  </p:normalViewPr>
  <p:slideViewPr>
    <p:cSldViewPr snapToGrid="0">
      <p:cViewPr varScale="1">
        <p:scale>
          <a:sx n="57" d="100"/>
          <a:sy n="57" d="100"/>
        </p:scale>
        <p:origin x="928" y="176"/>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g, Xishuang" userId="S::xidong_pvamu.edu#ext#@gtvault.onmicrosoft.com::d82fe4bc-41b8-4dba-8c63-3c53a5962af7" providerId="AD" clId="Web-{2DBE8389-B490-A3EE-E41D-93C5FA369315}"/>
    <pc:docChg chg="modSld">
      <pc:chgData name="Dong, Xishuang" userId="S::xidong_pvamu.edu#ext#@gtvault.onmicrosoft.com::d82fe4bc-41b8-4dba-8c63-3c53a5962af7" providerId="AD" clId="Web-{2DBE8389-B490-A3EE-E41D-93C5FA369315}" dt="2021-05-06T04:07:41.219" v="5" actId="20577"/>
      <pc:docMkLst>
        <pc:docMk/>
      </pc:docMkLst>
      <pc:sldChg chg="modSp">
        <pc:chgData name="Dong, Xishuang" userId="S::xidong_pvamu.edu#ext#@gtvault.onmicrosoft.com::d82fe4bc-41b8-4dba-8c63-3c53a5962af7" providerId="AD" clId="Web-{2DBE8389-B490-A3EE-E41D-93C5FA369315}" dt="2021-05-06T04:07:41.219" v="5" actId="20577"/>
        <pc:sldMkLst>
          <pc:docMk/>
          <pc:sldMk cId="797556869" sldId="818"/>
        </pc:sldMkLst>
        <pc:spChg chg="mod">
          <ac:chgData name="Dong, Xishuang" userId="S::xidong_pvamu.edu#ext#@gtvault.onmicrosoft.com::d82fe4bc-41b8-4dba-8c63-3c53a5962af7" providerId="AD" clId="Web-{2DBE8389-B490-A3EE-E41D-93C5FA369315}" dt="2021-05-06T04:07:41.219" v="5" actId="20577"/>
          <ac:spMkLst>
            <pc:docMk/>
            <pc:sldMk cId="797556869" sldId="818"/>
            <ac:spMk id="2" creationId="{4E9096EC-7B78-40A1-902B-4FD437982655}"/>
          </ac:spMkLst>
        </pc:spChg>
      </pc:sldChg>
    </pc:docChg>
  </pc:docChgLst>
  <pc:docChgLst>
    <pc:chgData name="Joe Bungo" userId="S::jbungo_nvidia.com#ext#@gtvault.onmicrosoft.com::c69b4972-ef89-4265-a3e3-b054213acbae" providerId="AD" clId="Web-{D51BC59F-F039-0000-A0F4-A46CA925C877}"/>
    <pc:docChg chg="modSld">
      <pc:chgData name="Joe Bungo" userId="S::jbungo_nvidia.com#ext#@gtvault.onmicrosoft.com::c69b4972-ef89-4265-a3e3-b054213acbae" providerId="AD" clId="Web-{D51BC59F-F039-0000-A0F4-A46CA925C877}" dt="2021-05-06T02:45:13.733" v="0" actId="14100"/>
      <pc:docMkLst>
        <pc:docMk/>
      </pc:docMkLst>
      <pc:sldChg chg="modSp">
        <pc:chgData name="Joe Bungo" userId="S::jbungo_nvidia.com#ext#@gtvault.onmicrosoft.com::c69b4972-ef89-4265-a3e3-b054213acbae" providerId="AD" clId="Web-{D51BC59F-F039-0000-A0F4-A46CA925C877}" dt="2021-05-06T02:45:13.733" v="0" actId="14100"/>
        <pc:sldMkLst>
          <pc:docMk/>
          <pc:sldMk cId="797556869" sldId="818"/>
        </pc:sldMkLst>
        <pc:spChg chg="mod">
          <ac:chgData name="Joe Bungo" userId="S::jbungo_nvidia.com#ext#@gtvault.onmicrosoft.com::c69b4972-ef89-4265-a3e3-b054213acbae" providerId="AD" clId="Web-{D51BC59F-F039-0000-A0F4-A46CA925C877}" dt="2021-05-06T02:45:13.733" v="0" actId="14100"/>
          <ac:spMkLst>
            <pc:docMk/>
            <pc:sldMk cId="797556869" sldId="818"/>
            <ac:spMk id="2" creationId="{4E9096EC-7B78-40A1-902B-4FD437982655}"/>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6/18/22</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section will introduce </a:t>
            </a:r>
            <a:r>
              <a:rPr lang="en-US" dirty="0">
                <a:latin typeface="Arial"/>
                <a:cs typeface="Arial"/>
              </a:rPr>
              <a:t>Activation Function and Perceptron (simplest neural networks).</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88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85000" lnSpcReduction="20000"/>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For the output layer, when we obtain the output (y), we have to calculate the loss between the output and the ground truth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oMath>
                </a14:m>
                <a:r>
                  <a:rPr lang="en-US" dirty="0"/>
                  <a:t>),</a:t>
                </a:r>
                <a:r>
                  <a:rPr lang="en-US" baseline="0" dirty="0"/>
                  <a:t> which is </a:t>
                </a:r>
                <a:r>
                  <a:rPr lang="en-US" dirty="0"/>
                  <a:t>used to measure exactly how wrong our predictions are.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loss is high when the neural network makes a lot of mistakes, and it is low when it makes fewer mistakes.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Squared errors are the general loss used for regression problems.</a:t>
                </a:r>
              </a:p>
              <a:p>
                <a:pPr marL="342900" indent="-342900">
                  <a:buFont typeface="Arial" panose="020B0604020202020204" pitchFamily="34" charset="0"/>
                  <a:buChar char="•"/>
                </a:pPr>
                <a:endParaRPr lang="en-US"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learning process is to adjust the weights to minimize the loss by updating the weight parameters iteratively.</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14:m>
                  <m:oMath xmlns:m="http://schemas.openxmlformats.org/officeDocument/2006/math">
                    <m:r>
                      <a:rPr lang="en-US"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is</m:t>
                    </m:r>
                    <m:r>
                      <a:rPr lang="en-US" b="0" i="0" smtClean="0">
                        <a:latin typeface="Cambria Math" panose="02040503050406030204" pitchFamily="18" charset="0"/>
                        <a:ea typeface="Cambria Math" panose="02040503050406030204" pitchFamily="18" charset="0"/>
                      </a:rPr>
                      <m:t> </m:t>
                    </m:r>
                  </m:oMath>
                </a14:m>
                <a:r>
                  <a:rPr lang="en-US" i="0" dirty="0"/>
                  <a:t>the learning rate that </a:t>
                </a:r>
                <a:r>
                  <a:rPr lang="en-US" i="0" baseline="0" dirty="0"/>
                  <a:t>controls the learning step.</a:t>
                </a:r>
                <a:endParaRPr lang="en-US" i="0"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indent="-342900">
                  <a:buFont typeface="Arial" panose="020B0604020202020204" pitchFamily="34" charset="0"/>
                  <a:buChar char="•"/>
                </a:pPr>
                <a:endParaRPr lang="en-US" dirty="0"/>
              </a:p>
            </p:txBody>
          </p:sp>
        </mc:Choice>
        <mc:Fallback xmlns="">
          <p:sp>
            <p:nvSpPr>
              <p:cNvPr id="3" name="Notes Placeholder 2"/>
              <p:cNvSpPr>
                <a:spLocks noGrp="1"/>
              </p:cNvSpPr>
              <p:nvPr>
                <p:ph type="body" idx="1"/>
              </p:nvPr>
            </p:nvSpPr>
            <p:spPr/>
            <p:txBody>
              <a:bodyPr>
                <a:normAutofit fontScale="85000" lnSpcReduction="20000"/>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For the output layer, when we obtain the output (y), we have to calculate the loss between the output and the ground truth (</a:t>
                </a:r>
                <a:r>
                  <a:rPr lang="en-US" b="0" i="0" dirty="0">
                    <a:latin typeface="Cambria Math" panose="02040503050406030204" pitchFamily="18" charset="0"/>
                  </a:rPr>
                  <a:t>𝑦 ̂</a:t>
                </a:r>
                <a:r>
                  <a:rPr lang="en-US" dirty="0"/>
                  <a:t>),</a:t>
                </a:r>
                <a:r>
                  <a:rPr lang="en-US" baseline="0" dirty="0"/>
                  <a:t> which is </a:t>
                </a:r>
                <a:r>
                  <a:rPr lang="en-US" dirty="0"/>
                  <a:t>used to measure exactly how wrong our predictions are.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loss is high when the neural network makes a lot of mistakes, and it is low when it makes fewer mistakes.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Squared errors are the general loss used for regression problems.</a:t>
                </a:r>
              </a:p>
              <a:p>
                <a:pPr marL="342900" indent="-342900">
                  <a:buFont typeface="Arial" panose="020B0604020202020204" pitchFamily="34" charset="0"/>
                  <a:buChar char="•"/>
                </a:pPr>
                <a:endParaRPr lang="en-US"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learning process is to adjust the weights to minimize the loss by updating the weight parameters iteratively.</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i="0">
                    <a:latin typeface="Cambria Math" panose="02040503050406030204" pitchFamily="18" charset="0"/>
                    <a:ea typeface="Cambria Math" panose="02040503050406030204" pitchFamily="18" charset="0"/>
                  </a:rPr>
                  <a:t>𝜂</a:t>
                </a:r>
                <a:r>
                  <a:rPr lang="en-US" b="0" i="0">
                    <a:latin typeface="Cambria Math" panose="02040503050406030204" pitchFamily="18" charset="0"/>
                    <a:ea typeface="Cambria Math" panose="02040503050406030204" pitchFamily="18" charset="0"/>
                  </a:rPr>
                  <a:t> is </a:t>
                </a:r>
                <a:r>
                  <a:rPr lang="en-US" i="0" dirty="0"/>
                  <a:t>the learning rate that </a:t>
                </a:r>
                <a:r>
                  <a:rPr lang="en-US" i="0" baseline="0" dirty="0"/>
                  <a:t>controls the learning step.</a:t>
                </a:r>
                <a:endParaRPr lang="en-US" i="0"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indent="-342900">
                  <a:buFont typeface="Arial" panose="020B0604020202020204" pitchFamily="34" charset="0"/>
                  <a:buChar char="•"/>
                </a:pPr>
                <a:endParaRPr lang="en-US" dirty="0"/>
              </a:p>
            </p:txBody>
          </p:sp>
        </mc:Fallback>
      </mc:AlternateContent>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998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Here is the learning algorithm for Perceptron.</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Here is to present the process of updating parameters including neuron weights and bias node weight.</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46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limitation of Perceptron is only learning linearly separable problems.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If the vectors </a:t>
            </a:r>
            <a:r>
              <a:rPr lang="en-US"/>
              <a:t>of data are not linearly separable, learning will never reach a point where all vectors are classified properly.</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0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altLang="zh-CN" dirty="0">
                <a:latin typeface="Times New Roman" panose="02020603050405020304" pitchFamily="18" charset="0"/>
              </a:rPr>
              <a:t>The artificial neuron receives one or more inputs and sums them to produce an output .</a:t>
            </a:r>
          </a:p>
          <a:p>
            <a:pPr marL="342900" indent="-342900">
              <a:buFont typeface="Arial" panose="020B0604020202020204" pitchFamily="34" charset="0"/>
              <a:buChar char="•"/>
            </a:pPr>
            <a:r>
              <a:rPr lang="en-US" altLang="zh-CN" dirty="0">
                <a:latin typeface="Times New Roman" panose="02020603050405020304" pitchFamily="18" charset="0"/>
              </a:rPr>
              <a:t>Each of these neurons has some weight associated with </a:t>
            </a:r>
            <a:r>
              <a:rPr lang="en-US" altLang="zh-CN" dirty="0" err="1">
                <a:latin typeface="Times New Roman" panose="02020603050405020304" pitchFamily="18" charset="0"/>
              </a:rPr>
              <a:t>ithem</a:t>
            </a:r>
            <a:endParaRPr lang="en-US" altLang="zh-CN" dirty="0">
              <a:latin typeface="Times New Roman" panose="02020603050405020304" pitchFamily="18" charset="0"/>
            </a:endParaRPr>
          </a:p>
          <a:p>
            <a:pPr marL="342900" indent="-342900">
              <a:buFont typeface="Arial" panose="020B0604020202020204" pitchFamily="34" charset="0"/>
              <a:buChar char="•"/>
            </a:pPr>
            <a:r>
              <a:rPr lang="en-US" altLang="zh-CN" dirty="0">
                <a:latin typeface="Times New Roman" panose="02020603050405020304" pitchFamily="18" charset="0"/>
              </a:rPr>
              <a:t>Usually each input is separately weighted, and the sum is passed through a non-linear function known as an activation function or transfer function.</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8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altLang="zh-CN" dirty="0">
                <a:latin typeface="Times New Roman" panose="02020603050405020304" pitchFamily="18" charset="0"/>
              </a:rPr>
              <a:t>The activation function is a set of the transfer function used to get desired output.</a:t>
            </a:r>
          </a:p>
          <a:p>
            <a:pPr marL="342900" indent="-342900">
              <a:buFont typeface="Arial" panose="020B0604020202020204" pitchFamily="34" charset="0"/>
              <a:buChar char="•"/>
            </a:pPr>
            <a:r>
              <a:rPr lang="en-US" altLang="zh-CN" dirty="0">
                <a:latin typeface="Times New Roman" panose="02020603050405020304" pitchFamily="18" charset="0"/>
              </a:rPr>
              <a:t>There are many types of activation function. </a:t>
            </a: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96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The activation function of an artificial neuron defines the output of that neuron given an input or set of inputs, which is inspired by human neurons to build the abstraction representing the rate of action potential firing in the cell. </a:t>
            </a:r>
          </a:p>
          <a:p>
            <a:pPr marL="342900" indent="-342900">
              <a:buFont typeface="Arial" panose="020B0604020202020204" pitchFamily="34" charset="0"/>
              <a:buChar char="•"/>
            </a:pPr>
            <a:r>
              <a:rPr lang="en-US" dirty="0"/>
              <a:t>Generally, we will employ nonlinear functions for activation functions regarding the nonlinear characters of data since linear activation function is too weak to extract useful relations from data for real applications.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13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Here are some examples of nonlinear activation functions including </a:t>
            </a:r>
            <a:r>
              <a:rPr lang="en-US" dirty="0" err="1"/>
              <a:t>sigmod</a:t>
            </a:r>
            <a:r>
              <a:rPr lang="en-US" dirty="0"/>
              <a:t> function and Tanh functions with their curves.</a:t>
            </a:r>
          </a:p>
          <a:p>
            <a:pPr marL="342900" indent="-342900">
              <a:buFont typeface="Arial" panose="020B0604020202020204" pitchFamily="34" charset="0"/>
              <a:buChar char="•"/>
            </a:pPr>
            <a:r>
              <a:rPr lang="en-US" dirty="0"/>
              <a:t>When we check the curves of derivatives of these functions, we can observe that the Gradient Disappears. this refers to the zero values.  Taking the </a:t>
            </a:r>
            <a:r>
              <a:rPr lang="en-US" dirty="0" err="1"/>
              <a:t>sigmod</a:t>
            </a:r>
            <a:r>
              <a:rPr lang="en-US" dirty="0"/>
              <a:t> function as an example, when x value is less than -5.5 or larger than 5.5, the value of its derivatives is 0. It means that there is no update to the weights and the neural networks cannot learn anything from the data.</a:t>
            </a:r>
          </a:p>
          <a:p>
            <a:pPr marL="342900" indent="-342900">
              <a:buFont typeface="Arial" panose="020B0604020202020204" pitchFamily="34" charset="0"/>
              <a:buChar char="•"/>
            </a:pPr>
            <a:r>
              <a:rPr lang="en-US" dirty="0"/>
              <a:t>In addition, High Computation Cost is required for the nonlinear activation functions.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8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To avoid Gradient Disappearance, we will construct other nonlinear functions such as </a:t>
            </a:r>
            <a:r>
              <a:rPr lang="en-US" dirty="0" err="1"/>
              <a:t>ReLU</a:t>
            </a:r>
            <a:r>
              <a:rPr lang="en-US" dirty="0"/>
              <a:t> and </a:t>
            </a:r>
            <a:r>
              <a:rPr lang="en-US" dirty="0" err="1"/>
              <a:t>LReLU</a:t>
            </a:r>
            <a:r>
              <a:rPr lang="en-US" dirty="0"/>
              <a:t> that can learn from data in the whole range.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56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Another special activation function is </a:t>
            </a:r>
            <a:r>
              <a:rPr lang="en-US" dirty="0" err="1"/>
              <a:t>Softmax</a:t>
            </a:r>
            <a:r>
              <a:rPr lang="en-US" dirty="0"/>
              <a:t> function that is only used in the output layer of neurons for multiclass classification application (including binary classification).</a:t>
            </a:r>
          </a:p>
          <a:p>
            <a:pPr marL="342900" indent="-342900">
              <a:buFont typeface="Arial" panose="020B0604020202020204" pitchFamily="34" charset="0"/>
              <a:buChar char="•"/>
            </a:pPr>
            <a:r>
              <a:rPr lang="en-US" dirty="0"/>
              <a:t>It is built by generalizing Logistic Regression (</a:t>
            </a:r>
            <a:r>
              <a:rPr lang="en-US" dirty="0" err="1"/>
              <a:t>sigmod</a:t>
            </a:r>
            <a:r>
              <a:rPr lang="en-US" dirty="0"/>
              <a:t> function) function.</a:t>
            </a:r>
          </a:p>
          <a:p>
            <a:pPr marL="342900" indent="-342900">
              <a:buFont typeface="Arial" panose="020B0604020202020204" pitchFamily="34" charset="0"/>
              <a:buChar char="•"/>
            </a:pPr>
            <a:r>
              <a:rPr lang="en-US" dirty="0"/>
              <a:t>This function squashes the outputs of each unit to be between 0 and 1 as probabilities.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10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en-US" dirty="0"/>
              <a:t>Here are some suggestions to choose activation functions for different layers.</a:t>
            </a:r>
          </a:p>
          <a:p>
            <a:pPr marL="342900" indent="-342900">
              <a:buFont typeface="Arial" panose="020B0604020202020204" pitchFamily="34" charset="0"/>
              <a:buChar char="•"/>
            </a:pPr>
            <a:r>
              <a:rPr lang="en-US" dirty="0"/>
              <a:t>In Hidden Layer</a:t>
            </a:r>
          </a:p>
          <a:p>
            <a:pPr marL="1219170" lvl="1" indent="-457200">
              <a:buClr>
                <a:schemeClr val="bg1"/>
              </a:buClr>
              <a:buFont typeface="Arial" panose="020B0604020202020204" pitchFamily="34" charset="0"/>
              <a:buChar char="•"/>
              <a:defRPr/>
            </a:pPr>
            <a:r>
              <a:rPr lang="en-US" dirty="0"/>
              <a:t>By Default please use </a:t>
            </a:r>
            <a:r>
              <a:rPr lang="en-US" dirty="0" err="1"/>
              <a:t>ReLU</a:t>
            </a:r>
            <a:r>
              <a:rPr lang="en-US" dirty="0"/>
              <a:t> function</a:t>
            </a:r>
          </a:p>
          <a:p>
            <a:pPr marL="1219170" lvl="1" indent="-457200">
              <a:buClr>
                <a:schemeClr val="bg1"/>
              </a:buClr>
              <a:buFont typeface="Arial" panose="020B0604020202020204" pitchFamily="34" charset="0"/>
              <a:buChar char="•"/>
              <a:defRPr/>
            </a:pPr>
            <a:r>
              <a:rPr lang="en-US" dirty="0"/>
              <a:t>Always keep in mind that </a:t>
            </a:r>
            <a:r>
              <a:rPr lang="en-US" dirty="0" err="1"/>
              <a:t>ReLU</a:t>
            </a:r>
            <a:r>
              <a:rPr lang="en-US" dirty="0"/>
              <a:t> function should only be used in the hidden layers</a:t>
            </a:r>
          </a:p>
          <a:p>
            <a:pPr marL="1219170" lvl="1" indent="-457200">
              <a:buClr>
                <a:schemeClr val="bg1"/>
              </a:buClr>
              <a:buFont typeface="Arial" panose="020B0604020202020204" pitchFamily="34" charset="0"/>
              <a:buChar char="•"/>
              <a:defRPr/>
            </a:pPr>
            <a:r>
              <a:rPr lang="en-US" dirty="0"/>
              <a:t>Never use Sigmoid and </a:t>
            </a:r>
            <a:r>
              <a:rPr lang="en-US" dirty="0" err="1"/>
              <a:t>TanH</a:t>
            </a:r>
            <a:r>
              <a:rPr lang="en-US" dirty="0"/>
              <a:t> function due to the vanishing gradient problem (gradient disappear)</a:t>
            </a:r>
          </a:p>
          <a:p>
            <a:pPr marL="457200" lvl="0" indent="-457200">
              <a:buClr>
                <a:schemeClr val="bg1"/>
              </a:buClr>
              <a:buFont typeface="Arial" panose="020B0604020202020204" pitchFamily="34" charset="0"/>
              <a:buChar char="•"/>
              <a:defRPr/>
            </a:pPr>
            <a:r>
              <a:rPr lang="en-US" dirty="0"/>
              <a:t>In Output Layer</a:t>
            </a:r>
          </a:p>
          <a:p>
            <a:pPr marL="1219170" lvl="1" indent="-457200">
              <a:buClr>
                <a:schemeClr val="bg1"/>
              </a:buClr>
              <a:buFont typeface="Arial" panose="020B0604020202020204" pitchFamily="34" charset="0"/>
              <a:buChar char="•"/>
              <a:defRPr/>
            </a:pPr>
            <a:r>
              <a:rPr lang="en-US" dirty="0"/>
              <a:t>Use SoftMax function for classification problem</a:t>
            </a:r>
          </a:p>
          <a:p>
            <a:pPr marL="1219170" lvl="1" indent="-457200">
              <a:buClr>
                <a:schemeClr val="bg1"/>
              </a:buClr>
              <a:buFont typeface="Arial" panose="020B0604020202020204" pitchFamily="34" charset="0"/>
              <a:buChar char="•"/>
              <a:defRPr/>
            </a:pPr>
            <a:r>
              <a:rPr lang="en-US" dirty="0"/>
              <a:t>Use Linear function for regression problem</a:t>
            </a:r>
          </a:p>
          <a:p>
            <a:pPr marL="457200" lvl="0" indent="-457200">
              <a:buClr>
                <a:schemeClr val="bg1"/>
              </a:buClr>
              <a:buFont typeface="Arial" panose="020B0604020202020204" pitchFamily="34" charset="0"/>
              <a:buChar char="•"/>
              <a:defRPr/>
            </a:pPr>
            <a:r>
              <a:rPr lang="en-US" dirty="0"/>
              <a:t>In addition, you probably needs to design new activation functions for your special problems.</a:t>
            </a:r>
          </a:p>
          <a:p>
            <a:pPr marL="457200" lvl="0" indent="-457200">
              <a:buClr>
                <a:schemeClr val="bg1"/>
              </a:buClr>
              <a:buFont typeface="Arial" panose="020B0604020202020204" pitchFamily="34" charset="0"/>
              <a:buChar char="•"/>
              <a:defRP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51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t>Here we would like to go through the simplest neural networks, Perceptron.</a:t>
            </a:r>
          </a:p>
          <a:p>
            <a:pPr marL="342900" indent="-342900">
              <a:buFont typeface="Arial" panose="020B0604020202020204" pitchFamily="34" charset="0"/>
              <a:buChar char="•"/>
            </a:pPr>
            <a:r>
              <a:rPr lang="en-US" dirty="0"/>
              <a:t>Perceptron only has one artificial neuron for output layer without hidden layer.</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the input layer, we add bias node (show in red circle) to increase the flexibility of the model to fit the data, which allows you to move the line up and down to fit the prediction with the data better.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78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5.xml"/><Relationship Id="rId7" Type="http://schemas.openxmlformats.org/officeDocument/2006/relationships/image" Target="../media/image34.png"/><Relationship Id="rId12" Type="http://schemas.openxmlformats.org/officeDocument/2006/relationships/image" Target="../media/image4.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notesSlide" Target="../notesSlides/notesSlide12.xm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creativecommons.org/licenses/by-nc/4.0/legalcod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png"/><Relationship Id="rId11"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notesSlide" Target="../notesSlides/notesSlide5.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5.xml"/><Relationship Id="rId7" Type="http://schemas.openxmlformats.org/officeDocument/2006/relationships/image" Target="../media/image18.png"/><Relationship Id="rId12"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notesSlide" Target="../notesSlides/notesSlide6.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2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290560"/>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02463"/>
            <a:ext cx="14852294" cy="1188097"/>
          </a:xfrm>
        </p:spPr>
        <p:txBody>
          <a:bodyPr/>
          <a:lstStyle/>
          <a:p>
            <a:r>
              <a:rPr lang="en-US" dirty="0">
                <a:latin typeface="Arial"/>
                <a:cs typeface="Arial"/>
              </a:rPr>
              <a:t>Lecture 16.2 - Activation Function and Perceptron</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5" name="Audio 4">
            <a:hlinkClick r:id="" action="ppaction://media"/>
            <a:extLst>
              <a:ext uri="{FF2B5EF4-FFF2-40B4-BE49-F238E27FC236}">
                <a16:creationId xmlns:a16="http://schemas.microsoft.com/office/drawing/2014/main" id="{5383FA02-344E-FE9D-7F97-6A0F6933C7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7574">
        <p:fade/>
      </p:transition>
    </mc:Choice>
    <mc:Fallback>
      <p:transition spd="med" advTm="75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Perceptron: the simplest neural networks</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8324660" cy="6169333"/>
          </a:xfrm>
        </p:spPr>
        <p:txBody>
          <a:bodyPr/>
          <a:lstStyle/>
          <a:p>
            <a:pPr marL="0" indent="0">
              <a:defRPr/>
            </a:pPr>
            <a:r>
              <a:rPr lang="en-US" dirty="0"/>
              <a:t>Simplest Feedforward Neural Network</a:t>
            </a:r>
          </a:p>
          <a:p>
            <a:pPr marL="0" indent="0">
              <a:defRPr/>
            </a:pPr>
            <a:endParaRPr lang="en-US" dirty="0"/>
          </a:p>
          <a:p>
            <a:pPr marL="0" indent="0">
              <a:defRPr/>
            </a:pPr>
            <a:r>
              <a:rPr lang="en-US" dirty="0"/>
              <a:t>It does not contain any hidden layers.</a:t>
            </a:r>
          </a:p>
          <a:p>
            <a:pPr marL="0" indent="0">
              <a:defRPr/>
            </a:pPr>
            <a:endParaRPr lang="en-US" dirty="0"/>
          </a:p>
          <a:p>
            <a:pPr marL="0" indent="0">
              <a:defRPr/>
            </a:pPr>
            <a:r>
              <a:rPr lang="en-US" dirty="0"/>
              <a:t>Bias nodes</a:t>
            </a:r>
          </a:p>
          <a:p>
            <a:pPr marL="457200" indent="-457200">
              <a:buClr>
                <a:schemeClr val="bg1"/>
              </a:buClr>
              <a:buFont typeface="Arial" panose="020B0604020202020204" pitchFamily="34" charset="0"/>
              <a:buChar char="•"/>
              <a:defRPr/>
            </a:pPr>
            <a:r>
              <a:rPr lang="en-US" dirty="0"/>
              <a:t>Increase the flexibility of the model to fit the data</a:t>
            </a:r>
          </a:p>
          <a:p>
            <a:pPr marL="457200" indent="-457200">
              <a:buClr>
                <a:schemeClr val="bg1"/>
              </a:buClr>
              <a:buFont typeface="Arial" panose="020B0604020202020204" pitchFamily="34" charset="0"/>
              <a:buChar char="•"/>
              <a:defRPr/>
            </a:pPr>
            <a:r>
              <a:rPr lang="en-US" dirty="0"/>
              <a:t>It allows you to move the line up and down to fit the prediction with the data better. </a:t>
            </a:r>
          </a:p>
          <a:p>
            <a:pPr marL="457200" indent="-457200">
              <a:buClr>
                <a:schemeClr val="bg1"/>
              </a:buClr>
              <a:buFont typeface="Arial" panose="020B0604020202020204" pitchFamily="34" charset="0"/>
              <a:buChar char="•"/>
              <a:defRPr/>
            </a:pPr>
            <a:r>
              <a:rPr lang="en-US" dirty="0"/>
              <a:t>Without b the line always goes through the origin (0, 0) .</a:t>
            </a:r>
          </a:p>
          <a:p>
            <a:pPr marL="457200" indent="-457200">
              <a:buClr>
                <a:schemeClr val="bg1"/>
              </a:buClr>
              <a:buFont typeface="Arial" panose="020B0604020202020204" pitchFamily="34" charset="0"/>
              <a:buChar char="•"/>
              <a:defRPr/>
            </a:pPr>
            <a:endParaRPr lang="en-US" dirty="0"/>
          </a:p>
          <a:p>
            <a:pPr marL="0" indent="0">
              <a:defRPr/>
            </a:pPr>
            <a:endParaRPr lang="en-US" dirty="0"/>
          </a:p>
          <a:p>
            <a:pPr marL="0" indent="0">
              <a:defRPr/>
            </a:pPr>
            <a:endParaRPr lang="en-US" dirty="0"/>
          </a:p>
          <a:p>
            <a:pPr marL="0" indent="0">
              <a:defRPr/>
            </a:pPr>
            <a:r>
              <a:rPr lang="en-US" dirty="0"/>
              <a:t> </a:t>
            </a:r>
          </a:p>
          <a:p>
            <a:endParaRPr lang="en-US" dirty="0">
              <a:solidFill>
                <a:srgbClr val="000000"/>
              </a:solidFill>
            </a:endParaRPr>
          </a:p>
        </p:txBody>
      </p:sp>
      <p:pic>
        <p:nvPicPr>
          <p:cNvPr id="7" name="Picture 4">
            <a:extLst>
              <a:ext uri="{FF2B5EF4-FFF2-40B4-BE49-F238E27FC236}">
                <a16:creationId xmlns:a16="http://schemas.microsoft.com/office/drawing/2014/main" id="{B9463D9B-D5DC-EB40-952B-404A808E40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2514" y="2524168"/>
            <a:ext cx="5502080" cy="52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9D811DB5-2DA9-754C-A543-3BEEE70C70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0830" y="7762831"/>
            <a:ext cx="3808395" cy="96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E4CB36FE-D282-F744-8517-B698DA34B509}"/>
              </a:ext>
            </a:extLst>
          </p:cNvPr>
          <p:cNvSpPr/>
          <p:nvPr/>
        </p:nvSpPr>
        <p:spPr>
          <a:xfrm>
            <a:off x="11020591" y="6275900"/>
            <a:ext cx="1115121" cy="1115122"/>
          </a:xfrm>
          <a:prstGeom prst="ellipse">
            <a:avLst/>
          </a:prstGeom>
          <a:solidFill>
            <a:schemeClr val="tx2">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Audio 8">
            <a:hlinkClick r:id="" action="ppaction://media"/>
            <a:extLst>
              <a:ext uri="{FF2B5EF4-FFF2-40B4-BE49-F238E27FC236}">
                <a16:creationId xmlns:a16="http://schemas.microsoft.com/office/drawing/2014/main" id="{7B85C022-F86E-88B5-31D4-9C5087CAD7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380365077"/>
      </p:ext>
    </p:extLst>
  </p:cSld>
  <p:clrMapOvr>
    <a:masterClrMapping/>
  </p:clrMapOvr>
  <mc:AlternateContent xmlns:mc="http://schemas.openxmlformats.org/markup-compatibility/2006">
    <mc:Choice xmlns:p14="http://schemas.microsoft.com/office/powerpoint/2010/main" Requires="p14">
      <p:transition spd="med" p14:dur="700" advTm="27362">
        <p:fade/>
      </p:transition>
    </mc:Choice>
    <mc:Fallback>
      <p:transition spd="med" advTm="273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Loss Function</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39" y="3191234"/>
            <a:ext cx="14658553" cy="6169333"/>
          </a:xfrm>
        </p:spPr>
        <p:txBody>
          <a:bodyPr/>
          <a:lstStyle/>
          <a:p>
            <a:pPr marL="0" indent="0">
              <a:defRPr/>
            </a:pPr>
            <a:r>
              <a:rPr lang="en-US" dirty="0"/>
              <a:t>Loss function is used to measure exactly how wrong our predictions are.</a:t>
            </a:r>
          </a:p>
          <a:p>
            <a:pPr marL="0" indent="0">
              <a:defRPr/>
            </a:pPr>
            <a:endParaRPr lang="en-US" dirty="0"/>
          </a:p>
          <a:p>
            <a:pPr marL="0" indent="0">
              <a:defRPr/>
            </a:pPr>
            <a:r>
              <a:rPr lang="en-US" dirty="0"/>
              <a:t>The loss is high when the neural network makes a lot of mistakes, and it is low when it makes fewer mistakes.</a:t>
            </a:r>
          </a:p>
          <a:p>
            <a:pPr marL="0" indent="0">
              <a:defRPr/>
            </a:pPr>
            <a:endParaRPr lang="en-US" dirty="0"/>
          </a:p>
          <a:p>
            <a:pPr marL="0" indent="0">
              <a:defRPr/>
            </a:pPr>
            <a:r>
              <a:rPr lang="en-US" dirty="0"/>
              <a:t>Adjust the weights to minimize the loss </a:t>
            </a:r>
          </a:p>
          <a:p>
            <a:pPr marL="457200" indent="-457200">
              <a:buClr>
                <a:schemeClr val="bg1"/>
              </a:buClr>
              <a:buFont typeface="Arial" panose="020B0604020202020204" pitchFamily="34" charset="0"/>
              <a:buChar char="•"/>
              <a:defRPr/>
            </a:pPr>
            <a:r>
              <a:rPr lang="en-US" dirty="0"/>
              <a:t>Update the weight parameters iteratively in order to make the error (loss function) as small as possible.</a:t>
            </a:r>
          </a:p>
          <a:p>
            <a:pPr marL="457200" indent="-457200">
              <a:buClr>
                <a:schemeClr val="bg1"/>
              </a:buClr>
              <a:buFont typeface="Arial" panose="020B0604020202020204" pitchFamily="34" charset="0"/>
              <a:buChar char="•"/>
              <a:defRPr/>
            </a:pPr>
            <a:endParaRPr lang="en-US" dirty="0"/>
          </a:p>
          <a:p>
            <a:pPr marL="0" indent="0">
              <a:defRPr/>
            </a:pPr>
            <a:endParaRPr lang="en-US" dirty="0"/>
          </a:p>
          <a:p>
            <a:pPr marL="457200" indent="-457200">
              <a:buClr>
                <a:schemeClr val="bg1"/>
              </a:buClr>
              <a:buFont typeface="Arial" panose="020B0604020202020204" pitchFamily="34" charset="0"/>
              <a:buChar char="•"/>
              <a:defRPr/>
            </a:pPr>
            <a:endParaRPr lang="en-US" dirty="0"/>
          </a:p>
          <a:p>
            <a:pPr marL="0" indent="0">
              <a:defRPr/>
            </a:pPr>
            <a:endParaRPr lang="en-US" dirty="0"/>
          </a:p>
          <a:p>
            <a:pPr marL="0" indent="0">
              <a:defRPr/>
            </a:pPr>
            <a:endParaRPr lang="en-US" dirty="0"/>
          </a:p>
          <a:p>
            <a:pPr marL="0" indent="0">
              <a:defRPr/>
            </a:pPr>
            <a:r>
              <a:rPr lang="en-US" dirty="0"/>
              <a:t> </a:t>
            </a:r>
          </a:p>
          <a:p>
            <a:endParaRPr lang="en-US" dirty="0">
              <a:solidFill>
                <a:srgbClr val="000000"/>
              </a:solidFill>
            </a:endParaRPr>
          </a:p>
        </p:txBody>
      </p:sp>
      <p:pic>
        <p:nvPicPr>
          <p:cNvPr id="6" name="Picture 2">
            <a:extLst>
              <a:ext uri="{FF2B5EF4-FFF2-40B4-BE49-F238E27FC236}">
                <a16:creationId xmlns:a16="http://schemas.microsoft.com/office/drawing/2014/main" id="{63313F4D-974F-F24E-8217-D9D9CD4E58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994" y="1539367"/>
            <a:ext cx="42037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B4187C2C-485D-FB42-A364-D2FC0AAF9E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4906" y="7176159"/>
            <a:ext cx="64293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udio 13">
            <a:hlinkClick r:id="" action="ppaction://media"/>
            <a:extLst>
              <a:ext uri="{FF2B5EF4-FFF2-40B4-BE49-F238E27FC236}">
                <a16:creationId xmlns:a16="http://schemas.microsoft.com/office/drawing/2014/main" id="{33302C8C-0A3B-AA1E-6179-D6C04A8D483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187849691"/>
      </p:ext>
    </p:extLst>
  </p:cSld>
  <p:clrMapOvr>
    <a:masterClrMapping/>
  </p:clrMapOvr>
  <mc:AlternateContent xmlns:mc="http://schemas.openxmlformats.org/markup-compatibility/2006">
    <mc:Choice xmlns:p14="http://schemas.microsoft.com/office/powerpoint/2010/main" Requires="p14">
      <p:transition spd="med" p14:dur="700" advTm="37045">
        <p:fade/>
      </p:transition>
    </mc:Choice>
    <mc:Fallback>
      <p:transition spd="med" advTm="370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Learning</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05700" y="2893116"/>
            <a:ext cx="5403041" cy="3338908"/>
          </a:xfrm>
        </p:spPr>
        <p:txBody>
          <a:bodyPr/>
          <a:lstStyle/>
          <a:p>
            <a:pPr marL="0" indent="0">
              <a:defRPr/>
            </a:pPr>
            <a:r>
              <a:rPr lang="en-US" dirty="0"/>
              <a:t>Update weights based on errors</a:t>
            </a:r>
          </a:p>
          <a:p>
            <a:pPr marL="0" indent="0">
              <a:defRPr/>
            </a:pPr>
            <a:endParaRPr lang="en-US" dirty="0"/>
          </a:p>
          <a:p>
            <a:pPr marL="457200" indent="-457200">
              <a:buClr>
                <a:schemeClr val="bg1"/>
              </a:buClr>
              <a:buFont typeface="Arial" panose="020B0604020202020204" pitchFamily="34" charset="0"/>
              <a:buChar char="•"/>
              <a:defRPr/>
            </a:pPr>
            <a:endParaRPr lang="en-US" dirty="0"/>
          </a:p>
          <a:p>
            <a:pPr marL="0" indent="0">
              <a:defRPr/>
            </a:pPr>
            <a:endParaRPr lang="en-US" dirty="0"/>
          </a:p>
          <a:p>
            <a:pPr marL="457200" indent="-457200">
              <a:buClr>
                <a:schemeClr val="bg1"/>
              </a:buClr>
              <a:buFont typeface="Arial" panose="020B0604020202020204" pitchFamily="34" charset="0"/>
              <a:buChar char="•"/>
              <a:defRPr/>
            </a:pPr>
            <a:endParaRPr lang="en-US" dirty="0"/>
          </a:p>
          <a:p>
            <a:pPr marL="0" indent="0">
              <a:defRPr/>
            </a:pPr>
            <a:endParaRPr lang="en-US" dirty="0"/>
          </a:p>
          <a:p>
            <a:pPr marL="0" indent="0">
              <a:defRPr/>
            </a:pPr>
            <a:endParaRPr lang="en-US" dirty="0"/>
          </a:p>
          <a:p>
            <a:pPr marL="0" indent="0">
              <a:defRPr/>
            </a:pPr>
            <a:r>
              <a:rPr lang="en-US" dirty="0"/>
              <a:t> </a:t>
            </a:r>
          </a:p>
          <a:p>
            <a:endParaRPr lang="en-US" dirty="0">
              <a:solidFill>
                <a:srgbClr val="000000"/>
              </a:solidFill>
            </a:endParaRPr>
          </a:p>
        </p:txBody>
      </p:sp>
      <p:pic>
        <p:nvPicPr>
          <p:cNvPr id="7" name="Picture 1">
            <a:extLst>
              <a:ext uri="{FF2B5EF4-FFF2-40B4-BE49-F238E27FC236}">
                <a16:creationId xmlns:a16="http://schemas.microsoft.com/office/drawing/2014/main" id="{FE7055DC-104E-D44B-965E-C2BB38451F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74356" y="2893116"/>
            <a:ext cx="5869722" cy="546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6CD0CB54-6ABC-2B4D-8607-154B6DEACB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42402" y="4233363"/>
            <a:ext cx="636270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64D4E50A-F7FD-5FBB-BFB7-100FFC6AD1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196459252"/>
      </p:ext>
    </p:extLst>
  </p:cSld>
  <p:clrMapOvr>
    <a:masterClrMapping/>
  </p:clrMapOvr>
  <mc:AlternateContent xmlns:mc="http://schemas.openxmlformats.org/markup-compatibility/2006">
    <mc:Choice xmlns:p14="http://schemas.microsoft.com/office/powerpoint/2010/main" Requires="p14">
      <p:transition spd="med" p14:dur="700" advTm="4722">
        <p:fade/>
      </p:transition>
    </mc:Choice>
    <mc:Fallback>
      <p:transition spd="med" advTm="47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Backpropagation </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05700" y="2893115"/>
            <a:ext cx="5403041" cy="5715625"/>
          </a:xfrm>
        </p:spPr>
        <p:txBody>
          <a:bodyPr/>
          <a:lstStyle/>
          <a:p>
            <a:pPr marL="0" indent="0">
              <a:defRPr/>
            </a:pPr>
            <a:r>
              <a:rPr lang="en-US" dirty="0"/>
              <a:t>Activation function</a:t>
            </a:r>
          </a:p>
          <a:p>
            <a:pPr marL="0" indent="0">
              <a:defRPr/>
            </a:pPr>
            <a:endParaRPr lang="en-US" dirty="0"/>
          </a:p>
          <a:p>
            <a:pPr marL="0" indent="0">
              <a:defRPr/>
            </a:pPr>
            <a:endParaRPr lang="en-US" dirty="0"/>
          </a:p>
          <a:p>
            <a:pPr marL="0" indent="0">
              <a:defRPr/>
            </a:pPr>
            <a:r>
              <a:rPr lang="en-US" dirty="0"/>
              <a:t>Output </a:t>
            </a:r>
          </a:p>
          <a:p>
            <a:pPr marL="0" indent="0">
              <a:defRPr/>
            </a:pPr>
            <a:endParaRPr lang="en-US" dirty="0"/>
          </a:p>
          <a:p>
            <a:pPr marL="0" indent="0">
              <a:defRPr/>
            </a:pPr>
            <a:endParaRPr lang="en-US" dirty="0"/>
          </a:p>
          <a:p>
            <a:pPr marL="0" indent="0">
              <a:defRPr/>
            </a:pPr>
            <a:r>
              <a:rPr lang="en-US" dirty="0"/>
              <a:t>Loss</a:t>
            </a:r>
          </a:p>
          <a:p>
            <a:pPr marL="0" indent="0">
              <a:defRPr/>
            </a:pPr>
            <a:endParaRPr lang="en-US" dirty="0"/>
          </a:p>
          <a:p>
            <a:pPr marL="457200" indent="-457200">
              <a:buClr>
                <a:schemeClr val="bg1"/>
              </a:buClr>
              <a:buFont typeface="Arial" panose="020B0604020202020204" pitchFamily="34" charset="0"/>
              <a:buChar char="•"/>
              <a:defRPr/>
            </a:pPr>
            <a:endParaRPr lang="en-US" dirty="0"/>
          </a:p>
          <a:p>
            <a:pPr marL="0" indent="0">
              <a:defRPr/>
            </a:pPr>
            <a:endParaRPr lang="en-US" dirty="0"/>
          </a:p>
          <a:p>
            <a:pPr marL="457200" indent="-457200">
              <a:buClr>
                <a:schemeClr val="bg1"/>
              </a:buClr>
              <a:buFont typeface="Arial" panose="020B0604020202020204" pitchFamily="34" charset="0"/>
              <a:buChar char="•"/>
              <a:defRPr/>
            </a:pPr>
            <a:endParaRPr lang="en-US" dirty="0"/>
          </a:p>
          <a:p>
            <a:pPr marL="0" indent="0">
              <a:defRPr/>
            </a:pPr>
            <a:endParaRPr lang="en-US" dirty="0"/>
          </a:p>
          <a:p>
            <a:pPr marL="0" indent="0">
              <a:defRPr/>
            </a:pPr>
            <a:endParaRPr lang="en-US" dirty="0"/>
          </a:p>
          <a:p>
            <a:pPr marL="0" indent="0">
              <a:defRPr/>
            </a:pPr>
            <a:r>
              <a:rPr lang="en-US" dirty="0"/>
              <a:t> </a:t>
            </a:r>
          </a:p>
          <a:p>
            <a:endParaRPr lang="en-US" dirty="0">
              <a:solidFill>
                <a:srgbClr val="000000"/>
              </a:solidFill>
            </a:endParaRPr>
          </a:p>
        </p:txBody>
      </p:sp>
      <p:pic>
        <p:nvPicPr>
          <p:cNvPr id="5" name="Picture 4" descr="Text&#10;&#10;Description automatically generated with low confidence">
            <a:extLst>
              <a:ext uri="{FF2B5EF4-FFF2-40B4-BE49-F238E27FC236}">
                <a16:creationId xmlns:a16="http://schemas.microsoft.com/office/drawing/2014/main" id="{861AB4DF-ED62-6F40-B12A-F434BBAAA2B8}"/>
              </a:ext>
            </a:extLst>
          </p:cNvPr>
          <p:cNvPicPr>
            <a:picLocks noChangeAspect="1"/>
          </p:cNvPicPr>
          <p:nvPr/>
        </p:nvPicPr>
        <p:blipFill>
          <a:blip r:embed="rId5"/>
          <a:stretch>
            <a:fillRect/>
          </a:stretch>
        </p:blipFill>
        <p:spPr>
          <a:xfrm>
            <a:off x="2053683" y="3586821"/>
            <a:ext cx="4724400" cy="749300"/>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1E07D710-AC35-064C-8247-E2AD48E39750}"/>
              </a:ext>
            </a:extLst>
          </p:cNvPr>
          <p:cNvPicPr>
            <a:picLocks noChangeAspect="1"/>
          </p:cNvPicPr>
          <p:nvPr/>
        </p:nvPicPr>
        <p:blipFill>
          <a:blip r:embed="rId6"/>
          <a:stretch>
            <a:fillRect/>
          </a:stretch>
        </p:blipFill>
        <p:spPr>
          <a:xfrm>
            <a:off x="1730607" y="5021464"/>
            <a:ext cx="5816600" cy="914400"/>
          </a:xfrm>
          <a:prstGeom prst="rect">
            <a:avLst/>
          </a:prstGeom>
        </p:spPr>
      </p:pic>
      <p:pic>
        <p:nvPicPr>
          <p:cNvPr id="14" name="Picture 13" descr="Text, letter&#10;&#10;Description automatically generated">
            <a:extLst>
              <a:ext uri="{FF2B5EF4-FFF2-40B4-BE49-F238E27FC236}">
                <a16:creationId xmlns:a16="http://schemas.microsoft.com/office/drawing/2014/main" id="{6D376215-CF03-8A4A-8FB1-F1AEAAA7BA57}"/>
              </a:ext>
            </a:extLst>
          </p:cNvPr>
          <p:cNvPicPr>
            <a:picLocks noChangeAspect="1"/>
          </p:cNvPicPr>
          <p:nvPr/>
        </p:nvPicPr>
        <p:blipFill>
          <a:blip r:embed="rId7"/>
          <a:stretch>
            <a:fillRect/>
          </a:stretch>
        </p:blipFill>
        <p:spPr>
          <a:xfrm>
            <a:off x="9199141" y="1008721"/>
            <a:ext cx="6045200" cy="5905500"/>
          </a:xfrm>
          <a:prstGeom prst="rect">
            <a:avLst/>
          </a:prstGeom>
        </p:spPr>
      </p:pic>
      <p:pic>
        <p:nvPicPr>
          <p:cNvPr id="16" name="Picture 15" descr="Text, letter&#10;&#10;Description automatically generated">
            <a:extLst>
              <a:ext uri="{FF2B5EF4-FFF2-40B4-BE49-F238E27FC236}">
                <a16:creationId xmlns:a16="http://schemas.microsoft.com/office/drawing/2014/main" id="{37A1E1A0-4B7C-CF4A-B2D7-BD87B8AACD7D}"/>
              </a:ext>
            </a:extLst>
          </p:cNvPr>
          <p:cNvPicPr>
            <a:picLocks noChangeAspect="1"/>
          </p:cNvPicPr>
          <p:nvPr/>
        </p:nvPicPr>
        <p:blipFill>
          <a:blip r:embed="rId8"/>
          <a:stretch>
            <a:fillRect/>
          </a:stretch>
        </p:blipFill>
        <p:spPr>
          <a:xfrm>
            <a:off x="8755066" y="6792344"/>
            <a:ext cx="9385300" cy="3492500"/>
          </a:xfrm>
          <a:prstGeom prst="rect">
            <a:avLst/>
          </a:prstGeom>
        </p:spPr>
      </p:pic>
      <p:pic>
        <p:nvPicPr>
          <p:cNvPr id="18" name="Picture 17" descr="A red button with white letters&#10;&#10;Description automatically generated with low confidence">
            <a:extLst>
              <a:ext uri="{FF2B5EF4-FFF2-40B4-BE49-F238E27FC236}">
                <a16:creationId xmlns:a16="http://schemas.microsoft.com/office/drawing/2014/main" id="{73AFFA1B-80D4-AC4D-A322-AFDD10CA36E1}"/>
              </a:ext>
            </a:extLst>
          </p:cNvPr>
          <p:cNvPicPr>
            <a:picLocks noChangeAspect="1"/>
          </p:cNvPicPr>
          <p:nvPr/>
        </p:nvPicPr>
        <p:blipFill>
          <a:blip r:embed="rId9"/>
          <a:stretch>
            <a:fillRect/>
          </a:stretch>
        </p:blipFill>
        <p:spPr>
          <a:xfrm>
            <a:off x="7988475" y="1240948"/>
            <a:ext cx="622300" cy="609600"/>
          </a:xfrm>
          <a:prstGeom prst="rect">
            <a:avLst/>
          </a:prstGeom>
        </p:spPr>
      </p:pic>
      <p:pic>
        <p:nvPicPr>
          <p:cNvPr id="20" name="Picture 19" descr="Icon&#10;&#10;Description automatically generated">
            <a:extLst>
              <a:ext uri="{FF2B5EF4-FFF2-40B4-BE49-F238E27FC236}">
                <a16:creationId xmlns:a16="http://schemas.microsoft.com/office/drawing/2014/main" id="{502D33DF-4236-564D-9709-47CED85025DD}"/>
              </a:ext>
            </a:extLst>
          </p:cNvPr>
          <p:cNvPicPr>
            <a:picLocks noChangeAspect="1"/>
          </p:cNvPicPr>
          <p:nvPr/>
        </p:nvPicPr>
        <p:blipFill>
          <a:blip r:embed="rId10"/>
          <a:stretch>
            <a:fillRect/>
          </a:stretch>
        </p:blipFill>
        <p:spPr>
          <a:xfrm>
            <a:off x="7933748" y="6995707"/>
            <a:ext cx="635000" cy="609600"/>
          </a:xfrm>
          <a:prstGeom prst="rect">
            <a:avLst/>
          </a:prstGeom>
        </p:spPr>
      </p:pic>
      <p:pic>
        <p:nvPicPr>
          <p:cNvPr id="22" name="Picture 21" descr="Diagram&#10;&#10;Description automatically generated">
            <a:extLst>
              <a:ext uri="{FF2B5EF4-FFF2-40B4-BE49-F238E27FC236}">
                <a16:creationId xmlns:a16="http://schemas.microsoft.com/office/drawing/2014/main" id="{DDBD44BE-227C-CC41-87A9-AFC16E20FCB5}"/>
              </a:ext>
            </a:extLst>
          </p:cNvPr>
          <p:cNvPicPr>
            <a:picLocks noChangeAspect="1"/>
          </p:cNvPicPr>
          <p:nvPr/>
        </p:nvPicPr>
        <p:blipFill>
          <a:blip r:embed="rId11"/>
          <a:stretch>
            <a:fillRect/>
          </a:stretch>
        </p:blipFill>
        <p:spPr>
          <a:xfrm>
            <a:off x="2145148" y="6756799"/>
            <a:ext cx="4636962" cy="1307414"/>
          </a:xfrm>
          <a:prstGeom prst="rect">
            <a:avLst/>
          </a:prstGeom>
        </p:spPr>
      </p:pic>
      <p:pic>
        <p:nvPicPr>
          <p:cNvPr id="7" name="Audio 6">
            <a:hlinkClick r:id="" action="ppaction://media"/>
            <a:extLst>
              <a:ext uri="{FF2B5EF4-FFF2-40B4-BE49-F238E27FC236}">
                <a16:creationId xmlns:a16="http://schemas.microsoft.com/office/drawing/2014/main" id="{D62A4E11-F8C9-845B-49B3-531EFDE2DA87}"/>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233935570"/>
      </p:ext>
    </p:extLst>
  </p:cSld>
  <p:clrMapOvr>
    <a:masterClrMapping/>
  </p:clrMapOvr>
  <mc:AlternateContent xmlns:mc="http://schemas.openxmlformats.org/markup-compatibility/2006">
    <mc:Choice xmlns:p14="http://schemas.microsoft.com/office/powerpoint/2010/main" Requires="p14">
      <p:transition spd="med" p14:dur="700" advTm="8737">
        <p:fade/>
      </p:transition>
    </mc:Choice>
    <mc:Fallback>
      <p:transition spd="med" advTm="87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Limitations of Perceptron</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39" y="3191234"/>
            <a:ext cx="16626839" cy="6169333"/>
          </a:xfrm>
        </p:spPr>
        <p:txBody>
          <a:bodyPr/>
          <a:lstStyle/>
          <a:p>
            <a:pPr marL="0" indent="0">
              <a:defRPr/>
            </a:pPr>
            <a:r>
              <a:rPr lang="en-US" dirty="0"/>
              <a:t>Only learn linearly separable problems</a:t>
            </a:r>
          </a:p>
          <a:p>
            <a:pPr marL="0" indent="0">
              <a:defRPr/>
            </a:pPr>
            <a:endParaRPr lang="en-US" dirty="0"/>
          </a:p>
          <a:p>
            <a:pPr marL="0" indent="0">
              <a:defRPr/>
            </a:pPr>
            <a:r>
              <a:rPr lang="en-US" dirty="0"/>
              <a:t>If the vectors are not linearly separable, learning will never reach a point where all vectors are classified properly.</a:t>
            </a:r>
          </a:p>
          <a:p>
            <a:pPr marL="0" indent="0">
              <a:defRPr/>
            </a:pPr>
            <a:endParaRPr lang="en-US" dirty="0"/>
          </a:p>
          <a:p>
            <a:pPr marL="0" indent="0">
              <a:defRPr/>
            </a:pPr>
            <a:r>
              <a:rPr lang="en-US" dirty="0"/>
              <a:t> </a:t>
            </a:r>
          </a:p>
          <a:p>
            <a:endParaRPr lang="en-US" dirty="0">
              <a:solidFill>
                <a:srgbClr val="000000"/>
              </a:solidFill>
            </a:endParaRPr>
          </a:p>
        </p:txBody>
      </p:sp>
      <p:pic>
        <p:nvPicPr>
          <p:cNvPr id="6" name="Picture 4">
            <a:extLst>
              <a:ext uri="{FF2B5EF4-FFF2-40B4-BE49-F238E27FC236}">
                <a16:creationId xmlns:a16="http://schemas.microsoft.com/office/drawing/2014/main" id="{69CB8D50-D973-3E48-A2BA-F019A5829C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472" y="5500340"/>
            <a:ext cx="87423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A1D0B42D-D38F-A248-9817-E6349231D7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1334" y="7271990"/>
            <a:ext cx="79994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BE78529C-1155-56BE-38AF-B7AE9F6CFEB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747112113"/>
      </p:ext>
    </p:extLst>
  </p:cSld>
  <p:clrMapOvr>
    <a:masterClrMapping/>
  </p:clrMapOvr>
  <mc:AlternateContent xmlns:mc="http://schemas.openxmlformats.org/markup-compatibility/2006">
    <mc:Choice xmlns:p14="http://schemas.microsoft.com/office/powerpoint/2010/main" Requires="p14">
      <p:transition spd="med" p14:dur="700" advTm="15556">
        <p:fade/>
      </p:transition>
    </mc:Choice>
    <mc:Fallback>
      <p:transition spd="med" advTm="155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15FC8DCC-2E22-F5C3-9358-4DD6F4DDBB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2570">
        <p:fade/>
      </p:transition>
    </mc:Choice>
    <mc:Fallback>
      <p:transition spd="med" advTm="25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4F3D78AC-15A3-719F-E004-8C9F476CFB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2858">
        <p:fade/>
      </p:transition>
    </mc:Choice>
    <mc:Fallback>
      <p:transition spd="med" advTm="28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How does artificial neuron work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7120328" cy="6347260"/>
          </a:xfrm>
        </p:spPr>
        <p:txBody>
          <a:bodyPr/>
          <a:lstStyle/>
          <a:p>
            <a:pPr marL="0"/>
            <a:r>
              <a:rPr lang="en-US" dirty="0">
                <a:solidFill>
                  <a:srgbClr val="000000"/>
                </a:solidFill>
              </a:rPr>
              <a:t>Artificial neurons are most basic units of information processing in an artificial neural network. </a:t>
            </a:r>
          </a:p>
          <a:p>
            <a:pPr marL="0"/>
            <a:endParaRPr lang="en-US" dirty="0">
              <a:solidFill>
                <a:srgbClr val="000000"/>
              </a:solidFill>
            </a:endParaRPr>
          </a:p>
          <a:p>
            <a:pPr marL="0"/>
            <a:r>
              <a:rPr lang="en-US" dirty="0">
                <a:solidFill>
                  <a:srgbClr val="000000"/>
                </a:solidFill>
              </a:rPr>
              <a:t>Each neuron takes information from a set of neurons, processes it, and gives the result to another neuron for further processing.</a:t>
            </a:r>
          </a:p>
          <a:p>
            <a:endParaRPr lang="en-US" sz="2800" dirty="0">
              <a:solidFill>
                <a:srgbClr val="000000"/>
              </a:solidFill>
            </a:endParaRPr>
          </a:p>
          <a:p>
            <a:endParaRPr lang="en-US" sz="2800" dirty="0">
              <a:solidFill>
                <a:srgbClr val="000000"/>
              </a:solidFill>
            </a:endParaRPr>
          </a:p>
          <a:p>
            <a:endParaRPr lang="en-US" dirty="0"/>
          </a:p>
        </p:txBody>
      </p:sp>
      <p:pic>
        <p:nvPicPr>
          <p:cNvPr id="4" name="Picture 2">
            <a:extLst>
              <a:ext uri="{FF2B5EF4-FFF2-40B4-BE49-F238E27FC236}">
                <a16:creationId xmlns:a16="http://schemas.microsoft.com/office/drawing/2014/main" id="{03D4FD92-544C-754C-B391-9B9797B858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9230" y="2342827"/>
            <a:ext cx="6760217" cy="652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98EF00B7-0783-154C-2009-8898A45B7A4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7134094"/>
      </p:ext>
    </p:extLst>
  </p:cSld>
  <p:clrMapOvr>
    <a:masterClrMapping/>
  </p:clrMapOvr>
  <mc:AlternateContent xmlns:mc="http://schemas.openxmlformats.org/markup-compatibility/2006">
    <mc:Choice xmlns:p14="http://schemas.microsoft.com/office/powerpoint/2010/main" Requires="p14">
      <p:transition spd="med" p14:dur="700" advTm="20917">
        <p:fade/>
      </p:transition>
    </mc:Choice>
    <mc:Fallback>
      <p:transition spd="med" advTm="209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How does artificial neuron work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1" y="3191235"/>
            <a:ext cx="15260718" cy="6347260"/>
          </a:xfrm>
        </p:spPr>
        <p:txBody>
          <a:bodyPr/>
          <a:lstStyle/>
          <a:p>
            <a:pPr marL="0"/>
            <a:r>
              <a:rPr lang="en-US" dirty="0">
                <a:solidFill>
                  <a:srgbClr val="000000"/>
                </a:solidFill>
              </a:rPr>
              <a:t>All the inputs </a:t>
            </a:r>
            <a:r>
              <a:rPr lang="en-US" b="1" i="1" dirty="0">
                <a:solidFill>
                  <a:srgbClr val="000000"/>
                </a:solidFill>
              </a:rPr>
              <a:t>x</a:t>
            </a:r>
            <a:r>
              <a:rPr lang="en-US" dirty="0">
                <a:solidFill>
                  <a:srgbClr val="000000"/>
                </a:solidFill>
              </a:rPr>
              <a:t> are multiplied with their weights </a:t>
            </a:r>
            <a:r>
              <a:rPr lang="en-US" b="1" i="1" dirty="0">
                <a:solidFill>
                  <a:srgbClr val="000000"/>
                </a:solidFill>
              </a:rPr>
              <a:t>w</a:t>
            </a:r>
            <a:r>
              <a:rPr lang="en-US" dirty="0">
                <a:solidFill>
                  <a:srgbClr val="000000"/>
                </a:solidFill>
              </a:rPr>
              <a:t>, and added together</a:t>
            </a: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endParaRPr lang="en-US" dirty="0">
              <a:solidFill>
                <a:srgbClr val="000000"/>
              </a:solidFill>
            </a:endParaRPr>
          </a:p>
          <a:p>
            <a:pPr marL="0"/>
            <a:r>
              <a:rPr lang="en-US" dirty="0">
                <a:solidFill>
                  <a:srgbClr val="000000"/>
                </a:solidFill>
              </a:rPr>
              <a:t>The weighted sum is passed to </a:t>
            </a:r>
            <a:r>
              <a:rPr lang="en-US" b="1" dirty="0">
                <a:solidFill>
                  <a:srgbClr val="000000"/>
                </a:solidFill>
              </a:rPr>
              <a:t>activation function</a:t>
            </a:r>
          </a:p>
          <a:p>
            <a:endParaRPr lang="en-US" dirty="0"/>
          </a:p>
        </p:txBody>
      </p:sp>
      <p:pic>
        <p:nvPicPr>
          <p:cNvPr id="5" name="Picture 4">
            <a:extLst>
              <a:ext uri="{FF2B5EF4-FFF2-40B4-BE49-F238E27FC236}">
                <a16:creationId xmlns:a16="http://schemas.microsoft.com/office/drawing/2014/main" id="{08B36253-8E89-FD4E-AA8D-A2CF39F77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296" y="4271962"/>
            <a:ext cx="11837492" cy="70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DCA5ED1-0F15-9A4C-9040-48F99F332B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568" y="6643804"/>
            <a:ext cx="49625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ED79DB44-7BCB-EBA6-4FB0-72E90975EA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503968268"/>
      </p:ext>
    </p:extLst>
  </p:cSld>
  <p:clrMapOvr>
    <a:masterClrMapping/>
  </p:clrMapOvr>
  <mc:AlternateContent xmlns:mc="http://schemas.openxmlformats.org/markup-compatibility/2006">
    <mc:Choice xmlns:p14="http://schemas.microsoft.com/office/powerpoint/2010/main" Requires="p14">
      <p:transition spd="med" p14:dur="700" advTm="9418">
        <p:fade/>
      </p:transition>
    </mc:Choice>
    <mc:Fallback>
      <p:transition spd="med" advTm="94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What is Activation Function?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39" y="2811143"/>
            <a:ext cx="17022611" cy="6921595"/>
          </a:xfrm>
        </p:spPr>
        <p:txBody>
          <a:bodyPr/>
          <a:lstStyle/>
          <a:p>
            <a:pPr marL="0"/>
            <a:r>
              <a:rPr lang="en-US" dirty="0"/>
              <a:t>The activation function of a node defines the output of that node given an input or set of inputs. </a:t>
            </a:r>
          </a:p>
          <a:p>
            <a:pPr marL="0"/>
            <a:endParaRPr lang="en-US" dirty="0"/>
          </a:p>
          <a:p>
            <a:pPr marL="0"/>
            <a:r>
              <a:rPr lang="en-US" dirty="0"/>
              <a:t>Biologically inspired, it is usually an abstraction representing the rate of action potential firing in the cell. </a:t>
            </a:r>
          </a:p>
          <a:p>
            <a:pPr marL="0"/>
            <a:endParaRPr lang="en-US" dirty="0"/>
          </a:p>
          <a:p>
            <a:pPr marL="0"/>
            <a:r>
              <a:rPr lang="en-US" dirty="0"/>
              <a:t>These functions should be nonlinear to encode complex patterns of the data. </a:t>
            </a:r>
          </a:p>
          <a:p>
            <a:pPr marL="0"/>
            <a:endParaRPr lang="en-US" dirty="0"/>
          </a:p>
          <a:p>
            <a:pPr marL="0"/>
            <a:r>
              <a:rPr lang="en-US" dirty="0"/>
              <a:t>Linear activation function</a:t>
            </a:r>
          </a:p>
          <a:p>
            <a:pPr marL="73546" indent="-457200">
              <a:buClr>
                <a:schemeClr val="bg1"/>
              </a:buClr>
              <a:buFont typeface="Arial" panose="020B0604020202020204" pitchFamily="34" charset="0"/>
              <a:buChar char="•"/>
            </a:pPr>
            <a:r>
              <a:rPr lang="en-US" i="1" dirty="0"/>
              <a:t>f(x) = x</a:t>
            </a:r>
          </a:p>
          <a:p>
            <a:pPr marL="457200" indent="-457200">
              <a:buClr>
                <a:schemeClr val="bg1"/>
              </a:buClr>
              <a:buFont typeface="Arial" panose="020B0604020202020204" pitchFamily="34" charset="0"/>
              <a:buChar char="•"/>
            </a:pPr>
            <a:endParaRPr lang="en-US" dirty="0">
              <a:solidFill>
                <a:srgbClr val="000000"/>
              </a:solidFill>
            </a:endParaRPr>
          </a:p>
        </p:txBody>
      </p:sp>
      <p:sp>
        <p:nvSpPr>
          <p:cNvPr id="6" name="TextBox 5">
            <a:extLst>
              <a:ext uri="{FF2B5EF4-FFF2-40B4-BE49-F238E27FC236}">
                <a16:creationId xmlns:a16="http://schemas.microsoft.com/office/drawing/2014/main" id="{3C956D35-5821-E74F-9321-78CD3EE2A4E1}"/>
              </a:ext>
            </a:extLst>
          </p:cNvPr>
          <p:cNvSpPr txBox="1"/>
          <p:nvPr/>
        </p:nvSpPr>
        <p:spPr>
          <a:xfrm>
            <a:off x="19158161" y="3524697"/>
            <a:ext cx="184731"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endParaRPr lang="en-US" sz="1600" dirty="0" err="1">
              <a:solidFill>
                <a:schemeClr val="bg1"/>
              </a:solidFill>
              <a:latin typeface="Trebuchet MS" panose="020B0603020202020204" pitchFamily="34" charset="0"/>
            </a:endParaRPr>
          </a:p>
        </p:txBody>
      </p:sp>
      <p:pic>
        <p:nvPicPr>
          <p:cNvPr id="7" name="Picture 1">
            <a:extLst>
              <a:ext uri="{FF2B5EF4-FFF2-40B4-BE49-F238E27FC236}">
                <a16:creationId xmlns:a16="http://schemas.microsoft.com/office/drawing/2014/main" id="{EB838BBE-DE29-F54F-BC49-5DC9FEF3ED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5268" y="5798963"/>
            <a:ext cx="6058857" cy="373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9074834C-042F-9C89-F8CE-120C953E57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519435819"/>
      </p:ext>
    </p:extLst>
  </p:cSld>
  <p:clrMapOvr>
    <a:masterClrMapping/>
  </p:clrMapOvr>
  <mc:AlternateContent xmlns:mc="http://schemas.openxmlformats.org/markup-compatibility/2006">
    <mc:Choice xmlns:p14="http://schemas.microsoft.com/office/powerpoint/2010/main" Requires="p14">
      <p:transition spd="med" p14:dur="700" advTm="34840">
        <p:fade/>
      </p:transition>
    </mc:Choice>
    <mc:Fallback>
      <p:transition spd="med" advTm="348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Non-linear Activation Function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2811143"/>
            <a:ext cx="7610982" cy="6921595"/>
          </a:xfrm>
        </p:spPr>
        <p:txBody>
          <a:bodyPr/>
          <a:lstStyle/>
          <a:p>
            <a:pPr marL="0"/>
            <a:r>
              <a:rPr lang="en-US" dirty="0" err="1"/>
              <a:t>Sigmod</a:t>
            </a:r>
            <a:r>
              <a:rPr lang="en-US" dirty="0"/>
              <a:t> function</a:t>
            </a:r>
          </a:p>
          <a:p>
            <a:pPr marL="73546" lvl="1" indent="-457200">
              <a:buClr>
                <a:schemeClr val="bg1"/>
              </a:buClr>
              <a:buFont typeface="Arial" panose="020B0604020202020204" pitchFamily="34" charset="0"/>
              <a:buChar char="•"/>
            </a:pPr>
            <a:endParaRPr lang="en-US" dirty="0"/>
          </a:p>
          <a:p>
            <a:pPr marL="73546" lvl="1" indent="-457200">
              <a:buClr>
                <a:schemeClr val="bg1"/>
              </a:buClr>
              <a:buFont typeface="Arial" panose="020B0604020202020204" pitchFamily="34" charset="0"/>
              <a:buChar char="•"/>
            </a:pPr>
            <a:endParaRPr lang="en-US" dirty="0"/>
          </a:p>
          <a:p>
            <a:pPr marL="73546" lvl="1" indent="-457200">
              <a:buClr>
                <a:schemeClr val="bg1"/>
              </a:buClr>
              <a:buFont typeface="Arial" panose="020B0604020202020204" pitchFamily="34" charset="0"/>
              <a:buChar char="•"/>
            </a:pPr>
            <a:endParaRPr lang="en-US" dirty="0"/>
          </a:p>
          <a:p>
            <a:pPr marL="73546" lvl="1" indent="-457200">
              <a:buClr>
                <a:schemeClr val="bg1"/>
              </a:buClr>
              <a:buFont typeface="Arial" panose="020B0604020202020204" pitchFamily="34" charset="0"/>
              <a:buChar char="•"/>
            </a:pPr>
            <a:endParaRPr lang="en-US" dirty="0"/>
          </a:p>
          <a:p>
            <a:pPr marL="73546" lvl="1" indent="-457200">
              <a:buClr>
                <a:schemeClr val="bg1"/>
              </a:buClr>
              <a:buFont typeface="Arial" panose="020B0604020202020204" pitchFamily="34" charset="0"/>
              <a:buChar char="•"/>
            </a:pPr>
            <a:endParaRPr lang="en-US" dirty="0"/>
          </a:p>
          <a:p>
            <a:pPr marL="0" lvl="1" indent="0">
              <a:buClr>
                <a:schemeClr val="bg1"/>
              </a:buClr>
            </a:pPr>
            <a:r>
              <a:rPr lang="en-US" dirty="0"/>
              <a:t>Tanh Function</a:t>
            </a:r>
          </a:p>
          <a:p>
            <a:pPr marL="0" lvl="1" indent="0">
              <a:buClr>
                <a:schemeClr val="bg1"/>
              </a:buClr>
            </a:pPr>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457200" indent="-457200">
              <a:buClr>
                <a:schemeClr val="bg1"/>
              </a:buClr>
              <a:buFont typeface="Arial" panose="020B0604020202020204" pitchFamily="34" charset="0"/>
              <a:buChar char="•"/>
            </a:pPr>
            <a:endParaRPr lang="en-US" dirty="0">
              <a:solidFill>
                <a:srgbClr val="000000"/>
              </a:solidFill>
            </a:endParaRPr>
          </a:p>
        </p:txBody>
      </p:sp>
      <p:pic>
        <p:nvPicPr>
          <p:cNvPr id="6" name="Picture 2">
            <a:extLst>
              <a:ext uri="{FF2B5EF4-FFF2-40B4-BE49-F238E27FC236}">
                <a16:creationId xmlns:a16="http://schemas.microsoft.com/office/drawing/2014/main" id="{DAD3C6F3-F48B-BE42-9FC0-D176FA6A510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2522" y="2811143"/>
            <a:ext cx="22098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7F85F327-920C-F449-A430-02D13F7A287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10652" y="2287802"/>
            <a:ext cx="5034974" cy="320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45731177-A7D9-C444-A35E-E4C495713FF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706040" y="2386627"/>
            <a:ext cx="5056367" cy="316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05486DDD-8FBC-C644-AA32-2C71DE11119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91192" y="5897289"/>
            <a:ext cx="3018130" cy="9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C396BDAE-A7C4-4841-9015-CABD5D58735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28168" y="5908249"/>
            <a:ext cx="5034974" cy="30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01B2190A-8375-2A43-A0FE-C64107300E4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728266" y="5908249"/>
            <a:ext cx="4449763" cy="316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198D3821-B183-0844-819A-B9B2FF86D950}"/>
              </a:ext>
            </a:extLst>
          </p:cNvPr>
          <p:cNvCxnSpPr/>
          <p:nvPr/>
        </p:nvCxnSpPr>
        <p:spPr>
          <a:xfrm>
            <a:off x="819340" y="5561816"/>
            <a:ext cx="16943067" cy="53975"/>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BA8646D-B5B3-6C46-9090-3F4F785C424A}"/>
              </a:ext>
            </a:extLst>
          </p:cNvPr>
          <p:cNvCxnSpPr/>
          <p:nvPr/>
        </p:nvCxnSpPr>
        <p:spPr>
          <a:xfrm>
            <a:off x="12594530" y="2287802"/>
            <a:ext cx="0" cy="6499359"/>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Audio 13">
            <a:hlinkClick r:id="" action="ppaction://media"/>
            <a:extLst>
              <a:ext uri="{FF2B5EF4-FFF2-40B4-BE49-F238E27FC236}">
                <a16:creationId xmlns:a16="http://schemas.microsoft.com/office/drawing/2014/main" id="{BCEFDDBD-4549-E5EA-DA90-77A4521E029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19972143"/>
      </p:ext>
    </p:extLst>
  </p:cSld>
  <p:clrMapOvr>
    <a:masterClrMapping/>
  </p:clrMapOvr>
  <mc:AlternateContent xmlns:mc="http://schemas.openxmlformats.org/markup-compatibility/2006">
    <mc:Choice xmlns:p14="http://schemas.microsoft.com/office/powerpoint/2010/main" Requires="p14">
      <p:transition spd="med" p14:dur="700" advTm="47591">
        <p:fade/>
      </p:transition>
    </mc:Choice>
    <mc:Fallback>
      <p:transition spd="med" advTm="475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Non-linear Activation Function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2811143"/>
            <a:ext cx="6691307" cy="6921595"/>
          </a:xfrm>
        </p:spPr>
        <p:txBody>
          <a:bodyPr/>
          <a:lstStyle/>
          <a:p>
            <a:pPr marL="0"/>
            <a:r>
              <a:rPr lang="en-US" dirty="0"/>
              <a:t>Rectified Linear Function (</a:t>
            </a:r>
            <a:r>
              <a:rPr lang="en-US" dirty="0" err="1"/>
              <a:t>ReLU</a:t>
            </a:r>
            <a:r>
              <a:rPr lang="en-US" dirty="0"/>
              <a:t>)</a:t>
            </a:r>
          </a:p>
          <a:p>
            <a:pPr marL="73546" lvl="1" indent="-457200">
              <a:buClr>
                <a:schemeClr val="bg1"/>
              </a:buClr>
              <a:buFont typeface="Arial" panose="020B0604020202020204" pitchFamily="34" charset="0"/>
              <a:buChar char="•"/>
            </a:pPr>
            <a:endParaRPr lang="en-US" dirty="0"/>
          </a:p>
          <a:p>
            <a:pPr marL="73546" lvl="1" indent="-457200">
              <a:buClr>
                <a:schemeClr val="bg1"/>
              </a:buClr>
              <a:buFont typeface="Arial" panose="020B0604020202020204" pitchFamily="34" charset="0"/>
              <a:buChar char="•"/>
            </a:pPr>
            <a:endParaRPr lang="en-US" dirty="0"/>
          </a:p>
          <a:p>
            <a:pPr marL="73546" lvl="1" indent="-457200">
              <a:buClr>
                <a:schemeClr val="bg1"/>
              </a:buClr>
              <a:buFont typeface="Arial" panose="020B0604020202020204" pitchFamily="34" charset="0"/>
              <a:buChar char="•"/>
            </a:pPr>
            <a:endParaRPr lang="en-US" dirty="0"/>
          </a:p>
          <a:p>
            <a:pPr marL="0" lvl="1" indent="0">
              <a:buClr>
                <a:schemeClr val="bg1"/>
              </a:buClr>
            </a:pPr>
            <a:endParaRPr lang="en-US" dirty="0"/>
          </a:p>
          <a:p>
            <a:pPr marL="0" lvl="1" indent="0">
              <a:buClr>
                <a:schemeClr val="bg1"/>
              </a:buClr>
            </a:pPr>
            <a:endParaRPr lang="en-US" dirty="0"/>
          </a:p>
          <a:p>
            <a:pPr marL="0" lvl="1" indent="0">
              <a:buClr>
                <a:schemeClr val="bg1"/>
              </a:buClr>
            </a:pPr>
            <a:r>
              <a:rPr lang="en-US" dirty="0"/>
              <a:t>Leaky Rectified Linear Function (</a:t>
            </a:r>
            <a:r>
              <a:rPr lang="en-US" dirty="0" err="1"/>
              <a:t>LReLU</a:t>
            </a:r>
            <a:r>
              <a:rPr lang="en-US" dirty="0"/>
              <a:t>)</a:t>
            </a:r>
          </a:p>
          <a:p>
            <a:pPr marL="0" lvl="1" indent="0">
              <a:buClr>
                <a:schemeClr val="bg1"/>
              </a:buClr>
            </a:pPr>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457200" indent="-457200">
              <a:buClr>
                <a:schemeClr val="bg1"/>
              </a:buClr>
              <a:buFont typeface="Arial" panose="020B0604020202020204" pitchFamily="34" charset="0"/>
              <a:buChar char="•"/>
            </a:pPr>
            <a:endParaRPr lang="en-US" dirty="0">
              <a:solidFill>
                <a:srgbClr val="000000"/>
              </a:solidFill>
            </a:endParaRPr>
          </a:p>
        </p:txBody>
      </p:sp>
      <p:cxnSp>
        <p:nvCxnSpPr>
          <p:cNvPr id="13" name="Straight Connector 12">
            <a:extLst>
              <a:ext uri="{FF2B5EF4-FFF2-40B4-BE49-F238E27FC236}">
                <a16:creationId xmlns:a16="http://schemas.microsoft.com/office/drawing/2014/main" id="{198D3821-B183-0844-819A-B9B2FF86D950}"/>
              </a:ext>
            </a:extLst>
          </p:cNvPr>
          <p:cNvCxnSpPr/>
          <p:nvPr/>
        </p:nvCxnSpPr>
        <p:spPr>
          <a:xfrm>
            <a:off x="819340" y="5561816"/>
            <a:ext cx="16943067" cy="53975"/>
          </a:xfrm>
          <a:prstGeom prst="line">
            <a:avLst/>
          </a:prstGeom>
          <a:ln w="476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3">
            <a:extLst>
              <a:ext uri="{FF2B5EF4-FFF2-40B4-BE49-F238E27FC236}">
                <a16:creationId xmlns:a16="http://schemas.microsoft.com/office/drawing/2014/main" id="{A7B6B0D5-B6EA-1640-AAEB-868971C740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2776" y="3777255"/>
            <a:ext cx="3076338" cy="49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a:extLst>
              <a:ext uri="{FF2B5EF4-FFF2-40B4-BE49-F238E27FC236}">
                <a16:creationId xmlns:a16="http://schemas.microsoft.com/office/drawing/2014/main" id="{81DB8B75-923A-5D44-B584-9F415711829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75315" y="2480978"/>
            <a:ext cx="431641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F531557E-98CF-0847-B429-745AC7ED748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28290" y="2480978"/>
            <a:ext cx="393065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a:extLst>
              <a:ext uri="{FF2B5EF4-FFF2-40B4-BE49-F238E27FC236}">
                <a16:creationId xmlns:a16="http://schemas.microsoft.com/office/drawing/2014/main" id="{392E001D-A6BB-0747-9716-010F2AEEAFC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90326" y="6123584"/>
            <a:ext cx="297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id="{F3156BC7-1F06-8348-87F5-CD87B02A035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90326" y="6730476"/>
            <a:ext cx="5421176" cy="351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a:extLst>
              <a:ext uri="{FF2B5EF4-FFF2-40B4-BE49-F238E27FC236}">
                <a16:creationId xmlns:a16="http://schemas.microsoft.com/office/drawing/2014/main" id="{31329DCE-D332-4F4B-AAF5-248B064535F8}"/>
              </a:ext>
            </a:extLst>
          </p:cNvPr>
          <p:cNvSpPr txBox="1">
            <a:spLocks/>
          </p:cNvSpPr>
          <p:nvPr/>
        </p:nvSpPr>
        <p:spPr bwMode="auto">
          <a:xfrm>
            <a:off x="8382488" y="5664927"/>
            <a:ext cx="6691307" cy="45533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83654" indent="-383654" algn="l" rtl="0" fontAlgn="base">
              <a:lnSpc>
                <a:spcPct val="90000"/>
              </a:lnSpc>
              <a:spcBef>
                <a:spcPts val="500"/>
              </a:spcBef>
              <a:spcAft>
                <a:spcPts val="500"/>
              </a:spcAft>
              <a:buClr>
                <a:schemeClr val="bg2"/>
              </a:buClr>
              <a:buSzPct val="75000"/>
              <a:buFont typeface="Arial" panose="020B0604020202020204" pitchFamily="34" charset="0"/>
              <a:buNone/>
              <a:defRPr sz="2800" b="0">
                <a:solidFill>
                  <a:schemeClr val="bg1"/>
                </a:solidFill>
                <a:latin typeface="Arial" panose="020B0604020202020204" pitchFamily="34" charset="0"/>
                <a:ea typeface="+mn-ea"/>
                <a:cs typeface="Arial" panose="020B0604020202020204" pitchFamily="34" charset="0"/>
              </a:defRPr>
            </a:lvl1pPr>
            <a:lvl2pPr marL="1333527" indent="-381008" algn="l" rtl="0" fontAlgn="base">
              <a:lnSpc>
                <a:spcPct val="90000"/>
              </a:lnSpc>
              <a:spcBef>
                <a:spcPts val="500"/>
              </a:spcBef>
              <a:spcAft>
                <a:spcPts val="500"/>
              </a:spcAft>
              <a:buClr>
                <a:schemeClr val="bg2"/>
              </a:buClr>
              <a:buSzPct val="75000"/>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2pPr>
            <a:lvl3pPr marL="2098189" indent="-283111" algn="l" rtl="0" fontAlgn="base">
              <a:lnSpc>
                <a:spcPct val="90000"/>
              </a:lnSpc>
              <a:spcBef>
                <a:spcPts val="500"/>
              </a:spcBef>
              <a:spcAft>
                <a:spcPts val="500"/>
              </a:spcAft>
              <a:buClr>
                <a:schemeClr val="bg2"/>
              </a:buClr>
              <a:buSzPct val="75000"/>
              <a:buFont typeface="Arial" panose="020B0604020202020204" pitchFamily="34" charset="0"/>
              <a:buNone/>
              <a:defRPr sz="2000" b="0">
                <a:solidFill>
                  <a:schemeClr val="bg1"/>
                </a:solidFill>
                <a:latin typeface="Arial" panose="020B0604020202020204" pitchFamily="34" charset="0"/>
                <a:cs typeface="Arial" panose="020B0604020202020204" pitchFamily="34" charset="0"/>
              </a:defRPr>
            </a:lvl3pPr>
            <a:lvl4pPr marL="2958101" indent="-381008" algn="l" rtl="0" fontAlgn="base">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lgn="l" rtl="0" fontAlgn="base">
              <a:spcBef>
                <a:spcPct val="20000"/>
              </a:spcBef>
              <a:spcAft>
                <a:spcPct val="0"/>
              </a:spcAft>
              <a:buClr>
                <a:schemeClr val="bg2"/>
              </a:buClr>
              <a:buFont typeface="Wingdings" panose="05000000000000000000" pitchFamily="2" charset="2"/>
              <a:buChar char="§"/>
              <a:defRPr sz="3333">
                <a:solidFill>
                  <a:schemeClr val="tx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a:lstStyle>
          <a:p>
            <a:pPr marL="0" defTabSz="914400"/>
            <a:r>
              <a:rPr lang="en-US" kern="0" dirty="0"/>
              <a:t>Swish Function (Google)</a:t>
            </a:r>
          </a:p>
          <a:p>
            <a:pPr marL="73546" lvl="1" indent="-457200" defTabSz="914400">
              <a:buClr>
                <a:schemeClr val="bg1"/>
              </a:buClr>
              <a:buFont typeface="Arial" panose="020B0604020202020204" pitchFamily="34" charset="0"/>
              <a:buChar char="•"/>
            </a:pPr>
            <a:endParaRPr lang="en-US" kern="0" dirty="0"/>
          </a:p>
          <a:p>
            <a:pPr marL="73546" lvl="1" indent="-457200" defTabSz="914400">
              <a:buClr>
                <a:schemeClr val="bg1"/>
              </a:buClr>
              <a:buFont typeface="Arial" panose="020B0604020202020204" pitchFamily="34" charset="0"/>
              <a:buChar char="•"/>
            </a:pPr>
            <a:endParaRPr lang="en-US" kern="0" dirty="0"/>
          </a:p>
          <a:p>
            <a:pPr marL="73546" lvl="1" indent="-457200" defTabSz="914400">
              <a:buClr>
                <a:schemeClr val="bg1"/>
              </a:buClr>
              <a:buFont typeface="Arial" panose="020B0604020202020204" pitchFamily="34" charset="0"/>
              <a:buChar char="•"/>
            </a:pPr>
            <a:endParaRPr lang="en-US" kern="0" dirty="0"/>
          </a:p>
          <a:p>
            <a:pPr marL="0" defTabSz="914400"/>
            <a:endParaRPr lang="en-US" kern="0" dirty="0"/>
          </a:p>
          <a:p>
            <a:pPr marL="0" defTabSz="914400"/>
            <a:endParaRPr lang="en-US" kern="0" dirty="0"/>
          </a:p>
          <a:p>
            <a:pPr marL="0" defTabSz="914400"/>
            <a:endParaRPr lang="en-US" kern="0" dirty="0"/>
          </a:p>
          <a:p>
            <a:pPr marL="0" defTabSz="914400"/>
            <a:endParaRPr lang="en-US" kern="0" dirty="0"/>
          </a:p>
          <a:p>
            <a:pPr marL="0" defTabSz="914400"/>
            <a:endParaRPr lang="en-US" kern="0" dirty="0"/>
          </a:p>
          <a:p>
            <a:pPr marL="457200" indent="-457200" defTabSz="914400">
              <a:buClr>
                <a:schemeClr val="bg1"/>
              </a:buClr>
              <a:buFont typeface="Arial" panose="020B0604020202020204" pitchFamily="34" charset="0"/>
              <a:buChar char="•"/>
            </a:pPr>
            <a:endParaRPr lang="en-US" kern="0" dirty="0">
              <a:solidFill>
                <a:srgbClr val="000000"/>
              </a:solidFill>
            </a:endParaRPr>
          </a:p>
        </p:txBody>
      </p:sp>
      <p:pic>
        <p:nvPicPr>
          <p:cNvPr id="20" name="Picture 1">
            <a:extLst>
              <a:ext uri="{FF2B5EF4-FFF2-40B4-BE49-F238E27FC236}">
                <a16:creationId xmlns:a16="http://schemas.microsoft.com/office/drawing/2014/main" id="{560FB317-9B4C-A546-A64E-72E7CDC6DE1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845692" y="5858357"/>
            <a:ext cx="2209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a:extLst>
              <a:ext uri="{FF2B5EF4-FFF2-40B4-BE49-F238E27FC236}">
                <a16:creationId xmlns:a16="http://schemas.microsoft.com/office/drawing/2014/main" id="{D4A77413-5970-4548-BC12-46B68266E9A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708625" y="6662297"/>
            <a:ext cx="5566205" cy="354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5D5B09EB-AB13-6F7B-4AB5-16CEA350381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610387839"/>
      </p:ext>
    </p:extLst>
  </p:cSld>
  <p:clrMapOvr>
    <a:masterClrMapping/>
  </p:clrMapOvr>
  <mc:AlternateContent xmlns:mc="http://schemas.openxmlformats.org/markup-compatibility/2006">
    <mc:Choice xmlns:p14="http://schemas.microsoft.com/office/powerpoint/2010/main" Requires="p14">
      <p:transition spd="med" p14:dur="700" advTm="12110">
        <p:fade/>
      </p:transition>
    </mc:Choice>
    <mc:Fallback>
      <p:transition spd="med" advTm="121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altLang="zh-CN" dirty="0">
                <a:ea typeface="宋体" panose="02010600030101010101" pitchFamily="2" charset="-122"/>
              </a:rPr>
              <a:t>Non-linear Activation Function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2811143"/>
            <a:ext cx="8051223" cy="6921595"/>
          </a:xfrm>
        </p:spPr>
        <p:txBody>
          <a:bodyPr/>
          <a:lstStyle/>
          <a:p>
            <a:pPr marL="0"/>
            <a:r>
              <a:rPr lang="en-US" dirty="0" err="1"/>
              <a:t>Softmax</a:t>
            </a:r>
            <a:r>
              <a:rPr lang="en-US" dirty="0"/>
              <a:t> function</a:t>
            </a:r>
          </a:p>
          <a:p>
            <a:pPr marL="622186" indent="-457200">
              <a:buClr>
                <a:schemeClr val="bg1"/>
              </a:buClr>
              <a:buFont typeface="Arial" panose="020B0604020202020204" pitchFamily="34" charset="0"/>
              <a:buChar char="•"/>
            </a:pPr>
            <a:r>
              <a:rPr lang="en-US" dirty="0"/>
              <a:t>Used in multiclass classification</a:t>
            </a:r>
          </a:p>
          <a:p>
            <a:pPr marL="622186" indent="-457200">
              <a:buClr>
                <a:schemeClr val="bg1"/>
              </a:buClr>
              <a:buFont typeface="Arial" panose="020B0604020202020204" pitchFamily="34" charset="0"/>
              <a:buChar char="•"/>
            </a:pPr>
            <a:r>
              <a:rPr lang="en-US" dirty="0"/>
              <a:t>A generalization of Logistic Regression. </a:t>
            </a:r>
          </a:p>
          <a:p>
            <a:pPr marL="622186" indent="-457200">
              <a:buClr>
                <a:schemeClr val="bg1"/>
              </a:buClr>
              <a:buFont typeface="Arial" panose="020B0604020202020204" pitchFamily="34" charset="0"/>
              <a:buChar char="•"/>
            </a:pPr>
            <a:r>
              <a:rPr lang="en-US" dirty="0"/>
              <a:t>It converts linear inputs to probabilities.</a:t>
            </a:r>
          </a:p>
          <a:p>
            <a:pPr marL="622186" indent="-457200">
              <a:buClr>
                <a:schemeClr val="bg1"/>
              </a:buClr>
              <a:buFont typeface="Arial" panose="020B0604020202020204" pitchFamily="34" charset="0"/>
              <a:buChar char="•"/>
            </a:pPr>
            <a:r>
              <a:rPr lang="en-US" dirty="0"/>
              <a:t>Squashes the outputs of each unit to be between 0 and 1, just like a Logistic/Sigmoid function.</a:t>
            </a:r>
          </a:p>
          <a:p>
            <a:pPr marL="622186" indent="-457200">
              <a:buClr>
                <a:schemeClr val="bg1"/>
              </a:buClr>
              <a:buFont typeface="Arial" panose="020B0604020202020204" pitchFamily="34" charset="0"/>
              <a:buChar char="•"/>
            </a:pPr>
            <a:r>
              <a:rPr lang="en-US" dirty="0"/>
              <a:t>Unlike logistic regression which is for the binary classification, </a:t>
            </a:r>
            <a:r>
              <a:rPr lang="en-US" dirty="0" err="1"/>
              <a:t>softmax</a:t>
            </a:r>
            <a:r>
              <a:rPr lang="en-US" dirty="0"/>
              <a:t> allows for classification into any number of possible classes.</a:t>
            </a:r>
          </a:p>
          <a:p>
            <a:pPr marL="73546" indent="-457200">
              <a:buClr>
                <a:schemeClr val="bg1"/>
              </a:buClr>
              <a:buFont typeface="Arial" panose="020B0604020202020204" pitchFamily="34" charset="0"/>
              <a:buChar char="•"/>
            </a:pPr>
            <a:endParaRPr lang="en-US" dirty="0"/>
          </a:p>
          <a:p>
            <a:pPr marL="73546" lvl="1" indent="-457200">
              <a:buClr>
                <a:schemeClr val="bg1"/>
              </a:buClr>
              <a:buFont typeface="Arial" panose="020B0604020202020204" pitchFamily="34" charset="0"/>
              <a:buChar char="•"/>
            </a:pPr>
            <a:endParaRPr lang="en-US" dirty="0"/>
          </a:p>
          <a:p>
            <a:pPr marL="73546" lvl="1" indent="-457200">
              <a:buClr>
                <a:schemeClr val="bg1"/>
              </a:buClr>
              <a:buFont typeface="Arial" panose="020B0604020202020204" pitchFamily="34" charset="0"/>
              <a:buChar char="•"/>
            </a:pPr>
            <a:endParaRPr lang="en-US" dirty="0"/>
          </a:p>
          <a:p>
            <a:pPr marL="73546" lvl="1" indent="-457200">
              <a:buClr>
                <a:schemeClr val="bg1"/>
              </a:buClr>
              <a:buFont typeface="Arial" panose="020B0604020202020204" pitchFamily="34" charset="0"/>
              <a:buChar char="•"/>
            </a:pPr>
            <a:endParaRPr lang="en-US" dirty="0"/>
          </a:p>
          <a:p>
            <a:pPr marL="0" lvl="1" indent="0">
              <a:buClr>
                <a:schemeClr val="bg1"/>
              </a:buClr>
            </a:pPr>
            <a:endParaRPr lang="en-US" dirty="0"/>
          </a:p>
          <a:p>
            <a:pPr marL="0" lvl="1" indent="0">
              <a:buClr>
                <a:schemeClr val="bg1"/>
              </a:buClr>
            </a:pPr>
            <a:endParaRPr lang="en-US" dirty="0"/>
          </a:p>
          <a:p>
            <a:pPr marL="0" lvl="1" indent="0">
              <a:buClr>
                <a:schemeClr val="bg1"/>
              </a:buClr>
            </a:pPr>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0"/>
            <a:endParaRPr lang="en-US" dirty="0"/>
          </a:p>
          <a:p>
            <a:pPr marL="457200" indent="-457200">
              <a:buClr>
                <a:schemeClr val="bg1"/>
              </a:buClr>
              <a:buFont typeface="Arial" panose="020B0604020202020204" pitchFamily="34" charset="0"/>
              <a:buChar char="•"/>
            </a:pPr>
            <a:endParaRPr lang="en-US" dirty="0">
              <a:solidFill>
                <a:srgbClr val="000000"/>
              </a:solidFill>
            </a:endParaRPr>
          </a:p>
        </p:txBody>
      </p:sp>
      <p:pic>
        <p:nvPicPr>
          <p:cNvPr id="15" name="Picture 3">
            <a:extLst>
              <a:ext uri="{FF2B5EF4-FFF2-40B4-BE49-F238E27FC236}">
                <a16:creationId xmlns:a16="http://schemas.microsoft.com/office/drawing/2014/main" id="{DE546346-DD78-494A-893F-AFE88C8508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1149" y="2654798"/>
            <a:ext cx="47339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06DC22FF-7777-8749-A706-CE455407C0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4790" y="4295342"/>
            <a:ext cx="86677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a:extLst>
              <a:ext uri="{FF2B5EF4-FFF2-40B4-BE49-F238E27FC236}">
                <a16:creationId xmlns:a16="http://schemas.microsoft.com/office/drawing/2014/main" id="{50BF8D24-AC9B-894F-878E-ED2B3EF783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4727" y="6433648"/>
            <a:ext cx="9938445" cy="342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7F4298C2-DD31-CA8A-424D-C59B75B0C0C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101649077"/>
      </p:ext>
    </p:extLst>
  </p:cSld>
  <p:clrMapOvr>
    <a:masterClrMapping/>
  </p:clrMapOvr>
  <mc:AlternateContent xmlns:mc="http://schemas.openxmlformats.org/markup-compatibility/2006">
    <mc:Choice xmlns:p14="http://schemas.microsoft.com/office/powerpoint/2010/main" Requires="p14">
      <p:transition spd="med" p14:dur="700" advTm="23490">
        <p:fade/>
      </p:transition>
    </mc:Choice>
    <mc:Fallback>
      <p:transition spd="med" advTm="234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r>
              <a:rPr lang="en-US" dirty="0"/>
              <a:t>Which Activation Function is Optimal?</a:t>
            </a:r>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4"/>
            <a:ext cx="15239810" cy="6169333"/>
          </a:xfrm>
        </p:spPr>
        <p:txBody>
          <a:bodyPr/>
          <a:lstStyle/>
          <a:p>
            <a:pPr marL="0" indent="0">
              <a:defRPr/>
            </a:pPr>
            <a:r>
              <a:rPr lang="en-US" dirty="0"/>
              <a:t>In Hidden Layer</a:t>
            </a:r>
          </a:p>
          <a:p>
            <a:pPr marL="457200" indent="-457200">
              <a:buClr>
                <a:schemeClr val="bg1"/>
              </a:buClr>
              <a:buFont typeface="Arial" panose="020B0604020202020204" pitchFamily="34" charset="0"/>
              <a:buChar char="•"/>
              <a:defRPr/>
            </a:pPr>
            <a:r>
              <a:rPr lang="en-US" dirty="0"/>
              <a:t>By Default use </a:t>
            </a:r>
            <a:r>
              <a:rPr lang="en-US" dirty="0" err="1"/>
              <a:t>ReLU</a:t>
            </a:r>
            <a:r>
              <a:rPr lang="en-US" dirty="0"/>
              <a:t> function</a:t>
            </a:r>
          </a:p>
          <a:p>
            <a:pPr marL="457200" indent="-457200">
              <a:buClr>
                <a:schemeClr val="bg1"/>
              </a:buClr>
              <a:buFont typeface="Arial" panose="020B0604020202020204" pitchFamily="34" charset="0"/>
              <a:buChar char="•"/>
              <a:defRPr/>
            </a:pPr>
            <a:r>
              <a:rPr lang="en-US" dirty="0"/>
              <a:t>Always keep in mind that </a:t>
            </a:r>
            <a:r>
              <a:rPr lang="en-US" dirty="0" err="1"/>
              <a:t>ReLU</a:t>
            </a:r>
            <a:r>
              <a:rPr lang="en-US" dirty="0"/>
              <a:t> function should only be used in the hidden layers</a:t>
            </a:r>
          </a:p>
          <a:p>
            <a:pPr marL="457200" indent="-457200">
              <a:buClr>
                <a:schemeClr val="bg1"/>
              </a:buClr>
              <a:buFont typeface="Arial" panose="020B0604020202020204" pitchFamily="34" charset="0"/>
              <a:buChar char="•"/>
              <a:defRPr/>
            </a:pPr>
            <a:r>
              <a:rPr lang="en-US" dirty="0"/>
              <a:t>Never use Sigmoid and </a:t>
            </a:r>
            <a:r>
              <a:rPr lang="en-US" dirty="0" err="1"/>
              <a:t>TanH</a:t>
            </a:r>
            <a:r>
              <a:rPr lang="en-US" dirty="0"/>
              <a:t> function due to the vanishing gradient problem</a:t>
            </a:r>
          </a:p>
          <a:p>
            <a:pPr marL="457200" indent="-457200">
              <a:buClr>
                <a:schemeClr val="bg1"/>
              </a:buClr>
              <a:buFont typeface="Arial" panose="020B0604020202020204" pitchFamily="34" charset="0"/>
              <a:buChar char="•"/>
              <a:defRPr/>
            </a:pPr>
            <a:endParaRPr lang="en-US" dirty="0"/>
          </a:p>
          <a:p>
            <a:pPr marL="0" indent="0">
              <a:buClr>
                <a:schemeClr val="bg1"/>
              </a:buClr>
              <a:defRPr/>
            </a:pPr>
            <a:r>
              <a:rPr lang="en-US" dirty="0"/>
              <a:t>In Output Layer</a:t>
            </a:r>
          </a:p>
          <a:p>
            <a:pPr marL="457200" indent="-457200">
              <a:buClr>
                <a:schemeClr val="bg1"/>
              </a:buClr>
              <a:buFont typeface="Arial" panose="020B0604020202020204" pitchFamily="34" charset="0"/>
              <a:buChar char="•"/>
              <a:defRPr/>
            </a:pPr>
            <a:r>
              <a:rPr lang="en-US" dirty="0"/>
              <a:t>Use SoftMax function for classification problem</a:t>
            </a:r>
          </a:p>
          <a:p>
            <a:pPr marL="457200" indent="-457200">
              <a:buClr>
                <a:schemeClr val="bg1"/>
              </a:buClr>
              <a:buFont typeface="Arial" panose="020B0604020202020204" pitchFamily="34" charset="0"/>
              <a:buChar char="•"/>
              <a:defRPr/>
            </a:pPr>
            <a:r>
              <a:rPr lang="en-US" dirty="0"/>
              <a:t>Use Linear function for regression problem</a:t>
            </a:r>
          </a:p>
          <a:p>
            <a:pPr marL="0" indent="0">
              <a:buClr>
                <a:schemeClr val="bg1"/>
              </a:buClr>
              <a:defRPr/>
            </a:pPr>
            <a:endParaRPr lang="en-US" dirty="0"/>
          </a:p>
          <a:p>
            <a:pPr marL="0" indent="0">
              <a:buClr>
                <a:schemeClr val="bg1"/>
              </a:buClr>
              <a:defRPr/>
            </a:pPr>
            <a:endParaRPr lang="en-US" dirty="0"/>
          </a:p>
          <a:p>
            <a:pPr marL="0" indent="0">
              <a:defRPr/>
            </a:pPr>
            <a:endParaRPr lang="en-US" dirty="0"/>
          </a:p>
          <a:p>
            <a:pPr marL="0" indent="0">
              <a:defRPr/>
            </a:pPr>
            <a:endParaRPr lang="en-US" dirty="0"/>
          </a:p>
          <a:p>
            <a:pPr marL="0" indent="0">
              <a:defRPr/>
            </a:pPr>
            <a:r>
              <a:rPr lang="en-US" dirty="0"/>
              <a:t> </a:t>
            </a:r>
          </a:p>
          <a:p>
            <a:endParaRPr lang="en-US" dirty="0">
              <a:solidFill>
                <a:srgbClr val="000000"/>
              </a:solidFill>
            </a:endParaRPr>
          </a:p>
        </p:txBody>
      </p:sp>
      <p:pic>
        <p:nvPicPr>
          <p:cNvPr id="6" name="Audio 5">
            <a:hlinkClick r:id="" action="ppaction://media"/>
            <a:extLst>
              <a:ext uri="{FF2B5EF4-FFF2-40B4-BE49-F238E27FC236}">
                <a16:creationId xmlns:a16="http://schemas.microsoft.com/office/drawing/2014/main" id="{9C65E122-EA33-773D-66F3-37E95827CE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438738877"/>
      </p:ext>
    </p:extLst>
  </p:cSld>
  <p:clrMapOvr>
    <a:masterClrMapping/>
  </p:clrMapOvr>
  <mc:AlternateContent xmlns:mc="http://schemas.openxmlformats.org/markup-compatibility/2006">
    <mc:Choice xmlns:p14="http://schemas.microsoft.com/office/powerpoint/2010/main" Requires="p14">
      <p:transition spd="med" p14:dur="700" advTm="41196">
        <p:fade/>
      </p:transition>
    </mc:Choice>
    <mc:Fallback>
      <p:transition spd="med" advTm="411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3.xml><?xml version="1.0" encoding="utf-8"?>
<ds:datastoreItem xmlns:ds="http://schemas.openxmlformats.org/officeDocument/2006/customXml" ds:itemID="{9DE4F029-DB87-4D22-B4C6-3FBDAA004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96209</TotalTime>
  <Words>1209</Words>
  <Application>Microsoft Macintosh PowerPoint</Application>
  <PresentationFormat>Custom</PresentationFormat>
  <Paragraphs>209</Paragraphs>
  <Slides>15</Slides>
  <Notes>13</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Cambria Math</vt:lpstr>
      <vt:lpstr>Times New Roman</vt:lpstr>
      <vt:lpstr>Trebuchet MS</vt:lpstr>
      <vt:lpstr>Wingdings</vt:lpstr>
      <vt:lpstr>Title &amp; Bullet</vt:lpstr>
      <vt:lpstr>Lecture 16.2 - Activation Function and Perceptron</vt:lpstr>
      <vt:lpstr>PowerPoint Presentation</vt:lpstr>
      <vt:lpstr> How does artificial neuron work ?</vt:lpstr>
      <vt:lpstr> How does artificial neuron work ?</vt:lpstr>
      <vt:lpstr> What is Activation Function?</vt:lpstr>
      <vt:lpstr> Non-linear Activation Function</vt:lpstr>
      <vt:lpstr> Non-linear Activation Function</vt:lpstr>
      <vt:lpstr> Non-linear Activation Function</vt:lpstr>
      <vt:lpstr>Which Activation Function is Optimal?</vt:lpstr>
      <vt:lpstr>Perceptron: the simplest neural networks</vt:lpstr>
      <vt:lpstr>Loss Function</vt:lpstr>
      <vt:lpstr>Learning</vt:lpstr>
      <vt:lpstr>Backpropagation </vt:lpstr>
      <vt:lpstr>Limitations of Perceptron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3904</cp:revision>
  <dcterms:created xsi:type="dcterms:W3CDTF">2008-01-24T03:11:41Z</dcterms:created>
  <dcterms:modified xsi:type="dcterms:W3CDTF">2022-06-18T22:33:08Z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